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256" r:id="rId5"/>
    <p:sldId id="277" r:id="rId6"/>
    <p:sldId id="294" r:id="rId7"/>
    <p:sldId id="290" r:id="rId8"/>
    <p:sldId id="297" r:id="rId9"/>
    <p:sldId id="264" r:id="rId10"/>
    <p:sldId id="295" r:id="rId11"/>
    <p:sldId id="291" r:id="rId12"/>
    <p:sldId id="268" r:id="rId13"/>
    <p:sldId id="298" r:id="rId14"/>
    <p:sldId id="262" r:id="rId15"/>
    <p:sldId id="292" r:id="rId16"/>
    <p:sldId id="296" r:id="rId17"/>
    <p:sldId id="279"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C31986-3A14-474C-B60C-5C3A7DF9F36C}" v="1" dt="2026-10-11T17:10:06.834"/>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04" autoAdjust="0"/>
  </p:normalViewPr>
  <p:slideViewPr>
    <p:cSldViewPr snapToGrid="0">
      <p:cViewPr varScale="1">
        <p:scale>
          <a:sx n="77" d="100"/>
          <a:sy n="77" d="100"/>
        </p:scale>
        <p:origin x="912" y="58"/>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dia Clarke" userId="984f4fca032e5b9b" providerId="LiveId" clId="{063C05A3-4E15-4070-B9BF-91867A7F49B8}"/>
    <pc:docChg chg="custSel modSld">
      <pc:chgData name="Nordia Clarke" userId="984f4fca032e5b9b" providerId="LiveId" clId="{063C05A3-4E15-4070-B9BF-91867A7F49B8}" dt="2026-10-11T17:16:18.870" v="29" actId="20577"/>
      <pc:docMkLst>
        <pc:docMk/>
      </pc:docMkLst>
      <pc:sldChg chg="addSp delSp modSp mod">
        <pc:chgData name="Nordia Clarke" userId="984f4fca032e5b9b" providerId="LiveId" clId="{063C05A3-4E15-4070-B9BF-91867A7F49B8}" dt="2026-10-11T17:16:18.870" v="29" actId="20577"/>
        <pc:sldMkLst>
          <pc:docMk/>
          <pc:sldMk cId="1642425379" sldId="256"/>
        </pc:sldMkLst>
        <pc:spChg chg="mod">
          <ac:chgData name="Nordia Clarke" userId="984f4fca032e5b9b" providerId="LiveId" clId="{063C05A3-4E15-4070-B9BF-91867A7F49B8}" dt="2026-10-11T17:16:18.870" v="29" actId="20577"/>
          <ac:spMkLst>
            <pc:docMk/>
            <pc:sldMk cId="1642425379" sldId="256"/>
            <ac:spMk id="2" creationId="{216815C6-3AD0-46E6-A74A-1967BD91AF50}"/>
          </ac:spMkLst>
        </pc:spChg>
        <pc:picChg chg="add del mod">
          <ac:chgData name="Nordia Clarke" userId="984f4fca032e5b9b" providerId="LiveId" clId="{063C05A3-4E15-4070-B9BF-91867A7F49B8}" dt="2026-10-11T17:06:45.350" v="4" actId="478"/>
          <ac:picMkLst>
            <pc:docMk/>
            <pc:sldMk cId="1642425379" sldId="256"/>
            <ac:picMk id="4" creationId="{DD952AA7-14D9-396A-5548-2E25E9C5FE76}"/>
          </ac:picMkLst>
        </pc:picChg>
        <pc:picChg chg="add mod modCrop">
          <ac:chgData name="Nordia Clarke" userId="984f4fca032e5b9b" providerId="LiveId" clId="{063C05A3-4E15-4070-B9BF-91867A7F49B8}" dt="2026-10-11T17:07:40.741" v="9" actId="1076"/>
          <ac:picMkLst>
            <pc:docMk/>
            <pc:sldMk cId="1642425379" sldId="256"/>
            <ac:picMk id="6" creationId="{F5E476E0-0B52-314C-C867-7EFF8D9A33AE}"/>
          </ac:picMkLst>
        </pc:picChg>
      </pc:sldChg>
      <pc:sldChg chg="modSp mod">
        <pc:chgData name="Nordia Clarke" userId="984f4fca032e5b9b" providerId="LiveId" clId="{063C05A3-4E15-4070-B9BF-91867A7F49B8}" dt="2026-10-11T17:10:50.982" v="28" actId="1076"/>
        <pc:sldMkLst>
          <pc:docMk/>
          <pc:sldMk cId="2436493926" sldId="276"/>
        </pc:sldMkLst>
        <pc:spChg chg="mod">
          <ac:chgData name="Nordia Clarke" userId="984f4fca032e5b9b" providerId="LiveId" clId="{063C05A3-4E15-4070-B9BF-91867A7F49B8}" dt="2026-10-11T17:10:50.982" v="28" actId="1076"/>
          <ac:spMkLst>
            <pc:docMk/>
            <pc:sldMk cId="2436493926" sldId="276"/>
            <ac:spMk id="2" creationId="{BCCAEE93-8585-46D4-A7EC-F184E317CB2E}"/>
          </ac:spMkLst>
        </pc:spChg>
        <pc:spChg chg="mod">
          <ac:chgData name="Nordia Clarke" userId="984f4fca032e5b9b" providerId="LiveId" clId="{063C05A3-4E15-4070-B9BF-91867A7F49B8}" dt="2026-10-11T17:10:46.435" v="27" actId="1076"/>
          <ac:spMkLst>
            <pc:docMk/>
            <pc:sldMk cId="2436493926" sldId="276"/>
            <ac:spMk id="3" creationId="{24AFFC60-19C3-4901-93F7-7AAF4C09F8C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10/11/2026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895658-EA1F-4910-80AB-4DA76E167475}" type="slidenum">
              <a:rPr lang="en-US" smtClean="0"/>
              <a:t>13</a:t>
            </a:fld>
            <a:endParaRPr lang="en-US" dirty="0"/>
          </a:p>
        </p:txBody>
      </p:sp>
    </p:spTree>
    <p:extLst>
      <p:ext uri="{BB962C8B-B14F-4D97-AF65-F5344CB8AC3E}">
        <p14:creationId xmlns:p14="http://schemas.microsoft.com/office/powerpoint/2010/main" val="92533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14</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15</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1.svg"/><Relationship Id="rId4" Type="http://schemas.openxmlformats.org/officeDocument/2006/relationships/image" Target="../media/image9.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dirty="0"/>
              <a:t>Presentation title</a:t>
            </a:r>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dirty="0"/>
              <a:t>12/11/2023</a:t>
            </a:r>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dirty="0"/>
              <a:t>12/11/2023</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dirty="0"/>
              <a:t>Presentation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dirty="0"/>
              <a:t>12/11/2023</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dirty="0"/>
              <a:t>Presentation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dirty="0"/>
              <a:t>12/11/2023</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dirty="0"/>
              <a:t>Presentation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dirty="0"/>
              <a:t>12/11/2023</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dirty="0"/>
              <a:t>Presentation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dirty="0"/>
              <a:t>12/11/2023</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dirty="0"/>
              <a:t>Presentation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dirty="0"/>
              <a:t>12/11/2023</a:t>
            </a:r>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dirty="0"/>
              <a:t>12/11/2023</a:t>
            </a:r>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dirty="0"/>
              <a:t>Presentation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dirty="0"/>
              <a:t>12/11/2023</a:t>
            </a:r>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dirty="0"/>
              <a:t>12/11/2023</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3876262" y="896578"/>
            <a:ext cx="8001000" cy="3590596"/>
          </a:xfrm>
        </p:spPr>
        <p:txBody>
          <a:bodyPr>
            <a:normAutofit fontScale="90000"/>
          </a:bodyPr>
          <a:lstStyle/>
          <a:p>
            <a:r>
              <a:rPr lang="en-US" sz="5300" dirty="0"/>
              <a:t>Psychology in Health and Social Care</a:t>
            </a:r>
            <a:br>
              <a:rPr lang="en-US" sz="5300" dirty="0"/>
            </a:br>
            <a:r>
              <a:rPr lang="en-GB" sz="2200" dirty="0"/>
              <a:t>Understanding Early Childhood Development: supporting Shona</a:t>
            </a:r>
            <a:br>
              <a:rPr lang="en-GB" sz="2200" dirty="0"/>
            </a:br>
            <a:br>
              <a:rPr lang="en-GB" sz="2200" dirty="0"/>
            </a:br>
            <a:r>
              <a:rPr lang="en-GB" sz="2400" dirty="0"/>
              <a:t>Chosen theory: Erikson’s Psychosocial Theory (Initiative vs Guilt Stage)</a:t>
            </a:r>
            <a:br>
              <a:rPr lang="en-GB" sz="2200" dirty="0"/>
            </a:br>
            <a:br>
              <a:rPr lang="en-GB" sz="2200" dirty="0"/>
            </a:br>
            <a:r>
              <a:rPr lang="en-GB" sz="2200" dirty="0"/>
              <a:t>Nordia Clarke 2520544</a:t>
            </a:r>
            <a:br>
              <a:rPr lang="en-GB" sz="2200" dirty="0"/>
            </a:br>
            <a:r>
              <a:rPr lang="en-US" sz="2200" dirty="0"/>
              <a:t>LCHS4010</a:t>
            </a:r>
            <a:br>
              <a:rPr lang="en-GB" sz="2700" dirty="0"/>
            </a:br>
            <a:br>
              <a:rPr lang="en-GB" sz="2700" dirty="0"/>
            </a:br>
            <a:br>
              <a:rPr lang="en-GB" sz="2700" dirty="0"/>
            </a:br>
            <a:endParaRPr lang="en-US" dirty="0"/>
          </a:p>
        </p:txBody>
      </p:sp>
      <p:pic>
        <p:nvPicPr>
          <p:cNvPr id="6" name="Picture 5">
            <a:extLst>
              <a:ext uri="{FF2B5EF4-FFF2-40B4-BE49-F238E27FC236}">
                <a16:creationId xmlns:a16="http://schemas.microsoft.com/office/drawing/2014/main" id="{F5E476E0-0B52-314C-C867-7EFF8D9A33AE}"/>
              </a:ext>
            </a:extLst>
          </p:cNvPr>
          <p:cNvPicPr>
            <a:picLocks noChangeAspect="1"/>
          </p:cNvPicPr>
          <p:nvPr/>
        </p:nvPicPr>
        <p:blipFill>
          <a:blip r:embed="rId3"/>
          <a:srcRect/>
          <a:stretch>
            <a:fillRect/>
          </a:stretch>
        </p:blipFill>
        <p:spPr>
          <a:xfrm>
            <a:off x="5765524" y="2991678"/>
            <a:ext cx="6426476" cy="4284317"/>
          </a:xfrm>
          <a:prstGeom prst="rect">
            <a:avLst/>
          </a:prstGeom>
        </p:spPr>
      </p:pic>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1"/>
            <a:ext cx="6343650" cy="2668463"/>
          </a:xfrm>
        </p:spPr>
        <p:txBody>
          <a:bodyPr>
            <a:normAutofit/>
          </a:bodyPr>
          <a:lstStyle/>
          <a:p>
            <a:r>
              <a:rPr lang="en-GB" dirty="0"/>
              <a:t>Scenario Overview: key points</a:t>
            </a:r>
            <a:endParaRPr lang="en-ZA" dirty="0"/>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938713" y="3300413"/>
            <a:ext cx="6338887" cy="2668587"/>
          </a:xfrm>
        </p:spPr>
        <p:txBody>
          <a:bodyPr>
            <a:normAutofit fontScale="77500" lnSpcReduction="20000"/>
          </a:bodyPr>
          <a:lstStyle/>
          <a:p>
            <a:pPr marL="342900" lvl="0" indent="-342900">
              <a:buFont typeface="Arial" panose="020B0604020202020204" pitchFamily="34" charset="0"/>
              <a:buChar char="•"/>
            </a:pPr>
            <a:r>
              <a:rPr lang="en-GB" dirty="0"/>
              <a:t>Shona is 3 years old and newly enrolled in nursery.</a:t>
            </a:r>
          </a:p>
          <a:p>
            <a:pPr marL="342900" lvl="0" indent="-342900">
              <a:buFont typeface="Arial" panose="020B0604020202020204" pitchFamily="34" charset="0"/>
              <a:buChar char="•"/>
            </a:pPr>
            <a:r>
              <a:rPr lang="en-GB" dirty="0"/>
              <a:t>Shows anxiety when carers leave</a:t>
            </a:r>
          </a:p>
          <a:p>
            <a:pPr marL="342900" lvl="0" indent="-342900">
              <a:buFont typeface="Arial" panose="020B0604020202020204" pitchFamily="34" charset="0"/>
              <a:buChar char="•"/>
            </a:pPr>
            <a:r>
              <a:rPr lang="en-GB" dirty="0"/>
              <a:t>Limited verbal communication</a:t>
            </a:r>
          </a:p>
          <a:p>
            <a:pPr marL="342900" lvl="0" indent="-342900">
              <a:buFont typeface="Arial" panose="020B0604020202020204" pitchFamily="34" charset="0"/>
              <a:buChar char="•"/>
            </a:pPr>
            <a:r>
              <a:rPr lang="en-GB" dirty="0"/>
              <a:t>Struggles to join in group play.</a:t>
            </a:r>
          </a:p>
          <a:p>
            <a:pPr marL="342900" lvl="0" indent="-342900">
              <a:buFont typeface="Arial" panose="020B0604020202020204" pitchFamily="34" charset="0"/>
              <a:buChar char="•"/>
            </a:pPr>
            <a:endParaRPr lang="en-GB" dirty="0"/>
          </a:p>
          <a:p>
            <a:pPr lvl="0"/>
            <a:r>
              <a:rPr lang="en-GB" dirty="0"/>
              <a:t>Practitioner role: to observe, assess and support</a:t>
            </a:r>
            <a:endParaRPr lang="en-US" dirty="0"/>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pic>
        <p:nvPicPr>
          <p:cNvPr id="8" name="Picture 7">
            <a:extLst>
              <a:ext uri="{FF2B5EF4-FFF2-40B4-BE49-F238E27FC236}">
                <a16:creationId xmlns:a16="http://schemas.microsoft.com/office/drawing/2014/main" id="{D7BAB954-0A23-F814-2F1E-C48559F4D336}"/>
              </a:ext>
            </a:extLst>
          </p:cNvPr>
          <p:cNvPicPr>
            <a:picLocks noChangeAspect="1"/>
          </p:cNvPicPr>
          <p:nvPr/>
        </p:nvPicPr>
        <p:blipFill>
          <a:blip r:embed="rId3"/>
          <a:stretch>
            <a:fillRect/>
          </a:stretch>
        </p:blipFill>
        <p:spPr>
          <a:xfrm>
            <a:off x="2825772" y="120830"/>
            <a:ext cx="1454826" cy="3056089"/>
          </a:xfrm>
          <a:prstGeom prst="rect">
            <a:avLst/>
          </a:prstGeom>
        </p:spPr>
      </p:pic>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1082E-15BD-D9D1-6ED1-BF77476A32CF}"/>
              </a:ext>
            </a:extLst>
          </p:cNvPr>
          <p:cNvSpPr>
            <a:spLocks noGrp="1"/>
          </p:cNvSpPr>
          <p:nvPr>
            <p:ph type="title"/>
          </p:nvPr>
        </p:nvSpPr>
        <p:spPr>
          <a:xfrm>
            <a:off x="4933950" y="99390"/>
            <a:ext cx="6343650" cy="1948069"/>
          </a:xfrm>
        </p:spPr>
        <p:txBody>
          <a:bodyPr>
            <a:normAutofit fontScale="90000"/>
          </a:bodyPr>
          <a:lstStyle/>
          <a:p>
            <a:r>
              <a:rPr lang="en-GB" dirty="0"/>
              <a:t>Why Lifespan Development Matters in Practice</a:t>
            </a:r>
          </a:p>
        </p:txBody>
      </p:sp>
      <p:sp>
        <p:nvSpPr>
          <p:cNvPr id="3" name="Content Placeholder 2">
            <a:extLst>
              <a:ext uri="{FF2B5EF4-FFF2-40B4-BE49-F238E27FC236}">
                <a16:creationId xmlns:a16="http://schemas.microsoft.com/office/drawing/2014/main" id="{682E2BA6-F1FF-48CB-88C9-4FF0A4DF6E01}"/>
              </a:ext>
            </a:extLst>
          </p:cNvPr>
          <p:cNvSpPr>
            <a:spLocks noGrp="1"/>
          </p:cNvSpPr>
          <p:nvPr>
            <p:ph sz="half" idx="14"/>
          </p:nvPr>
        </p:nvSpPr>
        <p:spPr>
          <a:xfrm>
            <a:off x="4759806" y="2013510"/>
            <a:ext cx="6908731" cy="3091070"/>
          </a:xfrm>
        </p:spPr>
        <p:txBody>
          <a:bodyPr>
            <a:normAutofit fontScale="77500" lnSpcReduction="20000"/>
          </a:bodyPr>
          <a:lstStyle/>
          <a:p>
            <a:pPr marL="342900" lvl="0" indent="-342900">
              <a:buFont typeface="Arial" panose="020B0604020202020204" pitchFamily="34" charset="0"/>
              <a:buChar char="•"/>
            </a:pPr>
            <a:r>
              <a:rPr lang="en-GB" sz="2100" dirty="0"/>
              <a:t>Early childhood means rapid emotional, social, and cognitive growth</a:t>
            </a:r>
          </a:p>
          <a:p>
            <a:pPr marL="342900" lvl="0" indent="-342900">
              <a:buFont typeface="Arial" panose="020B0604020202020204" pitchFamily="34" charset="0"/>
              <a:buChar char="•"/>
            </a:pPr>
            <a:r>
              <a:rPr lang="en-GB" sz="2100" dirty="0"/>
              <a:t>Theories help practitioners interpret behaviour</a:t>
            </a:r>
          </a:p>
          <a:p>
            <a:pPr marL="342900" lvl="0" indent="-342900">
              <a:buFont typeface="Arial" panose="020B0604020202020204" pitchFamily="34" charset="0"/>
              <a:buChar char="•"/>
            </a:pPr>
            <a:r>
              <a:rPr lang="en-GB" sz="2100" dirty="0"/>
              <a:t>Supports safeguarding, wellbeing, and inclusive practice</a:t>
            </a:r>
          </a:p>
          <a:p>
            <a:pPr marL="342900" lvl="0" indent="-342900">
              <a:buFont typeface="Arial" panose="020B0604020202020204" pitchFamily="34" charset="0"/>
              <a:buChar char="•"/>
            </a:pPr>
            <a:r>
              <a:rPr lang="en-GB" sz="2100" dirty="0"/>
              <a:t>Essential for early years and health &amp; social care settings </a:t>
            </a:r>
          </a:p>
          <a:p>
            <a:pPr marL="342900" lvl="0" indent="-342900">
              <a:buFont typeface="Arial" panose="020B0604020202020204" pitchFamily="34" charset="0"/>
              <a:buChar char="•"/>
            </a:pPr>
            <a:endParaRPr lang="en-GB" sz="2100" dirty="0"/>
          </a:p>
          <a:p>
            <a:pPr lvl="0"/>
            <a:r>
              <a:rPr lang="en-GB" sz="2000" dirty="0"/>
              <a:t>Understanding lifespan development helps practitioners recognise when behaviours are developmentally typical or when early intervention is needed</a:t>
            </a:r>
            <a:endParaRPr lang="en-GB" sz="2100" dirty="0"/>
          </a:p>
          <a:p>
            <a:endParaRPr lang="en-GB" dirty="0"/>
          </a:p>
        </p:txBody>
      </p:sp>
      <p:sp>
        <p:nvSpPr>
          <p:cNvPr id="4" name="Slide Number Placeholder 3">
            <a:extLst>
              <a:ext uri="{FF2B5EF4-FFF2-40B4-BE49-F238E27FC236}">
                <a16:creationId xmlns:a16="http://schemas.microsoft.com/office/drawing/2014/main" id="{2BE98DFC-5A97-5B25-CAB6-781419D790F6}"/>
              </a:ext>
            </a:extLst>
          </p:cNvPr>
          <p:cNvSpPr>
            <a:spLocks noGrp="1"/>
          </p:cNvSpPr>
          <p:nvPr>
            <p:ph type="sldNum" sz="quarter" idx="12"/>
          </p:nvPr>
        </p:nvSpPr>
        <p:spPr/>
        <p:txBody>
          <a:bodyPr/>
          <a:lstStyle/>
          <a:p>
            <a:fld id="{B5CEABB6-07DC-46E8-9B57-56EC44A396E5}" type="slidenum">
              <a:rPr lang="en-US" smtClean="0"/>
              <a:pPr/>
              <a:t>3</a:t>
            </a:fld>
            <a:endParaRPr lang="en-US" dirty="0"/>
          </a:p>
        </p:txBody>
      </p:sp>
      <p:pic>
        <p:nvPicPr>
          <p:cNvPr id="6" name="Picture 5">
            <a:extLst>
              <a:ext uri="{FF2B5EF4-FFF2-40B4-BE49-F238E27FC236}">
                <a16:creationId xmlns:a16="http://schemas.microsoft.com/office/drawing/2014/main" id="{AE258A2C-7A56-4F5C-9BF3-27954DB02515}"/>
              </a:ext>
            </a:extLst>
          </p:cNvPr>
          <p:cNvPicPr>
            <a:picLocks noChangeAspect="1"/>
          </p:cNvPicPr>
          <p:nvPr/>
        </p:nvPicPr>
        <p:blipFill>
          <a:blip r:embed="rId2"/>
          <a:srcRect/>
          <a:stretch>
            <a:fillRect/>
          </a:stretch>
        </p:blipFill>
        <p:spPr>
          <a:xfrm>
            <a:off x="6343295" y="4550999"/>
            <a:ext cx="4934305" cy="2467152"/>
          </a:xfrm>
          <a:prstGeom prst="rect">
            <a:avLst/>
          </a:prstGeom>
        </p:spPr>
      </p:pic>
    </p:spTree>
    <p:extLst>
      <p:ext uri="{BB962C8B-B14F-4D97-AF65-F5344CB8AC3E}">
        <p14:creationId xmlns:p14="http://schemas.microsoft.com/office/powerpoint/2010/main" val="172382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title"/>
          </p:nvPr>
        </p:nvSpPr>
        <p:spPr>
          <a:xfrm>
            <a:off x="3191651" y="168966"/>
            <a:ext cx="7606895" cy="2029967"/>
          </a:xfrm>
        </p:spPr>
        <p:txBody>
          <a:bodyPr>
            <a:normAutofit/>
          </a:bodyPr>
          <a:lstStyle/>
          <a:p>
            <a:r>
              <a:rPr lang="en-GB" dirty="0"/>
              <a:t>Erikson’s Psychosocial Theory (Key Concepts)</a:t>
            </a:r>
            <a:endParaRPr lang="en-US" dirty="0"/>
          </a:p>
        </p:txBody>
      </p:sp>
      <p:sp>
        <p:nvSpPr>
          <p:cNvPr id="9" name="Picture Placeholder 8">
            <a:extLst>
              <a:ext uri="{FF2B5EF4-FFF2-40B4-BE49-F238E27FC236}">
                <a16:creationId xmlns:a16="http://schemas.microsoft.com/office/drawing/2014/main" id="{ABCCF40D-77D5-2EE3-D48F-9A2896A6510C}"/>
              </a:ext>
            </a:extLst>
          </p:cNvPr>
          <p:cNvSpPr>
            <a:spLocks noGrp="1"/>
          </p:cNvSpPr>
          <p:nvPr>
            <p:ph type="pic" sz="quarter" idx="15"/>
          </p:nvPr>
        </p:nvSpPr>
        <p:spPr/>
        <p:txBody>
          <a:bodyPr/>
          <a:lstStyle/>
          <a:p>
            <a:endParaRPr lang="en-GB" dirty="0"/>
          </a:p>
        </p:txBody>
      </p:sp>
      <p:sp>
        <p:nvSpPr>
          <p:cNvPr id="3" name="Subtitle 2">
            <a:extLst>
              <a:ext uri="{FF2B5EF4-FFF2-40B4-BE49-F238E27FC236}">
                <a16:creationId xmlns:a16="http://schemas.microsoft.com/office/drawing/2014/main" id="{1901B20D-4C28-4DA3-ABBD-718C22A5E58B}"/>
              </a:ext>
            </a:extLst>
          </p:cNvPr>
          <p:cNvSpPr>
            <a:spLocks noGrp="1"/>
          </p:cNvSpPr>
          <p:nvPr>
            <p:ph sz="half" idx="16"/>
          </p:nvPr>
        </p:nvSpPr>
        <p:spPr>
          <a:xfrm>
            <a:off x="3588026" y="2559376"/>
            <a:ext cx="8273526" cy="4490101"/>
          </a:xfrm>
        </p:spPr>
        <p:txBody>
          <a:bodyPr>
            <a:normAutofit/>
          </a:bodyPr>
          <a:lstStyle/>
          <a:p>
            <a:pPr lvl="0"/>
            <a:r>
              <a:rPr lang="en-GB" dirty="0"/>
              <a:t>Erikson’s Psychosocial Theory describes </a:t>
            </a:r>
            <a:r>
              <a:rPr lang="en-GB" b="1" dirty="0"/>
              <a:t>8 stages</a:t>
            </a:r>
            <a:r>
              <a:rPr lang="en-GB" dirty="0"/>
              <a:t> across the lifespan (Erikson, 1950)</a:t>
            </a:r>
          </a:p>
          <a:p>
            <a:pPr lvl="0"/>
            <a:r>
              <a:rPr lang="en-GB" dirty="0"/>
              <a:t>Each stage involves a </a:t>
            </a:r>
            <a:r>
              <a:rPr lang="en-GB" b="1" dirty="0"/>
              <a:t>psychosocial conflict</a:t>
            </a:r>
            <a:r>
              <a:rPr lang="en-GB" dirty="0"/>
              <a:t> that shapes emotional, social, and cognitive development (Erikson, 1963). </a:t>
            </a:r>
          </a:p>
          <a:p>
            <a:pPr lvl="0"/>
            <a:r>
              <a:rPr lang="en-GB" b="1" dirty="0"/>
              <a:t>Trust vs Mistrust (Infancy)</a:t>
            </a:r>
            <a:r>
              <a:rPr lang="en-GB" dirty="0"/>
              <a:t> – emotional security develops through consistent care (McLeod, 2026)</a:t>
            </a:r>
          </a:p>
          <a:p>
            <a:pPr lvl="0"/>
            <a:r>
              <a:rPr lang="en-GB" b="1" dirty="0"/>
              <a:t>Autonomy vs Shame and Doubt (18 months–3 years)</a:t>
            </a:r>
            <a:r>
              <a:rPr lang="en-GB" dirty="0"/>
              <a:t> – independence grows when children are encouraged to explore safely (McLeod, 2026)</a:t>
            </a:r>
          </a:p>
          <a:p>
            <a:pPr lvl="0"/>
            <a:r>
              <a:rPr lang="en-GB" b="1" dirty="0"/>
              <a:t>Initiative vs Guilt (3–5 years)</a:t>
            </a:r>
            <a:r>
              <a:rPr lang="en-GB" dirty="0"/>
              <a:t> – children begin leading play, asking questions, and developing confidence through social interaction (McLeod, 2026)</a:t>
            </a:r>
          </a:p>
        </p:txBody>
      </p:sp>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191651" y="520145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3454665" cy="343765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5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D5CD480-4E33-99C5-540B-E808592D0B0D}"/>
              </a:ext>
            </a:extLst>
          </p:cNvPr>
          <p:cNvSpPr>
            <a:spLocks noGrp="1"/>
          </p:cNvSpPr>
          <p:nvPr>
            <p:ph type="sldNum" sz="quarter" idx="12"/>
          </p:nvPr>
        </p:nvSpPr>
        <p:spPr/>
        <p:txBody>
          <a:bodyPr/>
          <a:lstStyle/>
          <a:p>
            <a:fld id="{B5CEABB6-07DC-46E8-9B57-56EC44A396E5}" type="slidenum">
              <a:rPr lang="en-US" smtClean="0"/>
              <a:pPr/>
              <a:t>5</a:t>
            </a:fld>
            <a:endParaRPr lang="en-US" dirty="0"/>
          </a:p>
        </p:txBody>
      </p:sp>
      <p:pic>
        <p:nvPicPr>
          <p:cNvPr id="7" name="Picture 6">
            <a:extLst>
              <a:ext uri="{FF2B5EF4-FFF2-40B4-BE49-F238E27FC236}">
                <a16:creationId xmlns:a16="http://schemas.microsoft.com/office/drawing/2014/main" id="{D2CEA314-2AF1-4B83-4CFB-BAFE96A4EB0B}"/>
              </a:ext>
            </a:extLst>
          </p:cNvPr>
          <p:cNvPicPr>
            <a:picLocks noChangeAspect="1"/>
          </p:cNvPicPr>
          <p:nvPr/>
        </p:nvPicPr>
        <p:blipFill>
          <a:blip r:embed="rId2"/>
          <a:srcRect r="2180" b="2066"/>
          <a:stretch>
            <a:fillRect/>
          </a:stretch>
        </p:blipFill>
        <p:spPr>
          <a:xfrm>
            <a:off x="67470" y="184016"/>
            <a:ext cx="12057060" cy="6489967"/>
          </a:xfrm>
          <a:prstGeom prst="rect">
            <a:avLst/>
          </a:prstGeom>
        </p:spPr>
      </p:pic>
    </p:spTree>
    <p:extLst>
      <p:ext uri="{BB962C8B-B14F-4D97-AF65-F5344CB8AC3E}">
        <p14:creationId xmlns:p14="http://schemas.microsoft.com/office/powerpoint/2010/main" val="76465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2"/>
            <a:ext cx="6589150" cy="1988706"/>
          </a:xfrm>
        </p:spPr>
        <p:txBody>
          <a:bodyPr/>
          <a:lstStyle/>
          <a:p>
            <a:r>
              <a:rPr lang="en-GB" dirty="0"/>
              <a:t>Erikson’s Stage for Shona (Initiative vs Guilt)</a:t>
            </a:r>
            <a:endParaRPr lang="en-US" dirty="0"/>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762000" y="3059113"/>
            <a:ext cx="6597650" cy="3295650"/>
          </a:xfrm>
        </p:spPr>
        <p:txBody>
          <a:bodyPr vert="horz" lIns="91440" tIns="45720" rIns="91440" bIns="45720" rtlCol="0" anchor="t">
            <a:normAutofit/>
          </a:bodyPr>
          <a:lstStyle/>
          <a:p>
            <a:r>
              <a:rPr lang="en-GB" b="1" dirty="0"/>
              <a:t>Key concepts:</a:t>
            </a:r>
            <a:endParaRPr lang="en-GB" dirty="0"/>
          </a:p>
          <a:p>
            <a:r>
              <a:rPr lang="en-GB" dirty="0"/>
              <a:t>Children begin to </a:t>
            </a:r>
            <a:r>
              <a:rPr lang="en-GB" b="1" dirty="0"/>
              <a:t>assert power</a:t>
            </a:r>
            <a:r>
              <a:rPr lang="en-GB" dirty="0"/>
              <a:t>, explore social interactions, and develop a sense of purpose (Erikson, 1950)</a:t>
            </a:r>
          </a:p>
          <a:p>
            <a:pPr lvl="0"/>
            <a:r>
              <a:rPr lang="en-GB" dirty="0"/>
              <a:t>Success leads to </a:t>
            </a:r>
            <a:r>
              <a:rPr lang="en-GB" b="1" dirty="0"/>
              <a:t>initiative</a:t>
            </a:r>
            <a:r>
              <a:rPr lang="en-GB" dirty="0"/>
              <a:t>: confidence, curiosity, social engagement</a:t>
            </a:r>
          </a:p>
          <a:p>
            <a:pPr lvl="0"/>
            <a:r>
              <a:rPr lang="en-GB" dirty="0"/>
              <a:t>Challenges lead to </a:t>
            </a:r>
            <a:r>
              <a:rPr lang="en-GB" b="1" dirty="0"/>
              <a:t>guilt</a:t>
            </a:r>
            <a:r>
              <a:rPr lang="en-GB" dirty="0"/>
              <a:t>: anxiety, withdrawal, fear of making mistakes</a:t>
            </a:r>
          </a:p>
          <a:p>
            <a:pPr lvl="0"/>
            <a:r>
              <a:rPr lang="en-GB" dirty="0"/>
              <a:t>Adults play a key role by providing </a:t>
            </a:r>
            <a:r>
              <a:rPr lang="en-GB" b="1" dirty="0"/>
              <a:t>supportive, safe environments</a:t>
            </a:r>
            <a:r>
              <a:rPr lang="en-GB" dirty="0"/>
              <a:t> that encourage exploration</a:t>
            </a:r>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1BEAD3-471C-0827-2ACA-FAC4C24C6400}"/>
              </a:ext>
            </a:extLst>
          </p:cNvPr>
          <p:cNvSpPr>
            <a:spLocks noGrp="1"/>
          </p:cNvSpPr>
          <p:nvPr>
            <p:ph type="title"/>
          </p:nvPr>
        </p:nvSpPr>
        <p:spPr/>
        <p:txBody>
          <a:bodyPr/>
          <a:lstStyle/>
          <a:p>
            <a:r>
              <a:rPr lang="en-GB" dirty="0"/>
              <a:t>Stage 3: Initiative vs Guilt (Age 3–6)</a:t>
            </a:r>
          </a:p>
        </p:txBody>
      </p:sp>
      <p:sp>
        <p:nvSpPr>
          <p:cNvPr id="7" name="Content Placeholder 6">
            <a:extLst>
              <a:ext uri="{FF2B5EF4-FFF2-40B4-BE49-F238E27FC236}">
                <a16:creationId xmlns:a16="http://schemas.microsoft.com/office/drawing/2014/main" id="{FCD1C8AB-9CC0-2F55-BC52-4C5B96E60811}"/>
              </a:ext>
            </a:extLst>
          </p:cNvPr>
          <p:cNvSpPr>
            <a:spLocks noGrp="1"/>
          </p:cNvSpPr>
          <p:nvPr>
            <p:ph sz="half" idx="16"/>
          </p:nvPr>
        </p:nvSpPr>
        <p:spPr>
          <a:xfrm>
            <a:off x="3803953" y="2454965"/>
            <a:ext cx="7615274" cy="4114800"/>
          </a:xfrm>
        </p:spPr>
        <p:txBody>
          <a:bodyPr>
            <a:normAutofit/>
          </a:bodyPr>
          <a:lstStyle/>
          <a:p>
            <a:r>
              <a:rPr lang="en-GB" dirty="0"/>
              <a:t>Children begin to assert power and control (Erikson, 1950)</a:t>
            </a:r>
          </a:p>
          <a:p>
            <a:pPr lvl="0"/>
            <a:r>
              <a:rPr lang="en-GB" dirty="0"/>
              <a:t>Develop confidence through exploration and social play (Bee and Boyd, 2019)</a:t>
            </a:r>
          </a:p>
          <a:p>
            <a:pPr lvl="0"/>
            <a:r>
              <a:rPr lang="en-GB" dirty="0"/>
              <a:t>Need encouragement to try new tasks (Shaffer and Kipp, 2014)</a:t>
            </a:r>
          </a:p>
          <a:p>
            <a:pPr lvl="0"/>
            <a:r>
              <a:rPr lang="en-GB" dirty="0"/>
              <a:t>If unsupported → guilt, anxiety, withdrawal (Bee and Boyd, 2019)</a:t>
            </a:r>
          </a:p>
          <a:p>
            <a:pPr lvl="0"/>
            <a:r>
              <a:rPr lang="en-GB" dirty="0"/>
              <a:t>Strong link to emotional, social, and cognitive development</a:t>
            </a:r>
          </a:p>
        </p:txBody>
      </p:sp>
      <p:sp>
        <p:nvSpPr>
          <p:cNvPr id="3" name="Slide Number Placeholder 2">
            <a:extLst>
              <a:ext uri="{FF2B5EF4-FFF2-40B4-BE49-F238E27FC236}">
                <a16:creationId xmlns:a16="http://schemas.microsoft.com/office/drawing/2014/main" id="{59EDEED5-BE6D-740F-DCA2-E1FEC8F30B39}"/>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Tree>
    <p:extLst>
      <p:ext uri="{BB962C8B-B14F-4D97-AF65-F5344CB8AC3E}">
        <p14:creationId xmlns:p14="http://schemas.microsoft.com/office/powerpoint/2010/main" val="665417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974771" y="576943"/>
            <a:ext cx="6449786" cy="2785508"/>
          </a:xfrm>
        </p:spPr>
        <p:txBody>
          <a:bodyPr>
            <a:normAutofit/>
          </a:bodyPr>
          <a:lstStyle/>
          <a:p>
            <a:r>
              <a:rPr lang="en-GB" dirty="0"/>
              <a:t>Applying Erikson to Shona’s Behaviour</a:t>
            </a:r>
            <a:endParaRPr lang="en-US" dirty="0"/>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974772" y="3373685"/>
            <a:ext cx="6449785" cy="2979161"/>
          </a:xfrm>
        </p:spPr>
        <p:txBody>
          <a:bodyPr>
            <a:normAutofit fontScale="55000" lnSpcReduction="20000"/>
          </a:bodyPr>
          <a:lstStyle/>
          <a:p>
            <a:r>
              <a:rPr lang="en-GB" b="1" dirty="0"/>
              <a:t>Separation anxiety</a:t>
            </a:r>
            <a:r>
              <a:rPr lang="en-GB" dirty="0"/>
              <a:t> suggests she may not yet feel secure enough to explore independently  (Erikson, 1950)</a:t>
            </a:r>
          </a:p>
          <a:p>
            <a:pPr lvl="0"/>
            <a:r>
              <a:rPr lang="en-GB" b="1" dirty="0"/>
              <a:t>Limited verbal communication</a:t>
            </a:r>
            <a:r>
              <a:rPr lang="en-GB" dirty="0"/>
              <a:t> may reflect low confidence or fear of making mistakes (guilt) (Shaffer &amp; Kipp, 2014)</a:t>
            </a:r>
          </a:p>
          <a:p>
            <a:pPr lvl="0"/>
            <a:r>
              <a:rPr lang="en-GB" b="1" dirty="0"/>
              <a:t>Difficulty in group play</a:t>
            </a:r>
            <a:r>
              <a:rPr lang="en-GB" dirty="0"/>
              <a:t> aligns with challenges in developing initiative and social engagement (Berk, 2017)</a:t>
            </a:r>
          </a:p>
          <a:p>
            <a:pPr lvl="0"/>
            <a:r>
              <a:rPr lang="en-GB" dirty="0"/>
              <a:t>Shona may be struggling to transition into this new social environment, affecting her psychosocial development (Berk, 2017)</a:t>
            </a:r>
          </a:p>
          <a:p>
            <a:endParaRPr lang="en-US" dirty="0"/>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3003251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71736" y="896112"/>
            <a:ext cx="9389288" cy="1362456"/>
          </a:xfrm>
        </p:spPr>
        <p:txBody>
          <a:bodyPr/>
          <a:lstStyle/>
          <a:p>
            <a:r>
              <a:rPr lang="en-GB" dirty="0"/>
              <a:t>Nature &amp; Nurture Influences</a:t>
            </a:r>
            <a:endParaRPr lang="en-US" dirty="0"/>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a:xfrm>
            <a:off x="611505" y="2590799"/>
            <a:ext cx="3099214" cy="3869635"/>
          </a:xfrm>
        </p:spPr>
        <p:txBody>
          <a:bodyPr vert="horz" lIns="91440" tIns="45720" rIns="91440" bIns="45720" rtlCol="0" anchor="t">
            <a:normAutofit fontScale="85000" lnSpcReduction="10000"/>
          </a:bodyPr>
          <a:lstStyle/>
          <a:p>
            <a:r>
              <a:rPr lang="en-GB" b="1" dirty="0"/>
              <a:t>Biological (Nature):</a:t>
            </a:r>
            <a:endParaRPr lang="en-GB" dirty="0"/>
          </a:p>
          <a:p>
            <a:pPr marL="285750" lvl="0" indent="-285750">
              <a:buFont typeface="Arial" panose="020B0604020202020204" pitchFamily="34" charset="0"/>
              <a:buChar char="•"/>
            </a:pPr>
            <a:r>
              <a:rPr lang="en-GB" dirty="0"/>
              <a:t>Temperament (e.g., naturally shy or slow‑to‑warm‑up) (Bee and Boyd, 2019)</a:t>
            </a:r>
          </a:p>
          <a:p>
            <a:pPr marL="285750" indent="-285750">
              <a:buFont typeface="Arial" panose="020B0604020202020204" pitchFamily="34" charset="0"/>
              <a:buChar char="•"/>
            </a:pPr>
            <a:r>
              <a:rPr lang="en-GB" dirty="0"/>
              <a:t>Neurodevelopmental variation may affect speech or social engagement (Bee and Boyd, 2019)</a:t>
            </a:r>
          </a:p>
          <a:p>
            <a:pPr marL="285750" indent="-285750">
              <a:buFont typeface="Arial" panose="020B0604020202020204" pitchFamily="34" charset="0"/>
              <a:buChar char="•"/>
            </a:pPr>
            <a:r>
              <a:rPr lang="en-GB" dirty="0"/>
              <a:t>Genetic factors can influence emotional regulation and communication (Berk, 2017)</a:t>
            </a:r>
            <a:endParaRPr lang="en-US" dirty="0"/>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3806687" y="2590799"/>
            <a:ext cx="4164496" cy="3939210"/>
          </a:xfrm>
        </p:spPr>
        <p:txBody>
          <a:bodyPr vert="horz" lIns="91440" tIns="45720" rIns="91440" bIns="45720" rtlCol="0" anchor="t">
            <a:normAutofit fontScale="55000" lnSpcReduction="20000"/>
          </a:bodyPr>
          <a:lstStyle/>
          <a:p>
            <a:r>
              <a:rPr lang="en-GB" b="1" dirty="0"/>
              <a:t>Environmental (Nurture):</a:t>
            </a:r>
            <a:endParaRPr lang="en-GB" dirty="0"/>
          </a:p>
          <a:p>
            <a:pPr lvl="0"/>
            <a:r>
              <a:rPr lang="en-GB" sz="2500" dirty="0"/>
              <a:t>Quality of early relationships shapes confidence and independence (Berk, 2017)</a:t>
            </a:r>
          </a:p>
          <a:p>
            <a:r>
              <a:rPr lang="en-GB" sz="2500" dirty="0"/>
              <a:t>Home environment and routines influence emotional security (Bee and Boyd, 2019)</a:t>
            </a:r>
          </a:p>
          <a:p>
            <a:pPr lvl="0"/>
            <a:r>
              <a:rPr lang="en-GB" sz="2500" dirty="0"/>
              <a:t>Previous childcare experiences may affect how she copes with separation.</a:t>
            </a:r>
          </a:p>
          <a:p>
            <a:pPr lvl="0"/>
            <a:r>
              <a:rPr lang="en-GB" sz="2500" dirty="0"/>
              <a:t>Stressful transitions, such as joining a new nursery, can trigger anxiety (NHS, 2023)</a:t>
            </a:r>
          </a:p>
          <a:p>
            <a:r>
              <a:rPr lang="en-GB" sz="2500" dirty="0"/>
              <a:t>Cultural expectations around independence may influence behaviour (Shaffer and Kipp, 2014)</a:t>
            </a:r>
          </a:p>
          <a:p>
            <a:pPr lvl="0"/>
            <a:endParaRPr lang="en-GB" sz="2200" dirty="0"/>
          </a:p>
          <a:p>
            <a:endParaRPr lang="en-US" dirty="0"/>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
        <p:nvSpPr>
          <p:cNvPr id="2" name="Content Placeholder 7">
            <a:extLst>
              <a:ext uri="{FF2B5EF4-FFF2-40B4-BE49-F238E27FC236}">
                <a16:creationId xmlns:a16="http://schemas.microsoft.com/office/drawing/2014/main" id="{0574BD6C-26A3-0B58-CF10-77D78DC2B95F}"/>
              </a:ext>
            </a:extLst>
          </p:cNvPr>
          <p:cNvSpPr txBox="1">
            <a:spLocks/>
          </p:cNvSpPr>
          <p:nvPr/>
        </p:nvSpPr>
        <p:spPr>
          <a:xfrm>
            <a:off x="8060635" y="2590799"/>
            <a:ext cx="3140765" cy="3765550"/>
          </a:xfrm>
          <a:prstGeom prst="rect">
            <a:avLst/>
          </a:prstGeom>
        </p:spPr>
        <p:txBody>
          <a:bodyPr vert="horz" lIns="91440" tIns="45720" rIns="91440" bIns="45720" rtlCol="0" anchor="t">
            <a:normAutofit/>
          </a:bodyPr>
          <a:lstStyle>
            <a:lvl1pPr marL="0" indent="0" algn="l" defTabSz="914400" rtl="0" eaLnBrk="1" latinLnBrk="0" hangingPunct="1">
              <a:lnSpc>
                <a:spcPts val="2000"/>
              </a:lnSpc>
              <a:spcBef>
                <a:spcPts val="0"/>
              </a:spcBef>
              <a:spcAft>
                <a:spcPts val="1200"/>
              </a:spcAft>
              <a:buFont typeface="Arial" panose="020B0604020202020204" pitchFamily="34" charset="0"/>
              <a:buNone/>
              <a:defRPr sz="1800" kern="1200">
                <a:solidFill>
                  <a:schemeClr val="tx1"/>
                </a:solidFill>
                <a:latin typeface="+mn-lt"/>
                <a:ea typeface="+mn-ea"/>
                <a:cs typeface="+mn-cs"/>
              </a:defRPr>
            </a:lvl1pPr>
            <a:lvl2pPr marL="4572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3pPr>
            <a:lvl4pPr marL="13716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18288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How they interact:</a:t>
            </a:r>
            <a:endParaRPr lang="en-GB" dirty="0"/>
          </a:p>
          <a:p>
            <a:pPr marL="285750" lvl="0" indent="-285750">
              <a:buFont typeface="Arial" panose="020B0604020202020204" pitchFamily="34" charset="0"/>
              <a:buChar char="•"/>
            </a:pPr>
            <a:r>
              <a:rPr lang="en-GB" dirty="0"/>
              <a:t>A shy temperament + a new environment can intensify anxiety.</a:t>
            </a:r>
          </a:p>
          <a:p>
            <a:pPr marL="285750" lvl="0" indent="-285750">
              <a:buFont typeface="Arial" panose="020B0604020202020204" pitchFamily="34" charset="0"/>
              <a:buChar char="•"/>
            </a:pPr>
            <a:r>
              <a:rPr lang="en-GB" dirty="0"/>
              <a:t>Supportive relationships can strengthen initiative and confidence.</a:t>
            </a:r>
          </a:p>
          <a:p>
            <a:endParaRPr lang="en-US" dirty="0"/>
          </a:p>
        </p:txBody>
      </p:sp>
      <p:pic>
        <p:nvPicPr>
          <p:cNvPr id="5" name="Picture 4">
            <a:extLst>
              <a:ext uri="{FF2B5EF4-FFF2-40B4-BE49-F238E27FC236}">
                <a16:creationId xmlns:a16="http://schemas.microsoft.com/office/drawing/2014/main" id="{DB63760A-5E13-8B3C-9B6D-5925366AA28F}"/>
              </a:ext>
            </a:extLst>
          </p:cNvPr>
          <p:cNvPicPr>
            <a:picLocks noChangeAspect="1"/>
          </p:cNvPicPr>
          <p:nvPr/>
        </p:nvPicPr>
        <p:blipFill>
          <a:blip r:embed="rId3">
            <a:duotone>
              <a:prstClr val="black"/>
              <a:schemeClr val="accent4">
                <a:tint val="45000"/>
                <a:satMod val="400000"/>
              </a:schemeClr>
            </a:duotone>
            <a:extLst>
              <a:ext uri="{BEBA8EAE-BF5A-486C-A8C5-ECC9F3942E4B}">
                <a14:imgProps xmlns:a14="http://schemas.microsoft.com/office/drawing/2010/main">
                  <a14:imgLayer r:embed="rId4">
                    <a14:imgEffect>
                      <a14:sharpenSoften amount="50000"/>
                    </a14:imgEffect>
                    <a14:imgEffect>
                      <a14:brightnessContrast bright="20000"/>
                    </a14:imgEffect>
                  </a14:imgLayer>
                </a14:imgProps>
              </a:ext>
            </a:extLst>
          </a:blip>
          <a:srcRect l="29561" r="27434" b="30368"/>
          <a:stretch>
            <a:fillRect/>
          </a:stretch>
        </p:blipFill>
        <p:spPr>
          <a:xfrm>
            <a:off x="7328562" y="237608"/>
            <a:ext cx="2906645" cy="2353190"/>
          </a:xfrm>
          <a:prstGeom prst="rect">
            <a:avLst/>
          </a:prstGeom>
        </p:spPr>
      </p:pic>
    </p:spTree>
    <p:extLst>
      <p:ext uri="{BB962C8B-B14F-4D97-AF65-F5344CB8AC3E}">
        <p14:creationId xmlns:p14="http://schemas.microsoft.com/office/powerpoint/2010/main" val="4151694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AED75DE-C858-29C6-13D1-C61974C9ABE3}"/>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
        <p:nvSpPr>
          <p:cNvPr id="9" name="Title 1">
            <a:extLst>
              <a:ext uri="{FF2B5EF4-FFF2-40B4-BE49-F238E27FC236}">
                <a16:creationId xmlns:a16="http://schemas.microsoft.com/office/drawing/2014/main" id="{31822091-CE1F-F5F5-58BF-A3623FF5BB30}"/>
              </a:ext>
            </a:extLst>
          </p:cNvPr>
          <p:cNvSpPr>
            <a:spLocks noGrp="1"/>
          </p:cNvSpPr>
          <p:nvPr>
            <p:ph type="title"/>
          </p:nvPr>
        </p:nvSpPr>
        <p:spPr>
          <a:xfrm>
            <a:off x="3430988" y="321425"/>
            <a:ext cx="7889768" cy="2039341"/>
          </a:xfrm>
        </p:spPr>
        <p:txBody>
          <a:bodyPr>
            <a:normAutofit/>
          </a:bodyPr>
          <a:lstStyle/>
          <a:p>
            <a:r>
              <a:rPr lang="en-GB" dirty="0"/>
              <a:t>Strategies Based on Erikson’s Theory</a:t>
            </a:r>
            <a:br>
              <a:rPr lang="en-GB" dirty="0"/>
            </a:br>
            <a:r>
              <a:rPr lang="en-GB" sz="2700" dirty="0"/>
              <a:t>Practical interventions for nursery:</a:t>
            </a:r>
            <a:endParaRPr lang="en-US" dirty="0"/>
          </a:p>
        </p:txBody>
      </p:sp>
      <p:sp>
        <p:nvSpPr>
          <p:cNvPr id="10" name="Text Placeholder 11">
            <a:extLst>
              <a:ext uri="{FF2B5EF4-FFF2-40B4-BE49-F238E27FC236}">
                <a16:creationId xmlns:a16="http://schemas.microsoft.com/office/drawing/2014/main" id="{65EB8D2C-2AF5-595E-D5B4-7E7E877326EC}"/>
              </a:ext>
            </a:extLst>
          </p:cNvPr>
          <p:cNvSpPr txBox="1">
            <a:spLocks/>
          </p:cNvSpPr>
          <p:nvPr/>
        </p:nvSpPr>
        <p:spPr>
          <a:xfrm>
            <a:off x="366208" y="2677675"/>
            <a:ext cx="3841927" cy="3851690"/>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solidFill>
                  <a:schemeClr val="accent4"/>
                </a:solidFill>
              </a:rPr>
              <a:t>Emotional &amp; Social Support:</a:t>
            </a:r>
          </a:p>
          <a:p>
            <a:r>
              <a:rPr lang="en-GB" dirty="0"/>
              <a:t>Use a “transition object” (e.g., comfort toy).</a:t>
            </a:r>
          </a:p>
          <a:p>
            <a:r>
              <a:rPr lang="en-GB" dirty="0"/>
              <a:t>Warm, consistent key worker to build trust and emotional security (Opie et al., 2026)</a:t>
            </a:r>
          </a:p>
          <a:p>
            <a:r>
              <a:rPr lang="en-GB" dirty="0"/>
              <a:t>Offer praise and encouragement to strengthen initiative (Wood, 2019)</a:t>
            </a:r>
          </a:p>
          <a:p>
            <a:r>
              <a:rPr lang="en-GB" dirty="0"/>
              <a:t>Use a gradual settling‑in routine to reduce separation anxiety (NICE, 2022)</a:t>
            </a:r>
          </a:p>
          <a:p>
            <a:endParaRPr lang="en-US" dirty="0"/>
          </a:p>
        </p:txBody>
      </p:sp>
      <p:sp>
        <p:nvSpPr>
          <p:cNvPr id="11" name="Text Placeholder 6">
            <a:extLst>
              <a:ext uri="{FF2B5EF4-FFF2-40B4-BE49-F238E27FC236}">
                <a16:creationId xmlns:a16="http://schemas.microsoft.com/office/drawing/2014/main" id="{9FBB0070-FFAC-0CD7-C844-1646A3F6F04A}"/>
              </a:ext>
            </a:extLst>
          </p:cNvPr>
          <p:cNvSpPr txBox="1">
            <a:spLocks/>
          </p:cNvSpPr>
          <p:nvPr/>
        </p:nvSpPr>
        <p:spPr>
          <a:xfrm>
            <a:off x="4495038" y="2677675"/>
            <a:ext cx="3841142" cy="4043800"/>
          </a:xfrm>
          <a:prstGeom prst="rect">
            <a:avLst/>
          </a:prstGeom>
        </p:spPr>
        <p:txBody>
          <a:bodyPr>
            <a:normAutofit fontScale="55000" lnSpcReduction="20000"/>
          </a:bodyPr>
          <a:lst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dirty="0">
                <a:solidFill>
                  <a:schemeClr val="accent4"/>
                </a:solidFill>
              </a:rPr>
              <a:t>Social Play Support:</a:t>
            </a:r>
          </a:p>
          <a:p>
            <a:pPr marL="285750" indent="-285750"/>
            <a:r>
              <a:rPr lang="en-GB" dirty="0"/>
              <a:t>Introduce small‑group or paired activities to build confidence (Wood, 2019)</a:t>
            </a:r>
            <a:endParaRPr lang="en-GB" b="1" dirty="0"/>
          </a:p>
          <a:p>
            <a:pPr marL="285750" indent="-285750"/>
            <a:r>
              <a:rPr lang="en-GB" dirty="0"/>
              <a:t>Offer small, manageable choices (e.g., “Do you want to play with blocks or puzzles?”) (Copple &amp; Bredekamp, 2019)</a:t>
            </a:r>
          </a:p>
          <a:p>
            <a:pPr marL="285750" indent="-285750"/>
            <a:r>
              <a:rPr lang="en-GB" dirty="0"/>
              <a:t>Use cooperative play to help her practise social skills (Prins et al., 2023)</a:t>
            </a:r>
          </a:p>
          <a:p>
            <a:pPr marL="285750" indent="-285750"/>
            <a:r>
              <a:rPr lang="en-GB" dirty="0"/>
              <a:t>Praise attempts, not outcomes, to reduce fear of failure (Dweck, 2006)</a:t>
            </a:r>
          </a:p>
          <a:p>
            <a:pPr marL="285750" indent="-285750"/>
            <a:r>
              <a:rPr lang="en-GB" dirty="0"/>
              <a:t>Model positive peer interactions and support turn‑taking (Denham et al., 2017)</a:t>
            </a:r>
          </a:p>
          <a:p>
            <a:endParaRPr lang="en-US" dirty="0"/>
          </a:p>
        </p:txBody>
      </p:sp>
      <p:sp>
        <p:nvSpPr>
          <p:cNvPr id="13" name="Text Placeholder 6">
            <a:extLst>
              <a:ext uri="{FF2B5EF4-FFF2-40B4-BE49-F238E27FC236}">
                <a16:creationId xmlns:a16="http://schemas.microsoft.com/office/drawing/2014/main" id="{0FD97D32-0904-849C-33DD-B7D6299DB7FB}"/>
              </a:ext>
            </a:extLst>
          </p:cNvPr>
          <p:cNvSpPr txBox="1">
            <a:spLocks/>
          </p:cNvSpPr>
          <p:nvPr/>
        </p:nvSpPr>
        <p:spPr>
          <a:xfrm>
            <a:off x="8350073" y="2544416"/>
            <a:ext cx="3841927" cy="4313583"/>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ts val="2000"/>
              </a:lnSpc>
              <a:spcBef>
                <a:spcPts val="0"/>
              </a:spcBef>
              <a:spcAft>
                <a:spcPts val="1200"/>
              </a:spcAft>
              <a:buFont typeface="Arial" panose="020B0604020202020204" pitchFamily="34" charset="0"/>
              <a:buNone/>
              <a:defRPr sz="1800" kern="1200">
                <a:solidFill>
                  <a:schemeClr val="tx1"/>
                </a:solidFill>
                <a:latin typeface="+mn-lt"/>
                <a:ea typeface="+mn-ea"/>
                <a:cs typeface="+mn-cs"/>
              </a:defRPr>
            </a:lvl1pPr>
            <a:lvl2pPr marL="4572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3pPr>
            <a:lvl4pPr marL="13716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18288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GB" sz="2100" b="1" dirty="0">
                <a:solidFill>
                  <a:schemeClr val="accent4"/>
                </a:solidFill>
              </a:rPr>
              <a:t>Communication &amp; Cognitive Support:</a:t>
            </a:r>
          </a:p>
          <a:p>
            <a:pPr marL="285750" lvl="0" indent="-285750">
              <a:buFont typeface="Arial" panose="020B0604020202020204" pitchFamily="34" charset="0"/>
              <a:buChar char="•"/>
            </a:pPr>
            <a:r>
              <a:rPr lang="en-GB" dirty="0"/>
              <a:t>Provide choices to promote autonomy and decision‑making (Wood, 2019)</a:t>
            </a:r>
          </a:p>
          <a:p>
            <a:pPr marL="285750" lvl="0" indent="-285750">
              <a:buFont typeface="Arial" panose="020B0604020202020204" pitchFamily="34" charset="0"/>
              <a:buChar char="•"/>
            </a:pPr>
            <a:r>
              <a:rPr lang="en-GB" dirty="0"/>
              <a:t>Use visual aids, gestures, and modelling to support communication.</a:t>
            </a:r>
          </a:p>
          <a:p>
            <a:pPr marL="285750" lvl="0" indent="-285750">
              <a:buFont typeface="Arial" panose="020B0604020202020204" pitchFamily="34" charset="0"/>
              <a:buChar char="•"/>
            </a:pPr>
            <a:r>
              <a:rPr lang="en-GB" dirty="0"/>
              <a:t>Scaffold tasks so she experiences success without pressure (Wood, 2019)</a:t>
            </a:r>
          </a:p>
          <a:p>
            <a:pPr marL="285750" indent="-285750">
              <a:buFont typeface="Arial" panose="020B0604020202020204" pitchFamily="34" charset="0"/>
              <a:buChar char="•"/>
            </a:pPr>
            <a:r>
              <a:rPr lang="en-GB" dirty="0"/>
              <a:t>Encourage verbal expression through play‑based activities (Prins et al., 2023)</a:t>
            </a:r>
          </a:p>
          <a:p>
            <a:pPr marL="285750" lvl="0" indent="-285750">
              <a:buFont typeface="Arial" panose="020B0604020202020204" pitchFamily="34" charset="0"/>
              <a:buChar char="•"/>
            </a:pPr>
            <a:r>
              <a:rPr lang="en-GB" dirty="0"/>
              <a:t>Provide opportunities for expressive play (puppets, role‑play) (Whitebread et al., 2018)</a:t>
            </a:r>
          </a:p>
          <a:p>
            <a:endParaRPr lang="en-US" dirty="0"/>
          </a:p>
        </p:txBody>
      </p:sp>
      <p:pic>
        <p:nvPicPr>
          <p:cNvPr id="15" name="Picture 14">
            <a:extLst>
              <a:ext uri="{FF2B5EF4-FFF2-40B4-BE49-F238E27FC236}">
                <a16:creationId xmlns:a16="http://schemas.microsoft.com/office/drawing/2014/main" id="{D488012B-2739-6A7F-7539-6218E2CF49E9}"/>
              </a:ext>
            </a:extLst>
          </p:cNvPr>
          <p:cNvPicPr>
            <a:picLocks noChangeAspect="1"/>
          </p:cNvPicPr>
          <p:nvPr/>
        </p:nvPicPr>
        <p:blipFill>
          <a:blip r:embed="rId2"/>
          <a:srcRect/>
          <a:stretch>
            <a:fillRect/>
          </a:stretch>
        </p:blipFill>
        <p:spPr>
          <a:xfrm>
            <a:off x="39879" y="241109"/>
            <a:ext cx="3468634" cy="2216458"/>
          </a:xfrm>
          <a:prstGeom prst="rect">
            <a:avLst/>
          </a:prstGeom>
        </p:spPr>
      </p:pic>
    </p:spTree>
    <p:extLst>
      <p:ext uri="{BB962C8B-B14F-4D97-AF65-F5344CB8AC3E}">
        <p14:creationId xmlns:p14="http://schemas.microsoft.com/office/powerpoint/2010/main" val="1701087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807877" y="898524"/>
            <a:ext cx="7606895" cy="2029967"/>
          </a:xfrm>
        </p:spPr>
        <p:txBody>
          <a:bodyPr>
            <a:normAutofit fontScale="90000"/>
          </a:bodyPr>
          <a:lstStyle/>
          <a:p>
            <a:r>
              <a:rPr lang="en-GB" dirty="0"/>
              <a:t>Strategies Based on Erikson’s Theory</a:t>
            </a:r>
            <a:br>
              <a:rPr lang="en-GB" dirty="0"/>
            </a:br>
            <a:r>
              <a:rPr lang="en-GB" sz="2700" dirty="0"/>
              <a:t>Practical interventions for nursery continued</a:t>
            </a:r>
            <a:r>
              <a:rPr lang="en-US" dirty="0"/>
              <a:t>​</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
        <p:nvSpPr>
          <p:cNvPr id="4" name="Content Placeholder 3">
            <a:extLst>
              <a:ext uri="{FF2B5EF4-FFF2-40B4-BE49-F238E27FC236}">
                <a16:creationId xmlns:a16="http://schemas.microsoft.com/office/drawing/2014/main" id="{52862426-130A-6928-ED6E-28DCC3235C47}"/>
              </a:ext>
            </a:extLst>
          </p:cNvPr>
          <p:cNvSpPr>
            <a:spLocks noGrp="1"/>
          </p:cNvSpPr>
          <p:nvPr>
            <p:ph sz="half" idx="16"/>
          </p:nvPr>
        </p:nvSpPr>
        <p:spPr>
          <a:xfrm>
            <a:off x="3803953" y="3259138"/>
            <a:ext cx="3501087" cy="2978150"/>
          </a:xfrm>
        </p:spPr>
        <p:txBody>
          <a:bodyPr/>
          <a:lstStyle/>
          <a:p>
            <a:r>
              <a:rPr lang="en-GB" b="1" dirty="0"/>
              <a:t>Social Development</a:t>
            </a:r>
          </a:p>
          <a:p>
            <a:pPr lvl="0"/>
            <a:r>
              <a:rPr lang="en-GB" dirty="0"/>
              <a:t>Pair Shona with one “buddy” child to reduce group pressure (O’Connor et al., 2017)</a:t>
            </a:r>
          </a:p>
          <a:p>
            <a:pPr lvl="0"/>
            <a:r>
              <a:rPr lang="en-GB" dirty="0"/>
              <a:t>Use cooperative activities that require simple shared tasks (Prins et al., 2023)</a:t>
            </a:r>
          </a:p>
          <a:p>
            <a:endParaRPr lang="en-GB" dirty="0"/>
          </a:p>
        </p:txBody>
      </p:sp>
      <p:sp>
        <p:nvSpPr>
          <p:cNvPr id="5" name="Content Placeholder 3">
            <a:extLst>
              <a:ext uri="{FF2B5EF4-FFF2-40B4-BE49-F238E27FC236}">
                <a16:creationId xmlns:a16="http://schemas.microsoft.com/office/drawing/2014/main" id="{C64CCB2C-A7F9-7AD0-BD86-DC89F85FE41C}"/>
              </a:ext>
            </a:extLst>
          </p:cNvPr>
          <p:cNvSpPr txBox="1">
            <a:spLocks/>
          </p:cNvSpPr>
          <p:nvPr/>
        </p:nvSpPr>
        <p:spPr>
          <a:xfrm>
            <a:off x="7177073" y="3259138"/>
            <a:ext cx="3501087" cy="2978150"/>
          </a:xfrm>
          <a:prstGeom prst="rect">
            <a:avLst/>
          </a:prstGeom>
        </p:spPr>
        <p:txBody>
          <a:bodyPr vert="horz" lIns="91440" tIns="45720" rIns="91440" bIns="45720" rtlCol="0">
            <a:normAutofit/>
          </a:bodyPr>
          <a:lstStyle>
            <a:lvl1pPr marL="285750" indent="-28575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ts val="2000"/>
              </a:lnSpc>
              <a:spcBef>
                <a:spcPts val="0"/>
              </a:spcBef>
              <a:spcAft>
                <a:spcPts val="1200"/>
              </a:spcAft>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Family Partnership</a:t>
            </a:r>
          </a:p>
          <a:p>
            <a:pPr lvl="0"/>
            <a:r>
              <a:rPr lang="en-GB" dirty="0"/>
              <a:t>Work with carers to ensure consistent routines at home and nursery (Davis &amp; Brown, 2015)</a:t>
            </a:r>
          </a:p>
          <a:p>
            <a:pPr lvl="0"/>
            <a:r>
              <a:rPr lang="en-GB" dirty="0"/>
              <a:t>Share strategies to support independence and confidence (Copple &amp; Bredekamp, 2019)</a:t>
            </a:r>
          </a:p>
          <a:p>
            <a:endParaRPr lang="en-GB" dirty="0"/>
          </a:p>
        </p:txBody>
      </p:sp>
      <p:pic>
        <p:nvPicPr>
          <p:cNvPr id="6" name="Picture 5">
            <a:extLst>
              <a:ext uri="{FF2B5EF4-FFF2-40B4-BE49-F238E27FC236}">
                <a16:creationId xmlns:a16="http://schemas.microsoft.com/office/drawing/2014/main" id="{650A7355-16D6-A8C4-2371-C384F78DE8A5}"/>
              </a:ext>
            </a:extLst>
          </p:cNvPr>
          <p:cNvPicPr>
            <a:picLocks noChangeAspect="1"/>
          </p:cNvPicPr>
          <p:nvPr/>
        </p:nvPicPr>
        <p:blipFill>
          <a:blip r:embed="rId4"/>
          <a:stretch>
            <a:fillRect/>
          </a:stretch>
        </p:blipFill>
        <p:spPr>
          <a:xfrm>
            <a:off x="10727022" y="3224912"/>
            <a:ext cx="1127957" cy="3131438"/>
          </a:xfrm>
          <a:prstGeom prst="rect">
            <a:avLst/>
          </a:prstGeom>
        </p:spPr>
      </p:pic>
    </p:spTree>
    <p:extLst>
      <p:ext uri="{BB962C8B-B14F-4D97-AF65-F5344CB8AC3E}">
        <p14:creationId xmlns:p14="http://schemas.microsoft.com/office/powerpoint/2010/main" val="1593920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467360" y="299764"/>
            <a:ext cx="11071970" cy="1325563"/>
          </a:xfrm>
        </p:spPr>
        <p:txBody>
          <a:bodyPr/>
          <a:lstStyle/>
          <a:p>
            <a:r>
              <a:rPr lang="en-GB" dirty="0"/>
              <a:t>Critical Evaluation of Erikson’s Theory</a:t>
            </a:r>
            <a:endParaRPr lang="en-US" dirty="0"/>
          </a:p>
        </p:txBody>
      </p:sp>
      <p:sp>
        <p:nvSpPr>
          <p:cNvPr id="6" name="Text Placeholder 5">
            <a:extLst>
              <a:ext uri="{FF2B5EF4-FFF2-40B4-BE49-F238E27FC236}">
                <a16:creationId xmlns:a16="http://schemas.microsoft.com/office/drawing/2014/main" id="{3A7E69BA-FC91-08A5-671F-B53E6E989C6F}"/>
              </a:ext>
            </a:extLst>
          </p:cNvPr>
          <p:cNvSpPr>
            <a:spLocks noGrp="1"/>
          </p:cNvSpPr>
          <p:nvPr>
            <p:ph type="body" sz="quarter" idx="13"/>
          </p:nvPr>
        </p:nvSpPr>
        <p:spPr>
          <a:xfrm>
            <a:off x="278296" y="1617787"/>
            <a:ext cx="5267518" cy="2489473"/>
          </a:xfrm>
        </p:spPr>
        <p:txBody>
          <a:bodyPr>
            <a:normAutofit fontScale="92500" lnSpcReduction="20000"/>
          </a:bodyPr>
          <a:lstStyle/>
          <a:p>
            <a:r>
              <a:rPr lang="en-GB" b="1" dirty="0"/>
              <a:t>Strengths:</a:t>
            </a:r>
            <a:endParaRPr lang="en-GB" dirty="0"/>
          </a:p>
          <a:p>
            <a:pPr lvl="0"/>
            <a:r>
              <a:rPr lang="en-GB" dirty="0"/>
              <a:t>Holistic: considers emotional, social, and environmental factors</a:t>
            </a:r>
          </a:p>
          <a:p>
            <a:pPr lvl="0"/>
            <a:r>
              <a:rPr lang="en-GB" dirty="0"/>
              <a:t>Useful for understanding confidence, independence, and social behaviour </a:t>
            </a:r>
          </a:p>
          <a:p>
            <a:pPr lvl="0"/>
            <a:r>
              <a:rPr lang="en-GB" dirty="0"/>
              <a:t>Helps practitioners identify how anxiety or withdrawal may relate to psychosocial conflict Murray (2020)</a:t>
            </a:r>
          </a:p>
          <a:p>
            <a:endParaRPr lang="en-US" dirty="0"/>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
        <p:nvSpPr>
          <p:cNvPr id="11" name="TextBox 10">
            <a:extLst>
              <a:ext uri="{FF2B5EF4-FFF2-40B4-BE49-F238E27FC236}">
                <a16:creationId xmlns:a16="http://schemas.microsoft.com/office/drawing/2014/main" id="{0CBE552A-2F49-5DFA-8C9C-9E824577355C}"/>
              </a:ext>
            </a:extLst>
          </p:cNvPr>
          <p:cNvSpPr txBox="1"/>
          <p:nvPr/>
        </p:nvSpPr>
        <p:spPr>
          <a:xfrm>
            <a:off x="5433392" y="1554730"/>
            <a:ext cx="6758608" cy="2585323"/>
          </a:xfrm>
          <a:prstGeom prst="rect">
            <a:avLst/>
          </a:prstGeom>
          <a:noFill/>
        </p:spPr>
        <p:txBody>
          <a:bodyPr wrap="square">
            <a:spAutoFit/>
          </a:bodyPr>
          <a:lstStyle/>
          <a:p>
            <a:pPr>
              <a:buNone/>
            </a:pPr>
            <a:r>
              <a:rPr lang="en-GB" b="1" dirty="0">
                <a:effectLst/>
              </a:rPr>
              <a:t>Limitations:</a:t>
            </a:r>
            <a:endParaRPr lang="en-GB" dirty="0"/>
          </a:p>
          <a:p>
            <a:pPr marL="342900" lvl="0" indent="-342900">
              <a:buFont typeface="Arial" panose="020B0604020202020204" pitchFamily="34" charset="0"/>
              <a:buChar char="•"/>
            </a:pPr>
            <a:r>
              <a:rPr lang="en-GB" sz="1600" dirty="0">
                <a:effectLst/>
              </a:rPr>
              <a:t>Stages are </a:t>
            </a:r>
            <a:r>
              <a:rPr lang="en-GB" sz="1600" b="1" dirty="0">
                <a:effectLst/>
              </a:rPr>
              <a:t>broad and not always age‑specific</a:t>
            </a:r>
            <a:r>
              <a:rPr lang="en-GB" sz="1600" dirty="0">
                <a:effectLst/>
              </a:rPr>
              <a:t>.</a:t>
            </a:r>
            <a:endParaRPr lang="en-GB" sz="1600" dirty="0"/>
          </a:p>
          <a:p>
            <a:pPr marL="342900" lvl="0" indent="-342900">
              <a:buFont typeface="Arial" panose="020B0604020202020204" pitchFamily="34" charset="0"/>
              <a:buChar char="•"/>
            </a:pPr>
            <a:r>
              <a:rPr lang="en-GB" sz="1600" dirty="0">
                <a:effectLst/>
              </a:rPr>
              <a:t>Theory lacks biological detail (e.g., speech delays, neurodevelopmental conditions)</a:t>
            </a:r>
          </a:p>
          <a:p>
            <a:pPr marL="342900" lvl="0" indent="-342900">
              <a:buFont typeface="Arial" panose="020B0604020202020204" pitchFamily="34" charset="0"/>
              <a:buChar char="•"/>
            </a:pPr>
            <a:endParaRPr lang="en-GB" sz="1600" dirty="0"/>
          </a:p>
          <a:p>
            <a:pPr marL="342900" lvl="0" indent="-342900">
              <a:buFont typeface="Arial" panose="020B0604020202020204" pitchFamily="34" charset="0"/>
              <a:buChar char="•"/>
            </a:pPr>
            <a:r>
              <a:rPr lang="en-GB" sz="1600" dirty="0">
                <a:effectLst/>
              </a:rPr>
              <a:t>Cultural differences in independence and social expectations are not fully addressed, reflects western cultural expectations</a:t>
            </a:r>
          </a:p>
          <a:p>
            <a:pPr marL="342900" lvl="0" indent="-342900">
              <a:buFont typeface="Arial" panose="020B0604020202020204" pitchFamily="34" charset="0"/>
              <a:buChar char="•"/>
            </a:pPr>
            <a:endParaRPr lang="en-GB" sz="1600" dirty="0"/>
          </a:p>
          <a:p>
            <a:pPr marL="342900" lvl="0" indent="-342900">
              <a:buFont typeface="Arial" panose="020B0604020202020204" pitchFamily="34" charset="0"/>
              <a:buChar char="•"/>
            </a:pPr>
            <a:r>
              <a:rPr lang="en-GB" sz="1600" dirty="0">
                <a:effectLst/>
              </a:rPr>
              <a:t>Does not explain specific learning processes (e.g., language acquisition) </a:t>
            </a:r>
            <a:r>
              <a:rPr lang="en-GB" sz="1600" dirty="0"/>
              <a:t>(O’Brien, 2021)</a:t>
            </a:r>
          </a:p>
        </p:txBody>
      </p:sp>
      <p:sp>
        <p:nvSpPr>
          <p:cNvPr id="13" name="TextBox 12">
            <a:extLst>
              <a:ext uri="{FF2B5EF4-FFF2-40B4-BE49-F238E27FC236}">
                <a16:creationId xmlns:a16="http://schemas.microsoft.com/office/drawing/2014/main" id="{22A7E95C-9613-F1B1-160C-BE36BE0329F6}"/>
              </a:ext>
            </a:extLst>
          </p:cNvPr>
          <p:cNvSpPr txBox="1"/>
          <p:nvPr/>
        </p:nvSpPr>
        <p:spPr>
          <a:xfrm>
            <a:off x="177248" y="4594212"/>
            <a:ext cx="11837504" cy="2092881"/>
          </a:xfrm>
          <a:prstGeom prst="rect">
            <a:avLst/>
          </a:prstGeom>
          <a:noFill/>
          <a:ln w="15875">
            <a:solidFill>
              <a:srgbClr val="0070C0"/>
            </a:solidFill>
          </a:ln>
        </p:spPr>
        <p:txBody>
          <a:bodyPr wrap="square">
            <a:spAutoFit/>
          </a:bodyPr>
          <a:lstStyle/>
          <a:p>
            <a:r>
              <a:rPr lang="en-GB" b="1" dirty="0"/>
              <a:t>Conclusion: </a:t>
            </a:r>
            <a:r>
              <a:rPr lang="en-GB" sz="1600" dirty="0"/>
              <a:t>Although Erikson’s theory helps explain Shona’s emotional and social development, it has clear limitations. The model is descriptive rather than explanatory, so it doesn’t show how development happens or account for biological or neurodevelopmental differences such as speech delay. Erikson’s stage‑based approach can be overly rigid, as children often show behaviours from several stages at once. The theory also reflects Western cultural values, meaning ideas like independence and initiative may not apply equally across all families. Other frameworks, such as attachment theory or cognitive development models, may offer additional insight into Shona’s communication and emotional needs. Due to these gaps, modern early‑years practice relies on multi‑agency, evidence‑based support, as recommended by the British Psychological Society (2021), which goes beyond Erikson’s original framework.</a:t>
            </a:r>
            <a:endParaRPr lang="en-GB" dirty="0"/>
          </a:p>
        </p:txBody>
      </p:sp>
    </p:spTree>
    <p:extLst>
      <p:ext uri="{BB962C8B-B14F-4D97-AF65-F5344CB8AC3E}">
        <p14:creationId xmlns:p14="http://schemas.microsoft.com/office/powerpoint/2010/main" val="2390678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056B381-04CA-28B4-2059-AF29E254CAFC}"/>
              </a:ext>
            </a:extLst>
          </p:cNvPr>
          <p:cNvSpPr>
            <a:spLocks noGrp="1"/>
          </p:cNvSpPr>
          <p:nvPr>
            <p:ph type="title"/>
          </p:nvPr>
        </p:nvSpPr>
        <p:spPr/>
        <p:txBody>
          <a:bodyPr/>
          <a:lstStyle/>
          <a:p>
            <a:r>
              <a:rPr lang="en-GB" dirty="0"/>
              <a:t>Accessibility &amp; Relevance of Support Services</a:t>
            </a:r>
          </a:p>
        </p:txBody>
      </p:sp>
      <p:sp>
        <p:nvSpPr>
          <p:cNvPr id="8" name="Content Placeholder 7">
            <a:extLst>
              <a:ext uri="{FF2B5EF4-FFF2-40B4-BE49-F238E27FC236}">
                <a16:creationId xmlns:a16="http://schemas.microsoft.com/office/drawing/2014/main" id="{9C699A3A-9C0A-4156-B8D6-5C011BA7341B}"/>
              </a:ext>
            </a:extLst>
          </p:cNvPr>
          <p:cNvSpPr>
            <a:spLocks noGrp="1"/>
          </p:cNvSpPr>
          <p:nvPr>
            <p:ph sz="half" idx="15"/>
          </p:nvPr>
        </p:nvSpPr>
        <p:spPr>
          <a:xfrm>
            <a:off x="6281531" y="3037878"/>
            <a:ext cx="5587491" cy="3950204"/>
          </a:xfrm>
        </p:spPr>
        <p:txBody>
          <a:bodyPr>
            <a:normAutofit/>
          </a:bodyPr>
          <a:lstStyle/>
          <a:p>
            <a:r>
              <a:rPr lang="en-GB" b="1" u="sng" dirty="0"/>
              <a:t>Barriers:</a:t>
            </a:r>
          </a:p>
          <a:p>
            <a:pPr marL="285750" lvl="0" indent="-285750">
              <a:buFont typeface="Arial" panose="020B0604020202020204" pitchFamily="34" charset="0"/>
              <a:buChar char="•"/>
            </a:pPr>
            <a:r>
              <a:rPr lang="en-GB" b="1" dirty="0"/>
              <a:t>Waiting lists:</a:t>
            </a:r>
            <a:r>
              <a:rPr lang="en-GB" dirty="0"/>
              <a:t> </a:t>
            </a:r>
            <a:r>
              <a:rPr lang="en-GB" sz="1400" dirty="0"/>
              <a:t>Delays in SLT and Early Help reduce timely intervention (Blackwell &amp; Wheeler, 2022).</a:t>
            </a:r>
          </a:p>
          <a:p>
            <a:pPr marL="285750" lvl="0" indent="-285750">
              <a:buFont typeface="Arial" panose="020B0604020202020204" pitchFamily="34" charset="0"/>
              <a:buChar char="•"/>
            </a:pPr>
            <a:r>
              <a:rPr lang="en-GB" b="1" dirty="0"/>
              <a:t>Limited specialist staff:</a:t>
            </a:r>
            <a:r>
              <a:rPr lang="en-GB" dirty="0"/>
              <a:t> </a:t>
            </a:r>
            <a:r>
              <a:rPr lang="en-GB" sz="1400" dirty="0"/>
              <a:t>Shortages in SENCO capacity and SLT availability affect service reach.</a:t>
            </a:r>
          </a:p>
          <a:p>
            <a:pPr marL="285750" lvl="0" indent="-285750">
              <a:buFont typeface="Arial" panose="020B0604020202020204" pitchFamily="34" charset="0"/>
              <a:buChar char="•"/>
            </a:pPr>
            <a:r>
              <a:rPr lang="en-GB" b="1" dirty="0"/>
              <a:t>Cultural/language barriers:</a:t>
            </a:r>
            <a:r>
              <a:rPr lang="en-GB" dirty="0"/>
              <a:t> </a:t>
            </a:r>
            <a:r>
              <a:rPr lang="en-GB" sz="1400" dirty="0"/>
              <a:t>Families may struggle to understand processes or feel unsure about engaging with services.</a:t>
            </a:r>
          </a:p>
          <a:p>
            <a:pPr marL="285750" lvl="0" indent="-285750">
              <a:buFont typeface="Arial" panose="020B0604020202020204" pitchFamily="34" charset="0"/>
              <a:buChar char="•"/>
            </a:pPr>
            <a:r>
              <a:rPr lang="en-GB" b="1" dirty="0"/>
              <a:t>Services not always tailored:</a:t>
            </a:r>
            <a:r>
              <a:rPr lang="en-GB" dirty="0"/>
              <a:t> </a:t>
            </a:r>
            <a:r>
              <a:rPr lang="en-GB" sz="1400" dirty="0"/>
              <a:t>Generic interventions may not fully meet Shona’s individual developmental profile (Blackwell &amp; Wheeler, 2022)</a:t>
            </a:r>
          </a:p>
          <a:p>
            <a:endParaRPr lang="en-GB" dirty="0"/>
          </a:p>
        </p:txBody>
      </p:sp>
      <p:sp>
        <p:nvSpPr>
          <p:cNvPr id="9" name="Content Placeholder 8">
            <a:extLst>
              <a:ext uri="{FF2B5EF4-FFF2-40B4-BE49-F238E27FC236}">
                <a16:creationId xmlns:a16="http://schemas.microsoft.com/office/drawing/2014/main" id="{81484FBA-27ED-D01F-3C91-C1D12C0B4857}"/>
              </a:ext>
            </a:extLst>
          </p:cNvPr>
          <p:cNvSpPr>
            <a:spLocks noGrp="1"/>
          </p:cNvSpPr>
          <p:nvPr>
            <p:ph type="body" sz="quarter" idx="14"/>
          </p:nvPr>
        </p:nvSpPr>
        <p:spPr>
          <a:xfrm>
            <a:off x="994861" y="3167960"/>
            <a:ext cx="5101139" cy="3690040"/>
          </a:xfrm>
        </p:spPr>
        <p:txBody>
          <a:bodyPr>
            <a:normAutofit fontScale="70000" lnSpcReduction="20000"/>
          </a:bodyPr>
          <a:lstStyle/>
          <a:p>
            <a:pPr lvl="0"/>
            <a:r>
              <a:rPr lang="en-GB" sz="2200" b="1" u="sng" dirty="0"/>
              <a:t>Key Support Services:</a:t>
            </a:r>
          </a:p>
          <a:p>
            <a:pPr lvl="0"/>
            <a:r>
              <a:rPr lang="en-GB" sz="2500" b="1" dirty="0"/>
              <a:t>SENCO involvement:</a:t>
            </a:r>
            <a:r>
              <a:rPr lang="en-GB" sz="2500" dirty="0"/>
              <a:t> </a:t>
            </a:r>
            <a:r>
              <a:rPr lang="en-GB" sz="2200" dirty="0"/>
              <a:t>Coordinates assessment, identifies developmental needs, and ensures appropriate strategies for Shona’s emotional, social, and communication support.</a:t>
            </a:r>
          </a:p>
          <a:p>
            <a:pPr lvl="0"/>
            <a:r>
              <a:rPr lang="en-GB" sz="2500" b="1" dirty="0"/>
              <a:t>Early Help services:</a:t>
            </a:r>
            <a:r>
              <a:rPr lang="en-GB" sz="2500" dirty="0"/>
              <a:t> P</a:t>
            </a:r>
            <a:r>
              <a:rPr lang="en-GB" sz="2200" dirty="0"/>
              <a:t>rovides family‑centred intervention to reduce anxiety, strengthen routines, and support home–nursery consistency.</a:t>
            </a:r>
          </a:p>
          <a:p>
            <a:pPr lvl="0"/>
            <a:r>
              <a:rPr lang="en-GB" sz="2500" b="1" dirty="0"/>
              <a:t>Speech &amp; Language Therapy (SLT):</a:t>
            </a:r>
            <a:r>
              <a:rPr lang="en-GB" sz="2500" dirty="0"/>
              <a:t> </a:t>
            </a:r>
            <a:r>
              <a:rPr lang="en-GB" sz="2200" dirty="0"/>
              <a:t>Addresses Shona’s limited verbal communication through targeted early intervention</a:t>
            </a:r>
          </a:p>
          <a:p>
            <a:pPr lvl="0"/>
            <a:r>
              <a:rPr lang="en-GB" sz="2500" b="1" dirty="0"/>
              <a:t>Family engagement:</a:t>
            </a:r>
            <a:r>
              <a:rPr lang="en-GB" sz="2500" dirty="0"/>
              <a:t> </a:t>
            </a:r>
            <a:r>
              <a:rPr lang="en-GB" sz="2000" dirty="0"/>
              <a:t>Essential for building trust, sharing observations, and ensuring continuity of support across home and nursery (Blackwell &amp; Wheeler, 2022)</a:t>
            </a:r>
          </a:p>
          <a:p>
            <a:pPr marL="0" indent="0">
              <a:buNone/>
            </a:pPr>
            <a:endParaRPr lang="en-GB" dirty="0"/>
          </a:p>
        </p:txBody>
      </p:sp>
      <p:sp>
        <p:nvSpPr>
          <p:cNvPr id="5" name="Slide Number Placeholder 4">
            <a:extLst>
              <a:ext uri="{FF2B5EF4-FFF2-40B4-BE49-F238E27FC236}">
                <a16:creationId xmlns:a16="http://schemas.microsoft.com/office/drawing/2014/main" id="{1236E244-E757-C2C9-5ABF-86CFAE8F1D36}"/>
              </a:ext>
            </a:extLst>
          </p:cNvPr>
          <p:cNvSpPr>
            <a:spLocks noGrp="1"/>
          </p:cNvSpPr>
          <p:nvPr>
            <p:ph type="sldNum" sz="quarter" idx="12"/>
          </p:nvPr>
        </p:nvSpPr>
        <p:spPr/>
        <p:txBody>
          <a:bodyPr/>
          <a:lstStyle/>
          <a:p>
            <a:fld id="{B5CEABB6-07DC-46E8-9B57-56EC44A396E5}" type="slidenum">
              <a:rPr lang="en-US" smtClean="0"/>
              <a:pPr/>
              <a:t>13</a:t>
            </a:fld>
            <a:endParaRPr lang="en-US" dirty="0"/>
          </a:p>
        </p:txBody>
      </p:sp>
      <p:sp>
        <p:nvSpPr>
          <p:cNvPr id="3" name="TextBox 2">
            <a:extLst>
              <a:ext uri="{FF2B5EF4-FFF2-40B4-BE49-F238E27FC236}">
                <a16:creationId xmlns:a16="http://schemas.microsoft.com/office/drawing/2014/main" id="{E72CEEE7-4860-00D4-183C-590A285C3FD6}"/>
              </a:ext>
            </a:extLst>
          </p:cNvPr>
          <p:cNvSpPr txBox="1"/>
          <p:nvPr/>
        </p:nvSpPr>
        <p:spPr>
          <a:xfrm>
            <a:off x="1188824" y="2249517"/>
            <a:ext cx="10817646" cy="738664"/>
          </a:xfrm>
          <a:prstGeom prst="rect">
            <a:avLst/>
          </a:prstGeom>
          <a:noFill/>
        </p:spPr>
        <p:txBody>
          <a:bodyPr wrap="square">
            <a:spAutoFit/>
          </a:bodyPr>
          <a:lstStyle/>
          <a:p>
            <a:r>
              <a:rPr lang="en-US" sz="1400" dirty="0">
                <a:solidFill>
                  <a:schemeClr val="bg1"/>
                </a:solidFill>
              </a:rPr>
              <a:t>The British Psychological Society (2021) highlights the importance of developmentally informed, evidence‑based support, emphasising early identification and multi‑agency collaboration for children with emerging emotional or communication needs </a:t>
            </a:r>
            <a:r>
              <a:rPr lang="en-GB" sz="1400" dirty="0">
                <a:solidFill>
                  <a:schemeClr val="bg1"/>
                </a:solidFill>
              </a:rPr>
              <a:t>(British Psychological Society, 2021)</a:t>
            </a:r>
            <a:r>
              <a:rPr lang="en-US" sz="1400" dirty="0">
                <a:solidFill>
                  <a:schemeClr val="bg1"/>
                </a:solidFill>
              </a:rPr>
              <a:t> </a:t>
            </a:r>
            <a:endParaRPr lang="en-GB" sz="1400" dirty="0">
              <a:solidFill>
                <a:schemeClr val="bg1"/>
              </a:solidFill>
            </a:endParaRPr>
          </a:p>
        </p:txBody>
      </p:sp>
    </p:spTree>
    <p:extLst>
      <p:ext uri="{BB962C8B-B14F-4D97-AF65-F5344CB8AC3E}">
        <p14:creationId xmlns:p14="http://schemas.microsoft.com/office/powerpoint/2010/main" val="2383685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896111"/>
            <a:ext cx="9866540" cy="1358140"/>
          </a:xfrm>
        </p:spPr>
        <p:txBody>
          <a:bodyPr>
            <a:normAutofit/>
          </a:bodyPr>
          <a:lstStyle/>
          <a:p>
            <a:r>
              <a:rPr lang="en-US" dirty="0"/>
              <a:t>summary​</a:t>
            </a:r>
          </a:p>
        </p:txBody>
      </p:sp>
      <p:sp>
        <p:nvSpPr>
          <p:cNvPr id="7" name="Text Placeholder 6">
            <a:extLst>
              <a:ext uri="{FF2B5EF4-FFF2-40B4-BE49-F238E27FC236}">
                <a16:creationId xmlns:a16="http://schemas.microsoft.com/office/drawing/2014/main" id="{3FF2D739-E475-54F8-C832-F04A983D0F24}"/>
              </a:ext>
            </a:extLst>
          </p:cNvPr>
          <p:cNvSpPr>
            <a:spLocks noGrp="1"/>
          </p:cNvSpPr>
          <p:nvPr>
            <p:ph sz="half" idx="15"/>
          </p:nvPr>
        </p:nvSpPr>
        <p:spPr>
          <a:xfrm>
            <a:off x="6663772" y="1737598"/>
            <a:ext cx="4755341" cy="4881863"/>
          </a:xfrm>
        </p:spPr>
        <p:txBody>
          <a:bodyPr>
            <a:normAutofit fontScale="85000" lnSpcReduction="20000"/>
          </a:bodyPr>
          <a:lstStyle/>
          <a:p>
            <a:pPr marL="285750" lvl="0" indent="-285750">
              <a:buFont typeface="Arial" panose="020B0604020202020204" pitchFamily="34" charset="0"/>
              <a:buChar char="•"/>
            </a:pPr>
            <a:r>
              <a:rPr lang="en-GB" sz="1900" dirty="0"/>
              <a:t>Erikson’s theory helps explain Shona’s anxiety, limited communication, and social withdrawal</a:t>
            </a:r>
          </a:p>
          <a:p>
            <a:pPr marL="285750" lvl="0" indent="-285750">
              <a:buFont typeface="Arial" panose="020B0604020202020204" pitchFamily="34" charset="0"/>
              <a:buChar char="•"/>
            </a:pPr>
            <a:endParaRPr lang="en-GB" sz="1900" dirty="0"/>
          </a:p>
          <a:p>
            <a:pPr marL="285750" lvl="0" indent="-285750">
              <a:buFont typeface="Arial" panose="020B0604020202020204" pitchFamily="34" charset="0"/>
              <a:buChar char="•"/>
            </a:pPr>
            <a:r>
              <a:rPr lang="en-GB" sz="1900" dirty="0"/>
              <a:t>She may be struggling with the </a:t>
            </a:r>
            <a:r>
              <a:rPr lang="en-GB" sz="1900" b="1" dirty="0"/>
              <a:t>Initiative vs Guilt</a:t>
            </a:r>
            <a:r>
              <a:rPr lang="en-GB" sz="1900" dirty="0"/>
              <a:t> stage</a:t>
            </a:r>
          </a:p>
          <a:p>
            <a:pPr marL="285750" lvl="0" indent="-285750">
              <a:buFont typeface="Arial" panose="020B0604020202020204" pitchFamily="34" charset="0"/>
              <a:buChar char="•"/>
            </a:pPr>
            <a:endParaRPr lang="en-GB" sz="1900" dirty="0"/>
          </a:p>
          <a:p>
            <a:pPr marL="285750" lvl="0" indent="-285750">
              <a:buFont typeface="Arial" panose="020B0604020202020204" pitchFamily="34" charset="0"/>
              <a:buChar char="•"/>
            </a:pPr>
            <a:r>
              <a:rPr lang="en-GB" sz="1900" dirty="0"/>
              <a:t>Support should focus on </a:t>
            </a:r>
            <a:r>
              <a:rPr lang="en-GB" sz="1900" b="1" dirty="0"/>
              <a:t>confidence, emotional security, communication, and social engagement</a:t>
            </a:r>
          </a:p>
          <a:p>
            <a:pPr marL="285750" lvl="0" indent="-285750">
              <a:buFont typeface="Arial" panose="020B0604020202020204" pitchFamily="34" charset="0"/>
              <a:buChar char="•"/>
            </a:pPr>
            <a:endParaRPr lang="en-GB" sz="1900" dirty="0"/>
          </a:p>
          <a:p>
            <a:pPr marL="285750" lvl="0" indent="-285750">
              <a:buFont typeface="Arial" panose="020B0604020202020204" pitchFamily="34" charset="0"/>
              <a:buChar char="•"/>
            </a:pPr>
            <a:r>
              <a:rPr lang="en-GB" sz="1900" dirty="0"/>
              <a:t>Both </a:t>
            </a:r>
            <a:r>
              <a:rPr lang="en-GB" sz="1900" b="1" dirty="0"/>
              <a:t>nature and nurture</a:t>
            </a:r>
            <a:r>
              <a:rPr lang="en-GB" sz="1900" dirty="0"/>
              <a:t> shape her development</a:t>
            </a:r>
          </a:p>
          <a:p>
            <a:pPr marL="285750" lvl="0" indent="-285750">
              <a:buFont typeface="Arial" panose="020B0604020202020204" pitchFamily="34" charset="0"/>
              <a:buChar char="•"/>
            </a:pPr>
            <a:endParaRPr lang="en-GB" sz="1900" dirty="0"/>
          </a:p>
          <a:p>
            <a:pPr marL="285750" lvl="0" indent="-285750">
              <a:buFont typeface="Arial" panose="020B0604020202020204" pitchFamily="34" charset="0"/>
              <a:buChar char="•"/>
            </a:pPr>
            <a:r>
              <a:rPr lang="en-GB" sz="1900" dirty="0"/>
              <a:t>Theory is helpful but has limitations; practitioners must use multiple perspectives.</a:t>
            </a:r>
          </a:p>
          <a:p>
            <a:pPr marL="285750" lvl="0" indent="-285750">
              <a:buFont typeface="Arial" panose="020B0604020202020204" pitchFamily="34" charset="0"/>
              <a:buChar char="•"/>
            </a:pPr>
            <a:endParaRPr lang="en-GB" sz="1900" dirty="0"/>
          </a:p>
          <a:p>
            <a:pPr marL="285750" lvl="0" indent="-285750">
              <a:buFont typeface="Arial" panose="020B0604020202020204" pitchFamily="34" charset="0"/>
              <a:buChar char="•"/>
            </a:pPr>
            <a:r>
              <a:rPr lang="en-GB" sz="1900" dirty="0"/>
              <a:t>Overall, Erikson’s theory is helpful but must be used alongside other evidence‑based perspectives to ensure a complete understanding of Shona’s development</a:t>
            </a:r>
            <a:endParaRPr lang="en-GB" sz="1600" dirty="0"/>
          </a:p>
          <a:p>
            <a:endParaRPr lang="en-US" dirty="0"/>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14</a:t>
            </a:fld>
            <a:endParaRPr lang="en-US" dirty="0"/>
          </a:p>
        </p:txBody>
      </p:sp>
      <p:sp>
        <p:nvSpPr>
          <p:cNvPr id="3" name="TextBox 2">
            <a:extLst>
              <a:ext uri="{FF2B5EF4-FFF2-40B4-BE49-F238E27FC236}">
                <a16:creationId xmlns:a16="http://schemas.microsoft.com/office/drawing/2014/main" id="{340D93C9-961D-A9CE-7CAE-7716F15FEB92}"/>
              </a:ext>
            </a:extLst>
          </p:cNvPr>
          <p:cNvSpPr txBox="1"/>
          <p:nvPr/>
        </p:nvSpPr>
        <p:spPr>
          <a:xfrm>
            <a:off x="1190210" y="1737598"/>
            <a:ext cx="5111198" cy="5016758"/>
          </a:xfrm>
          <a:prstGeom prst="rect">
            <a:avLst/>
          </a:prstGeom>
          <a:noFill/>
        </p:spPr>
        <p:txBody>
          <a:bodyPr wrap="square">
            <a:spAutoFit/>
          </a:bodyPr>
          <a:lstStyle/>
          <a:p>
            <a:pPr marL="342900" lvl="0" indent="-342900">
              <a:buFont typeface="Arial" panose="020B0604020202020204" pitchFamily="34" charset="0"/>
              <a:buChar char="•"/>
            </a:pPr>
            <a:r>
              <a:rPr lang="en-GB" sz="1600" dirty="0">
                <a:solidFill>
                  <a:schemeClr val="bg1"/>
                </a:solidFill>
                <a:effectLst/>
              </a:rPr>
              <a:t>Erikson explains Shona’s emotional and social challenges</a:t>
            </a:r>
          </a:p>
          <a:p>
            <a:pPr marL="342900" lvl="0" indent="-342900">
              <a:buFont typeface="Arial" panose="020B0604020202020204" pitchFamily="34" charset="0"/>
              <a:buChar char="•"/>
            </a:pPr>
            <a:endParaRPr lang="en-GB" sz="1600" dirty="0">
              <a:solidFill>
                <a:schemeClr val="bg1"/>
              </a:solidFill>
            </a:endParaRPr>
          </a:p>
          <a:p>
            <a:pPr marL="342900" lvl="0" indent="-342900">
              <a:buFont typeface="Arial" panose="020B0604020202020204" pitchFamily="34" charset="0"/>
              <a:buChar char="•"/>
            </a:pPr>
            <a:r>
              <a:rPr lang="en-GB" sz="1600" dirty="0">
                <a:solidFill>
                  <a:schemeClr val="bg1"/>
                </a:solidFill>
                <a:effectLst/>
              </a:rPr>
              <a:t>She is struggling with initiative due to anxiety and low confidence</a:t>
            </a:r>
          </a:p>
          <a:p>
            <a:pPr marL="342900" lvl="0" indent="-342900">
              <a:buFont typeface="Arial" panose="020B0604020202020204" pitchFamily="34" charset="0"/>
              <a:buChar char="•"/>
            </a:pPr>
            <a:endParaRPr lang="en-GB" sz="1600" dirty="0">
              <a:solidFill>
                <a:schemeClr val="bg1"/>
              </a:solidFill>
            </a:endParaRPr>
          </a:p>
          <a:p>
            <a:pPr marL="342900" lvl="0" indent="-342900">
              <a:buFont typeface="Arial" panose="020B0604020202020204" pitchFamily="34" charset="0"/>
              <a:buChar char="•"/>
            </a:pPr>
            <a:r>
              <a:rPr lang="en-GB" sz="1600" dirty="0">
                <a:solidFill>
                  <a:schemeClr val="bg1"/>
                </a:solidFill>
                <a:effectLst/>
              </a:rPr>
              <a:t>Support must be nurturing, consistent, and developmentally appropriate</a:t>
            </a:r>
          </a:p>
          <a:p>
            <a:pPr marL="342900" lvl="0" indent="-342900">
              <a:buFont typeface="Arial" panose="020B0604020202020204" pitchFamily="34" charset="0"/>
              <a:buChar char="•"/>
            </a:pPr>
            <a:endParaRPr lang="en-GB" sz="1600" dirty="0">
              <a:solidFill>
                <a:schemeClr val="bg1"/>
              </a:solidFill>
            </a:endParaRPr>
          </a:p>
          <a:p>
            <a:pPr marL="342900" lvl="0" indent="-342900">
              <a:buFont typeface="Arial" panose="020B0604020202020204" pitchFamily="34" charset="0"/>
              <a:buChar char="•"/>
            </a:pPr>
            <a:r>
              <a:rPr lang="en-GB" sz="1600" dirty="0">
                <a:solidFill>
                  <a:schemeClr val="bg1"/>
                </a:solidFill>
                <a:effectLst/>
              </a:rPr>
              <a:t>Biological + environmental factors shape behaviour</a:t>
            </a:r>
          </a:p>
          <a:p>
            <a:pPr marL="342900" lvl="0" indent="-342900">
              <a:buFont typeface="Arial" panose="020B0604020202020204" pitchFamily="34" charset="0"/>
              <a:buChar char="•"/>
            </a:pPr>
            <a:endParaRPr lang="en-GB" sz="1600" dirty="0">
              <a:solidFill>
                <a:schemeClr val="bg1"/>
              </a:solidFill>
            </a:endParaRPr>
          </a:p>
          <a:p>
            <a:pPr marL="342900" lvl="0" indent="-342900">
              <a:buFont typeface="Arial" panose="020B0604020202020204" pitchFamily="34" charset="0"/>
              <a:buChar char="•"/>
            </a:pPr>
            <a:r>
              <a:rPr lang="en-GB" sz="1600" dirty="0">
                <a:solidFill>
                  <a:schemeClr val="bg1"/>
                </a:solidFill>
                <a:effectLst/>
              </a:rPr>
              <a:t>Theory is helpful but not complete → holistic practice needed</a:t>
            </a:r>
          </a:p>
          <a:p>
            <a:pPr marL="342900" lvl="0" indent="-342900">
              <a:buFont typeface="Arial" panose="020B0604020202020204" pitchFamily="34" charset="0"/>
              <a:buChar char="•"/>
            </a:pPr>
            <a:endParaRPr lang="en-GB" sz="1600" dirty="0">
              <a:solidFill>
                <a:schemeClr val="bg1"/>
              </a:solidFill>
            </a:endParaRPr>
          </a:p>
          <a:p>
            <a:pPr marL="342900" lvl="0" indent="-342900">
              <a:buFont typeface="Arial" panose="020B0604020202020204" pitchFamily="34" charset="0"/>
              <a:buChar char="•"/>
            </a:pPr>
            <a:r>
              <a:rPr lang="en-GB" sz="1600" dirty="0">
                <a:solidFill>
                  <a:schemeClr val="bg1"/>
                </a:solidFill>
                <a:effectLst/>
              </a:rPr>
              <a:t>Focus on relationships, autonomy, and wellbeing</a:t>
            </a:r>
          </a:p>
          <a:p>
            <a:pPr marL="342900" lvl="0" indent="-342900">
              <a:buFont typeface="Arial" panose="020B0604020202020204" pitchFamily="34" charset="0"/>
              <a:buChar char="•"/>
            </a:pPr>
            <a:endParaRPr lang="en-GB" sz="1600" dirty="0">
              <a:solidFill>
                <a:schemeClr val="bg1"/>
              </a:solidFill>
            </a:endParaRPr>
          </a:p>
          <a:p>
            <a:pPr marL="342900" lvl="0" indent="-342900">
              <a:buFont typeface="Arial" panose="020B0604020202020204" pitchFamily="34" charset="0"/>
              <a:buChar char="•"/>
            </a:pPr>
            <a:r>
              <a:rPr lang="en-GB" sz="1600" dirty="0">
                <a:solidFill>
                  <a:schemeClr val="bg1"/>
                </a:solidFill>
              </a:rPr>
              <a:t>This approach aligns with Health and Social Care values of inclusion, empowerment, and holistic, developmentally informed practice</a:t>
            </a:r>
          </a:p>
        </p:txBody>
      </p:sp>
    </p:spTree>
    <p:extLst>
      <p:ext uri="{BB962C8B-B14F-4D97-AF65-F5344CB8AC3E}">
        <p14:creationId xmlns:p14="http://schemas.microsoft.com/office/powerpoint/2010/main" val="4252466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212035" y="112470"/>
            <a:ext cx="10668000" cy="1325563"/>
          </a:xfrm>
        </p:spPr>
        <p:txBody>
          <a:bodyPr/>
          <a:lstStyle/>
          <a:p>
            <a:r>
              <a:rPr lang="en-US" dirty="0"/>
              <a:t>References:</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body" sz="quarter" idx="13"/>
          </p:nvPr>
        </p:nvSpPr>
        <p:spPr>
          <a:xfrm>
            <a:off x="212035" y="775252"/>
            <a:ext cx="11767930" cy="6082748"/>
          </a:xfrm>
        </p:spPr>
        <p:txBody>
          <a:bodyPr bIns="0">
            <a:normAutofit fontScale="25000" lnSpcReduction="20000"/>
          </a:bodyPr>
          <a:lstStyle/>
          <a:p>
            <a:pPr marL="0" lvl="0" indent="0">
              <a:buNone/>
            </a:pPr>
            <a:r>
              <a:rPr lang="en-GB" sz="3600" dirty="0"/>
              <a:t>Bee, H. and Boyd, D. (2019) </a:t>
            </a:r>
            <a:r>
              <a:rPr lang="en-GB" sz="3600" i="1" dirty="0"/>
              <a:t>The developing child</a:t>
            </a:r>
            <a:r>
              <a:rPr lang="en-GB" sz="3600" dirty="0"/>
              <a:t> </a:t>
            </a:r>
            <a:r>
              <a:rPr lang="en-GB" sz="3600" i="1" dirty="0"/>
              <a:t>Vol 13</a:t>
            </a:r>
            <a:r>
              <a:rPr lang="en-GB" sz="3600" dirty="0"/>
              <a:t>. London: Pearson. </a:t>
            </a:r>
          </a:p>
          <a:p>
            <a:pPr marL="0" lvl="0" indent="0">
              <a:buNone/>
            </a:pPr>
            <a:r>
              <a:rPr lang="en-GB" sz="3600" dirty="0"/>
              <a:t>Berk, L.E. (2017) </a:t>
            </a:r>
            <a:r>
              <a:rPr lang="en-GB" sz="3600" i="1" dirty="0"/>
              <a:t>Child development</a:t>
            </a:r>
            <a:r>
              <a:rPr lang="en-GB" sz="3600" dirty="0"/>
              <a:t>. India: Pearson. </a:t>
            </a:r>
          </a:p>
          <a:p>
            <a:pPr marL="0" lvl="0" indent="0">
              <a:buNone/>
            </a:pPr>
            <a:r>
              <a:rPr lang="en-GB" sz="3600" dirty="0"/>
              <a:t>Blackwell, A. &amp; Wheeler, H. (2022) ‘Access and equity in early childhood intervention services: A review of challenges and implications for practice’, </a:t>
            </a:r>
            <a:r>
              <a:rPr lang="en-GB" sz="3600" i="1" dirty="0"/>
              <a:t>Child Care in Practice</a:t>
            </a:r>
            <a:r>
              <a:rPr lang="en-GB" sz="3600" dirty="0"/>
              <a:t>, 28(4), pp. 515–531.</a:t>
            </a:r>
          </a:p>
          <a:p>
            <a:pPr marL="0" lvl="0" indent="0">
              <a:buNone/>
            </a:pPr>
            <a:r>
              <a:rPr lang="en-GB" sz="3600" dirty="0"/>
              <a:t>British Psychological Society (2021) </a:t>
            </a:r>
            <a:r>
              <a:rPr lang="en-GB" sz="3600" i="1" dirty="0"/>
              <a:t>Understanding childhood: A BPS guidance document for supporting children’s psychological development</a:t>
            </a:r>
            <a:r>
              <a:rPr lang="en-GB" sz="3600" dirty="0"/>
              <a:t>. Leicester: British Psychological Society.</a:t>
            </a:r>
          </a:p>
          <a:p>
            <a:pPr marL="0" lvl="0" indent="0">
              <a:buNone/>
            </a:pPr>
            <a:r>
              <a:rPr lang="en-GB" sz="3600" dirty="0"/>
              <a:t>Copple, C. &amp; Bredekamp, S. (2019) </a:t>
            </a:r>
            <a:r>
              <a:rPr lang="en-GB" sz="3600" i="1" dirty="0"/>
              <a:t>Developmentally Appropriate Practice in Early Childhood Programs</a:t>
            </a:r>
            <a:r>
              <a:rPr lang="en-GB" sz="3600" dirty="0"/>
              <a:t>. 4th ed. Washington, DC: National Association for the Education of Young Children (NAEYC).</a:t>
            </a:r>
          </a:p>
          <a:p>
            <a:pPr marL="0" lvl="0" indent="0">
              <a:buNone/>
            </a:pPr>
            <a:r>
              <a:rPr lang="en-GB" sz="3600" dirty="0"/>
              <a:t>Davis, B. &amp; Brown, M. (2015) ‘Continuity of care: Supporting young children’s transitions between home and early childhood settings’, </a:t>
            </a:r>
            <a:r>
              <a:rPr lang="en-GB" sz="3600" i="1" dirty="0"/>
              <a:t>Early Childhood Research &amp; Practice</a:t>
            </a:r>
            <a:r>
              <a:rPr lang="en-GB" sz="3600" dirty="0"/>
              <a:t>, 17(1), pp. 1–12.</a:t>
            </a:r>
          </a:p>
          <a:p>
            <a:pPr marL="0" lvl="0" indent="0">
              <a:buNone/>
            </a:pPr>
            <a:r>
              <a:rPr lang="en-GB" sz="3600" dirty="0"/>
              <a:t>Denham, S.A., Bassett, H.H., Zinsser, K. &amp; Wyatt, T. (2017) ‘How preschoolers’ social–emotional learning predicts their early school success: Developing theory‑promoting, competency‑based assessments’, </a:t>
            </a:r>
            <a:r>
              <a:rPr lang="en-GB" sz="3600" i="1" dirty="0"/>
              <a:t>Infant and Child Development</a:t>
            </a:r>
            <a:r>
              <a:rPr lang="en-GB" sz="3600" dirty="0"/>
              <a:t>, 26(1), pp. 1–23.</a:t>
            </a:r>
          </a:p>
          <a:p>
            <a:pPr marL="0" lvl="0" indent="0">
              <a:buNone/>
            </a:pPr>
            <a:r>
              <a:rPr lang="en-GB" sz="3600" dirty="0"/>
              <a:t>Dweck, C.S. (2006) </a:t>
            </a:r>
            <a:r>
              <a:rPr lang="en-GB" sz="3600" i="1" dirty="0"/>
              <a:t>Mindset: The New Psychology of Success</a:t>
            </a:r>
            <a:r>
              <a:rPr lang="en-GB" sz="3600" dirty="0"/>
              <a:t>. New York: Random House. </a:t>
            </a:r>
          </a:p>
          <a:p>
            <a:pPr marL="0" lvl="0" indent="0">
              <a:buNone/>
            </a:pPr>
            <a:r>
              <a:rPr lang="en-GB" sz="3600" dirty="0"/>
              <a:t>Erikson, E.H. (1950) </a:t>
            </a:r>
            <a:r>
              <a:rPr lang="en-GB" sz="3600" i="1" dirty="0"/>
              <a:t>Childhood and Society</a:t>
            </a:r>
            <a:r>
              <a:rPr lang="en-GB" sz="3600" dirty="0"/>
              <a:t>. Norton. </a:t>
            </a:r>
          </a:p>
          <a:p>
            <a:pPr marL="0" lvl="0" indent="0">
              <a:buNone/>
            </a:pPr>
            <a:r>
              <a:rPr lang="en-GB" sz="3600" dirty="0"/>
              <a:t>Erikson, E.H. (1963) </a:t>
            </a:r>
            <a:r>
              <a:rPr lang="en-GB" sz="3600" i="1" dirty="0"/>
              <a:t>Youth: Change and challenge</a:t>
            </a:r>
            <a:r>
              <a:rPr lang="en-GB" sz="3600" dirty="0"/>
              <a:t>. New York: Basic Books. </a:t>
            </a:r>
          </a:p>
          <a:p>
            <a:pPr marL="0" lvl="0" indent="0">
              <a:buNone/>
            </a:pPr>
            <a:r>
              <a:rPr lang="en-GB" sz="3600" dirty="0"/>
              <a:t>McLeod, S. (2026) </a:t>
            </a:r>
            <a:r>
              <a:rPr lang="en-GB" sz="3600" i="1" dirty="0"/>
              <a:t>Erikson’s stages of development</a:t>
            </a:r>
            <a:r>
              <a:rPr lang="en-GB" sz="3600" dirty="0"/>
              <a:t>, </a:t>
            </a:r>
            <a:r>
              <a:rPr lang="en-GB" sz="3600" i="1" dirty="0"/>
              <a:t>Simply Psychology</a:t>
            </a:r>
            <a:r>
              <a:rPr lang="en-GB" sz="3600" dirty="0"/>
              <a:t>. Available at: https://www.simplypsychology.org/erik-erikson.html (Accessed: 05 October 2026). </a:t>
            </a:r>
          </a:p>
          <a:p>
            <a:pPr marL="0" lvl="0" indent="0">
              <a:buNone/>
            </a:pPr>
            <a:r>
              <a:rPr lang="en-GB" sz="3600" dirty="0"/>
              <a:t>Murray, E. (2020) ‘Erikson’s Psychosocial Theory in Early Childhood Practice: A Contemporary Review’, </a:t>
            </a:r>
            <a:r>
              <a:rPr lang="en-GB" sz="3600" i="1" dirty="0"/>
              <a:t>Early Child Development and Care</a:t>
            </a:r>
            <a:r>
              <a:rPr lang="en-GB" sz="3600" dirty="0"/>
              <a:t>, 190(11), pp. 1705–1717.</a:t>
            </a:r>
          </a:p>
          <a:p>
            <a:pPr marL="0" lvl="0" indent="0">
              <a:buNone/>
            </a:pPr>
            <a:r>
              <a:rPr lang="en-GB" sz="3600" dirty="0"/>
              <a:t>NHS (2023) </a:t>
            </a:r>
            <a:r>
              <a:rPr lang="en-GB" sz="3600" i="1" dirty="0"/>
              <a:t>Mental Health of children and young people in England - NHS </a:t>
            </a:r>
            <a:r>
              <a:rPr lang="en-GB" sz="3600" i="1" dirty="0" err="1"/>
              <a:t>england</a:t>
            </a:r>
            <a:r>
              <a:rPr lang="en-GB" sz="3600" i="1" dirty="0"/>
              <a:t> digital</a:t>
            </a:r>
            <a:r>
              <a:rPr lang="en-GB" sz="3600" dirty="0"/>
              <a:t>, </a:t>
            </a:r>
            <a:r>
              <a:rPr lang="en-GB" sz="3600" i="1" dirty="0"/>
              <a:t>Mental Health of Children and Young People in England</a:t>
            </a:r>
            <a:r>
              <a:rPr lang="en-GB" sz="3600" dirty="0"/>
              <a:t>. Available at: https://digital.nhs.uk/data-and-information/publications/statistical/mental-health-of-children-and-young-people-in-england (Accessed: 05 October 2026). </a:t>
            </a:r>
          </a:p>
          <a:p>
            <a:pPr marL="0" lvl="0" indent="0">
              <a:buNone/>
            </a:pPr>
            <a:r>
              <a:rPr lang="en-GB" sz="3600" dirty="0"/>
              <a:t>NICE (2022) ‘NICE guidelines: Social, emotional and  mental wellbeing in  primary and secondary  education’, </a:t>
            </a:r>
            <a:r>
              <a:rPr lang="en-GB" sz="3600" i="1" dirty="0"/>
              <a:t>Social, emotional and  mental wellbeing in  primary and secondary  education</a:t>
            </a:r>
            <a:r>
              <a:rPr lang="en-GB" sz="3600" dirty="0"/>
              <a:t> [Preprint]. Available at: https://www.nice.org.uk/guidance/ng223/resources/social-emotional-and-mental-wellbeing-in-primary-and-secondary-education-pdf-66143833987525 (Accessed: 05 October 2026). </a:t>
            </a:r>
          </a:p>
          <a:p>
            <a:pPr marL="0" lvl="0" indent="0">
              <a:buNone/>
            </a:pPr>
            <a:r>
              <a:rPr lang="en-GB" sz="3600" dirty="0"/>
              <a:t>O’Brien, L. (2021) ‘Re‑examining Erikson’s psychosocial theory in contemporary developmental science’, </a:t>
            </a:r>
            <a:r>
              <a:rPr lang="en-GB" sz="3600" i="1" dirty="0"/>
              <a:t>Journal of Early Childhood Research</a:t>
            </a:r>
            <a:r>
              <a:rPr lang="en-GB" sz="3600" dirty="0"/>
              <a:t>, 19(3), pp. 367–380.</a:t>
            </a:r>
          </a:p>
          <a:p>
            <a:pPr marL="0" lvl="0" indent="0">
              <a:buNone/>
            </a:pPr>
            <a:r>
              <a:rPr lang="en-GB" sz="3600" dirty="0"/>
              <a:t>O’Connor, A., Kearney, E. &amp; Gleeson, G. (2017) ‘The buddy system: Supporting children’s social participation in early childhood education’, </a:t>
            </a:r>
            <a:r>
              <a:rPr lang="en-GB" sz="3600" i="1" dirty="0"/>
              <a:t>European Early Childhood Education Research Journal</a:t>
            </a:r>
            <a:r>
              <a:rPr lang="en-GB" sz="3600" dirty="0"/>
              <a:t>, 25(3), pp. 398–411.</a:t>
            </a:r>
          </a:p>
          <a:p>
            <a:pPr marL="0" lvl="0" indent="0">
              <a:buNone/>
            </a:pPr>
            <a:r>
              <a:rPr lang="en-GB" sz="3600" dirty="0"/>
              <a:t>Opie, J.E., Waters, E., Duschinsky, R., Hammarlund, M., Madigan, S., Foster, S., Forslund, T., Thompson, R., Steele, H., Steele, M., Roisman, G.I., Groh, A.M., Fonagy, P. &amp; Dagan, O. (2026) ‘Practitioner Review: Clinical insights from attachment theory and research for professionals working with young children and their families’, </a:t>
            </a:r>
            <a:r>
              <a:rPr lang="en-GB" sz="3600" i="1" dirty="0"/>
              <a:t>Journal of Child Psychology and Psychiatry</a:t>
            </a:r>
            <a:r>
              <a:rPr lang="en-GB" sz="3600" dirty="0"/>
              <a:t>, 67(5), pp. 723–739.</a:t>
            </a:r>
          </a:p>
          <a:p>
            <a:pPr marL="0" lvl="0" indent="0">
              <a:buNone/>
            </a:pPr>
            <a:r>
              <a:rPr lang="en-GB" sz="3600" dirty="0"/>
              <a:t>Prins, J., van der Wilt, F., van Santen, S., van der Veen, C. &amp; Hovinga, D. (2023) ‘The importance of play in natural environments for children’s language development: an explorative study in early childhood education’, </a:t>
            </a:r>
            <a:r>
              <a:rPr lang="en-GB" sz="3600" i="1" dirty="0"/>
              <a:t>International Journal of Early Years Education</a:t>
            </a:r>
            <a:r>
              <a:rPr lang="en-GB" sz="3600" dirty="0"/>
              <a:t>, 31(2), pp. 450–466. </a:t>
            </a:r>
          </a:p>
          <a:p>
            <a:pPr marL="0" lvl="0" indent="0">
              <a:buNone/>
            </a:pPr>
            <a:r>
              <a:rPr lang="en-GB" sz="3600" dirty="0"/>
              <a:t>Shaffer, D. and Kipp, K. (2014) </a:t>
            </a:r>
            <a:r>
              <a:rPr lang="en-GB" sz="3600" i="1" dirty="0"/>
              <a:t>Developmental psychology: Childhood and adolescence</a:t>
            </a:r>
            <a:r>
              <a:rPr lang="en-GB" sz="3600" dirty="0"/>
              <a:t> </a:t>
            </a:r>
            <a:r>
              <a:rPr lang="en-GB" sz="3600" i="1" dirty="0"/>
              <a:t>Vol 9</a:t>
            </a:r>
            <a:r>
              <a:rPr lang="en-GB" sz="3600" dirty="0"/>
              <a:t>. Belmont: Cengage Learning. </a:t>
            </a:r>
          </a:p>
          <a:p>
            <a:pPr marL="0" lvl="0" indent="0">
              <a:buNone/>
            </a:pPr>
            <a:r>
              <a:rPr lang="en-GB" sz="3600" dirty="0"/>
              <a:t>Whitebread, D., Basilio, M., </a:t>
            </a:r>
            <a:r>
              <a:rPr lang="en-GB" sz="3600" dirty="0" err="1"/>
              <a:t>Kuvalja</a:t>
            </a:r>
            <a:r>
              <a:rPr lang="en-GB" sz="3600" dirty="0"/>
              <a:t>, M. &amp; Verma, M. (2018) </a:t>
            </a:r>
            <a:r>
              <a:rPr lang="en-GB" sz="3600" i="1" dirty="0"/>
              <a:t>The Importance of Play: A Report on the Value of Children’s Play with a Series of Policy Recommendations</a:t>
            </a:r>
            <a:r>
              <a:rPr lang="en-GB" sz="3600" dirty="0"/>
              <a:t>. Cambridge: University of Cambridge.</a:t>
            </a:r>
          </a:p>
          <a:p>
            <a:pPr marL="0" lvl="0" indent="0">
              <a:buNone/>
            </a:pPr>
            <a:r>
              <a:rPr lang="en-GB" sz="3600" dirty="0"/>
              <a:t>Wood, E. (2019) </a:t>
            </a:r>
            <a:r>
              <a:rPr lang="en-GB" sz="3600" i="1" dirty="0"/>
              <a:t>The </a:t>
            </a:r>
            <a:r>
              <a:rPr lang="en-GB" sz="3600" i="1" dirty="0" err="1"/>
              <a:t>routledge</a:t>
            </a:r>
            <a:r>
              <a:rPr lang="en-GB" sz="3600" i="1" dirty="0"/>
              <a:t> handbook of early childhood education</a:t>
            </a:r>
            <a:r>
              <a:rPr lang="en-GB" sz="3600" dirty="0"/>
              <a:t>. London: Routledge. </a:t>
            </a:r>
          </a:p>
          <a:p>
            <a:endParaRPr lang="en-GB" sz="500" dirty="0"/>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2.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Colorful abstract pitch deck</Template>
  <TotalTime>1955</TotalTime>
  <Words>2429</Words>
  <Application>Microsoft Office PowerPoint</Application>
  <PresentationFormat>Widescreen</PresentationFormat>
  <Paragraphs>172</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Avenir Next LT Pro</vt:lpstr>
      <vt:lpstr>Calibri</vt:lpstr>
      <vt:lpstr>Custom</vt:lpstr>
      <vt:lpstr>Psychology in Health and Social Care Understanding Early Childhood Development: supporting Shona  Chosen theory: Erikson’s Psychosocial Theory (Initiative vs Guilt Stage)  Nordia Clarke 2520544 LCHS4010   </vt:lpstr>
      <vt:lpstr>Scenario Overview: key points</vt:lpstr>
      <vt:lpstr>Why Lifespan Development Matters in Practice</vt:lpstr>
      <vt:lpstr>Erikson’s Psychosocial Theory (Key Concepts)</vt:lpstr>
      <vt:lpstr>PowerPoint Presentation</vt:lpstr>
      <vt:lpstr>Erikson’s Stage for Shona (Initiative vs Guilt)</vt:lpstr>
      <vt:lpstr>Stage 3: Initiative vs Guilt (Age 3–6)</vt:lpstr>
      <vt:lpstr>Applying Erikson to Shona’s Behaviour</vt:lpstr>
      <vt:lpstr>Nature &amp; Nurture Influences</vt:lpstr>
      <vt:lpstr>Strategies Based on Erikson’s Theory Practical interventions for nursery:</vt:lpstr>
      <vt:lpstr>Strategies Based on Erikson’s Theory Practical interventions for nursery continued​</vt:lpstr>
      <vt:lpstr>Critical Evaluation of Erikson’s Theory</vt:lpstr>
      <vt:lpstr>Accessibility &amp; Relevance of Support Services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Nordia Clarke</dc:creator>
  <cp:lastModifiedBy>Nordia Clarke</cp:lastModifiedBy>
  <cp:revision>3</cp:revision>
  <dcterms:created xsi:type="dcterms:W3CDTF">2026-09-16T17:23:09Z</dcterms:created>
  <dcterms:modified xsi:type="dcterms:W3CDTF">2026-10-11T17:16:29Z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