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1" r:id="rId4"/>
  </p:sldMasterIdLst>
  <p:notesMasterIdLst>
    <p:notesMasterId r:id="rId38"/>
  </p:notesMasterIdLst>
  <p:sldIdLst>
    <p:sldId id="257" r:id="rId5"/>
    <p:sldId id="258" r:id="rId6"/>
    <p:sldId id="272" r:id="rId7"/>
    <p:sldId id="273" r:id="rId8"/>
    <p:sldId id="274" r:id="rId9"/>
    <p:sldId id="280" r:id="rId10"/>
    <p:sldId id="275" r:id="rId11"/>
    <p:sldId id="277" r:id="rId12"/>
    <p:sldId id="278" r:id="rId13"/>
    <p:sldId id="279" r:id="rId14"/>
    <p:sldId id="276" r:id="rId15"/>
    <p:sldId id="269" r:id="rId16"/>
    <p:sldId id="270" r:id="rId17"/>
    <p:sldId id="271" r:id="rId18"/>
    <p:sldId id="268" r:id="rId19"/>
    <p:sldId id="263" r:id="rId20"/>
    <p:sldId id="267" r:id="rId21"/>
    <p:sldId id="286" r:id="rId22"/>
    <p:sldId id="285" r:id="rId23"/>
    <p:sldId id="284" r:id="rId24"/>
    <p:sldId id="283" r:id="rId25"/>
    <p:sldId id="281" r:id="rId26"/>
    <p:sldId id="287" r:id="rId27"/>
    <p:sldId id="288" r:id="rId28"/>
    <p:sldId id="282" r:id="rId29"/>
    <p:sldId id="289" r:id="rId30"/>
    <p:sldId id="266" r:id="rId31"/>
    <p:sldId id="265" r:id="rId32"/>
    <p:sldId id="262" r:id="rId33"/>
    <p:sldId id="264" r:id="rId34"/>
    <p:sldId id="259" r:id="rId35"/>
    <p:sldId id="260" r:id="rId36"/>
    <p:sldId id="26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66FFFF"/>
    <a:srgbClr val="2E3722"/>
    <a:srgbClr val="FCF7F1"/>
    <a:srgbClr val="FF33CC"/>
    <a:srgbClr val="344529"/>
    <a:srgbClr val="2B3922"/>
    <a:srgbClr val="B8D233"/>
    <a:srgbClr val="5CC6D6"/>
    <a:srgbClr val="F8D2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76" autoAdjust="0"/>
  </p:normalViewPr>
  <p:slideViewPr>
    <p:cSldViewPr snapToGrid="0">
      <p:cViewPr varScale="1">
        <p:scale>
          <a:sx n="74" d="100"/>
          <a:sy n="74" d="100"/>
        </p:scale>
        <p:origin x="3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DB4974-E649-4C63-A651-10F55E8D40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9C3F20-1741-4D57-913A-1CED0B9508EA}">
      <dgm:prSet/>
      <dgm:spPr/>
      <dgm:t>
        <a:bodyPr/>
        <a:lstStyle/>
        <a:p>
          <a:r>
            <a:rPr lang="en-GB"/>
            <a:t>Now is the time for a Kahoot. </a:t>
          </a:r>
          <a:endParaRPr lang="en-US"/>
        </a:p>
      </dgm:t>
    </dgm:pt>
    <dgm:pt modelId="{CB25A3AE-1F46-4B0D-9FF6-B0F9B8B14207}" type="parTrans" cxnId="{B058452C-2237-4EE9-82E4-49547C917D6B}">
      <dgm:prSet/>
      <dgm:spPr/>
      <dgm:t>
        <a:bodyPr/>
        <a:lstStyle/>
        <a:p>
          <a:endParaRPr lang="en-US"/>
        </a:p>
      </dgm:t>
    </dgm:pt>
    <dgm:pt modelId="{D50E9A26-E800-4044-BD79-B69B1B6330D5}" type="sibTrans" cxnId="{B058452C-2237-4EE9-82E4-49547C917D6B}">
      <dgm:prSet/>
      <dgm:spPr/>
      <dgm:t>
        <a:bodyPr/>
        <a:lstStyle/>
        <a:p>
          <a:endParaRPr lang="en-US"/>
        </a:p>
      </dgm:t>
    </dgm:pt>
    <dgm:pt modelId="{9252CD01-B014-4FAE-B49A-5FF75D070B4A}">
      <dgm:prSet/>
      <dgm:spPr/>
      <dgm:t>
        <a:bodyPr/>
        <a:lstStyle/>
        <a:p>
          <a:r>
            <a:rPr lang="en-GB"/>
            <a:t>Simply head to Kahoot.com and enter the game pin. </a:t>
          </a:r>
          <a:endParaRPr lang="en-US"/>
        </a:p>
      </dgm:t>
    </dgm:pt>
    <dgm:pt modelId="{9F551F5A-EE32-4538-A331-7E1E1CF9D119}" type="parTrans" cxnId="{BD85D1D5-CB32-4D6E-B902-D559FA3EDE22}">
      <dgm:prSet/>
      <dgm:spPr/>
      <dgm:t>
        <a:bodyPr/>
        <a:lstStyle/>
        <a:p>
          <a:endParaRPr lang="en-US"/>
        </a:p>
      </dgm:t>
    </dgm:pt>
    <dgm:pt modelId="{905458DF-EC5F-40C3-A419-43444DE862F9}" type="sibTrans" cxnId="{BD85D1D5-CB32-4D6E-B902-D559FA3EDE22}">
      <dgm:prSet/>
      <dgm:spPr/>
      <dgm:t>
        <a:bodyPr/>
        <a:lstStyle/>
        <a:p>
          <a:endParaRPr lang="en-US"/>
        </a:p>
      </dgm:t>
    </dgm:pt>
    <dgm:pt modelId="{11738DD6-A695-469D-AB45-8A777AA6C893}" type="pres">
      <dgm:prSet presAssocID="{00DB4974-E649-4C63-A651-10F55E8D408C}" presName="root" presStyleCnt="0">
        <dgm:presLayoutVars>
          <dgm:dir/>
          <dgm:resizeHandles val="exact"/>
        </dgm:presLayoutVars>
      </dgm:prSet>
      <dgm:spPr/>
    </dgm:pt>
    <dgm:pt modelId="{F85B282D-8BFD-489A-877D-614D5EC6D4AE}" type="pres">
      <dgm:prSet presAssocID="{739C3F20-1741-4D57-913A-1CED0B9508EA}" presName="compNode" presStyleCnt="0"/>
      <dgm:spPr/>
    </dgm:pt>
    <dgm:pt modelId="{E148A867-3874-4FF2-8DDE-4385792A75B2}" type="pres">
      <dgm:prSet presAssocID="{739C3F20-1741-4D57-913A-1CED0B9508EA}" presName="bgRect" presStyleLbl="bgShp" presStyleIdx="0" presStyleCnt="2"/>
      <dgm:spPr/>
    </dgm:pt>
    <dgm:pt modelId="{F3393F9E-3AB6-4BF9-8219-D439B70CAB31}" type="pres">
      <dgm:prSet presAssocID="{739C3F20-1741-4D57-913A-1CED0B9508E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C54F40A5-4B94-4540-9EF0-FF3427E46C5D}" type="pres">
      <dgm:prSet presAssocID="{739C3F20-1741-4D57-913A-1CED0B9508EA}" presName="spaceRect" presStyleCnt="0"/>
      <dgm:spPr/>
    </dgm:pt>
    <dgm:pt modelId="{9E1D0611-9198-45C6-892D-91716C47164C}" type="pres">
      <dgm:prSet presAssocID="{739C3F20-1741-4D57-913A-1CED0B9508EA}" presName="parTx" presStyleLbl="revTx" presStyleIdx="0" presStyleCnt="2">
        <dgm:presLayoutVars>
          <dgm:chMax val="0"/>
          <dgm:chPref val="0"/>
        </dgm:presLayoutVars>
      </dgm:prSet>
      <dgm:spPr/>
    </dgm:pt>
    <dgm:pt modelId="{76D2A347-92A8-4FFA-9983-430A24339C3F}" type="pres">
      <dgm:prSet presAssocID="{D50E9A26-E800-4044-BD79-B69B1B6330D5}" presName="sibTrans" presStyleCnt="0"/>
      <dgm:spPr/>
    </dgm:pt>
    <dgm:pt modelId="{58F3C455-C333-481A-85A6-72D075806856}" type="pres">
      <dgm:prSet presAssocID="{9252CD01-B014-4FAE-B49A-5FF75D070B4A}" presName="compNode" presStyleCnt="0"/>
      <dgm:spPr/>
    </dgm:pt>
    <dgm:pt modelId="{3242122B-CD76-4835-9D6D-70B961F3AC45}" type="pres">
      <dgm:prSet presAssocID="{9252CD01-B014-4FAE-B49A-5FF75D070B4A}" presName="bgRect" presStyleLbl="bgShp" presStyleIdx="1" presStyleCnt="2"/>
      <dgm:spPr/>
    </dgm:pt>
    <dgm:pt modelId="{B47011B5-B14A-4DCE-B22C-571E58A49007}" type="pres">
      <dgm:prSet presAssocID="{9252CD01-B014-4FAE-B49A-5FF75D070B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
        </a:ext>
      </dgm:extLst>
    </dgm:pt>
    <dgm:pt modelId="{B47C6C46-EB6D-4ACF-88BE-CCDC5C3C8322}" type="pres">
      <dgm:prSet presAssocID="{9252CD01-B014-4FAE-B49A-5FF75D070B4A}" presName="spaceRect" presStyleCnt="0"/>
      <dgm:spPr/>
    </dgm:pt>
    <dgm:pt modelId="{78D486F2-F54C-4942-A07F-BC0ABC712355}" type="pres">
      <dgm:prSet presAssocID="{9252CD01-B014-4FAE-B49A-5FF75D070B4A}" presName="parTx" presStyleLbl="revTx" presStyleIdx="1" presStyleCnt="2">
        <dgm:presLayoutVars>
          <dgm:chMax val="0"/>
          <dgm:chPref val="0"/>
        </dgm:presLayoutVars>
      </dgm:prSet>
      <dgm:spPr/>
    </dgm:pt>
  </dgm:ptLst>
  <dgm:cxnLst>
    <dgm:cxn modelId="{E5B62500-0251-40EE-828B-580C21092111}" type="presOf" srcId="{00DB4974-E649-4C63-A651-10F55E8D408C}" destId="{11738DD6-A695-469D-AB45-8A777AA6C893}" srcOrd="0" destOrd="0" presId="urn:microsoft.com/office/officeart/2018/2/layout/IconVerticalSolidList"/>
    <dgm:cxn modelId="{0B9E140F-8297-49A7-8BF0-DB45B375B257}" type="presOf" srcId="{739C3F20-1741-4D57-913A-1CED0B9508EA}" destId="{9E1D0611-9198-45C6-892D-91716C47164C}" srcOrd="0" destOrd="0" presId="urn:microsoft.com/office/officeart/2018/2/layout/IconVerticalSolidList"/>
    <dgm:cxn modelId="{B058452C-2237-4EE9-82E4-49547C917D6B}" srcId="{00DB4974-E649-4C63-A651-10F55E8D408C}" destId="{739C3F20-1741-4D57-913A-1CED0B9508EA}" srcOrd="0" destOrd="0" parTransId="{CB25A3AE-1F46-4B0D-9FF6-B0F9B8B14207}" sibTransId="{D50E9A26-E800-4044-BD79-B69B1B6330D5}"/>
    <dgm:cxn modelId="{BDA10746-27D4-426C-94B3-2D16506BF5CA}" type="presOf" srcId="{9252CD01-B014-4FAE-B49A-5FF75D070B4A}" destId="{78D486F2-F54C-4942-A07F-BC0ABC712355}" srcOrd="0" destOrd="0" presId="urn:microsoft.com/office/officeart/2018/2/layout/IconVerticalSolidList"/>
    <dgm:cxn modelId="{BD85D1D5-CB32-4D6E-B902-D559FA3EDE22}" srcId="{00DB4974-E649-4C63-A651-10F55E8D408C}" destId="{9252CD01-B014-4FAE-B49A-5FF75D070B4A}" srcOrd="1" destOrd="0" parTransId="{9F551F5A-EE32-4538-A331-7E1E1CF9D119}" sibTransId="{905458DF-EC5F-40C3-A419-43444DE862F9}"/>
    <dgm:cxn modelId="{2235DAEC-FA57-4BA6-A23F-951F4281ECA7}" type="presParOf" srcId="{11738DD6-A695-469D-AB45-8A777AA6C893}" destId="{F85B282D-8BFD-489A-877D-614D5EC6D4AE}" srcOrd="0" destOrd="0" presId="urn:microsoft.com/office/officeart/2018/2/layout/IconVerticalSolidList"/>
    <dgm:cxn modelId="{68AE88EA-6404-4A46-9504-C192C367DAD5}" type="presParOf" srcId="{F85B282D-8BFD-489A-877D-614D5EC6D4AE}" destId="{E148A867-3874-4FF2-8DDE-4385792A75B2}" srcOrd="0" destOrd="0" presId="urn:microsoft.com/office/officeart/2018/2/layout/IconVerticalSolidList"/>
    <dgm:cxn modelId="{B1F7E118-720A-497F-AE8F-DBFCC62F29E4}" type="presParOf" srcId="{F85B282D-8BFD-489A-877D-614D5EC6D4AE}" destId="{F3393F9E-3AB6-4BF9-8219-D439B70CAB31}" srcOrd="1" destOrd="0" presId="urn:microsoft.com/office/officeart/2018/2/layout/IconVerticalSolidList"/>
    <dgm:cxn modelId="{E2CFB110-A989-495C-B949-515492A834EA}" type="presParOf" srcId="{F85B282D-8BFD-489A-877D-614D5EC6D4AE}" destId="{C54F40A5-4B94-4540-9EF0-FF3427E46C5D}" srcOrd="2" destOrd="0" presId="urn:microsoft.com/office/officeart/2018/2/layout/IconVerticalSolidList"/>
    <dgm:cxn modelId="{486695E7-9288-4687-A697-99A21BB696A3}" type="presParOf" srcId="{F85B282D-8BFD-489A-877D-614D5EC6D4AE}" destId="{9E1D0611-9198-45C6-892D-91716C47164C}" srcOrd="3" destOrd="0" presId="urn:microsoft.com/office/officeart/2018/2/layout/IconVerticalSolidList"/>
    <dgm:cxn modelId="{A2ED816F-9754-461E-8274-5862B35F5B27}" type="presParOf" srcId="{11738DD6-A695-469D-AB45-8A777AA6C893}" destId="{76D2A347-92A8-4FFA-9983-430A24339C3F}" srcOrd="1" destOrd="0" presId="urn:microsoft.com/office/officeart/2018/2/layout/IconVerticalSolidList"/>
    <dgm:cxn modelId="{E6234E4B-F86A-44BB-9ADF-3ED3CC3A6E34}" type="presParOf" srcId="{11738DD6-A695-469D-AB45-8A777AA6C893}" destId="{58F3C455-C333-481A-85A6-72D075806856}" srcOrd="2" destOrd="0" presId="urn:microsoft.com/office/officeart/2018/2/layout/IconVerticalSolidList"/>
    <dgm:cxn modelId="{8D5432A1-1660-433D-8DB7-E82006B7BCAD}" type="presParOf" srcId="{58F3C455-C333-481A-85A6-72D075806856}" destId="{3242122B-CD76-4835-9D6D-70B961F3AC45}" srcOrd="0" destOrd="0" presId="urn:microsoft.com/office/officeart/2018/2/layout/IconVerticalSolidList"/>
    <dgm:cxn modelId="{F89487D4-5274-4B2D-9D3D-DEF7E42A6C5B}" type="presParOf" srcId="{58F3C455-C333-481A-85A6-72D075806856}" destId="{B47011B5-B14A-4DCE-B22C-571E58A49007}" srcOrd="1" destOrd="0" presId="urn:microsoft.com/office/officeart/2018/2/layout/IconVerticalSolidList"/>
    <dgm:cxn modelId="{E3DA3BEE-F04E-4720-A363-547A61560693}" type="presParOf" srcId="{58F3C455-C333-481A-85A6-72D075806856}" destId="{B47C6C46-EB6D-4ACF-88BE-CCDC5C3C8322}" srcOrd="2" destOrd="0" presId="urn:microsoft.com/office/officeart/2018/2/layout/IconVerticalSolidList"/>
    <dgm:cxn modelId="{54A79AB4-E533-4408-9BC1-D20A5F747AC2}" type="presParOf" srcId="{58F3C455-C333-481A-85A6-72D075806856}" destId="{78D486F2-F54C-4942-A07F-BC0ABC7123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8A867-3874-4FF2-8DDE-4385792A75B2}">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93F9E-3AB6-4BF9-8219-D439B70CAB31}">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1D0611-9198-45C6-892D-91716C47164C}">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Now is the time for a Kahoot. </a:t>
          </a:r>
          <a:endParaRPr lang="en-US" sz="2500" kern="1200"/>
        </a:p>
      </dsp:txBody>
      <dsp:txXfrm>
        <a:off x="1671235" y="783768"/>
        <a:ext cx="5021578" cy="1446957"/>
      </dsp:txXfrm>
    </dsp:sp>
    <dsp:sp modelId="{3242122B-CD76-4835-9D6D-70B961F3AC45}">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011B5-B14A-4DCE-B22C-571E58A49007}">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D486F2-F54C-4942-A07F-BC0ABC712355}">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Simply head to Kahoot.com and enter the game pin. </a:t>
          </a:r>
          <a:endParaRPr lang="en-US" sz="2500" kern="1200"/>
        </a:p>
      </dsp:txBody>
      <dsp:txXfrm>
        <a:off x="1671235" y="2592464"/>
        <a:ext cx="5021578" cy="14469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B10CB-8F99-4728-B847-BBEA22F76D9E}"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D961FF-C85C-47DE-B419-0ED73CD2678A}" type="slidenum">
              <a:rPr lang="en-GB" smtClean="0"/>
              <a:t>‹#›</a:t>
            </a:fld>
            <a:endParaRPr lang="en-GB"/>
          </a:p>
        </p:txBody>
      </p:sp>
    </p:spTree>
    <p:extLst>
      <p:ext uri="{BB962C8B-B14F-4D97-AF65-F5344CB8AC3E}">
        <p14:creationId xmlns:p14="http://schemas.microsoft.com/office/powerpoint/2010/main" val="1609062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Measures supported by the preamble in the directive 70/50.</a:t>
            </a:r>
          </a:p>
        </p:txBody>
      </p:sp>
      <p:sp>
        <p:nvSpPr>
          <p:cNvPr id="4" name="Slide Number Placeholder 3"/>
          <p:cNvSpPr>
            <a:spLocks noGrp="1"/>
          </p:cNvSpPr>
          <p:nvPr>
            <p:ph type="sldNum" sz="quarter" idx="5"/>
          </p:nvPr>
        </p:nvSpPr>
        <p:spPr/>
        <p:txBody>
          <a:bodyPr/>
          <a:lstStyle/>
          <a:p>
            <a:fld id="{8DD961FF-C85C-47DE-B419-0ED73CD2678A}" type="slidenum">
              <a:rPr lang="en-GB" smtClean="0"/>
              <a:t>19</a:t>
            </a:fld>
            <a:endParaRPr lang="en-GB"/>
          </a:p>
        </p:txBody>
      </p:sp>
    </p:spTree>
    <p:extLst>
      <p:ext uri="{BB962C8B-B14F-4D97-AF65-F5344CB8AC3E}">
        <p14:creationId xmlns:p14="http://schemas.microsoft.com/office/powerpoint/2010/main" val="288453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 3052/95 and regulation 764/2008. </a:t>
            </a:r>
          </a:p>
        </p:txBody>
      </p:sp>
      <p:sp>
        <p:nvSpPr>
          <p:cNvPr id="4" name="Slide Number Placeholder 3"/>
          <p:cNvSpPr>
            <a:spLocks noGrp="1"/>
          </p:cNvSpPr>
          <p:nvPr>
            <p:ph type="sldNum" sz="quarter" idx="5"/>
          </p:nvPr>
        </p:nvSpPr>
        <p:spPr/>
        <p:txBody>
          <a:bodyPr/>
          <a:lstStyle/>
          <a:p>
            <a:fld id="{8DD961FF-C85C-47DE-B419-0ED73CD2678A}" type="slidenum">
              <a:rPr lang="en-GB" smtClean="0"/>
              <a:t>24</a:t>
            </a:fld>
            <a:endParaRPr lang="en-GB"/>
          </a:p>
        </p:txBody>
      </p:sp>
    </p:spTree>
    <p:extLst>
      <p:ext uri="{BB962C8B-B14F-4D97-AF65-F5344CB8AC3E}">
        <p14:creationId xmlns:p14="http://schemas.microsoft.com/office/powerpoint/2010/main" val="411382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85634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957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42667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240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6015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15925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36334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90544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3/14/2022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6815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3678087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29772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58352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3964864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190870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927346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394663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3/14/2022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2333702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bhZ-jVPzrE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Free Movement of Goods!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By Zita Draper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DB55-8CC2-4817-9E79-03C275E13072}"/>
              </a:ext>
            </a:extLst>
          </p:cNvPr>
          <p:cNvSpPr>
            <a:spLocks noGrp="1"/>
          </p:cNvSpPr>
          <p:nvPr>
            <p:ph type="title"/>
          </p:nvPr>
        </p:nvSpPr>
        <p:spPr/>
        <p:txBody>
          <a:bodyPr/>
          <a:lstStyle/>
          <a:p>
            <a:pPr algn="ctr"/>
            <a:r>
              <a:rPr lang="en-GB" b="1" i="1" u="sng" dirty="0"/>
              <a:t>Content</a:t>
            </a:r>
          </a:p>
        </p:txBody>
      </p:sp>
      <p:sp>
        <p:nvSpPr>
          <p:cNvPr id="3" name="Content Placeholder 2">
            <a:extLst>
              <a:ext uri="{FF2B5EF4-FFF2-40B4-BE49-F238E27FC236}">
                <a16:creationId xmlns:a16="http://schemas.microsoft.com/office/drawing/2014/main" id="{7A1654CC-7579-4E77-A406-62DB8465F6AB}"/>
              </a:ext>
            </a:extLst>
          </p:cNvPr>
          <p:cNvSpPr>
            <a:spLocks noGrp="1"/>
          </p:cNvSpPr>
          <p:nvPr>
            <p:ph idx="1"/>
          </p:nvPr>
        </p:nvSpPr>
        <p:spPr/>
        <p:txBody>
          <a:bodyPr>
            <a:normAutofit fontScale="92500" lnSpcReduction="20000"/>
          </a:bodyPr>
          <a:lstStyle/>
          <a:p>
            <a:r>
              <a:rPr lang="en-GB" dirty="0"/>
              <a:t>Aims and Learning Objectives</a:t>
            </a:r>
          </a:p>
          <a:p>
            <a:endParaRPr lang="en-GB" dirty="0"/>
          </a:p>
          <a:p>
            <a:r>
              <a:rPr lang="en-GB" dirty="0"/>
              <a:t>Recap of the lecture content </a:t>
            </a:r>
          </a:p>
          <a:p>
            <a:endParaRPr lang="en-GB" dirty="0"/>
          </a:p>
          <a:p>
            <a:r>
              <a:rPr lang="en-GB" dirty="0"/>
              <a:t>Activities</a:t>
            </a:r>
          </a:p>
          <a:p>
            <a:endParaRPr lang="en-GB" dirty="0"/>
          </a:p>
          <a:p>
            <a:r>
              <a:rPr lang="en-GB" dirty="0"/>
              <a:t>Summary </a:t>
            </a:r>
          </a:p>
          <a:p>
            <a:endParaRPr lang="en-GB" dirty="0"/>
          </a:p>
          <a:p>
            <a:r>
              <a:rPr lang="en-GB" dirty="0"/>
              <a:t>References </a:t>
            </a:r>
          </a:p>
          <a:p>
            <a:endParaRPr lang="en-GB" dirty="0"/>
          </a:p>
          <a:p>
            <a:r>
              <a:rPr lang="en-GB" dirty="0"/>
              <a:t>Thank you/any questions? </a:t>
            </a:r>
          </a:p>
        </p:txBody>
      </p:sp>
    </p:spTree>
    <p:extLst>
      <p:ext uri="{BB962C8B-B14F-4D97-AF65-F5344CB8AC3E}">
        <p14:creationId xmlns:p14="http://schemas.microsoft.com/office/powerpoint/2010/main" val="3975730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CFACC-4C57-49B0-ACDD-C78DB789EE7C}"/>
              </a:ext>
            </a:extLst>
          </p:cNvPr>
          <p:cNvSpPr>
            <a:spLocks noGrp="1"/>
          </p:cNvSpPr>
          <p:nvPr>
            <p:ph type="title"/>
          </p:nvPr>
        </p:nvSpPr>
        <p:spPr/>
        <p:txBody>
          <a:bodyPr/>
          <a:lstStyle/>
          <a:p>
            <a:pPr algn="ctr"/>
            <a:r>
              <a:rPr lang="en-GB" b="1" i="1" u="sng"/>
              <a:t>Aims and Learning Objectives </a:t>
            </a:r>
            <a:endParaRPr lang="en-GB" b="1" i="1" u="sng" dirty="0"/>
          </a:p>
        </p:txBody>
      </p:sp>
      <p:sp>
        <p:nvSpPr>
          <p:cNvPr id="3" name="Content Placeholder 2">
            <a:extLst>
              <a:ext uri="{FF2B5EF4-FFF2-40B4-BE49-F238E27FC236}">
                <a16:creationId xmlns:a16="http://schemas.microsoft.com/office/drawing/2014/main" id="{5313DCE3-36F9-4DB5-94EC-409DB27547BE}"/>
              </a:ext>
            </a:extLst>
          </p:cNvPr>
          <p:cNvSpPr>
            <a:spLocks noGrp="1"/>
          </p:cNvSpPr>
          <p:nvPr>
            <p:ph idx="1"/>
          </p:nvPr>
        </p:nvSpPr>
        <p:spPr/>
        <p:txBody>
          <a:bodyPr/>
          <a:lstStyle/>
          <a:p>
            <a:r>
              <a:rPr lang="en-GB" dirty="0"/>
              <a:t>The aim of todays session is to recap the lecture content and apply what has been learnt to the activities set. </a:t>
            </a:r>
          </a:p>
          <a:p>
            <a:r>
              <a:rPr lang="en-GB" dirty="0"/>
              <a:t>By the end of today’s session students should be able to understand free movement of goods and should be able to apply what has been learnt to the activities set in todays session; in order to demonstrate if the lesson has been effective.</a:t>
            </a:r>
          </a:p>
          <a:p>
            <a:endParaRPr lang="en-GB" dirty="0"/>
          </a:p>
        </p:txBody>
      </p:sp>
    </p:spTree>
    <p:extLst>
      <p:ext uri="{BB962C8B-B14F-4D97-AF65-F5344CB8AC3E}">
        <p14:creationId xmlns:p14="http://schemas.microsoft.com/office/powerpoint/2010/main" val="621042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49146-317E-402A-A79A-2703E2C44255}"/>
              </a:ext>
            </a:extLst>
          </p:cNvPr>
          <p:cNvSpPr>
            <a:spLocks noGrp="1"/>
          </p:cNvSpPr>
          <p:nvPr>
            <p:ph type="title"/>
          </p:nvPr>
        </p:nvSpPr>
        <p:spPr/>
        <p:txBody>
          <a:bodyPr/>
          <a:lstStyle/>
          <a:p>
            <a:pPr algn="ctr"/>
            <a:r>
              <a:rPr lang="en-GB" b="1" i="1" u="sng" dirty="0"/>
              <a:t>Free movement of goods</a:t>
            </a:r>
          </a:p>
        </p:txBody>
      </p:sp>
      <p:sp>
        <p:nvSpPr>
          <p:cNvPr id="3" name="Content Placeholder 2">
            <a:extLst>
              <a:ext uri="{FF2B5EF4-FFF2-40B4-BE49-F238E27FC236}">
                <a16:creationId xmlns:a16="http://schemas.microsoft.com/office/drawing/2014/main" id="{F45072C0-9C17-4E21-80E6-F6D66D5B5E8B}"/>
              </a:ext>
            </a:extLst>
          </p:cNvPr>
          <p:cNvSpPr>
            <a:spLocks noGrp="1"/>
          </p:cNvSpPr>
          <p:nvPr>
            <p:ph idx="1"/>
          </p:nvPr>
        </p:nvSpPr>
        <p:spPr>
          <a:xfrm>
            <a:off x="3360965" y="2103120"/>
            <a:ext cx="6387193" cy="346166"/>
          </a:xfrm>
        </p:spPr>
        <p:txBody>
          <a:bodyPr>
            <a:normAutofit lnSpcReduction="10000"/>
          </a:bodyPr>
          <a:lstStyle/>
          <a:p>
            <a:r>
              <a:rPr lang="en-GB" dirty="0">
                <a:hlinkClick r:id="rId2"/>
              </a:rPr>
              <a:t>EU's freedom of movement in one minute – YouTube</a:t>
            </a:r>
            <a:r>
              <a:rPr lang="en-GB" dirty="0"/>
              <a:t> </a:t>
            </a:r>
          </a:p>
        </p:txBody>
      </p:sp>
      <p:pic>
        <p:nvPicPr>
          <p:cNvPr id="5" name="Picture 4">
            <a:extLst>
              <a:ext uri="{FF2B5EF4-FFF2-40B4-BE49-F238E27FC236}">
                <a16:creationId xmlns:a16="http://schemas.microsoft.com/office/drawing/2014/main" id="{D54E597A-246D-4151-BA20-29418CCFB4FD}"/>
              </a:ext>
            </a:extLst>
          </p:cNvPr>
          <p:cNvPicPr>
            <a:picLocks noChangeAspect="1"/>
          </p:cNvPicPr>
          <p:nvPr/>
        </p:nvPicPr>
        <p:blipFill rotWithShape="1">
          <a:blip r:embed="rId3"/>
          <a:srcRect l="7099" t="20476" r="37789" b="23691"/>
          <a:stretch/>
        </p:blipFill>
        <p:spPr>
          <a:xfrm>
            <a:off x="2736396" y="2538212"/>
            <a:ext cx="6719207" cy="3829051"/>
          </a:xfrm>
          <a:prstGeom prst="rect">
            <a:avLst/>
          </a:prstGeom>
        </p:spPr>
      </p:pic>
    </p:spTree>
    <p:extLst>
      <p:ext uri="{BB962C8B-B14F-4D97-AF65-F5344CB8AC3E}">
        <p14:creationId xmlns:p14="http://schemas.microsoft.com/office/powerpoint/2010/main" val="3307162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18A20A7-5DC6-4BF1-8BAF-288A1E3DE74B}"/>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b="1" i="1" u="sng"/>
              <a:t>What is it? </a:t>
            </a:r>
          </a:p>
        </p:txBody>
      </p:sp>
      <p:sp>
        <p:nvSpPr>
          <p:cNvPr id="3" name="Content Placeholder 2">
            <a:extLst>
              <a:ext uri="{FF2B5EF4-FFF2-40B4-BE49-F238E27FC236}">
                <a16:creationId xmlns:a16="http://schemas.microsoft.com/office/drawing/2014/main" id="{0FCF2617-006E-4D6A-BD6E-9C3B25051B25}"/>
              </a:ext>
            </a:extLst>
          </p:cNvPr>
          <p:cNvSpPr>
            <a:spLocks noGrp="1"/>
          </p:cNvSpPr>
          <p:nvPr>
            <p:ph sz="half" idx="1"/>
          </p:nvPr>
        </p:nvSpPr>
        <p:spPr>
          <a:xfrm>
            <a:off x="6094410" y="2160589"/>
            <a:ext cx="3176589" cy="3880773"/>
          </a:xfrm>
        </p:spPr>
        <p:txBody>
          <a:bodyPr vert="horz" lIns="91440" tIns="45720" rIns="91440" bIns="45720" rtlCol="0">
            <a:normAutofit/>
          </a:bodyPr>
          <a:lstStyle/>
          <a:p>
            <a:pPr>
              <a:lnSpc>
                <a:spcPct val="90000"/>
              </a:lnSpc>
            </a:pPr>
            <a:r>
              <a:rPr lang="en-US" sz="1300"/>
              <a:t>Goods flow freely. </a:t>
            </a:r>
          </a:p>
          <a:p>
            <a:pPr>
              <a:lnSpc>
                <a:spcPct val="90000"/>
              </a:lnSpc>
            </a:pPr>
            <a:endParaRPr lang="en-US" sz="1300"/>
          </a:p>
          <a:p>
            <a:pPr>
              <a:lnSpc>
                <a:spcPct val="90000"/>
              </a:lnSpc>
            </a:pPr>
            <a:r>
              <a:rPr lang="en-US" sz="1300"/>
              <a:t>Needed to create and run the customs union and common market. </a:t>
            </a:r>
          </a:p>
          <a:p>
            <a:pPr>
              <a:lnSpc>
                <a:spcPct val="90000"/>
              </a:lnSpc>
            </a:pPr>
            <a:endParaRPr lang="en-US" sz="1300"/>
          </a:p>
          <a:p>
            <a:pPr>
              <a:lnSpc>
                <a:spcPct val="90000"/>
              </a:lnSpc>
            </a:pPr>
            <a:r>
              <a:rPr lang="en-US" sz="1300"/>
              <a:t>Created to keep up with the economy in America and Japan. </a:t>
            </a:r>
          </a:p>
          <a:p>
            <a:pPr>
              <a:lnSpc>
                <a:spcPct val="90000"/>
              </a:lnSpc>
            </a:pPr>
            <a:endParaRPr lang="en-US" sz="1300"/>
          </a:p>
          <a:p>
            <a:pPr>
              <a:lnSpc>
                <a:spcPct val="90000"/>
              </a:lnSpc>
            </a:pPr>
            <a:r>
              <a:rPr lang="en-US" sz="1300"/>
              <a:t>To keep away from the threat of the soviet union. </a:t>
            </a:r>
          </a:p>
          <a:p>
            <a:pPr>
              <a:lnSpc>
                <a:spcPct val="90000"/>
              </a:lnSpc>
            </a:pPr>
            <a:endParaRPr lang="en-US" sz="1300"/>
          </a:p>
          <a:p>
            <a:pPr>
              <a:lnSpc>
                <a:spcPct val="90000"/>
              </a:lnSpc>
            </a:pPr>
            <a:r>
              <a:rPr lang="en-US" sz="1300"/>
              <a:t>However, creating and maintaining the common market is hard for a number of reasons. </a:t>
            </a:r>
          </a:p>
        </p:txBody>
      </p:sp>
      <p:pic>
        <p:nvPicPr>
          <p:cNvPr id="5" name="Graphic 4" descr="Questions with solid fill">
            <a:extLst>
              <a:ext uri="{FF2B5EF4-FFF2-40B4-BE49-F238E27FC236}">
                <a16:creationId xmlns:a16="http://schemas.microsoft.com/office/drawing/2014/main" id="{F97C4E54-3807-433D-A604-BF3005F4F9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814" y="891686"/>
            <a:ext cx="5062993" cy="5062993"/>
          </a:xfrm>
          <a:prstGeom prst="rect">
            <a:avLst/>
          </a:prstGeom>
        </p:spPr>
      </p:pic>
    </p:spTree>
    <p:extLst>
      <p:ext uri="{BB962C8B-B14F-4D97-AF65-F5344CB8AC3E}">
        <p14:creationId xmlns:p14="http://schemas.microsoft.com/office/powerpoint/2010/main" val="1786610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4">
            <a:extLst>
              <a:ext uri="{FF2B5EF4-FFF2-40B4-BE49-F238E27FC236}">
                <a16:creationId xmlns:a16="http://schemas.microsoft.com/office/drawing/2014/main" id="{5E7F60B8-4382-4D3C-82BB-199CD550D108}"/>
              </a:ext>
            </a:extLst>
          </p:cNvPr>
          <p:cNvSpPr>
            <a:spLocks noGrp="1"/>
          </p:cNvSpPr>
          <p:nvPr>
            <p:ph type="title"/>
          </p:nvPr>
        </p:nvSpPr>
        <p:spPr>
          <a:xfrm>
            <a:off x="2137885" y="2943377"/>
            <a:ext cx="7766936" cy="1646302"/>
          </a:xfrm>
        </p:spPr>
        <p:txBody>
          <a:bodyPr vert="horz" lIns="91440" tIns="45720" rIns="91440" bIns="45720" rtlCol="0" anchor="b">
            <a:normAutofit/>
          </a:bodyPr>
          <a:lstStyle/>
          <a:p>
            <a:pPr algn="r"/>
            <a:r>
              <a:rPr lang="en-US" sz="5000" dirty="0">
                <a:solidFill>
                  <a:srgbClr val="FFFFFF"/>
                </a:solidFill>
              </a:rPr>
              <a:t>Free Movement of Goods: Tariff and tax barriers</a:t>
            </a:r>
          </a:p>
        </p:txBody>
      </p:sp>
    </p:spTree>
    <p:extLst>
      <p:ext uri="{BB962C8B-B14F-4D97-AF65-F5344CB8AC3E}">
        <p14:creationId xmlns:p14="http://schemas.microsoft.com/office/powerpoint/2010/main" val="152543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66DE9-83DF-46F5-95F9-41720A955DED}"/>
              </a:ext>
            </a:extLst>
          </p:cNvPr>
          <p:cNvSpPr>
            <a:spLocks noGrp="1"/>
          </p:cNvSpPr>
          <p:nvPr>
            <p:ph type="title"/>
          </p:nvPr>
        </p:nvSpPr>
        <p:spPr/>
        <p:txBody>
          <a:bodyPr/>
          <a:lstStyle/>
          <a:p>
            <a:pPr algn="ctr"/>
            <a:r>
              <a:rPr lang="en-GB" b="1" i="1" u="sng" dirty="0"/>
              <a:t>Where is it found within the legislation? </a:t>
            </a:r>
          </a:p>
        </p:txBody>
      </p:sp>
      <p:sp>
        <p:nvSpPr>
          <p:cNvPr id="3" name="Content Placeholder 2">
            <a:extLst>
              <a:ext uri="{FF2B5EF4-FFF2-40B4-BE49-F238E27FC236}">
                <a16:creationId xmlns:a16="http://schemas.microsoft.com/office/drawing/2014/main" id="{59F63BFC-22F4-4E95-8F16-23797E5D36C7}"/>
              </a:ext>
            </a:extLst>
          </p:cNvPr>
          <p:cNvSpPr>
            <a:spLocks noGrp="1"/>
          </p:cNvSpPr>
          <p:nvPr>
            <p:ph idx="1"/>
          </p:nvPr>
        </p:nvSpPr>
        <p:spPr/>
        <p:txBody>
          <a:bodyPr/>
          <a:lstStyle/>
          <a:p>
            <a:r>
              <a:rPr lang="en-GB" dirty="0"/>
              <a:t>Article 3 and 4 TEU. </a:t>
            </a:r>
          </a:p>
          <a:p>
            <a:r>
              <a:rPr lang="en-GB" dirty="0"/>
              <a:t>Article 18 of the TFEU.</a:t>
            </a:r>
          </a:p>
          <a:p>
            <a:r>
              <a:rPr lang="en-GB" dirty="0"/>
              <a:t>Provisions include – Article 26 and Article 27 TFEU. </a:t>
            </a:r>
          </a:p>
          <a:p>
            <a:r>
              <a:rPr lang="en-GB" dirty="0"/>
              <a:t>Customs duties and charges- Article’s 28,29,30 TFEU. </a:t>
            </a:r>
          </a:p>
          <a:p>
            <a:r>
              <a:rPr lang="en-GB" dirty="0"/>
              <a:t>The commons customs tariff- Articles 31 and 32 TFEU. </a:t>
            </a:r>
          </a:p>
          <a:p>
            <a:r>
              <a:rPr lang="en-GB" dirty="0"/>
              <a:t>National taxation discrimination – Article 110 TFEU. </a:t>
            </a:r>
          </a:p>
          <a:p>
            <a:r>
              <a:rPr lang="en-GB" dirty="0"/>
              <a:t>‘’ Quantitative restrictions or measures having an equivalent effect on imports and exports’’ – Article’s 34,35 and 36 TFEU.</a:t>
            </a:r>
          </a:p>
          <a:p>
            <a:r>
              <a:rPr lang="en-GB" dirty="0"/>
              <a:t>Coj is strict in their application of the treaties regarding free movement of goods. </a:t>
            </a:r>
          </a:p>
          <a:p>
            <a:endParaRPr lang="en-GB" dirty="0"/>
          </a:p>
          <a:p>
            <a:pPr marL="0" indent="0">
              <a:buNone/>
            </a:pPr>
            <a:endParaRPr lang="en-GB" dirty="0"/>
          </a:p>
        </p:txBody>
      </p:sp>
    </p:spTree>
    <p:extLst>
      <p:ext uri="{BB962C8B-B14F-4D97-AF65-F5344CB8AC3E}">
        <p14:creationId xmlns:p14="http://schemas.microsoft.com/office/powerpoint/2010/main" val="26699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56CA0-A87F-4510-9F38-95EC71118741}"/>
              </a:ext>
            </a:extLst>
          </p:cNvPr>
          <p:cNvSpPr>
            <a:spLocks noGrp="1"/>
          </p:cNvSpPr>
          <p:nvPr>
            <p:ph type="title"/>
          </p:nvPr>
        </p:nvSpPr>
        <p:spPr/>
        <p:txBody>
          <a:bodyPr/>
          <a:lstStyle/>
          <a:p>
            <a:pPr algn="ctr"/>
            <a:r>
              <a:rPr lang="en-GB" b="1" i="1" u="sng" dirty="0"/>
              <a:t>Free Movement of Goods</a:t>
            </a:r>
          </a:p>
        </p:txBody>
      </p:sp>
      <p:sp>
        <p:nvSpPr>
          <p:cNvPr id="3" name="Content Placeholder 2">
            <a:extLst>
              <a:ext uri="{FF2B5EF4-FFF2-40B4-BE49-F238E27FC236}">
                <a16:creationId xmlns:a16="http://schemas.microsoft.com/office/drawing/2014/main" id="{0D07A26F-BCE3-4524-A77D-5BA208451990}"/>
              </a:ext>
            </a:extLst>
          </p:cNvPr>
          <p:cNvSpPr>
            <a:spLocks noGrp="1"/>
          </p:cNvSpPr>
          <p:nvPr>
            <p:ph idx="1"/>
          </p:nvPr>
        </p:nvSpPr>
        <p:spPr/>
        <p:txBody>
          <a:bodyPr/>
          <a:lstStyle/>
          <a:p>
            <a:r>
              <a:rPr lang="en-GB" dirty="0"/>
              <a:t>Internal market defined – Article 26(2) TFEU. </a:t>
            </a:r>
          </a:p>
          <a:p>
            <a:endParaRPr lang="en-GB" dirty="0"/>
          </a:p>
          <a:p>
            <a:r>
              <a:rPr lang="en-GB" dirty="0"/>
              <a:t>Hardly any secondary legislation on free movement of goods. </a:t>
            </a:r>
          </a:p>
          <a:p>
            <a:endParaRPr lang="en-GB" dirty="0"/>
          </a:p>
          <a:p>
            <a:r>
              <a:rPr lang="en-GB" dirty="0"/>
              <a:t>Under Directive 2015/1535 [2015] – duty under article 4 and 5 ‘’ to notify the commission about any product technical standards they have applied for to their respective technical standards institutes or intend to be introduce so they can be scrutinised for compatibility with the free movement of goods before being put into force’’. </a:t>
            </a:r>
          </a:p>
          <a:p>
            <a:r>
              <a:rPr lang="en-GB" dirty="0"/>
              <a:t>Also article 6 of Directive 2015/1535 [2015] </a:t>
            </a:r>
          </a:p>
        </p:txBody>
      </p:sp>
    </p:spTree>
    <p:extLst>
      <p:ext uri="{BB962C8B-B14F-4D97-AF65-F5344CB8AC3E}">
        <p14:creationId xmlns:p14="http://schemas.microsoft.com/office/powerpoint/2010/main" val="2480431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18A6-5641-469E-B9EC-FE44A34C4A8E}"/>
              </a:ext>
            </a:extLst>
          </p:cNvPr>
          <p:cNvSpPr>
            <a:spLocks noGrp="1"/>
          </p:cNvSpPr>
          <p:nvPr>
            <p:ph type="title"/>
          </p:nvPr>
        </p:nvSpPr>
        <p:spPr/>
        <p:txBody>
          <a:bodyPr/>
          <a:lstStyle/>
          <a:p>
            <a:pPr algn="ctr"/>
            <a:r>
              <a:rPr lang="en-GB" b="1" i="1" u="sng" dirty="0"/>
              <a:t>Is the world any closer to the treaty goals? </a:t>
            </a:r>
          </a:p>
        </p:txBody>
      </p:sp>
      <p:sp>
        <p:nvSpPr>
          <p:cNvPr id="3" name="Content Placeholder 2">
            <a:extLst>
              <a:ext uri="{FF2B5EF4-FFF2-40B4-BE49-F238E27FC236}">
                <a16:creationId xmlns:a16="http://schemas.microsoft.com/office/drawing/2014/main" id="{EF76AA76-7E6F-4B2E-81E4-D3D2D96DEF1B}"/>
              </a:ext>
            </a:extLst>
          </p:cNvPr>
          <p:cNvSpPr>
            <a:spLocks noGrp="1"/>
          </p:cNvSpPr>
          <p:nvPr>
            <p:ph idx="1"/>
          </p:nvPr>
        </p:nvSpPr>
        <p:spPr/>
        <p:txBody>
          <a:bodyPr>
            <a:normAutofit lnSpcReduction="10000"/>
          </a:bodyPr>
          <a:lstStyle/>
          <a:p>
            <a:r>
              <a:rPr lang="en-GB" dirty="0"/>
              <a:t>It takes time to implement. </a:t>
            </a:r>
          </a:p>
          <a:p>
            <a:endParaRPr lang="en-GB" dirty="0"/>
          </a:p>
          <a:p>
            <a:r>
              <a:rPr lang="en-GB" dirty="0"/>
              <a:t>Some these implementations include; </a:t>
            </a:r>
          </a:p>
          <a:p>
            <a:r>
              <a:rPr lang="en-GB" dirty="0"/>
              <a:t>A free trade area. </a:t>
            </a:r>
          </a:p>
          <a:p>
            <a:r>
              <a:rPr lang="en-GB" dirty="0"/>
              <a:t>A customs union. </a:t>
            </a:r>
          </a:p>
          <a:p>
            <a:r>
              <a:rPr lang="en-GB" dirty="0"/>
              <a:t>A common market. </a:t>
            </a:r>
          </a:p>
          <a:p>
            <a:r>
              <a:rPr lang="en-GB" dirty="0"/>
              <a:t>An economic union.</a:t>
            </a:r>
          </a:p>
          <a:p>
            <a:endParaRPr lang="en-GB" dirty="0"/>
          </a:p>
          <a:p>
            <a:r>
              <a:rPr lang="en-GB" dirty="0"/>
              <a:t>Article 28-32 TFEU- need to develop an internal market. </a:t>
            </a:r>
          </a:p>
          <a:p>
            <a:r>
              <a:rPr lang="en-GB" dirty="0"/>
              <a:t>Customs union and common market. </a:t>
            </a:r>
          </a:p>
        </p:txBody>
      </p:sp>
    </p:spTree>
    <p:extLst>
      <p:ext uri="{BB962C8B-B14F-4D97-AF65-F5344CB8AC3E}">
        <p14:creationId xmlns:p14="http://schemas.microsoft.com/office/powerpoint/2010/main" val="1535351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652D6-E3F2-4C27-B87C-3C339D5FB678}"/>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CB5A85E6-F570-4376-AA60-99BC56B35B1B}"/>
              </a:ext>
            </a:extLst>
          </p:cNvPr>
          <p:cNvSpPr>
            <a:spLocks noGrp="1"/>
          </p:cNvSpPr>
          <p:nvPr>
            <p:ph idx="1"/>
          </p:nvPr>
        </p:nvSpPr>
        <p:spPr/>
        <p:txBody>
          <a:bodyPr/>
          <a:lstStyle/>
          <a:p>
            <a:r>
              <a:rPr lang="en-GB" dirty="0"/>
              <a:t>Number of reasons why the creation of an internal market has slowed down such as; </a:t>
            </a:r>
          </a:p>
          <a:p>
            <a:r>
              <a:rPr lang="en-GB" dirty="0"/>
              <a:t>Economic downturn-1960 </a:t>
            </a:r>
          </a:p>
          <a:p>
            <a:r>
              <a:rPr lang="en-GB" dirty="0"/>
              <a:t>Boycott by the French – 1960’s</a:t>
            </a:r>
          </a:p>
          <a:p>
            <a:r>
              <a:rPr lang="en-GB" dirty="0"/>
              <a:t>Recession- 1970</a:t>
            </a:r>
          </a:p>
          <a:p>
            <a:r>
              <a:rPr lang="en-GB" dirty="0"/>
              <a:t>Increase in member states joining. </a:t>
            </a:r>
          </a:p>
          <a:p>
            <a:endParaRPr lang="en-GB" dirty="0"/>
          </a:p>
        </p:txBody>
      </p:sp>
    </p:spTree>
    <p:extLst>
      <p:ext uri="{BB962C8B-B14F-4D97-AF65-F5344CB8AC3E}">
        <p14:creationId xmlns:p14="http://schemas.microsoft.com/office/powerpoint/2010/main" val="1611436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A0542-6927-40BE-841B-4843811D0E88}"/>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CA406DD4-F11D-4CB9-9BC3-F4C2E0088053}"/>
              </a:ext>
            </a:extLst>
          </p:cNvPr>
          <p:cNvSpPr>
            <a:spLocks noGrp="1"/>
          </p:cNvSpPr>
          <p:nvPr>
            <p:ph idx="1"/>
          </p:nvPr>
        </p:nvSpPr>
        <p:spPr/>
        <p:txBody>
          <a:bodyPr/>
          <a:lstStyle/>
          <a:p>
            <a:r>
              <a:rPr lang="en-GB" dirty="0"/>
              <a:t>There are two integration methods, these are positive and negative integration. </a:t>
            </a:r>
          </a:p>
          <a:p>
            <a:r>
              <a:rPr lang="en-GB" dirty="0"/>
              <a:t>Direct discrimination. </a:t>
            </a:r>
          </a:p>
          <a:p>
            <a:r>
              <a:rPr lang="en-GB" dirty="0"/>
              <a:t>However, there is indirect discrimination which can be justified. </a:t>
            </a:r>
          </a:p>
          <a:p>
            <a:r>
              <a:rPr lang="en-GB" dirty="0"/>
              <a:t>120/78 cassis de Dijon. </a:t>
            </a:r>
          </a:p>
          <a:p>
            <a:r>
              <a:rPr lang="en-GB" dirty="0"/>
              <a:t>Complete harmonisation – one rule for all. </a:t>
            </a:r>
          </a:p>
          <a:p>
            <a:r>
              <a:rPr lang="en-GB" dirty="0"/>
              <a:t>60/86 Commission v </a:t>
            </a:r>
            <a:r>
              <a:rPr lang="en-GB" dirty="0" err="1"/>
              <a:t>Uk</a:t>
            </a:r>
            <a:r>
              <a:rPr lang="en-GB" dirty="0"/>
              <a:t>. </a:t>
            </a:r>
          </a:p>
          <a:p>
            <a:r>
              <a:rPr lang="en-GB" dirty="0"/>
              <a:t>Optional Harmonisation. </a:t>
            </a:r>
          </a:p>
          <a:p>
            <a:r>
              <a:rPr lang="en-GB" dirty="0"/>
              <a:t>Minimum Harmonisation. </a:t>
            </a:r>
          </a:p>
          <a:p>
            <a:r>
              <a:rPr lang="en-GB" dirty="0"/>
              <a:t>Mutual recognition. </a:t>
            </a:r>
          </a:p>
        </p:txBody>
      </p:sp>
    </p:spTree>
    <p:extLst>
      <p:ext uri="{BB962C8B-B14F-4D97-AF65-F5344CB8AC3E}">
        <p14:creationId xmlns:p14="http://schemas.microsoft.com/office/powerpoint/2010/main" val="2601535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DB1C-93CF-482E-893C-6B21223DE3AD}"/>
              </a:ext>
            </a:extLst>
          </p:cNvPr>
          <p:cNvSpPr>
            <a:spLocks noGrp="1"/>
          </p:cNvSpPr>
          <p:nvPr>
            <p:ph type="title"/>
          </p:nvPr>
        </p:nvSpPr>
        <p:spPr/>
        <p:txBody>
          <a:bodyPr/>
          <a:lstStyle/>
          <a:p>
            <a:pPr algn="ctr"/>
            <a:r>
              <a:rPr lang="en-GB" b="1" i="1" u="sng" dirty="0"/>
              <a:t>Establishing the internal market </a:t>
            </a:r>
          </a:p>
        </p:txBody>
      </p:sp>
      <p:sp>
        <p:nvSpPr>
          <p:cNvPr id="3" name="Content Placeholder 2">
            <a:extLst>
              <a:ext uri="{FF2B5EF4-FFF2-40B4-BE49-F238E27FC236}">
                <a16:creationId xmlns:a16="http://schemas.microsoft.com/office/drawing/2014/main" id="{46578E59-1DF3-4093-A682-3F9DA38E39BC}"/>
              </a:ext>
            </a:extLst>
          </p:cNvPr>
          <p:cNvSpPr>
            <a:spLocks noGrp="1"/>
          </p:cNvSpPr>
          <p:nvPr>
            <p:ph idx="1"/>
          </p:nvPr>
        </p:nvSpPr>
        <p:spPr/>
        <p:txBody>
          <a:bodyPr/>
          <a:lstStyle/>
          <a:p>
            <a:r>
              <a:rPr lang="en-GB" dirty="0"/>
              <a:t>The common commercial policy and common customs tariff.</a:t>
            </a:r>
          </a:p>
          <a:p>
            <a:r>
              <a:rPr lang="en-GB" dirty="0"/>
              <a:t>‘’The prohibition of customs duties’’ – dealt with by article 110 of the TFEU. </a:t>
            </a:r>
          </a:p>
          <a:p>
            <a:r>
              <a:rPr lang="en-GB" dirty="0"/>
              <a:t>Article 28 &amp; 30 TFEU – ‘’abolish customs duties and charges’’.</a:t>
            </a:r>
          </a:p>
          <a:p>
            <a:r>
              <a:rPr lang="en-GB" dirty="0"/>
              <a:t>7/68 Commission v Italy. </a:t>
            </a:r>
          </a:p>
          <a:p>
            <a:r>
              <a:rPr lang="en-GB" dirty="0"/>
              <a:t>Defined in article 29 TFEU. </a:t>
            </a:r>
          </a:p>
          <a:p>
            <a:r>
              <a:rPr lang="en-GB" dirty="0"/>
              <a:t>45/87 Commission v Ireland (Dundalk Water supply)</a:t>
            </a:r>
          </a:p>
          <a:p>
            <a:r>
              <a:rPr lang="en-GB" dirty="0"/>
              <a:t>26/62 Van </a:t>
            </a:r>
            <a:r>
              <a:rPr lang="en-GB" dirty="0" err="1"/>
              <a:t>Gend</a:t>
            </a:r>
            <a:r>
              <a:rPr lang="en-GB" dirty="0"/>
              <a:t> </a:t>
            </a:r>
            <a:r>
              <a:rPr lang="en-GB" dirty="0" err="1"/>
              <a:t>en</a:t>
            </a:r>
            <a:r>
              <a:rPr lang="en-GB" dirty="0"/>
              <a:t> Loos – also discussed customs duties. </a:t>
            </a:r>
          </a:p>
        </p:txBody>
      </p:sp>
    </p:spTree>
    <p:extLst>
      <p:ext uri="{BB962C8B-B14F-4D97-AF65-F5344CB8AC3E}">
        <p14:creationId xmlns:p14="http://schemas.microsoft.com/office/powerpoint/2010/main" val="1147250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F5DA7-D0AE-45DA-8038-75E4956C19A5}"/>
              </a:ext>
            </a:extLst>
          </p:cNvPr>
          <p:cNvSpPr>
            <a:spLocks noGrp="1"/>
          </p:cNvSpPr>
          <p:nvPr>
            <p:ph type="title"/>
          </p:nvPr>
        </p:nvSpPr>
        <p:spPr/>
        <p:txBody>
          <a:bodyPr/>
          <a:lstStyle/>
          <a:p>
            <a:pPr algn="ctr"/>
            <a:r>
              <a:rPr lang="en-GB" b="1" i="1" u="sng" dirty="0"/>
              <a:t>Continued…… </a:t>
            </a:r>
          </a:p>
        </p:txBody>
      </p:sp>
      <p:sp>
        <p:nvSpPr>
          <p:cNvPr id="3" name="Content Placeholder 2">
            <a:extLst>
              <a:ext uri="{FF2B5EF4-FFF2-40B4-BE49-F238E27FC236}">
                <a16:creationId xmlns:a16="http://schemas.microsoft.com/office/drawing/2014/main" id="{B902EF3E-D42C-40EA-933B-466C05006417}"/>
              </a:ext>
            </a:extLst>
          </p:cNvPr>
          <p:cNvSpPr>
            <a:spLocks noGrp="1"/>
          </p:cNvSpPr>
          <p:nvPr>
            <p:ph idx="1"/>
          </p:nvPr>
        </p:nvSpPr>
        <p:spPr/>
        <p:txBody>
          <a:bodyPr/>
          <a:lstStyle/>
          <a:p>
            <a:r>
              <a:rPr lang="en-GB" dirty="0"/>
              <a:t>‘’ A charge having equivalent effect’’ –</a:t>
            </a:r>
          </a:p>
          <a:p>
            <a:r>
              <a:rPr lang="en-GB" dirty="0"/>
              <a:t>3/62 Commission v Belgium and Luxembourg- tax on imported gingerbread. </a:t>
            </a:r>
          </a:p>
          <a:p>
            <a:r>
              <a:rPr lang="en-GB" dirty="0"/>
              <a:t>24/68 Commission v Italy (Statistical Levy). </a:t>
            </a:r>
          </a:p>
          <a:p>
            <a:r>
              <a:rPr lang="en-GB" dirty="0"/>
              <a:t>3/69 </a:t>
            </a:r>
            <a:r>
              <a:rPr lang="en-GB" dirty="0" err="1"/>
              <a:t>Sociaal</a:t>
            </a:r>
            <a:r>
              <a:rPr lang="en-GB" dirty="0"/>
              <a:t> Fonds </a:t>
            </a:r>
            <a:r>
              <a:rPr lang="en-GB" dirty="0" err="1"/>
              <a:t>voor</a:t>
            </a:r>
            <a:r>
              <a:rPr lang="en-GB" dirty="0"/>
              <a:t> de </a:t>
            </a:r>
            <a:r>
              <a:rPr lang="en-GB" dirty="0" err="1"/>
              <a:t>Diamantarbeiders</a:t>
            </a:r>
            <a:r>
              <a:rPr lang="en-GB" dirty="0"/>
              <a:t>.</a:t>
            </a:r>
          </a:p>
          <a:p>
            <a:r>
              <a:rPr lang="en-GB" dirty="0"/>
              <a:t>‘’ The validity of charges for services rendered’’- developed through case law.</a:t>
            </a:r>
          </a:p>
          <a:p>
            <a:r>
              <a:rPr lang="en-GB" dirty="0"/>
              <a:t>24/68 Commission v Italy (Statistical Levy) </a:t>
            </a:r>
          </a:p>
          <a:p>
            <a:r>
              <a:rPr lang="en-GB" dirty="0"/>
              <a:t>132/82 Commission v Belgium (Customs Warehouses. </a:t>
            </a:r>
          </a:p>
          <a:p>
            <a:r>
              <a:rPr lang="en-GB" dirty="0"/>
              <a:t>18/87 Commission v Germany (Animal inspection fees)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912150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727C2-EEF6-4B25-A991-78BDECFF741A}"/>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769FC84E-3076-4CDE-9C6E-90D3B03F44B4}"/>
              </a:ext>
            </a:extLst>
          </p:cNvPr>
          <p:cNvSpPr>
            <a:spLocks noGrp="1"/>
          </p:cNvSpPr>
          <p:nvPr>
            <p:ph idx="1"/>
          </p:nvPr>
        </p:nvSpPr>
        <p:spPr/>
        <p:txBody>
          <a:bodyPr/>
          <a:lstStyle/>
          <a:p>
            <a:r>
              <a:rPr lang="en-GB" dirty="0"/>
              <a:t>In addition there may be extra charges in the event that it includes tax. </a:t>
            </a:r>
          </a:p>
          <a:p>
            <a:r>
              <a:rPr lang="en-GB" dirty="0"/>
              <a:t>90/79 Commission v France (Reprographic Machines).</a:t>
            </a:r>
          </a:p>
          <a:p>
            <a:r>
              <a:rPr lang="en-GB" dirty="0"/>
              <a:t>‘’Internal taxation v charges having equivalent effect’’.</a:t>
            </a:r>
          </a:p>
          <a:p>
            <a:r>
              <a:rPr lang="en-GB" dirty="0"/>
              <a:t>78/96 </a:t>
            </a:r>
            <a:r>
              <a:rPr lang="en-GB" dirty="0" err="1"/>
              <a:t>Steinlike</a:t>
            </a:r>
            <a:r>
              <a:rPr lang="en-GB" dirty="0"/>
              <a:t> und </a:t>
            </a:r>
            <a:r>
              <a:rPr lang="en-GB" dirty="0" err="1"/>
              <a:t>Weinling</a:t>
            </a:r>
            <a:r>
              <a:rPr lang="en-GB" dirty="0"/>
              <a:t> v Germany.</a:t>
            </a:r>
          </a:p>
          <a:p>
            <a:r>
              <a:rPr lang="en-GB" dirty="0"/>
              <a:t>20/76 </a:t>
            </a:r>
            <a:r>
              <a:rPr lang="en-GB" dirty="0" err="1"/>
              <a:t>Schottle</a:t>
            </a:r>
            <a:r>
              <a:rPr lang="en-GB" dirty="0"/>
              <a:t> and </a:t>
            </a:r>
            <a:r>
              <a:rPr lang="en-GB" dirty="0" err="1"/>
              <a:t>Sohne</a:t>
            </a:r>
            <a:r>
              <a:rPr lang="en-GB" dirty="0"/>
              <a:t> v </a:t>
            </a:r>
            <a:r>
              <a:rPr lang="en-GB" dirty="0" err="1"/>
              <a:t>Finanzamt</a:t>
            </a:r>
            <a:r>
              <a:rPr lang="en-GB" dirty="0"/>
              <a:t> </a:t>
            </a:r>
            <a:r>
              <a:rPr lang="en-GB" dirty="0" err="1"/>
              <a:t>Freuenstadt</a:t>
            </a:r>
            <a:r>
              <a:rPr lang="en-GB" dirty="0"/>
              <a:t>. </a:t>
            </a:r>
          </a:p>
          <a:p>
            <a:r>
              <a:rPr lang="en-GB" dirty="0"/>
              <a:t>132/78 </a:t>
            </a:r>
            <a:r>
              <a:rPr lang="en-GB" dirty="0" err="1"/>
              <a:t>Denkavit</a:t>
            </a:r>
            <a:r>
              <a:rPr lang="en-GB" dirty="0"/>
              <a:t> v French state.</a:t>
            </a:r>
          </a:p>
          <a:p>
            <a:r>
              <a:rPr lang="en-GB" dirty="0"/>
              <a:t>77/76 Fratelli </a:t>
            </a:r>
            <a:r>
              <a:rPr lang="en-GB" dirty="0" err="1"/>
              <a:t>Cucchi</a:t>
            </a:r>
            <a:r>
              <a:rPr lang="en-GB" dirty="0"/>
              <a:t>. </a:t>
            </a:r>
          </a:p>
          <a:p>
            <a:endParaRPr lang="en-GB" dirty="0"/>
          </a:p>
        </p:txBody>
      </p:sp>
    </p:spTree>
    <p:extLst>
      <p:ext uri="{BB962C8B-B14F-4D97-AF65-F5344CB8AC3E}">
        <p14:creationId xmlns:p14="http://schemas.microsoft.com/office/powerpoint/2010/main" val="627741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FEEBD-62DA-4F2F-A61A-0C7BBA5C18E0}"/>
              </a:ext>
            </a:extLst>
          </p:cNvPr>
          <p:cNvSpPr>
            <a:spLocks noGrp="1"/>
          </p:cNvSpPr>
          <p:nvPr>
            <p:ph type="title"/>
          </p:nvPr>
        </p:nvSpPr>
        <p:spPr/>
        <p:txBody>
          <a:bodyPr/>
          <a:lstStyle/>
          <a:p>
            <a:pPr algn="ctr"/>
            <a:r>
              <a:rPr lang="en-GB" b="1" i="1" u="sng" dirty="0"/>
              <a:t>Discriminatory Taxation </a:t>
            </a:r>
          </a:p>
        </p:txBody>
      </p:sp>
      <p:sp>
        <p:nvSpPr>
          <p:cNvPr id="3" name="Content Placeholder 2">
            <a:extLst>
              <a:ext uri="{FF2B5EF4-FFF2-40B4-BE49-F238E27FC236}">
                <a16:creationId xmlns:a16="http://schemas.microsoft.com/office/drawing/2014/main" id="{B83E20CC-9E80-40FB-A682-0462BC5E250F}"/>
              </a:ext>
            </a:extLst>
          </p:cNvPr>
          <p:cNvSpPr>
            <a:spLocks noGrp="1"/>
          </p:cNvSpPr>
          <p:nvPr>
            <p:ph idx="1"/>
          </p:nvPr>
        </p:nvSpPr>
        <p:spPr/>
        <p:txBody>
          <a:bodyPr/>
          <a:lstStyle/>
          <a:p>
            <a:r>
              <a:rPr lang="en-GB" dirty="0"/>
              <a:t>Article 110 (1) and Article 110(2) TFEU. </a:t>
            </a:r>
          </a:p>
          <a:p>
            <a:r>
              <a:rPr lang="en-GB" dirty="0"/>
              <a:t>Taxation defined – 90/79 Commission v France. </a:t>
            </a:r>
          </a:p>
          <a:p>
            <a:r>
              <a:rPr lang="en-GB" dirty="0"/>
              <a:t>28/76 </a:t>
            </a:r>
            <a:r>
              <a:rPr lang="en-GB" dirty="0" err="1"/>
              <a:t>Molkerei-Zantrale</a:t>
            </a:r>
            <a:r>
              <a:rPr lang="en-GB" dirty="0"/>
              <a:t> Westfalen v </a:t>
            </a:r>
            <a:r>
              <a:rPr lang="en-GB" dirty="0" err="1"/>
              <a:t>Haupzollamt</a:t>
            </a:r>
            <a:r>
              <a:rPr lang="en-GB" dirty="0"/>
              <a:t> Paderborn. </a:t>
            </a:r>
          </a:p>
          <a:p>
            <a:r>
              <a:rPr lang="en-GB" dirty="0"/>
              <a:t>Similar products and other products meaning: </a:t>
            </a:r>
          </a:p>
          <a:p>
            <a:r>
              <a:rPr lang="en-GB" dirty="0"/>
              <a:t>55/79 Commission v Ireland (Excise Payments) </a:t>
            </a:r>
          </a:p>
          <a:p>
            <a:r>
              <a:rPr lang="en-GB" dirty="0"/>
              <a:t>C-213/96 </a:t>
            </a:r>
            <a:r>
              <a:rPr lang="en-GB" dirty="0" err="1"/>
              <a:t>Outokumpu</a:t>
            </a:r>
            <a:r>
              <a:rPr lang="en-GB" dirty="0"/>
              <a:t> Oy. </a:t>
            </a:r>
          </a:p>
          <a:p>
            <a:r>
              <a:rPr lang="en-GB" dirty="0"/>
              <a:t>106/84 Commission v Denmark</a:t>
            </a:r>
          </a:p>
          <a:p>
            <a:r>
              <a:rPr lang="en-GB" dirty="0"/>
              <a:t>170/78 Commission v UK (Wine excise duties No.2) </a:t>
            </a:r>
          </a:p>
        </p:txBody>
      </p:sp>
    </p:spTree>
    <p:extLst>
      <p:ext uri="{BB962C8B-B14F-4D97-AF65-F5344CB8AC3E}">
        <p14:creationId xmlns:p14="http://schemas.microsoft.com/office/powerpoint/2010/main" val="3452833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1C899-A8B7-414C-8BE6-0955547C4A8E}"/>
              </a:ext>
            </a:extLst>
          </p:cNvPr>
          <p:cNvSpPr>
            <a:spLocks noGrp="1"/>
          </p:cNvSpPr>
          <p:nvPr>
            <p:ph type="title"/>
          </p:nvPr>
        </p:nvSpPr>
        <p:spPr/>
        <p:txBody>
          <a:bodyPr/>
          <a:lstStyle/>
          <a:p>
            <a:pPr algn="ctr"/>
            <a:r>
              <a:rPr lang="en-GB" b="1" i="1" u="sng" dirty="0"/>
              <a:t>Activity </a:t>
            </a:r>
          </a:p>
        </p:txBody>
      </p:sp>
      <p:sp>
        <p:nvSpPr>
          <p:cNvPr id="3" name="Content Placeholder 2">
            <a:extLst>
              <a:ext uri="{FF2B5EF4-FFF2-40B4-BE49-F238E27FC236}">
                <a16:creationId xmlns:a16="http://schemas.microsoft.com/office/drawing/2014/main" id="{CFE1FD89-9061-4EF5-A085-B73B567FBCBF}"/>
              </a:ext>
            </a:extLst>
          </p:cNvPr>
          <p:cNvSpPr>
            <a:spLocks noGrp="1"/>
          </p:cNvSpPr>
          <p:nvPr>
            <p:ph idx="1"/>
          </p:nvPr>
        </p:nvSpPr>
        <p:spPr/>
        <p:txBody>
          <a:bodyPr/>
          <a:lstStyle/>
          <a:p>
            <a:r>
              <a:rPr lang="en-GB" dirty="0"/>
              <a:t>‘’ The four commonly recognised stages in economic integration are free trade area, customs union, common market and economic union. Define each of these terms and identify which stage that the EU has reached’’. </a:t>
            </a:r>
          </a:p>
          <a:p>
            <a:endParaRPr lang="en-GB" dirty="0"/>
          </a:p>
          <a:p>
            <a:r>
              <a:rPr lang="en-GB" dirty="0"/>
              <a:t>Answer the above question. </a:t>
            </a:r>
          </a:p>
          <a:p>
            <a:r>
              <a:rPr lang="en-GB" dirty="0"/>
              <a:t>Do this in the groups I assign you too. </a:t>
            </a:r>
          </a:p>
          <a:p>
            <a:r>
              <a:rPr lang="en-GB" dirty="0"/>
              <a:t>30 Minutes to do this activity and prepare to feedback to the class. </a:t>
            </a:r>
          </a:p>
          <a:p>
            <a:endParaRPr lang="en-GB" dirty="0"/>
          </a:p>
          <a:p>
            <a:pPr marL="0" indent="0">
              <a:buNone/>
            </a:pPr>
            <a:endParaRPr lang="en-GB" dirty="0"/>
          </a:p>
        </p:txBody>
      </p:sp>
    </p:spTree>
    <p:extLst>
      <p:ext uri="{BB962C8B-B14F-4D97-AF65-F5344CB8AC3E}">
        <p14:creationId xmlns:p14="http://schemas.microsoft.com/office/powerpoint/2010/main" val="1148650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 name="Title 3">
            <a:extLst>
              <a:ext uri="{FF2B5EF4-FFF2-40B4-BE49-F238E27FC236}">
                <a16:creationId xmlns:a16="http://schemas.microsoft.com/office/drawing/2014/main" id="{AA2874EA-CEEF-4D98-9B8C-DC8485512942}"/>
              </a:ext>
            </a:extLst>
          </p:cNvPr>
          <p:cNvSpPr>
            <a:spLocks noGrp="1"/>
          </p:cNvSpPr>
          <p:nvPr>
            <p:ph type="ctrTitle"/>
          </p:nvPr>
        </p:nvSpPr>
        <p:spPr>
          <a:xfrm>
            <a:off x="1507067" y="2404534"/>
            <a:ext cx="7766936" cy="1646302"/>
          </a:xfrm>
        </p:spPr>
        <p:txBody>
          <a:bodyPr>
            <a:normAutofit/>
          </a:bodyPr>
          <a:lstStyle/>
          <a:p>
            <a:r>
              <a:rPr lang="en-GB">
                <a:solidFill>
                  <a:srgbClr val="FFFFFF"/>
                </a:solidFill>
              </a:rPr>
              <a:t>Non-Tariff Barriers </a:t>
            </a:r>
          </a:p>
        </p:txBody>
      </p:sp>
    </p:spTree>
    <p:extLst>
      <p:ext uri="{BB962C8B-B14F-4D97-AF65-F5344CB8AC3E}">
        <p14:creationId xmlns:p14="http://schemas.microsoft.com/office/powerpoint/2010/main" val="342754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1BC35-5EB1-4F94-9FAB-12756740DA17}"/>
              </a:ext>
            </a:extLst>
          </p:cNvPr>
          <p:cNvSpPr>
            <a:spLocks noGrp="1"/>
          </p:cNvSpPr>
          <p:nvPr>
            <p:ph type="title"/>
          </p:nvPr>
        </p:nvSpPr>
        <p:spPr/>
        <p:txBody>
          <a:bodyPr/>
          <a:lstStyle/>
          <a:p>
            <a:pPr algn="ctr"/>
            <a:r>
              <a:rPr lang="en-GB" b="1" i="1" u="sng" dirty="0"/>
              <a:t>Legislation </a:t>
            </a:r>
          </a:p>
        </p:txBody>
      </p:sp>
      <p:sp>
        <p:nvSpPr>
          <p:cNvPr id="3" name="Content Placeholder 2">
            <a:extLst>
              <a:ext uri="{FF2B5EF4-FFF2-40B4-BE49-F238E27FC236}">
                <a16:creationId xmlns:a16="http://schemas.microsoft.com/office/drawing/2014/main" id="{C82C9937-3593-4FF8-B119-2E5FC5F99B55}"/>
              </a:ext>
            </a:extLst>
          </p:cNvPr>
          <p:cNvSpPr>
            <a:spLocks noGrp="1"/>
          </p:cNvSpPr>
          <p:nvPr>
            <p:ph idx="1"/>
          </p:nvPr>
        </p:nvSpPr>
        <p:spPr/>
        <p:txBody>
          <a:bodyPr/>
          <a:lstStyle/>
          <a:p>
            <a:r>
              <a:rPr lang="en-GB" dirty="0"/>
              <a:t>Article 34 TFEU – ‘’ Quantitative restrictions on imports and all measures have equivalent effect shall be prohibited between member states’’.</a:t>
            </a:r>
          </a:p>
          <a:p>
            <a:endParaRPr lang="en-GB" dirty="0"/>
          </a:p>
          <a:p>
            <a:endParaRPr lang="en-GB" dirty="0"/>
          </a:p>
          <a:p>
            <a:endParaRPr lang="en-GB" dirty="0"/>
          </a:p>
          <a:p>
            <a:r>
              <a:rPr lang="en-GB" dirty="0"/>
              <a:t> Article 35 TFEU- ‘’ Quantitative restrictions on exports, and all measures have equivalent effect, shall be prohibited between member states’’.</a:t>
            </a:r>
          </a:p>
        </p:txBody>
      </p:sp>
    </p:spTree>
    <p:extLst>
      <p:ext uri="{BB962C8B-B14F-4D97-AF65-F5344CB8AC3E}">
        <p14:creationId xmlns:p14="http://schemas.microsoft.com/office/powerpoint/2010/main" val="1656475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45B-6216-461B-9106-41500934C70E}"/>
              </a:ext>
            </a:extLst>
          </p:cNvPr>
          <p:cNvSpPr>
            <a:spLocks noGrp="1"/>
          </p:cNvSpPr>
          <p:nvPr>
            <p:ph type="title"/>
          </p:nvPr>
        </p:nvSpPr>
        <p:spPr/>
        <p:txBody>
          <a:bodyPr/>
          <a:lstStyle/>
          <a:p>
            <a:pPr algn="ctr"/>
            <a:r>
              <a:rPr lang="en-GB" b="1" i="1" u="sng" dirty="0"/>
              <a:t>Quantitative restrictions </a:t>
            </a:r>
          </a:p>
        </p:txBody>
      </p:sp>
      <p:sp>
        <p:nvSpPr>
          <p:cNvPr id="3" name="Content Placeholder 2">
            <a:extLst>
              <a:ext uri="{FF2B5EF4-FFF2-40B4-BE49-F238E27FC236}">
                <a16:creationId xmlns:a16="http://schemas.microsoft.com/office/drawing/2014/main" id="{47284F4B-983E-45E7-85D0-6333189789A0}"/>
              </a:ext>
            </a:extLst>
          </p:cNvPr>
          <p:cNvSpPr>
            <a:spLocks noGrp="1"/>
          </p:cNvSpPr>
          <p:nvPr>
            <p:ph idx="1"/>
          </p:nvPr>
        </p:nvSpPr>
        <p:spPr/>
        <p:txBody>
          <a:bodyPr/>
          <a:lstStyle/>
          <a:p>
            <a:r>
              <a:rPr lang="en-GB" dirty="0"/>
              <a:t>Not defined in the legislation. </a:t>
            </a:r>
          </a:p>
          <a:p>
            <a:r>
              <a:rPr lang="en-GB" dirty="0"/>
              <a:t>Article 36 TFEU. </a:t>
            </a:r>
          </a:p>
          <a:p>
            <a:r>
              <a:rPr lang="en-GB" dirty="0"/>
              <a:t>Article 34 and 35 TFEU-  directly effective.</a:t>
            </a:r>
          </a:p>
          <a:p>
            <a:r>
              <a:rPr lang="en-GB" dirty="0"/>
              <a:t>226 and 267/87 R v Pharmaceutical society of Great Britain ex p Association of Pharmaceutical importers. </a:t>
            </a:r>
          </a:p>
          <a:p>
            <a:r>
              <a:rPr lang="en-GB" dirty="0"/>
              <a:t>C-171/11 Fra.bo spa v DVGW. </a:t>
            </a:r>
          </a:p>
          <a:p>
            <a:r>
              <a:rPr lang="en-GB" dirty="0"/>
              <a:t>Article 34 TFEU – measures meaning. </a:t>
            </a:r>
          </a:p>
          <a:p>
            <a:r>
              <a:rPr lang="en-GB" dirty="0"/>
              <a:t>265/95 Commission v France (French farmers/Spanish strawberries</a:t>
            </a:r>
          </a:p>
          <a:p>
            <a:r>
              <a:rPr lang="en-GB" dirty="0"/>
              <a:t>C-112/00 </a:t>
            </a:r>
            <a:r>
              <a:rPr lang="en-GB" dirty="0" err="1"/>
              <a:t>Schmidberger</a:t>
            </a:r>
            <a:r>
              <a:rPr lang="en-GB" dirty="0"/>
              <a:t>. </a:t>
            </a:r>
          </a:p>
          <a:p>
            <a:r>
              <a:rPr lang="en-GB" dirty="0"/>
              <a:t>21/84 Commission v France (Franking Machines) </a:t>
            </a:r>
          </a:p>
          <a:p>
            <a:endParaRPr lang="en-GB" dirty="0"/>
          </a:p>
        </p:txBody>
      </p:sp>
    </p:spTree>
    <p:extLst>
      <p:ext uri="{BB962C8B-B14F-4D97-AF65-F5344CB8AC3E}">
        <p14:creationId xmlns:p14="http://schemas.microsoft.com/office/powerpoint/2010/main" val="407253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FED830-EE11-4C08-8B4B-E6020160BD1C}"/>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Meaning </a:t>
            </a:r>
          </a:p>
        </p:txBody>
      </p:sp>
      <p:pic>
        <p:nvPicPr>
          <p:cNvPr id="5" name="Graphic 4" descr="Questions with solid fill">
            <a:extLst>
              <a:ext uri="{FF2B5EF4-FFF2-40B4-BE49-F238E27FC236}">
                <a16:creationId xmlns:a16="http://schemas.microsoft.com/office/drawing/2014/main" id="{4D3263A0-B17E-4F2D-9717-AF3DEF017C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39BA55E3-BCD1-44D7-B6F7-947537D649ED}"/>
              </a:ext>
            </a:extLst>
          </p:cNvPr>
          <p:cNvSpPr>
            <a:spLocks noGrp="1"/>
          </p:cNvSpPr>
          <p:nvPr>
            <p:ph idx="1"/>
          </p:nvPr>
        </p:nvSpPr>
        <p:spPr>
          <a:xfrm>
            <a:off x="7181725" y="2837329"/>
            <a:ext cx="4512988" cy="3317938"/>
          </a:xfrm>
        </p:spPr>
        <p:txBody>
          <a:bodyPr anchor="t">
            <a:normAutofit/>
          </a:bodyPr>
          <a:lstStyle/>
          <a:p>
            <a:r>
              <a:rPr lang="en-GB">
                <a:solidFill>
                  <a:srgbClr val="FFFFFF"/>
                </a:solidFill>
              </a:rPr>
              <a:t>Complete bans. </a:t>
            </a:r>
          </a:p>
          <a:p>
            <a:r>
              <a:rPr lang="en-GB">
                <a:solidFill>
                  <a:srgbClr val="FFFFFF"/>
                </a:solidFill>
              </a:rPr>
              <a:t>231/78 Commission v Uk (import of potatoes) &amp; 232/78 Commission v France (Import of Lamb) </a:t>
            </a:r>
          </a:p>
          <a:p>
            <a:r>
              <a:rPr lang="en-GB">
                <a:solidFill>
                  <a:srgbClr val="FFFFFF"/>
                </a:solidFill>
              </a:rPr>
              <a:t>2/73 Geddo v Ente Nationale Risi.</a:t>
            </a:r>
          </a:p>
          <a:p>
            <a:r>
              <a:rPr lang="en-GB">
                <a:solidFill>
                  <a:srgbClr val="FFFFFF"/>
                </a:solidFill>
              </a:rPr>
              <a:t>124/81 Commission v Uk (Imports of UHT milk). </a:t>
            </a:r>
          </a:p>
          <a:p>
            <a:pPr marL="0" indent="0">
              <a:buNone/>
            </a:pPr>
            <a:endParaRPr lang="en-GB">
              <a:solidFill>
                <a:srgbClr val="FFFFFF"/>
              </a:solidFill>
            </a:endParaRPr>
          </a:p>
        </p:txBody>
      </p:sp>
    </p:spTree>
    <p:extLst>
      <p:ext uri="{BB962C8B-B14F-4D97-AF65-F5344CB8AC3E}">
        <p14:creationId xmlns:p14="http://schemas.microsoft.com/office/powerpoint/2010/main" val="3481669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79969-6D6A-4426-953C-D1B79F09ED67}"/>
              </a:ext>
            </a:extLst>
          </p:cNvPr>
          <p:cNvSpPr>
            <a:spLocks noGrp="1"/>
          </p:cNvSpPr>
          <p:nvPr>
            <p:ph type="title"/>
          </p:nvPr>
        </p:nvSpPr>
        <p:spPr/>
        <p:txBody>
          <a:bodyPr/>
          <a:lstStyle/>
          <a:p>
            <a:pPr algn="ctr"/>
            <a:r>
              <a:rPr lang="en-GB" b="1" i="1" u="sng" dirty="0"/>
              <a:t>Measures having equivalent effect </a:t>
            </a:r>
          </a:p>
        </p:txBody>
      </p:sp>
      <p:sp>
        <p:nvSpPr>
          <p:cNvPr id="3" name="Content Placeholder 2">
            <a:extLst>
              <a:ext uri="{FF2B5EF4-FFF2-40B4-BE49-F238E27FC236}">
                <a16:creationId xmlns:a16="http://schemas.microsoft.com/office/drawing/2014/main" id="{77436CC7-55F9-4799-8BE4-1DD84426C866}"/>
              </a:ext>
            </a:extLst>
          </p:cNvPr>
          <p:cNvSpPr>
            <a:spLocks noGrp="1"/>
          </p:cNvSpPr>
          <p:nvPr>
            <p:ph idx="1"/>
          </p:nvPr>
        </p:nvSpPr>
        <p:spPr/>
        <p:txBody>
          <a:bodyPr>
            <a:normAutofit lnSpcReduction="10000"/>
          </a:bodyPr>
          <a:lstStyle/>
          <a:p>
            <a:r>
              <a:rPr lang="en-GB" dirty="0"/>
              <a:t>Secondary legislation and jurisprudence. </a:t>
            </a:r>
          </a:p>
          <a:p>
            <a:r>
              <a:rPr lang="en-GB" dirty="0"/>
              <a:t>Directive 70/50. </a:t>
            </a:r>
          </a:p>
          <a:p>
            <a:r>
              <a:rPr lang="en-GB" dirty="0"/>
              <a:t>Article 2 of the Directive 70/50. </a:t>
            </a:r>
          </a:p>
          <a:p>
            <a:r>
              <a:rPr lang="en-GB" dirty="0"/>
              <a:t>Article 3.</a:t>
            </a:r>
          </a:p>
          <a:p>
            <a:r>
              <a:rPr lang="en-GB" dirty="0"/>
              <a:t>8/74 Procureur du Roi v </a:t>
            </a:r>
            <a:r>
              <a:rPr lang="en-GB" dirty="0" err="1"/>
              <a:t>Dassonville</a:t>
            </a:r>
            <a:r>
              <a:rPr lang="en-GB" dirty="0"/>
              <a:t>.</a:t>
            </a:r>
          </a:p>
          <a:p>
            <a:r>
              <a:rPr lang="en-GB" dirty="0"/>
              <a:t>‘’Measures coming within the scope of the prohibition’’ – 249/81 Commission v Ireland. </a:t>
            </a:r>
          </a:p>
          <a:p>
            <a:r>
              <a:rPr lang="en-GB" dirty="0"/>
              <a:t>Discriminatory national marketing rules- 113/80 Commission v Ireland; 266 and 267/87 R v Pharmaceutical society of great Britain. </a:t>
            </a:r>
          </a:p>
          <a:p>
            <a:r>
              <a:rPr lang="en-GB" dirty="0"/>
              <a:t>387/99 Commission v Germany.</a:t>
            </a:r>
          </a:p>
          <a:p>
            <a:r>
              <a:rPr lang="en-GB" dirty="0"/>
              <a:t>C-47/90 </a:t>
            </a:r>
            <a:r>
              <a:rPr lang="en-GB" dirty="0" err="1"/>
              <a:t>Dalhaize</a:t>
            </a:r>
            <a:r>
              <a:rPr lang="en-GB" dirty="0"/>
              <a:t> v </a:t>
            </a:r>
            <a:r>
              <a:rPr lang="en-GB" dirty="0" err="1"/>
              <a:t>Promalvin</a:t>
            </a:r>
            <a:endParaRPr lang="en-GB" dirty="0"/>
          </a:p>
          <a:p>
            <a:pPr marL="0" indent="0">
              <a:buNone/>
            </a:pPr>
            <a:endParaRPr lang="en-GB" dirty="0"/>
          </a:p>
        </p:txBody>
      </p:sp>
    </p:spTree>
    <p:extLst>
      <p:ext uri="{BB962C8B-B14F-4D97-AF65-F5344CB8AC3E}">
        <p14:creationId xmlns:p14="http://schemas.microsoft.com/office/powerpoint/2010/main" val="4116296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3863-22DA-4870-AF16-976B5D8812A3}"/>
              </a:ext>
            </a:extLst>
          </p:cNvPr>
          <p:cNvSpPr>
            <a:spLocks noGrp="1"/>
          </p:cNvSpPr>
          <p:nvPr>
            <p:ph type="title"/>
          </p:nvPr>
        </p:nvSpPr>
        <p:spPr/>
        <p:txBody>
          <a:bodyPr/>
          <a:lstStyle/>
          <a:p>
            <a:pPr algn="ctr"/>
            <a:r>
              <a:rPr lang="en-GB" b="1" i="1" u="sng" dirty="0"/>
              <a:t>Article 36 TFEU</a:t>
            </a:r>
          </a:p>
        </p:txBody>
      </p:sp>
      <p:sp>
        <p:nvSpPr>
          <p:cNvPr id="3" name="Content Placeholder 2">
            <a:extLst>
              <a:ext uri="{FF2B5EF4-FFF2-40B4-BE49-F238E27FC236}">
                <a16:creationId xmlns:a16="http://schemas.microsoft.com/office/drawing/2014/main" id="{2AE7210A-7D87-4965-B8F7-0FBAEE467F5C}"/>
              </a:ext>
            </a:extLst>
          </p:cNvPr>
          <p:cNvSpPr>
            <a:spLocks noGrp="1"/>
          </p:cNvSpPr>
          <p:nvPr>
            <p:ph idx="1"/>
          </p:nvPr>
        </p:nvSpPr>
        <p:spPr/>
        <p:txBody>
          <a:bodyPr>
            <a:normAutofit lnSpcReduction="10000"/>
          </a:bodyPr>
          <a:lstStyle/>
          <a:p>
            <a:r>
              <a:rPr lang="en-GB" dirty="0"/>
              <a:t>Exceptions to the prohibitions under article 34 TFEU.</a:t>
            </a:r>
          </a:p>
          <a:p>
            <a:r>
              <a:rPr lang="en-GB" dirty="0"/>
              <a:t>Article 36 TFEU- list. </a:t>
            </a:r>
          </a:p>
          <a:p>
            <a:r>
              <a:rPr lang="en-GB" dirty="0"/>
              <a:t>General purpose – 7/61 Commission v Italian Republic (</a:t>
            </a:r>
            <a:r>
              <a:rPr lang="en-GB" dirty="0" err="1"/>
              <a:t>Pigmeat</a:t>
            </a:r>
            <a:r>
              <a:rPr lang="en-GB" dirty="0"/>
              <a:t> imports)</a:t>
            </a:r>
          </a:p>
          <a:p>
            <a:r>
              <a:rPr lang="en-GB" dirty="0"/>
              <a:t>Public Morality- 34/79 R v Henn and Darby; 121/85 </a:t>
            </a:r>
            <a:r>
              <a:rPr lang="en-GB" dirty="0" err="1"/>
              <a:t>Conegate</a:t>
            </a:r>
            <a:r>
              <a:rPr lang="en-GB" dirty="0"/>
              <a:t> v HM Customs and Excise. </a:t>
            </a:r>
          </a:p>
          <a:p>
            <a:r>
              <a:rPr lang="en-GB" dirty="0"/>
              <a:t>Public policy- 7/78 R v Thompson and others and C-265/95 Commission v France. </a:t>
            </a:r>
          </a:p>
          <a:p>
            <a:r>
              <a:rPr lang="en-GB" dirty="0"/>
              <a:t>Public Security- 238/82 Campus Oil. </a:t>
            </a:r>
          </a:p>
          <a:p>
            <a:r>
              <a:rPr lang="en-GB" dirty="0"/>
              <a:t>‘’ Protection of health or life of humans or animals’’- 42/82 Commission v France (Italian Table Wines) </a:t>
            </a:r>
          </a:p>
          <a:p>
            <a:r>
              <a:rPr lang="en-GB" dirty="0"/>
              <a:t>- 178/84 Commission v Germany</a:t>
            </a:r>
          </a:p>
          <a:p>
            <a:pPr marL="0" indent="0">
              <a:buNone/>
            </a:pPr>
            <a:endParaRPr lang="en-GB" dirty="0"/>
          </a:p>
        </p:txBody>
      </p:sp>
    </p:spTree>
    <p:extLst>
      <p:ext uri="{BB962C8B-B14F-4D97-AF65-F5344CB8AC3E}">
        <p14:creationId xmlns:p14="http://schemas.microsoft.com/office/powerpoint/2010/main" val="532233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5689A-E1C1-450F-A128-E51E838B8082}"/>
              </a:ext>
            </a:extLst>
          </p:cNvPr>
          <p:cNvSpPr>
            <a:spLocks noGrp="1"/>
          </p:cNvSpPr>
          <p:nvPr>
            <p:ph type="title"/>
          </p:nvPr>
        </p:nvSpPr>
        <p:spPr/>
        <p:txBody>
          <a:bodyPr/>
          <a:lstStyle/>
          <a:p>
            <a:pPr algn="ctr"/>
            <a:r>
              <a:rPr lang="en-GB" b="1" i="1" u="sng" dirty="0"/>
              <a:t>Continued </a:t>
            </a:r>
          </a:p>
        </p:txBody>
      </p:sp>
      <p:sp>
        <p:nvSpPr>
          <p:cNvPr id="3" name="Content Placeholder 2">
            <a:extLst>
              <a:ext uri="{FF2B5EF4-FFF2-40B4-BE49-F238E27FC236}">
                <a16:creationId xmlns:a16="http://schemas.microsoft.com/office/drawing/2014/main" id="{1CD365FB-8553-4D46-8A4A-40810EA0BDBF}"/>
              </a:ext>
            </a:extLst>
          </p:cNvPr>
          <p:cNvSpPr>
            <a:spLocks noGrp="1"/>
          </p:cNvSpPr>
          <p:nvPr>
            <p:ph idx="1"/>
          </p:nvPr>
        </p:nvSpPr>
        <p:spPr/>
        <p:txBody>
          <a:bodyPr/>
          <a:lstStyle/>
          <a:p>
            <a:r>
              <a:rPr lang="en-GB" sz="2000" dirty="0"/>
              <a:t>C-192/01 Commission v Denmark. </a:t>
            </a:r>
          </a:p>
          <a:p>
            <a:r>
              <a:rPr lang="en-GB" sz="2000" dirty="0"/>
              <a:t>215/87 Schumacher v </a:t>
            </a:r>
            <a:r>
              <a:rPr lang="en-GB" sz="2000" dirty="0" err="1"/>
              <a:t>Hauptzollamt</a:t>
            </a:r>
            <a:r>
              <a:rPr lang="en-GB" sz="2000" dirty="0"/>
              <a:t> Frankfurt. </a:t>
            </a:r>
          </a:p>
          <a:p>
            <a:r>
              <a:rPr lang="en-GB" sz="2000" dirty="0"/>
              <a:t>Artistic, historic, archaeological heritage – 7/68 Commission v Italy (Art treasures) </a:t>
            </a:r>
          </a:p>
          <a:p>
            <a:r>
              <a:rPr lang="en-GB" sz="2000" dirty="0"/>
              <a:t>‘’ The protection of industrial or commercial property’’- 388/95 </a:t>
            </a:r>
            <a:r>
              <a:rPr lang="en-GB" sz="2000" dirty="0" err="1"/>
              <a:t>Belguim</a:t>
            </a:r>
            <a:r>
              <a:rPr lang="en-GB" sz="2000" dirty="0"/>
              <a:t> v Spain. </a:t>
            </a:r>
          </a:p>
          <a:p>
            <a:endParaRPr lang="en-GB" dirty="0"/>
          </a:p>
        </p:txBody>
      </p:sp>
    </p:spTree>
    <p:extLst>
      <p:ext uri="{BB962C8B-B14F-4D97-AF65-F5344CB8AC3E}">
        <p14:creationId xmlns:p14="http://schemas.microsoft.com/office/powerpoint/2010/main" val="393195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B8978-8753-41AD-BC3E-CAECEFD56A14}"/>
              </a:ext>
            </a:extLst>
          </p:cNvPr>
          <p:cNvSpPr>
            <a:spLocks noGrp="1"/>
          </p:cNvSpPr>
          <p:nvPr>
            <p:ph type="title"/>
          </p:nvPr>
        </p:nvSpPr>
        <p:spPr/>
        <p:txBody>
          <a:bodyPr/>
          <a:lstStyle/>
          <a:p>
            <a:pPr algn="ctr"/>
            <a:r>
              <a:rPr lang="en-GB" b="1" i="1" u="sng" dirty="0"/>
              <a:t>Article 36 TFEU- Second sentence</a:t>
            </a:r>
          </a:p>
        </p:txBody>
      </p:sp>
      <p:sp>
        <p:nvSpPr>
          <p:cNvPr id="3" name="Content Placeholder 2">
            <a:extLst>
              <a:ext uri="{FF2B5EF4-FFF2-40B4-BE49-F238E27FC236}">
                <a16:creationId xmlns:a16="http://schemas.microsoft.com/office/drawing/2014/main" id="{03620F5D-C8EC-46CD-90ED-F2D3C5F25F59}"/>
              </a:ext>
            </a:extLst>
          </p:cNvPr>
          <p:cNvSpPr>
            <a:spLocks noGrp="1"/>
          </p:cNvSpPr>
          <p:nvPr>
            <p:ph idx="1"/>
          </p:nvPr>
        </p:nvSpPr>
        <p:spPr/>
        <p:txBody>
          <a:bodyPr/>
          <a:lstStyle/>
          <a:p>
            <a:r>
              <a:rPr lang="en-GB" dirty="0"/>
              <a:t>42/82 Commission v France. </a:t>
            </a:r>
          </a:p>
          <a:p>
            <a:r>
              <a:rPr lang="en-GB" dirty="0"/>
              <a:t>124/81 Commission v </a:t>
            </a:r>
            <a:r>
              <a:rPr lang="en-GB" dirty="0" err="1"/>
              <a:t>Uk</a:t>
            </a:r>
            <a:r>
              <a:rPr lang="en-GB" dirty="0"/>
              <a:t> </a:t>
            </a:r>
          </a:p>
          <a:p>
            <a:r>
              <a:rPr lang="en-GB" dirty="0"/>
              <a:t>170/04 Rosengren- Swedish government measure. </a:t>
            </a:r>
          </a:p>
        </p:txBody>
      </p:sp>
    </p:spTree>
    <p:extLst>
      <p:ext uri="{BB962C8B-B14F-4D97-AF65-F5344CB8AC3E}">
        <p14:creationId xmlns:p14="http://schemas.microsoft.com/office/powerpoint/2010/main" val="3463189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676EF-FF9B-4A47-A804-97E012BC667B}"/>
              </a:ext>
            </a:extLst>
          </p:cNvPr>
          <p:cNvSpPr>
            <a:spLocks noGrp="1"/>
          </p:cNvSpPr>
          <p:nvPr>
            <p:ph type="title"/>
          </p:nvPr>
        </p:nvSpPr>
        <p:spPr/>
        <p:txBody>
          <a:bodyPr/>
          <a:lstStyle/>
          <a:p>
            <a:pPr algn="ctr"/>
            <a:r>
              <a:rPr lang="en-GB" b="1" i="1" u="sng" dirty="0"/>
              <a:t>Equally applicable measures</a:t>
            </a:r>
          </a:p>
        </p:txBody>
      </p:sp>
      <p:sp>
        <p:nvSpPr>
          <p:cNvPr id="3" name="Content Placeholder 2">
            <a:extLst>
              <a:ext uri="{FF2B5EF4-FFF2-40B4-BE49-F238E27FC236}">
                <a16:creationId xmlns:a16="http://schemas.microsoft.com/office/drawing/2014/main" id="{0C0317A2-01E3-4CC0-B9E0-3650845AAD5D}"/>
              </a:ext>
            </a:extLst>
          </p:cNvPr>
          <p:cNvSpPr>
            <a:spLocks noGrp="1"/>
          </p:cNvSpPr>
          <p:nvPr>
            <p:ph idx="1"/>
          </p:nvPr>
        </p:nvSpPr>
        <p:spPr/>
        <p:txBody>
          <a:bodyPr/>
          <a:lstStyle/>
          <a:p>
            <a:r>
              <a:rPr lang="en-GB" dirty="0"/>
              <a:t>Directive 70/50 article 3. </a:t>
            </a:r>
          </a:p>
          <a:p>
            <a:r>
              <a:rPr lang="en-GB" dirty="0"/>
              <a:t>8/74 Procureur de Roi v </a:t>
            </a:r>
            <a:r>
              <a:rPr lang="en-GB" dirty="0" err="1"/>
              <a:t>Dassonville</a:t>
            </a:r>
            <a:r>
              <a:rPr lang="en-GB" dirty="0"/>
              <a:t>. </a:t>
            </a:r>
          </a:p>
          <a:p>
            <a:r>
              <a:rPr lang="en-GB" dirty="0"/>
              <a:t>120/78 Cassis de Dijon – ‘’ Way of getting around too strict an application of the rule developed in the earlier case of </a:t>
            </a:r>
            <a:r>
              <a:rPr lang="en-GB" dirty="0" err="1"/>
              <a:t>Dassonville</a:t>
            </a:r>
            <a:r>
              <a:rPr lang="en-GB" dirty="0"/>
              <a:t>.’’</a:t>
            </a:r>
          </a:p>
          <a:p>
            <a:r>
              <a:rPr lang="en-GB" dirty="0"/>
              <a:t>Exceptional mandatory measures- environmental measures – 302/86 Commission v Denmark. </a:t>
            </a:r>
          </a:p>
          <a:p>
            <a:r>
              <a:rPr lang="en-GB" dirty="0"/>
              <a:t>Protection of young persons- C-244/06 Dynamic </a:t>
            </a:r>
            <a:r>
              <a:rPr lang="en-GB" dirty="0" err="1"/>
              <a:t>Medien</a:t>
            </a:r>
            <a:r>
              <a:rPr lang="en-GB" dirty="0"/>
              <a:t>. </a:t>
            </a:r>
          </a:p>
          <a:p>
            <a:r>
              <a:rPr lang="en-GB" dirty="0"/>
              <a:t>Application of the rule of reason. </a:t>
            </a:r>
          </a:p>
          <a:p>
            <a:r>
              <a:rPr lang="en-GB" dirty="0"/>
              <a:t>No Eu system covering- 16/83 Criminal Proceedings against Karl </a:t>
            </a:r>
            <a:r>
              <a:rPr lang="en-GB" dirty="0" err="1"/>
              <a:t>Pranti</a:t>
            </a:r>
            <a:r>
              <a:rPr lang="en-GB" dirty="0"/>
              <a:t>. </a:t>
            </a:r>
          </a:p>
          <a:p>
            <a:r>
              <a:rPr lang="en-GB" dirty="0"/>
              <a:t>Indistinctly applicable – 113/80 Commission v Ireland. </a:t>
            </a:r>
          </a:p>
        </p:txBody>
      </p:sp>
    </p:spTree>
    <p:extLst>
      <p:ext uri="{BB962C8B-B14F-4D97-AF65-F5344CB8AC3E}">
        <p14:creationId xmlns:p14="http://schemas.microsoft.com/office/powerpoint/2010/main" val="1820959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09DD8-1892-4272-9B4B-F3357BE12F9E}"/>
              </a:ext>
            </a:extLst>
          </p:cNvPr>
          <p:cNvSpPr>
            <a:spLocks noGrp="1"/>
          </p:cNvSpPr>
          <p:nvPr>
            <p:ph type="title"/>
          </p:nvPr>
        </p:nvSpPr>
        <p:spPr/>
        <p:txBody>
          <a:bodyPr/>
          <a:lstStyle/>
          <a:p>
            <a:pPr algn="ctr"/>
            <a:r>
              <a:rPr lang="en-GB" dirty="0"/>
              <a:t>	</a:t>
            </a:r>
            <a:r>
              <a:rPr lang="en-GB" b="1" i="1" u="sng" dirty="0"/>
              <a:t>Continued</a:t>
            </a:r>
            <a:r>
              <a:rPr lang="en-GB" dirty="0"/>
              <a:t> </a:t>
            </a:r>
          </a:p>
        </p:txBody>
      </p:sp>
      <p:sp>
        <p:nvSpPr>
          <p:cNvPr id="3" name="Content Placeholder 2">
            <a:extLst>
              <a:ext uri="{FF2B5EF4-FFF2-40B4-BE49-F238E27FC236}">
                <a16:creationId xmlns:a16="http://schemas.microsoft.com/office/drawing/2014/main" id="{01C62F9E-76AD-4D9F-94DF-CEF91C660EC5}"/>
              </a:ext>
            </a:extLst>
          </p:cNvPr>
          <p:cNvSpPr>
            <a:spLocks noGrp="1"/>
          </p:cNvSpPr>
          <p:nvPr>
            <p:ph idx="1"/>
          </p:nvPr>
        </p:nvSpPr>
        <p:spPr/>
        <p:txBody>
          <a:bodyPr/>
          <a:lstStyle/>
          <a:p>
            <a:r>
              <a:rPr lang="en-GB" dirty="0"/>
              <a:t>124/81 Commission v </a:t>
            </a:r>
            <a:r>
              <a:rPr lang="en-GB" dirty="0" err="1"/>
              <a:t>Uk</a:t>
            </a:r>
            <a:r>
              <a:rPr lang="en-GB" dirty="0"/>
              <a:t>. </a:t>
            </a:r>
          </a:p>
          <a:p>
            <a:r>
              <a:rPr lang="en-GB" dirty="0"/>
              <a:t>Requirements of </a:t>
            </a:r>
            <a:r>
              <a:rPr lang="en-GB" dirty="0" err="1"/>
              <a:t>proprortionality</a:t>
            </a:r>
            <a:r>
              <a:rPr lang="en-GB" dirty="0"/>
              <a:t>- 16/83 </a:t>
            </a:r>
            <a:r>
              <a:rPr lang="en-GB" dirty="0" err="1"/>
              <a:t>Pranti</a:t>
            </a:r>
            <a:r>
              <a:rPr lang="en-GB" dirty="0"/>
              <a:t>.</a:t>
            </a:r>
          </a:p>
          <a:p>
            <a:r>
              <a:rPr lang="en-GB" dirty="0"/>
              <a:t>174/84 Commission v Germany</a:t>
            </a:r>
          </a:p>
          <a:p>
            <a:r>
              <a:rPr lang="en-GB" dirty="0"/>
              <a:t>‘’ Technical standards and legislative intervention’’. </a:t>
            </a:r>
          </a:p>
          <a:p>
            <a:r>
              <a:rPr lang="en-GB" dirty="0"/>
              <a:t>‘’ Equal burden or dual burden rules’’- 261/81 Walter Rau.</a:t>
            </a:r>
          </a:p>
          <a:p>
            <a:r>
              <a:rPr lang="en-GB" dirty="0"/>
              <a:t>- 60 and 61/84 </a:t>
            </a:r>
            <a:r>
              <a:rPr lang="en-GB" dirty="0" err="1"/>
              <a:t>Cinetheque</a:t>
            </a:r>
            <a:endParaRPr lang="en-GB" dirty="0"/>
          </a:p>
          <a:p>
            <a:r>
              <a:rPr lang="en-GB" dirty="0"/>
              <a:t>145/88 Torfaen Borough Council B &amp; Q Ltd v Shrewsbury Borough Council.</a:t>
            </a:r>
          </a:p>
          <a:p>
            <a:r>
              <a:rPr lang="en-GB" dirty="0"/>
              <a:t>C-169/91 Stoke City Council v B &amp; Q plc.</a:t>
            </a:r>
          </a:p>
          <a:p>
            <a:endParaRPr lang="en-GB" dirty="0"/>
          </a:p>
          <a:p>
            <a:pPr marL="0" indent="0">
              <a:buNone/>
            </a:pPr>
            <a:endParaRPr lang="en-GB" dirty="0"/>
          </a:p>
        </p:txBody>
      </p:sp>
    </p:spTree>
    <p:extLst>
      <p:ext uri="{BB962C8B-B14F-4D97-AF65-F5344CB8AC3E}">
        <p14:creationId xmlns:p14="http://schemas.microsoft.com/office/powerpoint/2010/main" val="3863460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4F99-53D3-41FA-8FAC-660FB82660D0}"/>
              </a:ext>
            </a:extLst>
          </p:cNvPr>
          <p:cNvSpPr>
            <a:spLocks noGrp="1"/>
          </p:cNvSpPr>
          <p:nvPr>
            <p:ph type="title"/>
          </p:nvPr>
        </p:nvSpPr>
        <p:spPr/>
        <p:txBody>
          <a:bodyPr/>
          <a:lstStyle/>
          <a:p>
            <a:pPr algn="ctr"/>
            <a:r>
              <a:rPr lang="en-GB" b="1" i="1" u="sng" dirty="0"/>
              <a:t>Keck and </a:t>
            </a:r>
            <a:r>
              <a:rPr lang="en-GB" b="1" i="1" u="sng" dirty="0" err="1"/>
              <a:t>Mithouard</a:t>
            </a:r>
            <a:r>
              <a:rPr lang="en-GB" b="1" i="1" u="sng" dirty="0"/>
              <a:t> </a:t>
            </a:r>
          </a:p>
        </p:txBody>
      </p:sp>
      <p:sp>
        <p:nvSpPr>
          <p:cNvPr id="3" name="Content Placeholder 2">
            <a:extLst>
              <a:ext uri="{FF2B5EF4-FFF2-40B4-BE49-F238E27FC236}">
                <a16:creationId xmlns:a16="http://schemas.microsoft.com/office/drawing/2014/main" id="{0C2BB003-D1FF-4BF8-BD51-0B1E06FE0A82}"/>
              </a:ext>
            </a:extLst>
          </p:cNvPr>
          <p:cNvSpPr>
            <a:spLocks noGrp="1"/>
          </p:cNvSpPr>
          <p:nvPr>
            <p:ph idx="1"/>
          </p:nvPr>
        </p:nvSpPr>
        <p:spPr/>
        <p:txBody>
          <a:bodyPr/>
          <a:lstStyle/>
          <a:p>
            <a:r>
              <a:rPr lang="en-GB" dirty="0"/>
              <a:t>Redefine position on traders against national rules. </a:t>
            </a:r>
          </a:p>
          <a:p>
            <a:r>
              <a:rPr lang="en-GB" dirty="0"/>
              <a:t>C-267 and 268/91 Keck and </a:t>
            </a:r>
            <a:r>
              <a:rPr lang="en-GB" dirty="0" err="1"/>
              <a:t>Mithouard</a:t>
            </a:r>
            <a:r>
              <a:rPr lang="en-GB" dirty="0"/>
              <a:t>. </a:t>
            </a:r>
          </a:p>
          <a:p>
            <a:r>
              <a:rPr lang="en-GB" dirty="0"/>
              <a:t>C-292/92 </a:t>
            </a:r>
            <a:r>
              <a:rPr lang="en-GB" dirty="0" err="1"/>
              <a:t>Hunermund</a:t>
            </a:r>
            <a:r>
              <a:rPr lang="en-GB" dirty="0"/>
              <a:t>. </a:t>
            </a:r>
          </a:p>
          <a:p>
            <a:r>
              <a:rPr lang="en-GB" dirty="0"/>
              <a:t>C-368/95 </a:t>
            </a:r>
            <a:r>
              <a:rPr lang="en-GB" dirty="0" err="1"/>
              <a:t>Vereinigte</a:t>
            </a:r>
            <a:r>
              <a:rPr lang="en-GB" dirty="0"/>
              <a:t> </a:t>
            </a:r>
            <a:r>
              <a:rPr lang="en-GB" dirty="0" err="1"/>
              <a:t>Familiapress</a:t>
            </a:r>
            <a:r>
              <a:rPr lang="en-GB" dirty="0"/>
              <a:t> </a:t>
            </a:r>
            <a:r>
              <a:rPr lang="en-GB" dirty="0" err="1"/>
              <a:t>Zeitungsverlags</a:t>
            </a:r>
            <a:r>
              <a:rPr lang="en-GB" dirty="0"/>
              <a:t> v Bauer Verlag. </a:t>
            </a:r>
          </a:p>
          <a:p>
            <a:r>
              <a:rPr lang="en-GB" dirty="0"/>
              <a:t>‘’Market access or discrimination or both’’- C-412/93 Leclerc </a:t>
            </a:r>
            <a:r>
              <a:rPr lang="en-GB" dirty="0" err="1"/>
              <a:t>Siplec</a:t>
            </a:r>
            <a:r>
              <a:rPr lang="en-GB" dirty="0"/>
              <a:t>. </a:t>
            </a:r>
          </a:p>
          <a:p>
            <a:r>
              <a:rPr lang="en-GB" dirty="0"/>
              <a:t>- C-254/98 </a:t>
            </a:r>
            <a:r>
              <a:rPr lang="en-GB" dirty="0" err="1"/>
              <a:t>Heimdienst</a:t>
            </a:r>
            <a:r>
              <a:rPr lang="en-GB" dirty="0"/>
              <a:t>. </a:t>
            </a:r>
          </a:p>
          <a:p>
            <a:r>
              <a:rPr lang="en-GB" dirty="0"/>
              <a:t>- C-158 and 159/04 Alfa Vita Vassilopoulos. </a:t>
            </a:r>
          </a:p>
          <a:p>
            <a:r>
              <a:rPr lang="en-GB" dirty="0"/>
              <a:t>‘’Product use or residual rules cases’’- C-142/05 </a:t>
            </a:r>
            <a:r>
              <a:rPr lang="en-GB" dirty="0" err="1"/>
              <a:t>Aklagaren</a:t>
            </a:r>
            <a:r>
              <a:rPr lang="en-GB" dirty="0"/>
              <a:t> v </a:t>
            </a:r>
            <a:r>
              <a:rPr lang="en-GB" dirty="0" err="1"/>
              <a:t>Mickelsson</a:t>
            </a:r>
            <a:r>
              <a:rPr lang="en-GB" dirty="0"/>
              <a:t> and </a:t>
            </a:r>
            <a:r>
              <a:rPr lang="en-GB" dirty="0" err="1"/>
              <a:t>Roos</a:t>
            </a:r>
            <a:r>
              <a:rPr lang="en-GB" dirty="0"/>
              <a:t>. </a:t>
            </a:r>
          </a:p>
        </p:txBody>
      </p:sp>
    </p:spTree>
    <p:extLst>
      <p:ext uri="{BB962C8B-B14F-4D97-AF65-F5344CB8AC3E}">
        <p14:creationId xmlns:p14="http://schemas.microsoft.com/office/powerpoint/2010/main" val="1832085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60951-55A7-4997-9DEA-354CC1C29D95}"/>
              </a:ext>
            </a:extLst>
          </p:cNvPr>
          <p:cNvSpPr>
            <a:spLocks noGrp="1"/>
          </p:cNvSpPr>
          <p:nvPr>
            <p:ph type="title"/>
          </p:nvPr>
        </p:nvSpPr>
        <p:spPr/>
        <p:txBody>
          <a:bodyPr/>
          <a:lstStyle/>
          <a:p>
            <a:pPr algn="ctr"/>
            <a:r>
              <a:rPr lang="en-GB" b="1" i="1" u="sng" dirty="0"/>
              <a:t>Activity </a:t>
            </a:r>
          </a:p>
        </p:txBody>
      </p:sp>
      <p:sp>
        <p:nvSpPr>
          <p:cNvPr id="3" name="Content Placeholder 2">
            <a:extLst>
              <a:ext uri="{FF2B5EF4-FFF2-40B4-BE49-F238E27FC236}">
                <a16:creationId xmlns:a16="http://schemas.microsoft.com/office/drawing/2014/main" id="{005CBD2A-92D1-4FC1-B321-4DC7BF2193A3}"/>
              </a:ext>
            </a:extLst>
          </p:cNvPr>
          <p:cNvSpPr>
            <a:spLocks noGrp="1"/>
          </p:cNvSpPr>
          <p:nvPr>
            <p:ph idx="1"/>
          </p:nvPr>
        </p:nvSpPr>
        <p:spPr/>
        <p:txBody>
          <a:bodyPr/>
          <a:lstStyle/>
          <a:p>
            <a:r>
              <a:rPr lang="en-GB" dirty="0"/>
              <a:t>What is a measure having equivalent effect? </a:t>
            </a:r>
          </a:p>
          <a:p>
            <a:endParaRPr lang="en-GB" dirty="0"/>
          </a:p>
          <a:p>
            <a:pPr marL="0" indent="0">
              <a:buNone/>
            </a:pPr>
            <a:endParaRPr lang="en-GB" dirty="0"/>
          </a:p>
          <a:p>
            <a:endParaRPr lang="en-GB" dirty="0"/>
          </a:p>
          <a:p>
            <a:r>
              <a:rPr lang="en-GB" dirty="0"/>
              <a:t>What are selling or marketing arrangements? </a:t>
            </a:r>
          </a:p>
          <a:p>
            <a:endParaRPr lang="en-GB" dirty="0"/>
          </a:p>
          <a:p>
            <a:endParaRPr lang="en-GB" dirty="0"/>
          </a:p>
          <a:p>
            <a:pPr marL="0" indent="0">
              <a:buNone/>
            </a:pPr>
            <a:endParaRPr lang="en-GB" dirty="0"/>
          </a:p>
          <a:p>
            <a:r>
              <a:rPr lang="en-GB" dirty="0"/>
              <a:t>In what circumstances can a member state lawfully restrict or prohibit the free movement of goods from another member state? </a:t>
            </a:r>
          </a:p>
        </p:txBody>
      </p:sp>
    </p:spTree>
    <p:extLst>
      <p:ext uri="{BB962C8B-B14F-4D97-AF65-F5344CB8AC3E}">
        <p14:creationId xmlns:p14="http://schemas.microsoft.com/office/powerpoint/2010/main" val="733607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94E7A-7C04-42D3-BCC8-644B5C65861F}"/>
              </a:ext>
            </a:extLst>
          </p:cNvPr>
          <p:cNvSpPr>
            <a:spLocks noGrp="1"/>
          </p:cNvSpPr>
          <p:nvPr>
            <p:ph type="title"/>
          </p:nvPr>
        </p:nvSpPr>
        <p:spPr/>
        <p:txBody>
          <a:bodyPr/>
          <a:lstStyle/>
          <a:p>
            <a:r>
              <a:rPr lang="en-GB" b="1" i="1" u="sng" dirty="0"/>
              <a:t>Activity</a:t>
            </a:r>
            <a:r>
              <a:rPr lang="en-GB" dirty="0"/>
              <a:t> </a:t>
            </a:r>
          </a:p>
        </p:txBody>
      </p:sp>
      <p:sp>
        <p:nvSpPr>
          <p:cNvPr id="3" name="Content Placeholder 2">
            <a:extLst>
              <a:ext uri="{FF2B5EF4-FFF2-40B4-BE49-F238E27FC236}">
                <a16:creationId xmlns:a16="http://schemas.microsoft.com/office/drawing/2014/main" id="{B2D732C6-8630-4705-B20B-1B698A153F44}"/>
              </a:ext>
            </a:extLst>
          </p:cNvPr>
          <p:cNvSpPr>
            <a:spLocks noGrp="1"/>
          </p:cNvSpPr>
          <p:nvPr>
            <p:ph idx="1"/>
          </p:nvPr>
        </p:nvSpPr>
        <p:spPr/>
        <p:txBody>
          <a:bodyPr/>
          <a:lstStyle/>
          <a:p>
            <a:r>
              <a:rPr lang="en-GB" b="1" dirty="0"/>
              <a:t>Do some research regarding cases relating to free movement of goods. </a:t>
            </a:r>
          </a:p>
          <a:p>
            <a:endParaRPr lang="en-GB" b="1" dirty="0"/>
          </a:p>
          <a:p>
            <a:r>
              <a:rPr lang="en-GB" b="1" dirty="0"/>
              <a:t>Work in groups or individually. </a:t>
            </a:r>
          </a:p>
          <a:p>
            <a:endParaRPr lang="en-GB" b="1" dirty="0"/>
          </a:p>
          <a:p>
            <a:r>
              <a:rPr lang="en-GB" b="1" dirty="0"/>
              <a:t>Include; </a:t>
            </a:r>
          </a:p>
          <a:p>
            <a:pPr marL="0" indent="0">
              <a:buNone/>
            </a:pPr>
            <a:r>
              <a:rPr lang="en-GB" b="1" dirty="0"/>
              <a:t>                  1. The judgement</a:t>
            </a:r>
          </a:p>
          <a:p>
            <a:pPr marL="0" indent="0">
              <a:buNone/>
            </a:pPr>
            <a:r>
              <a:rPr lang="en-GB" b="1" dirty="0"/>
              <a:t>                  2. The facts of the case </a:t>
            </a:r>
          </a:p>
        </p:txBody>
      </p:sp>
    </p:spTree>
    <p:extLst>
      <p:ext uri="{BB962C8B-B14F-4D97-AF65-F5344CB8AC3E}">
        <p14:creationId xmlns:p14="http://schemas.microsoft.com/office/powerpoint/2010/main" val="39043673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E8468B6-1D09-4FE2-9C3E-F05DEF1A743B}"/>
              </a:ext>
            </a:extLst>
          </p:cNvPr>
          <p:cNvSpPr>
            <a:spLocks noGrp="1"/>
          </p:cNvSpPr>
          <p:nvPr>
            <p:ph type="title"/>
          </p:nvPr>
        </p:nvSpPr>
        <p:spPr>
          <a:xfrm>
            <a:off x="652481" y="1382486"/>
            <a:ext cx="3547581" cy="4093028"/>
          </a:xfrm>
        </p:spPr>
        <p:txBody>
          <a:bodyPr anchor="ctr">
            <a:normAutofit/>
          </a:bodyPr>
          <a:lstStyle/>
          <a:p>
            <a:r>
              <a:rPr lang="en-GB" sz="4400" b="1" i="1" u="sng"/>
              <a:t>Activity</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F95F316-F82B-4FDE-8F7D-EC10873305CD}"/>
              </a:ext>
            </a:extLst>
          </p:cNvPr>
          <p:cNvGraphicFramePr>
            <a:graphicFrameLocks noGrp="1"/>
          </p:cNvGraphicFramePr>
          <p:nvPr>
            <p:ph idx="1"/>
            <p:extLst>
              <p:ext uri="{D42A27DB-BD31-4B8C-83A1-F6EECF244321}">
                <p14:modId xmlns:p14="http://schemas.microsoft.com/office/powerpoint/2010/main" val="278666251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0918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F32F-DF09-402E-B879-D404ACBB6AF0}"/>
              </a:ext>
            </a:extLst>
          </p:cNvPr>
          <p:cNvSpPr>
            <a:spLocks noGrp="1"/>
          </p:cNvSpPr>
          <p:nvPr>
            <p:ph type="title"/>
          </p:nvPr>
        </p:nvSpPr>
        <p:spPr/>
        <p:txBody>
          <a:bodyPr/>
          <a:lstStyle/>
          <a:p>
            <a:pPr algn="ctr"/>
            <a:r>
              <a:rPr lang="en-GB" b="1" i="1" u="sng" dirty="0"/>
              <a:t>Summary </a:t>
            </a:r>
          </a:p>
        </p:txBody>
      </p:sp>
      <p:sp>
        <p:nvSpPr>
          <p:cNvPr id="3" name="Content Placeholder 2">
            <a:extLst>
              <a:ext uri="{FF2B5EF4-FFF2-40B4-BE49-F238E27FC236}">
                <a16:creationId xmlns:a16="http://schemas.microsoft.com/office/drawing/2014/main" id="{91F16E11-6A6E-4F9D-9DD3-9A4210871886}"/>
              </a:ext>
            </a:extLst>
          </p:cNvPr>
          <p:cNvSpPr>
            <a:spLocks noGrp="1"/>
          </p:cNvSpPr>
          <p:nvPr>
            <p:ph idx="1"/>
          </p:nvPr>
        </p:nvSpPr>
        <p:spPr/>
        <p:txBody>
          <a:bodyPr>
            <a:normAutofit/>
          </a:bodyPr>
          <a:lstStyle/>
          <a:p>
            <a:r>
              <a:rPr lang="en-GB" sz="2000" dirty="0"/>
              <a:t>What is free movement of goods?</a:t>
            </a:r>
          </a:p>
          <a:p>
            <a:endParaRPr lang="en-GB" sz="2000" dirty="0"/>
          </a:p>
          <a:p>
            <a:r>
              <a:rPr lang="en-GB" sz="2000" dirty="0"/>
              <a:t>What legislation covers free movement of goods? </a:t>
            </a:r>
          </a:p>
          <a:p>
            <a:endParaRPr lang="en-GB" sz="2000" dirty="0"/>
          </a:p>
          <a:p>
            <a:r>
              <a:rPr lang="en-GB" sz="2000" dirty="0"/>
              <a:t>Case law? </a:t>
            </a:r>
          </a:p>
          <a:p>
            <a:endParaRPr lang="en-GB" sz="2000" dirty="0"/>
          </a:p>
          <a:p>
            <a:r>
              <a:rPr lang="en-GB" sz="2000" dirty="0"/>
              <a:t>Brexit? </a:t>
            </a:r>
          </a:p>
        </p:txBody>
      </p:sp>
    </p:spTree>
    <p:extLst>
      <p:ext uri="{BB962C8B-B14F-4D97-AF65-F5344CB8AC3E}">
        <p14:creationId xmlns:p14="http://schemas.microsoft.com/office/powerpoint/2010/main" val="150108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D6E2D-79E8-4544-B010-57CD320665FF}"/>
              </a:ext>
            </a:extLst>
          </p:cNvPr>
          <p:cNvSpPr>
            <a:spLocks noGrp="1"/>
          </p:cNvSpPr>
          <p:nvPr>
            <p:ph type="title"/>
          </p:nvPr>
        </p:nvSpPr>
        <p:spPr/>
        <p:txBody>
          <a:bodyPr/>
          <a:lstStyle/>
          <a:p>
            <a:pPr algn="ctr"/>
            <a:r>
              <a:rPr lang="en-GB" b="1" i="1" u="sng" dirty="0"/>
              <a:t>References </a:t>
            </a:r>
          </a:p>
        </p:txBody>
      </p:sp>
      <p:sp>
        <p:nvSpPr>
          <p:cNvPr id="3" name="Content Placeholder 2">
            <a:extLst>
              <a:ext uri="{FF2B5EF4-FFF2-40B4-BE49-F238E27FC236}">
                <a16:creationId xmlns:a16="http://schemas.microsoft.com/office/drawing/2014/main" id="{B20FD7B0-E7CC-473F-A389-4E7E95D24A27}"/>
              </a:ext>
            </a:extLst>
          </p:cNvPr>
          <p:cNvSpPr>
            <a:spLocks noGrp="1"/>
          </p:cNvSpPr>
          <p:nvPr>
            <p:ph idx="1"/>
          </p:nvPr>
        </p:nvSpPr>
        <p:spPr/>
        <p:txBody>
          <a:bodyPr>
            <a:normAutofit lnSpcReduction="10000"/>
          </a:bodyPr>
          <a:lstStyle/>
          <a:p>
            <a:r>
              <a:rPr lang="en-GB" dirty="0"/>
              <a:t>Nigel Foster- EU Law.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My Contact information: 2107156@students.uwtsd.ac.uk</a:t>
            </a:r>
          </a:p>
        </p:txBody>
      </p:sp>
    </p:spTree>
    <p:extLst>
      <p:ext uri="{BB962C8B-B14F-4D97-AF65-F5344CB8AC3E}">
        <p14:creationId xmlns:p14="http://schemas.microsoft.com/office/powerpoint/2010/main" val="19384889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524901-F2B4-4119-9587-D1ABC038894A}"/>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0F3EACF4-FC5F-43DA-A061-538D975004D9}"/>
              </a:ext>
            </a:extLst>
          </p:cNvPr>
          <p:cNvSpPr>
            <a:spLocks noGrp="1"/>
          </p:cNvSpPr>
          <p:nvPr>
            <p:ph type="subTitle" idx="1"/>
          </p:nvPr>
        </p:nvSpPr>
        <p:spPr/>
        <p:txBody>
          <a:bodyPr/>
          <a:lstStyle/>
          <a:p>
            <a:r>
              <a:rPr lang="en-GB" dirty="0"/>
              <a:t>Any Questions? </a:t>
            </a:r>
          </a:p>
        </p:txBody>
      </p:sp>
    </p:spTree>
    <p:extLst>
      <p:ext uri="{BB962C8B-B14F-4D97-AF65-F5344CB8AC3E}">
        <p14:creationId xmlns:p14="http://schemas.microsoft.com/office/powerpoint/2010/main" val="14060158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739</TotalTime>
  <Words>1604</Words>
  <Application>Microsoft Office PowerPoint</Application>
  <PresentationFormat>Widescreen</PresentationFormat>
  <Paragraphs>237</Paragraphs>
  <Slides>33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Trebuchet MS</vt:lpstr>
      <vt:lpstr>Wingdings 3</vt:lpstr>
      <vt:lpstr>Facet</vt:lpstr>
      <vt:lpstr>Free Movement of Goods!</vt:lpstr>
      <vt:lpstr>Content</vt:lpstr>
      <vt:lpstr>Aims and Learning Objectives </vt:lpstr>
      <vt:lpstr>Free movement of goods</vt:lpstr>
      <vt:lpstr>What is it? </vt:lpstr>
      <vt:lpstr>Free Movement of Goods: Tariff and tax barriers</vt:lpstr>
      <vt:lpstr>Where is it found within the legislation? </vt:lpstr>
      <vt:lpstr>Free Movement of Goods</vt:lpstr>
      <vt:lpstr>Is the world any closer to the treaty goals? </vt:lpstr>
      <vt:lpstr>Continued….</vt:lpstr>
      <vt:lpstr>Continued…</vt:lpstr>
      <vt:lpstr>Establishing the internal market </vt:lpstr>
      <vt:lpstr>Continued…… </vt:lpstr>
      <vt:lpstr>Continued….</vt:lpstr>
      <vt:lpstr>Discriminatory Taxation </vt:lpstr>
      <vt:lpstr>Activity </vt:lpstr>
      <vt:lpstr>Non-Tariff Barriers </vt:lpstr>
      <vt:lpstr>Legislation </vt:lpstr>
      <vt:lpstr>Quantitative restrictions </vt:lpstr>
      <vt:lpstr>Meaning </vt:lpstr>
      <vt:lpstr>Measures having equivalent effect </vt:lpstr>
      <vt:lpstr>Article 36 TFEU</vt:lpstr>
      <vt:lpstr>Continued </vt:lpstr>
      <vt:lpstr>Article 36 TFEU- Second sentence</vt:lpstr>
      <vt:lpstr>Equally applicable measures</vt:lpstr>
      <vt:lpstr> Continued </vt:lpstr>
      <vt:lpstr>Keck and Mithouard </vt:lpstr>
      <vt:lpstr>Activity </vt:lpstr>
      <vt:lpstr>Activity </vt:lpstr>
      <vt:lpstr>Activity</vt:lpstr>
      <vt:lpstr>Summary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Movement of Goods!</dc:title>
  <dc:creator>Zita Draper</dc:creator>
  <cp:lastModifiedBy>Zita Draper (2107156)</cp:lastModifiedBy>
  <cp:revision>6</cp:revision>
  <dcterms:created xsi:type="dcterms:W3CDTF">2022-03-04T22:46:00Z</dcterms:created>
  <dcterms:modified xsi:type="dcterms:W3CDTF">2022-03-14T22:55:57Z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