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57" r:id="rId2"/>
    <p:sldId id="256" r:id="rId3"/>
    <p:sldId id="264" r:id="rId4"/>
    <p:sldId id="258" r:id="rId5"/>
    <p:sldId id="268" r:id="rId6"/>
    <p:sldId id="260" r:id="rId7"/>
    <p:sldId id="265" r:id="rId8"/>
    <p:sldId id="261" r:id="rId9"/>
    <p:sldId id="270" r:id="rId10"/>
    <p:sldId id="259" r:id="rId11"/>
    <p:sldId id="262" r:id="rId12"/>
    <p:sldId id="267" r:id="rId13"/>
    <p:sldId id="266" r:id="rId14"/>
    <p:sldId id="269" r:id="rId15"/>
    <p:sldId id="263" r:id="rId16"/>
  </p:sldIdLst>
  <p:sldSz cx="9144000" cy="6858000" type="screen4x3"/>
  <p:notesSz cx="6669088"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6433" autoAdjust="0"/>
  </p:normalViewPr>
  <p:slideViewPr>
    <p:cSldViewPr>
      <p:cViewPr varScale="1">
        <p:scale>
          <a:sx n="77" d="100"/>
          <a:sy n="77" d="100"/>
        </p:scale>
        <p:origin x="1386" y="96"/>
      </p:cViewPr>
      <p:guideLst>
        <p:guide orient="horz" pos="2160"/>
        <p:guide pos="2880"/>
      </p:guideLst>
    </p:cSldViewPr>
  </p:slideViewPr>
  <p:notesTextViewPr>
    <p:cViewPr>
      <p:scale>
        <a:sx n="1" d="1"/>
        <a:sy n="1" d="1"/>
      </p:scale>
      <p:origin x="0" y="0"/>
    </p:cViewPr>
  </p:notesTextViewPr>
  <p:notesViewPr>
    <p:cSldViewPr>
      <p:cViewPr varScale="1">
        <p:scale>
          <a:sx n="52" d="100"/>
          <a:sy n="52" d="100"/>
        </p:scale>
        <p:origin x="-1920" y="-108"/>
      </p:cViewPr>
      <p:guideLst>
        <p:guide orient="horz" pos="3127"/>
        <p:guide pos="21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96411"/>
          </a:xfrm>
          <a:prstGeom prst="rect">
            <a:avLst/>
          </a:prstGeom>
        </p:spPr>
        <p:txBody>
          <a:bodyPr vert="horz" lIns="91440" tIns="45720" rIns="91440" bIns="45720" rtlCol="0"/>
          <a:lstStyle>
            <a:lvl1pPr algn="r">
              <a:defRPr sz="1200"/>
            </a:lvl1pPr>
          </a:lstStyle>
          <a:p>
            <a:fld id="{4CF7D8D4-C02B-4A39-BE74-68619A031118}" type="datetimeFigureOut">
              <a:rPr lang="en-GB" smtClean="0"/>
              <a:t>29/01/2018</a:t>
            </a:fld>
            <a:endParaRPr lang="en-GB"/>
          </a:p>
        </p:txBody>
      </p:sp>
      <p:sp>
        <p:nvSpPr>
          <p:cNvPr id="4" name="Footer Placeholder 3"/>
          <p:cNvSpPr>
            <a:spLocks noGrp="1"/>
          </p:cNvSpPr>
          <p:nvPr>
            <p:ph type="ftr" sz="quarter" idx="2"/>
          </p:nvPr>
        </p:nvSpPr>
        <p:spPr>
          <a:xfrm>
            <a:off x="0" y="9430091"/>
            <a:ext cx="2889938" cy="49641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430091"/>
            <a:ext cx="2889938" cy="496411"/>
          </a:xfrm>
          <a:prstGeom prst="rect">
            <a:avLst/>
          </a:prstGeom>
        </p:spPr>
        <p:txBody>
          <a:bodyPr vert="horz" lIns="91440" tIns="45720" rIns="91440" bIns="45720" rtlCol="0" anchor="b"/>
          <a:lstStyle>
            <a:lvl1pPr algn="r">
              <a:defRPr sz="1200"/>
            </a:lvl1pPr>
          </a:lstStyle>
          <a:p>
            <a:fld id="{7A4E87B4-985D-4DC1-89CF-A7E55F71262C}" type="slidenum">
              <a:rPr lang="en-GB" smtClean="0"/>
              <a:t>‹#›</a:t>
            </a:fld>
            <a:endParaRPr lang="en-GB"/>
          </a:p>
        </p:txBody>
      </p:sp>
    </p:spTree>
    <p:extLst>
      <p:ext uri="{BB962C8B-B14F-4D97-AF65-F5344CB8AC3E}">
        <p14:creationId xmlns:p14="http://schemas.microsoft.com/office/powerpoint/2010/main" val="38188975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96411"/>
          </a:xfrm>
          <a:prstGeom prst="rect">
            <a:avLst/>
          </a:prstGeom>
        </p:spPr>
        <p:txBody>
          <a:bodyPr vert="horz" lIns="91440" tIns="45720" rIns="91440" bIns="45720" rtlCol="0"/>
          <a:lstStyle>
            <a:lvl1pPr algn="r">
              <a:defRPr sz="1200"/>
            </a:lvl1pPr>
          </a:lstStyle>
          <a:p>
            <a:fld id="{5CC5E75E-8198-4E12-8F8F-0AED61CE59CB}" type="datetimeFigureOut">
              <a:rPr lang="en-GB" smtClean="0"/>
              <a:t>29/01/2018</a:t>
            </a:fld>
            <a:endParaRPr lang="en-GB"/>
          </a:p>
        </p:txBody>
      </p:sp>
      <p:sp>
        <p:nvSpPr>
          <p:cNvPr id="4" name="Slide Image Placeholder 3"/>
          <p:cNvSpPr>
            <a:spLocks noGrp="1" noRot="1" noChangeAspect="1"/>
          </p:cNvSpPr>
          <p:nvPr>
            <p:ph type="sldImg" idx="2"/>
          </p:nvPr>
        </p:nvSpPr>
        <p:spPr>
          <a:xfrm>
            <a:off x="854075" y="744538"/>
            <a:ext cx="4960938"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715907"/>
            <a:ext cx="5335270" cy="4467701"/>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30091"/>
            <a:ext cx="2889938" cy="4964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430091"/>
            <a:ext cx="2889938" cy="496411"/>
          </a:xfrm>
          <a:prstGeom prst="rect">
            <a:avLst/>
          </a:prstGeom>
        </p:spPr>
        <p:txBody>
          <a:bodyPr vert="horz" lIns="91440" tIns="45720" rIns="91440" bIns="45720" rtlCol="0" anchor="b"/>
          <a:lstStyle>
            <a:lvl1pPr algn="r">
              <a:defRPr sz="1200"/>
            </a:lvl1pPr>
          </a:lstStyle>
          <a:p>
            <a:fld id="{91A9167B-717C-4374-B93E-1B3C233D7EDF}" type="slidenum">
              <a:rPr lang="en-GB" smtClean="0"/>
              <a:t>‹#›</a:t>
            </a:fld>
            <a:endParaRPr lang="en-GB"/>
          </a:p>
        </p:txBody>
      </p:sp>
    </p:spTree>
    <p:extLst>
      <p:ext uri="{BB962C8B-B14F-4D97-AF65-F5344CB8AC3E}">
        <p14:creationId xmlns:p14="http://schemas.microsoft.com/office/powerpoint/2010/main" val="108291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the Business Ethics Management scandal, I chose the BP Deepwater Horizon explosion, as it illustrates the complexity of modern business in a self-regulating industry, with Global companies including BP, Transocean, Halliburton,  Anadarko,  having staff on the rig with differing responsibilities such as deepwater drilling; petrochemicals exploration support,  drilling fluids and mud engineering as well as support services. There are both operating investors and non- operating investors, such as MOEX 25% M-I Swaco 10% (35%) project ownership. All answered to different managers, some on rig and some on land hundreds of miles away, a communications risk in</a:t>
            </a:r>
            <a:r>
              <a:rPr lang="en-GB" baseline="0" dirty="0" smtClean="0"/>
              <a:t> an emergency</a:t>
            </a:r>
            <a:r>
              <a:rPr lang="en-GB" dirty="0" smtClean="0"/>
              <a:t>.</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1</a:t>
            </a:fld>
            <a:endParaRPr lang="en-GB"/>
          </a:p>
        </p:txBody>
      </p:sp>
    </p:spTree>
    <p:extLst>
      <p:ext uri="{BB962C8B-B14F-4D97-AF65-F5344CB8AC3E}">
        <p14:creationId xmlns:p14="http://schemas.microsoft.com/office/powerpoint/2010/main" val="3458565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What happened? There was a large explosion and fire; the rig burned and sank after three days; and oil flowed for 87 days. Sadly, the families heard the news first from media reports and secondly and later from BP, who did not at the time have an active crisis management plan. The deaths are 10% of the workforce: 1 would be unacceptable: it is a tragedy that the bodies of the eleven men were never recovered from the site. The rescued workers were forced to sign “silence” waivers before they landed ashore and went to hospital for treatment or saw their families.</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2</a:t>
            </a:fld>
            <a:endParaRPr lang="en-GB"/>
          </a:p>
        </p:txBody>
      </p:sp>
    </p:spTree>
    <p:extLst>
      <p:ext uri="{BB962C8B-B14F-4D97-AF65-F5344CB8AC3E}">
        <p14:creationId xmlns:p14="http://schemas.microsoft.com/office/powerpoint/2010/main" val="27217802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BP were main lessees of the drilling project at the well, therefore the primary safety responsibility lay with them. They are currently in the process of updating their “oil spill preparedness and response” and hope to have this completed by the end of 2016; they updated in 2012 as a result of the event and emphasise how they worked “closely with federal, state and local government officials” and “tested the ability to maintain a cohesive response”</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3</a:t>
            </a:fld>
            <a:endParaRPr lang="en-GB"/>
          </a:p>
        </p:txBody>
      </p:sp>
    </p:spTree>
    <p:extLst>
      <p:ext uri="{BB962C8B-B14F-4D97-AF65-F5344CB8AC3E}">
        <p14:creationId xmlns:p14="http://schemas.microsoft.com/office/powerpoint/2010/main" val="42095367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Who was responsible for the explosion, fire, deaths and injuries? In a multi layered operation this was not initially clear. If this wasn't clear, no wonder there were delays and problems with taking responsibility for compensation for deaths and injuries, clean up operations and capping the well, and dealing with the environmental impact. The first mention on BP’s website said there was a fire and they would support Halliburton in their work, two days later. </a:t>
            </a:r>
            <a:r>
              <a:rPr lang="en-GB" sz="1200" kern="1200" dirty="0" smtClean="0">
                <a:solidFill>
                  <a:schemeClr val="tx1"/>
                </a:solidFill>
                <a:effectLst/>
                <a:latin typeface="+mn-lt"/>
                <a:ea typeface="+mn-ea"/>
                <a:cs typeface="+mn-cs"/>
              </a:rPr>
              <a:t>The situation was compounded by no national regulations, state regulations and self-regulations only. Only the Clean Water Act applied nationally.</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1A9167B-717C-4374-B93E-1B3C233D7EDF}" type="slidenum">
              <a:rPr lang="en-GB" smtClean="0"/>
              <a:t>4</a:t>
            </a:fld>
            <a:endParaRPr lang="en-GB"/>
          </a:p>
        </p:txBody>
      </p:sp>
    </p:spTree>
    <p:extLst>
      <p:ext uri="{BB962C8B-B14F-4D97-AF65-F5344CB8AC3E}">
        <p14:creationId xmlns:p14="http://schemas.microsoft.com/office/powerpoint/2010/main" val="3742191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impact is not just financial, and impacting solely on major companies. There was a huge adverse impact on the physical environment along the coasts of the Gulf states of Louisiana, Mississippi and Alabama, where families working in fishing and tourism, and small businesses, lost their livelihoods. The area was still recovering from the devastating effects of Hurricane Katrina five years earlier in 2005: (Left picture credit: ramblings-fran.blogspot.co.uk/2010_06_01_archive.html):  Many blogs created as community effort because the residents felt no one in big business was listening or cared. </a:t>
            </a:r>
            <a:r>
              <a:rPr lang="en-GB" sz="1200" kern="1200" dirty="0" smtClean="0">
                <a:solidFill>
                  <a:schemeClr val="tx1"/>
                </a:solidFill>
                <a:effectLst/>
                <a:latin typeface="+mn-lt"/>
                <a:ea typeface="+mn-ea"/>
                <a:cs typeface="+mn-cs"/>
              </a:rPr>
              <a:t>On these there are distressing images of wildlife, and bereaved families at an empty grave. The use of the oil dispersant Corexit was the world’s largest, and it has unknown long term toxicity affecting reproduction and allegedly cancer causing. </a:t>
            </a:r>
          </a:p>
          <a:p>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5</a:t>
            </a:fld>
            <a:endParaRPr lang="en-GB"/>
          </a:p>
        </p:txBody>
      </p:sp>
    </p:spTree>
    <p:extLst>
      <p:ext uri="{BB962C8B-B14F-4D97-AF65-F5344CB8AC3E}">
        <p14:creationId xmlns:p14="http://schemas.microsoft.com/office/powerpoint/2010/main" val="20527453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Issued six months after the explosion, BP’s report looked primarily at the technological failures which led to the explosion; it also stated the Transocean rig crew did not recognise the pressure test failure and the influx of gas, until it was too late. There was no mention of the power loss which led to the geopositioning of the dynamically positioned rig being lost; this was a major factor in the well losing oil and not being capped. Further explanations of these failures and BP’s response will be analysed in the report.</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6</a:t>
            </a:fld>
            <a:endParaRPr lang="en-GB"/>
          </a:p>
        </p:txBody>
      </p:sp>
    </p:spTree>
    <p:extLst>
      <p:ext uri="{BB962C8B-B14F-4D97-AF65-F5344CB8AC3E}">
        <p14:creationId xmlns:p14="http://schemas.microsoft.com/office/powerpoint/2010/main" val="17063879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Amongst many other groups issuing reports are the Deepwater Horizon Study Group, a world wide collaborative partnership of 55 experts from the Centre for Catastrophic Risk Management with expertise in petrochemicals, testing, offshore drilling, offshore risk and deepwater working; they concluded that whilst one failure alone in the process would not have led to the catastrophe, the combination of factors which led to the explosion was preventable and should not have happened. </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7</a:t>
            </a:fld>
            <a:endParaRPr lang="en-GB"/>
          </a:p>
        </p:txBody>
      </p:sp>
    </p:spTree>
    <p:extLst>
      <p:ext uri="{BB962C8B-B14F-4D97-AF65-F5344CB8AC3E}">
        <p14:creationId xmlns:p14="http://schemas.microsoft.com/office/powerpoint/2010/main" val="36023882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 the legal front, in the three areas of claim, there are two main types, emergency hardship payments and long term settlements. Claims have been made against the managers and senior officers at BP, Transocean and Halliburton and whilst it appears that there were times when the nature of the event made it difficult to present detailed or accurate information to the public, the lack of a coherent response, allegations of lying, exploitation and fraud seemed to be an evasive response. If a search of Halliburton website is made, there is no mention of Deepwater Horizon. Further legal issues will be expanded on in the report. Differing media highlights differing aspects of the event,</a:t>
            </a:r>
            <a:r>
              <a:rPr lang="en-GB" baseline="0" dirty="0" smtClean="0"/>
              <a:t> </a:t>
            </a:r>
            <a:r>
              <a:rPr lang="en-GB" sz="1200" kern="1200" dirty="0" smtClean="0">
                <a:solidFill>
                  <a:schemeClr val="tx1"/>
                </a:solidFill>
                <a:effectLst/>
                <a:latin typeface="+mn-lt"/>
                <a:ea typeface="+mn-ea"/>
                <a:cs typeface="+mn-cs"/>
              </a:rPr>
              <a:t>financial, technological, environmental, and legal progress.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1A9167B-717C-4374-B93E-1B3C233D7EDF}" type="slidenum">
              <a:rPr lang="en-GB" smtClean="0"/>
              <a:t>8</a:t>
            </a:fld>
            <a:endParaRPr lang="en-GB"/>
          </a:p>
        </p:txBody>
      </p:sp>
    </p:spTree>
    <p:extLst>
      <p:ext uri="{BB962C8B-B14F-4D97-AF65-F5344CB8AC3E}">
        <p14:creationId xmlns:p14="http://schemas.microsoft.com/office/powerpoint/2010/main" val="36174941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well as the serious analytical reporting, highly emotive coverage occurs using cartoon characters in a subjective point of view that illustrates the severity of the situation, as did political cartoons of the 18th century. Appearing to be aimed at children but aimed at adults, such subjective visual posters and models are appearing across the Gulf States. </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9</a:t>
            </a:fld>
            <a:endParaRPr lang="en-GB"/>
          </a:p>
        </p:txBody>
      </p:sp>
    </p:spTree>
    <p:extLst>
      <p:ext uri="{BB962C8B-B14F-4D97-AF65-F5344CB8AC3E}">
        <p14:creationId xmlns:p14="http://schemas.microsoft.com/office/powerpoint/2010/main" val="2038999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Everything. BP didn’t appear to have a ready to roll media response – disaster management should be a priority, but no public face appeared even to say the basics. All companies blamed each other and there was a discrepancy in money set aside for Clean Water Act reparation and the amounts the companies were fined. All had set aside millions of dollars less, and queried the independent reports which stated the severity of the impact on Gulf Coast businesses and tourism.</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10</a:t>
            </a:fld>
            <a:endParaRPr lang="en-GB"/>
          </a:p>
        </p:txBody>
      </p:sp>
    </p:spTree>
    <p:extLst>
      <p:ext uri="{BB962C8B-B14F-4D97-AF65-F5344CB8AC3E}">
        <p14:creationId xmlns:p14="http://schemas.microsoft.com/office/powerpoint/2010/main" val="6061053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Yet compared with this, BP are a founder member of the World Bank Development Partnership and operate to an apparently philanthropic level of CSR, funding life skills and partnership working in South America, and health and literacy in Indonesia. In the UK they partner the National Opera House, the British Museum, and the National Portrait Gallery giving £7.5m over 5 years. Actors in the Royal Shakespeare Company made a high profile objection in the autumn when Mark Rylance said BP are not philanthropic and not ethical, and withdrew from acting with the RSC whilst BP sponsorship was in place. In Carroll’s pyramid, whilst all elements are valid, BP appear to be philanthropic although using Petrick and Quinn’s model, with irresponsible responsiveness.</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11</a:t>
            </a:fld>
            <a:endParaRPr lang="en-GB"/>
          </a:p>
        </p:txBody>
      </p:sp>
    </p:spTree>
    <p:extLst>
      <p:ext uri="{BB962C8B-B14F-4D97-AF65-F5344CB8AC3E}">
        <p14:creationId xmlns:p14="http://schemas.microsoft.com/office/powerpoint/2010/main" val="35740447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BP publish data for environmental, health and safety, greenhouse gases. Their webpage allows anyone to view figures and appears to be transparent and accessible. The results allow a user to build comparison between the data, but onscreen are limited to two elements. The data does show a fairly consistent fall in spills and fatalities since 1999 but for an event such as happened where deaths occur, this remains an area to be addressed. The amount of oil spilled does not correlate to the number of spills, as media reports show, with a lesser number of spills with a larger volume. If you try to add the volume to the number to compare, there is a data error message! If compared separately the scale on the graphs is different and creates an impression that the volume is less. </a:t>
            </a:r>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12</a:t>
            </a:fld>
            <a:endParaRPr lang="en-GB"/>
          </a:p>
        </p:txBody>
      </p:sp>
    </p:spTree>
    <p:extLst>
      <p:ext uri="{BB962C8B-B14F-4D97-AF65-F5344CB8AC3E}">
        <p14:creationId xmlns:p14="http://schemas.microsoft.com/office/powerpoint/2010/main" val="33369710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is a wide variety of stakeholders, both internal and external: communications means vary for all groups: communications through regular reports and meetings occur, CSR with a wide range of outreach projects is given prominence, a new code of conduct was published 2014. The primary objective is to remain profit maximising, but there is an increasing message in the communications relating to citizenship and sustainability, and green energy. </a:t>
            </a:r>
            <a:r>
              <a:rPr lang="en-GB" sz="1200" kern="1200" dirty="0" smtClean="0">
                <a:solidFill>
                  <a:schemeClr val="tx1"/>
                </a:solidFill>
                <a:effectLst/>
                <a:latin typeface="+mn-lt"/>
                <a:ea typeface="+mn-ea"/>
                <a:cs typeface="+mn-cs"/>
              </a:rPr>
              <a:t>Whilst the outward face is ethical and open towards employees, media reports suggest otherwise: a Taylorist attitude to production management.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1A9167B-717C-4374-B93E-1B3C233D7EDF}" type="slidenum">
              <a:rPr lang="en-GB" smtClean="0"/>
              <a:t>13</a:t>
            </a:fld>
            <a:endParaRPr lang="en-GB"/>
          </a:p>
        </p:txBody>
      </p:sp>
    </p:spTree>
    <p:extLst>
      <p:ext uri="{BB962C8B-B14F-4D97-AF65-F5344CB8AC3E}">
        <p14:creationId xmlns:p14="http://schemas.microsoft.com/office/powerpoint/2010/main" val="40715809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current position is that there are hundreds of legal cases and claims still sub-judice and are of such complexity that they will take years</a:t>
            </a:r>
            <a:r>
              <a:rPr lang="en-GB" baseline="0" dirty="0" smtClean="0"/>
              <a:t> to resolve. </a:t>
            </a:r>
            <a:r>
              <a:rPr lang="en-GB" sz="1200" kern="1200" dirty="0" smtClean="0">
                <a:solidFill>
                  <a:schemeClr val="tx1"/>
                </a:solidFill>
                <a:effectLst/>
                <a:latin typeface="+mn-lt"/>
                <a:ea typeface="+mn-ea"/>
                <a:cs typeface="+mn-cs"/>
              </a:rPr>
              <a:t>As stated previously, there are aspects of the scandal that will be looked at in the report, basically three areas: environmental impact and lies; technical failures and why; the  legal process and lies, bullying and bribery.</a:t>
            </a:r>
          </a:p>
          <a:p>
            <a:endParaRPr lang="en-GB" dirty="0"/>
          </a:p>
        </p:txBody>
      </p:sp>
      <p:sp>
        <p:nvSpPr>
          <p:cNvPr id="4" name="Slide Number Placeholder 3"/>
          <p:cNvSpPr>
            <a:spLocks noGrp="1"/>
          </p:cNvSpPr>
          <p:nvPr>
            <p:ph type="sldNum" sz="quarter" idx="10"/>
          </p:nvPr>
        </p:nvSpPr>
        <p:spPr/>
        <p:txBody>
          <a:bodyPr/>
          <a:lstStyle/>
          <a:p>
            <a:fld id="{91A9167B-717C-4374-B93E-1B3C233D7EDF}" type="slidenum">
              <a:rPr lang="en-GB" smtClean="0"/>
              <a:t>14</a:t>
            </a:fld>
            <a:endParaRPr lang="en-GB"/>
          </a:p>
        </p:txBody>
      </p:sp>
    </p:spTree>
    <p:extLst>
      <p:ext uri="{BB962C8B-B14F-4D97-AF65-F5344CB8AC3E}">
        <p14:creationId xmlns:p14="http://schemas.microsoft.com/office/powerpoint/2010/main" val="18085769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References include academic sources (books and journals) for theory; websites for legislation and regulation, organisation reports and policies; online news reports. Some webpages have been removed although the links come up when searched for possibly due to legal issues. </a:t>
            </a:r>
            <a:r>
              <a:rPr lang="en-GB" sz="1200" kern="1200" smtClean="0">
                <a:solidFill>
                  <a:schemeClr val="tx1"/>
                </a:solidFill>
                <a:effectLst/>
                <a:latin typeface="+mn-lt"/>
                <a:ea typeface="+mn-ea"/>
                <a:cs typeface="+mn-cs"/>
              </a:rPr>
              <a:t>That ends the presentation, thank you.</a:t>
            </a:r>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1A9167B-717C-4374-B93E-1B3C233D7EDF}" type="slidenum">
              <a:rPr lang="en-GB" smtClean="0"/>
              <a:t>15</a:t>
            </a:fld>
            <a:endParaRPr lang="en-GB"/>
          </a:p>
        </p:txBody>
      </p:sp>
    </p:spTree>
    <p:extLst>
      <p:ext uri="{BB962C8B-B14F-4D97-AF65-F5344CB8AC3E}">
        <p14:creationId xmlns:p14="http://schemas.microsoft.com/office/powerpoint/2010/main" val="3196683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B0463DD-6A46-4793-BBB3-8BAC9017C1A2}" type="datetimeFigureOut">
              <a:rPr lang="en-GB" smtClean="0"/>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1239750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0463DD-6A46-4793-BBB3-8BAC9017C1A2}" type="datetimeFigureOut">
              <a:rPr lang="en-GB" smtClean="0"/>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2952124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B0463DD-6A46-4793-BBB3-8BAC9017C1A2}" type="datetimeFigureOut">
              <a:rPr lang="en-GB" smtClean="0"/>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181385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B0463DD-6A46-4793-BBB3-8BAC9017C1A2}" type="datetimeFigureOut">
              <a:rPr lang="en-GB" smtClean="0"/>
              <a:t>29/01/2018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2669562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B0463DD-6A46-4793-BBB3-8BAC9017C1A2}" type="datetimeFigureOut">
              <a:rPr lang="en-GB" smtClean="0"/>
              <a:t>29/01/2018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2634987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B0463DD-6A46-4793-BBB3-8BAC9017C1A2}" type="datetimeFigureOut">
              <a:rPr lang="en-GB" smtClean="0"/>
              <a:t>29/01/2018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618114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0463DD-6A46-4793-BBB3-8BAC9017C1A2}" type="datetimeFigureOut">
              <a:rPr lang="en-GB" smtClean="0"/>
              <a:t>29/01/2018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774912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0463DD-6A46-4793-BBB3-8BAC9017C1A2}" type="datetimeFigureOut">
              <a:rPr lang="en-GB" smtClean="0"/>
              <a:t>29/01/2018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2783149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0463DD-6A46-4793-BBB3-8BAC9017C1A2}" type="datetimeFigureOut">
              <a:rPr lang="en-GB" smtClean="0"/>
              <a:t>29/01/2018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3351836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0463DD-6A46-4793-BBB3-8BAC9017C1A2}" type="datetimeFigureOut">
              <a:rPr lang="en-GB" smtClean="0"/>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1514877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B0463DD-6A46-4793-BBB3-8BAC9017C1A2}" type="datetimeFigureOut">
              <a:rPr lang="en-GB" smtClean="0"/>
              <a:t>29/01/2018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67ABC-ADF5-4AE7-AD0C-FDA5E193F051}" type="slidenum">
              <a:rPr lang="en-GB" smtClean="0"/>
              <a:t>‹#›</a:t>
            </a:fld>
            <a:endParaRPr lang="en-GB"/>
          </a:p>
        </p:txBody>
      </p:sp>
    </p:spTree>
    <p:extLst>
      <p:ext uri="{BB962C8B-B14F-4D97-AF65-F5344CB8AC3E}">
        <p14:creationId xmlns:p14="http://schemas.microsoft.com/office/powerpoint/2010/main" val="1885161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0463DD-6A46-4793-BBB3-8BAC9017C1A2}" type="datetimeFigureOut">
              <a:rPr lang="en-GB" smtClean="0"/>
              <a:t>29/01/2018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267ABC-ADF5-4AE7-AD0C-FDA5E193F051}" type="slidenum">
              <a:rPr lang="en-GB" smtClean="0"/>
              <a:t>‹#›</a:t>
            </a:fld>
            <a:endParaRPr lang="en-GB"/>
          </a:p>
        </p:txBody>
      </p:sp>
    </p:spTree>
    <p:extLst>
      <p:ext uri="{BB962C8B-B14F-4D97-AF65-F5344CB8AC3E}">
        <p14:creationId xmlns:p14="http://schemas.microsoft.com/office/powerpoint/2010/main" val="18322926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8" Type="http://schemas.openxmlformats.org/officeDocument/2006/relationships/hyperlink" Target="http://www.rigzone.com/news/oil_gas/a/146875/Deepwater_Horizon_Movie_Recounts_Several_Safety_Missteps" TargetMode="External"/><Relationship Id="rId3" Type="http://schemas.openxmlformats.org/officeDocument/2006/relationships/hyperlink" Target="http://www.gsa.state.al.us/ogb/ogb.html" TargetMode="External"/><Relationship Id="rId7" Type="http://schemas.openxmlformats.org/officeDocument/2006/relationships/hyperlink" Target="http://news.nationalgeographic.com/2015/04/150420-bp-gulf-oil-spill-safety-five-years-later/"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ccrm.berkeley.edu/pdfs_papers/bea_pdfs/dhsgfinalreport-march2011-tag.pdf" TargetMode="External"/><Relationship Id="rId5" Type="http://schemas.openxmlformats.org/officeDocument/2006/relationships/hyperlink" Target="http://www.bp.com/en/global/corporate/sustainability/safety/safer-drilling.html" TargetMode="External"/><Relationship Id="rId4" Type="http://schemas.openxmlformats.org/officeDocument/2006/relationships/hyperlink" Target="http://www.bbc.co.uk/news/entertainment-arts-37501105" TargetMode="External"/><Relationship Id="rId9" Type="http://schemas.openxmlformats.org/officeDocument/2006/relationships/hyperlink" Target="http://www.wsj.com/articles/halliburton-to-settle-deepwater-horizon-claims-for-1-1-billion-14096645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latin typeface="Arial" panose="020B0604020202020204" pitchFamily="34" charset="0"/>
                <a:cs typeface="Arial" panose="020B0604020202020204" pitchFamily="34" charset="0"/>
              </a:rPr>
              <a:t>UWTSD: Business Ethics Management </a:t>
            </a:r>
            <a:endParaRPr lang="en-GB" sz="3200" dirty="0">
              <a:latin typeface="Arial" panose="020B0604020202020204" pitchFamily="34" charset="0"/>
              <a:cs typeface="Arial" panose="020B0604020202020204" pitchFamily="34" charset="0"/>
            </a:endParaRPr>
          </a:p>
        </p:txBody>
      </p:sp>
      <p:pic>
        <p:nvPicPr>
          <p:cNvPr id="2050" name="Picture 2" descr="C:\Users\Nigel\Pictures\Judith\2016\MBA Images\bp-logo.jpg"/>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3459675" y="4422596"/>
            <a:ext cx="1972816" cy="1944216"/>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Nigel\Pictures\Judith\2016\MBA Images\uwtsd-logo-bilingual.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35896" y="1556792"/>
            <a:ext cx="1801813" cy="5969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827584" y="2852936"/>
            <a:ext cx="7344816" cy="1077218"/>
          </a:xfrm>
          <a:prstGeom prst="rect">
            <a:avLst/>
          </a:prstGeom>
          <a:noFill/>
        </p:spPr>
        <p:txBody>
          <a:bodyPr wrap="square" rtlCol="0">
            <a:spAutoFit/>
          </a:bodyPr>
          <a:lstStyle/>
          <a:p>
            <a:pPr algn="ctr"/>
            <a:r>
              <a:rPr lang="en-GB" sz="3200" dirty="0" smtClean="0">
                <a:latin typeface="Arial" panose="020B0604020202020204" pitchFamily="34" charset="0"/>
                <a:cs typeface="Arial" panose="020B0604020202020204" pitchFamily="34" charset="0"/>
              </a:rPr>
              <a:t>BP Deepwater Horizon</a:t>
            </a:r>
          </a:p>
          <a:p>
            <a:pPr algn="ctr"/>
            <a:r>
              <a:rPr lang="en-GB" sz="3200" dirty="0" smtClean="0">
                <a:latin typeface="Arial" panose="020B0604020202020204" pitchFamily="34" charset="0"/>
                <a:cs typeface="Arial" panose="020B0604020202020204" pitchFamily="34" charset="0"/>
              </a:rPr>
              <a:t> Macondo Well 2010</a:t>
            </a:r>
          </a:p>
        </p:txBody>
      </p:sp>
    </p:spTree>
    <p:extLst>
      <p:ext uri="{BB962C8B-B14F-4D97-AF65-F5344CB8AC3E}">
        <p14:creationId xmlns:p14="http://schemas.microsoft.com/office/powerpoint/2010/main" val="10314408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Nigel\Pictures\Judith\2016\MBA Images\OilDrillingRig-BP-Fire-Sinking-5-10-1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1233" y="836712"/>
            <a:ext cx="5943600" cy="396043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07504" y="188640"/>
            <a:ext cx="8784976" cy="57606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sz="3600" dirty="0" smtClean="0"/>
              <a:t>WHAT HAPPENED? </a:t>
            </a:r>
            <a:br>
              <a:rPr lang="en-GB" sz="3600" dirty="0" smtClean="0"/>
            </a:br>
            <a:r>
              <a:rPr lang="en-GB" dirty="0" smtClean="0"/>
              <a:t/>
            </a:r>
            <a:br>
              <a:rPr lang="en-GB" dirty="0" smtClean="0"/>
            </a:br>
            <a:r>
              <a:rPr lang="en-GB" dirty="0" smtClean="0"/>
              <a:t/>
            </a:r>
            <a:br>
              <a:rPr lang="en-GB" dirty="0" smtClean="0"/>
            </a:br>
            <a:endParaRPr lang="en-GB" dirty="0"/>
          </a:p>
        </p:txBody>
      </p:sp>
      <p:sp>
        <p:nvSpPr>
          <p:cNvPr id="3" name="Subtitle 2"/>
          <p:cNvSpPr>
            <a:spLocks noGrp="1"/>
          </p:cNvSpPr>
          <p:nvPr>
            <p:ph type="subTitle" idx="1"/>
          </p:nvPr>
        </p:nvSpPr>
        <p:spPr>
          <a:xfrm>
            <a:off x="1414661" y="4293096"/>
            <a:ext cx="6296744" cy="504055"/>
          </a:xfrm>
        </p:spPr>
        <p:txBody>
          <a:bodyPr>
            <a:normAutofit/>
          </a:bodyPr>
          <a:lstStyle/>
          <a:p>
            <a:r>
              <a:rPr lang="en-GB" sz="2000" dirty="0" smtClean="0"/>
              <a:t>www.hydrolance.net</a:t>
            </a:r>
            <a:endParaRPr lang="en-GB" sz="2000" dirty="0"/>
          </a:p>
        </p:txBody>
      </p:sp>
      <p:sp>
        <p:nvSpPr>
          <p:cNvPr id="4" name="TextBox 3"/>
          <p:cNvSpPr txBox="1"/>
          <p:nvPr/>
        </p:nvSpPr>
        <p:spPr>
          <a:xfrm>
            <a:off x="467544" y="5013176"/>
            <a:ext cx="8208912" cy="1384995"/>
          </a:xfrm>
          <a:prstGeom prst="rect">
            <a:avLst/>
          </a:prstGeom>
          <a:noFill/>
        </p:spPr>
        <p:txBody>
          <a:bodyPr wrap="square" rtlCol="0">
            <a:spAutoFit/>
          </a:bodyPr>
          <a:lstStyle/>
          <a:p>
            <a:r>
              <a:rPr lang="en-GB" sz="2800" dirty="0"/>
              <a:t>20 April 2010: </a:t>
            </a:r>
            <a:endParaRPr lang="en-GB" sz="2800" dirty="0" smtClean="0"/>
          </a:p>
          <a:p>
            <a:r>
              <a:rPr lang="en-GB" sz="2800" dirty="0" smtClean="0"/>
              <a:t>Explosion</a:t>
            </a:r>
            <a:r>
              <a:rPr lang="en-GB" sz="2800" dirty="0"/>
              <a:t>, fire, rig sank 36 hours later </a:t>
            </a:r>
            <a:br>
              <a:rPr lang="en-GB" sz="2800" dirty="0"/>
            </a:br>
            <a:r>
              <a:rPr lang="en-GB" sz="2800" dirty="0"/>
              <a:t>11 </a:t>
            </a:r>
            <a:r>
              <a:rPr lang="en-GB" sz="2800" dirty="0" smtClean="0"/>
              <a:t>deaths and </a:t>
            </a:r>
            <a:r>
              <a:rPr lang="en-GB" sz="2800" dirty="0"/>
              <a:t>17 serious injuries out of 126 workers</a:t>
            </a:r>
          </a:p>
        </p:txBody>
      </p:sp>
    </p:spTree>
    <p:extLst>
      <p:ext uri="{BB962C8B-B14F-4D97-AF65-F5344CB8AC3E}">
        <p14:creationId xmlns:p14="http://schemas.microsoft.com/office/powerpoint/2010/main" val="143485473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31762" y="3880983"/>
            <a:ext cx="4295167" cy="2393022"/>
          </a:xfrm>
          <a:prstGeom prst="rect">
            <a:avLst/>
          </a:prstGeom>
        </p:spPr>
      </p:pic>
      <p:sp>
        <p:nvSpPr>
          <p:cNvPr id="2" name="Title 1"/>
          <p:cNvSpPr>
            <a:spLocks noGrp="1"/>
          </p:cNvSpPr>
          <p:nvPr>
            <p:ph type="title"/>
          </p:nvPr>
        </p:nvSpPr>
        <p:spPr/>
        <p:txBody>
          <a:bodyPr/>
          <a:lstStyle/>
          <a:p>
            <a:r>
              <a:rPr lang="en-GB" dirty="0" smtClean="0"/>
              <a:t>BP Safety Policies</a:t>
            </a:r>
            <a:endParaRPr lang="en-GB" dirty="0"/>
          </a:p>
        </p:txBody>
      </p:sp>
      <p:sp>
        <p:nvSpPr>
          <p:cNvPr id="3" name="Content Placeholder 2"/>
          <p:cNvSpPr>
            <a:spLocks noGrp="1"/>
          </p:cNvSpPr>
          <p:nvPr>
            <p:ph sz="half" idx="1"/>
          </p:nvPr>
        </p:nvSpPr>
        <p:spPr/>
        <p:txBody>
          <a:bodyPr>
            <a:normAutofit/>
          </a:bodyPr>
          <a:lstStyle/>
          <a:p>
            <a:r>
              <a:rPr lang="en-GB" sz="2400" dirty="0" smtClean="0">
                <a:latin typeface="Arial" panose="020B0604020202020204" pitchFamily="34" charset="0"/>
                <a:cs typeface="Arial" panose="020B0604020202020204" pitchFamily="34" charset="0"/>
              </a:rPr>
              <a:t>“</a:t>
            </a:r>
            <a:r>
              <a:rPr lang="en-GB" sz="2400" i="1" dirty="0" smtClean="0">
                <a:latin typeface="Arial" panose="020B0604020202020204" pitchFamily="34" charset="0"/>
                <a:cs typeface="Arial" panose="020B0604020202020204" pitchFamily="34" charset="0"/>
              </a:rPr>
              <a:t>Everything </a:t>
            </a:r>
            <a:r>
              <a:rPr lang="en-GB" sz="2400" i="1" dirty="0">
                <a:latin typeface="Arial" panose="020B0604020202020204" pitchFamily="34" charset="0"/>
                <a:cs typeface="Arial" panose="020B0604020202020204" pitchFamily="34" charset="0"/>
              </a:rPr>
              <a:t>we do depends on the safety of our operations, our workforce and the communities around </a:t>
            </a:r>
            <a:r>
              <a:rPr lang="en-GB" sz="2400" i="1" dirty="0" smtClean="0">
                <a:latin typeface="Arial" panose="020B0604020202020204" pitchFamily="34" charset="0"/>
                <a:cs typeface="Arial" panose="020B0604020202020204" pitchFamily="34" charset="0"/>
              </a:rPr>
              <a:t>us”. </a:t>
            </a:r>
          </a:p>
          <a:p>
            <a:r>
              <a:rPr lang="en-GB" sz="2400" i="1" dirty="0" smtClean="0">
                <a:latin typeface="Arial" panose="020B0604020202020204" pitchFamily="34" charset="0"/>
                <a:cs typeface="Arial" panose="020B0604020202020204" pitchFamily="34" charset="0"/>
              </a:rPr>
              <a:t>“We </a:t>
            </a:r>
            <a:r>
              <a:rPr lang="en-GB" sz="2400" i="1" dirty="0">
                <a:latin typeface="Arial" panose="020B0604020202020204" pitchFamily="34" charset="0"/>
                <a:cs typeface="Arial" panose="020B0604020202020204" pitchFamily="34" charset="0"/>
              </a:rPr>
              <a:t>strive to create and maintain a safe operating culture, putting safety front and centre of everything we </a:t>
            </a:r>
            <a:r>
              <a:rPr lang="en-GB" sz="2400" i="1" dirty="0" smtClean="0">
                <a:latin typeface="Arial" panose="020B0604020202020204" pitchFamily="34" charset="0"/>
                <a:cs typeface="Arial" panose="020B0604020202020204" pitchFamily="34" charset="0"/>
              </a:rPr>
              <a:t>do</a:t>
            </a:r>
            <a:r>
              <a:rPr lang="en-GB" sz="2400" dirty="0" smtClean="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endParaRPr lang="en-GB" dirty="0"/>
          </a:p>
        </p:txBody>
      </p:sp>
      <p:pic>
        <p:nvPicPr>
          <p:cNvPr id="5" name="Content Placeholder 4"/>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4427984" y="1484784"/>
            <a:ext cx="4536504" cy="2096542"/>
          </a:xfrm>
        </p:spPr>
      </p:pic>
      <p:sp>
        <p:nvSpPr>
          <p:cNvPr id="6" name="TextBox 5"/>
          <p:cNvSpPr txBox="1"/>
          <p:nvPr/>
        </p:nvSpPr>
        <p:spPr>
          <a:xfrm>
            <a:off x="4331762" y="5661248"/>
            <a:ext cx="4295166" cy="646331"/>
          </a:xfrm>
          <a:prstGeom prst="rect">
            <a:avLst/>
          </a:prstGeom>
          <a:noFill/>
        </p:spPr>
        <p:txBody>
          <a:bodyPr wrap="square" rtlCol="0">
            <a:spAutoFit/>
          </a:bodyPr>
          <a:lstStyle/>
          <a:p>
            <a:pPr lvl="0"/>
            <a:r>
              <a:rPr lang="en-GB" dirty="0">
                <a:solidFill>
                  <a:schemeClr val="bg1"/>
                </a:solidFill>
              </a:rPr>
              <a:t>http://www.bp.com/en/global/corporate/sustainability/safety.html</a:t>
            </a:r>
          </a:p>
        </p:txBody>
      </p:sp>
    </p:spTree>
    <p:extLst>
      <p:ext uri="{BB962C8B-B14F-4D97-AF65-F5344CB8AC3E}">
        <p14:creationId xmlns:p14="http://schemas.microsoft.com/office/powerpoint/2010/main" val="37462652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descr="C:\Users\Nigel\Pictures\Judith\2016\MBA Images\oil-bird - Cop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1188625"/>
            <a:ext cx="7992888" cy="519270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GB" dirty="0"/>
              <a:t>Immediate </a:t>
            </a:r>
            <a:r>
              <a:rPr lang="en-GB" dirty="0" smtClean="0"/>
              <a:t>aftermath…</a:t>
            </a:r>
            <a:endParaRPr lang="en-GB" dirty="0"/>
          </a:p>
        </p:txBody>
      </p:sp>
      <p:sp>
        <p:nvSpPr>
          <p:cNvPr id="3" name="Content Placeholder 2"/>
          <p:cNvSpPr>
            <a:spLocks noGrp="1"/>
          </p:cNvSpPr>
          <p:nvPr>
            <p:ph idx="1"/>
          </p:nvPr>
        </p:nvSpPr>
        <p:spPr/>
        <p:txBody>
          <a:bodyPr>
            <a:normAutofit lnSpcReduction="10000"/>
          </a:bodyPr>
          <a:lstStyle/>
          <a:p>
            <a:r>
              <a:rPr lang="en-GB" b="1" dirty="0" smtClean="0"/>
              <a:t>Human cost </a:t>
            </a:r>
            <a:r>
              <a:rPr lang="en-GB" dirty="0" smtClean="0"/>
              <a:t>of deaths </a:t>
            </a:r>
            <a:r>
              <a:rPr lang="en-GB" dirty="0"/>
              <a:t>and injuries </a:t>
            </a:r>
          </a:p>
          <a:p>
            <a:r>
              <a:rPr lang="en-GB" b="1" dirty="0"/>
              <a:t>Environmental impact</a:t>
            </a:r>
            <a:r>
              <a:rPr lang="en-GB" dirty="0"/>
              <a:t>: pollution of natural resources, sea and wildlife – seabirds and fish, plants</a:t>
            </a:r>
          </a:p>
          <a:p>
            <a:r>
              <a:rPr lang="en-GB" dirty="0" smtClean="0"/>
              <a:t>Capping </a:t>
            </a:r>
            <a:r>
              <a:rPr lang="en-GB" dirty="0"/>
              <a:t>of </a:t>
            </a:r>
            <a:r>
              <a:rPr lang="en-GB" dirty="0" smtClean="0"/>
              <a:t>well and clean </a:t>
            </a:r>
            <a:r>
              <a:rPr lang="en-GB" dirty="0"/>
              <a:t>up of </a:t>
            </a:r>
            <a:r>
              <a:rPr lang="en-GB" dirty="0" smtClean="0"/>
              <a:t>rig area</a:t>
            </a:r>
            <a:endParaRPr lang="en-GB" dirty="0"/>
          </a:p>
          <a:p>
            <a:r>
              <a:rPr lang="en-GB" b="1" dirty="0" smtClean="0"/>
              <a:t>Economic impact </a:t>
            </a:r>
            <a:r>
              <a:rPr lang="en-GB" dirty="0" smtClean="0"/>
              <a:t>Loss of businesses in Gulf of Mexico, fishing, tourism </a:t>
            </a:r>
          </a:p>
          <a:p>
            <a:pPr marL="0" indent="0">
              <a:buNone/>
            </a:pPr>
            <a:endParaRPr lang="en-GB" sz="2000" dirty="0" smtClean="0"/>
          </a:p>
          <a:p>
            <a:pPr marL="0" indent="0">
              <a:buNone/>
            </a:pPr>
            <a:r>
              <a:rPr lang="en-GB" sz="2000" dirty="0" smtClean="0">
                <a:solidFill>
                  <a:schemeClr val="bg1">
                    <a:lumMod val="75000"/>
                  </a:schemeClr>
                </a:solidFill>
              </a:rPr>
              <a:t>www.npr.org</a:t>
            </a:r>
            <a:endParaRPr lang="en-GB" sz="2000" dirty="0">
              <a:solidFill>
                <a:schemeClr val="bg1">
                  <a:lumMod val="75000"/>
                </a:schemeClr>
              </a:solidFill>
            </a:endParaRPr>
          </a:p>
        </p:txBody>
      </p:sp>
    </p:spTree>
    <p:extLst>
      <p:ext uri="{BB962C8B-B14F-4D97-AF65-F5344CB8AC3E}">
        <p14:creationId xmlns:p14="http://schemas.microsoft.com/office/powerpoint/2010/main" val="37351577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Nigel\Pictures\Judith\2016\MBA Images\BP-cards-econom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1050995"/>
            <a:ext cx="6984776" cy="303462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469770" y="404664"/>
            <a:ext cx="6768752" cy="646331"/>
          </a:xfrm>
          <a:prstGeom prst="rect">
            <a:avLst/>
          </a:prstGeom>
          <a:noFill/>
        </p:spPr>
        <p:txBody>
          <a:bodyPr wrap="square" rtlCol="0">
            <a:spAutoFit/>
          </a:bodyPr>
          <a:lstStyle/>
          <a:p>
            <a:r>
              <a:rPr lang="en-GB" sz="3600" dirty="0" smtClean="0"/>
              <a:t>The resulting effect on the area…</a:t>
            </a:r>
            <a:endParaRPr lang="en-GB" sz="3600" dirty="0"/>
          </a:p>
        </p:txBody>
      </p:sp>
      <p:pic>
        <p:nvPicPr>
          <p:cNvPr id="1028" name="Picture 4" descr="Image result for share prices fall after deepwater horizon"/>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98958" y="4302388"/>
            <a:ext cx="4270078" cy="208823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comparative images after deepwater horizo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3568" y="4302389"/>
            <a:ext cx="3600400" cy="208823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4854146" y="6021288"/>
            <a:ext cx="3534278" cy="369332"/>
          </a:xfrm>
          <a:prstGeom prst="rect">
            <a:avLst/>
          </a:prstGeom>
          <a:noFill/>
        </p:spPr>
        <p:txBody>
          <a:bodyPr wrap="square" rtlCol="0">
            <a:spAutoFit/>
          </a:bodyPr>
          <a:lstStyle/>
          <a:p>
            <a:r>
              <a:rPr lang="en-GB" dirty="0" smtClean="0">
                <a:solidFill>
                  <a:schemeClr val="bg1"/>
                </a:solidFill>
              </a:rPr>
              <a:t>www.nationalgeographic.com</a:t>
            </a:r>
            <a:r>
              <a:rPr lang="en-GB" dirty="0" smtClean="0"/>
              <a:t> </a:t>
            </a:r>
            <a:endParaRPr lang="en-GB" dirty="0"/>
          </a:p>
        </p:txBody>
      </p:sp>
    </p:spTree>
    <p:extLst>
      <p:ext uri="{BB962C8B-B14F-4D97-AF65-F5344CB8AC3E}">
        <p14:creationId xmlns:p14="http://schemas.microsoft.com/office/powerpoint/2010/main" val="20310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8229600" cy="1143000"/>
          </a:xfrm>
        </p:spPr>
        <p:txBody>
          <a:bodyPr>
            <a:normAutofit fontScale="90000"/>
          </a:bodyPr>
          <a:lstStyle/>
          <a:p>
            <a:r>
              <a:rPr lang="en-GB" dirty="0" smtClean="0"/>
              <a:t>BP Accident Report September 2010</a:t>
            </a:r>
            <a:endParaRPr lang="en-GB" dirty="0"/>
          </a:p>
        </p:txBody>
      </p:sp>
      <p:pic>
        <p:nvPicPr>
          <p:cNvPr id="1026" name="Picture 2" descr="C:\Users\Nigel\Pictures\Judith\2016\MBA Images\Deepwater_Horizon_oil_spill_NOAA_map.jpg"/>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611560" y="1484784"/>
            <a:ext cx="4038600" cy="3135313"/>
          </a:xfrm>
        </p:spPr>
      </p:pic>
      <p:sp>
        <p:nvSpPr>
          <p:cNvPr id="9" name="Rectangle 8"/>
          <p:cNvSpPr/>
          <p:nvPr/>
        </p:nvSpPr>
        <p:spPr>
          <a:xfrm>
            <a:off x="5004048" y="1484784"/>
            <a:ext cx="2952328" cy="3625608"/>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2800" dirty="0">
                <a:solidFill>
                  <a:prstClr val="black"/>
                </a:solidFill>
              </a:rPr>
              <a:t>Report looked at factual evidence and process of what happened</a:t>
            </a:r>
          </a:p>
          <a:p>
            <a:pPr marL="342900" lvl="0" indent="-342900">
              <a:spcBef>
                <a:spcPct val="20000"/>
              </a:spcBef>
              <a:buFont typeface="Arial" panose="020B0604020202020204" pitchFamily="34" charset="0"/>
              <a:buChar char="•"/>
            </a:pPr>
            <a:r>
              <a:rPr lang="en-GB" sz="2800" dirty="0">
                <a:solidFill>
                  <a:prstClr val="black"/>
                </a:solidFill>
              </a:rPr>
              <a:t>Did not look at </a:t>
            </a:r>
            <a:r>
              <a:rPr lang="en-GB" sz="2800" dirty="0" smtClean="0">
                <a:solidFill>
                  <a:prstClr val="black"/>
                </a:solidFill>
              </a:rPr>
              <a:t>ethical issues around what </a:t>
            </a:r>
            <a:r>
              <a:rPr lang="en-GB" sz="2800" dirty="0">
                <a:solidFill>
                  <a:prstClr val="black"/>
                </a:solidFill>
              </a:rPr>
              <a:t>went wrong</a:t>
            </a:r>
          </a:p>
        </p:txBody>
      </p:sp>
      <p:sp>
        <p:nvSpPr>
          <p:cNvPr id="10" name="TextBox 9"/>
          <p:cNvSpPr txBox="1"/>
          <p:nvPr/>
        </p:nvSpPr>
        <p:spPr>
          <a:xfrm>
            <a:off x="683568" y="5157192"/>
            <a:ext cx="7776864" cy="954107"/>
          </a:xfrm>
          <a:prstGeom prst="rect">
            <a:avLst/>
          </a:prstGeom>
          <a:noFill/>
        </p:spPr>
        <p:txBody>
          <a:bodyPr wrap="square" rtlCol="0">
            <a:spAutoFit/>
          </a:bodyPr>
          <a:lstStyle/>
          <a:p>
            <a:pPr algn="ctr"/>
            <a:r>
              <a:rPr lang="en-GB" sz="2800" dirty="0" smtClean="0"/>
              <a:t>Blamed multiple failures by different organisations , eight key factors identified</a:t>
            </a:r>
            <a:endParaRPr lang="en-GB" sz="2800" dirty="0"/>
          </a:p>
        </p:txBody>
      </p:sp>
    </p:spTree>
    <p:extLst>
      <p:ext uri="{BB962C8B-B14F-4D97-AF65-F5344CB8AC3E}">
        <p14:creationId xmlns:p14="http://schemas.microsoft.com/office/powerpoint/2010/main" val="34981509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1691680" y="1124744"/>
            <a:ext cx="5926137" cy="5327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idx="4294967295"/>
          </p:nvPr>
        </p:nvSpPr>
        <p:spPr>
          <a:xfrm>
            <a:off x="0" y="274638"/>
            <a:ext cx="8229600" cy="1143000"/>
          </a:xfrm>
        </p:spPr>
        <p:txBody>
          <a:bodyPr/>
          <a:lstStyle/>
          <a:p>
            <a:r>
              <a:rPr lang="en-GB" dirty="0" smtClean="0"/>
              <a:t>Deepwater Horizon Study Group</a:t>
            </a:r>
            <a:endParaRPr lang="en-GB" dirty="0"/>
          </a:p>
        </p:txBody>
      </p:sp>
      <p:sp>
        <p:nvSpPr>
          <p:cNvPr id="4" name="Content Placeholder 3"/>
          <p:cNvSpPr>
            <a:spLocks noGrp="1"/>
          </p:cNvSpPr>
          <p:nvPr>
            <p:ph sz="half" idx="4294967295"/>
          </p:nvPr>
        </p:nvSpPr>
        <p:spPr>
          <a:xfrm>
            <a:off x="395536" y="2060848"/>
            <a:ext cx="8748464" cy="1872208"/>
          </a:xfrm>
        </p:spPr>
        <p:txBody>
          <a:bodyPr>
            <a:normAutofit fontScale="85000" lnSpcReduction="20000"/>
          </a:bodyPr>
          <a:lstStyle/>
          <a:p>
            <a:pPr marL="0" indent="0">
              <a:buNone/>
            </a:pPr>
            <a:r>
              <a:rPr lang="en-GB" dirty="0" smtClean="0"/>
              <a:t>“</a:t>
            </a:r>
            <a:r>
              <a:rPr lang="en-GB" dirty="0"/>
              <a:t>This disaster was preventable had existing progressive guidelines and practices been followed. This catastrophic failure appears to have resulted from multiple violations of the laws of public resource development, and its proper regulatory oversight.” </a:t>
            </a:r>
          </a:p>
          <a:p>
            <a:endParaRPr lang="en-GB" dirty="0"/>
          </a:p>
        </p:txBody>
      </p:sp>
    </p:spTree>
    <p:extLst>
      <p:ext uri="{BB962C8B-B14F-4D97-AF65-F5344CB8AC3E}">
        <p14:creationId xmlns:p14="http://schemas.microsoft.com/office/powerpoint/2010/main" val="9423678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0767" y="5229200"/>
            <a:ext cx="2520280" cy="1475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971600" y="692696"/>
            <a:ext cx="6480720" cy="4862870"/>
          </a:xfrm>
          <a:prstGeom prst="rect">
            <a:avLst/>
          </a:prstGeom>
          <a:noFill/>
        </p:spPr>
        <p:txBody>
          <a:bodyPr wrap="square" rtlCol="0">
            <a:spAutoFit/>
          </a:bodyPr>
          <a:lstStyle/>
          <a:p>
            <a:r>
              <a:rPr lang="en-GB" sz="3200" dirty="0" smtClean="0"/>
              <a:t>Three areas of legal claims against BP:</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sz="2000" b="1" dirty="0" smtClean="0">
                <a:latin typeface="Arial" panose="020B0604020202020204" pitchFamily="34" charset="0"/>
                <a:cs typeface="Arial" panose="020B0604020202020204" pitchFamily="34" charset="0"/>
              </a:rPr>
              <a:t>Criminal</a:t>
            </a:r>
            <a:r>
              <a:rPr lang="en-GB" sz="2000" dirty="0" smtClean="0">
                <a:latin typeface="Arial" panose="020B0604020202020204" pitchFamily="34" charset="0"/>
                <a:cs typeface="Arial" panose="020B0604020202020204" pitchFamily="34" charset="0"/>
              </a:rPr>
              <a:t> for the deaths and injuries</a:t>
            </a:r>
          </a:p>
          <a:p>
            <a:pPr marL="285750" indent="-285750">
              <a:buFont typeface="Arial" panose="020B0604020202020204" pitchFamily="34" charset="0"/>
              <a:buChar char="•"/>
            </a:pPr>
            <a:r>
              <a:rPr lang="en-GB" sz="2000" b="1" dirty="0" smtClean="0">
                <a:latin typeface="Arial" panose="020B0604020202020204" pitchFamily="34" charset="0"/>
                <a:cs typeface="Arial" panose="020B0604020202020204" pitchFamily="34" charset="0"/>
              </a:rPr>
              <a:t>Civil (tort) </a:t>
            </a:r>
            <a:r>
              <a:rPr lang="en-GB" sz="2000" dirty="0" smtClean="0">
                <a:latin typeface="Arial" panose="020B0604020202020204" pitchFamily="34" charset="0"/>
                <a:cs typeface="Arial" panose="020B0604020202020204" pitchFamily="34" charset="0"/>
              </a:rPr>
              <a:t>for damages and responsibilities</a:t>
            </a:r>
          </a:p>
          <a:p>
            <a:pPr marL="285750" indent="-285750">
              <a:buFont typeface="Arial" panose="020B0604020202020204" pitchFamily="34" charset="0"/>
              <a:buChar char="•"/>
            </a:pPr>
            <a:r>
              <a:rPr lang="en-GB" sz="2000" b="1" dirty="0" smtClean="0">
                <a:latin typeface="Arial" panose="020B0604020202020204" pitchFamily="34" charset="0"/>
                <a:cs typeface="Arial" panose="020B0604020202020204" pitchFamily="34" charset="0"/>
              </a:rPr>
              <a:t>Natural Resource </a:t>
            </a:r>
            <a:r>
              <a:rPr lang="en-GB" sz="2000" dirty="0" smtClean="0">
                <a:latin typeface="Arial" panose="020B0604020202020204" pitchFamily="34" charset="0"/>
                <a:cs typeface="Arial" panose="020B0604020202020204" pitchFamily="34" charset="0"/>
              </a:rPr>
              <a:t>damages under Clean Water Act</a:t>
            </a:r>
          </a:p>
          <a:p>
            <a:endParaRPr lang="en-GB" sz="2000" dirty="0" smtClean="0"/>
          </a:p>
          <a:p>
            <a:r>
              <a:rPr lang="en-GB" sz="2000" b="1" dirty="0" smtClean="0"/>
              <a:t>Media coverage of these varied in stance </a:t>
            </a:r>
          </a:p>
          <a:p>
            <a:endParaRPr lang="en-GB" sz="2000" dirty="0" smtClean="0"/>
          </a:p>
          <a:p>
            <a:r>
              <a:rPr lang="en-GB" sz="2000" dirty="0" smtClean="0"/>
              <a:t>Wall Street Journal: concerned with value of companies</a:t>
            </a:r>
          </a:p>
          <a:p>
            <a:r>
              <a:rPr lang="en-GB" sz="2000" dirty="0" smtClean="0"/>
              <a:t>The Guardian: focused on environmental and human cost</a:t>
            </a:r>
          </a:p>
          <a:p>
            <a:r>
              <a:rPr lang="en-GB" sz="2000" dirty="0" smtClean="0"/>
              <a:t>Financial Times: focused on the share prices</a:t>
            </a:r>
          </a:p>
          <a:p>
            <a:r>
              <a:rPr lang="en-GB" sz="2000" dirty="0" smtClean="0"/>
              <a:t>Local press (NOLA, Picayune Times): Updates on legal cases, fundraisers, clean up operations</a:t>
            </a:r>
          </a:p>
          <a:p>
            <a:r>
              <a:rPr lang="en-GB" sz="2000" dirty="0" smtClean="0"/>
              <a:t>Scientific American: long term environmental impacts</a:t>
            </a:r>
          </a:p>
          <a:p>
            <a:endParaRPr lang="en-GB" sz="2000" dirty="0"/>
          </a:p>
        </p:txBody>
      </p:sp>
    </p:spTree>
    <p:extLst>
      <p:ext uri="{BB962C8B-B14F-4D97-AF65-F5344CB8AC3E}">
        <p14:creationId xmlns:p14="http://schemas.microsoft.com/office/powerpoint/2010/main" val="344652663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689" y="764705"/>
            <a:ext cx="5472608" cy="54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1763689" y="260648"/>
            <a:ext cx="5472608" cy="523220"/>
          </a:xfrm>
          <a:prstGeom prst="rect">
            <a:avLst/>
          </a:prstGeom>
          <a:noFill/>
        </p:spPr>
        <p:txBody>
          <a:bodyPr wrap="square" rtlCol="0">
            <a:spAutoFit/>
          </a:bodyPr>
          <a:lstStyle/>
          <a:p>
            <a:r>
              <a:rPr lang="en-GB" sz="2800" dirty="0" smtClean="0"/>
              <a:t>Emotive coverage on social media </a:t>
            </a:r>
            <a:endParaRPr lang="en-GB" sz="2800" dirty="0"/>
          </a:p>
        </p:txBody>
      </p:sp>
      <p:sp>
        <p:nvSpPr>
          <p:cNvPr id="3" name="TextBox 2"/>
          <p:cNvSpPr txBox="1"/>
          <p:nvPr/>
        </p:nvSpPr>
        <p:spPr>
          <a:xfrm>
            <a:off x="1907704" y="6309320"/>
            <a:ext cx="5184576" cy="369332"/>
          </a:xfrm>
          <a:prstGeom prst="rect">
            <a:avLst/>
          </a:prstGeom>
          <a:noFill/>
        </p:spPr>
        <p:txBody>
          <a:bodyPr wrap="square" rtlCol="0">
            <a:spAutoFit/>
          </a:bodyPr>
          <a:lstStyle/>
          <a:p>
            <a:r>
              <a:rPr lang="en-GB" dirty="0"/>
              <a:t>https://www.emaze.com/@AFCZFOOT/Oil-Spill</a:t>
            </a:r>
          </a:p>
        </p:txBody>
      </p:sp>
    </p:spTree>
    <p:extLst>
      <p:ext uri="{BB962C8B-B14F-4D97-AF65-F5344CB8AC3E}">
        <p14:creationId xmlns:p14="http://schemas.microsoft.com/office/powerpoint/2010/main" val="3680733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2955"/>
            <a:ext cx="8229600" cy="1143000"/>
          </a:xfrm>
        </p:spPr>
        <p:txBody>
          <a:bodyPr/>
          <a:lstStyle/>
          <a:p>
            <a:r>
              <a:rPr lang="en-GB" dirty="0" smtClean="0"/>
              <a:t>What makes this a scandal?</a:t>
            </a:r>
            <a:endParaRPr lang="en-GB" dirty="0"/>
          </a:p>
        </p:txBody>
      </p:sp>
      <p:pic>
        <p:nvPicPr>
          <p:cNvPr id="3074" name="Picture 2" descr="C:\Users\Nigel\Pictures\Judith\2016\MBA Images\logo-gewinner_bp_nl_neu_2.jpg"/>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886968" y="1772816"/>
            <a:ext cx="2676920" cy="162482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115616" y="3212976"/>
            <a:ext cx="2448272" cy="369332"/>
          </a:xfrm>
          <a:prstGeom prst="rect">
            <a:avLst/>
          </a:prstGeom>
          <a:noFill/>
        </p:spPr>
        <p:txBody>
          <a:bodyPr wrap="square" rtlCol="0">
            <a:spAutoFit/>
          </a:bodyPr>
          <a:lstStyle/>
          <a:p>
            <a:r>
              <a:rPr lang="en-GB" dirty="0" smtClean="0"/>
              <a:t>www.greenpeace.de</a:t>
            </a:r>
            <a:endParaRPr lang="en-GB" dirty="0"/>
          </a:p>
        </p:txBody>
      </p:sp>
      <p:sp>
        <p:nvSpPr>
          <p:cNvPr id="7" name="TextBox 6"/>
          <p:cNvSpPr txBox="1"/>
          <p:nvPr/>
        </p:nvSpPr>
        <p:spPr>
          <a:xfrm>
            <a:off x="3563888" y="1412776"/>
            <a:ext cx="4896544" cy="5909310"/>
          </a:xfrm>
          <a:prstGeom prst="rect">
            <a:avLst/>
          </a:prstGeom>
          <a:noFill/>
        </p:spPr>
        <p:txBody>
          <a:bodyPr wrap="square" rtlCol="0">
            <a:spAutoFit/>
          </a:bodyPr>
          <a:lstStyle/>
          <a:p>
            <a:pPr marL="342900" indent="-342900">
              <a:buFont typeface="Arial" panose="020B0604020202020204" pitchFamily="34" charset="0"/>
              <a:buChar char="•"/>
            </a:pPr>
            <a:r>
              <a:rPr lang="en-GB" sz="2000" dirty="0" smtClean="0"/>
              <a:t>Legal team made survivors sign waivers before they were allowed to see family or land on shore</a:t>
            </a:r>
          </a:p>
          <a:p>
            <a:pPr marL="342900" indent="-342900">
              <a:buFont typeface="Arial" panose="020B0604020202020204" pitchFamily="34" charset="0"/>
              <a:buChar char="•"/>
            </a:pPr>
            <a:r>
              <a:rPr lang="en-GB" sz="2000" dirty="0"/>
              <a:t>Lying to congress about amount of oil leaking </a:t>
            </a:r>
            <a:endParaRPr lang="en-GB" sz="2000" dirty="0" smtClean="0"/>
          </a:p>
          <a:p>
            <a:pPr marL="342900" indent="-342900">
              <a:buFont typeface="Arial" panose="020B0604020202020204" pitchFamily="34" charset="0"/>
              <a:buChar char="•"/>
            </a:pPr>
            <a:r>
              <a:rPr lang="en-GB" sz="2000" dirty="0" smtClean="0"/>
              <a:t>Warnings of mud and gas in the pipe bore ignored</a:t>
            </a:r>
            <a:endParaRPr lang="en-GB" sz="2000" dirty="0"/>
          </a:p>
          <a:p>
            <a:pPr marL="342900" indent="-342900">
              <a:buFont typeface="Arial" panose="020B0604020202020204" pitchFamily="34" charset="0"/>
              <a:buChar char="•"/>
            </a:pPr>
            <a:r>
              <a:rPr lang="en-GB" sz="2000" dirty="0" smtClean="0"/>
              <a:t>Deleting data relating to tests on mechanical elements</a:t>
            </a:r>
          </a:p>
          <a:p>
            <a:pPr marL="342900" indent="-342900">
              <a:buFont typeface="Arial" panose="020B0604020202020204" pitchFamily="34" charset="0"/>
              <a:buChar char="•"/>
            </a:pPr>
            <a:r>
              <a:rPr lang="en-GB" sz="2000" dirty="0" smtClean="0"/>
              <a:t>Using less centralisers than recommended </a:t>
            </a:r>
          </a:p>
          <a:p>
            <a:pPr marL="342900" indent="-342900">
              <a:buFont typeface="Arial" panose="020B0604020202020204" pitchFamily="34" charset="0"/>
              <a:buChar char="•"/>
            </a:pPr>
            <a:r>
              <a:rPr lang="en-GB" sz="2000" dirty="0" smtClean="0"/>
              <a:t>Concrete failure – wrong type, untested at depth, “too expensive”</a:t>
            </a:r>
          </a:p>
          <a:p>
            <a:pPr marL="342900" indent="-342900">
              <a:buFont typeface="Arial" panose="020B0604020202020204" pitchFamily="34" charset="0"/>
              <a:buChar char="•"/>
            </a:pPr>
            <a:r>
              <a:rPr lang="en-GB" sz="2000" dirty="0" smtClean="0"/>
              <a:t>Halliburton blame BP; BP blame Halliburton</a:t>
            </a:r>
          </a:p>
          <a:p>
            <a:pPr marL="342900" indent="-342900">
              <a:buFont typeface="Arial" panose="020B0604020202020204" pitchFamily="34" charset="0"/>
              <a:buChar char="•"/>
            </a:pPr>
            <a:r>
              <a:rPr lang="en-GB" sz="2000" dirty="0" smtClean="0"/>
              <a:t>Deleting text and voicemail messages about BPs response to the spill</a:t>
            </a:r>
          </a:p>
          <a:p>
            <a:pPr marL="342900" indent="-342900">
              <a:buFont typeface="Arial" panose="020B0604020202020204" pitchFamily="34" charset="0"/>
              <a:buChar char="•"/>
            </a:pPr>
            <a:endParaRPr lang="en-GB" sz="2000" b="1" dirty="0" smtClean="0"/>
          </a:p>
          <a:p>
            <a:endParaRPr lang="en-GB" sz="2000" b="1" dirty="0" smtClean="0"/>
          </a:p>
          <a:p>
            <a:endParaRPr lang="en-GB" dirty="0"/>
          </a:p>
        </p:txBody>
      </p:sp>
      <p:sp>
        <p:nvSpPr>
          <p:cNvPr id="8" name="TextBox 7"/>
          <p:cNvSpPr txBox="1"/>
          <p:nvPr/>
        </p:nvSpPr>
        <p:spPr>
          <a:xfrm>
            <a:off x="917387" y="5589240"/>
            <a:ext cx="7128792" cy="707886"/>
          </a:xfrm>
          <a:prstGeom prst="rect">
            <a:avLst/>
          </a:prstGeom>
          <a:noFill/>
        </p:spPr>
        <p:txBody>
          <a:bodyPr wrap="square" rtlCol="0">
            <a:spAutoFit/>
          </a:bodyPr>
          <a:lstStyle/>
          <a:p>
            <a:r>
              <a:rPr lang="en-GB" sz="2000" dirty="0" smtClean="0"/>
              <a:t>  </a:t>
            </a:r>
          </a:p>
          <a:p>
            <a:endParaRPr lang="en-GB" sz="2000" dirty="0"/>
          </a:p>
        </p:txBody>
      </p:sp>
      <p:sp>
        <p:nvSpPr>
          <p:cNvPr id="9" name="TextBox 8"/>
          <p:cNvSpPr txBox="1"/>
          <p:nvPr/>
        </p:nvSpPr>
        <p:spPr>
          <a:xfrm>
            <a:off x="1467380" y="4657491"/>
            <a:ext cx="4896544" cy="369332"/>
          </a:xfrm>
          <a:prstGeom prst="rect">
            <a:avLst/>
          </a:prstGeom>
          <a:noFill/>
        </p:spPr>
        <p:txBody>
          <a:bodyPr wrap="square" rtlCol="0">
            <a:spAutoFit/>
          </a:bodyPr>
          <a:lstStyle/>
          <a:p>
            <a:endParaRPr lang="en-GB" dirty="0"/>
          </a:p>
        </p:txBody>
      </p:sp>
      <p:sp>
        <p:nvSpPr>
          <p:cNvPr id="3" name="TextBox 2"/>
          <p:cNvSpPr txBox="1"/>
          <p:nvPr/>
        </p:nvSpPr>
        <p:spPr>
          <a:xfrm>
            <a:off x="395536" y="4077072"/>
            <a:ext cx="3168352" cy="1384995"/>
          </a:xfrm>
          <a:prstGeom prst="rect">
            <a:avLst/>
          </a:prstGeom>
          <a:noFill/>
        </p:spPr>
        <p:txBody>
          <a:bodyPr wrap="square" rtlCol="0">
            <a:spAutoFit/>
          </a:bodyPr>
          <a:lstStyle/>
          <a:p>
            <a:r>
              <a:rPr lang="en-GB" sz="2400" b="1" i="1" dirty="0" smtClean="0"/>
              <a:t>All</a:t>
            </a:r>
            <a:r>
              <a:rPr lang="en-GB" sz="2400" dirty="0" smtClean="0"/>
              <a:t> of these! </a:t>
            </a:r>
          </a:p>
          <a:p>
            <a:r>
              <a:rPr lang="en-GB" sz="2000" dirty="0" smtClean="0"/>
              <a:t>One would be enough as unethical and not industry best practice</a:t>
            </a:r>
            <a:endParaRPr lang="en-GB" sz="2000" dirty="0"/>
          </a:p>
        </p:txBody>
      </p:sp>
    </p:spTree>
    <p:extLst>
      <p:ext uri="{BB962C8B-B14F-4D97-AF65-F5344CB8AC3E}">
        <p14:creationId xmlns:p14="http://schemas.microsoft.com/office/powerpoint/2010/main" val="29449163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Nigel\Pictures\Judith\2016\MBA Images\Archie-B-Carroll-Corporate-Social-Responsibility-Pyrami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194391"/>
            <a:ext cx="7158601" cy="43309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idx="4294967295"/>
          </p:nvPr>
        </p:nvSpPr>
        <p:spPr>
          <a:xfrm>
            <a:off x="0" y="274638"/>
            <a:ext cx="8229600" cy="1143000"/>
          </a:xfrm>
        </p:spPr>
        <p:txBody>
          <a:bodyPr/>
          <a:lstStyle/>
          <a:p>
            <a:r>
              <a:rPr lang="en-GB" dirty="0" smtClean="0"/>
              <a:t>Corporate Social Responsibility</a:t>
            </a:r>
            <a:endParaRPr lang="en-GB" dirty="0"/>
          </a:p>
        </p:txBody>
      </p:sp>
      <p:sp>
        <p:nvSpPr>
          <p:cNvPr id="4" name="Content Placeholder 3"/>
          <p:cNvSpPr>
            <a:spLocks noGrp="1"/>
          </p:cNvSpPr>
          <p:nvPr>
            <p:ph sz="half" idx="4294967295"/>
          </p:nvPr>
        </p:nvSpPr>
        <p:spPr>
          <a:xfrm>
            <a:off x="395536" y="1268760"/>
            <a:ext cx="8496944" cy="925631"/>
          </a:xfrm>
        </p:spPr>
        <p:txBody>
          <a:bodyPr>
            <a:normAutofit/>
          </a:bodyPr>
          <a:lstStyle/>
          <a:p>
            <a:pPr marL="0" indent="0" algn="ctr">
              <a:buNone/>
            </a:pPr>
            <a:r>
              <a:rPr lang="en-GB" sz="2000" dirty="0" smtClean="0"/>
              <a:t>Peter </a:t>
            </a:r>
            <a:r>
              <a:rPr lang="en-GB" sz="2000" dirty="0"/>
              <a:t>Mather, BP </a:t>
            </a:r>
            <a:r>
              <a:rPr lang="en-GB" sz="2000" dirty="0" smtClean="0"/>
              <a:t>Head </a:t>
            </a:r>
            <a:r>
              <a:rPr lang="en-GB" sz="2000" dirty="0"/>
              <a:t>of </a:t>
            </a:r>
            <a:r>
              <a:rPr lang="en-GB" sz="2000" dirty="0" smtClean="0"/>
              <a:t>UK </a:t>
            </a:r>
            <a:r>
              <a:rPr lang="en-GB" sz="2000" dirty="0"/>
              <a:t>"</a:t>
            </a:r>
            <a:r>
              <a:rPr lang="en-GB" sz="2000" i="1" dirty="0"/>
              <a:t>We balance our responsibilities to our employees, </a:t>
            </a:r>
            <a:r>
              <a:rPr lang="en-GB" sz="2000" i="1" dirty="0" smtClean="0"/>
              <a:t>shareholders </a:t>
            </a:r>
            <a:r>
              <a:rPr lang="en-GB" sz="2000" i="1" dirty="0"/>
              <a:t>and the communities in which we operate</a:t>
            </a:r>
            <a:r>
              <a:rPr lang="en-GB" sz="2000" dirty="0"/>
              <a:t>."</a:t>
            </a:r>
          </a:p>
        </p:txBody>
      </p:sp>
      <p:sp>
        <p:nvSpPr>
          <p:cNvPr id="3" name="TextBox 2"/>
          <p:cNvSpPr txBox="1"/>
          <p:nvPr/>
        </p:nvSpPr>
        <p:spPr>
          <a:xfrm>
            <a:off x="5364088" y="2564904"/>
            <a:ext cx="3528392" cy="1384995"/>
          </a:xfrm>
          <a:prstGeom prst="rect">
            <a:avLst/>
          </a:prstGeom>
          <a:noFill/>
        </p:spPr>
        <p:txBody>
          <a:bodyPr wrap="square" rtlCol="0">
            <a:spAutoFit/>
          </a:bodyPr>
          <a:lstStyle/>
          <a:p>
            <a:r>
              <a:rPr lang="en-GB" sz="2800" dirty="0" smtClean="0"/>
              <a:t>“We strive to be… a responsible corporate citizen” </a:t>
            </a:r>
            <a:endParaRPr lang="en-GB" sz="2800" dirty="0"/>
          </a:p>
        </p:txBody>
      </p:sp>
    </p:spTree>
    <p:extLst>
      <p:ext uri="{BB962C8B-B14F-4D97-AF65-F5344CB8AC3E}">
        <p14:creationId xmlns:p14="http://schemas.microsoft.com/office/powerpoint/2010/main" val="28334028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In the greater picture…</a:t>
            </a:r>
            <a:endParaRPr lang="en-GB" dirty="0"/>
          </a:p>
        </p:txBody>
      </p:sp>
      <p:pic>
        <p:nvPicPr>
          <p:cNvPr id="4" name="Picture 3"/>
          <p:cNvPicPr/>
          <p:nvPr/>
        </p:nvPicPr>
        <p:blipFill>
          <a:blip r:embed="rId3"/>
          <a:stretch>
            <a:fillRect/>
          </a:stretch>
        </p:blipFill>
        <p:spPr>
          <a:xfrm>
            <a:off x="467544" y="1270634"/>
            <a:ext cx="8136904" cy="5254709"/>
          </a:xfrm>
          <a:prstGeom prst="rect">
            <a:avLst/>
          </a:prstGeom>
        </p:spPr>
      </p:pic>
    </p:spTree>
    <p:extLst>
      <p:ext uri="{BB962C8B-B14F-4D97-AF65-F5344CB8AC3E}">
        <p14:creationId xmlns:p14="http://schemas.microsoft.com/office/powerpoint/2010/main" val="204935261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75656" y="332656"/>
            <a:ext cx="6480720" cy="400110"/>
          </a:xfrm>
          <a:prstGeom prst="rect">
            <a:avLst/>
          </a:prstGeom>
          <a:noFill/>
        </p:spPr>
        <p:txBody>
          <a:bodyPr wrap="square" rtlCol="0">
            <a:spAutoFit/>
          </a:bodyPr>
          <a:lstStyle/>
          <a:p>
            <a:r>
              <a:rPr lang="en-GB" sz="2000" dirty="0" smtClean="0"/>
              <a:t>BP stakeholders and communications channels </a:t>
            </a:r>
            <a:endParaRPr lang="en-GB" sz="2000" dirty="0"/>
          </a:p>
        </p:txBody>
      </p:sp>
      <p:graphicFrame>
        <p:nvGraphicFramePr>
          <p:cNvPr id="3" name="Table 2"/>
          <p:cNvGraphicFramePr>
            <a:graphicFrameLocks noGrp="1"/>
          </p:cNvGraphicFramePr>
          <p:nvPr>
            <p:extLst>
              <p:ext uri="{D42A27DB-BD31-4B8C-83A1-F6EECF244321}">
                <p14:modId xmlns:p14="http://schemas.microsoft.com/office/powerpoint/2010/main" val="3288207802"/>
              </p:ext>
            </p:extLst>
          </p:nvPr>
        </p:nvGraphicFramePr>
        <p:xfrm>
          <a:off x="1044431" y="836711"/>
          <a:ext cx="7343170" cy="5544617"/>
        </p:xfrm>
        <a:graphic>
          <a:graphicData uri="http://schemas.openxmlformats.org/drawingml/2006/table">
            <a:tbl>
              <a:tblPr firstRow="1" firstCol="1" bandRow="1">
                <a:tableStyleId>{F5AB1C69-6EDB-4FF4-983F-18BD219EF322}</a:tableStyleId>
              </a:tblPr>
              <a:tblGrid>
                <a:gridCol w="2950683"/>
                <a:gridCol w="4392487"/>
              </a:tblGrid>
              <a:tr h="853018">
                <a:tc>
                  <a:txBody>
                    <a:bodyPr/>
                    <a:lstStyle/>
                    <a:p>
                      <a:pPr>
                        <a:spcAft>
                          <a:spcPts val="0"/>
                        </a:spcAft>
                      </a:pPr>
                      <a:r>
                        <a:rPr lang="en-GB" sz="1200" dirty="0">
                          <a:effectLst/>
                        </a:rPr>
                        <a:t>Employees &amp; families</a:t>
                      </a:r>
                      <a:endParaRPr lang="en-GB" sz="1200" dirty="0">
                        <a:effectLst/>
                        <a:latin typeface="Arial"/>
                        <a:ea typeface="Calibri"/>
                        <a:cs typeface="Times New Roman"/>
                      </a:endParaRPr>
                    </a:p>
                  </a:txBody>
                  <a:tcPr marL="68580" marR="68580" marT="0" marB="0"/>
                </a:tc>
                <a:tc>
                  <a:txBody>
                    <a:bodyPr/>
                    <a:lstStyle/>
                    <a:p>
                      <a:pPr>
                        <a:spcAft>
                          <a:spcPts val="0"/>
                        </a:spcAft>
                      </a:pPr>
                      <a:r>
                        <a:rPr lang="en-GB" sz="1200" dirty="0">
                          <a:effectLst/>
                        </a:rPr>
                        <a:t>Internal media communications; meetings, surveys, </a:t>
                      </a:r>
                      <a:endParaRPr lang="en-GB" sz="1200" dirty="0">
                        <a:effectLst/>
                        <a:latin typeface="Arial"/>
                        <a:ea typeface="Calibri"/>
                        <a:cs typeface="Times New Roman"/>
                      </a:endParaRPr>
                    </a:p>
                  </a:txBody>
                  <a:tcPr marL="68580" marR="68580" marT="0" marB="0"/>
                </a:tc>
              </a:tr>
              <a:tr h="426509">
                <a:tc>
                  <a:txBody>
                    <a:bodyPr/>
                    <a:lstStyle/>
                    <a:p>
                      <a:pPr>
                        <a:spcAft>
                          <a:spcPts val="0"/>
                        </a:spcAft>
                      </a:pPr>
                      <a:r>
                        <a:rPr lang="en-GB" sz="1200">
                          <a:effectLst/>
                        </a:rPr>
                        <a:t>Sub-contractors</a:t>
                      </a:r>
                      <a:endParaRPr lang="en-GB" sz="1200">
                        <a:effectLst/>
                        <a:latin typeface="Arial"/>
                        <a:ea typeface="Calibri"/>
                        <a:cs typeface="Times New Roman"/>
                      </a:endParaRPr>
                    </a:p>
                  </a:txBody>
                  <a:tcPr marL="68580" marR="68580" marT="0" marB="0"/>
                </a:tc>
                <a:tc>
                  <a:txBody>
                    <a:bodyPr/>
                    <a:lstStyle/>
                    <a:p>
                      <a:pPr>
                        <a:spcAft>
                          <a:spcPts val="0"/>
                        </a:spcAft>
                      </a:pPr>
                      <a:r>
                        <a:rPr lang="en-GB" sz="1200">
                          <a:effectLst/>
                        </a:rPr>
                        <a:t>Contracts, meetings, media communications</a:t>
                      </a:r>
                      <a:endParaRPr lang="en-GB" sz="1200">
                        <a:effectLst/>
                        <a:latin typeface="Arial"/>
                        <a:ea typeface="Calibri"/>
                        <a:cs typeface="Times New Roman"/>
                      </a:endParaRPr>
                    </a:p>
                  </a:txBody>
                  <a:tcPr marL="68580" marR="68580" marT="0" marB="0"/>
                </a:tc>
              </a:tr>
              <a:tr h="426509">
                <a:tc>
                  <a:txBody>
                    <a:bodyPr/>
                    <a:lstStyle/>
                    <a:p>
                      <a:pPr>
                        <a:spcAft>
                          <a:spcPts val="0"/>
                        </a:spcAft>
                      </a:pPr>
                      <a:r>
                        <a:rPr lang="en-GB" sz="1200">
                          <a:effectLst/>
                        </a:rPr>
                        <a:t>Customers and suppliers</a:t>
                      </a:r>
                      <a:endParaRPr lang="en-GB" sz="1200">
                        <a:effectLst/>
                        <a:latin typeface="Arial"/>
                        <a:ea typeface="Calibri"/>
                        <a:cs typeface="Times New Roman"/>
                      </a:endParaRPr>
                    </a:p>
                  </a:txBody>
                  <a:tcPr marL="68580" marR="68580" marT="0" marB="0"/>
                </a:tc>
                <a:tc>
                  <a:txBody>
                    <a:bodyPr/>
                    <a:lstStyle/>
                    <a:p>
                      <a:pPr>
                        <a:spcAft>
                          <a:spcPts val="0"/>
                        </a:spcAft>
                      </a:pPr>
                      <a:r>
                        <a:rPr lang="en-GB" sz="1200" dirty="0">
                          <a:effectLst/>
                        </a:rPr>
                        <a:t>meetings, contracts, media communications</a:t>
                      </a:r>
                      <a:endParaRPr lang="en-GB" sz="1200" dirty="0">
                        <a:effectLst/>
                        <a:latin typeface="Arial"/>
                        <a:ea typeface="Calibri"/>
                        <a:cs typeface="Times New Roman"/>
                      </a:endParaRPr>
                    </a:p>
                  </a:txBody>
                  <a:tcPr marL="68580" marR="68580" marT="0" marB="0"/>
                </a:tc>
              </a:tr>
              <a:tr h="853018">
                <a:tc>
                  <a:txBody>
                    <a:bodyPr/>
                    <a:lstStyle/>
                    <a:p>
                      <a:pPr>
                        <a:spcAft>
                          <a:spcPts val="0"/>
                        </a:spcAft>
                      </a:pPr>
                      <a:r>
                        <a:rPr lang="en-GB" sz="1200">
                          <a:effectLst/>
                        </a:rPr>
                        <a:t>Media</a:t>
                      </a:r>
                      <a:endParaRPr lang="en-GB" sz="1200">
                        <a:effectLst/>
                        <a:latin typeface="Arial"/>
                        <a:ea typeface="Calibri"/>
                        <a:cs typeface="Times New Roman"/>
                      </a:endParaRPr>
                    </a:p>
                  </a:txBody>
                  <a:tcPr marL="68580" marR="68580" marT="0" marB="0"/>
                </a:tc>
                <a:tc>
                  <a:txBody>
                    <a:bodyPr/>
                    <a:lstStyle/>
                    <a:p>
                      <a:pPr>
                        <a:spcAft>
                          <a:spcPts val="0"/>
                        </a:spcAft>
                      </a:pPr>
                      <a:r>
                        <a:rPr lang="en-GB" sz="1200" dirty="0">
                          <a:effectLst/>
                        </a:rPr>
                        <a:t>Press releases, conferences, interviews and social media</a:t>
                      </a:r>
                      <a:endParaRPr lang="en-GB" sz="1200" dirty="0">
                        <a:effectLst/>
                        <a:latin typeface="Arial"/>
                        <a:ea typeface="Calibri"/>
                        <a:cs typeface="Times New Roman"/>
                      </a:endParaRPr>
                    </a:p>
                  </a:txBody>
                  <a:tcPr marL="68580" marR="68580" marT="0" marB="0"/>
                </a:tc>
              </a:tr>
              <a:tr h="426509">
                <a:tc>
                  <a:txBody>
                    <a:bodyPr/>
                    <a:lstStyle/>
                    <a:p>
                      <a:pPr>
                        <a:spcAft>
                          <a:spcPts val="0"/>
                        </a:spcAft>
                      </a:pPr>
                      <a:r>
                        <a:rPr lang="en-GB" sz="1200">
                          <a:effectLst/>
                        </a:rPr>
                        <a:t>Shareholders</a:t>
                      </a:r>
                      <a:endParaRPr lang="en-GB" sz="1200">
                        <a:effectLst/>
                        <a:latin typeface="Arial"/>
                        <a:ea typeface="Calibri"/>
                        <a:cs typeface="Times New Roman"/>
                      </a:endParaRPr>
                    </a:p>
                  </a:txBody>
                  <a:tcPr marL="68580" marR="68580" marT="0" marB="0"/>
                </a:tc>
                <a:tc>
                  <a:txBody>
                    <a:bodyPr/>
                    <a:lstStyle/>
                    <a:p>
                      <a:pPr>
                        <a:spcAft>
                          <a:spcPts val="0"/>
                        </a:spcAft>
                      </a:pPr>
                      <a:r>
                        <a:rPr lang="en-GB" sz="1200" dirty="0">
                          <a:effectLst/>
                        </a:rPr>
                        <a:t>Annual and financial reports, </a:t>
                      </a:r>
                      <a:r>
                        <a:rPr lang="en-GB" sz="1200" dirty="0" smtClean="0">
                          <a:effectLst/>
                        </a:rPr>
                        <a:t>meetings,</a:t>
                      </a:r>
                      <a:endParaRPr lang="en-GB" sz="1200" dirty="0">
                        <a:effectLst/>
                        <a:latin typeface="Arial"/>
                        <a:ea typeface="Calibri"/>
                        <a:cs typeface="Times New Roman"/>
                      </a:endParaRPr>
                    </a:p>
                  </a:txBody>
                  <a:tcPr marL="68580" marR="68580" marT="0" marB="0"/>
                </a:tc>
              </a:tr>
              <a:tr h="853018">
                <a:tc>
                  <a:txBody>
                    <a:bodyPr/>
                    <a:lstStyle/>
                    <a:p>
                      <a:pPr>
                        <a:spcAft>
                          <a:spcPts val="0"/>
                        </a:spcAft>
                      </a:pPr>
                      <a:r>
                        <a:rPr lang="en-GB" sz="1200">
                          <a:effectLst/>
                        </a:rPr>
                        <a:t>Government, National and Local (State)</a:t>
                      </a:r>
                      <a:endParaRPr lang="en-GB" sz="1200">
                        <a:effectLst/>
                        <a:latin typeface="Arial"/>
                        <a:ea typeface="Calibri"/>
                        <a:cs typeface="Times New Roman"/>
                      </a:endParaRPr>
                    </a:p>
                  </a:txBody>
                  <a:tcPr marL="68580" marR="68580" marT="0" marB="0"/>
                </a:tc>
                <a:tc>
                  <a:txBody>
                    <a:bodyPr/>
                    <a:lstStyle/>
                    <a:p>
                      <a:pPr>
                        <a:spcAft>
                          <a:spcPts val="0"/>
                        </a:spcAft>
                      </a:pPr>
                      <a:r>
                        <a:rPr lang="en-GB" sz="1200">
                          <a:effectLst/>
                        </a:rPr>
                        <a:t>Advocacy and lobbying; consultation meetings</a:t>
                      </a:r>
                      <a:endParaRPr lang="en-GB" sz="1200">
                        <a:effectLst/>
                        <a:latin typeface="Arial"/>
                        <a:ea typeface="Calibri"/>
                        <a:cs typeface="Times New Roman"/>
                      </a:endParaRPr>
                    </a:p>
                  </a:txBody>
                  <a:tcPr marL="68580" marR="68580" marT="0" marB="0"/>
                </a:tc>
              </a:tr>
              <a:tr h="426509">
                <a:tc>
                  <a:txBody>
                    <a:bodyPr/>
                    <a:lstStyle/>
                    <a:p>
                      <a:pPr>
                        <a:spcAft>
                          <a:spcPts val="0"/>
                        </a:spcAft>
                      </a:pPr>
                      <a:r>
                        <a:rPr lang="en-GB" sz="1200" dirty="0">
                          <a:effectLst/>
                        </a:rPr>
                        <a:t>Industry </a:t>
                      </a:r>
                      <a:endParaRPr lang="en-GB" sz="1200" dirty="0">
                        <a:effectLst/>
                        <a:latin typeface="Arial"/>
                        <a:ea typeface="Calibri"/>
                        <a:cs typeface="Times New Roman"/>
                      </a:endParaRPr>
                    </a:p>
                  </a:txBody>
                  <a:tcPr marL="68580" marR="68580" marT="0" marB="0"/>
                </a:tc>
                <a:tc>
                  <a:txBody>
                    <a:bodyPr/>
                    <a:lstStyle/>
                    <a:p>
                      <a:pPr>
                        <a:spcAft>
                          <a:spcPts val="0"/>
                        </a:spcAft>
                      </a:pPr>
                      <a:r>
                        <a:rPr lang="en-GB" sz="1200">
                          <a:effectLst/>
                        </a:rPr>
                        <a:t>Collaborative projects</a:t>
                      </a:r>
                      <a:endParaRPr lang="en-GB" sz="1200">
                        <a:effectLst/>
                        <a:latin typeface="Arial"/>
                        <a:ea typeface="Calibri"/>
                        <a:cs typeface="Times New Roman"/>
                      </a:endParaRPr>
                    </a:p>
                  </a:txBody>
                  <a:tcPr marL="68580" marR="68580" marT="0" marB="0"/>
                </a:tc>
              </a:tr>
              <a:tr h="426509">
                <a:tc>
                  <a:txBody>
                    <a:bodyPr/>
                    <a:lstStyle/>
                    <a:p>
                      <a:pPr>
                        <a:spcAft>
                          <a:spcPts val="0"/>
                        </a:spcAft>
                      </a:pPr>
                      <a:r>
                        <a:rPr lang="en-GB" sz="1200">
                          <a:effectLst/>
                        </a:rPr>
                        <a:t>NGOs and INGOs</a:t>
                      </a:r>
                      <a:endParaRPr lang="en-GB" sz="1200">
                        <a:effectLst/>
                        <a:latin typeface="Arial"/>
                        <a:ea typeface="Calibri"/>
                        <a:cs typeface="Times New Roman"/>
                      </a:endParaRPr>
                    </a:p>
                  </a:txBody>
                  <a:tcPr marL="68580" marR="68580" marT="0" marB="0"/>
                </a:tc>
                <a:tc>
                  <a:txBody>
                    <a:bodyPr/>
                    <a:lstStyle/>
                    <a:p>
                      <a:pPr>
                        <a:spcAft>
                          <a:spcPts val="0"/>
                        </a:spcAft>
                      </a:pPr>
                      <a:r>
                        <a:rPr lang="en-GB" sz="1200">
                          <a:effectLst/>
                        </a:rPr>
                        <a:t>CSR and associated communications</a:t>
                      </a:r>
                      <a:endParaRPr lang="en-GB" sz="1200">
                        <a:effectLst/>
                        <a:latin typeface="Arial"/>
                        <a:ea typeface="Calibri"/>
                        <a:cs typeface="Times New Roman"/>
                      </a:endParaRPr>
                    </a:p>
                  </a:txBody>
                  <a:tcPr marL="68580" marR="68580" marT="0" marB="0"/>
                </a:tc>
              </a:tr>
              <a:tr h="853018">
                <a:tc>
                  <a:txBody>
                    <a:bodyPr/>
                    <a:lstStyle/>
                    <a:p>
                      <a:pPr>
                        <a:spcAft>
                          <a:spcPts val="0"/>
                        </a:spcAft>
                      </a:pPr>
                      <a:r>
                        <a:rPr lang="en-GB" sz="1200" dirty="0" smtClean="0">
                          <a:effectLst/>
                        </a:rPr>
                        <a:t>Local communities </a:t>
                      </a:r>
                      <a:endParaRPr lang="en-GB" sz="1200" dirty="0">
                        <a:effectLst/>
                        <a:latin typeface="Arial"/>
                        <a:ea typeface="Calibri"/>
                        <a:cs typeface="Times New Roman"/>
                      </a:endParaRPr>
                    </a:p>
                  </a:txBody>
                  <a:tcPr marL="68580" marR="68580" marT="0" marB="0"/>
                </a:tc>
                <a:tc>
                  <a:txBody>
                    <a:bodyPr/>
                    <a:lstStyle/>
                    <a:p>
                      <a:pPr>
                        <a:spcAft>
                          <a:spcPts val="0"/>
                        </a:spcAft>
                      </a:pPr>
                      <a:r>
                        <a:rPr lang="en-GB" sz="1200" dirty="0">
                          <a:effectLst/>
                        </a:rPr>
                        <a:t>Consultations and meetings, communications by media and social </a:t>
                      </a:r>
                      <a:r>
                        <a:rPr lang="en-GB" sz="1200" dirty="0" smtClean="0">
                          <a:effectLst/>
                        </a:rPr>
                        <a:t>media</a:t>
                      </a:r>
                    </a:p>
                  </a:txBody>
                  <a:tcPr marL="68580" marR="68580" marT="0" marB="0"/>
                </a:tc>
              </a:tr>
            </a:tbl>
          </a:graphicData>
        </a:graphic>
      </p:graphicFrame>
    </p:spTree>
    <p:extLst>
      <p:ext uri="{BB962C8B-B14F-4D97-AF65-F5344CB8AC3E}">
        <p14:creationId xmlns:p14="http://schemas.microsoft.com/office/powerpoint/2010/main" val="281380595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way forward: legal, governance, technical, environmental and human </a:t>
            </a:r>
            <a:endParaRPr lang="en-GB" dirty="0"/>
          </a:p>
        </p:txBody>
      </p:sp>
      <p:sp>
        <p:nvSpPr>
          <p:cNvPr id="3" name="Content Placeholder 2"/>
          <p:cNvSpPr>
            <a:spLocks noGrp="1"/>
          </p:cNvSpPr>
          <p:nvPr>
            <p:ph sz="half" idx="1"/>
          </p:nvPr>
        </p:nvSpPr>
        <p:spPr>
          <a:xfrm>
            <a:off x="457200" y="1600201"/>
            <a:ext cx="4038600" cy="3340968"/>
          </a:xfrm>
        </p:spPr>
        <p:txBody>
          <a:bodyPr/>
          <a:lstStyle/>
          <a:p>
            <a:r>
              <a:rPr lang="en-GB" dirty="0" smtClean="0"/>
              <a:t>Changes to national and state regulation </a:t>
            </a:r>
          </a:p>
          <a:p>
            <a:r>
              <a:rPr lang="en-GB" dirty="0" smtClean="0"/>
              <a:t>Changes to company codes and response protocols</a:t>
            </a:r>
          </a:p>
          <a:p>
            <a:r>
              <a:rPr lang="en-GB" dirty="0" smtClean="0"/>
              <a:t>Changes to guidance on whistleblowing</a:t>
            </a:r>
          </a:p>
          <a:p>
            <a:endParaRPr lang="en-GB" dirty="0"/>
          </a:p>
        </p:txBody>
      </p:sp>
      <p:sp>
        <p:nvSpPr>
          <p:cNvPr id="4" name="Content Placeholder 3"/>
          <p:cNvSpPr>
            <a:spLocks noGrp="1"/>
          </p:cNvSpPr>
          <p:nvPr>
            <p:ph sz="half" idx="2"/>
          </p:nvPr>
        </p:nvSpPr>
        <p:spPr>
          <a:xfrm>
            <a:off x="4648200" y="1600201"/>
            <a:ext cx="4038600" cy="3052936"/>
          </a:xfrm>
        </p:spPr>
        <p:txBody>
          <a:bodyPr/>
          <a:lstStyle/>
          <a:p>
            <a:r>
              <a:rPr lang="en-GB" dirty="0" smtClean="0"/>
              <a:t>Technical changes to ensure no procedure can be overridden</a:t>
            </a:r>
          </a:p>
          <a:p>
            <a:r>
              <a:rPr lang="en-GB" dirty="0" smtClean="0"/>
              <a:t>Better tests on technical items at depth and pressure</a:t>
            </a:r>
            <a:endParaRPr lang="en-GB" dirty="0"/>
          </a:p>
        </p:txBody>
      </p:sp>
      <p:sp>
        <p:nvSpPr>
          <p:cNvPr id="5" name="TextBox 4"/>
          <p:cNvSpPr txBox="1"/>
          <p:nvPr/>
        </p:nvSpPr>
        <p:spPr>
          <a:xfrm>
            <a:off x="971600" y="5301208"/>
            <a:ext cx="7200800" cy="1384995"/>
          </a:xfrm>
          <a:prstGeom prst="rect">
            <a:avLst/>
          </a:prstGeom>
          <a:noFill/>
        </p:spPr>
        <p:txBody>
          <a:bodyPr wrap="square" rtlCol="0">
            <a:spAutoFit/>
          </a:bodyPr>
          <a:lstStyle/>
          <a:p>
            <a:r>
              <a:rPr lang="en-GB" sz="2800" i="1" dirty="0" smtClean="0"/>
              <a:t>There are still ongoing legal cases that will take years to evaluate evidence and conclude with a  judgement. </a:t>
            </a:r>
            <a:endParaRPr lang="en-GB" sz="2800" i="1" dirty="0"/>
          </a:p>
        </p:txBody>
      </p:sp>
    </p:spTree>
    <p:extLst>
      <p:ext uri="{BB962C8B-B14F-4D97-AF65-F5344CB8AC3E}">
        <p14:creationId xmlns:p14="http://schemas.microsoft.com/office/powerpoint/2010/main" val="26303328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548680"/>
            <a:ext cx="7416824" cy="369332"/>
          </a:xfrm>
          <a:prstGeom prst="rect">
            <a:avLst/>
          </a:prstGeom>
          <a:noFill/>
        </p:spPr>
        <p:txBody>
          <a:bodyPr wrap="square" rtlCol="0">
            <a:spAutoFit/>
          </a:bodyPr>
          <a:lstStyle/>
          <a:p>
            <a:r>
              <a:rPr lang="en-GB" dirty="0" smtClean="0"/>
              <a:t>Bibliography and References</a:t>
            </a:r>
            <a:endParaRPr lang="en-GB" dirty="0"/>
          </a:p>
        </p:txBody>
      </p:sp>
      <p:sp>
        <p:nvSpPr>
          <p:cNvPr id="3" name="TextBox 2"/>
          <p:cNvSpPr txBox="1"/>
          <p:nvPr/>
        </p:nvSpPr>
        <p:spPr>
          <a:xfrm>
            <a:off x="611560" y="918012"/>
            <a:ext cx="7776864" cy="5909310"/>
          </a:xfrm>
          <a:prstGeom prst="rect">
            <a:avLst/>
          </a:prstGeom>
          <a:noFill/>
        </p:spPr>
        <p:txBody>
          <a:bodyPr wrap="square" rtlCol="0">
            <a:spAutoFit/>
          </a:bodyPr>
          <a:lstStyle/>
          <a:p>
            <a:r>
              <a:rPr lang="en-GB" dirty="0" smtClean="0"/>
              <a:t>State of Alabama </a:t>
            </a:r>
            <a:r>
              <a:rPr lang="en-GB" i="1" dirty="0" smtClean="0"/>
              <a:t>Oil and Gas Laws </a:t>
            </a:r>
            <a:r>
              <a:rPr lang="en-GB" i="1" dirty="0"/>
              <a:t>and Regulations</a:t>
            </a:r>
            <a:r>
              <a:rPr lang="en-GB" dirty="0"/>
              <a:t/>
            </a:r>
            <a:br>
              <a:rPr lang="en-GB" dirty="0"/>
            </a:br>
            <a:r>
              <a:rPr lang="en-GB" dirty="0">
                <a:hlinkClick r:id="rId3"/>
              </a:rPr>
              <a:t>http://</a:t>
            </a:r>
            <a:r>
              <a:rPr lang="en-GB" dirty="0" smtClean="0">
                <a:hlinkClick r:id="rId3"/>
              </a:rPr>
              <a:t>www.gsa.state.al.us/ogb/ogb.html</a:t>
            </a:r>
            <a:r>
              <a:rPr lang="en-GB" dirty="0" smtClean="0"/>
              <a:t>  [online] accessed 27 November 2016</a:t>
            </a:r>
          </a:p>
          <a:p>
            <a:r>
              <a:rPr lang="en-GB" dirty="0" smtClean="0"/>
              <a:t>BBC News </a:t>
            </a:r>
            <a:r>
              <a:rPr lang="en-GB" i="1" dirty="0" smtClean="0"/>
              <a:t>Mark </a:t>
            </a:r>
            <a:r>
              <a:rPr lang="en-GB" i="1" dirty="0"/>
              <a:t>Rylance 'snubs' RSC in BP sponsorship </a:t>
            </a:r>
            <a:r>
              <a:rPr lang="en-GB" i="1" dirty="0" smtClean="0"/>
              <a:t>row </a:t>
            </a:r>
            <a:endParaRPr lang="en-GB" i="1" dirty="0"/>
          </a:p>
          <a:p>
            <a:r>
              <a:rPr lang="en-GB" dirty="0" smtClean="0">
                <a:hlinkClick r:id="rId4"/>
              </a:rPr>
              <a:t>http</a:t>
            </a:r>
            <a:r>
              <a:rPr lang="en-GB" dirty="0">
                <a:hlinkClick r:id="rId4"/>
              </a:rPr>
              <a:t>://</a:t>
            </a:r>
            <a:r>
              <a:rPr lang="en-GB" dirty="0" smtClean="0">
                <a:hlinkClick r:id="rId4"/>
              </a:rPr>
              <a:t>www.bbc.co.uk/news/entertainment-arts-37501105</a:t>
            </a:r>
            <a:r>
              <a:rPr lang="en-GB" dirty="0" smtClean="0"/>
              <a:t> [online] accessed 21 November 2016</a:t>
            </a:r>
          </a:p>
          <a:p>
            <a:r>
              <a:rPr lang="en-GB" dirty="0" smtClean="0"/>
              <a:t>BP </a:t>
            </a:r>
            <a:r>
              <a:rPr lang="en-GB" i="1" dirty="0"/>
              <a:t>Sustainability Section</a:t>
            </a:r>
            <a:r>
              <a:rPr lang="en-GB" dirty="0"/>
              <a:t>: </a:t>
            </a:r>
            <a:r>
              <a:rPr lang="en-GB" i="1" dirty="0"/>
              <a:t>Safety Policies </a:t>
            </a:r>
            <a:r>
              <a:rPr lang="en-GB" dirty="0">
                <a:hlinkClick r:id="rId5"/>
              </a:rPr>
              <a:t>http://</a:t>
            </a:r>
            <a:r>
              <a:rPr lang="en-GB" dirty="0" smtClean="0">
                <a:hlinkClick r:id="rId5"/>
              </a:rPr>
              <a:t>www.bp.com/en/global/corporate/sustainability/safety/safer-drilling.html</a:t>
            </a:r>
            <a:r>
              <a:rPr lang="en-GB" dirty="0" smtClean="0"/>
              <a:t> [online] accessed 20 November 2016</a:t>
            </a:r>
          </a:p>
          <a:p>
            <a:r>
              <a:rPr lang="en-GB" dirty="0" smtClean="0"/>
              <a:t>Campbell, R &amp; Kitson, A (2008) </a:t>
            </a:r>
            <a:r>
              <a:rPr lang="en-GB" i="1" dirty="0" smtClean="0"/>
              <a:t>The Ethical Organisation </a:t>
            </a:r>
            <a:r>
              <a:rPr lang="en-GB" dirty="0" smtClean="0"/>
              <a:t>2</a:t>
            </a:r>
            <a:r>
              <a:rPr lang="en-GB" baseline="30000" dirty="0" smtClean="0"/>
              <a:t>nd</a:t>
            </a:r>
            <a:r>
              <a:rPr lang="en-GB" dirty="0" smtClean="0"/>
              <a:t> Edn Basingstoke: Palgrave McMillan</a:t>
            </a:r>
          </a:p>
          <a:p>
            <a:r>
              <a:rPr lang="en-GB" dirty="0" smtClean="0"/>
              <a:t>Deepwater Horizon Study </a:t>
            </a:r>
            <a:r>
              <a:rPr lang="en-GB" dirty="0"/>
              <a:t>Group </a:t>
            </a:r>
            <a:r>
              <a:rPr lang="en-GB" i="1" dirty="0"/>
              <a:t>Final Report </a:t>
            </a:r>
            <a:endParaRPr lang="en-GB" i="1" dirty="0" smtClean="0"/>
          </a:p>
          <a:p>
            <a:r>
              <a:rPr lang="en-GB" dirty="0" smtClean="0">
                <a:hlinkClick r:id="rId6"/>
              </a:rPr>
              <a:t>http</a:t>
            </a:r>
            <a:r>
              <a:rPr lang="en-GB" dirty="0">
                <a:hlinkClick r:id="rId6"/>
              </a:rPr>
              <a:t>://</a:t>
            </a:r>
            <a:r>
              <a:rPr lang="en-GB" dirty="0" smtClean="0">
                <a:hlinkClick r:id="rId6"/>
              </a:rPr>
              <a:t>ccrm.berkeley.edu/pdfs_papers/bea_pdfs/dhsgfinalreport-march2011-tag.pdf</a:t>
            </a:r>
            <a:r>
              <a:rPr lang="en-GB" dirty="0" smtClean="0"/>
              <a:t> [online] accessed 20 November 2016</a:t>
            </a:r>
          </a:p>
          <a:p>
            <a:r>
              <a:rPr lang="en-GB" dirty="0" smtClean="0"/>
              <a:t>National Geographic </a:t>
            </a:r>
            <a:r>
              <a:rPr lang="en-GB" dirty="0">
                <a:hlinkClick r:id="rId7"/>
              </a:rPr>
              <a:t>http://news.nationalgeographic.com/2015/04/150420-bp-gulf-oil-spill-safety-five-years-later</a:t>
            </a:r>
            <a:r>
              <a:rPr lang="en-GB" dirty="0" smtClean="0">
                <a:hlinkClick r:id="rId7"/>
              </a:rPr>
              <a:t>/</a:t>
            </a:r>
            <a:r>
              <a:rPr lang="en-GB" dirty="0" smtClean="0"/>
              <a:t>   [online] accessed 30 November 2016</a:t>
            </a:r>
          </a:p>
          <a:p>
            <a:r>
              <a:rPr lang="en-GB" dirty="0" smtClean="0"/>
              <a:t>Rigzone </a:t>
            </a:r>
            <a:r>
              <a:rPr lang="en-GB" i="1" dirty="0" smtClean="0"/>
              <a:t>(Oil and Gas Industry online resource</a:t>
            </a:r>
            <a:r>
              <a:rPr lang="en-GB" dirty="0" smtClean="0"/>
              <a:t>) </a:t>
            </a:r>
          </a:p>
          <a:p>
            <a:r>
              <a:rPr lang="en-GB" dirty="0">
                <a:hlinkClick r:id="rId8"/>
              </a:rPr>
              <a:t>http://</a:t>
            </a:r>
            <a:r>
              <a:rPr lang="en-GB" dirty="0" smtClean="0">
                <a:hlinkClick r:id="rId8"/>
              </a:rPr>
              <a:t>www.rigzone.com/news/oil_gas/a/146875/Deepwater_Horizon_Movie_Recounts_Several_Safety_Missteps</a:t>
            </a:r>
            <a:r>
              <a:rPr lang="en-GB" dirty="0" smtClean="0"/>
              <a:t> [online] accessed 30 November 2016</a:t>
            </a:r>
          </a:p>
          <a:p>
            <a:r>
              <a:rPr lang="en-GB" dirty="0" smtClean="0"/>
              <a:t>Wall Street Journal </a:t>
            </a:r>
            <a:r>
              <a:rPr lang="en-GB" i="1" dirty="0" smtClean="0"/>
              <a:t>Halliburton to </a:t>
            </a:r>
            <a:r>
              <a:rPr lang="en-GB" i="1" dirty="0"/>
              <a:t>Pay Alabama </a:t>
            </a:r>
            <a:r>
              <a:rPr lang="en-GB" dirty="0">
                <a:hlinkClick r:id="rId9"/>
              </a:rPr>
              <a:t>http://</a:t>
            </a:r>
            <a:r>
              <a:rPr lang="en-GB" dirty="0" smtClean="0">
                <a:hlinkClick r:id="rId9"/>
              </a:rPr>
              <a:t>www.wsj.com/articles/halliburton-to-settle-deepwater-horizon-claims-for-1-1-billion-1409664524</a:t>
            </a:r>
            <a:r>
              <a:rPr lang="en-GB" dirty="0" smtClean="0"/>
              <a:t> [online] accessed 22 November 2016</a:t>
            </a:r>
            <a:endParaRPr lang="en-GB" dirty="0"/>
          </a:p>
        </p:txBody>
      </p:sp>
    </p:spTree>
    <p:extLst>
      <p:ext uri="{BB962C8B-B14F-4D97-AF65-F5344CB8AC3E}">
        <p14:creationId xmlns:p14="http://schemas.microsoft.com/office/powerpoint/2010/main" val="35902472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1371</TotalTime>
  <Words>2178</Words>
  <Application>Microsoft Office PowerPoint</Application>
  <PresentationFormat>On-screen Show (4:3)</PresentationFormat>
  <Paragraphs>127</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Times New Roman</vt:lpstr>
      <vt:lpstr>Office Theme</vt:lpstr>
      <vt:lpstr>UWTSD: Business Ethics Management </vt:lpstr>
      <vt:lpstr>   WHAT HAPPENED?    </vt:lpstr>
      <vt:lpstr>BP Safety Policies</vt:lpstr>
      <vt:lpstr>Immediate aftermath…</vt:lpstr>
      <vt:lpstr>PowerPoint Presentation</vt:lpstr>
      <vt:lpstr>BP Accident Report September 2010</vt:lpstr>
      <vt:lpstr>Deepwater Horizon Study Group</vt:lpstr>
      <vt:lpstr>PowerPoint Presentation</vt:lpstr>
      <vt:lpstr>PowerPoint Presentation</vt:lpstr>
      <vt:lpstr>What makes this a scandal?</vt:lpstr>
      <vt:lpstr>Corporate Social Responsibility</vt:lpstr>
      <vt:lpstr>In the greater picture…</vt:lpstr>
      <vt:lpstr>PowerPoint Presentation</vt:lpstr>
      <vt:lpstr>The way forward: legal, governance, technical, environmental and human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BP: Deepwater Horizon 2010</dc:title>
  <dc:creator>admin</dc:creator>
  <cp:lastModifiedBy>Caroline Jawad</cp:lastModifiedBy>
  <cp:revision>98</cp:revision>
  <cp:lastPrinted>2016-11-28T20:42:32Z</cp:lastPrinted>
  <dcterms:created xsi:type="dcterms:W3CDTF">2016-10-29T13:57:51Z</dcterms:created>
  <dcterms:modified xsi:type="dcterms:W3CDTF">2018-01-29T08:17:37Z</dcterms:modified>
</cp:coreProperties>
</file>