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4633" autoAdjust="0"/>
  </p:normalViewPr>
  <p:slideViewPr>
    <p:cSldViewPr snapToGrid="0" snapToObjects="1">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116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[morning/afternoon]. My name is Simona Brendea. For my critical evaluation I chose the NHS App, launched in England in 2019 and described from the start as the digital front door to the health service. I picked it because it is one of very few digital health products rolled out at genuinely national scale in the last ten years, and there is now enough independent UK evidence to judge what actually happened rather than what was promised. Over the next ten minutes I'll weigh the positive against the negative outcomes across four domains: the workforce, service delivery, the patient, and the community.</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report is structured around four domains, and I'll keep that structure today: the workforce, service delivery, the patient, and the community. In every domain I weigh the positives against the negatives, because a critical </a:t>
            </a:r>
            <a:r>
              <a:rPr lang="en-US"/>
              <a:t>evaluation must </a:t>
            </a:r>
            <a:r>
              <a:rPr lang="en-US" dirty="0"/>
              <a:t>do both. Where it helps, I anchor the analysis in the NASSS framework by Greenhalgh and colleagues. Its central claim is simple but powerful: the outcome of a health technology depends far less on the software itself than on the organisations and people expected to adopt it. That idea runs right through my findings.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little context. The App launched in July 2019 with a modest set of functions — booking, prescriptions, NHS 111, organ donation. But the real tipping point in adoption was the pandemic: when the COVID Pass was built into the App, millions downloaded it, and the national evaluation found that for many people the Pass was the only feature they ever used. Growth then continued. By December 2025 there were more than 39 million registered users, 25.7 million distinct people logged in over the year, and almost 68 million repeat prescriptions ordered through it. Over 313,000 people even opened it on Christmas Day. So judged on adoption alone, this looks like a clear success — and the rest of my presentation tests that impression.</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Domain one, the workforce — and general practice has carried most of the implementation, so that's where change is clearest. The gains are real: fewer calls chasing results, fewer subject-access requests, lower printing and postage, and prescriptions flowing through e-prescribing that staff can handle at quieter times. Reception roles are evolving towards signposting and helping people register. But the costs are easy to miss. The national evaluation found that promoting the App and supporting confused patients usually landed on staff who were already stretched, with no dedicated funding. And clinicians now know patients can read their notes, so some leave out a gut feeling or a speculative concern — which researchers warn erodes the clinical value of the record. Read through NASSS, the lesson is that the technology was never the hard part; in many practices the work was redistributed, not relieved.</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Domain two, service delivery. The clearest change is routine business moving off the telephone. In November 2025 alone there were 62 million logins, 21 million record views, and over six million prescriptions ordered. That carries real value — reminders cut missed appointments, and every online transaction frees up phone capacity for people who still rely on it. But the national picture hides a lot of local inconsistency. What a patient can actually do depends on the clinical IT system their practice uses, so two people on the same street can have very different experiences of what's nominally one national product — the evaluators called the rollout fragmented. The App also grew out of primary care and is weakest in hospital and community settings, so the heaviest service users often gain the least. And the assumption that it lowers demand is insecure: a result released without explanation frequently produces a phone call that would never otherwise have happened.</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Domain three, the patient. Regular users value the independence — ordering medication without speaking to anyone, results appearing as soon as they're ready, reading their record before an appointment so they arrive prepared. And the strongest evidence here is behavioural, not survey-based: more than 25 million separate people chose to log in during 2025, a level of voluntary repeat use very few NHS digital projects have ever reached. But the experience isn't positive for everyone. Patients find abnormal results before any clinician has explained them, which can cause real anxiety and extra contact. Registration defeats some users. The planned Single Patient Record raises genuine concerns about consent and who sees the data. And most seriously, practices serving deprived populations record systematically lower use — so the patients carrying the heaviest illness burden are the least likely to benefit. A confident user experiences the App as care brought closer; a patient outside the digital world may experience the same policy as a door slowly closing.</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Domain four, the community. Seen at community level, the App's main contribution is weakening the link between access and geography — a rural resident can complete routine business without travelling, and proxy access lets a carer manage a relative's medication from another town, which quietly supports the family carers that so much social care rests on. It's also become a public-health instrument: vaccination records, organ donation, and during the pandemic the COVID Pass. But the danger here is inequality. Uptake runs highest among younger, wealthier populations with fewer health needs, and lowest in deprived areas — researchers describe this as a possible digital version of the inverse care law, where the benefit of reform flows away from the communities that need it most. Digital exclusion clusters around poverty and old age, the very conditions that already predict poor health. The government has promised a Digital Inclusion Action Plan, but no published evaluation yet shows it working.</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Pulling this together, one pattern repeats across all four domains. For the workforce, admin was lifted but new unfunded work was created. For delivery, digital channels are convenient but uneven. For patients, there's real empowerment and real anxiety, and the line between them follows the social gradient. For communities, access is freed from geography but a digital inverse care law looms. This is exactly what the NASSS framework predicts: outcomes depend less on the software than on the organisations and people expected to adopt it. The App didn't create the social gradient — but left unmanaged, it risks reinforcing it, because both the benefits and the harms track who is already advantaged.</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conclude. Measured by the number of people who use it, the NHS App is probably the most successful digital product the NHS has ever released — six years on, it's a routine channel for tens of millions and the organising idea of national health policy. But measured by its effects, the verdict has to be more careful: staff gained unfunded work, clinicians document differently, delivery is uneven, there's no settled evidence it reduces demand, and empowerment is shadowed by exclusion along the existing social gradient. So my recommendation is that, if the 10 Year Plan is to widen access rather than ration it by digital skill, investment must follow the technology — into digital inclusion for the communities left behind, into the practices and hospitals expected to make it work, and into protected non-digital routes. The technology will not settle the question on its own. Thank you — I'm happy to take questions.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 in UWTSD Harvard style — part one of two.</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 part two of two. Happy to point to any specific source if a question relates to it.</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9.png"/><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E2E3B"/>
        </a:solidFill>
        <a:effectLst/>
      </p:bgPr>
    </p:bg>
    <p:spTree>
      <p:nvGrpSpPr>
        <p:cNvPr id="1" name=""/>
        <p:cNvGrpSpPr/>
        <p:nvPr/>
      </p:nvGrpSpPr>
      <p:grpSpPr>
        <a:xfrm>
          <a:off x="0" y="0"/>
          <a:ext cx="0" cy="0"/>
          <a:chOff x="0" y="0"/>
          <a:chExt cx="0" cy="0"/>
        </a:xfrm>
      </p:grpSpPr>
      <p:sp>
        <p:nvSpPr>
          <p:cNvPr id="2" name="Shape 0"/>
          <p:cNvSpPr/>
          <p:nvPr/>
        </p:nvSpPr>
        <p:spPr>
          <a:xfrm>
            <a:off x="8869680" y="1051560"/>
            <a:ext cx="2834640" cy="2834640"/>
          </a:xfrm>
          <a:prstGeom prst="ellipse">
            <a:avLst/>
          </a:prstGeom>
          <a:solidFill>
            <a:srgbClr val="094F58"/>
          </a:solidFill>
          <a:ln/>
        </p:spPr>
        <p:txBody>
          <a:bodyPr/>
          <a:lstStyle/>
          <a:p>
            <a:endParaRPr lang="en-GB"/>
          </a:p>
        </p:txBody>
      </p:sp>
      <p:sp>
        <p:nvSpPr>
          <p:cNvPr id="3" name="Shape 1"/>
          <p:cNvSpPr/>
          <p:nvPr/>
        </p:nvSpPr>
        <p:spPr>
          <a:xfrm>
            <a:off x="9189720" y="1371600"/>
            <a:ext cx="2194560" cy="2194560"/>
          </a:xfrm>
          <a:prstGeom prst="ellipse">
            <a:avLst/>
          </a:prstGeom>
          <a:solidFill>
            <a:srgbClr val="0B6E7A"/>
          </a:solidFill>
          <a:ln/>
        </p:spPr>
        <p:txBody>
          <a:bodyPr/>
          <a:lstStyle/>
          <a:p>
            <a:endParaRPr lang="en-GB"/>
          </a:p>
        </p:txBody>
      </p:sp>
      <p:pic>
        <p:nvPicPr>
          <p:cNvPr id="4" name="Image 0" descr="preencoded.png"/>
          <p:cNvPicPr>
            <a:picLocks noChangeAspect="1"/>
          </p:cNvPicPr>
          <p:nvPr/>
        </p:nvPicPr>
        <p:blipFill>
          <a:blip r:embed="rId3"/>
          <a:stretch>
            <a:fillRect/>
          </a:stretch>
        </p:blipFill>
        <p:spPr>
          <a:xfrm>
            <a:off x="9857232" y="2011680"/>
            <a:ext cx="868680" cy="914400"/>
          </a:xfrm>
          <a:prstGeom prst="rect">
            <a:avLst/>
          </a:prstGeom>
        </p:spPr>
      </p:pic>
      <p:sp>
        <p:nvSpPr>
          <p:cNvPr id="5" name="Text 2"/>
          <p:cNvSpPr/>
          <p:nvPr/>
        </p:nvSpPr>
        <p:spPr>
          <a:xfrm>
            <a:off x="822960" y="1051560"/>
            <a:ext cx="7772400" cy="365760"/>
          </a:xfrm>
          <a:prstGeom prst="rect">
            <a:avLst/>
          </a:prstGeom>
          <a:noFill/>
          <a:ln/>
        </p:spPr>
        <p:txBody>
          <a:bodyPr wrap="square" lIns="0" tIns="0" rIns="0" bIns="0" rtlCol="0" anchor="ctr"/>
          <a:lstStyle/>
          <a:p>
            <a:pPr marL="0" indent="0">
              <a:buNone/>
            </a:pPr>
            <a:r>
              <a:rPr lang="en-US" sz="1400" b="1" kern="0" spc="400" dirty="0">
                <a:solidFill>
                  <a:srgbClr val="2BB8A3"/>
                </a:solidFill>
                <a:latin typeface="Calibri" pitchFamily="34" charset="0"/>
                <a:ea typeface="Calibri" pitchFamily="34" charset="-122"/>
                <a:cs typeface="Calibri" pitchFamily="34" charset="-120"/>
              </a:rPr>
              <a:t>VIVA VOCE  ·  COMPONENT 1</a:t>
            </a:r>
            <a:endParaRPr lang="en-US" sz="1400" dirty="0"/>
          </a:p>
        </p:txBody>
      </p:sp>
      <p:sp>
        <p:nvSpPr>
          <p:cNvPr id="6" name="Text 3"/>
          <p:cNvSpPr/>
          <p:nvPr/>
        </p:nvSpPr>
        <p:spPr>
          <a:xfrm>
            <a:off x="822960" y="1508760"/>
            <a:ext cx="7955280" cy="1371600"/>
          </a:xfrm>
          <a:prstGeom prst="rect">
            <a:avLst/>
          </a:prstGeom>
          <a:noFill/>
          <a:ln/>
        </p:spPr>
        <p:txBody>
          <a:bodyPr wrap="square" lIns="0" tIns="0" rIns="0" bIns="0" rtlCol="0" anchor="ctr"/>
          <a:lstStyle/>
          <a:p>
            <a:pPr marL="0" indent="0">
              <a:lnSpc>
                <a:spcPct val="100000"/>
              </a:lnSpc>
              <a:buNone/>
            </a:pPr>
            <a:r>
              <a:rPr lang="en-US" sz="4100" b="1" dirty="0">
                <a:solidFill>
                  <a:srgbClr val="FFFFFF"/>
                </a:solidFill>
                <a:latin typeface="Cambria" pitchFamily="34" charset="0"/>
                <a:ea typeface="Cambria" pitchFamily="34" charset="-122"/>
                <a:cs typeface="Cambria" pitchFamily="34" charset="-120"/>
              </a:rPr>
              <a:t>A Critical Evaluation of the NHS App</a:t>
            </a:r>
            <a:endParaRPr lang="en-US" sz="4100" dirty="0"/>
          </a:p>
        </p:txBody>
      </p:sp>
      <p:sp>
        <p:nvSpPr>
          <p:cNvPr id="7" name="Text 4"/>
          <p:cNvSpPr/>
          <p:nvPr/>
        </p:nvSpPr>
        <p:spPr>
          <a:xfrm>
            <a:off x="822960" y="2971800"/>
            <a:ext cx="7863840" cy="548640"/>
          </a:xfrm>
          <a:prstGeom prst="rect">
            <a:avLst/>
          </a:prstGeom>
          <a:noFill/>
          <a:ln/>
        </p:spPr>
        <p:txBody>
          <a:bodyPr wrap="square" lIns="0" tIns="0" rIns="0" bIns="0" rtlCol="0" anchor="ctr"/>
          <a:lstStyle/>
          <a:p>
            <a:pPr marL="0" indent="0">
              <a:buNone/>
            </a:pPr>
            <a:r>
              <a:rPr lang="en-US" sz="1900" i="1" dirty="0">
                <a:solidFill>
                  <a:srgbClr val="CFE6EA"/>
                </a:solidFill>
                <a:latin typeface="Calibri" pitchFamily="34" charset="0"/>
                <a:ea typeface="Calibri" pitchFamily="34" charset="-122"/>
                <a:cs typeface="Calibri" pitchFamily="34" charset="-120"/>
              </a:rPr>
              <a:t>A digital innovation in UK health and social care</a:t>
            </a:r>
            <a:endParaRPr lang="en-US" sz="1900" dirty="0"/>
          </a:p>
        </p:txBody>
      </p:sp>
      <p:sp>
        <p:nvSpPr>
          <p:cNvPr id="8" name="Shape 5"/>
          <p:cNvSpPr/>
          <p:nvPr/>
        </p:nvSpPr>
        <p:spPr>
          <a:xfrm>
            <a:off x="868680" y="3886200"/>
            <a:ext cx="3840480" cy="0"/>
          </a:xfrm>
          <a:prstGeom prst="line">
            <a:avLst/>
          </a:prstGeom>
          <a:noFill/>
          <a:ln w="19050">
            <a:solidFill>
              <a:srgbClr val="0B6E7A"/>
            </a:solidFill>
            <a:prstDash val="solid"/>
          </a:ln>
        </p:spPr>
        <p:txBody>
          <a:bodyPr/>
          <a:lstStyle/>
          <a:p>
            <a:endParaRPr lang="en-GB"/>
          </a:p>
        </p:txBody>
      </p:sp>
      <p:sp>
        <p:nvSpPr>
          <p:cNvPr id="9" name="Text 6"/>
          <p:cNvSpPr/>
          <p:nvPr/>
        </p:nvSpPr>
        <p:spPr>
          <a:xfrm>
            <a:off x="822960" y="4160520"/>
            <a:ext cx="7315200" cy="1280160"/>
          </a:xfrm>
          <a:prstGeom prst="rect">
            <a:avLst/>
          </a:prstGeom>
          <a:noFill/>
          <a:ln/>
        </p:spPr>
        <p:txBody>
          <a:bodyPr wrap="square" lIns="0" tIns="0" rIns="0" bIns="0" rtlCol="0" anchor="t"/>
          <a:lstStyle/>
          <a:p>
            <a:pPr marL="0" indent="0">
              <a:spcAft>
                <a:spcPts val="300"/>
              </a:spcAft>
              <a:buNone/>
            </a:pPr>
            <a:r>
              <a:rPr lang="en-US" sz="1600" b="1" dirty="0">
                <a:solidFill>
                  <a:srgbClr val="FFFFFF"/>
                </a:solidFill>
                <a:latin typeface="Calibri" pitchFamily="34" charset="0"/>
                <a:ea typeface="Calibri" pitchFamily="34" charset="-122"/>
                <a:cs typeface="Calibri" pitchFamily="34" charset="-120"/>
              </a:rPr>
              <a:t>Simona Elisabeta Brendea</a:t>
            </a:r>
            <a:endParaRPr lang="en-US" sz="1600" dirty="0"/>
          </a:p>
          <a:p>
            <a:pPr marL="0" indent="0">
              <a:spcAft>
                <a:spcPts val="300"/>
              </a:spcAft>
              <a:buNone/>
            </a:pPr>
            <a:r>
              <a:rPr lang="en-US" sz="1350" dirty="0">
                <a:solidFill>
                  <a:srgbClr val="CFE6EA"/>
                </a:solidFill>
                <a:latin typeface="Calibri" pitchFamily="34" charset="0"/>
                <a:ea typeface="Calibri" pitchFamily="34" charset="-122"/>
                <a:cs typeface="Calibri" pitchFamily="34" charset="-120"/>
              </a:rPr>
              <a:t>Student Number: 2322799</a:t>
            </a:r>
            <a:endParaRPr lang="en-US" sz="1600" dirty="0"/>
          </a:p>
          <a:p>
            <a:pPr marL="0" indent="0">
              <a:spcAft>
                <a:spcPts val="300"/>
              </a:spcAft>
              <a:buNone/>
            </a:pPr>
            <a:r>
              <a:rPr lang="en-US" sz="1350" dirty="0">
                <a:solidFill>
                  <a:srgbClr val="CFE6EA"/>
                </a:solidFill>
                <a:latin typeface="Calibri" pitchFamily="34" charset="0"/>
                <a:ea typeface="Calibri" pitchFamily="34" charset="-122"/>
                <a:cs typeface="Calibri" pitchFamily="34" charset="-120"/>
              </a:rPr>
              <a:t>Module BMPH6026  ·  UWTSD</a:t>
            </a: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4F8F9"/>
        </a:solidFill>
        <a:effectLst/>
      </p:bgPr>
    </p:bg>
    <p:spTree>
      <p:nvGrpSpPr>
        <p:cNvPr id="1" name=""/>
        <p:cNvGrpSpPr/>
        <p:nvPr/>
      </p:nvGrpSpPr>
      <p:grpSpPr>
        <a:xfrm>
          <a:off x="0" y="0"/>
          <a:ext cx="0" cy="0"/>
          <a:chOff x="0" y="0"/>
          <a:chExt cx="0" cy="0"/>
        </a:xfrm>
      </p:grpSpPr>
      <p:sp>
        <p:nvSpPr>
          <p:cNvPr id="2" name="Shape 0"/>
          <p:cNvSpPr/>
          <p:nvPr/>
        </p:nvSpPr>
        <p:spPr>
          <a:xfrm>
            <a:off x="548640" y="45720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683057"/>
            <a:ext cx="416966" cy="416966"/>
          </a:xfrm>
          <a:prstGeom prst="rect">
            <a:avLst/>
          </a:prstGeom>
        </p:spPr>
      </p:pic>
      <p:sp>
        <p:nvSpPr>
          <p:cNvPr id="4" name="Text 1"/>
          <p:cNvSpPr/>
          <p:nvPr/>
        </p:nvSpPr>
        <p:spPr>
          <a:xfrm>
            <a:off x="1600200" y="475488"/>
            <a:ext cx="10058400" cy="274320"/>
          </a:xfrm>
          <a:prstGeom prst="rect">
            <a:avLst/>
          </a:prstGeom>
          <a:noFill/>
          <a:ln/>
        </p:spPr>
        <p:txBody>
          <a:bodyPr wrap="square" lIns="0" tIns="0" rIns="0" bIns="0" rtlCol="0" anchor="ctr"/>
          <a:lstStyle/>
          <a:p>
            <a:pPr marL="0" indent="0" algn="l">
              <a:buNone/>
            </a:pPr>
            <a:r>
              <a:rPr lang="en-US" sz="1250" b="1" kern="0" spc="300" dirty="0">
                <a:solidFill>
                  <a:srgbClr val="2BB8A3"/>
                </a:solidFill>
                <a:latin typeface="Calibri" pitchFamily="34" charset="0"/>
                <a:ea typeface="Calibri" pitchFamily="34" charset="-122"/>
                <a:cs typeface="Calibri" pitchFamily="34" charset="-120"/>
              </a:rPr>
              <a:t>INTRODUCTION</a:t>
            </a:r>
            <a:endParaRPr lang="en-US" sz="1250" dirty="0"/>
          </a:p>
        </p:txBody>
      </p:sp>
      <p:sp>
        <p:nvSpPr>
          <p:cNvPr id="5" name="Text 2"/>
          <p:cNvSpPr/>
          <p:nvPr/>
        </p:nvSpPr>
        <p:spPr>
          <a:xfrm>
            <a:off x="1600200" y="731520"/>
            <a:ext cx="10149840" cy="640080"/>
          </a:xfrm>
          <a:prstGeom prst="rect">
            <a:avLst/>
          </a:prstGeom>
          <a:noFill/>
          <a:ln/>
        </p:spPr>
        <p:txBody>
          <a:bodyPr wrap="square" lIns="0" tIns="0" rIns="0" bIns="0" rtlCol="0" anchor="ctr"/>
          <a:lstStyle/>
          <a:p>
            <a:pPr marL="0" indent="0" algn="l">
              <a:buNone/>
            </a:pPr>
            <a:r>
              <a:rPr lang="en-US" sz="2800" b="1" dirty="0">
                <a:solidFill>
                  <a:srgbClr val="0E2E3B"/>
                </a:solidFill>
                <a:latin typeface="Cambria" pitchFamily="34" charset="0"/>
                <a:ea typeface="Cambria" pitchFamily="34" charset="-122"/>
                <a:cs typeface="Cambria" pitchFamily="34" charset="-120"/>
              </a:rPr>
              <a:t>Aim &amp; approach</a:t>
            </a:r>
            <a:endParaRPr lang="en-US" sz="2800" dirty="0"/>
          </a:p>
        </p:txBody>
      </p:sp>
      <p:sp>
        <p:nvSpPr>
          <p:cNvPr id="6" name="Text 3"/>
          <p:cNvSpPr/>
          <p:nvPr/>
        </p:nvSpPr>
        <p:spPr>
          <a:xfrm>
            <a:off x="548640" y="1691640"/>
            <a:ext cx="5577840" cy="2377440"/>
          </a:xfrm>
          <a:prstGeom prst="rect">
            <a:avLst/>
          </a:prstGeom>
          <a:noFill/>
          <a:ln/>
        </p:spPr>
        <p:txBody>
          <a:bodyPr wrap="square" rtlCol="0" anchor="t"/>
          <a:lstStyle/>
          <a:p>
            <a:pPr marL="0" indent="0">
              <a:spcAft>
                <a:spcPts val="600"/>
              </a:spcAft>
              <a:buNone/>
            </a:pPr>
            <a:r>
              <a:rPr lang="en-US" sz="1700" b="1" dirty="0">
                <a:solidFill>
                  <a:srgbClr val="0B6E7A"/>
                </a:solidFill>
                <a:latin typeface="Cambria" pitchFamily="34" charset="0"/>
                <a:ea typeface="Cambria" pitchFamily="34" charset="-122"/>
                <a:cs typeface="Cambria" pitchFamily="34" charset="-120"/>
              </a:rPr>
              <a:t>Why the NHS App?</a:t>
            </a:r>
            <a:endParaRPr lang="en-US" sz="1700" dirty="0"/>
          </a:p>
          <a:p>
            <a:pPr marL="177800" indent="-177800">
              <a:spcAft>
                <a:spcPts val="600"/>
              </a:spcAft>
              <a:buSzPct val="100000"/>
              <a:buChar char="•"/>
            </a:pPr>
            <a:r>
              <a:rPr lang="en-US" sz="1400" dirty="0">
                <a:solidFill>
                  <a:srgbClr val="16323C"/>
                </a:solidFill>
                <a:latin typeface="Calibri" pitchFamily="34" charset="0"/>
                <a:ea typeface="Calibri" pitchFamily="34" charset="-122"/>
                <a:cs typeface="Calibri" pitchFamily="34" charset="-120"/>
              </a:rPr>
              <a:t>One of the very few digital health products implemented at national scale in the last decade.</a:t>
            </a:r>
            <a:endParaRPr lang="en-US" sz="1700" dirty="0"/>
          </a:p>
          <a:p>
            <a:pPr marL="177800" indent="-177800">
              <a:spcAft>
                <a:spcPts val="600"/>
              </a:spcAft>
              <a:buSzPct val="100000"/>
              <a:buChar char="•"/>
            </a:pPr>
            <a:r>
              <a:rPr lang="en-US" sz="1400" dirty="0">
                <a:solidFill>
                  <a:srgbClr val="16323C"/>
                </a:solidFill>
                <a:latin typeface="Calibri" pitchFamily="34" charset="0"/>
                <a:ea typeface="Calibri" pitchFamily="34" charset="-122"/>
                <a:cs typeface="Calibri" pitchFamily="34" charset="-120"/>
              </a:rPr>
              <a:t>Enough independent UK evidence now exists to judge outcomes, not promises.</a:t>
            </a:r>
            <a:endParaRPr lang="en-US" sz="1700" dirty="0"/>
          </a:p>
          <a:p>
            <a:pPr marL="177800" indent="-177800">
              <a:buSzPct val="100000"/>
              <a:buChar char="•"/>
            </a:pPr>
            <a:r>
              <a:rPr lang="en-US" sz="1400" dirty="0">
                <a:solidFill>
                  <a:srgbClr val="16323C"/>
                </a:solidFill>
                <a:latin typeface="Calibri" pitchFamily="34" charset="0"/>
                <a:ea typeface="Calibri" pitchFamily="34" charset="-122"/>
                <a:cs typeface="Calibri" pitchFamily="34" charset="-120"/>
              </a:rPr>
              <a:t>Importance still growing — the 10 Year Health Plan makes it the main route to the NHS (DHSC, 2025).</a:t>
            </a:r>
            <a:endParaRPr lang="en-US" sz="1700" dirty="0"/>
          </a:p>
        </p:txBody>
      </p:sp>
      <p:sp>
        <p:nvSpPr>
          <p:cNvPr id="7" name="Shape 4"/>
          <p:cNvSpPr/>
          <p:nvPr/>
        </p:nvSpPr>
        <p:spPr>
          <a:xfrm>
            <a:off x="548640" y="4297680"/>
            <a:ext cx="5577840" cy="2057400"/>
          </a:xfrm>
          <a:prstGeom prst="roundRect">
            <a:avLst>
              <a:gd name="adj" fmla="val 4444"/>
            </a:avLst>
          </a:prstGeom>
          <a:solidFill>
            <a:srgbClr val="FFFFFF"/>
          </a:solidFill>
          <a:ln/>
          <a:effectLst>
            <a:outerShdw blurRad="88900" dist="38100" dir="5400000" algn="bl" rotWithShape="0">
              <a:srgbClr val="000000">
                <a:alpha val="13000"/>
              </a:srgbClr>
            </a:outerShdw>
          </a:effectLst>
        </p:spPr>
        <p:txBody>
          <a:bodyPr/>
          <a:lstStyle/>
          <a:p>
            <a:endParaRPr lang="en-GB"/>
          </a:p>
        </p:txBody>
      </p:sp>
      <p:sp>
        <p:nvSpPr>
          <p:cNvPr id="8" name="Shape 5"/>
          <p:cNvSpPr/>
          <p:nvPr/>
        </p:nvSpPr>
        <p:spPr>
          <a:xfrm>
            <a:off x="822960" y="4572000"/>
            <a:ext cx="566928" cy="566928"/>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9" name="Image 1" descr="preencoded.png"/>
          <p:cNvPicPr>
            <a:picLocks noChangeAspect="1"/>
          </p:cNvPicPr>
          <p:nvPr/>
        </p:nvPicPr>
        <p:blipFill>
          <a:blip r:embed="rId4"/>
          <a:stretch>
            <a:fillRect/>
          </a:stretch>
        </p:blipFill>
        <p:spPr>
          <a:xfrm>
            <a:off x="970361" y="4719401"/>
            <a:ext cx="272125" cy="272125"/>
          </a:xfrm>
          <a:prstGeom prst="rect">
            <a:avLst/>
          </a:prstGeom>
        </p:spPr>
      </p:pic>
      <p:sp>
        <p:nvSpPr>
          <p:cNvPr id="10" name="Text 6"/>
          <p:cNvSpPr/>
          <p:nvPr/>
        </p:nvSpPr>
        <p:spPr>
          <a:xfrm>
            <a:off x="1508760" y="4590288"/>
            <a:ext cx="4480560" cy="502920"/>
          </a:xfrm>
          <a:prstGeom prst="rect">
            <a:avLst/>
          </a:prstGeom>
          <a:noFill/>
          <a:ln/>
        </p:spPr>
        <p:txBody>
          <a:bodyPr wrap="square" lIns="0" tIns="0" rIns="0" bIns="0" rtlCol="0" anchor="ctr"/>
          <a:lstStyle/>
          <a:p>
            <a:pPr marL="0" indent="0">
              <a:buNone/>
            </a:pPr>
            <a:r>
              <a:rPr lang="en-US" sz="1450" b="1" dirty="0">
                <a:solidFill>
                  <a:srgbClr val="0E2E3B"/>
                </a:solidFill>
                <a:latin typeface="Cambria" pitchFamily="34" charset="0"/>
                <a:ea typeface="Cambria" pitchFamily="34" charset="-122"/>
                <a:cs typeface="Cambria" pitchFamily="34" charset="-120"/>
              </a:rPr>
              <a:t>Theoretical anchor — the NASSS framework</a:t>
            </a:r>
            <a:endParaRPr lang="en-US" sz="1450" dirty="0"/>
          </a:p>
        </p:txBody>
      </p:sp>
      <p:sp>
        <p:nvSpPr>
          <p:cNvPr id="11" name="Text 7"/>
          <p:cNvSpPr/>
          <p:nvPr/>
        </p:nvSpPr>
        <p:spPr>
          <a:xfrm>
            <a:off x="822960" y="5166360"/>
            <a:ext cx="5029200" cy="1005840"/>
          </a:xfrm>
          <a:prstGeom prst="rect">
            <a:avLst/>
          </a:prstGeom>
          <a:noFill/>
          <a:ln/>
        </p:spPr>
        <p:txBody>
          <a:bodyPr wrap="square" lIns="0" tIns="0" rIns="0" bIns="0" rtlCol="0" anchor="t"/>
          <a:lstStyle/>
          <a:p>
            <a:pPr marL="0" indent="0">
              <a:buNone/>
            </a:pPr>
            <a:r>
              <a:rPr lang="en-US" sz="1300" dirty="0">
                <a:solidFill>
                  <a:srgbClr val="16323C"/>
                </a:solidFill>
                <a:latin typeface="Calibri" pitchFamily="34" charset="0"/>
                <a:ea typeface="Calibri" pitchFamily="34" charset="-122"/>
                <a:cs typeface="Calibri" pitchFamily="34" charset="-120"/>
              </a:rPr>
              <a:t>Explains the fate of health technologies through the interaction between the technology and the organisations and people expected to adopt it (Greenhalgh et al., 2017).</a:t>
            </a:r>
            <a:endParaRPr lang="en-US" sz="1300" dirty="0"/>
          </a:p>
        </p:txBody>
      </p:sp>
      <p:sp>
        <p:nvSpPr>
          <p:cNvPr id="12" name="Shape 8"/>
          <p:cNvSpPr/>
          <p:nvPr/>
        </p:nvSpPr>
        <p:spPr>
          <a:xfrm>
            <a:off x="6400800" y="1691640"/>
            <a:ext cx="5212080" cy="4663440"/>
          </a:xfrm>
          <a:prstGeom prst="roundRect">
            <a:avLst>
              <a:gd name="adj" fmla="val 1961"/>
            </a:avLst>
          </a:prstGeom>
          <a:solidFill>
            <a:srgbClr val="0E2E3B"/>
          </a:solidFill>
          <a:ln/>
          <a:effectLst>
            <a:outerShdw blurRad="88900" dist="38100" dir="5400000" algn="bl" rotWithShape="0">
              <a:srgbClr val="000000">
                <a:alpha val="13000"/>
              </a:srgbClr>
            </a:outerShdw>
          </a:effectLst>
        </p:spPr>
        <p:txBody>
          <a:bodyPr/>
          <a:lstStyle/>
          <a:p>
            <a:endParaRPr lang="en-GB"/>
          </a:p>
        </p:txBody>
      </p:sp>
      <p:sp>
        <p:nvSpPr>
          <p:cNvPr id="13" name="Text 9"/>
          <p:cNvSpPr/>
          <p:nvPr/>
        </p:nvSpPr>
        <p:spPr>
          <a:xfrm>
            <a:off x="6720840" y="1920240"/>
            <a:ext cx="4572000" cy="457200"/>
          </a:xfrm>
          <a:prstGeom prst="rect">
            <a:avLst/>
          </a:prstGeom>
          <a:noFill/>
          <a:ln/>
        </p:spPr>
        <p:txBody>
          <a:bodyPr wrap="square" lIns="0" tIns="0" rIns="0" bIns="0" rtlCol="0" anchor="ctr"/>
          <a:lstStyle/>
          <a:p>
            <a:pPr marL="0" indent="0">
              <a:buNone/>
            </a:pPr>
            <a:r>
              <a:rPr lang="en-US" sz="1600" b="1" dirty="0">
                <a:solidFill>
                  <a:srgbClr val="FFFFFF"/>
                </a:solidFill>
                <a:latin typeface="Cambria" pitchFamily="34" charset="0"/>
                <a:ea typeface="Cambria" pitchFamily="34" charset="-122"/>
                <a:cs typeface="Cambria" pitchFamily="34" charset="-120"/>
              </a:rPr>
              <a:t>Four domains evaluated</a:t>
            </a:r>
            <a:endParaRPr lang="en-US" sz="1600" dirty="0"/>
          </a:p>
        </p:txBody>
      </p:sp>
      <p:sp>
        <p:nvSpPr>
          <p:cNvPr id="14" name="Shape 10"/>
          <p:cNvSpPr/>
          <p:nvPr/>
        </p:nvSpPr>
        <p:spPr>
          <a:xfrm>
            <a:off x="6720840" y="2514600"/>
            <a:ext cx="603504" cy="603504"/>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15" name="Image 2" descr="preencoded.png"/>
          <p:cNvPicPr>
            <a:picLocks noChangeAspect="1"/>
          </p:cNvPicPr>
          <p:nvPr/>
        </p:nvPicPr>
        <p:blipFill>
          <a:blip r:embed="rId5"/>
          <a:stretch>
            <a:fillRect/>
          </a:stretch>
        </p:blipFill>
        <p:spPr>
          <a:xfrm>
            <a:off x="6877751" y="2671511"/>
            <a:ext cx="289682" cy="289682"/>
          </a:xfrm>
          <a:prstGeom prst="rect">
            <a:avLst/>
          </a:prstGeom>
        </p:spPr>
      </p:pic>
      <p:sp>
        <p:nvSpPr>
          <p:cNvPr id="16" name="Text 11"/>
          <p:cNvSpPr/>
          <p:nvPr/>
        </p:nvSpPr>
        <p:spPr>
          <a:xfrm>
            <a:off x="7498080" y="2514600"/>
            <a:ext cx="3840480" cy="603504"/>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1.  Workforce</a:t>
            </a:r>
            <a:endParaRPr lang="en-US" sz="1600" dirty="0"/>
          </a:p>
        </p:txBody>
      </p:sp>
      <p:sp>
        <p:nvSpPr>
          <p:cNvPr id="17" name="Shape 12"/>
          <p:cNvSpPr/>
          <p:nvPr/>
        </p:nvSpPr>
        <p:spPr>
          <a:xfrm>
            <a:off x="6720840" y="3474720"/>
            <a:ext cx="603504" cy="603504"/>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18" name="Image 3" descr="preencoded.png"/>
          <p:cNvPicPr>
            <a:picLocks noChangeAspect="1"/>
          </p:cNvPicPr>
          <p:nvPr/>
        </p:nvPicPr>
        <p:blipFill>
          <a:blip r:embed="rId6"/>
          <a:stretch>
            <a:fillRect/>
          </a:stretch>
        </p:blipFill>
        <p:spPr>
          <a:xfrm>
            <a:off x="6877751" y="3631631"/>
            <a:ext cx="289682" cy="289682"/>
          </a:xfrm>
          <a:prstGeom prst="rect">
            <a:avLst/>
          </a:prstGeom>
        </p:spPr>
      </p:pic>
      <p:sp>
        <p:nvSpPr>
          <p:cNvPr id="19" name="Text 13"/>
          <p:cNvSpPr/>
          <p:nvPr/>
        </p:nvSpPr>
        <p:spPr>
          <a:xfrm>
            <a:off x="7498080" y="3474720"/>
            <a:ext cx="3840480" cy="603504"/>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2.  Service delivery</a:t>
            </a:r>
            <a:endParaRPr lang="en-US" sz="1600" dirty="0"/>
          </a:p>
        </p:txBody>
      </p:sp>
      <p:sp>
        <p:nvSpPr>
          <p:cNvPr id="20" name="Shape 14"/>
          <p:cNvSpPr/>
          <p:nvPr/>
        </p:nvSpPr>
        <p:spPr>
          <a:xfrm>
            <a:off x="6720840" y="4434840"/>
            <a:ext cx="603504" cy="603504"/>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21" name="Image 4" descr="preencoded.png"/>
          <p:cNvPicPr>
            <a:picLocks noChangeAspect="1"/>
          </p:cNvPicPr>
          <p:nvPr/>
        </p:nvPicPr>
        <p:blipFill>
          <a:blip r:embed="rId7"/>
          <a:stretch>
            <a:fillRect/>
          </a:stretch>
        </p:blipFill>
        <p:spPr>
          <a:xfrm>
            <a:off x="6877751" y="4591751"/>
            <a:ext cx="289682" cy="289682"/>
          </a:xfrm>
          <a:prstGeom prst="rect">
            <a:avLst/>
          </a:prstGeom>
        </p:spPr>
      </p:pic>
      <p:sp>
        <p:nvSpPr>
          <p:cNvPr id="22" name="Text 15"/>
          <p:cNvSpPr/>
          <p:nvPr/>
        </p:nvSpPr>
        <p:spPr>
          <a:xfrm>
            <a:off x="7498080" y="4434840"/>
            <a:ext cx="3840480" cy="603504"/>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3.  Patient / service user</a:t>
            </a:r>
            <a:endParaRPr lang="en-US" sz="1600" dirty="0"/>
          </a:p>
        </p:txBody>
      </p:sp>
      <p:sp>
        <p:nvSpPr>
          <p:cNvPr id="23" name="Shape 16"/>
          <p:cNvSpPr/>
          <p:nvPr/>
        </p:nvSpPr>
        <p:spPr>
          <a:xfrm>
            <a:off x="6720840" y="5394960"/>
            <a:ext cx="603504" cy="603504"/>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24" name="Image 5" descr="preencoded.png"/>
          <p:cNvPicPr>
            <a:picLocks noChangeAspect="1"/>
          </p:cNvPicPr>
          <p:nvPr/>
        </p:nvPicPr>
        <p:blipFill>
          <a:blip r:embed="rId8"/>
          <a:stretch>
            <a:fillRect/>
          </a:stretch>
        </p:blipFill>
        <p:spPr>
          <a:xfrm>
            <a:off x="6877751" y="5551871"/>
            <a:ext cx="289682" cy="289682"/>
          </a:xfrm>
          <a:prstGeom prst="rect">
            <a:avLst/>
          </a:prstGeom>
        </p:spPr>
      </p:pic>
      <p:sp>
        <p:nvSpPr>
          <p:cNvPr id="25" name="Text 17"/>
          <p:cNvSpPr/>
          <p:nvPr/>
        </p:nvSpPr>
        <p:spPr>
          <a:xfrm>
            <a:off x="7498080" y="5394960"/>
            <a:ext cx="3840480" cy="603504"/>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4.  Community</a:t>
            </a:r>
            <a:endParaRPr lang="en-US" sz="1600" dirty="0"/>
          </a:p>
        </p:txBody>
      </p:sp>
      <p:sp>
        <p:nvSpPr>
          <p:cNvPr id="26" name="Text 18"/>
          <p:cNvSpPr/>
          <p:nvPr/>
        </p:nvSpPr>
        <p:spPr>
          <a:xfrm>
            <a:off x="6720840" y="6373368"/>
            <a:ext cx="4572000" cy="365760"/>
          </a:xfrm>
          <a:prstGeom prst="rect">
            <a:avLst/>
          </a:prstGeom>
          <a:noFill/>
          <a:ln/>
        </p:spPr>
        <p:txBody>
          <a:bodyPr wrap="square" lIns="0" tIns="0" rIns="0" bIns="0" rtlCol="0" anchor="ctr"/>
          <a:lstStyle/>
          <a:p>
            <a:pPr marL="0" indent="0">
              <a:buNone/>
            </a:pPr>
            <a:r>
              <a:rPr lang="en-US" sz="1250" i="1" dirty="0">
                <a:solidFill>
                  <a:srgbClr val="2BB8A3"/>
                </a:solidFill>
                <a:latin typeface="Calibri" pitchFamily="34" charset="0"/>
                <a:ea typeface="Calibri" pitchFamily="34" charset="-122"/>
                <a:cs typeface="Calibri" pitchFamily="34" charset="-120"/>
              </a:rPr>
              <a:t>Each weighed: positive  vs  negative outcomes</a:t>
            </a:r>
            <a:endParaRPr lang="en-US" sz="12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4F8F9"/>
        </a:solidFill>
        <a:effectLst/>
      </p:bgPr>
    </p:bg>
    <p:spTree>
      <p:nvGrpSpPr>
        <p:cNvPr id="1" name=""/>
        <p:cNvGrpSpPr/>
        <p:nvPr/>
      </p:nvGrpSpPr>
      <p:grpSpPr>
        <a:xfrm>
          <a:off x="0" y="0"/>
          <a:ext cx="0" cy="0"/>
          <a:chOff x="0" y="0"/>
          <a:chExt cx="0" cy="0"/>
        </a:xfrm>
      </p:grpSpPr>
      <p:sp>
        <p:nvSpPr>
          <p:cNvPr id="2" name="Shape 0"/>
          <p:cNvSpPr/>
          <p:nvPr/>
        </p:nvSpPr>
        <p:spPr>
          <a:xfrm>
            <a:off x="548640" y="45720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683057"/>
            <a:ext cx="416966" cy="416966"/>
          </a:xfrm>
          <a:prstGeom prst="rect">
            <a:avLst/>
          </a:prstGeom>
        </p:spPr>
      </p:pic>
      <p:sp>
        <p:nvSpPr>
          <p:cNvPr id="4" name="Text 1"/>
          <p:cNvSpPr/>
          <p:nvPr/>
        </p:nvSpPr>
        <p:spPr>
          <a:xfrm>
            <a:off x="1600200" y="475488"/>
            <a:ext cx="10058400" cy="274320"/>
          </a:xfrm>
          <a:prstGeom prst="rect">
            <a:avLst/>
          </a:prstGeom>
          <a:noFill/>
          <a:ln/>
        </p:spPr>
        <p:txBody>
          <a:bodyPr wrap="square" lIns="0" tIns="0" rIns="0" bIns="0" rtlCol="0" anchor="ctr"/>
          <a:lstStyle/>
          <a:p>
            <a:pPr marL="0" indent="0" algn="l">
              <a:buNone/>
            </a:pPr>
            <a:r>
              <a:rPr lang="en-US" sz="1250" b="1" kern="0" spc="300" dirty="0">
                <a:solidFill>
                  <a:srgbClr val="2BB8A3"/>
                </a:solidFill>
                <a:latin typeface="Calibri" pitchFamily="34" charset="0"/>
                <a:ea typeface="Calibri" pitchFamily="34" charset="-122"/>
                <a:cs typeface="Calibri" pitchFamily="34" charset="-120"/>
              </a:rPr>
              <a:t>CONTEXT &amp; IMPLEMENTATION</a:t>
            </a:r>
            <a:endParaRPr lang="en-US" sz="1250" dirty="0"/>
          </a:p>
        </p:txBody>
      </p:sp>
      <p:sp>
        <p:nvSpPr>
          <p:cNvPr id="5" name="Text 2"/>
          <p:cNvSpPr/>
          <p:nvPr/>
        </p:nvSpPr>
        <p:spPr>
          <a:xfrm>
            <a:off x="1600200" y="731520"/>
            <a:ext cx="10149840" cy="640080"/>
          </a:xfrm>
          <a:prstGeom prst="rect">
            <a:avLst/>
          </a:prstGeom>
          <a:noFill/>
          <a:ln/>
        </p:spPr>
        <p:txBody>
          <a:bodyPr wrap="square" lIns="0" tIns="0" rIns="0" bIns="0" rtlCol="0" anchor="ctr"/>
          <a:lstStyle/>
          <a:p>
            <a:pPr marL="0" indent="0" algn="l">
              <a:buNone/>
            </a:pPr>
            <a:r>
              <a:rPr lang="en-US" sz="2800" b="1" dirty="0">
                <a:solidFill>
                  <a:srgbClr val="0E2E3B"/>
                </a:solidFill>
                <a:latin typeface="Cambria" pitchFamily="34" charset="0"/>
                <a:ea typeface="Cambria" pitchFamily="34" charset="-122"/>
                <a:cs typeface="Cambria" pitchFamily="34" charset="-120"/>
              </a:rPr>
              <a:t>From 'digital front door' to mass adoption</a:t>
            </a:r>
            <a:endParaRPr lang="en-US" sz="2800" dirty="0"/>
          </a:p>
        </p:txBody>
      </p:sp>
      <p:sp>
        <p:nvSpPr>
          <p:cNvPr id="6" name="Shape 3"/>
          <p:cNvSpPr/>
          <p:nvPr/>
        </p:nvSpPr>
        <p:spPr>
          <a:xfrm>
            <a:off x="548640" y="1691640"/>
            <a:ext cx="5897880" cy="1371600"/>
          </a:xfrm>
          <a:prstGeom prst="roundRect">
            <a:avLst>
              <a:gd name="adj" fmla="val 5333"/>
            </a:avLst>
          </a:prstGeom>
          <a:solidFill>
            <a:srgbClr val="FFFFFF"/>
          </a:solidFill>
          <a:ln/>
          <a:effectLst>
            <a:outerShdw blurRad="88900" dist="38100" dir="5400000" algn="bl" rotWithShape="0">
              <a:srgbClr val="000000">
                <a:alpha val="13000"/>
              </a:srgbClr>
            </a:outerShdw>
          </a:effectLst>
        </p:spPr>
        <p:txBody>
          <a:bodyPr/>
          <a:lstStyle/>
          <a:p>
            <a:endParaRPr lang="en-GB"/>
          </a:p>
        </p:txBody>
      </p:sp>
      <p:sp>
        <p:nvSpPr>
          <p:cNvPr id="7" name="Text 4"/>
          <p:cNvSpPr/>
          <p:nvPr/>
        </p:nvSpPr>
        <p:spPr>
          <a:xfrm>
            <a:off x="777240" y="1874520"/>
            <a:ext cx="1463040" cy="457200"/>
          </a:xfrm>
          <a:prstGeom prst="rect">
            <a:avLst/>
          </a:prstGeom>
          <a:noFill/>
          <a:ln/>
        </p:spPr>
        <p:txBody>
          <a:bodyPr wrap="square" lIns="0" tIns="0" rIns="0" bIns="0" rtlCol="0" anchor="ctr"/>
          <a:lstStyle/>
          <a:p>
            <a:pPr marL="0" indent="0">
              <a:buNone/>
            </a:pPr>
            <a:r>
              <a:rPr lang="en-US" sz="1600" b="1" dirty="0">
                <a:solidFill>
                  <a:srgbClr val="0B6E7A"/>
                </a:solidFill>
                <a:latin typeface="Cambria" pitchFamily="34" charset="0"/>
                <a:ea typeface="Cambria" pitchFamily="34" charset="-122"/>
                <a:cs typeface="Cambria" pitchFamily="34" charset="-120"/>
              </a:rPr>
              <a:t>2019</a:t>
            </a:r>
            <a:endParaRPr lang="en-US" sz="1600" dirty="0"/>
          </a:p>
        </p:txBody>
      </p:sp>
      <p:sp>
        <p:nvSpPr>
          <p:cNvPr id="8" name="Text 5"/>
          <p:cNvSpPr/>
          <p:nvPr/>
        </p:nvSpPr>
        <p:spPr>
          <a:xfrm>
            <a:off x="777240" y="2258568"/>
            <a:ext cx="5440680" cy="731520"/>
          </a:xfrm>
          <a:prstGeom prst="rect">
            <a:avLst/>
          </a:prstGeom>
          <a:noFill/>
          <a:ln/>
        </p:spPr>
        <p:txBody>
          <a:bodyPr wrap="square" lIns="0" tIns="0" rIns="0" bIns="0" rtlCol="0" anchor="t"/>
          <a:lstStyle/>
          <a:p>
            <a:pPr marL="0" indent="0">
              <a:buNone/>
            </a:pPr>
            <a:r>
              <a:rPr lang="en-US" sz="1250" dirty="0">
                <a:solidFill>
                  <a:srgbClr val="16323C"/>
                </a:solidFill>
                <a:latin typeface="Calibri" pitchFamily="34" charset="0"/>
                <a:ea typeface="Calibri" pitchFamily="34" charset="-122"/>
                <a:cs typeface="Calibri" pitchFamily="34" charset="-120"/>
              </a:rPr>
              <a:t>Launched free for anyone 13+ registered with a GP: book appointments, repeat prescriptions, NHS 111 online, organ-donation choice.</a:t>
            </a:r>
            <a:endParaRPr lang="en-US" sz="1250" dirty="0"/>
          </a:p>
        </p:txBody>
      </p:sp>
      <p:sp>
        <p:nvSpPr>
          <p:cNvPr id="9" name="Shape 6"/>
          <p:cNvSpPr/>
          <p:nvPr/>
        </p:nvSpPr>
        <p:spPr>
          <a:xfrm>
            <a:off x="548640" y="3209544"/>
            <a:ext cx="5897880" cy="1371600"/>
          </a:xfrm>
          <a:prstGeom prst="roundRect">
            <a:avLst>
              <a:gd name="adj" fmla="val 5333"/>
            </a:avLst>
          </a:prstGeom>
          <a:solidFill>
            <a:srgbClr val="FFFFFF"/>
          </a:solidFill>
          <a:ln/>
          <a:effectLst>
            <a:outerShdw blurRad="88900" dist="38100" dir="5400000" algn="bl" rotWithShape="0">
              <a:srgbClr val="000000">
                <a:alpha val="13000"/>
              </a:srgbClr>
            </a:outerShdw>
          </a:effectLst>
        </p:spPr>
        <p:txBody>
          <a:bodyPr/>
          <a:lstStyle/>
          <a:p>
            <a:endParaRPr lang="en-GB"/>
          </a:p>
        </p:txBody>
      </p:sp>
      <p:sp>
        <p:nvSpPr>
          <p:cNvPr id="10" name="Text 7"/>
          <p:cNvSpPr/>
          <p:nvPr/>
        </p:nvSpPr>
        <p:spPr>
          <a:xfrm>
            <a:off x="777240" y="3392424"/>
            <a:ext cx="1463040" cy="457200"/>
          </a:xfrm>
          <a:prstGeom prst="rect">
            <a:avLst/>
          </a:prstGeom>
          <a:noFill/>
          <a:ln/>
        </p:spPr>
        <p:txBody>
          <a:bodyPr wrap="square" lIns="0" tIns="0" rIns="0" bIns="0" rtlCol="0" anchor="ctr"/>
          <a:lstStyle/>
          <a:p>
            <a:pPr marL="0" indent="0">
              <a:buNone/>
            </a:pPr>
            <a:r>
              <a:rPr lang="en-US" sz="1600" b="1" dirty="0">
                <a:solidFill>
                  <a:srgbClr val="0B6E7A"/>
                </a:solidFill>
                <a:latin typeface="Cambria" pitchFamily="34" charset="0"/>
                <a:ea typeface="Cambria" pitchFamily="34" charset="-122"/>
                <a:cs typeface="Cambria" pitchFamily="34" charset="-120"/>
              </a:rPr>
              <a:t>Pandemic</a:t>
            </a:r>
            <a:endParaRPr lang="en-US" sz="1600" dirty="0"/>
          </a:p>
        </p:txBody>
      </p:sp>
      <p:sp>
        <p:nvSpPr>
          <p:cNvPr id="11" name="Text 8"/>
          <p:cNvSpPr/>
          <p:nvPr/>
        </p:nvSpPr>
        <p:spPr>
          <a:xfrm>
            <a:off x="777240" y="3776472"/>
            <a:ext cx="5440680" cy="731520"/>
          </a:xfrm>
          <a:prstGeom prst="rect">
            <a:avLst/>
          </a:prstGeom>
          <a:noFill/>
          <a:ln/>
        </p:spPr>
        <p:txBody>
          <a:bodyPr wrap="square" lIns="0" tIns="0" rIns="0" bIns="0" rtlCol="0" anchor="t"/>
          <a:lstStyle/>
          <a:p>
            <a:pPr marL="0" indent="0">
              <a:buNone/>
            </a:pPr>
            <a:r>
              <a:rPr lang="en-US" sz="1250" dirty="0">
                <a:solidFill>
                  <a:srgbClr val="16323C"/>
                </a:solidFill>
                <a:latin typeface="Calibri" pitchFamily="34" charset="0"/>
                <a:ea typeface="Calibri" pitchFamily="34" charset="-122"/>
                <a:cs typeface="Calibri" pitchFamily="34" charset="-120"/>
              </a:rPr>
              <a:t>The COVID Pass was placed inside the App — millions downloaded it, and for many it was the only feature they touched (Reidy et al., 2025).</a:t>
            </a:r>
            <a:endParaRPr lang="en-US" sz="1250" dirty="0"/>
          </a:p>
        </p:txBody>
      </p:sp>
      <p:sp>
        <p:nvSpPr>
          <p:cNvPr id="12" name="Shape 9"/>
          <p:cNvSpPr/>
          <p:nvPr/>
        </p:nvSpPr>
        <p:spPr>
          <a:xfrm>
            <a:off x="548640" y="4727448"/>
            <a:ext cx="5897880" cy="1371600"/>
          </a:xfrm>
          <a:prstGeom prst="roundRect">
            <a:avLst>
              <a:gd name="adj" fmla="val 5333"/>
            </a:avLst>
          </a:prstGeom>
          <a:solidFill>
            <a:srgbClr val="FFFFFF"/>
          </a:solidFill>
          <a:ln/>
          <a:effectLst>
            <a:outerShdw blurRad="88900" dist="38100" dir="5400000" algn="bl" rotWithShape="0">
              <a:srgbClr val="000000">
                <a:alpha val="13000"/>
              </a:srgbClr>
            </a:outerShdw>
          </a:effectLst>
        </p:spPr>
        <p:txBody>
          <a:bodyPr/>
          <a:lstStyle/>
          <a:p>
            <a:endParaRPr lang="en-GB"/>
          </a:p>
        </p:txBody>
      </p:sp>
      <p:sp>
        <p:nvSpPr>
          <p:cNvPr id="13" name="Text 10"/>
          <p:cNvSpPr/>
          <p:nvPr/>
        </p:nvSpPr>
        <p:spPr>
          <a:xfrm>
            <a:off x="777240" y="4910328"/>
            <a:ext cx="1463040" cy="457200"/>
          </a:xfrm>
          <a:prstGeom prst="rect">
            <a:avLst/>
          </a:prstGeom>
          <a:noFill/>
          <a:ln/>
        </p:spPr>
        <p:txBody>
          <a:bodyPr wrap="square" lIns="0" tIns="0" rIns="0" bIns="0" rtlCol="0" anchor="ctr"/>
          <a:lstStyle/>
          <a:p>
            <a:pPr marL="0" indent="0">
              <a:buNone/>
            </a:pPr>
            <a:r>
              <a:rPr lang="en-US" sz="1600" b="1" dirty="0">
                <a:solidFill>
                  <a:srgbClr val="0B6E7A"/>
                </a:solidFill>
                <a:latin typeface="Cambria" pitchFamily="34" charset="0"/>
                <a:ea typeface="Cambria" pitchFamily="34" charset="-122"/>
                <a:cs typeface="Cambria" pitchFamily="34" charset="-120"/>
              </a:rPr>
              <a:t>Now</a:t>
            </a:r>
            <a:endParaRPr lang="en-US" sz="1600" dirty="0"/>
          </a:p>
        </p:txBody>
      </p:sp>
      <p:sp>
        <p:nvSpPr>
          <p:cNvPr id="14" name="Text 11"/>
          <p:cNvSpPr/>
          <p:nvPr/>
        </p:nvSpPr>
        <p:spPr>
          <a:xfrm>
            <a:off x="777240" y="5294376"/>
            <a:ext cx="5440680" cy="731520"/>
          </a:xfrm>
          <a:prstGeom prst="rect">
            <a:avLst/>
          </a:prstGeom>
          <a:noFill/>
          <a:ln/>
        </p:spPr>
        <p:txBody>
          <a:bodyPr wrap="square" lIns="0" tIns="0" rIns="0" bIns="0" rtlCol="0" anchor="t"/>
          <a:lstStyle/>
          <a:p>
            <a:pPr marL="0" indent="0">
              <a:buNone/>
            </a:pPr>
            <a:r>
              <a:rPr lang="en-US" sz="1250" dirty="0">
                <a:solidFill>
                  <a:srgbClr val="16323C"/>
                </a:solidFill>
                <a:latin typeface="Calibri" pitchFamily="34" charset="0"/>
                <a:ea typeface="Calibri" pitchFamily="34" charset="-122"/>
                <a:cs typeface="Calibri" pitchFamily="34" charset="-120"/>
              </a:rPr>
              <a:t>The 10 Year Plan reframes it as a 'doctor in your pocket': an AI adviser, self-referral, and a Single Patient Record (DHSC, 2025).</a:t>
            </a:r>
            <a:endParaRPr lang="en-US" sz="1250" dirty="0"/>
          </a:p>
        </p:txBody>
      </p:sp>
      <p:sp>
        <p:nvSpPr>
          <p:cNvPr id="15" name="Text 12"/>
          <p:cNvSpPr/>
          <p:nvPr/>
        </p:nvSpPr>
        <p:spPr>
          <a:xfrm>
            <a:off x="6720840" y="1645920"/>
            <a:ext cx="5029200" cy="365760"/>
          </a:xfrm>
          <a:prstGeom prst="rect">
            <a:avLst/>
          </a:prstGeom>
          <a:noFill/>
          <a:ln/>
        </p:spPr>
        <p:txBody>
          <a:bodyPr wrap="square" lIns="0" tIns="0" rIns="0" bIns="0" rtlCol="0" anchor="ctr"/>
          <a:lstStyle/>
          <a:p>
            <a:pPr marL="0" indent="0">
              <a:buNone/>
            </a:pPr>
            <a:r>
              <a:rPr lang="en-US" sz="1500" b="1" dirty="0">
                <a:solidFill>
                  <a:srgbClr val="0E2E3B"/>
                </a:solidFill>
                <a:latin typeface="Cambria" pitchFamily="34" charset="0"/>
                <a:ea typeface="Cambria" pitchFamily="34" charset="-122"/>
                <a:cs typeface="Cambria" pitchFamily="34" charset="-120"/>
              </a:rPr>
              <a:t>Adoption by late 2025</a:t>
            </a:r>
            <a:endParaRPr lang="en-US" sz="1500" dirty="0"/>
          </a:p>
        </p:txBody>
      </p:sp>
      <p:sp>
        <p:nvSpPr>
          <p:cNvPr id="16" name="Shape 13"/>
          <p:cNvSpPr/>
          <p:nvPr/>
        </p:nvSpPr>
        <p:spPr>
          <a:xfrm>
            <a:off x="6720840" y="2103120"/>
            <a:ext cx="2487168" cy="1783080"/>
          </a:xfrm>
          <a:prstGeom prst="roundRect">
            <a:avLst>
              <a:gd name="adj" fmla="val 5128"/>
            </a:avLst>
          </a:prstGeom>
          <a:solidFill>
            <a:srgbClr val="0B6E7A"/>
          </a:solidFill>
          <a:ln/>
          <a:effectLst>
            <a:outerShdw blurRad="88900" dist="38100" dir="5400000" algn="bl" rotWithShape="0">
              <a:srgbClr val="000000">
                <a:alpha val="13000"/>
              </a:srgbClr>
            </a:outerShdw>
          </a:effectLst>
        </p:spPr>
        <p:txBody>
          <a:bodyPr/>
          <a:lstStyle/>
          <a:p>
            <a:endParaRPr lang="en-GB"/>
          </a:p>
        </p:txBody>
      </p:sp>
      <p:sp>
        <p:nvSpPr>
          <p:cNvPr id="17" name="Text 14"/>
          <p:cNvSpPr/>
          <p:nvPr/>
        </p:nvSpPr>
        <p:spPr>
          <a:xfrm>
            <a:off x="6830568" y="2359152"/>
            <a:ext cx="2267712" cy="777240"/>
          </a:xfrm>
          <a:prstGeom prst="rect">
            <a:avLst/>
          </a:prstGeom>
          <a:noFill/>
          <a:ln/>
        </p:spPr>
        <p:txBody>
          <a:bodyPr wrap="square" lIns="0" tIns="0" rIns="0" bIns="0" rtlCol="0" anchor="ctr"/>
          <a:lstStyle/>
          <a:p>
            <a:pPr marL="0" indent="0" algn="ctr">
              <a:buNone/>
            </a:pPr>
            <a:r>
              <a:rPr lang="en-US" sz="3300" b="1" dirty="0">
                <a:solidFill>
                  <a:srgbClr val="FFFFFF"/>
                </a:solidFill>
                <a:latin typeface="Cambria" pitchFamily="34" charset="0"/>
                <a:ea typeface="Cambria" pitchFamily="34" charset="-122"/>
                <a:cs typeface="Cambria" pitchFamily="34" charset="-120"/>
              </a:rPr>
              <a:t>39M+</a:t>
            </a:r>
            <a:endParaRPr lang="en-US" sz="3300" dirty="0"/>
          </a:p>
        </p:txBody>
      </p:sp>
      <p:sp>
        <p:nvSpPr>
          <p:cNvPr id="18" name="Text 15"/>
          <p:cNvSpPr/>
          <p:nvPr/>
        </p:nvSpPr>
        <p:spPr>
          <a:xfrm>
            <a:off x="6885432" y="3127248"/>
            <a:ext cx="2157984" cy="658368"/>
          </a:xfrm>
          <a:prstGeom prst="rect">
            <a:avLst/>
          </a:prstGeom>
          <a:noFill/>
          <a:ln/>
        </p:spPr>
        <p:txBody>
          <a:bodyPr wrap="square" lIns="0" tIns="0" rIns="0" bIns="0" rtlCol="0" anchor="t"/>
          <a:lstStyle/>
          <a:p>
            <a:pPr marL="0" indent="0" algn="ctr">
              <a:buNone/>
            </a:pPr>
            <a:r>
              <a:rPr lang="en-US" sz="1150" dirty="0">
                <a:solidFill>
                  <a:srgbClr val="CFE6EA"/>
                </a:solidFill>
                <a:latin typeface="Calibri" pitchFamily="34" charset="0"/>
                <a:ea typeface="Calibri" pitchFamily="34" charset="-122"/>
                <a:cs typeface="Calibri" pitchFamily="34" charset="-120"/>
              </a:rPr>
              <a:t>registered users (Dec 2025)</a:t>
            </a:r>
            <a:endParaRPr lang="en-US" sz="1150" dirty="0"/>
          </a:p>
        </p:txBody>
      </p:sp>
      <p:sp>
        <p:nvSpPr>
          <p:cNvPr id="19" name="Shape 16"/>
          <p:cNvSpPr/>
          <p:nvPr/>
        </p:nvSpPr>
        <p:spPr>
          <a:xfrm>
            <a:off x="9464040" y="2103120"/>
            <a:ext cx="2487168" cy="1783080"/>
          </a:xfrm>
          <a:prstGeom prst="roundRect">
            <a:avLst>
              <a:gd name="adj" fmla="val 5128"/>
            </a:avLst>
          </a:prstGeom>
          <a:solidFill>
            <a:srgbClr val="0E2E3B"/>
          </a:solidFill>
          <a:ln/>
          <a:effectLst>
            <a:outerShdw blurRad="88900" dist="38100" dir="5400000" algn="bl" rotWithShape="0">
              <a:srgbClr val="000000">
                <a:alpha val="13000"/>
              </a:srgbClr>
            </a:outerShdw>
          </a:effectLst>
        </p:spPr>
        <p:txBody>
          <a:bodyPr/>
          <a:lstStyle/>
          <a:p>
            <a:endParaRPr lang="en-GB"/>
          </a:p>
        </p:txBody>
      </p:sp>
      <p:sp>
        <p:nvSpPr>
          <p:cNvPr id="20" name="Text 17"/>
          <p:cNvSpPr/>
          <p:nvPr/>
        </p:nvSpPr>
        <p:spPr>
          <a:xfrm>
            <a:off x="9573768" y="2359152"/>
            <a:ext cx="2267712" cy="777240"/>
          </a:xfrm>
          <a:prstGeom prst="rect">
            <a:avLst/>
          </a:prstGeom>
          <a:noFill/>
          <a:ln/>
        </p:spPr>
        <p:txBody>
          <a:bodyPr wrap="square" lIns="0" tIns="0" rIns="0" bIns="0" rtlCol="0" anchor="ctr"/>
          <a:lstStyle/>
          <a:p>
            <a:pPr marL="0" indent="0" algn="ctr">
              <a:buNone/>
            </a:pPr>
            <a:r>
              <a:rPr lang="en-US" sz="3300" b="1" dirty="0">
                <a:solidFill>
                  <a:srgbClr val="FFFFFF"/>
                </a:solidFill>
                <a:latin typeface="Cambria" pitchFamily="34" charset="0"/>
                <a:ea typeface="Cambria" pitchFamily="34" charset="-122"/>
                <a:cs typeface="Cambria" pitchFamily="34" charset="-120"/>
              </a:rPr>
              <a:t>25.7M</a:t>
            </a:r>
            <a:endParaRPr lang="en-US" sz="3300" dirty="0"/>
          </a:p>
        </p:txBody>
      </p:sp>
      <p:sp>
        <p:nvSpPr>
          <p:cNvPr id="21" name="Text 18"/>
          <p:cNvSpPr/>
          <p:nvPr/>
        </p:nvSpPr>
        <p:spPr>
          <a:xfrm>
            <a:off x="9628632" y="3127248"/>
            <a:ext cx="2157984" cy="658368"/>
          </a:xfrm>
          <a:prstGeom prst="rect">
            <a:avLst/>
          </a:prstGeom>
          <a:noFill/>
          <a:ln/>
        </p:spPr>
        <p:txBody>
          <a:bodyPr wrap="square" lIns="0" tIns="0" rIns="0" bIns="0" rtlCol="0" anchor="t"/>
          <a:lstStyle/>
          <a:p>
            <a:pPr marL="0" indent="0" algn="ctr">
              <a:buNone/>
            </a:pPr>
            <a:r>
              <a:rPr lang="en-US" sz="1150" dirty="0">
                <a:solidFill>
                  <a:srgbClr val="CFE6EA"/>
                </a:solidFill>
                <a:latin typeface="Calibri" pitchFamily="34" charset="0"/>
                <a:ea typeface="Calibri" pitchFamily="34" charset="-122"/>
                <a:cs typeface="Calibri" pitchFamily="34" charset="-120"/>
              </a:rPr>
              <a:t>distinct users logged in over the year</a:t>
            </a:r>
            <a:endParaRPr lang="en-US" sz="1150" dirty="0"/>
          </a:p>
        </p:txBody>
      </p:sp>
      <p:sp>
        <p:nvSpPr>
          <p:cNvPr id="22" name="Shape 19"/>
          <p:cNvSpPr/>
          <p:nvPr/>
        </p:nvSpPr>
        <p:spPr>
          <a:xfrm>
            <a:off x="6720840" y="4142232"/>
            <a:ext cx="2487168" cy="1783080"/>
          </a:xfrm>
          <a:prstGeom prst="roundRect">
            <a:avLst>
              <a:gd name="adj" fmla="val 5128"/>
            </a:avLst>
          </a:prstGeom>
          <a:solidFill>
            <a:srgbClr val="0E2E3B"/>
          </a:solidFill>
          <a:ln/>
          <a:effectLst>
            <a:outerShdw blurRad="88900" dist="38100" dir="5400000" algn="bl" rotWithShape="0">
              <a:srgbClr val="000000">
                <a:alpha val="13000"/>
              </a:srgbClr>
            </a:outerShdw>
          </a:effectLst>
        </p:spPr>
        <p:txBody>
          <a:bodyPr/>
          <a:lstStyle/>
          <a:p>
            <a:endParaRPr lang="en-GB"/>
          </a:p>
        </p:txBody>
      </p:sp>
      <p:sp>
        <p:nvSpPr>
          <p:cNvPr id="23" name="Text 20"/>
          <p:cNvSpPr/>
          <p:nvPr/>
        </p:nvSpPr>
        <p:spPr>
          <a:xfrm>
            <a:off x="6830568" y="4398264"/>
            <a:ext cx="2267712" cy="777240"/>
          </a:xfrm>
          <a:prstGeom prst="rect">
            <a:avLst/>
          </a:prstGeom>
          <a:noFill/>
          <a:ln/>
        </p:spPr>
        <p:txBody>
          <a:bodyPr wrap="square" lIns="0" tIns="0" rIns="0" bIns="0" rtlCol="0" anchor="ctr"/>
          <a:lstStyle/>
          <a:p>
            <a:pPr marL="0" indent="0" algn="ctr">
              <a:buNone/>
            </a:pPr>
            <a:r>
              <a:rPr lang="en-US" sz="3300" b="1" dirty="0">
                <a:solidFill>
                  <a:srgbClr val="FFFFFF"/>
                </a:solidFill>
                <a:latin typeface="Cambria" pitchFamily="34" charset="0"/>
                <a:ea typeface="Cambria" pitchFamily="34" charset="-122"/>
                <a:cs typeface="Cambria" pitchFamily="34" charset="-120"/>
              </a:rPr>
              <a:t>67.8M</a:t>
            </a:r>
            <a:endParaRPr lang="en-US" sz="3300" dirty="0"/>
          </a:p>
        </p:txBody>
      </p:sp>
      <p:sp>
        <p:nvSpPr>
          <p:cNvPr id="24" name="Text 21"/>
          <p:cNvSpPr/>
          <p:nvPr/>
        </p:nvSpPr>
        <p:spPr>
          <a:xfrm>
            <a:off x="6885432" y="5166360"/>
            <a:ext cx="2157984" cy="658368"/>
          </a:xfrm>
          <a:prstGeom prst="rect">
            <a:avLst/>
          </a:prstGeom>
          <a:noFill/>
          <a:ln/>
        </p:spPr>
        <p:txBody>
          <a:bodyPr wrap="square" lIns="0" tIns="0" rIns="0" bIns="0" rtlCol="0" anchor="t"/>
          <a:lstStyle/>
          <a:p>
            <a:pPr marL="0" indent="0" algn="ctr">
              <a:buNone/>
            </a:pPr>
            <a:r>
              <a:rPr lang="en-US" sz="1150" dirty="0">
                <a:solidFill>
                  <a:srgbClr val="CFE6EA"/>
                </a:solidFill>
                <a:latin typeface="Calibri" pitchFamily="34" charset="0"/>
                <a:ea typeface="Calibri" pitchFamily="34" charset="-122"/>
                <a:cs typeface="Calibri" pitchFamily="34" charset="-120"/>
              </a:rPr>
              <a:t>repeat prescriptions in 12 months</a:t>
            </a:r>
            <a:endParaRPr lang="en-US" sz="1150" dirty="0"/>
          </a:p>
        </p:txBody>
      </p:sp>
      <p:sp>
        <p:nvSpPr>
          <p:cNvPr id="25" name="Shape 22"/>
          <p:cNvSpPr/>
          <p:nvPr/>
        </p:nvSpPr>
        <p:spPr>
          <a:xfrm>
            <a:off x="9464040" y="4142232"/>
            <a:ext cx="2487168" cy="1783080"/>
          </a:xfrm>
          <a:prstGeom prst="roundRect">
            <a:avLst>
              <a:gd name="adj" fmla="val 5128"/>
            </a:avLst>
          </a:prstGeom>
          <a:solidFill>
            <a:srgbClr val="0B6E7A"/>
          </a:solidFill>
          <a:ln/>
          <a:effectLst>
            <a:outerShdw blurRad="88900" dist="38100" dir="5400000" algn="bl" rotWithShape="0">
              <a:srgbClr val="000000">
                <a:alpha val="13000"/>
              </a:srgbClr>
            </a:outerShdw>
          </a:effectLst>
        </p:spPr>
        <p:txBody>
          <a:bodyPr/>
          <a:lstStyle/>
          <a:p>
            <a:endParaRPr lang="en-GB"/>
          </a:p>
        </p:txBody>
      </p:sp>
      <p:sp>
        <p:nvSpPr>
          <p:cNvPr id="26" name="Text 23"/>
          <p:cNvSpPr/>
          <p:nvPr/>
        </p:nvSpPr>
        <p:spPr>
          <a:xfrm>
            <a:off x="9573768" y="4398264"/>
            <a:ext cx="2267712" cy="777240"/>
          </a:xfrm>
          <a:prstGeom prst="rect">
            <a:avLst/>
          </a:prstGeom>
          <a:noFill/>
          <a:ln/>
        </p:spPr>
        <p:txBody>
          <a:bodyPr wrap="square" lIns="0" tIns="0" rIns="0" bIns="0" rtlCol="0" anchor="ctr"/>
          <a:lstStyle/>
          <a:p>
            <a:pPr marL="0" indent="0" algn="ctr">
              <a:buNone/>
            </a:pPr>
            <a:r>
              <a:rPr lang="en-US" sz="3300" b="1" dirty="0">
                <a:solidFill>
                  <a:srgbClr val="FFFFFF"/>
                </a:solidFill>
                <a:latin typeface="Cambria" pitchFamily="34" charset="0"/>
                <a:ea typeface="Cambria" pitchFamily="34" charset="-122"/>
                <a:cs typeface="Cambria" pitchFamily="34" charset="-120"/>
              </a:rPr>
              <a:t>313K+</a:t>
            </a:r>
            <a:endParaRPr lang="en-US" sz="3300" dirty="0"/>
          </a:p>
        </p:txBody>
      </p:sp>
      <p:sp>
        <p:nvSpPr>
          <p:cNvPr id="27" name="Text 24"/>
          <p:cNvSpPr/>
          <p:nvPr/>
        </p:nvSpPr>
        <p:spPr>
          <a:xfrm>
            <a:off x="9628632" y="5166360"/>
            <a:ext cx="2157984" cy="658368"/>
          </a:xfrm>
          <a:prstGeom prst="rect">
            <a:avLst/>
          </a:prstGeom>
          <a:noFill/>
          <a:ln/>
        </p:spPr>
        <p:txBody>
          <a:bodyPr wrap="square" lIns="0" tIns="0" rIns="0" bIns="0" rtlCol="0" anchor="t"/>
          <a:lstStyle/>
          <a:p>
            <a:pPr marL="0" indent="0" algn="ctr">
              <a:buNone/>
            </a:pPr>
            <a:r>
              <a:rPr lang="en-US" sz="1150" dirty="0">
                <a:solidFill>
                  <a:srgbClr val="CFE6EA"/>
                </a:solidFill>
                <a:latin typeface="Calibri" pitchFamily="34" charset="0"/>
                <a:ea typeface="Calibri" pitchFamily="34" charset="-122"/>
                <a:cs typeface="Calibri" pitchFamily="34" charset="-120"/>
              </a:rPr>
              <a:t>opened it on Christmas Day 2024</a:t>
            </a:r>
            <a:endParaRPr lang="en-US" sz="1150" dirty="0"/>
          </a:p>
        </p:txBody>
      </p:sp>
      <p:sp>
        <p:nvSpPr>
          <p:cNvPr id="28" name="Text 25"/>
          <p:cNvSpPr/>
          <p:nvPr/>
        </p:nvSpPr>
        <p:spPr>
          <a:xfrm>
            <a:off x="6720840" y="6172200"/>
            <a:ext cx="5120640" cy="274320"/>
          </a:xfrm>
          <a:prstGeom prst="rect">
            <a:avLst/>
          </a:prstGeom>
          <a:noFill/>
          <a:ln/>
        </p:spPr>
        <p:txBody>
          <a:bodyPr wrap="square" lIns="0" tIns="0" rIns="0" bIns="0" rtlCol="0" anchor="ctr"/>
          <a:lstStyle/>
          <a:p>
            <a:pPr marL="0" indent="0">
              <a:buNone/>
            </a:pPr>
            <a:r>
              <a:rPr lang="en-US" sz="1000" i="1" dirty="0">
                <a:solidFill>
                  <a:srgbClr val="5B7480"/>
                </a:solidFill>
                <a:latin typeface="Calibri" pitchFamily="34" charset="0"/>
                <a:ea typeface="Calibri" pitchFamily="34" charset="-122"/>
                <a:cs typeface="Calibri" pitchFamily="34" charset="-120"/>
              </a:rPr>
              <a:t>Source: NHS England (2025); NHS England Digital (2026)</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4F8F9"/>
        </a:solidFill>
        <a:effectLst/>
      </p:bgPr>
    </p:bg>
    <p:spTree>
      <p:nvGrpSpPr>
        <p:cNvPr id="1" name=""/>
        <p:cNvGrpSpPr/>
        <p:nvPr/>
      </p:nvGrpSpPr>
      <p:grpSpPr>
        <a:xfrm>
          <a:off x="0" y="0"/>
          <a:ext cx="0" cy="0"/>
          <a:chOff x="0" y="0"/>
          <a:chExt cx="0" cy="0"/>
        </a:xfrm>
      </p:grpSpPr>
      <p:sp>
        <p:nvSpPr>
          <p:cNvPr id="2" name="Shape 0"/>
          <p:cNvSpPr/>
          <p:nvPr/>
        </p:nvSpPr>
        <p:spPr>
          <a:xfrm>
            <a:off x="548640" y="45720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683057"/>
            <a:ext cx="416966" cy="416966"/>
          </a:xfrm>
          <a:prstGeom prst="rect">
            <a:avLst/>
          </a:prstGeom>
        </p:spPr>
      </p:pic>
      <p:sp>
        <p:nvSpPr>
          <p:cNvPr id="4" name="Text 1"/>
          <p:cNvSpPr/>
          <p:nvPr/>
        </p:nvSpPr>
        <p:spPr>
          <a:xfrm>
            <a:off x="1600200" y="475488"/>
            <a:ext cx="10058400" cy="274320"/>
          </a:xfrm>
          <a:prstGeom prst="rect">
            <a:avLst/>
          </a:prstGeom>
          <a:noFill/>
          <a:ln/>
        </p:spPr>
        <p:txBody>
          <a:bodyPr wrap="square" lIns="0" tIns="0" rIns="0" bIns="0" rtlCol="0" anchor="ctr"/>
          <a:lstStyle/>
          <a:p>
            <a:pPr marL="0" indent="0" algn="l">
              <a:buNone/>
            </a:pPr>
            <a:r>
              <a:rPr lang="en-US" sz="1250" b="1" kern="0" spc="300" dirty="0">
                <a:solidFill>
                  <a:srgbClr val="2BB8A3"/>
                </a:solidFill>
                <a:latin typeface="Calibri" pitchFamily="34" charset="0"/>
                <a:ea typeface="Calibri" pitchFamily="34" charset="-122"/>
                <a:cs typeface="Calibri" pitchFamily="34" charset="-120"/>
              </a:rPr>
              <a:t>DOMAIN 1 — WORKFORCE</a:t>
            </a:r>
            <a:endParaRPr lang="en-US" sz="1250" dirty="0"/>
          </a:p>
        </p:txBody>
      </p:sp>
      <p:sp>
        <p:nvSpPr>
          <p:cNvPr id="5" name="Text 2"/>
          <p:cNvSpPr/>
          <p:nvPr/>
        </p:nvSpPr>
        <p:spPr>
          <a:xfrm>
            <a:off x="1600200" y="731520"/>
            <a:ext cx="10149840" cy="640080"/>
          </a:xfrm>
          <a:prstGeom prst="rect">
            <a:avLst/>
          </a:prstGeom>
          <a:noFill/>
          <a:ln/>
        </p:spPr>
        <p:txBody>
          <a:bodyPr wrap="square" lIns="0" tIns="0" rIns="0" bIns="0" rtlCol="0" anchor="ctr"/>
          <a:lstStyle/>
          <a:p>
            <a:pPr marL="0" indent="0" algn="l">
              <a:buNone/>
            </a:pPr>
            <a:r>
              <a:rPr lang="en-US" sz="2800" b="1" dirty="0">
                <a:solidFill>
                  <a:srgbClr val="0E2E3B"/>
                </a:solidFill>
                <a:latin typeface="Cambria" pitchFamily="34" charset="0"/>
                <a:ea typeface="Cambria" pitchFamily="34" charset="-122"/>
                <a:cs typeface="Cambria" pitchFamily="34" charset="-120"/>
              </a:rPr>
              <a:t>Work lightened, or merely moved?</a:t>
            </a:r>
            <a:endParaRPr lang="en-US" sz="2800" dirty="0"/>
          </a:p>
        </p:txBody>
      </p:sp>
      <p:sp>
        <p:nvSpPr>
          <p:cNvPr id="6" name="Shape 3"/>
          <p:cNvSpPr/>
          <p:nvPr/>
        </p:nvSpPr>
        <p:spPr>
          <a:xfrm>
            <a:off x="548640" y="1783080"/>
            <a:ext cx="5440680" cy="3657600"/>
          </a:xfrm>
          <a:prstGeom prst="roundRect">
            <a:avLst>
              <a:gd name="adj" fmla="val 2500"/>
            </a:avLst>
          </a:prstGeom>
          <a:solidFill>
            <a:srgbClr val="E6F4F0"/>
          </a:solidFill>
          <a:ln/>
          <a:effectLst>
            <a:outerShdw blurRad="88900" dist="38100" dir="5400000" algn="bl" rotWithShape="0">
              <a:srgbClr val="000000">
                <a:alpha val="13000"/>
              </a:srgbClr>
            </a:outerShdw>
          </a:effectLst>
        </p:spPr>
        <p:txBody>
          <a:bodyPr/>
          <a:lstStyle/>
          <a:p>
            <a:endParaRPr lang="en-GB"/>
          </a:p>
        </p:txBody>
      </p:sp>
      <p:sp>
        <p:nvSpPr>
          <p:cNvPr id="7" name="Shape 4"/>
          <p:cNvSpPr/>
          <p:nvPr/>
        </p:nvSpPr>
        <p:spPr>
          <a:xfrm>
            <a:off x="804672" y="2020824"/>
            <a:ext cx="457200" cy="457200"/>
          </a:xfrm>
          <a:prstGeom prst="ellipse">
            <a:avLst/>
          </a:prstGeom>
          <a:solidFill>
            <a:srgbClr val="FFFFFF"/>
          </a:solidFill>
          <a:ln/>
          <a:effectLst>
            <a:outerShdw blurRad="88900" dist="38100" dir="5400000" algn="bl" rotWithShape="0">
              <a:srgbClr val="000000">
                <a:alpha val="13000"/>
              </a:srgbClr>
            </a:outerShdw>
          </a:effectLst>
        </p:spPr>
        <p:txBody>
          <a:bodyPr/>
          <a:lstStyle/>
          <a:p>
            <a:endParaRPr lang="en-GB"/>
          </a:p>
        </p:txBody>
      </p:sp>
      <p:pic>
        <p:nvPicPr>
          <p:cNvPr id="8" name="Image 1" descr="preencoded.png"/>
          <p:cNvPicPr>
            <a:picLocks noChangeAspect="1"/>
          </p:cNvPicPr>
          <p:nvPr/>
        </p:nvPicPr>
        <p:blipFill>
          <a:blip r:embed="rId4"/>
          <a:stretch>
            <a:fillRect/>
          </a:stretch>
        </p:blipFill>
        <p:spPr>
          <a:xfrm>
            <a:off x="923544" y="2139696"/>
            <a:ext cx="219456" cy="219456"/>
          </a:xfrm>
          <a:prstGeom prst="rect">
            <a:avLst/>
          </a:prstGeom>
        </p:spPr>
      </p:pic>
      <p:sp>
        <p:nvSpPr>
          <p:cNvPr id="9" name="Text 5"/>
          <p:cNvSpPr/>
          <p:nvPr/>
        </p:nvSpPr>
        <p:spPr>
          <a:xfrm>
            <a:off x="1417320" y="2039112"/>
            <a:ext cx="4343400" cy="457200"/>
          </a:xfrm>
          <a:prstGeom prst="rect">
            <a:avLst/>
          </a:prstGeom>
          <a:noFill/>
          <a:ln/>
        </p:spPr>
        <p:txBody>
          <a:bodyPr wrap="square" lIns="0" tIns="0" rIns="0" bIns="0" rtlCol="0" anchor="ctr"/>
          <a:lstStyle/>
          <a:p>
            <a:pPr marL="0" indent="0">
              <a:buNone/>
            </a:pPr>
            <a:r>
              <a:rPr lang="en-US" sz="1700" b="1" dirty="0">
                <a:solidFill>
                  <a:srgbClr val="0E7C66"/>
                </a:solidFill>
                <a:latin typeface="Cambria" pitchFamily="34" charset="0"/>
                <a:ea typeface="Cambria" pitchFamily="34" charset="-122"/>
                <a:cs typeface="Cambria" pitchFamily="34" charset="-120"/>
              </a:rPr>
              <a:t>Gains for staff</a:t>
            </a:r>
            <a:endParaRPr lang="en-US" sz="1700" dirty="0"/>
          </a:p>
        </p:txBody>
      </p:sp>
      <p:sp>
        <p:nvSpPr>
          <p:cNvPr id="10" name="Text 6"/>
          <p:cNvSpPr/>
          <p:nvPr/>
        </p:nvSpPr>
        <p:spPr>
          <a:xfrm>
            <a:off x="859536" y="2651760"/>
            <a:ext cx="4846320" cy="2560320"/>
          </a:xfrm>
          <a:prstGeom prst="rect">
            <a:avLst/>
          </a:prstGeom>
          <a:noFill/>
          <a:ln/>
        </p:spPr>
        <p:txBody>
          <a:bodyPr wrap="square" rtlCol="0" anchor="t"/>
          <a:lstStyle/>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Fewer calls chasing results; fewer subject-access requests.</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Lower printing and postage — letters and results go digital.</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Repeat prescriptions flow through e-prescribing, handled at quieter times.</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Reception roles evolving signposting, App registration, ID verification.</a:t>
            </a:r>
            <a:endParaRPr lang="en-US" sz="1350" dirty="0"/>
          </a:p>
        </p:txBody>
      </p:sp>
      <p:sp>
        <p:nvSpPr>
          <p:cNvPr id="11" name="Shape 7"/>
          <p:cNvSpPr/>
          <p:nvPr/>
        </p:nvSpPr>
        <p:spPr>
          <a:xfrm>
            <a:off x="6199632" y="1783080"/>
            <a:ext cx="5440680" cy="3657600"/>
          </a:xfrm>
          <a:prstGeom prst="roundRect">
            <a:avLst>
              <a:gd name="adj" fmla="val 2500"/>
            </a:avLst>
          </a:prstGeom>
          <a:solidFill>
            <a:srgbClr val="F7ECE7"/>
          </a:solidFill>
          <a:ln/>
          <a:effectLst>
            <a:outerShdw blurRad="88900" dist="38100" dir="5400000" algn="bl" rotWithShape="0">
              <a:srgbClr val="000000">
                <a:alpha val="13000"/>
              </a:srgbClr>
            </a:outerShdw>
          </a:effectLst>
        </p:spPr>
        <p:txBody>
          <a:bodyPr/>
          <a:lstStyle/>
          <a:p>
            <a:endParaRPr lang="en-GB"/>
          </a:p>
        </p:txBody>
      </p:sp>
      <p:sp>
        <p:nvSpPr>
          <p:cNvPr id="12" name="Shape 8"/>
          <p:cNvSpPr/>
          <p:nvPr/>
        </p:nvSpPr>
        <p:spPr>
          <a:xfrm>
            <a:off x="6455664" y="2020824"/>
            <a:ext cx="457200" cy="457200"/>
          </a:xfrm>
          <a:prstGeom prst="ellipse">
            <a:avLst/>
          </a:prstGeom>
          <a:solidFill>
            <a:srgbClr val="FFFFFF"/>
          </a:solidFill>
          <a:ln/>
          <a:effectLst>
            <a:outerShdw blurRad="88900" dist="38100" dir="5400000" algn="bl" rotWithShape="0">
              <a:srgbClr val="000000">
                <a:alpha val="13000"/>
              </a:srgbClr>
            </a:outerShdw>
          </a:effectLst>
        </p:spPr>
        <p:txBody>
          <a:bodyPr/>
          <a:lstStyle/>
          <a:p>
            <a:endParaRPr lang="en-GB"/>
          </a:p>
        </p:txBody>
      </p:sp>
      <p:pic>
        <p:nvPicPr>
          <p:cNvPr id="13" name="Image 2" descr="preencoded.png"/>
          <p:cNvPicPr>
            <a:picLocks noChangeAspect="1"/>
          </p:cNvPicPr>
          <p:nvPr/>
        </p:nvPicPr>
        <p:blipFill>
          <a:blip r:embed="rId5"/>
          <a:stretch>
            <a:fillRect/>
          </a:stretch>
        </p:blipFill>
        <p:spPr>
          <a:xfrm>
            <a:off x="6574536" y="2139696"/>
            <a:ext cx="219456" cy="219456"/>
          </a:xfrm>
          <a:prstGeom prst="rect">
            <a:avLst/>
          </a:prstGeom>
        </p:spPr>
      </p:pic>
      <p:sp>
        <p:nvSpPr>
          <p:cNvPr id="14" name="Text 9"/>
          <p:cNvSpPr/>
          <p:nvPr/>
        </p:nvSpPr>
        <p:spPr>
          <a:xfrm>
            <a:off x="7068312" y="2039112"/>
            <a:ext cx="4343400" cy="457200"/>
          </a:xfrm>
          <a:prstGeom prst="rect">
            <a:avLst/>
          </a:prstGeom>
          <a:noFill/>
          <a:ln/>
        </p:spPr>
        <p:txBody>
          <a:bodyPr wrap="square" lIns="0" tIns="0" rIns="0" bIns="0" rtlCol="0" anchor="ctr"/>
          <a:lstStyle/>
          <a:p>
            <a:pPr marL="0" indent="0">
              <a:buNone/>
            </a:pPr>
            <a:r>
              <a:rPr lang="en-US" sz="1700" b="1" dirty="0">
                <a:solidFill>
                  <a:srgbClr val="B4543A"/>
                </a:solidFill>
                <a:latin typeface="Cambria" pitchFamily="34" charset="0"/>
                <a:ea typeface="Cambria" pitchFamily="34" charset="-122"/>
                <a:cs typeface="Cambria" pitchFamily="34" charset="-120"/>
              </a:rPr>
              <a:t>Hidden costs</a:t>
            </a:r>
            <a:endParaRPr lang="en-US" sz="1700" dirty="0"/>
          </a:p>
        </p:txBody>
      </p:sp>
      <p:sp>
        <p:nvSpPr>
          <p:cNvPr id="15" name="Text 10"/>
          <p:cNvSpPr/>
          <p:nvPr/>
        </p:nvSpPr>
        <p:spPr>
          <a:xfrm>
            <a:off x="6510528" y="2651760"/>
            <a:ext cx="4846320" cy="2560320"/>
          </a:xfrm>
          <a:prstGeom prst="rect">
            <a:avLst/>
          </a:prstGeom>
          <a:noFill/>
          <a:ln/>
        </p:spPr>
        <p:txBody>
          <a:bodyPr wrap="square" rtlCol="0" anchor="t"/>
          <a:lstStyle/>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Promotion &amp; patient support land on already-stretched staff, unfunded (Reidy et al., 2025).</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Clinicians write for two audiences — some omit a 'gut feeling', eroding the record (Turner et al., 2023).</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Record access creates new tasks: checking and redacting entries before release.</a:t>
            </a:r>
            <a:endParaRPr lang="en-US" sz="1350" dirty="0"/>
          </a:p>
        </p:txBody>
      </p:sp>
      <p:sp>
        <p:nvSpPr>
          <p:cNvPr id="16" name="Shape 11"/>
          <p:cNvSpPr/>
          <p:nvPr/>
        </p:nvSpPr>
        <p:spPr>
          <a:xfrm>
            <a:off x="548640" y="5623560"/>
            <a:ext cx="11091672" cy="868680"/>
          </a:xfrm>
          <a:prstGeom prst="roundRect">
            <a:avLst>
              <a:gd name="adj" fmla="val 10526"/>
            </a:avLst>
          </a:prstGeom>
          <a:solidFill>
            <a:srgbClr val="0E2E3B"/>
          </a:solidFill>
          <a:ln/>
        </p:spPr>
        <p:txBody>
          <a:bodyPr/>
          <a:lstStyle/>
          <a:p>
            <a:endParaRPr lang="en-GB"/>
          </a:p>
        </p:txBody>
      </p:sp>
      <p:sp>
        <p:nvSpPr>
          <p:cNvPr id="17" name="Shape 12"/>
          <p:cNvSpPr/>
          <p:nvPr/>
        </p:nvSpPr>
        <p:spPr>
          <a:xfrm>
            <a:off x="777240" y="5769864"/>
            <a:ext cx="566928" cy="566928"/>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18" name="Image 3" descr="preencoded.png"/>
          <p:cNvPicPr>
            <a:picLocks noChangeAspect="1"/>
          </p:cNvPicPr>
          <p:nvPr/>
        </p:nvPicPr>
        <p:blipFill>
          <a:blip r:embed="rId6"/>
          <a:stretch>
            <a:fillRect/>
          </a:stretch>
        </p:blipFill>
        <p:spPr>
          <a:xfrm>
            <a:off x="924641" y="5917265"/>
            <a:ext cx="272125" cy="272125"/>
          </a:xfrm>
          <a:prstGeom prst="rect">
            <a:avLst/>
          </a:prstGeom>
        </p:spPr>
      </p:pic>
      <p:sp>
        <p:nvSpPr>
          <p:cNvPr id="19" name="Text 13"/>
          <p:cNvSpPr/>
          <p:nvPr/>
        </p:nvSpPr>
        <p:spPr>
          <a:xfrm>
            <a:off x="1508760" y="5769864"/>
            <a:ext cx="9966960" cy="566928"/>
          </a:xfrm>
          <a:prstGeom prst="rect">
            <a:avLst/>
          </a:prstGeom>
          <a:noFill/>
          <a:ln/>
        </p:spPr>
        <p:txBody>
          <a:bodyPr wrap="square" lIns="0" tIns="0" rIns="0" bIns="0" rtlCol="0" anchor="ctr"/>
          <a:lstStyle/>
          <a:p>
            <a:pPr marL="0" indent="0">
              <a:buNone/>
            </a:pPr>
            <a:r>
              <a:rPr lang="en-US" sz="1350" b="1" dirty="0">
                <a:solidFill>
                  <a:srgbClr val="2BB8A3"/>
                </a:solidFill>
                <a:latin typeface="Cambria" pitchFamily="34" charset="0"/>
                <a:ea typeface="Cambria" pitchFamily="34" charset="-122"/>
                <a:cs typeface="Cambria" pitchFamily="34" charset="-120"/>
              </a:rPr>
              <a:t>NASSS lens:  </a:t>
            </a:r>
            <a:r>
              <a:rPr lang="en-US" sz="1300" dirty="0">
                <a:solidFill>
                  <a:srgbClr val="FFFFFF"/>
                </a:solidFill>
                <a:latin typeface="Calibri" pitchFamily="34" charset="0"/>
                <a:ea typeface="Calibri" pitchFamily="34" charset="-122"/>
                <a:cs typeface="Calibri" pitchFamily="34" charset="-120"/>
              </a:rPr>
              <a:t>the technology was never the hard part — many practices saw work redistributed, not relieved (Greenhalgh et al., 2017).</a:t>
            </a:r>
            <a:endParaRPr lang="en-US" sz="13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4F8F9"/>
        </a:solidFill>
        <a:effectLst/>
      </p:bgPr>
    </p:bg>
    <p:spTree>
      <p:nvGrpSpPr>
        <p:cNvPr id="1" name=""/>
        <p:cNvGrpSpPr/>
        <p:nvPr/>
      </p:nvGrpSpPr>
      <p:grpSpPr>
        <a:xfrm>
          <a:off x="0" y="0"/>
          <a:ext cx="0" cy="0"/>
          <a:chOff x="0" y="0"/>
          <a:chExt cx="0" cy="0"/>
        </a:xfrm>
      </p:grpSpPr>
      <p:sp>
        <p:nvSpPr>
          <p:cNvPr id="2" name="Shape 0"/>
          <p:cNvSpPr/>
          <p:nvPr/>
        </p:nvSpPr>
        <p:spPr>
          <a:xfrm>
            <a:off x="548640" y="45720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683057"/>
            <a:ext cx="416966" cy="416966"/>
          </a:xfrm>
          <a:prstGeom prst="rect">
            <a:avLst/>
          </a:prstGeom>
        </p:spPr>
      </p:pic>
      <p:sp>
        <p:nvSpPr>
          <p:cNvPr id="4" name="Text 1"/>
          <p:cNvSpPr/>
          <p:nvPr/>
        </p:nvSpPr>
        <p:spPr>
          <a:xfrm>
            <a:off x="1600200" y="475488"/>
            <a:ext cx="10058400" cy="274320"/>
          </a:xfrm>
          <a:prstGeom prst="rect">
            <a:avLst/>
          </a:prstGeom>
          <a:noFill/>
          <a:ln/>
        </p:spPr>
        <p:txBody>
          <a:bodyPr wrap="square" lIns="0" tIns="0" rIns="0" bIns="0" rtlCol="0" anchor="ctr"/>
          <a:lstStyle/>
          <a:p>
            <a:pPr marL="0" indent="0" algn="l">
              <a:buNone/>
            </a:pPr>
            <a:r>
              <a:rPr lang="en-US" sz="1250" b="1" kern="0" spc="300" dirty="0">
                <a:solidFill>
                  <a:srgbClr val="2BB8A3"/>
                </a:solidFill>
                <a:latin typeface="Calibri" pitchFamily="34" charset="0"/>
                <a:ea typeface="Calibri" pitchFamily="34" charset="-122"/>
                <a:cs typeface="Calibri" pitchFamily="34" charset="-120"/>
              </a:rPr>
              <a:t>DOMAIN 2 — SERVICE DELIVERY</a:t>
            </a:r>
            <a:endParaRPr lang="en-US" sz="1250" dirty="0"/>
          </a:p>
        </p:txBody>
      </p:sp>
      <p:sp>
        <p:nvSpPr>
          <p:cNvPr id="5" name="Text 2"/>
          <p:cNvSpPr/>
          <p:nvPr/>
        </p:nvSpPr>
        <p:spPr>
          <a:xfrm>
            <a:off x="1600200" y="731520"/>
            <a:ext cx="10149840" cy="640080"/>
          </a:xfrm>
          <a:prstGeom prst="rect">
            <a:avLst/>
          </a:prstGeom>
          <a:noFill/>
          <a:ln/>
        </p:spPr>
        <p:txBody>
          <a:bodyPr wrap="square" lIns="0" tIns="0" rIns="0" bIns="0" rtlCol="0" anchor="ctr"/>
          <a:lstStyle/>
          <a:p>
            <a:pPr marL="0" indent="0" algn="l">
              <a:buNone/>
            </a:pPr>
            <a:r>
              <a:rPr lang="en-US" sz="2800" b="1" dirty="0">
                <a:solidFill>
                  <a:srgbClr val="0E2E3B"/>
                </a:solidFill>
                <a:latin typeface="Cambria" pitchFamily="34" charset="0"/>
                <a:ea typeface="Cambria" pitchFamily="34" charset="-122"/>
                <a:cs typeface="Cambria" pitchFamily="34" charset="-120"/>
              </a:rPr>
              <a:t>Off the telephone — but unevenly</a:t>
            </a:r>
            <a:endParaRPr lang="en-US" sz="2800" dirty="0"/>
          </a:p>
        </p:txBody>
      </p:sp>
      <p:sp>
        <p:nvSpPr>
          <p:cNvPr id="6" name="Shape 3"/>
          <p:cNvSpPr/>
          <p:nvPr/>
        </p:nvSpPr>
        <p:spPr>
          <a:xfrm>
            <a:off x="548640" y="1783080"/>
            <a:ext cx="5440680" cy="3657600"/>
          </a:xfrm>
          <a:prstGeom prst="roundRect">
            <a:avLst>
              <a:gd name="adj" fmla="val 2500"/>
            </a:avLst>
          </a:prstGeom>
          <a:solidFill>
            <a:srgbClr val="E6F4F0"/>
          </a:solidFill>
          <a:ln/>
          <a:effectLst>
            <a:outerShdw blurRad="88900" dist="38100" dir="5400000" algn="bl" rotWithShape="0">
              <a:srgbClr val="000000">
                <a:alpha val="13000"/>
              </a:srgbClr>
            </a:outerShdw>
          </a:effectLst>
        </p:spPr>
        <p:txBody>
          <a:bodyPr/>
          <a:lstStyle/>
          <a:p>
            <a:endParaRPr lang="en-GB"/>
          </a:p>
        </p:txBody>
      </p:sp>
      <p:sp>
        <p:nvSpPr>
          <p:cNvPr id="7" name="Shape 4"/>
          <p:cNvSpPr/>
          <p:nvPr/>
        </p:nvSpPr>
        <p:spPr>
          <a:xfrm>
            <a:off x="804672" y="2020824"/>
            <a:ext cx="457200" cy="457200"/>
          </a:xfrm>
          <a:prstGeom prst="ellipse">
            <a:avLst/>
          </a:prstGeom>
          <a:solidFill>
            <a:srgbClr val="FFFFFF"/>
          </a:solidFill>
          <a:ln/>
          <a:effectLst>
            <a:outerShdw blurRad="88900" dist="38100" dir="5400000" algn="bl" rotWithShape="0">
              <a:srgbClr val="000000">
                <a:alpha val="13000"/>
              </a:srgbClr>
            </a:outerShdw>
          </a:effectLst>
        </p:spPr>
        <p:txBody>
          <a:bodyPr/>
          <a:lstStyle/>
          <a:p>
            <a:endParaRPr lang="en-GB"/>
          </a:p>
        </p:txBody>
      </p:sp>
      <p:pic>
        <p:nvPicPr>
          <p:cNvPr id="8" name="Image 1" descr="preencoded.png"/>
          <p:cNvPicPr>
            <a:picLocks noChangeAspect="1"/>
          </p:cNvPicPr>
          <p:nvPr/>
        </p:nvPicPr>
        <p:blipFill>
          <a:blip r:embed="rId4"/>
          <a:stretch>
            <a:fillRect/>
          </a:stretch>
        </p:blipFill>
        <p:spPr>
          <a:xfrm>
            <a:off x="923544" y="2139696"/>
            <a:ext cx="219456" cy="219456"/>
          </a:xfrm>
          <a:prstGeom prst="rect">
            <a:avLst/>
          </a:prstGeom>
        </p:spPr>
      </p:pic>
      <p:sp>
        <p:nvSpPr>
          <p:cNvPr id="9" name="Text 5"/>
          <p:cNvSpPr/>
          <p:nvPr/>
        </p:nvSpPr>
        <p:spPr>
          <a:xfrm>
            <a:off x="1417320" y="2039112"/>
            <a:ext cx="4343400" cy="457200"/>
          </a:xfrm>
          <a:prstGeom prst="rect">
            <a:avLst/>
          </a:prstGeom>
          <a:noFill/>
          <a:ln/>
        </p:spPr>
        <p:txBody>
          <a:bodyPr wrap="square" lIns="0" tIns="0" rIns="0" bIns="0" rtlCol="0" anchor="ctr"/>
          <a:lstStyle/>
          <a:p>
            <a:pPr marL="0" indent="0">
              <a:buNone/>
            </a:pPr>
            <a:r>
              <a:rPr lang="en-US" sz="1700" b="1" dirty="0">
                <a:solidFill>
                  <a:srgbClr val="0E7C66"/>
                </a:solidFill>
                <a:latin typeface="Cambria" pitchFamily="34" charset="0"/>
                <a:ea typeface="Cambria" pitchFamily="34" charset="-122"/>
                <a:cs typeface="Cambria" pitchFamily="34" charset="-120"/>
              </a:rPr>
              <a:t>What works</a:t>
            </a:r>
            <a:endParaRPr lang="en-US" sz="1700" dirty="0"/>
          </a:p>
        </p:txBody>
      </p:sp>
      <p:sp>
        <p:nvSpPr>
          <p:cNvPr id="10" name="Text 6"/>
          <p:cNvSpPr/>
          <p:nvPr/>
        </p:nvSpPr>
        <p:spPr>
          <a:xfrm>
            <a:off x="859536" y="2651760"/>
            <a:ext cx="4846320" cy="2560320"/>
          </a:xfrm>
          <a:prstGeom prst="rect">
            <a:avLst/>
          </a:prstGeom>
          <a:noFill/>
          <a:ln/>
        </p:spPr>
        <p:txBody>
          <a:bodyPr wrap="square" rtlCol="0" anchor="t"/>
          <a:lstStyle/>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Routine business shifts off the 8.30am phone queue — usable any hour.</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Nov 2025: 62.3M logins, 20.8M record views, 6.3M prescriptions ordered.</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In-app reminders &amp; rescheduling cut missed appointments.</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Every online transaction frees phone capacity for those who need it.</a:t>
            </a:r>
            <a:endParaRPr lang="en-US" sz="1350" dirty="0"/>
          </a:p>
        </p:txBody>
      </p:sp>
      <p:sp>
        <p:nvSpPr>
          <p:cNvPr id="11" name="Shape 7"/>
          <p:cNvSpPr/>
          <p:nvPr/>
        </p:nvSpPr>
        <p:spPr>
          <a:xfrm>
            <a:off x="6199632" y="1783080"/>
            <a:ext cx="5440680" cy="3657600"/>
          </a:xfrm>
          <a:prstGeom prst="roundRect">
            <a:avLst>
              <a:gd name="adj" fmla="val 2500"/>
            </a:avLst>
          </a:prstGeom>
          <a:solidFill>
            <a:srgbClr val="F7ECE7"/>
          </a:solidFill>
          <a:ln/>
          <a:effectLst>
            <a:outerShdw blurRad="88900" dist="38100" dir="5400000" algn="bl" rotWithShape="0">
              <a:srgbClr val="000000">
                <a:alpha val="13000"/>
              </a:srgbClr>
            </a:outerShdw>
          </a:effectLst>
        </p:spPr>
        <p:txBody>
          <a:bodyPr/>
          <a:lstStyle/>
          <a:p>
            <a:endParaRPr lang="en-GB"/>
          </a:p>
        </p:txBody>
      </p:sp>
      <p:sp>
        <p:nvSpPr>
          <p:cNvPr id="12" name="Shape 8"/>
          <p:cNvSpPr/>
          <p:nvPr/>
        </p:nvSpPr>
        <p:spPr>
          <a:xfrm>
            <a:off x="6455664" y="2020824"/>
            <a:ext cx="457200" cy="457200"/>
          </a:xfrm>
          <a:prstGeom prst="ellipse">
            <a:avLst/>
          </a:prstGeom>
          <a:solidFill>
            <a:srgbClr val="FFFFFF"/>
          </a:solidFill>
          <a:ln/>
          <a:effectLst>
            <a:outerShdw blurRad="88900" dist="38100" dir="5400000" algn="bl" rotWithShape="0">
              <a:srgbClr val="000000">
                <a:alpha val="13000"/>
              </a:srgbClr>
            </a:outerShdw>
          </a:effectLst>
        </p:spPr>
        <p:txBody>
          <a:bodyPr/>
          <a:lstStyle/>
          <a:p>
            <a:endParaRPr lang="en-GB"/>
          </a:p>
        </p:txBody>
      </p:sp>
      <p:pic>
        <p:nvPicPr>
          <p:cNvPr id="13" name="Image 2" descr="preencoded.png"/>
          <p:cNvPicPr>
            <a:picLocks noChangeAspect="1"/>
          </p:cNvPicPr>
          <p:nvPr/>
        </p:nvPicPr>
        <p:blipFill>
          <a:blip r:embed="rId5"/>
          <a:stretch>
            <a:fillRect/>
          </a:stretch>
        </p:blipFill>
        <p:spPr>
          <a:xfrm>
            <a:off x="6574536" y="2139696"/>
            <a:ext cx="219456" cy="219456"/>
          </a:xfrm>
          <a:prstGeom prst="rect">
            <a:avLst/>
          </a:prstGeom>
        </p:spPr>
      </p:pic>
      <p:sp>
        <p:nvSpPr>
          <p:cNvPr id="14" name="Text 9"/>
          <p:cNvSpPr/>
          <p:nvPr/>
        </p:nvSpPr>
        <p:spPr>
          <a:xfrm>
            <a:off x="7068312" y="2039112"/>
            <a:ext cx="4343400" cy="457200"/>
          </a:xfrm>
          <a:prstGeom prst="rect">
            <a:avLst/>
          </a:prstGeom>
          <a:noFill/>
          <a:ln/>
        </p:spPr>
        <p:txBody>
          <a:bodyPr wrap="square" lIns="0" tIns="0" rIns="0" bIns="0" rtlCol="0" anchor="ctr"/>
          <a:lstStyle/>
          <a:p>
            <a:pPr marL="0" indent="0">
              <a:buNone/>
            </a:pPr>
            <a:r>
              <a:rPr lang="en-US" sz="1700" b="1" dirty="0">
                <a:solidFill>
                  <a:srgbClr val="B4543A"/>
                </a:solidFill>
                <a:latin typeface="Cambria" pitchFamily="34" charset="0"/>
                <a:ea typeface="Cambria" pitchFamily="34" charset="-122"/>
                <a:cs typeface="Cambria" pitchFamily="34" charset="-120"/>
              </a:rPr>
              <a:t>Where it falls short</a:t>
            </a:r>
            <a:endParaRPr lang="en-US" sz="1700" dirty="0"/>
          </a:p>
        </p:txBody>
      </p:sp>
      <p:sp>
        <p:nvSpPr>
          <p:cNvPr id="15" name="Text 10"/>
          <p:cNvSpPr/>
          <p:nvPr/>
        </p:nvSpPr>
        <p:spPr>
          <a:xfrm>
            <a:off x="6510528" y="2651760"/>
            <a:ext cx="4846320" cy="2560320"/>
          </a:xfrm>
          <a:prstGeom prst="rect">
            <a:avLst/>
          </a:prstGeom>
          <a:noFill/>
          <a:ln/>
        </p:spPr>
        <p:txBody>
          <a:bodyPr wrap="square" rtlCol="0" anchor="t"/>
          <a:lstStyle/>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Fragmented: what you can do depends on the practice's IT system &amp; local set-up (Reidy et al., 2025).</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Built around primary care — the heaviest hospital users gain least.</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Demand not reliably reduced; an unexplained result can trigger a call (Turner et al., 2023).</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Patients left on the phone may face a slower, more congested service.</a:t>
            </a:r>
            <a:endParaRPr lang="en-US" sz="13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4F8F9"/>
        </a:solidFill>
        <a:effectLst/>
      </p:bgPr>
    </p:bg>
    <p:spTree>
      <p:nvGrpSpPr>
        <p:cNvPr id="1" name=""/>
        <p:cNvGrpSpPr/>
        <p:nvPr/>
      </p:nvGrpSpPr>
      <p:grpSpPr>
        <a:xfrm>
          <a:off x="0" y="0"/>
          <a:ext cx="0" cy="0"/>
          <a:chOff x="0" y="0"/>
          <a:chExt cx="0" cy="0"/>
        </a:xfrm>
      </p:grpSpPr>
      <p:sp>
        <p:nvSpPr>
          <p:cNvPr id="2" name="Shape 0"/>
          <p:cNvSpPr/>
          <p:nvPr/>
        </p:nvSpPr>
        <p:spPr>
          <a:xfrm>
            <a:off x="548640" y="45720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683057"/>
            <a:ext cx="416966" cy="416966"/>
          </a:xfrm>
          <a:prstGeom prst="rect">
            <a:avLst/>
          </a:prstGeom>
        </p:spPr>
      </p:pic>
      <p:sp>
        <p:nvSpPr>
          <p:cNvPr id="4" name="Text 1"/>
          <p:cNvSpPr/>
          <p:nvPr/>
        </p:nvSpPr>
        <p:spPr>
          <a:xfrm>
            <a:off x="1600200" y="475488"/>
            <a:ext cx="10058400" cy="274320"/>
          </a:xfrm>
          <a:prstGeom prst="rect">
            <a:avLst/>
          </a:prstGeom>
          <a:noFill/>
          <a:ln/>
        </p:spPr>
        <p:txBody>
          <a:bodyPr wrap="square" lIns="0" tIns="0" rIns="0" bIns="0" rtlCol="0" anchor="ctr"/>
          <a:lstStyle/>
          <a:p>
            <a:pPr marL="0" indent="0" algn="l">
              <a:buNone/>
            </a:pPr>
            <a:r>
              <a:rPr lang="en-US" sz="1250" b="1" kern="0" spc="300" dirty="0">
                <a:solidFill>
                  <a:srgbClr val="2BB8A3"/>
                </a:solidFill>
                <a:latin typeface="Calibri" pitchFamily="34" charset="0"/>
                <a:ea typeface="Calibri" pitchFamily="34" charset="-122"/>
                <a:cs typeface="Calibri" pitchFamily="34" charset="-120"/>
              </a:rPr>
              <a:t>DOMAIN 3 — PATIENT / SERVICE USER</a:t>
            </a:r>
            <a:endParaRPr lang="en-US" sz="1250" dirty="0"/>
          </a:p>
        </p:txBody>
      </p:sp>
      <p:sp>
        <p:nvSpPr>
          <p:cNvPr id="5" name="Text 2"/>
          <p:cNvSpPr/>
          <p:nvPr/>
        </p:nvSpPr>
        <p:spPr>
          <a:xfrm>
            <a:off x="1600200" y="731520"/>
            <a:ext cx="10149840" cy="640080"/>
          </a:xfrm>
          <a:prstGeom prst="rect">
            <a:avLst/>
          </a:prstGeom>
          <a:noFill/>
          <a:ln/>
        </p:spPr>
        <p:txBody>
          <a:bodyPr wrap="square" lIns="0" tIns="0" rIns="0" bIns="0" rtlCol="0" anchor="ctr"/>
          <a:lstStyle/>
          <a:p>
            <a:pPr marL="0" indent="0" algn="l">
              <a:buNone/>
            </a:pPr>
            <a:r>
              <a:rPr lang="en-US" sz="2800" b="1" dirty="0">
                <a:solidFill>
                  <a:srgbClr val="0E2E3B"/>
                </a:solidFill>
                <a:latin typeface="Cambria" pitchFamily="34" charset="0"/>
                <a:ea typeface="Cambria" pitchFamily="34" charset="-122"/>
                <a:cs typeface="Cambria" pitchFamily="34" charset="-120"/>
              </a:rPr>
              <a:t>Empowerment along the social gradient</a:t>
            </a:r>
            <a:endParaRPr lang="en-US" sz="2800" dirty="0"/>
          </a:p>
        </p:txBody>
      </p:sp>
      <p:sp>
        <p:nvSpPr>
          <p:cNvPr id="6" name="Shape 3"/>
          <p:cNvSpPr/>
          <p:nvPr/>
        </p:nvSpPr>
        <p:spPr>
          <a:xfrm>
            <a:off x="548640" y="1783080"/>
            <a:ext cx="5440680" cy="3657600"/>
          </a:xfrm>
          <a:prstGeom prst="roundRect">
            <a:avLst>
              <a:gd name="adj" fmla="val 2500"/>
            </a:avLst>
          </a:prstGeom>
          <a:solidFill>
            <a:srgbClr val="E6F4F0"/>
          </a:solidFill>
          <a:ln/>
          <a:effectLst>
            <a:outerShdw blurRad="88900" dist="38100" dir="5400000" algn="bl" rotWithShape="0">
              <a:srgbClr val="000000">
                <a:alpha val="13000"/>
              </a:srgbClr>
            </a:outerShdw>
          </a:effectLst>
        </p:spPr>
        <p:txBody>
          <a:bodyPr/>
          <a:lstStyle/>
          <a:p>
            <a:endParaRPr lang="en-GB"/>
          </a:p>
        </p:txBody>
      </p:sp>
      <p:sp>
        <p:nvSpPr>
          <p:cNvPr id="7" name="Shape 4"/>
          <p:cNvSpPr/>
          <p:nvPr/>
        </p:nvSpPr>
        <p:spPr>
          <a:xfrm>
            <a:off x="804672" y="2020824"/>
            <a:ext cx="457200" cy="457200"/>
          </a:xfrm>
          <a:prstGeom prst="ellipse">
            <a:avLst/>
          </a:prstGeom>
          <a:solidFill>
            <a:srgbClr val="FFFFFF"/>
          </a:solidFill>
          <a:ln/>
          <a:effectLst>
            <a:outerShdw blurRad="88900" dist="38100" dir="5400000" algn="bl" rotWithShape="0">
              <a:srgbClr val="000000">
                <a:alpha val="13000"/>
              </a:srgbClr>
            </a:outerShdw>
          </a:effectLst>
        </p:spPr>
        <p:txBody>
          <a:bodyPr/>
          <a:lstStyle/>
          <a:p>
            <a:endParaRPr lang="en-GB"/>
          </a:p>
        </p:txBody>
      </p:sp>
      <p:pic>
        <p:nvPicPr>
          <p:cNvPr id="8" name="Image 1" descr="preencoded.png"/>
          <p:cNvPicPr>
            <a:picLocks noChangeAspect="1"/>
          </p:cNvPicPr>
          <p:nvPr/>
        </p:nvPicPr>
        <p:blipFill>
          <a:blip r:embed="rId4"/>
          <a:stretch>
            <a:fillRect/>
          </a:stretch>
        </p:blipFill>
        <p:spPr>
          <a:xfrm>
            <a:off x="923544" y="2139696"/>
            <a:ext cx="219456" cy="219456"/>
          </a:xfrm>
          <a:prstGeom prst="rect">
            <a:avLst/>
          </a:prstGeom>
        </p:spPr>
      </p:pic>
      <p:sp>
        <p:nvSpPr>
          <p:cNvPr id="9" name="Text 5"/>
          <p:cNvSpPr/>
          <p:nvPr/>
        </p:nvSpPr>
        <p:spPr>
          <a:xfrm>
            <a:off x="1417320" y="2039112"/>
            <a:ext cx="4343400" cy="457200"/>
          </a:xfrm>
          <a:prstGeom prst="rect">
            <a:avLst/>
          </a:prstGeom>
          <a:noFill/>
          <a:ln/>
        </p:spPr>
        <p:txBody>
          <a:bodyPr wrap="square" lIns="0" tIns="0" rIns="0" bIns="0" rtlCol="0" anchor="ctr"/>
          <a:lstStyle/>
          <a:p>
            <a:pPr marL="0" indent="0">
              <a:buNone/>
            </a:pPr>
            <a:r>
              <a:rPr lang="en-US" sz="1700" b="1" dirty="0">
                <a:solidFill>
                  <a:srgbClr val="0E7C66"/>
                </a:solidFill>
                <a:latin typeface="Cambria" pitchFamily="34" charset="0"/>
                <a:ea typeface="Cambria" pitchFamily="34" charset="-122"/>
                <a:cs typeface="Cambria" pitchFamily="34" charset="-120"/>
              </a:rPr>
              <a:t>Empowerment</a:t>
            </a:r>
            <a:endParaRPr lang="en-US" sz="1700" dirty="0"/>
          </a:p>
        </p:txBody>
      </p:sp>
      <p:sp>
        <p:nvSpPr>
          <p:cNvPr id="10" name="Text 6"/>
          <p:cNvSpPr/>
          <p:nvPr/>
        </p:nvSpPr>
        <p:spPr>
          <a:xfrm>
            <a:off x="859536" y="2651760"/>
            <a:ext cx="4846320" cy="2560320"/>
          </a:xfrm>
          <a:prstGeom prst="rect">
            <a:avLst/>
          </a:prstGeom>
          <a:noFill/>
          <a:ln/>
        </p:spPr>
        <p:txBody>
          <a:bodyPr wrap="square" rtlCol="0" anchor="t"/>
          <a:lstStyle/>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Order medication and read results without speaking to anyone.</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Reading the record before an appointment helps people arrive prepared.</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Behavioural proof, not just surveys: 25M+ chose to log in during 2025.</a:t>
            </a:r>
            <a:endParaRPr lang="en-US" sz="1350" dirty="0"/>
          </a:p>
        </p:txBody>
      </p:sp>
      <p:sp>
        <p:nvSpPr>
          <p:cNvPr id="11" name="Shape 7"/>
          <p:cNvSpPr/>
          <p:nvPr/>
        </p:nvSpPr>
        <p:spPr>
          <a:xfrm>
            <a:off x="6199632" y="1783080"/>
            <a:ext cx="5440680" cy="3657600"/>
          </a:xfrm>
          <a:prstGeom prst="roundRect">
            <a:avLst>
              <a:gd name="adj" fmla="val 2500"/>
            </a:avLst>
          </a:prstGeom>
          <a:solidFill>
            <a:srgbClr val="F7ECE7"/>
          </a:solidFill>
          <a:ln/>
          <a:effectLst>
            <a:outerShdw blurRad="88900" dist="38100" dir="5400000" algn="bl" rotWithShape="0">
              <a:srgbClr val="000000">
                <a:alpha val="13000"/>
              </a:srgbClr>
            </a:outerShdw>
          </a:effectLst>
        </p:spPr>
        <p:txBody>
          <a:bodyPr/>
          <a:lstStyle/>
          <a:p>
            <a:endParaRPr lang="en-GB"/>
          </a:p>
        </p:txBody>
      </p:sp>
      <p:sp>
        <p:nvSpPr>
          <p:cNvPr id="12" name="Shape 8"/>
          <p:cNvSpPr/>
          <p:nvPr/>
        </p:nvSpPr>
        <p:spPr>
          <a:xfrm>
            <a:off x="6455664" y="2020824"/>
            <a:ext cx="457200" cy="457200"/>
          </a:xfrm>
          <a:prstGeom prst="ellipse">
            <a:avLst/>
          </a:prstGeom>
          <a:solidFill>
            <a:srgbClr val="FFFFFF"/>
          </a:solidFill>
          <a:ln/>
          <a:effectLst>
            <a:outerShdw blurRad="88900" dist="38100" dir="5400000" algn="bl" rotWithShape="0">
              <a:srgbClr val="000000">
                <a:alpha val="13000"/>
              </a:srgbClr>
            </a:outerShdw>
          </a:effectLst>
        </p:spPr>
        <p:txBody>
          <a:bodyPr/>
          <a:lstStyle/>
          <a:p>
            <a:endParaRPr lang="en-GB"/>
          </a:p>
        </p:txBody>
      </p:sp>
      <p:pic>
        <p:nvPicPr>
          <p:cNvPr id="13" name="Image 2" descr="preencoded.png"/>
          <p:cNvPicPr>
            <a:picLocks noChangeAspect="1"/>
          </p:cNvPicPr>
          <p:nvPr/>
        </p:nvPicPr>
        <p:blipFill>
          <a:blip r:embed="rId5"/>
          <a:stretch>
            <a:fillRect/>
          </a:stretch>
        </p:blipFill>
        <p:spPr>
          <a:xfrm>
            <a:off x="6574536" y="2139696"/>
            <a:ext cx="219456" cy="219456"/>
          </a:xfrm>
          <a:prstGeom prst="rect">
            <a:avLst/>
          </a:prstGeom>
        </p:spPr>
      </p:pic>
      <p:sp>
        <p:nvSpPr>
          <p:cNvPr id="14" name="Text 9"/>
          <p:cNvSpPr/>
          <p:nvPr/>
        </p:nvSpPr>
        <p:spPr>
          <a:xfrm>
            <a:off x="7068312" y="2039112"/>
            <a:ext cx="4343400" cy="457200"/>
          </a:xfrm>
          <a:prstGeom prst="rect">
            <a:avLst/>
          </a:prstGeom>
          <a:noFill/>
          <a:ln/>
        </p:spPr>
        <p:txBody>
          <a:bodyPr wrap="square" lIns="0" tIns="0" rIns="0" bIns="0" rtlCol="0" anchor="ctr"/>
          <a:lstStyle/>
          <a:p>
            <a:pPr marL="0" indent="0">
              <a:buNone/>
            </a:pPr>
            <a:r>
              <a:rPr lang="en-US" sz="1700" b="1" dirty="0">
                <a:solidFill>
                  <a:srgbClr val="B4543A"/>
                </a:solidFill>
                <a:latin typeface="Cambria" pitchFamily="34" charset="0"/>
                <a:ea typeface="Cambria" pitchFamily="34" charset="-122"/>
                <a:cs typeface="Cambria" pitchFamily="34" charset="-120"/>
              </a:rPr>
              <a:t>Anxiety &amp; exclusion</a:t>
            </a:r>
            <a:endParaRPr lang="en-US" sz="1700" dirty="0"/>
          </a:p>
        </p:txBody>
      </p:sp>
      <p:sp>
        <p:nvSpPr>
          <p:cNvPr id="15" name="Text 10"/>
          <p:cNvSpPr/>
          <p:nvPr/>
        </p:nvSpPr>
        <p:spPr>
          <a:xfrm>
            <a:off x="6510528" y="2651760"/>
            <a:ext cx="4846320" cy="2560320"/>
          </a:xfrm>
          <a:prstGeom prst="rect">
            <a:avLst/>
          </a:prstGeom>
          <a:noFill/>
          <a:ln/>
        </p:spPr>
        <p:txBody>
          <a:bodyPr wrap="square" rtlCol="0" anchor="t"/>
          <a:lstStyle/>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Abnormal results seen before any explanation can cause real alarm (Turner et al., 2023).</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Identity checks at registration defeat some users entirely.</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Single Patient Record raises consent &amp; data concerns (Digital Health, 2025).</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Deprived populations record systematically lower use (Kc et al., 2024).</a:t>
            </a:r>
            <a:endParaRPr lang="en-US" sz="1350" dirty="0"/>
          </a:p>
        </p:txBody>
      </p:sp>
      <p:sp>
        <p:nvSpPr>
          <p:cNvPr id="16" name="Shape 11"/>
          <p:cNvSpPr/>
          <p:nvPr/>
        </p:nvSpPr>
        <p:spPr>
          <a:xfrm>
            <a:off x="548640" y="5623560"/>
            <a:ext cx="11091672" cy="868680"/>
          </a:xfrm>
          <a:prstGeom prst="roundRect">
            <a:avLst>
              <a:gd name="adj" fmla="val 10526"/>
            </a:avLst>
          </a:prstGeom>
          <a:solidFill>
            <a:srgbClr val="094F58"/>
          </a:solidFill>
          <a:ln/>
        </p:spPr>
        <p:txBody>
          <a:bodyPr/>
          <a:lstStyle/>
          <a:p>
            <a:endParaRPr lang="en-GB"/>
          </a:p>
        </p:txBody>
      </p:sp>
      <p:sp>
        <p:nvSpPr>
          <p:cNvPr id="17" name="Text 12"/>
          <p:cNvSpPr/>
          <p:nvPr/>
        </p:nvSpPr>
        <p:spPr>
          <a:xfrm>
            <a:off x="914400" y="5623560"/>
            <a:ext cx="10424160" cy="868680"/>
          </a:xfrm>
          <a:prstGeom prst="rect">
            <a:avLst/>
          </a:prstGeom>
          <a:noFill/>
          <a:ln/>
        </p:spPr>
        <p:txBody>
          <a:bodyPr wrap="square" lIns="0" tIns="0" rIns="0" bIns="0" rtlCol="0" anchor="ctr"/>
          <a:lstStyle/>
          <a:p>
            <a:pPr marL="0" indent="0" algn="ctr">
              <a:buNone/>
            </a:pPr>
            <a:r>
              <a:rPr lang="en-US" sz="1350" i="1" dirty="0">
                <a:solidFill>
                  <a:srgbClr val="FFFFFF"/>
                </a:solidFill>
                <a:latin typeface="Calibri" pitchFamily="34" charset="0"/>
                <a:ea typeface="Calibri" pitchFamily="34" charset="-122"/>
                <a:cs typeface="Calibri" pitchFamily="34" charset="-120"/>
              </a:rPr>
              <a:t>A confident user experiences the App as care brought closer — </a:t>
            </a:r>
            <a:r>
              <a:rPr lang="en-US" sz="1350" b="1" i="1" dirty="0">
                <a:solidFill>
                  <a:srgbClr val="2BB8A3"/>
                </a:solidFill>
                <a:latin typeface="Calibri" pitchFamily="34" charset="0"/>
                <a:ea typeface="Calibri" pitchFamily="34" charset="-122"/>
                <a:cs typeface="Calibri" pitchFamily="34" charset="-120"/>
              </a:rPr>
              <a:t>a patient outside the digital world may experience the same policy as a door slowly closing.</a:t>
            </a:r>
            <a:endParaRPr lang="en-US" sz="13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4F8F9"/>
        </a:solidFill>
        <a:effectLst/>
      </p:bgPr>
    </p:bg>
    <p:spTree>
      <p:nvGrpSpPr>
        <p:cNvPr id="1" name=""/>
        <p:cNvGrpSpPr/>
        <p:nvPr/>
      </p:nvGrpSpPr>
      <p:grpSpPr>
        <a:xfrm>
          <a:off x="0" y="0"/>
          <a:ext cx="0" cy="0"/>
          <a:chOff x="0" y="0"/>
          <a:chExt cx="0" cy="0"/>
        </a:xfrm>
      </p:grpSpPr>
      <p:sp>
        <p:nvSpPr>
          <p:cNvPr id="2" name="Shape 0"/>
          <p:cNvSpPr/>
          <p:nvPr/>
        </p:nvSpPr>
        <p:spPr>
          <a:xfrm>
            <a:off x="548640" y="45720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683057"/>
            <a:ext cx="416966" cy="416966"/>
          </a:xfrm>
          <a:prstGeom prst="rect">
            <a:avLst/>
          </a:prstGeom>
        </p:spPr>
      </p:pic>
      <p:sp>
        <p:nvSpPr>
          <p:cNvPr id="4" name="Text 1"/>
          <p:cNvSpPr/>
          <p:nvPr/>
        </p:nvSpPr>
        <p:spPr>
          <a:xfrm>
            <a:off x="1600200" y="475488"/>
            <a:ext cx="10058400" cy="274320"/>
          </a:xfrm>
          <a:prstGeom prst="rect">
            <a:avLst/>
          </a:prstGeom>
          <a:noFill/>
          <a:ln/>
        </p:spPr>
        <p:txBody>
          <a:bodyPr wrap="square" lIns="0" tIns="0" rIns="0" bIns="0" rtlCol="0" anchor="ctr"/>
          <a:lstStyle/>
          <a:p>
            <a:pPr marL="0" indent="0" algn="l">
              <a:buNone/>
            </a:pPr>
            <a:r>
              <a:rPr lang="en-US" sz="1250" b="1" kern="0" spc="300" dirty="0">
                <a:solidFill>
                  <a:srgbClr val="2BB8A3"/>
                </a:solidFill>
                <a:latin typeface="Calibri" pitchFamily="34" charset="0"/>
                <a:ea typeface="Calibri" pitchFamily="34" charset="-122"/>
                <a:cs typeface="Calibri" pitchFamily="34" charset="-120"/>
              </a:rPr>
              <a:t>DOMAIN 4 — COMMUNITY</a:t>
            </a:r>
            <a:endParaRPr lang="en-US" sz="1250" dirty="0"/>
          </a:p>
        </p:txBody>
      </p:sp>
      <p:sp>
        <p:nvSpPr>
          <p:cNvPr id="5" name="Text 2"/>
          <p:cNvSpPr/>
          <p:nvPr/>
        </p:nvSpPr>
        <p:spPr>
          <a:xfrm>
            <a:off x="1600200" y="731520"/>
            <a:ext cx="10149840" cy="640080"/>
          </a:xfrm>
          <a:prstGeom prst="rect">
            <a:avLst/>
          </a:prstGeom>
          <a:noFill/>
          <a:ln/>
        </p:spPr>
        <p:txBody>
          <a:bodyPr wrap="square" lIns="0" tIns="0" rIns="0" bIns="0" rtlCol="0" anchor="ctr"/>
          <a:lstStyle/>
          <a:p>
            <a:pPr marL="0" indent="0" algn="l">
              <a:buNone/>
            </a:pPr>
            <a:r>
              <a:rPr lang="en-US" sz="2800" b="1" dirty="0">
                <a:solidFill>
                  <a:srgbClr val="0E2E3B"/>
                </a:solidFill>
                <a:latin typeface="Cambria" pitchFamily="34" charset="0"/>
                <a:ea typeface="Cambria" pitchFamily="34" charset="-122"/>
                <a:cs typeface="Cambria" pitchFamily="34" charset="-120"/>
              </a:rPr>
              <a:t>Freed from geography, at risk of inequality</a:t>
            </a:r>
            <a:endParaRPr lang="en-US" sz="2800" dirty="0"/>
          </a:p>
        </p:txBody>
      </p:sp>
      <p:sp>
        <p:nvSpPr>
          <p:cNvPr id="6" name="Shape 3"/>
          <p:cNvSpPr/>
          <p:nvPr/>
        </p:nvSpPr>
        <p:spPr>
          <a:xfrm>
            <a:off x="548640" y="1783080"/>
            <a:ext cx="5440680" cy="3657600"/>
          </a:xfrm>
          <a:prstGeom prst="roundRect">
            <a:avLst>
              <a:gd name="adj" fmla="val 2500"/>
            </a:avLst>
          </a:prstGeom>
          <a:solidFill>
            <a:srgbClr val="E6F4F0"/>
          </a:solidFill>
          <a:ln/>
          <a:effectLst>
            <a:outerShdw blurRad="88900" dist="38100" dir="5400000" algn="bl" rotWithShape="0">
              <a:srgbClr val="000000">
                <a:alpha val="13000"/>
              </a:srgbClr>
            </a:outerShdw>
          </a:effectLst>
        </p:spPr>
        <p:txBody>
          <a:bodyPr/>
          <a:lstStyle/>
          <a:p>
            <a:endParaRPr lang="en-GB"/>
          </a:p>
        </p:txBody>
      </p:sp>
      <p:sp>
        <p:nvSpPr>
          <p:cNvPr id="7" name="Shape 4"/>
          <p:cNvSpPr/>
          <p:nvPr/>
        </p:nvSpPr>
        <p:spPr>
          <a:xfrm>
            <a:off x="804672" y="2020824"/>
            <a:ext cx="457200" cy="457200"/>
          </a:xfrm>
          <a:prstGeom prst="ellipse">
            <a:avLst/>
          </a:prstGeom>
          <a:solidFill>
            <a:srgbClr val="FFFFFF"/>
          </a:solidFill>
          <a:ln/>
          <a:effectLst>
            <a:outerShdw blurRad="88900" dist="38100" dir="5400000" algn="bl" rotWithShape="0">
              <a:srgbClr val="000000">
                <a:alpha val="13000"/>
              </a:srgbClr>
            </a:outerShdw>
          </a:effectLst>
        </p:spPr>
        <p:txBody>
          <a:bodyPr/>
          <a:lstStyle/>
          <a:p>
            <a:endParaRPr lang="en-GB"/>
          </a:p>
        </p:txBody>
      </p:sp>
      <p:pic>
        <p:nvPicPr>
          <p:cNvPr id="8" name="Image 1" descr="preencoded.png"/>
          <p:cNvPicPr>
            <a:picLocks noChangeAspect="1"/>
          </p:cNvPicPr>
          <p:nvPr/>
        </p:nvPicPr>
        <p:blipFill>
          <a:blip r:embed="rId4"/>
          <a:stretch>
            <a:fillRect/>
          </a:stretch>
        </p:blipFill>
        <p:spPr>
          <a:xfrm>
            <a:off x="923544" y="2139696"/>
            <a:ext cx="219456" cy="219456"/>
          </a:xfrm>
          <a:prstGeom prst="rect">
            <a:avLst/>
          </a:prstGeom>
        </p:spPr>
      </p:pic>
      <p:sp>
        <p:nvSpPr>
          <p:cNvPr id="9" name="Text 5"/>
          <p:cNvSpPr/>
          <p:nvPr/>
        </p:nvSpPr>
        <p:spPr>
          <a:xfrm>
            <a:off x="1417320" y="2039112"/>
            <a:ext cx="4343400" cy="457200"/>
          </a:xfrm>
          <a:prstGeom prst="rect">
            <a:avLst/>
          </a:prstGeom>
          <a:noFill/>
          <a:ln/>
        </p:spPr>
        <p:txBody>
          <a:bodyPr wrap="square" lIns="0" tIns="0" rIns="0" bIns="0" rtlCol="0" anchor="ctr"/>
          <a:lstStyle/>
          <a:p>
            <a:pPr marL="0" indent="0">
              <a:buNone/>
            </a:pPr>
            <a:r>
              <a:rPr lang="en-US" sz="1700" b="1" dirty="0">
                <a:solidFill>
                  <a:srgbClr val="0E7C66"/>
                </a:solidFill>
                <a:latin typeface="Cambria" pitchFamily="34" charset="0"/>
                <a:ea typeface="Cambria" pitchFamily="34" charset="-122"/>
                <a:cs typeface="Cambria" pitchFamily="34" charset="-120"/>
              </a:rPr>
              <a:t>Community benefits</a:t>
            </a:r>
            <a:endParaRPr lang="en-US" sz="1700" dirty="0"/>
          </a:p>
        </p:txBody>
      </p:sp>
      <p:sp>
        <p:nvSpPr>
          <p:cNvPr id="10" name="Text 6"/>
          <p:cNvSpPr/>
          <p:nvPr/>
        </p:nvSpPr>
        <p:spPr>
          <a:xfrm>
            <a:off x="859536" y="2651760"/>
            <a:ext cx="4846320" cy="2560320"/>
          </a:xfrm>
          <a:prstGeom prst="rect">
            <a:avLst/>
          </a:prstGeom>
          <a:noFill/>
          <a:ln/>
        </p:spPr>
        <p:txBody>
          <a:bodyPr wrap="square" rtlCol="0" anchor="t"/>
          <a:lstStyle/>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Weakens the link between access and geography — rural residents avoid the journey.</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Proxy access lets carers manage a relative's medication &amp; appointments.</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A public-health instrument: vaccination records, organ donation, the COVID Pass.</a:t>
            </a:r>
            <a:endParaRPr lang="en-US" sz="1350" dirty="0"/>
          </a:p>
        </p:txBody>
      </p:sp>
      <p:sp>
        <p:nvSpPr>
          <p:cNvPr id="11" name="Shape 7"/>
          <p:cNvSpPr/>
          <p:nvPr/>
        </p:nvSpPr>
        <p:spPr>
          <a:xfrm>
            <a:off x="6199632" y="1783080"/>
            <a:ext cx="5440680" cy="3657600"/>
          </a:xfrm>
          <a:prstGeom prst="roundRect">
            <a:avLst>
              <a:gd name="adj" fmla="val 2500"/>
            </a:avLst>
          </a:prstGeom>
          <a:solidFill>
            <a:srgbClr val="F7ECE7"/>
          </a:solidFill>
          <a:ln/>
          <a:effectLst>
            <a:outerShdw blurRad="88900" dist="38100" dir="5400000" algn="bl" rotWithShape="0">
              <a:srgbClr val="000000">
                <a:alpha val="13000"/>
              </a:srgbClr>
            </a:outerShdw>
          </a:effectLst>
        </p:spPr>
        <p:txBody>
          <a:bodyPr/>
          <a:lstStyle/>
          <a:p>
            <a:endParaRPr lang="en-GB"/>
          </a:p>
        </p:txBody>
      </p:sp>
      <p:sp>
        <p:nvSpPr>
          <p:cNvPr id="12" name="Shape 8"/>
          <p:cNvSpPr/>
          <p:nvPr/>
        </p:nvSpPr>
        <p:spPr>
          <a:xfrm>
            <a:off x="6455664" y="2020824"/>
            <a:ext cx="457200" cy="457200"/>
          </a:xfrm>
          <a:prstGeom prst="ellipse">
            <a:avLst/>
          </a:prstGeom>
          <a:solidFill>
            <a:srgbClr val="FFFFFF"/>
          </a:solidFill>
          <a:ln/>
          <a:effectLst>
            <a:outerShdw blurRad="88900" dist="38100" dir="5400000" algn="bl" rotWithShape="0">
              <a:srgbClr val="000000">
                <a:alpha val="13000"/>
              </a:srgbClr>
            </a:outerShdw>
          </a:effectLst>
        </p:spPr>
        <p:txBody>
          <a:bodyPr/>
          <a:lstStyle/>
          <a:p>
            <a:endParaRPr lang="en-GB"/>
          </a:p>
        </p:txBody>
      </p:sp>
      <p:pic>
        <p:nvPicPr>
          <p:cNvPr id="13" name="Image 2" descr="preencoded.png"/>
          <p:cNvPicPr>
            <a:picLocks noChangeAspect="1"/>
          </p:cNvPicPr>
          <p:nvPr/>
        </p:nvPicPr>
        <p:blipFill>
          <a:blip r:embed="rId5"/>
          <a:stretch>
            <a:fillRect/>
          </a:stretch>
        </p:blipFill>
        <p:spPr>
          <a:xfrm>
            <a:off x="6574536" y="2139696"/>
            <a:ext cx="219456" cy="219456"/>
          </a:xfrm>
          <a:prstGeom prst="rect">
            <a:avLst/>
          </a:prstGeom>
        </p:spPr>
      </p:pic>
      <p:sp>
        <p:nvSpPr>
          <p:cNvPr id="14" name="Text 9"/>
          <p:cNvSpPr/>
          <p:nvPr/>
        </p:nvSpPr>
        <p:spPr>
          <a:xfrm>
            <a:off x="7068312" y="2039112"/>
            <a:ext cx="4343400" cy="457200"/>
          </a:xfrm>
          <a:prstGeom prst="rect">
            <a:avLst/>
          </a:prstGeom>
          <a:noFill/>
          <a:ln/>
        </p:spPr>
        <p:txBody>
          <a:bodyPr wrap="square" lIns="0" tIns="0" rIns="0" bIns="0" rtlCol="0" anchor="ctr"/>
          <a:lstStyle/>
          <a:p>
            <a:pPr marL="0" indent="0">
              <a:buNone/>
            </a:pPr>
            <a:r>
              <a:rPr lang="en-US" sz="1700" b="1" dirty="0">
                <a:solidFill>
                  <a:srgbClr val="B4543A"/>
                </a:solidFill>
                <a:latin typeface="Cambria" pitchFamily="34" charset="0"/>
                <a:ea typeface="Cambria" pitchFamily="34" charset="-122"/>
                <a:cs typeface="Cambria" pitchFamily="34" charset="-120"/>
              </a:rPr>
              <a:t>The inequality danger</a:t>
            </a:r>
            <a:endParaRPr lang="en-US" sz="1700" dirty="0"/>
          </a:p>
        </p:txBody>
      </p:sp>
      <p:sp>
        <p:nvSpPr>
          <p:cNvPr id="15" name="Text 10"/>
          <p:cNvSpPr/>
          <p:nvPr/>
        </p:nvSpPr>
        <p:spPr>
          <a:xfrm>
            <a:off x="6510528" y="2651760"/>
            <a:ext cx="4846320" cy="2560320"/>
          </a:xfrm>
          <a:prstGeom prst="rect">
            <a:avLst/>
          </a:prstGeom>
          <a:noFill/>
          <a:ln/>
        </p:spPr>
        <p:txBody>
          <a:bodyPr wrap="square" rtlCol="0" anchor="t"/>
          <a:lstStyle/>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A possible digital 'inverse care law' — benefit flows from those who need it most (Kc et al., 2024).</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Exclusion clusters around poverty &amp; old age — the same drivers of poor health (Honeyman et al., 2020).</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Making it the 'front door' risks shutting out older adults (Nicodemo, 2025).</a:t>
            </a:r>
            <a:endParaRPr lang="en-US" sz="1350" dirty="0"/>
          </a:p>
          <a:p>
            <a:pPr marL="177800" indent="-177800" algn="l">
              <a:spcAft>
                <a:spcPts val="700"/>
              </a:spcAft>
              <a:buSzPct val="100000"/>
              <a:buChar char="•"/>
            </a:pPr>
            <a:r>
              <a:rPr lang="en-US" sz="1350" dirty="0">
                <a:solidFill>
                  <a:srgbClr val="16323C"/>
                </a:solidFill>
                <a:latin typeface="Calibri" pitchFamily="34" charset="0"/>
                <a:ea typeface="Calibri" pitchFamily="34" charset="-122"/>
                <a:cs typeface="Calibri" pitchFamily="34" charset="-120"/>
              </a:rPr>
              <a:t>Digital Inclusion plan promised — but not yet shown to work (Digital Health, 2025).</a:t>
            </a:r>
            <a:endParaRPr lang="en-US" sz="13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E2E3B"/>
        </a:solidFill>
        <a:effectLst/>
      </p:bgPr>
    </p:bg>
    <p:spTree>
      <p:nvGrpSpPr>
        <p:cNvPr id="1" name=""/>
        <p:cNvGrpSpPr/>
        <p:nvPr/>
      </p:nvGrpSpPr>
      <p:grpSpPr>
        <a:xfrm>
          <a:off x="0" y="0"/>
          <a:ext cx="0" cy="0"/>
          <a:chOff x="0" y="0"/>
          <a:chExt cx="0" cy="0"/>
        </a:xfrm>
      </p:grpSpPr>
      <p:sp>
        <p:nvSpPr>
          <p:cNvPr id="2" name="Shape 0"/>
          <p:cNvSpPr/>
          <p:nvPr/>
        </p:nvSpPr>
        <p:spPr>
          <a:xfrm>
            <a:off x="548640" y="50292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728777"/>
            <a:ext cx="416966" cy="416966"/>
          </a:xfrm>
          <a:prstGeom prst="rect">
            <a:avLst/>
          </a:prstGeom>
        </p:spPr>
      </p:pic>
      <p:sp>
        <p:nvSpPr>
          <p:cNvPr id="4" name="Text 1"/>
          <p:cNvSpPr/>
          <p:nvPr/>
        </p:nvSpPr>
        <p:spPr>
          <a:xfrm>
            <a:off x="1600200" y="521208"/>
            <a:ext cx="9144000" cy="274320"/>
          </a:xfrm>
          <a:prstGeom prst="rect">
            <a:avLst/>
          </a:prstGeom>
          <a:noFill/>
          <a:ln/>
        </p:spPr>
        <p:txBody>
          <a:bodyPr wrap="square" lIns="0" tIns="0" rIns="0" bIns="0" rtlCol="0" anchor="ctr"/>
          <a:lstStyle/>
          <a:p>
            <a:pPr marL="0" indent="0">
              <a:buNone/>
            </a:pPr>
            <a:r>
              <a:rPr lang="en-US" sz="1250" b="1" kern="0" spc="300" dirty="0">
                <a:solidFill>
                  <a:srgbClr val="2BB8A3"/>
                </a:solidFill>
                <a:latin typeface="Calibri" pitchFamily="34" charset="0"/>
                <a:ea typeface="Calibri" pitchFamily="34" charset="-122"/>
                <a:cs typeface="Calibri" pitchFamily="34" charset="-120"/>
              </a:rPr>
              <a:t>CRITICAL SYNTHESIS</a:t>
            </a:r>
            <a:endParaRPr lang="en-US" sz="1250" dirty="0"/>
          </a:p>
        </p:txBody>
      </p:sp>
      <p:sp>
        <p:nvSpPr>
          <p:cNvPr id="5" name="Text 2"/>
          <p:cNvSpPr/>
          <p:nvPr/>
        </p:nvSpPr>
        <p:spPr>
          <a:xfrm>
            <a:off x="1600200" y="777240"/>
            <a:ext cx="10058400" cy="640080"/>
          </a:xfrm>
          <a:prstGeom prst="rect">
            <a:avLst/>
          </a:prstGeom>
          <a:noFill/>
          <a:ln/>
        </p:spPr>
        <p:txBody>
          <a:bodyPr wrap="square" lIns="0" tIns="0" rIns="0" bIns="0" rtlCol="0" anchor="ctr"/>
          <a:lstStyle/>
          <a:p>
            <a:pPr marL="0" indent="0">
              <a:buNone/>
            </a:pPr>
            <a:r>
              <a:rPr lang="en-US" sz="2700" b="1" dirty="0">
                <a:solidFill>
                  <a:srgbClr val="FFFFFF"/>
                </a:solidFill>
                <a:latin typeface="Cambria" pitchFamily="34" charset="0"/>
                <a:ea typeface="Cambria" pitchFamily="34" charset="-122"/>
                <a:cs typeface="Cambria" pitchFamily="34" charset="-120"/>
              </a:rPr>
              <a:t>The same gradient runs through every domain</a:t>
            </a:r>
            <a:endParaRPr lang="en-US" sz="2700" dirty="0"/>
          </a:p>
        </p:txBody>
      </p:sp>
      <p:sp>
        <p:nvSpPr>
          <p:cNvPr id="6" name="Shape 3"/>
          <p:cNvSpPr/>
          <p:nvPr/>
        </p:nvSpPr>
        <p:spPr>
          <a:xfrm>
            <a:off x="548640" y="1874520"/>
            <a:ext cx="2670048" cy="2468880"/>
          </a:xfrm>
          <a:prstGeom prst="roundRect">
            <a:avLst>
              <a:gd name="adj" fmla="val 3704"/>
            </a:avLst>
          </a:prstGeom>
          <a:solidFill>
            <a:srgbClr val="094F58"/>
          </a:solidFill>
          <a:ln/>
          <a:effectLst>
            <a:outerShdw blurRad="88900" dist="38100" dir="5400000" algn="bl" rotWithShape="0">
              <a:srgbClr val="000000">
                <a:alpha val="13000"/>
              </a:srgbClr>
            </a:outerShdw>
          </a:effectLst>
        </p:spPr>
        <p:txBody>
          <a:bodyPr/>
          <a:lstStyle/>
          <a:p>
            <a:endParaRPr lang="en-GB"/>
          </a:p>
        </p:txBody>
      </p:sp>
      <p:sp>
        <p:nvSpPr>
          <p:cNvPr id="7" name="Shape 4"/>
          <p:cNvSpPr/>
          <p:nvPr/>
        </p:nvSpPr>
        <p:spPr>
          <a:xfrm>
            <a:off x="1545336" y="2148840"/>
            <a:ext cx="676656" cy="676656"/>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8" name="Image 1" descr="preencoded.png"/>
          <p:cNvPicPr>
            <a:picLocks noChangeAspect="1"/>
          </p:cNvPicPr>
          <p:nvPr/>
        </p:nvPicPr>
        <p:blipFill>
          <a:blip r:embed="rId4"/>
          <a:stretch>
            <a:fillRect/>
          </a:stretch>
        </p:blipFill>
        <p:spPr>
          <a:xfrm>
            <a:off x="1721267" y="2324771"/>
            <a:ext cx="324795" cy="324795"/>
          </a:xfrm>
          <a:prstGeom prst="rect">
            <a:avLst/>
          </a:prstGeom>
        </p:spPr>
      </p:pic>
      <p:sp>
        <p:nvSpPr>
          <p:cNvPr id="9" name="Text 5"/>
          <p:cNvSpPr/>
          <p:nvPr/>
        </p:nvSpPr>
        <p:spPr>
          <a:xfrm>
            <a:off x="685800" y="2926080"/>
            <a:ext cx="2395728" cy="411480"/>
          </a:xfrm>
          <a:prstGeom prst="rect">
            <a:avLst/>
          </a:prstGeom>
          <a:noFill/>
          <a:ln/>
        </p:spPr>
        <p:txBody>
          <a:bodyPr wrap="square" lIns="0" tIns="0" rIns="0" bIns="0"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Workforce</a:t>
            </a:r>
            <a:endParaRPr lang="en-US" sz="1600" dirty="0"/>
          </a:p>
        </p:txBody>
      </p:sp>
      <p:sp>
        <p:nvSpPr>
          <p:cNvPr id="10" name="Text 6"/>
          <p:cNvSpPr/>
          <p:nvPr/>
        </p:nvSpPr>
        <p:spPr>
          <a:xfrm>
            <a:off x="749808" y="3355848"/>
            <a:ext cx="2267712" cy="914400"/>
          </a:xfrm>
          <a:prstGeom prst="rect">
            <a:avLst/>
          </a:prstGeom>
          <a:noFill/>
          <a:ln/>
        </p:spPr>
        <p:txBody>
          <a:bodyPr wrap="square" lIns="0" tIns="0" rIns="0" bIns="0" rtlCol="0" anchor="t"/>
          <a:lstStyle/>
          <a:p>
            <a:pPr marL="0" indent="0" algn="ctr">
              <a:buNone/>
            </a:pPr>
            <a:r>
              <a:rPr lang="en-US" sz="1200" dirty="0">
                <a:solidFill>
                  <a:srgbClr val="CFE6EA"/>
                </a:solidFill>
                <a:latin typeface="Calibri" pitchFamily="34" charset="0"/>
                <a:ea typeface="Calibri" pitchFamily="34" charset="-122"/>
                <a:cs typeface="Calibri" pitchFamily="34" charset="-120"/>
              </a:rPr>
              <a:t>Admin lifted, but new, unfunded work created — relief or redistribution.</a:t>
            </a:r>
            <a:endParaRPr lang="en-US" sz="1200" dirty="0"/>
          </a:p>
        </p:txBody>
      </p:sp>
      <p:sp>
        <p:nvSpPr>
          <p:cNvPr id="11" name="Shape 7"/>
          <p:cNvSpPr/>
          <p:nvPr/>
        </p:nvSpPr>
        <p:spPr>
          <a:xfrm>
            <a:off x="3383280" y="1874520"/>
            <a:ext cx="2670048" cy="2468880"/>
          </a:xfrm>
          <a:prstGeom prst="roundRect">
            <a:avLst>
              <a:gd name="adj" fmla="val 3704"/>
            </a:avLst>
          </a:prstGeom>
          <a:solidFill>
            <a:srgbClr val="094F58"/>
          </a:solidFill>
          <a:ln/>
          <a:effectLst>
            <a:outerShdw blurRad="88900" dist="38100" dir="5400000" algn="bl" rotWithShape="0">
              <a:srgbClr val="000000">
                <a:alpha val="13000"/>
              </a:srgbClr>
            </a:outerShdw>
          </a:effectLst>
        </p:spPr>
        <p:txBody>
          <a:bodyPr/>
          <a:lstStyle/>
          <a:p>
            <a:endParaRPr lang="en-GB"/>
          </a:p>
        </p:txBody>
      </p:sp>
      <p:sp>
        <p:nvSpPr>
          <p:cNvPr id="12" name="Shape 8"/>
          <p:cNvSpPr/>
          <p:nvPr/>
        </p:nvSpPr>
        <p:spPr>
          <a:xfrm>
            <a:off x="4379976" y="2148840"/>
            <a:ext cx="676656" cy="676656"/>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13" name="Image 2" descr="preencoded.png"/>
          <p:cNvPicPr>
            <a:picLocks noChangeAspect="1"/>
          </p:cNvPicPr>
          <p:nvPr/>
        </p:nvPicPr>
        <p:blipFill>
          <a:blip r:embed="rId5"/>
          <a:stretch>
            <a:fillRect/>
          </a:stretch>
        </p:blipFill>
        <p:spPr>
          <a:xfrm>
            <a:off x="4555907" y="2324771"/>
            <a:ext cx="324795" cy="324795"/>
          </a:xfrm>
          <a:prstGeom prst="rect">
            <a:avLst/>
          </a:prstGeom>
        </p:spPr>
      </p:pic>
      <p:sp>
        <p:nvSpPr>
          <p:cNvPr id="14" name="Text 9"/>
          <p:cNvSpPr/>
          <p:nvPr/>
        </p:nvSpPr>
        <p:spPr>
          <a:xfrm>
            <a:off x="3520440" y="2926080"/>
            <a:ext cx="2395728" cy="411480"/>
          </a:xfrm>
          <a:prstGeom prst="rect">
            <a:avLst/>
          </a:prstGeom>
          <a:noFill/>
          <a:ln/>
        </p:spPr>
        <p:txBody>
          <a:bodyPr wrap="square" lIns="0" tIns="0" rIns="0" bIns="0"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Delivery</a:t>
            </a:r>
            <a:endParaRPr lang="en-US" sz="1600" dirty="0"/>
          </a:p>
        </p:txBody>
      </p:sp>
      <p:sp>
        <p:nvSpPr>
          <p:cNvPr id="15" name="Text 10"/>
          <p:cNvSpPr/>
          <p:nvPr/>
        </p:nvSpPr>
        <p:spPr>
          <a:xfrm>
            <a:off x="3584448" y="3355848"/>
            <a:ext cx="2267712" cy="914400"/>
          </a:xfrm>
          <a:prstGeom prst="rect">
            <a:avLst/>
          </a:prstGeom>
          <a:noFill/>
          <a:ln/>
        </p:spPr>
        <p:txBody>
          <a:bodyPr wrap="square" lIns="0" tIns="0" rIns="0" bIns="0" rtlCol="0" anchor="t"/>
          <a:lstStyle/>
          <a:p>
            <a:pPr marL="0" indent="0" algn="ctr">
              <a:buNone/>
            </a:pPr>
            <a:r>
              <a:rPr lang="en-US" sz="1200" dirty="0">
                <a:solidFill>
                  <a:srgbClr val="CFE6EA"/>
                </a:solidFill>
                <a:latin typeface="Calibri" pitchFamily="34" charset="0"/>
                <a:ea typeface="Calibri" pitchFamily="34" charset="-122"/>
                <a:cs typeface="Calibri" pitchFamily="34" charset="-120"/>
              </a:rPr>
              <a:t>Convenient digital channels, yet uneven and still weakest in hospital care.</a:t>
            </a:r>
            <a:endParaRPr lang="en-US" sz="1200" dirty="0"/>
          </a:p>
        </p:txBody>
      </p:sp>
      <p:sp>
        <p:nvSpPr>
          <p:cNvPr id="16" name="Shape 11"/>
          <p:cNvSpPr/>
          <p:nvPr/>
        </p:nvSpPr>
        <p:spPr>
          <a:xfrm>
            <a:off x="6217920" y="1874520"/>
            <a:ext cx="2670048" cy="2468880"/>
          </a:xfrm>
          <a:prstGeom prst="roundRect">
            <a:avLst>
              <a:gd name="adj" fmla="val 3704"/>
            </a:avLst>
          </a:prstGeom>
          <a:solidFill>
            <a:srgbClr val="094F58"/>
          </a:solidFill>
          <a:ln/>
          <a:effectLst>
            <a:outerShdw blurRad="88900" dist="38100" dir="5400000" algn="bl" rotWithShape="0">
              <a:srgbClr val="000000">
                <a:alpha val="13000"/>
              </a:srgbClr>
            </a:outerShdw>
          </a:effectLst>
        </p:spPr>
        <p:txBody>
          <a:bodyPr/>
          <a:lstStyle/>
          <a:p>
            <a:endParaRPr lang="en-GB"/>
          </a:p>
        </p:txBody>
      </p:sp>
      <p:sp>
        <p:nvSpPr>
          <p:cNvPr id="17" name="Shape 12"/>
          <p:cNvSpPr/>
          <p:nvPr/>
        </p:nvSpPr>
        <p:spPr>
          <a:xfrm>
            <a:off x="7214616" y="2148840"/>
            <a:ext cx="676656" cy="676656"/>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18" name="Image 3" descr="preencoded.png"/>
          <p:cNvPicPr>
            <a:picLocks noChangeAspect="1"/>
          </p:cNvPicPr>
          <p:nvPr/>
        </p:nvPicPr>
        <p:blipFill>
          <a:blip r:embed="rId6"/>
          <a:stretch>
            <a:fillRect/>
          </a:stretch>
        </p:blipFill>
        <p:spPr>
          <a:xfrm>
            <a:off x="7390547" y="2324771"/>
            <a:ext cx="324795" cy="324795"/>
          </a:xfrm>
          <a:prstGeom prst="rect">
            <a:avLst/>
          </a:prstGeom>
        </p:spPr>
      </p:pic>
      <p:sp>
        <p:nvSpPr>
          <p:cNvPr id="19" name="Text 13"/>
          <p:cNvSpPr/>
          <p:nvPr/>
        </p:nvSpPr>
        <p:spPr>
          <a:xfrm>
            <a:off x="6355080" y="2926080"/>
            <a:ext cx="2395728" cy="411480"/>
          </a:xfrm>
          <a:prstGeom prst="rect">
            <a:avLst/>
          </a:prstGeom>
          <a:noFill/>
          <a:ln/>
        </p:spPr>
        <p:txBody>
          <a:bodyPr wrap="square" lIns="0" tIns="0" rIns="0" bIns="0"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Patient</a:t>
            </a:r>
            <a:endParaRPr lang="en-US" sz="1600" dirty="0"/>
          </a:p>
        </p:txBody>
      </p:sp>
      <p:sp>
        <p:nvSpPr>
          <p:cNvPr id="20" name="Text 14"/>
          <p:cNvSpPr/>
          <p:nvPr/>
        </p:nvSpPr>
        <p:spPr>
          <a:xfrm>
            <a:off x="6419088" y="3355848"/>
            <a:ext cx="2267712" cy="914400"/>
          </a:xfrm>
          <a:prstGeom prst="rect">
            <a:avLst/>
          </a:prstGeom>
          <a:noFill/>
          <a:ln/>
        </p:spPr>
        <p:txBody>
          <a:bodyPr wrap="square" lIns="0" tIns="0" rIns="0" bIns="0" rtlCol="0" anchor="t"/>
          <a:lstStyle/>
          <a:p>
            <a:pPr marL="0" indent="0" algn="ctr">
              <a:buNone/>
            </a:pPr>
            <a:r>
              <a:rPr lang="en-US" sz="1200" dirty="0">
                <a:solidFill>
                  <a:srgbClr val="CFE6EA"/>
                </a:solidFill>
                <a:latin typeface="Calibri" pitchFamily="34" charset="0"/>
                <a:ea typeface="Calibri" pitchFamily="34" charset="-122"/>
                <a:cs typeface="Calibri" pitchFamily="34" charset="-120"/>
              </a:rPr>
              <a:t>Real empowerment and real anxiety, split along the social gradient.</a:t>
            </a:r>
            <a:endParaRPr lang="en-US" sz="1200" dirty="0"/>
          </a:p>
        </p:txBody>
      </p:sp>
      <p:sp>
        <p:nvSpPr>
          <p:cNvPr id="21" name="Shape 15"/>
          <p:cNvSpPr/>
          <p:nvPr/>
        </p:nvSpPr>
        <p:spPr>
          <a:xfrm>
            <a:off x="9052560" y="1874520"/>
            <a:ext cx="2670048" cy="2468880"/>
          </a:xfrm>
          <a:prstGeom prst="roundRect">
            <a:avLst>
              <a:gd name="adj" fmla="val 3704"/>
            </a:avLst>
          </a:prstGeom>
          <a:solidFill>
            <a:srgbClr val="094F58"/>
          </a:solidFill>
          <a:ln/>
          <a:effectLst>
            <a:outerShdw blurRad="88900" dist="38100" dir="5400000" algn="bl" rotWithShape="0">
              <a:srgbClr val="000000">
                <a:alpha val="13000"/>
              </a:srgbClr>
            </a:outerShdw>
          </a:effectLst>
        </p:spPr>
        <p:txBody>
          <a:bodyPr/>
          <a:lstStyle/>
          <a:p>
            <a:endParaRPr lang="en-GB"/>
          </a:p>
        </p:txBody>
      </p:sp>
      <p:sp>
        <p:nvSpPr>
          <p:cNvPr id="22" name="Shape 16"/>
          <p:cNvSpPr/>
          <p:nvPr/>
        </p:nvSpPr>
        <p:spPr>
          <a:xfrm>
            <a:off x="10049256" y="2148840"/>
            <a:ext cx="676656" cy="676656"/>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23" name="Image 4" descr="preencoded.png"/>
          <p:cNvPicPr>
            <a:picLocks noChangeAspect="1"/>
          </p:cNvPicPr>
          <p:nvPr/>
        </p:nvPicPr>
        <p:blipFill>
          <a:blip r:embed="rId7"/>
          <a:stretch>
            <a:fillRect/>
          </a:stretch>
        </p:blipFill>
        <p:spPr>
          <a:xfrm>
            <a:off x="10225187" y="2324771"/>
            <a:ext cx="324795" cy="324795"/>
          </a:xfrm>
          <a:prstGeom prst="rect">
            <a:avLst/>
          </a:prstGeom>
        </p:spPr>
      </p:pic>
      <p:sp>
        <p:nvSpPr>
          <p:cNvPr id="24" name="Text 17"/>
          <p:cNvSpPr/>
          <p:nvPr/>
        </p:nvSpPr>
        <p:spPr>
          <a:xfrm>
            <a:off x="9189720" y="2926080"/>
            <a:ext cx="2395728" cy="411480"/>
          </a:xfrm>
          <a:prstGeom prst="rect">
            <a:avLst/>
          </a:prstGeom>
          <a:noFill/>
          <a:ln/>
        </p:spPr>
        <p:txBody>
          <a:bodyPr wrap="square" lIns="0" tIns="0" rIns="0" bIns="0"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Community</a:t>
            </a:r>
            <a:endParaRPr lang="en-US" sz="1600" dirty="0"/>
          </a:p>
        </p:txBody>
      </p:sp>
      <p:sp>
        <p:nvSpPr>
          <p:cNvPr id="25" name="Text 18"/>
          <p:cNvSpPr/>
          <p:nvPr/>
        </p:nvSpPr>
        <p:spPr>
          <a:xfrm>
            <a:off x="9253728" y="3355848"/>
            <a:ext cx="2267712" cy="914400"/>
          </a:xfrm>
          <a:prstGeom prst="rect">
            <a:avLst/>
          </a:prstGeom>
          <a:noFill/>
          <a:ln/>
        </p:spPr>
        <p:txBody>
          <a:bodyPr wrap="square" lIns="0" tIns="0" rIns="0" bIns="0" rtlCol="0" anchor="t"/>
          <a:lstStyle/>
          <a:p>
            <a:pPr marL="0" indent="0" algn="ctr">
              <a:buNone/>
            </a:pPr>
            <a:r>
              <a:rPr lang="en-US" sz="1200" dirty="0">
                <a:solidFill>
                  <a:srgbClr val="CFE6EA"/>
                </a:solidFill>
                <a:latin typeface="Calibri" pitchFamily="34" charset="0"/>
                <a:ea typeface="Calibri" pitchFamily="34" charset="-122"/>
                <a:cs typeface="Calibri" pitchFamily="34" charset="-120"/>
              </a:rPr>
              <a:t>Access freed from geography, but a digital inverse care law looms.</a:t>
            </a:r>
            <a:endParaRPr lang="en-US" sz="1200" dirty="0"/>
          </a:p>
        </p:txBody>
      </p:sp>
      <p:sp>
        <p:nvSpPr>
          <p:cNvPr id="26" name="Shape 19"/>
          <p:cNvSpPr/>
          <p:nvPr/>
        </p:nvSpPr>
        <p:spPr>
          <a:xfrm>
            <a:off x="548640" y="4709160"/>
            <a:ext cx="11091672" cy="1600200"/>
          </a:xfrm>
          <a:prstGeom prst="roundRect">
            <a:avLst>
              <a:gd name="adj" fmla="val 5714"/>
            </a:avLst>
          </a:prstGeom>
          <a:solidFill>
            <a:srgbClr val="0B6E7A"/>
          </a:solidFill>
          <a:ln/>
        </p:spPr>
        <p:txBody>
          <a:bodyPr/>
          <a:lstStyle/>
          <a:p>
            <a:endParaRPr lang="en-GB"/>
          </a:p>
        </p:txBody>
      </p:sp>
      <p:sp>
        <p:nvSpPr>
          <p:cNvPr id="27" name="Shape 20"/>
          <p:cNvSpPr/>
          <p:nvPr/>
        </p:nvSpPr>
        <p:spPr>
          <a:xfrm>
            <a:off x="868680" y="5074920"/>
            <a:ext cx="868680" cy="868680"/>
          </a:xfrm>
          <a:prstGeom prst="ellipse">
            <a:avLst/>
          </a:prstGeom>
          <a:solidFill>
            <a:srgbClr val="0E2E3B"/>
          </a:solidFill>
          <a:ln/>
          <a:effectLst>
            <a:outerShdw blurRad="88900" dist="38100" dir="5400000" algn="bl" rotWithShape="0">
              <a:srgbClr val="000000">
                <a:alpha val="13000"/>
              </a:srgbClr>
            </a:outerShdw>
          </a:effectLst>
        </p:spPr>
        <p:txBody>
          <a:bodyPr/>
          <a:lstStyle/>
          <a:p>
            <a:endParaRPr lang="en-GB"/>
          </a:p>
        </p:txBody>
      </p:sp>
      <p:pic>
        <p:nvPicPr>
          <p:cNvPr id="28" name="Image 5" descr="preencoded.png"/>
          <p:cNvPicPr>
            <a:picLocks noChangeAspect="1"/>
          </p:cNvPicPr>
          <p:nvPr/>
        </p:nvPicPr>
        <p:blipFill>
          <a:blip r:embed="rId8"/>
          <a:stretch>
            <a:fillRect/>
          </a:stretch>
        </p:blipFill>
        <p:spPr>
          <a:xfrm>
            <a:off x="1094537" y="5300777"/>
            <a:ext cx="416966" cy="416966"/>
          </a:xfrm>
          <a:prstGeom prst="rect">
            <a:avLst/>
          </a:prstGeom>
        </p:spPr>
      </p:pic>
      <p:sp>
        <p:nvSpPr>
          <p:cNvPr id="29" name="Text 21"/>
          <p:cNvSpPr/>
          <p:nvPr/>
        </p:nvSpPr>
        <p:spPr>
          <a:xfrm>
            <a:off x="2011680" y="4937760"/>
            <a:ext cx="9326880" cy="1143000"/>
          </a:xfrm>
          <a:prstGeom prst="rect">
            <a:avLst/>
          </a:prstGeom>
          <a:noFill/>
          <a:ln/>
        </p:spPr>
        <p:txBody>
          <a:bodyPr wrap="square" lIns="0" tIns="0" rIns="0" bIns="0" rtlCol="0" anchor="ctr"/>
          <a:lstStyle/>
          <a:p>
            <a:pPr marL="0" indent="0">
              <a:buNone/>
            </a:pPr>
            <a:r>
              <a:rPr lang="en-US" sz="1600" b="1" dirty="0">
                <a:solidFill>
                  <a:srgbClr val="FFFFFF"/>
                </a:solidFill>
                <a:latin typeface="Cambria" pitchFamily="34" charset="0"/>
                <a:ea typeface="Cambria" pitchFamily="34" charset="-122"/>
                <a:cs typeface="Cambria" pitchFamily="34" charset="-120"/>
              </a:rPr>
              <a:t>NASSS confirmed:  </a:t>
            </a:r>
            <a:r>
              <a:rPr lang="en-US" sz="1500" dirty="0">
                <a:solidFill>
                  <a:srgbClr val="EAF7F4"/>
                </a:solidFill>
                <a:latin typeface="Calibri" pitchFamily="34" charset="0"/>
                <a:ea typeface="Calibri" pitchFamily="34" charset="-122"/>
                <a:cs typeface="Calibri" pitchFamily="34" charset="-120"/>
              </a:rPr>
              <a:t>outcomes depend less on the software than on the organisations and people expected to adopt it. Benefits and harms both track the existing social gradient (Greenhalgh et al., 2017).</a:t>
            </a:r>
            <a:endParaRPr lang="en-US" sz="1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4F8F9"/>
        </a:solidFill>
        <a:effectLst/>
      </p:bgPr>
    </p:bg>
    <p:spTree>
      <p:nvGrpSpPr>
        <p:cNvPr id="1" name=""/>
        <p:cNvGrpSpPr/>
        <p:nvPr/>
      </p:nvGrpSpPr>
      <p:grpSpPr>
        <a:xfrm>
          <a:off x="0" y="0"/>
          <a:ext cx="0" cy="0"/>
          <a:chOff x="0" y="0"/>
          <a:chExt cx="0" cy="0"/>
        </a:xfrm>
      </p:grpSpPr>
      <p:sp>
        <p:nvSpPr>
          <p:cNvPr id="2" name="Shape 0"/>
          <p:cNvSpPr/>
          <p:nvPr/>
        </p:nvSpPr>
        <p:spPr>
          <a:xfrm>
            <a:off x="548640" y="45720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683057"/>
            <a:ext cx="416966" cy="416966"/>
          </a:xfrm>
          <a:prstGeom prst="rect">
            <a:avLst/>
          </a:prstGeom>
        </p:spPr>
      </p:pic>
      <p:sp>
        <p:nvSpPr>
          <p:cNvPr id="4" name="Text 1"/>
          <p:cNvSpPr/>
          <p:nvPr/>
        </p:nvSpPr>
        <p:spPr>
          <a:xfrm>
            <a:off x="1600200" y="475488"/>
            <a:ext cx="10058400" cy="274320"/>
          </a:xfrm>
          <a:prstGeom prst="rect">
            <a:avLst/>
          </a:prstGeom>
          <a:noFill/>
          <a:ln/>
        </p:spPr>
        <p:txBody>
          <a:bodyPr wrap="square" lIns="0" tIns="0" rIns="0" bIns="0" rtlCol="0" anchor="ctr"/>
          <a:lstStyle/>
          <a:p>
            <a:pPr marL="0" indent="0" algn="l">
              <a:buNone/>
            </a:pPr>
            <a:r>
              <a:rPr lang="en-US" sz="1250" b="1" kern="0" spc="300" dirty="0">
                <a:solidFill>
                  <a:srgbClr val="2BB8A3"/>
                </a:solidFill>
                <a:latin typeface="Calibri" pitchFamily="34" charset="0"/>
                <a:ea typeface="Calibri" pitchFamily="34" charset="-122"/>
                <a:cs typeface="Calibri" pitchFamily="34" charset="-120"/>
              </a:rPr>
              <a:t>CONCLUSION</a:t>
            </a:r>
            <a:endParaRPr lang="en-US" sz="1250" dirty="0"/>
          </a:p>
        </p:txBody>
      </p:sp>
      <p:sp>
        <p:nvSpPr>
          <p:cNvPr id="5" name="Text 2"/>
          <p:cNvSpPr/>
          <p:nvPr/>
        </p:nvSpPr>
        <p:spPr>
          <a:xfrm>
            <a:off x="1600200" y="731520"/>
            <a:ext cx="10149840" cy="640080"/>
          </a:xfrm>
          <a:prstGeom prst="rect">
            <a:avLst/>
          </a:prstGeom>
          <a:noFill/>
          <a:ln/>
        </p:spPr>
        <p:txBody>
          <a:bodyPr wrap="square" lIns="0" tIns="0" rIns="0" bIns="0" rtlCol="0" anchor="ctr"/>
          <a:lstStyle/>
          <a:p>
            <a:pPr marL="0" indent="0" algn="l">
              <a:buNone/>
            </a:pPr>
            <a:r>
              <a:rPr lang="en-US" sz="2800" b="1" dirty="0">
                <a:solidFill>
                  <a:srgbClr val="0E2E3B"/>
                </a:solidFill>
                <a:latin typeface="Cambria" pitchFamily="34" charset="0"/>
                <a:ea typeface="Cambria" pitchFamily="34" charset="-122"/>
                <a:cs typeface="Cambria" pitchFamily="34" charset="-120"/>
              </a:rPr>
              <a:t>Adoption success, uneven effects</a:t>
            </a:r>
            <a:endParaRPr lang="en-US" sz="2800" dirty="0"/>
          </a:p>
        </p:txBody>
      </p:sp>
      <p:sp>
        <p:nvSpPr>
          <p:cNvPr id="6" name="Shape 3"/>
          <p:cNvSpPr/>
          <p:nvPr/>
        </p:nvSpPr>
        <p:spPr>
          <a:xfrm>
            <a:off x="548640" y="1737360"/>
            <a:ext cx="5486400" cy="1965960"/>
          </a:xfrm>
          <a:prstGeom prst="roundRect">
            <a:avLst>
              <a:gd name="adj" fmla="val 4651"/>
            </a:avLst>
          </a:prstGeom>
          <a:solidFill>
            <a:srgbClr val="E6F4F0"/>
          </a:solidFill>
          <a:ln/>
          <a:effectLst>
            <a:outerShdw blurRad="88900" dist="38100" dir="5400000" algn="bl" rotWithShape="0">
              <a:srgbClr val="000000">
                <a:alpha val="13000"/>
              </a:srgbClr>
            </a:outerShdw>
          </a:effectLst>
        </p:spPr>
        <p:txBody>
          <a:bodyPr/>
          <a:lstStyle/>
          <a:p>
            <a:endParaRPr lang="en-GB"/>
          </a:p>
        </p:txBody>
      </p:sp>
      <p:sp>
        <p:nvSpPr>
          <p:cNvPr id="7" name="Text 4"/>
          <p:cNvSpPr/>
          <p:nvPr/>
        </p:nvSpPr>
        <p:spPr>
          <a:xfrm>
            <a:off x="822960" y="1938528"/>
            <a:ext cx="4937760" cy="365760"/>
          </a:xfrm>
          <a:prstGeom prst="rect">
            <a:avLst/>
          </a:prstGeom>
          <a:noFill/>
          <a:ln/>
        </p:spPr>
        <p:txBody>
          <a:bodyPr wrap="square" lIns="0" tIns="0" rIns="0" bIns="0" rtlCol="0" anchor="ctr"/>
          <a:lstStyle/>
          <a:p>
            <a:pPr marL="0" indent="0">
              <a:buNone/>
            </a:pPr>
            <a:r>
              <a:rPr lang="en-US" sz="1600" b="1" dirty="0">
                <a:solidFill>
                  <a:srgbClr val="0E7C66"/>
                </a:solidFill>
                <a:latin typeface="Cambria" pitchFamily="34" charset="0"/>
                <a:ea typeface="Cambria" pitchFamily="34" charset="-122"/>
                <a:cs typeface="Cambria" pitchFamily="34" charset="-120"/>
              </a:rPr>
              <a:t>By adoption</a:t>
            </a:r>
            <a:endParaRPr lang="en-US" sz="1600" dirty="0"/>
          </a:p>
        </p:txBody>
      </p:sp>
      <p:sp>
        <p:nvSpPr>
          <p:cNvPr id="8" name="Text 5"/>
          <p:cNvSpPr/>
          <p:nvPr/>
        </p:nvSpPr>
        <p:spPr>
          <a:xfrm>
            <a:off x="822960" y="2331720"/>
            <a:ext cx="4983480" cy="1234440"/>
          </a:xfrm>
          <a:prstGeom prst="rect">
            <a:avLst/>
          </a:prstGeom>
          <a:noFill/>
          <a:ln/>
        </p:spPr>
        <p:txBody>
          <a:bodyPr wrap="square" lIns="0" tIns="0" rIns="0" bIns="0" rtlCol="0" anchor="t"/>
          <a:lstStyle/>
          <a:p>
            <a:pPr marL="0" indent="0">
              <a:buNone/>
            </a:pPr>
            <a:r>
              <a:rPr lang="en-US" sz="1350" dirty="0">
                <a:solidFill>
                  <a:srgbClr val="16323C"/>
                </a:solidFill>
                <a:latin typeface="Calibri" pitchFamily="34" charset="0"/>
                <a:ea typeface="Calibri" pitchFamily="34" charset="-122"/>
                <a:cs typeface="Calibri" pitchFamily="34" charset="-120"/>
              </a:rPr>
              <a:t>Probably the most successful digital product the NHS has released — a routine channel for tens of millions and the organising idea of national health policy.</a:t>
            </a:r>
            <a:endParaRPr lang="en-US" sz="1350" dirty="0"/>
          </a:p>
        </p:txBody>
      </p:sp>
      <p:sp>
        <p:nvSpPr>
          <p:cNvPr id="9" name="Shape 6"/>
          <p:cNvSpPr/>
          <p:nvPr/>
        </p:nvSpPr>
        <p:spPr>
          <a:xfrm>
            <a:off x="6153912" y="1737360"/>
            <a:ext cx="5486400" cy="1965960"/>
          </a:xfrm>
          <a:prstGeom prst="roundRect">
            <a:avLst>
              <a:gd name="adj" fmla="val 4651"/>
            </a:avLst>
          </a:prstGeom>
          <a:solidFill>
            <a:srgbClr val="F7ECE7"/>
          </a:solidFill>
          <a:ln/>
          <a:effectLst>
            <a:outerShdw blurRad="88900" dist="38100" dir="5400000" algn="bl" rotWithShape="0">
              <a:srgbClr val="000000">
                <a:alpha val="13000"/>
              </a:srgbClr>
            </a:outerShdw>
          </a:effectLst>
        </p:spPr>
        <p:txBody>
          <a:bodyPr/>
          <a:lstStyle/>
          <a:p>
            <a:endParaRPr lang="en-GB"/>
          </a:p>
        </p:txBody>
      </p:sp>
      <p:sp>
        <p:nvSpPr>
          <p:cNvPr id="10" name="Text 7"/>
          <p:cNvSpPr/>
          <p:nvPr/>
        </p:nvSpPr>
        <p:spPr>
          <a:xfrm>
            <a:off x="6428232" y="1938528"/>
            <a:ext cx="4937760" cy="365760"/>
          </a:xfrm>
          <a:prstGeom prst="rect">
            <a:avLst/>
          </a:prstGeom>
          <a:noFill/>
          <a:ln/>
        </p:spPr>
        <p:txBody>
          <a:bodyPr wrap="square" lIns="0" tIns="0" rIns="0" bIns="0" rtlCol="0" anchor="ctr"/>
          <a:lstStyle/>
          <a:p>
            <a:pPr marL="0" indent="0">
              <a:buNone/>
            </a:pPr>
            <a:r>
              <a:rPr lang="en-US" sz="1600" b="1" dirty="0">
                <a:solidFill>
                  <a:srgbClr val="B4543A"/>
                </a:solidFill>
                <a:latin typeface="Cambria" pitchFamily="34" charset="0"/>
                <a:ea typeface="Cambria" pitchFamily="34" charset="-122"/>
                <a:cs typeface="Cambria" pitchFamily="34" charset="-120"/>
              </a:rPr>
              <a:t>By effects</a:t>
            </a:r>
            <a:endParaRPr lang="en-US" sz="1600" dirty="0"/>
          </a:p>
        </p:txBody>
      </p:sp>
      <p:sp>
        <p:nvSpPr>
          <p:cNvPr id="11" name="Text 8"/>
          <p:cNvSpPr/>
          <p:nvPr/>
        </p:nvSpPr>
        <p:spPr>
          <a:xfrm>
            <a:off x="6428232" y="2331720"/>
            <a:ext cx="4983480" cy="1234440"/>
          </a:xfrm>
          <a:prstGeom prst="rect">
            <a:avLst/>
          </a:prstGeom>
          <a:noFill/>
          <a:ln/>
        </p:spPr>
        <p:txBody>
          <a:bodyPr wrap="square" lIns="0" tIns="0" rIns="0" bIns="0" rtlCol="0" anchor="t"/>
          <a:lstStyle/>
          <a:p>
            <a:pPr marL="0" indent="0">
              <a:buNone/>
            </a:pPr>
            <a:r>
              <a:rPr lang="en-US" sz="1350" dirty="0">
                <a:solidFill>
                  <a:srgbClr val="16323C"/>
                </a:solidFill>
                <a:latin typeface="Calibri" pitchFamily="34" charset="0"/>
                <a:ea typeface="Calibri" pitchFamily="34" charset="-122"/>
                <a:cs typeface="Calibri" pitchFamily="34" charset="-120"/>
              </a:rPr>
              <a:t>More careful: unfunded work for staff, defensive notes, uneven delivery, no settled fall in demand, and empowerment shadowed by exclusion.</a:t>
            </a:r>
            <a:endParaRPr lang="en-US" sz="1350" dirty="0"/>
          </a:p>
        </p:txBody>
      </p:sp>
      <p:sp>
        <p:nvSpPr>
          <p:cNvPr id="12" name="Shape 9"/>
          <p:cNvSpPr/>
          <p:nvPr/>
        </p:nvSpPr>
        <p:spPr>
          <a:xfrm>
            <a:off x="548640" y="3886200"/>
            <a:ext cx="11091672" cy="2514600"/>
          </a:xfrm>
          <a:prstGeom prst="roundRect">
            <a:avLst>
              <a:gd name="adj" fmla="val 3636"/>
            </a:avLst>
          </a:prstGeom>
          <a:solidFill>
            <a:srgbClr val="0E2E3B"/>
          </a:solidFill>
          <a:ln/>
          <a:effectLst>
            <a:outerShdw blurRad="88900" dist="38100" dir="5400000" algn="bl" rotWithShape="0">
              <a:srgbClr val="000000">
                <a:alpha val="13000"/>
              </a:srgbClr>
            </a:outerShdw>
          </a:effectLst>
        </p:spPr>
        <p:txBody>
          <a:bodyPr/>
          <a:lstStyle/>
          <a:p>
            <a:endParaRPr lang="en-GB"/>
          </a:p>
        </p:txBody>
      </p:sp>
      <p:sp>
        <p:nvSpPr>
          <p:cNvPr id="13" name="Shape 10"/>
          <p:cNvSpPr/>
          <p:nvPr/>
        </p:nvSpPr>
        <p:spPr>
          <a:xfrm>
            <a:off x="868680" y="4160520"/>
            <a:ext cx="640080" cy="6400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14" name="Image 1" descr="preencoded.png"/>
          <p:cNvPicPr>
            <a:picLocks noChangeAspect="1"/>
          </p:cNvPicPr>
          <p:nvPr/>
        </p:nvPicPr>
        <p:blipFill>
          <a:blip r:embed="rId3"/>
          <a:stretch>
            <a:fillRect/>
          </a:stretch>
        </p:blipFill>
        <p:spPr>
          <a:xfrm>
            <a:off x="1035101" y="4326941"/>
            <a:ext cx="307238" cy="307238"/>
          </a:xfrm>
          <a:prstGeom prst="rect">
            <a:avLst/>
          </a:prstGeom>
        </p:spPr>
      </p:pic>
      <p:sp>
        <p:nvSpPr>
          <p:cNvPr id="15" name="Text 11"/>
          <p:cNvSpPr/>
          <p:nvPr/>
        </p:nvSpPr>
        <p:spPr>
          <a:xfrm>
            <a:off x="1645920" y="4160520"/>
            <a:ext cx="9784080" cy="640080"/>
          </a:xfrm>
          <a:prstGeom prst="rect">
            <a:avLst/>
          </a:prstGeom>
          <a:noFill/>
          <a:ln/>
        </p:spPr>
        <p:txBody>
          <a:bodyPr wrap="square" lIns="0" tIns="0" rIns="0" bIns="0" rtlCol="0" anchor="ctr"/>
          <a:lstStyle/>
          <a:p>
            <a:pPr marL="0" indent="0">
              <a:buNone/>
            </a:pPr>
            <a:r>
              <a:rPr lang="en-US" sz="1550" b="1" dirty="0">
                <a:solidFill>
                  <a:srgbClr val="FFFFFF"/>
                </a:solidFill>
                <a:latin typeface="Cambria" pitchFamily="34" charset="0"/>
                <a:ea typeface="Cambria" pitchFamily="34" charset="-122"/>
                <a:cs typeface="Cambria" pitchFamily="34" charset="-120"/>
              </a:rPr>
              <a:t>If the 10 Year Plan is to widen access rather than ration it by digital skill, investment must follow the technology:</a:t>
            </a:r>
            <a:endParaRPr lang="en-US" sz="1550" dirty="0"/>
          </a:p>
        </p:txBody>
      </p:sp>
      <p:sp>
        <p:nvSpPr>
          <p:cNvPr id="16" name="Text 12"/>
          <p:cNvSpPr/>
          <p:nvPr/>
        </p:nvSpPr>
        <p:spPr>
          <a:xfrm>
            <a:off x="914400" y="4937760"/>
            <a:ext cx="10424160" cy="1371600"/>
          </a:xfrm>
          <a:prstGeom prst="rect">
            <a:avLst/>
          </a:prstGeom>
          <a:noFill/>
          <a:ln/>
        </p:spPr>
        <p:txBody>
          <a:bodyPr wrap="square" rtlCol="0" anchor="t"/>
          <a:lstStyle/>
          <a:p>
            <a:pPr marL="177800" indent="-177800">
              <a:spcAft>
                <a:spcPts val="900"/>
              </a:spcAft>
              <a:buSzPct val="100000"/>
              <a:buChar char="•"/>
            </a:pPr>
            <a:r>
              <a:rPr lang="en-US" sz="1400" dirty="0">
                <a:solidFill>
                  <a:srgbClr val="CFE6EA"/>
                </a:solidFill>
                <a:latin typeface="Calibri" pitchFamily="34" charset="0"/>
                <a:ea typeface="Calibri" pitchFamily="34" charset="-122"/>
                <a:cs typeface="Calibri" pitchFamily="34" charset="-120"/>
              </a:rPr>
              <a:t>Digital inclusion for the communities currently left behind — so the App does not enforce a digital inverse care law.</a:t>
            </a:r>
            <a:endParaRPr lang="en-US" sz="1400" dirty="0"/>
          </a:p>
          <a:p>
            <a:pPr marL="177800" indent="-177800">
              <a:spcAft>
                <a:spcPts val="900"/>
              </a:spcAft>
              <a:buSzPct val="100000"/>
              <a:buChar char="•"/>
            </a:pPr>
            <a:r>
              <a:rPr lang="en-US" sz="1400" dirty="0">
                <a:solidFill>
                  <a:srgbClr val="CFE6EA"/>
                </a:solidFill>
                <a:latin typeface="Calibri" pitchFamily="34" charset="0"/>
                <a:ea typeface="Calibri" pitchFamily="34" charset="-122"/>
                <a:cs typeface="Calibri" pitchFamily="34" charset="-120"/>
              </a:rPr>
              <a:t>Resourcing of the practices and hospital services expected to make the App work on the ground.</a:t>
            </a:r>
            <a:endParaRPr lang="en-US" sz="1400" dirty="0"/>
          </a:p>
          <a:p>
            <a:pPr marL="177800" indent="-177800">
              <a:buSzPct val="100000"/>
              <a:buChar char="•"/>
            </a:pPr>
            <a:r>
              <a:rPr lang="en-US" sz="1400" dirty="0">
                <a:solidFill>
                  <a:srgbClr val="CFE6EA"/>
                </a:solidFill>
                <a:latin typeface="Calibri" pitchFamily="34" charset="0"/>
                <a:ea typeface="Calibri" pitchFamily="34" charset="-122"/>
                <a:cs typeface="Calibri" pitchFamily="34" charset="-120"/>
              </a:rPr>
              <a:t>Protected non-digital routes, so convenience for the many is never exclusion for the few (DHSC, 2025).</a:t>
            </a:r>
            <a:endParaRPr lang="en-US"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4F8F9"/>
        </a:solidFill>
        <a:effectLst/>
      </p:bgPr>
    </p:bg>
    <p:spTree>
      <p:nvGrpSpPr>
        <p:cNvPr id="1" name=""/>
        <p:cNvGrpSpPr/>
        <p:nvPr/>
      </p:nvGrpSpPr>
      <p:grpSpPr>
        <a:xfrm>
          <a:off x="0" y="0"/>
          <a:ext cx="0" cy="0"/>
          <a:chOff x="0" y="0"/>
          <a:chExt cx="0" cy="0"/>
        </a:xfrm>
      </p:grpSpPr>
      <p:sp>
        <p:nvSpPr>
          <p:cNvPr id="2" name="Shape 0"/>
          <p:cNvSpPr/>
          <p:nvPr/>
        </p:nvSpPr>
        <p:spPr>
          <a:xfrm>
            <a:off x="548640" y="45720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683057"/>
            <a:ext cx="416966" cy="416966"/>
          </a:xfrm>
          <a:prstGeom prst="rect">
            <a:avLst/>
          </a:prstGeom>
        </p:spPr>
      </p:pic>
      <p:sp>
        <p:nvSpPr>
          <p:cNvPr id="4" name="Text 1"/>
          <p:cNvSpPr/>
          <p:nvPr/>
        </p:nvSpPr>
        <p:spPr>
          <a:xfrm>
            <a:off x="1600200" y="475488"/>
            <a:ext cx="10058400" cy="274320"/>
          </a:xfrm>
          <a:prstGeom prst="rect">
            <a:avLst/>
          </a:prstGeom>
          <a:noFill/>
          <a:ln/>
        </p:spPr>
        <p:txBody>
          <a:bodyPr wrap="square" lIns="0" tIns="0" rIns="0" bIns="0" rtlCol="0" anchor="ctr"/>
          <a:lstStyle/>
          <a:p>
            <a:pPr marL="0" indent="0" algn="l">
              <a:buNone/>
            </a:pPr>
            <a:r>
              <a:rPr lang="en-US" sz="1250" b="1" kern="0" spc="300" dirty="0">
                <a:solidFill>
                  <a:srgbClr val="2BB8A3"/>
                </a:solidFill>
                <a:latin typeface="Calibri" pitchFamily="34" charset="0"/>
                <a:ea typeface="Calibri" pitchFamily="34" charset="-122"/>
                <a:cs typeface="Calibri" pitchFamily="34" charset="-120"/>
              </a:rPr>
              <a:t>REFERENCES  (1 of 2)</a:t>
            </a:r>
            <a:endParaRPr lang="en-US" sz="1250" dirty="0"/>
          </a:p>
        </p:txBody>
      </p:sp>
      <p:sp>
        <p:nvSpPr>
          <p:cNvPr id="5" name="Text 2"/>
          <p:cNvSpPr/>
          <p:nvPr/>
        </p:nvSpPr>
        <p:spPr>
          <a:xfrm>
            <a:off x="1600200" y="731520"/>
            <a:ext cx="10149840" cy="640080"/>
          </a:xfrm>
          <a:prstGeom prst="rect">
            <a:avLst/>
          </a:prstGeom>
          <a:noFill/>
          <a:ln/>
        </p:spPr>
        <p:txBody>
          <a:bodyPr wrap="square" lIns="0" tIns="0" rIns="0" bIns="0" rtlCol="0" anchor="ctr"/>
          <a:lstStyle/>
          <a:p>
            <a:pPr marL="0" indent="0" algn="l">
              <a:buNone/>
            </a:pPr>
            <a:r>
              <a:rPr lang="en-US" sz="2800" b="1" dirty="0">
                <a:solidFill>
                  <a:srgbClr val="0E2E3B"/>
                </a:solidFill>
                <a:latin typeface="Cambria" pitchFamily="34" charset="0"/>
                <a:ea typeface="Cambria" pitchFamily="34" charset="-122"/>
              </a:rPr>
              <a:t>Bibliography</a:t>
            </a:r>
            <a:endParaRPr lang="en-US" sz="2800" dirty="0"/>
          </a:p>
        </p:txBody>
      </p:sp>
      <p:sp>
        <p:nvSpPr>
          <p:cNvPr id="6" name="Text 3"/>
          <p:cNvSpPr/>
          <p:nvPr/>
        </p:nvSpPr>
        <p:spPr>
          <a:xfrm>
            <a:off x="640080" y="1783080"/>
            <a:ext cx="10881360" cy="4663440"/>
          </a:xfrm>
          <a:prstGeom prst="rect">
            <a:avLst/>
          </a:prstGeom>
          <a:noFill/>
          <a:ln/>
        </p:spPr>
        <p:txBody>
          <a:bodyPr wrap="square" rtlCol="0" anchor="t"/>
          <a:lstStyle/>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Department of Health and Social Care (2025) Fit for the Future: 10 Year Health Plan for England. London: DHSC.</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Digital Health (2025) 'Fears that NHS App overhaul risks worsening health inequalities', Digital Health News, July 2025.</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Greenhalgh, T. et al. (2017) 'Beyond adoption: a new framework for theorizing and evaluating nonadoption, abandonment, and challenges to the scale-up, spread, and sustainability of health and care technologies', Journal of Medical Internet Research, 19(11), e367.</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Honeyman, M., Maguire, D., Evans, H. and Davies, A. (2020) Digital technology and health inequalities: a scoping review. Cardiff: Public Health Wales NHS Trust.</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Kc, S., Papoutsi, C., Reidy, C., Gudgin, B., Powell, J., Majeed, A., Greaves, F. and Laverty, A.A. (2024) 'Differences in use of a patient portal across sociodemographic groups: observational study of the NHS App in England', Journal of Medical Internet Research, 26, e56320.</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NHS (2019) The NHS Long Term Plan. London: NHS England.</a:t>
            </a:r>
            <a:endParaRPr lang="en-US" sz="12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4F8F9"/>
        </a:solidFill>
        <a:effectLst/>
      </p:bgPr>
    </p:bg>
    <p:spTree>
      <p:nvGrpSpPr>
        <p:cNvPr id="1" name=""/>
        <p:cNvGrpSpPr/>
        <p:nvPr/>
      </p:nvGrpSpPr>
      <p:grpSpPr>
        <a:xfrm>
          <a:off x="0" y="0"/>
          <a:ext cx="0" cy="0"/>
          <a:chOff x="0" y="0"/>
          <a:chExt cx="0" cy="0"/>
        </a:xfrm>
      </p:grpSpPr>
      <p:sp>
        <p:nvSpPr>
          <p:cNvPr id="2" name="Shape 0"/>
          <p:cNvSpPr/>
          <p:nvPr/>
        </p:nvSpPr>
        <p:spPr>
          <a:xfrm>
            <a:off x="548640" y="457200"/>
            <a:ext cx="868680" cy="868680"/>
          </a:xfrm>
          <a:prstGeom prst="ellipse">
            <a:avLst/>
          </a:prstGeom>
          <a:solidFill>
            <a:srgbClr val="0B6E7A"/>
          </a:solidFill>
          <a:ln/>
          <a:effectLst>
            <a:outerShdw blurRad="88900" dist="38100" dir="5400000" algn="bl" rotWithShape="0">
              <a:srgbClr val="000000">
                <a:alpha val="13000"/>
              </a:srgbClr>
            </a:outerShdw>
          </a:effectLst>
        </p:spPr>
        <p:txBody>
          <a:bodyPr/>
          <a:lstStyle/>
          <a:p>
            <a:endParaRPr lang="en-GB"/>
          </a:p>
        </p:txBody>
      </p:sp>
      <p:pic>
        <p:nvPicPr>
          <p:cNvPr id="3" name="Image 0" descr="preencoded.png"/>
          <p:cNvPicPr>
            <a:picLocks noChangeAspect="1"/>
          </p:cNvPicPr>
          <p:nvPr/>
        </p:nvPicPr>
        <p:blipFill>
          <a:blip r:embed="rId3"/>
          <a:stretch>
            <a:fillRect/>
          </a:stretch>
        </p:blipFill>
        <p:spPr>
          <a:xfrm>
            <a:off x="774497" y="683057"/>
            <a:ext cx="416966" cy="416966"/>
          </a:xfrm>
          <a:prstGeom prst="rect">
            <a:avLst/>
          </a:prstGeom>
        </p:spPr>
      </p:pic>
      <p:sp>
        <p:nvSpPr>
          <p:cNvPr id="4" name="Text 1"/>
          <p:cNvSpPr/>
          <p:nvPr/>
        </p:nvSpPr>
        <p:spPr>
          <a:xfrm>
            <a:off x="1600200" y="475488"/>
            <a:ext cx="10058400" cy="274320"/>
          </a:xfrm>
          <a:prstGeom prst="rect">
            <a:avLst/>
          </a:prstGeom>
          <a:noFill/>
          <a:ln/>
        </p:spPr>
        <p:txBody>
          <a:bodyPr wrap="square" lIns="0" tIns="0" rIns="0" bIns="0" rtlCol="0" anchor="ctr"/>
          <a:lstStyle/>
          <a:p>
            <a:pPr marL="0" indent="0" algn="l">
              <a:buNone/>
            </a:pPr>
            <a:r>
              <a:rPr lang="en-US" sz="1250" b="1" kern="0" spc="300" dirty="0">
                <a:solidFill>
                  <a:srgbClr val="2BB8A3"/>
                </a:solidFill>
                <a:latin typeface="Calibri" pitchFamily="34" charset="0"/>
                <a:ea typeface="Calibri" pitchFamily="34" charset="-122"/>
                <a:cs typeface="Calibri" pitchFamily="34" charset="-120"/>
              </a:rPr>
              <a:t>REFERENCES  (2 of 2)</a:t>
            </a:r>
            <a:endParaRPr lang="en-US" sz="1250" dirty="0"/>
          </a:p>
        </p:txBody>
      </p:sp>
      <p:sp>
        <p:nvSpPr>
          <p:cNvPr id="5" name="Text 2"/>
          <p:cNvSpPr/>
          <p:nvPr/>
        </p:nvSpPr>
        <p:spPr>
          <a:xfrm>
            <a:off x="1600200" y="731520"/>
            <a:ext cx="10149840" cy="640080"/>
          </a:xfrm>
          <a:prstGeom prst="rect">
            <a:avLst/>
          </a:prstGeom>
          <a:noFill/>
          <a:ln/>
        </p:spPr>
        <p:txBody>
          <a:bodyPr wrap="square" lIns="0" tIns="0" rIns="0" bIns="0" rtlCol="0" anchor="ctr"/>
          <a:lstStyle/>
          <a:p>
            <a:pPr marL="0" indent="0" algn="l">
              <a:buNone/>
            </a:pPr>
            <a:r>
              <a:rPr lang="en-US" sz="2800" b="1" dirty="0">
                <a:solidFill>
                  <a:srgbClr val="0E2E3B"/>
                </a:solidFill>
                <a:latin typeface="Cambria" pitchFamily="34" charset="0"/>
                <a:ea typeface="Cambria" pitchFamily="34" charset="-122"/>
                <a:cs typeface="Cambria" pitchFamily="34" charset="-120"/>
              </a:rPr>
              <a:t>Bibliography</a:t>
            </a:r>
            <a:endParaRPr lang="en-US" sz="2800" dirty="0"/>
          </a:p>
        </p:txBody>
      </p:sp>
      <p:sp>
        <p:nvSpPr>
          <p:cNvPr id="6" name="Text 3"/>
          <p:cNvSpPr/>
          <p:nvPr/>
        </p:nvSpPr>
        <p:spPr>
          <a:xfrm>
            <a:off x="640080" y="1783080"/>
            <a:ext cx="10881360" cy="4663440"/>
          </a:xfrm>
          <a:prstGeom prst="rect">
            <a:avLst/>
          </a:prstGeom>
          <a:noFill/>
          <a:ln/>
        </p:spPr>
        <p:txBody>
          <a:bodyPr wrap="square" rtlCol="0" anchor="t"/>
          <a:lstStyle/>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NHS England (2025) Record numbers using NHS App to manage health. Available at: england.nhs.uk (Accessed: 14 June 2026).</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NHS England (no date) Benefits for general practice staff. Available at: digital.nhs.uk (Accessed: 14 June 2026).</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NHS England Digital (2026) NHS App Management Information – December 2025. Available at: digital.nhs.uk (Accessed: 15 June 2026).</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Nicodemo, C. (2025) 'Overhauling the NHS app is at the heart of UK healthcare plans, but it could leave some people behind', The Conversation, July 2025.</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Reidy, C., Papoutsi, C., Kc, S., Gudgin, B., Laverty, A.A., Greaves, F. and Powell, J. (2025) 'Qualitative evaluation of the implementation and national roll-out of the NHS App in England', BMC Medicine, 23(1).</a:t>
            </a:r>
            <a:endParaRPr lang="en-US" sz="1250" dirty="0"/>
          </a:p>
          <a:p>
            <a:pPr marL="0" indent="0" algn="l">
              <a:spcAft>
                <a:spcPts val="1200"/>
              </a:spcAft>
              <a:buNone/>
            </a:pPr>
            <a:r>
              <a:rPr lang="en-US" sz="1250" dirty="0">
                <a:solidFill>
                  <a:srgbClr val="16323C"/>
                </a:solidFill>
                <a:latin typeface="Calibri" pitchFamily="34" charset="0"/>
                <a:ea typeface="Calibri" pitchFamily="34" charset="-122"/>
                <a:cs typeface="Calibri" pitchFamily="34" charset="-120"/>
              </a:rPr>
              <a:t>Turner, A. et al. (2023) 'Unintended consequences of patient online access to health records: a qualitative study in UK primary care', British Journal of General Practice, 73(726), pp. e67–e74.</a:t>
            </a:r>
            <a:endParaRPr lang="en-US" sz="12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2916</Words>
  <Application>Microsoft Office PowerPoint</Application>
  <PresentationFormat>Widescreen</PresentationFormat>
  <Paragraphs>144</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Evaluation of the NHS App</dc:title>
  <dc:creator>Simona Elisabeta Brendea</dc:creator>
  <cp:revision>4</cp:revision>
  <dcterms:created xsi:type="dcterms:W3CDTF">2026-06-20T14:16:39Z</dcterms:created>
  <dcterms:modified xsi:type="dcterms:W3CDTF">2026-06-20T14:23:56Z</dcterms:modified>
</cp:coreProperties>
</file>