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30275213" cy="21383625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7055" autoAdjust="0"/>
  </p:normalViewPr>
  <p:slideViewPr>
    <p:cSldViewPr snapToGrid="0">
      <p:cViewPr varScale="1">
        <p:scale>
          <a:sx n="18" d="100"/>
          <a:sy n="18" d="100"/>
        </p:scale>
        <p:origin x="1548" y="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4DA93-5CE1-4ED4-B653-3C193263084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33700" y="857250"/>
            <a:ext cx="32766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A3D865-8EB3-4861-8B9B-72E7213CA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356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A3D865-8EB3-4861-8B9B-72E7213CAF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745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975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38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>
                    <a:tint val="82000"/>
                  </a:schemeClr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82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82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23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450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757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969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6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36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176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981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669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27CADC-4CCD-4522-B880-08949109F82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62A063-D3EB-45F9-B76C-B45E33893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913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svg"/><Relationship Id="rId18" Type="http://schemas.openxmlformats.org/officeDocument/2006/relationships/image" Target="../media/image16.png"/><Relationship Id="rId3" Type="http://schemas.openxmlformats.org/officeDocument/2006/relationships/image" Target="../media/image1.jpeg"/><Relationship Id="rId21" Type="http://schemas.openxmlformats.org/officeDocument/2006/relationships/image" Target="../media/image19.svg"/><Relationship Id="rId7" Type="http://schemas.openxmlformats.org/officeDocument/2006/relationships/image" Target="../media/image5.jpeg"/><Relationship Id="rId12" Type="http://schemas.openxmlformats.org/officeDocument/2006/relationships/image" Target="../media/image10.png"/><Relationship Id="rId17" Type="http://schemas.openxmlformats.org/officeDocument/2006/relationships/image" Target="../media/image15.svg"/><Relationship Id="rId25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9.svg"/><Relationship Id="rId24" Type="http://schemas.openxmlformats.org/officeDocument/2006/relationships/hyperlink" Target="https://doi.org/10.3390/ijerph18052218" TargetMode="External"/><Relationship Id="rId5" Type="http://schemas.openxmlformats.org/officeDocument/2006/relationships/image" Target="../media/image3.jpeg"/><Relationship Id="rId15" Type="http://schemas.openxmlformats.org/officeDocument/2006/relationships/image" Target="../media/image13.svg"/><Relationship Id="rId23" Type="http://schemas.openxmlformats.org/officeDocument/2006/relationships/image" Target="../media/image21.jpeg"/><Relationship Id="rId10" Type="http://schemas.openxmlformats.org/officeDocument/2006/relationships/image" Target="../media/image8.png"/><Relationship Id="rId19" Type="http://schemas.openxmlformats.org/officeDocument/2006/relationships/image" Target="../media/image17.svg"/><Relationship Id="rId4" Type="http://schemas.openxmlformats.org/officeDocument/2006/relationships/image" Target="../media/image2.jpeg"/><Relationship Id="rId9" Type="http://schemas.openxmlformats.org/officeDocument/2006/relationships/image" Target="../media/image7.svg"/><Relationship Id="rId14" Type="http://schemas.openxmlformats.org/officeDocument/2006/relationships/image" Target="../media/image12.png"/><Relationship Id="rId22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15AC6379-DC90-8429-9F52-B701F5F52007}"/>
              </a:ext>
            </a:extLst>
          </p:cNvPr>
          <p:cNvSpPr txBox="1"/>
          <p:nvPr/>
        </p:nvSpPr>
        <p:spPr>
          <a:xfrm>
            <a:off x="0" y="0"/>
            <a:ext cx="30275213" cy="3826933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2" name="Picture 2" descr="UWTSD Birmingham (@UWTSDBirmingham) / X">
            <a:extLst>
              <a:ext uri="{FF2B5EF4-FFF2-40B4-BE49-F238E27FC236}">
                <a16:creationId xmlns:a16="http://schemas.microsoft.com/office/drawing/2014/main" id="{BD38A029-46AB-E3F4-5149-588709838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3894667" cy="382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Holiday Accommodation For Severely Disabled">
            <a:extLst>
              <a:ext uri="{FF2B5EF4-FFF2-40B4-BE49-F238E27FC236}">
                <a16:creationId xmlns:a16="http://schemas.microsoft.com/office/drawing/2014/main" id="{6AF2E034-24DE-98E5-1216-14F946977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667" y="0"/>
            <a:ext cx="3895200" cy="382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Tips for Safe and Happy Holidays ...">
            <a:extLst>
              <a:ext uri="{FF2B5EF4-FFF2-40B4-BE49-F238E27FC236}">
                <a16:creationId xmlns:a16="http://schemas.microsoft.com/office/drawing/2014/main" id="{A54B164C-79A5-5116-211B-7388E1B80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334" y="0"/>
            <a:ext cx="4237496" cy="382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36CF744-0AD1-4E78-23A0-5DF6E63443B7}"/>
              </a:ext>
            </a:extLst>
          </p:cNvPr>
          <p:cNvSpPr txBox="1"/>
          <p:nvPr/>
        </p:nvSpPr>
        <p:spPr>
          <a:xfrm>
            <a:off x="12026830" y="0"/>
            <a:ext cx="1090090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</a:rPr>
              <a:t>  </a:t>
            </a:r>
            <a:r>
              <a:rPr lang="en-GB" sz="5600" b="1" dirty="0">
                <a:solidFill>
                  <a:schemeClr val="bg1"/>
                </a:solidFill>
              </a:rPr>
              <a:t>Personalized Travel for Every  </a:t>
            </a:r>
            <a:endParaRPr lang="en-GB" sz="5600" dirty="0">
              <a:solidFill>
                <a:schemeClr val="bg1"/>
              </a:solidFill>
            </a:endParaRPr>
          </a:p>
          <a:p>
            <a:r>
              <a:rPr lang="en-GB" sz="5600" b="1" dirty="0">
                <a:solidFill>
                  <a:schemeClr val="bg1"/>
                </a:solidFill>
              </a:rPr>
              <a:t>			                  Ability</a:t>
            </a:r>
            <a:endParaRPr lang="en-GB" sz="5600" dirty="0">
              <a:solidFill>
                <a:schemeClr val="bg1"/>
              </a:solidFill>
            </a:endParaRPr>
          </a:p>
          <a:p>
            <a:endParaRPr lang="en-GB" sz="4000" dirty="0"/>
          </a:p>
        </p:txBody>
      </p:sp>
      <p:pic>
        <p:nvPicPr>
          <p:cNvPr id="19" name="Picture 16" descr="Holidays You Can Take With Your Pet ...">
            <a:extLst>
              <a:ext uri="{FF2B5EF4-FFF2-40B4-BE49-F238E27FC236}">
                <a16:creationId xmlns:a16="http://schemas.microsoft.com/office/drawing/2014/main" id="{662F1BCB-3841-2E88-0CBF-21905D2FC3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4688" y="0"/>
            <a:ext cx="4237200" cy="3826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Short Breaks and Accessible Holidays ...">
            <a:extLst>
              <a:ext uri="{FF2B5EF4-FFF2-40B4-BE49-F238E27FC236}">
                <a16:creationId xmlns:a16="http://schemas.microsoft.com/office/drawing/2014/main" id="{A36013A8-00A3-864A-315F-87CB1AA2F5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5755" y="-2"/>
            <a:ext cx="3894667" cy="3826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0807813-8B6F-0D1F-7B48-A2617976E9A9}"/>
              </a:ext>
            </a:extLst>
          </p:cNvPr>
          <p:cNvSpPr txBox="1"/>
          <p:nvPr/>
        </p:nvSpPr>
        <p:spPr>
          <a:xfrm>
            <a:off x="0" y="3928530"/>
            <a:ext cx="30275213" cy="162560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A287AC2-8786-4CD3-D7F5-745CACBD8E7F}"/>
              </a:ext>
            </a:extLst>
          </p:cNvPr>
          <p:cNvSpPr txBox="1"/>
          <p:nvPr/>
        </p:nvSpPr>
        <p:spPr>
          <a:xfrm>
            <a:off x="0" y="3826929"/>
            <a:ext cx="3027521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400" dirty="0">
              <a:solidFill>
                <a:schemeClr val="bg1"/>
              </a:solidFill>
            </a:endParaRPr>
          </a:p>
          <a:p>
            <a:r>
              <a:rPr lang="en-GB" sz="4400" dirty="0">
                <a:solidFill>
                  <a:schemeClr val="bg1"/>
                </a:solidFill>
              </a:rPr>
              <a:t>Student Name: TOQEER SHAH (SID 2232808)                                                                                           Project Supervisor: Dr SANA JOKHIO       </a:t>
            </a:r>
            <a:endParaRPr lang="en-GB" sz="4400" dirty="0"/>
          </a:p>
        </p:txBody>
      </p:sp>
      <p:pic>
        <p:nvPicPr>
          <p:cNvPr id="24" name="Graphic 23" descr="Wheelchair access with solid fill">
            <a:extLst>
              <a:ext uri="{FF2B5EF4-FFF2-40B4-BE49-F238E27FC236}">
                <a16:creationId xmlns:a16="http://schemas.microsoft.com/office/drawing/2014/main" id="{55554F80-020A-BD6E-4E06-CE2D640391F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858430" y="3928529"/>
            <a:ext cx="1800000" cy="1800000"/>
          </a:xfrm>
          <a:prstGeom prst="rect">
            <a:avLst/>
          </a:prstGeom>
        </p:spPr>
      </p:pic>
      <p:pic>
        <p:nvPicPr>
          <p:cNvPr id="26" name="Graphic 25" descr="Deaf with solid fill">
            <a:extLst>
              <a:ext uri="{FF2B5EF4-FFF2-40B4-BE49-F238E27FC236}">
                <a16:creationId xmlns:a16="http://schemas.microsoft.com/office/drawing/2014/main" id="{299E8785-AFD8-DCE3-240C-1DA3F7ED7C1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2389234" y="3754135"/>
            <a:ext cx="1800000" cy="1800000"/>
          </a:xfrm>
          <a:prstGeom prst="rect">
            <a:avLst/>
          </a:prstGeom>
        </p:spPr>
      </p:pic>
      <p:pic>
        <p:nvPicPr>
          <p:cNvPr id="28" name="Graphic 27" descr="Support Dog with solid fill">
            <a:extLst>
              <a:ext uri="{FF2B5EF4-FFF2-40B4-BE49-F238E27FC236}">
                <a16:creationId xmlns:a16="http://schemas.microsoft.com/office/drawing/2014/main" id="{BC21638B-3099-B365-8395-566042DF6E8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3887911" y="3858339"/>
            <a:ext cx="1800000" cy="1800000"/>
          </a:xfrm>
          <a:prstGeom prst="rect">
            <a:avLst/>
          </a:prstGeom>
        </p:spPr>
      </p:pic>
      <p:pic>
        <p:nvPicPr>
          <p:cNvPr id="30" name="Graphic 29" descr="Sign language with solid fill">
            <a:extLst>
              <a:ext uri="{FF2B5EF4-FFF2-40B4-BE49-F238E27FC236}">
                <a16:creationId xmlns:a16="http://schemas.microsoft.com/office/drawing/2014/main" id="{E7CCBAC7-3A1A-1618-6050-CB8994C7F09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5391872" y="3858339"/>
            <a:ext cx="1800000" cy="1800000"/>
          </a:xfrm>
          <a:prstGeom prst="rect">
            <a:avLst/>
          </a:prstGeom>
        </p:spPr>
      </p:pic>
      <p:pic>
        <p:nvPicPr>
          <p:cNvPr id="32" name="Graphic 31" descr="Puppy with solid fill">
            <a:extLst>
              <a:ext uri="{FF2B5EF4-FFF2-40B4-BE49-F238E27FC236}">
                <a16:creationId xmlns:a16="http://schemas.microsoft.com/office/drawing/2014/main" id="{75C6EA0B-8203-DFF2-1B72-595A298B70E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16956690" y="3826929"/>
            <a:ext cx="1800000" cy="1800000"/>
          </a:xfrm>
          <a:prstGeom prst="rect">
            <a:avLst/>
          </a:prstGeom>
        </p:spPr>
      </p:pic>
      <p:pic>
        <p:nvPicPr>
          <p:cNvPr id="34" name="Graphic 33" descr="Kitten with solid fill">
            <a:extLst>
              <a:ext uri="{FF2B5EF4-FFF2-40B4-BE49-F238E27FC236}">
                <a16:creationId xmlns:a16="http://schemas.microsoft.com/office/drawing/2014/main" id="{FC6BA458-85DD-318D-AC0C-6B6133E46959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18191363" y="3858339"/>
            <a:ext cx="1800000" cy="1800000"/>
          </a:xfrm>
          <a:prstGeom prst="rect">
            <a:avLst/>
          </a:prstGeom>
        </p:spPr>
      </p:pic>
      <p:pic>
        <p:nvPicPr>
          <p:cNvPr id="38" name="Graphic 37" descr="Koala with solid fill">
            <a:extLst>
              <a:ext uri="{FF2B5EF4-FFF2-40B4-BE49-F238E27FC236}">
                <a16:creationId xmlns:a16="http://schemas.microsoft.com/office/drawing/2014/main" id="{13009734-2E54-689B-F9FE-E89D23A10EB3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9662225" y="3824472"/>
            <a:ext cx="1800000" cy="1800000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231F7208-A89E-1C73-0F00-9B12EC26C7A3}"/>
              </a:ext>
            </a:extLst>
          </p:cNvPr>
          <p:cNvSpPr txBox="1"/>
          <p:nvPr/>
        </p:nvSpPr>
        <p:spPr>
          <a:xfrm>
            <a:off x="0" y="5585541"/>
            <a:ext cx="30275213" cy="18897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800" b="1" dirty="0">
                <a:solidFill>
                  <a:schemeClr val="accent1"/>
                </a:solidFill>
              </a:rPr>
              <a:t>INTRODUCATION                                                          METHODOLGY                                                                                                                                                                    </a:t>
            </a:r>
          </a:p>
          <a:p>
            <a:pPr algn="just"/>
            <a:r>
              <a:rPr lang="en-GB" sz="4000" dirty="0"/>
              <a:t>Inclusive, affordable travel reduces stress,                          A structured approach: gather requirements, </a:t>
            </a:r>
          </a:p>
          <a:p>
            <a:pPr algn="just"/>
            <a:r>
              <a:rPr lang="en-GB" sz="4000" dirty="0"/>
              <a:t>boosts well-being, and makes exploration ,                         design the system develop and test in phases, </a:t>
            </a:r>
          </a:p>
          <a:p>
            <a:pPr algn="just"/>
            <a:r>
              <a:rPr lang="en-GB" sz="4000" dirty="0"/>
              <a:t>accessible for all. Including people with                                integrate feedback, and ensure  proper </a:t>
            </a:r>
          </a:p>
          <a:p>
            <a:pPr algn="just"/>
            <a:r>
              <a:rPr lang="en-GB" sz="4000" dirty="0"/>
              <a:t>disabilities and pet owners [1].                                                    documentation and maintenance. </a:t>
            </a:r>
          </a:p>
          <a:p>
            <a:pPr algn="just"/>
            <a:endParaRPr lang="en-GB" sz="4000" dirty="0"/>
          </a:p>
          <a:p>
            <a:pPr algn="just"/>
            <a:r>
              <a:rPr lang="en-GB" sz="4800" b="1" dirty="0">
                <a:solidFill>
                  <a:schemeClr val="accent1"/>
                </a:solidFill>
              </a:rPr>
              <a:t>AIMS AND OBJECTIVE                                                                                                                                                    RESULTS</a:t>
            </a:r>
          </a:p>
          <a:p>
            <a:pPr algn="just"/>
            <a:r>
              <a:rPr lang="en-GB" sz="4000" b="1" dirty="0">
                <a:solidFill>
                  <a:schemeClr val="accent1"/>
                </a:solidFill>
              </a:rPr>
              <a:t>AIMS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4000" dirty="0"/>
              <a:t>Buildings the site requires technical</a:t>
            </a:r>
          </a:p>
          <a:p>
            <a:pPr algn="just"/>
            <a:r>
              <a:rPr lang="en-GB" sz="4000" dirty="0"/>
              <a:t>To create an inclusive, web-based travel helps                                                                                                                       tools(cloud hosting, API, SSL)</a:t>
            </a:r>
          </a:p>
          <a:p>
            <a:pPr algn="just"/>
            <a:r>
              <a:rPr lang="en-GB" sz="4000" dirty="0"/>
              <a:t>travellers with disabilities and pet owners plan and                                                                                                             personal (developers, designer, </a:t>
            </a:r>
          </a:p>
          <a:p>
            <a:pPr algn="just"/>
            <a:r>
              <a:rPr lang="en-GB" sz="4000" dirty="0"/>
              <a:t> book accessible, pet-friendly trips worldwide                                                                                                                        content creates and financial </a:t>
            </a:r>
          </a:p>
          <a:p>
            <a:pPr algn="just"/>
            <a:r>
              <a:rPr lang="en-GB" sz="4000" dirty="0"/>
              <a:t>                                                                                                                    </a:t>
            </a:r>
            <a:r>
              <a:rPr lang="en-GB" sz="4000" b="1" dirty="0">
                <a:solidFill>
                  <a:schemeClr val="accent1"/>
                </a:solidFill>
              </a:rPr>
              <a:t>TOOLS AND TECHNIQUES                                           </a:t>
            </a:r>
            <a:r>
              <a:rPr lang="en-GB" sz="4000" dirty="0"/>
              <a:t>support for marketing, licenses</a:t>
            </a:r>
          </a:p>
          <a:p>
            <a:pPr algn="just"/>
            <a:r>
              <a:rPr lang="en-GB" sz="4000" b="1" dirty="0">
                <a:solidFill>
                  <a:schemeClr val="accent1"/>
                </a:solidFill>
              </a:rPr>
              <a:t>OBJECTIVE                                                                                           </a:t>
            </a:r>
            <a:r>
              <a:rPr lang="en-GB" sz="4000" dirty="0"/>
              <a:t>The site uses HTML, CSS, JavaScript</a:t>
            </a:r>
            <a:r>
              <a:rPr lang="en-GB" sz="4000" b="1" dirty="0">
                <a:solidFill>
                  <a:schemeClr val="accent1"/>
                </a:solidFill>
              </a:rPr>
              <a:t>                         </a:t>
            </a:r>
            <a:r>
              <a:rPr lang="en-GB" sz="4000" dirty="0"/>
              <a:t>and training with scope adjusting            </a:t>
            </a:r>
          </a:p>
          <a:p>
            <a:pPr algn="just"/>
            <a:r>
              <a:rPr lang="en-GB" sz="4000" dirty="0"/>
              <a:t>1: Review existing holiday booking on website                    APIs, analytics, SEO, and can expand to                 as the project evolves         </a:t>
            </a:r>
          </a:p>
          <a:p>
            <a:pPr algn="just"/>
            <a:r>
              <a:rPr lang="en-GB" sz="4000" dirty="0"/>
              <a:t>and its and features.                                                                         include payment security, marketing                      </a:t>
            </a:r>
            <a:r>
              <a:rPr lang="en-GB" sz="4000" dirty="0">
                <a:solidFill>
                  <a:schemeClr val="accent1"/>
                </a:solidFill>
              </a:rPr>
              <a:t>                  </a:t>
            </a:r>
            <a:r>
              <a:rPr lang="en-GB" sz="4800" b="1" dirty="0">
                <a:solidFill>
                  <a:schemeClr val="accent1"/>
                </a:solidFill>
              </a:rPr>
              <a:t>conclusion</a:t>
            </a:r>
          </a:p>
          <a:p>
            <a:pPr algn="just"/>
            <a:r>
              <a:rPr lang="en-GB" sz="4000" dirty="0"/>
              <a:t>2: Identify challenges faced during travel planning.          and accessibility tools.                                                     web-based tool for travellers with                             </a:t>
            </a:r>
          </a:p>
          <a:p>
            <a:pPr algn="just"/>
            <a:r>
              <a:rPr lang="en-GB" sz="4000" dirty="0"/>
              <a:t>3: Design and develop a web-based inclusive website.                                                                                                        disabilities and pets, enabling                                              </a:t>
            </a:r>
          </a:p>
          <a:p>
            <a:pPr algn="just"/>
            <a:r>
              <a:rPr lang="en-GB" sz="4000" dirty="0"/>
              <a:t>4: Test and validate functionalities.                                                                                                                                                accessible, inclusive, and </a:t>
            </a:r>
          </a:p>
          <a:p>
            <a:pPr algn="just"/>
            <a:r>
              <a:rPr lang="en-GB" sz="4000" dirty="0"/>
              <a:t>5: Document and maintain the system [2].                                                                                                                                 personalised vacation planning </a:t>
            </a:r>
          </a:p>
          <a:p>
            <a:pPr algn="just"/>
            <a:r>
              <a:rPr lang="en-GB" sz="4800" b="1" dirty="0">
                <a:solidFill>
                  <a:schemeClr val="accent1"/>
                </a:solidFill>
              </a:rPr>
              <a:t>DESIGN ANDMETHODOLOGY                                                                                                                    </a:t>
            </a:r>
            <a:r>
              <a:rPr lang="en-GB" sz="4000" dirty="0"/>
              <a:t>worldwide</a:t>
            </a:r>
            <a:r>
              <a:rPr lang="en-GB" sz="4800" dirty="0"/>
              <a:t>.</a:t>
            </a:r>
            <a:endParaRPr lang="en-GB" sz="4800" b="1" dirty="0">
              <a:solidFill>
                <a:schemeClr val="accent1"/>
              </a:solidFill>
            </a:endParaRPr>
          </a:p>
          <a:p>
            <a:pPr algn="just"/>
            <a:r>
              <a:rPr lang="en-GB" sz="4000" b="1" dirty="0">
                <a:solidFill>
                  <a:schemeClr val="accent1"/>
                </a:solidFill>
              </a:rPr>
              <a:t>DESIGN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algn="just"/>
            <a:r>
              <a:rPr lang="en-GB" sz="3800" dirty="0"/>
              <a:t>The app is built for all abilities, featuring high contrast,                                                                                                                   </a:t>
            </a:r>
          </a:p>
          <a:p>
            <a:pPr algn="just"/>
            <a:r>
              <a:rPr lang="en-GB" sz="3800" dirty="0"/>
              <a:t> adjustable fonts, screen reader support, and keyboard </a:t>
            </a:r>
          </a:p>
          <a:p>
            <a:pPr algn="just"/>
            <a:r>
              <a:rPr lang="en-GB" sz="3800" dirty="0"/>
              <a:t>navigation, , following WCAG standards for equal access</a:t>
            </a:r>
          </a:p>
          <a:p>
            <a:pPr algn="just"/>
            <a:r>
              <a:rPr lang="en-GB" sz="3800" dirty="0"/>
              <a:t> and a smooth user experience.</a:t>
            </a:r>
          </a:p>
          <a:p>
            <a:pPr algn="just"/>
            <a:endParaRPr lang="en-GB" sz="3800" dirty="0"/>
          </a:p>
          <a:p>
            <a:r>
              <a:rPr lang="en-GB" sz="4000" dirty="0"/>
              <a:t> </a:t>
            </a:r>
          </a:p>
          <a:p>
            <a:pPr algn="just"/>
            <a:endParaRPr lang="en-GB" sz="4000" dirty="0"/>
          </a:p>
          <a:p>
            <a:endParaRPr lang="en-GB" sz="4800" dirty="0"/>
          </a:p>
        </p:txBody>
      </p:sp>
      <p:pic>
        <p:nvPicPr>
          <p:cNvPr id="40" name="Picture 2" descr="Korrigieren sie ihren html-, css- und javascript-code.">
            <a:extLst>
              <a:ext uri="{FF2B5EF4-FFF2-40B4-BE49-F238E27FC236}">
                <a16:creationId xmlns:a16="http://schemas.microsoft.com/office/drawing/2014/main" id="{D394D6B3-B96A-26DA-4ED4-6D36F75D62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6830" y="8891812"/>
            <a:ext cx="8065434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0" descr="GitHub - oguzhan18/seo-tools-api: seo ...">
            <a:extLst>
              <a:ext uri="{FF2B5EF4-FFF2-40B4-BE49-F238E27FC236}">
                <a16:creationId xmlns:a16="http://schemas.microsoft.com/office/drawing/2014/main" id="{D8B0498A-3129-BA3F-AE86-972C1A47C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4029" y="5500407"/>
            <a:ext cx="825594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9AEB41-8CFF-EFDB-DBF1-89234271CAAC}"/>
              </a:ext>
            </a:extLst>
          </p:cNvPr>
          <p:cNvSpPr txBox="1"/>
          <p:nvPr/>
        </p:nvSpPr>
        <p:spPr>
          <a:xfrm>
            <a:off x="22927733" y="18254133"/>
            <a:ext cx="734748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                                 REFERENCES</a:t>
            </a:r>
          </a:p>
          <a:p>
            <a:r>
              <a:rPr lang="en-GB" dirty="0"/>
              <a:t>[1] E. Özcan, Z. </a:t>
            </a:r>
            <a:r>
              <a:rPr lang="en-GB" dirty="0" err="1"/>
              <a:t>Güçhan</a:t>
            </a:r>
            <a:r>
              <a:rPr lang="en-GB" dirty="0"/>
              <a:t> </a:t>
            </a:r>
            <a:r>
              <a:rPr lang="en-GB" dirty="0" err="1"/>
              <a:t>Topcu</a:t>
            </a:r>
            <a:r>
              <a:rPr lang="en-GB" dirty="0"/>
              <a:t>, and H. Arasli, “Determinants of Travel Participation and Experiences of Wheelchair Users Traveling to the Bodrum Region: A Qualitative Study,” </a:t>
            </a:r>
            <a:r>
              <a:rPr lang="en-GB" i="1" dirty="0"/>
              <a:t>International Journal of Environmental Research and Public Health</a:t>
            </a:r>
            <a:r>
              <a:rPr lang="en-GB" dirty="0"/>
              <a:t>, vol. 18, no. 5, Feb. 2021,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dirty="0">
                <a:hlinkClick r:id="rId24"/>
              </a:rPr>
              <a:t>https://doi.org/10.3390/ijerph18052218</a:t>
            </a:r>
            <a:r>
              <a:rPr lang="en-GB" dirty="0"/>
              <a:t>..</a:t>
            </a:r>
          </a:p>
          <a:p>
            <a:r>
              <a:rPr lang="en-GB" dirty="0"/>
              <a:t>[2]“Travel Industry Economics,” </a:t>
            </a:r>
            <a:r>
              <a:rPr lang="en-GB" i="1" dirty="0"/>
              <a:t>Google Books</a:t>
            </a:r>
            <a:r>
              <a:rPr lang="en-GB" dirty="0"/>
              <a:t>, 2021. https://books.google.co.uk/books?hl=en&amp;lr=&amp;id=92AuEAAAQBAJ&amp;oi=fnd&amp;pg=PR8&amp;dq=What+are+the+aspects+of+economic+travelling+and+how+other+businesses+are+trying+to+capture+the+revenue (accessed Jul. 25, 2025).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6AE8D93-AF6C-5D52-DEBB-23625474FF59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1751733" y="15798083"/>
            <a:ext cx="10701867" cy="5585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398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287</TotalTime>
  <Words>449</Words>
  <Application>Microsoft Office PowerPoint</Application>
  <PresentationFormat>Custom</PresentationFormat>
  <Paragraphs>40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toqeer shah</dc:creator>
  <cp:lastModifiedBy>toqeer shah</cp:lastModifiedBy>
  <cp:revision>15</cp:revision>
  <dcterms:created xsi:type="dcterms:W3CDTF">2025-10-23T22:09:45Z</dcterms:created>
  <dcterms:modified xsi:type="dcterms:W3CDTF">2025-10-24T10:35:22Z</dcterms:modified>
</cp:coreProperties>
</file>