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3" d="100"/>
          <a:sy n="113" d="100"/>
        </p:scale>
        <p:origin x="45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F41072-AE41-47DC-A856-D57AB91BD2B8}" type="datetimeFigureOut">
              <a:rPr lang="en-GB" smtClean="0"/>
              <a:t>21/10/2022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59F056-804B-436E-A5E0-E668E94514E4}" type="slidenum">
              <a:rPr lang="en-GB" smtClean="0"/>
              <a:t>‹#›</a:t>
            </a:fld>
            <a:endParaRPr lang="en-GB"/>
          </a:p>
        </p:txBody>
      </p:sp>
    </p:spTree>
    <p:extLst>
      <p:ext uri="{BB962C8B-B14F-4D97-AF65-F5344CB8AC3E}">
        <p14:creationId xmlns:p14="http://schemas.microsoft.com/office/powerpoint/2010/main" val="3266113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9D040-3B95-D8A6-6D87-DAFF06AFDA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F72F3D-EB10-4518-1086-19488C65D2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C9C76B-C525-A883-86AE-120A007824AF}"/>
              </a:ext>
            </a:extLst>
          </p:cNvPr>
          <p:cNvSpPr>
            <a:spLocks noGrp="1"/>
          </p:cNvSpPr>
          <p:nvPr>
            <p:ph type="dt" sz="half" idx="10"/>
          </p:nvPr>
        </p:nvSpPr>
        <p:spPr/>
        <p:txBody>
          <a:bodyPr/>
          <a:lstStyle/>
          <a:p>
            <a:fld id="{178FDDAD-A0B4-4162-821E-90F0256F5637}" type="datetime1">
              <a:rPr lang="en-GB" smtClean="0"/>
              <a:t>21/10/2022</a:t>
            </a:fld>
            <a:endParaRPr lang="en-GB"/>
          </a:p>
        </p:txBody>
      </p:sp>
      <p:sp>
        <p:nvSpPr>
          <p:cNvPr id="5" name="Footer Placeholder 4">
            <a:extLst>
              <a:ext uri="{FF2B5EF4-FFF2-40B4-BE49-F238E27FC236}">
                <a16:creationId xmlns:a16="http://schemas.microsoft.com/office/drawing/2014/main" id="{D646C6EE-68EB-E1FE-E623-C2F099E92B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EFE467-17A4-3084-FA24-96967A6309E4}"/>
              </a:ext>
            </a:extLst>
          </p:cNvPr>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3405272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51CBC-3A47-F85A-5116-A7633D3FAB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C4FF14-D5D1-98AE-5024-810D7D9488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37BFC3-C4F5-7079-58CF-591F1E6A4B3E}"/>
              </a:ext>
            </a:extLst>
          </p:cNvPr>
          <p:cNvSpPr>
            <a:spLocks noGrp="1"/>
          </p:cNvSpPr>
          <p:nvPr>
            <p:ph type="dt" sz="half" idx="10"/>
          </p:nvPr>
        </p:nvSpPr>
        <p:spPr/>
        <p:txBody>
          <a:bodyPr/>
          <a:lstStyle/>
          <a:p>
            <a:fld id="{224AB868-2B41-4E2A-8A3A-F2ED6E5A032D}" type="datetime1">
              <a:rPr lang="en-GB" smtClean="0"/>
              <a:t>21/10/2022</a:t>
            </a:fld>
            <a:endParaRPr lang="en-GB"/>
          </a:p>
        </p:txBody>
      </p:sp>
      <p:sp>
        <p:nvSpPr>
          <p:cNvPr id="5" name="Footer Placeholder 4">
            <a:extLst>
              <a:ext uri="{FF2B5EF4-FFF2-40B4-BE49-F238E27FC236}">
                <a16:creationId xmlns:a16="http://schemas.microsoft.com/office/drawing/2014/main" id="{60141D1E-8DD9-CF46-E1F3-CE9EB27F9A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A26082-BB39-7C9D-A5BC-1A41F2CCA286}"/>
              </a:ext>
            </a:extLst>
          </p:cNvPr>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542519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789E6-50E6-C23E-17F3-98828CB587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1505BB-3DD1-7B17-63A4-B037A8605F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529B13-C1D4-16BF-6C5E-0C40EA421002}"/>
              </a:ext>
            </a:extLst>
          </p:cNvPr>
          <p:cNvSpPr>
            <a:spLocks noGrp="1"/>
          </p:cNvSpPr>
          <p:nvPr>
            <p:ph type="dt" sz="half" idx="10"/>
          </p:nvPr>
        </p:nvSpPr>
        <p:spPr/>
        <p:txBody>
          <a:bodyPr/>
          <a:lstStyle/>
          <a:p>
            <a:fld id="{81514F4E-9EF0-4587-97A4-44A320622813}" type="datetime1">
              <a:rPr lang="en-GB" smtClean="0"/>
              <a:t>21/10/2022</a:t>
            </a:fld>
            <a:endParaRPr lang="en-GB"/>
          </a:p>
        </p:txBody>
      </p:sp>
      <p:sp>
        <p:nvSpPr>
          <p:cNvPr id="5" name="Footer Placeholder 4">
            <a:extLst>
              <a:ext uri="{FF2B5EF4-FFF2-40B4-BE49-F238E27FC236}">
                <a16:creationId xmlns:a16="http://schemas.microsoft.com/office/drawing/2014/main" id="{BC4427DA-0189-6674-011D-66D89BF8DD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2B55C3-3542-6E73-F086-65DF66A958B1}"/>
              </a:ext>
            </a:extLst>
          </p:cNvPr>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1964997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20D98-F360-44F6-CD76-97E1BF442E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EC8669-6E37-B6E6-0BA1-28481E8A9E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298736-C879-66A7-7E35-58AB2E9983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55EB40-6FF2-5B33-13AF-15820AE64A95}"/>
              </a:ext>
            </a:extLst>
          </p:cNvPr>
          <p:cNvSpPr>
            <a:spLocks noGrp="1"/>
          </p:cNvSpPr>
          <p:nvPr>
            <p:ph type="dt" sz="half" idx="10"/>
          </p:nvPr>
        </p:nvSpPr>
        <p:spPr/>
        <p:txBody>
          <a:bodyPr/>
          <a:lstStyle/>
          <a:p>
            <a:fld id="{E2D24FAB-9D03-4831-8F05-F6B34A89F72A}" type="datetime1">
              <a:rPr lang="en-GB" smtClean="0"/>
              <a:t>21/10/2022</a:t>
            </a:fld>
            <a:endParaRPr lang="en-GB"/>
          </a:p>
        </p:txBody>
      </p:sp>
      <p:sp>
        <p:nvSpPr>
          <p:cNvPr id="6" name="Footer Placeholder 5">
            <a:extLst>
              <a:ext uri="{FF2B5EF4-FFF2-40B4-BE49-F238E27FC236}">
                <a16:creationId xmlns:a16="http://schemas.microsoft.com/office/drawing/2014/main" id="{D2990EA6-C0CA-33BB-FA9C-DD01279F16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37402C-328E-3255-12EF-A6CCDA9DB2C7}"/>
              </a:ext>
            </a:extLst>
          </p:cNvPr>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2535924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C388A-0E63-5AB0-DFB4-F3BB571FE58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641A91-3CD6-32A5-895B-8B586BA878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C82CB4-173E-1D2F-6D98-A08FAE05401A}"/>
              </a:ext>
            </a:extLst>
          </p:cNvPr>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Text Placeholder 4">
            <a:extLst>
              <a:ext uri="{FF2B5EF4-FFF2-40B4-BE49-F238E27FC236}">
                <a16:creationId xmlns:a16="http://schemas.microsoft.com/office/drawing/2014/main" id="{7A232DAA-A5B2-72C2-0A99-68FCAE76D9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2E2341-5319-7056-808D-5BFF1E9426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08217F-89C7-79F5-EBD2-88E3B23B9344}"/>
              </a:ext>
            </a:extLst>
          </p:cNvPr>
          <p:cNvSpPr>
            <a:spLocks noGrp="1"/>
          </p:cNvSpPr>
          <p:nvPr>
            <p:ph type="dt" sz="half" idx="10"/>
          </p:nvPr>
        </p:nvSpPr>
        <p:spPr/>
        <p:txBody>
          <a:bodyPr/>
          <a:lstStyle/>
          <a:p>
            <a:fld id="{B057DB57-BE63-4927-AFFC-B6532BA71289}" type="datetime1">
              <a:rPr lang="en-GB" smtClean="0"/>
              <a:t>21/10/2022</a:t>
            </a:fld>
            <a:endParaRPr lang="en-GB"/>
          </a:p>
        </p:txBody>
      </p:sp>
      <p:sp>
        <p:nvSpPr>
          <p:cNvPr id="8" name="Footer Placeholder 7">
            <a:extLst>
              <a:ext uri="{FF2B5EF4-FFF2-40B4-BE49-F238E27FC236}">
                <a16:creationId xmlns:a16="http://schemas.microsoft.com/office/drawing/2014/main" id="{F60071D3-2E4C-1B74-DFAB-0E90FCEC88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57B8E6-B8F7-E308-1B17-0B36B8B643A8}"/>
              </a:ext>
            </a:extLst>
          </p:cNvPr>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72842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63D40-1F83-770A-6293-157D1B084B3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911365-5A18-6EC2-5370-0057F6E13324}"/>
              </a:ext>
            </a:extLst>
          </p:cNvPr>
          <p:cNvSpPr>
            <a:spLocks noGrp="1"/>
          </p:cNvSpPr>
          <p:nvPr>
            <p:ph type="dt" sz="half" idx="10"/>
          </p:nvPr>
        </p:nvSpPr>
        <p:spPr/>
        <p:txBody>
          <a:bodyPr/>
          <a:lstStyle/>
          <a:p>
            <a:fld id="{8B5B4EDB-04B8-488C-A7B0-EF6074A9F516}" type="datetime1">
              <a:rPr lang="en-GB" smtClean="0"/>
              <a:t>21/10/2022</a:t>
            </a:fld>
            <a:endParaRPr lang="en-GB"/>
          </a:p>
        </p:txBody>
      </p:sp>
      <p:sp>
        <p:nvSpPr>
          <p:cNvPr id="4" name="Footer Placeholder 3">
            <a:extLst>
              <a:ext uri="{FF2B5EF4-FFF2-40B4-BE49-F238E27FC236}">
                <a16:creationId xmlns:a16="http://schemas.microsoft.com/office/drawing/2014/main" id="{39584826-5962-4DAF-7197-BD45893116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5784F0-3040-A376-1606-4630C2648D60}"/>
              </a:ext>
            </a:extLst>
          </p:cNvPr>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67809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9A852D-9358-EB45-B289-AC79A33CBF32}"/>
              </a:ext>
            </a:extLst>
          </p:cNvPr>
          <p:cNvSpPr>
            <a:spLocks noGrp="1"/>
          </p:cNvSpPr>
          <p:nvPr>
            <p:ph type="dt" sz="half" idx="10"/>
          </p:nvPr>
        </p:nvSpPr>
        <p:spPr/>
        <p:txBody>
          <a:bodyPr/>
          <a:lstStyle/>
          <a:p>
            <a:fld id="{0A7184A0-CD9E-4C5C-B5A5-B1C7C070E059}" type="datetime1">
              <a:rPr lang="en-GB" smtClean="0"/>
              <a:t>21/10/2022</a:t>
            </a:fld>
            <a:endParaRPr lang="en-GB"/>
          </a:p>
        </p:txBody>
      </p:sp>
      <p:sp>
        <p:nvSpPr>
          <p:cNvPr id="3" name="Footer Placeholder 2">
            <a:extLst>
              <a:ext uri="{FF2B5EF4-FFF2-40B4-BE49-F238E27FC236}">
                <a16:creationId xmlns:a16="http://schemas.microsoft.com/office/drawing/2014/main" id="{E35FEF3C-7275-CDF9-5103-53DAC368D30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BB07AAC-7156-07C6-F7E6-8982F6BA003B}"/>
              </a:ext>
            </a:extLst>
          </p:cNvPr>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1517635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7E384-152F-934B-829F-C3EAB3972B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29260D-D5EF-9FB4-FF67-B12BCBE872F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75054B-D7D8-3A8C-30AB-28B7C51EBE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EF9B75-20F6-ABA6-8E3E-76B9B01F124A}"/>
              </a:ext>
            </a:extLst>
          </p:cNvPr>
          <p:cNvSpPr>
            <a:spLocks noGrp="1"/>
          </p:cNvSpPr>
          <p:nvPr>
            <p:ph type="dt" sz="half" idx="10"/>
          </p:nvPr>
        </p:nvSpPr>
        <p:spPr/>
        <p:txBody>
          <a:bodyPr/>
          <a:lstStyle/>
          <a:p>
            <a:fld id="{BE4998BE-B272-4825-B7D5-38A008DD275C}" type="datetime1">
              <a:rPr lang="en-GB" smtClean="0"/>
              <a:t>21/10/2022</a:t>
            </a:fld>
            <a:endParaRPr lang="en-GB"/>
          </a:p>
        </p:txBody>
      </p:sp>
      <p:sp>
        <p:nvSpPr>
          <p:cNvPr id="6" name="Footer Placeholder 5">
            <a:extLst>
              <a:ext uri="{FF2B5EF4-FFF2-40B4-BE49-F238E27FC236}">
                <a16:creationId xmlns:a16="http://schemas.microsoft.com/office/drawing/2014/main" id="{FDABE23E-6FD2-C5EA-9FBA-FACBEBC117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2AC2AD-27F8-8864-72E7-A226AED4B312}"/>
              </a:ext>
            </a:extLst>
          </p:cNvPr>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2066591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5809E-6E70-31C1-976E-4D8678F97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CC564AF-690D-782A-7534-D7DDE7A25B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626EA2-4BC1-A018-25AE-05488CD29D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C293C3-ECBB-997E-3A82-E902E0A952CF}"/>
              </a:ext>
            </a:extLst>
          </p:cNvPr>
          <p:cNvSpPr>
            <a:spLocks noGrp="1"/>
          </p:cNvSpPr>
          <p:nvPr>
            <p:ph type="dt" sz="half" idx="10"/>
          </p:nvPr>
        </p:nvSpPr>
        <p:spPr/>
        <p:txBody>
          <a:bodyPr/>
          <a:lstStyle/>
          <a:p>
            <a:fld id="{B2484043-2F20-47F0-BB48-7A5EF4214C5B}" type="datetime1">
              <a:rPr lang="en-GB" smtClean="0"/>
              <a:t>21/10/2022</a:t>
            </a:fld>
            <a:endParaRPr lang="en-GB"/>
          </a:p>
        </p:txBody>
      </p:sp>
      <p:sp>
        <p:nvSpPr>
          <p:cNvPr id="6" name="Footer Placeholder 5">
            <a:extLst>
              <a:ext uri="{FF2B5EF4-FFF2-40B4-BE49-F238E27FC236}">
                <a16:creationId xmlns:a16="http://schemas.microsoft.com/office/drawing/2014/main" id="{39FF89B2-F4C7-FBFC-96A3-EEC4BE3D3D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A7AE97-8ADD-3180-35BA-5E5C98DB1DC9}"/>
              </a:ext>
            </a:extLst>
          </p:cNvPr>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3572164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0B80F-37EB-C307-6B0D-A2859088C8E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A0F235-720B-54EC-29F5-D8D9E8B895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95B743-0085-FA48-A741-9E492BE391E4}"/>
              </a:ext>
            </a:extLst>
          </p:cNvPr>
          <p:cNvSpPr>
            <a:spLocks noGrp="1"/>
          </p:cNvSpPr>
          <p:nvPr>
            <p:ph type="dt" sz="half" idx="10"/>
          </p:nvPr>
        </p:nvSpPr>
        <p:spPr/>
        <p:txBody>
          <a:bodyPr/>
          <a:lstStyle/>
          <a:p>
            <a:fld id="{4CA24B14-B40F-4F46-BEB8-D41DDFAEABCC}" type="datetime1">
              <a:rPr lang="en-GB" smtClean="0"/>
              <a:t>21/10/2022</a:t>
            </a:fld>
            <a:endParaRPr lang="en-GB"/>
          </a:p>
        </p:txBody>
      </p:sp>
      <p:sp>
        <p:nvSpPr>
          <p:cNvPr id="5" name="Footer Placeholder 4">
            <a:extLst>
              <a:ext uri="{FF2B5EF4-FFF2-40B4-BE49-F238E27FC236}">
                <a16:creationId xmlns:a16="http://schemas.microsoft.com/office/drawing/2014/main" id="{40DC249C-979C-08F2-74FE-F96B4B9774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D87539-9A56-E018-2E15-EEF8E068C01D}"/>
              </a:ext>
            </a:extLst>
          </p:cNvPr>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2029447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47EE51-1FD6-EE04-09AB-13ADB9BF64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B54E45-03E7-4646-BE26-A288781354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36F78C-03A5-9FEE-9898-8C12343349A2}"/>
              </a:ext>
            </a:extLst>
          </p:cNvPr>
          <p:cNvSpPr>
            <a:spLocks noGrp="1"/>
          </p:cNvSpPr>
          <p:nvPr>
            <p:ph type="dt" sz="half" idx="10"/>
          </p:nvPr>
        </p:nvSpPr>
        <p:spPr/>
        <p:txBody>
          <a:bodyPr/>
          <a:lstStyle/>
          <a:p>
            <a:fld id="{C37854E3-83BA-4BF3-B504-0EC9898323AB}" type="datetime1">
              <a:rPr lang="en-GB" smtClean="0"/>
              <a:t>21/10/2022</a:t>
            </a:fld>
            <a:endParaRPr lang="en-GB"/>
          </a:p>
        </p:txBody>
      </p:sp>
      <p:sp>
        <p:nvSpPr>
          <p:cNvPr id="5" name="Footer Placeholder 4">
            <a:extLst>
              <a:ext uri="{FF2B5EF4-FFF2-40B4-BE49-F238E27FC236}">
                <a16:creationId xmlns:a16="http://schemas.microsoft.com/office/drawing/2014/main" id="{4021D081-F516-8CC1-8064-341D5EB422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6A82D2-1A20-604D-FCB6-A26BDE4AAE48}"/>
              </a:ext>
            </a:extLst>
          </p:cNvPr>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1511938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6ED59F-7FA3-CC20-253E-D569836141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8828B4-72B0-85D0-4EEF-01B6722428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697CF6-93B4-84A5-5A03-5C1D0E2DD5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A21A00-E96B-40F2-8354-0531D128F702}" type="datetime1">
              <a:rPr lang="en-GB" smtClean="0"/>
              <a:t>21/10/2022</a:t>
            </a:fld>
            <a:endParaRPr lang="en-GB"/>
          </a:p>
        </p:txBody>
      </p:sp>
      <p:sp>
        <p:nvSpPr>
          <p:cNvPr id="5" name="Footer Placeholder 4">
            <a:extLst>
              <a:ext uri="{FF2B5EF4-FFF2-40B4-BE49-F238E27FC236}">
                <a16:creationId xmlns:a16="http://schemas.microsoft.com/office/drawing/2014/main" id="{F9C24F50-9641-1F7F-D918-341813BB82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6938AC-EA9E-BDB1-4430-68769EBC29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1C214-785F-4E3C-89AE-B7CA1ACA174D}" type="slidenum">
              <a:rPr lang="en-GB" smtClean="0"/>
              <a:t>‹#›</a:t>
            </a:fld>
            <a:endParaRPr lang="en-GB" dirty="0"/>
          </a:p>
        </p:txBody>
      </p:sp>
    </p:spTree>
    <p:extLst>
      <p:ext uri="{BB962C8B-B14F-4D97-AF65-F5344CB8AC3E}">
        <p14:creationId xmlns:p14="http://schemas.microsoft.com/office/powerpoint/2010/main" val="11234725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technofaq.org/posts/2015/08/why-is-technology-crucial-in-business/"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4D4CA-2D88-13D2-A761-576B4AA18192}"/>
              </a:ext>
            </a:extLst>
          </p:cNvPr>
          <p:cNvSpPr>
            <a:spLocks noGrp="1"/>
          </p:cNvSpPr>
          <p:nvPr>
            <p:ph type="ctrTitle"/>
          </p:nvPr>
        </p:nvSpPr>
        <p:spPr/>
        <p:txBody>
          <a:bodyPr>
            <a:normAutofit fontScale="90000"/>
          </a:bodyPr>
          <a:lstStyle/>
          <a:p>
            <a:r>
              <a:rPr lang="en-GB" dirty="0"/>
              <a:t>How do students use technology to collaborate at UWTSD?</a:t>
            </a:r>
          </a:p>
        </p:txBody>
      </p:sp>
      <p:sp>
        <p:nvSpPr>
          <p:cNvPr id="3" name="Subtitle 2">
            <a:extLst>
              <a:ext uri="{FF2B5EF4-FFF2-40B4-BE49-F238E27FC236}">
                <a16:creationId xmlns:a16="http://schemas.microsoft.com/office/drawing/2014/main" id="{92D7E103-376A-8D26-9738-CF2A0422203D}"/>
              </a:ext>
            </a:extLst>
          </p:cNvPr>
          <p:cNvSpPr>
            <a:spLocks noGrp="1"/>
          </p:cNvSpPr>
          <p:nvPr>
            <p:ph type="subTitle" idx="1"/>
          </p:nvPr>
        </p:nvSpPr>
        <p:spPr/>
        <p:txBody>
          <a:bodyPr>
            <a:normAutofit fontScale="32500" lnSpcReduction="20000"/>
          </a:bodyPr>
          <a:lstStyle/>
          <a:p>
            <a:r>
              <a:rPr lang="en-GB" sz="5000" dirty="0"/>
              <a:t>Are students confident in using technology to collaborate?</a:t>
            </a:r>
          </a:p>
          <a:p>
            <a:endParaRPr lang="en-GB" dirty="0"/>
          </a:p>
          <a:p>
            <a:endParaRPr lang="en-GB" dirty="0"/>
          </a:p>
          <a:p>
            <a:endParaRPr lang="en-GB" dirty="0"/>
          </a:p>
          <a:p>
            <a:endParaRPr lang="en-GB" dirty="0"/>
          </a:p>
          <a:p>
            <a:r>
              <a:rPr lang="en-GB" dirty="0"/>
              <a:t>Student name : Alexandra Mihaela Arhire  &amp; Mariana Tudor </a:t>
            </a:r>
          </a:p>
          <a:p>
            <a:r>
              <a:rPr lang="en-GB" dirty="0"/>
              <a:t>Teacher: Julius </a:t>
            </a:r>
            <a:r>
              <a:rPr lang="en-GB" dirty="0" err="1"/>
              <a:t>Azasoo</a:t>
            </a:r>
            <a:endParaRPr lang="en-GB" dirty="0"/>
          </a:p>
          <a:p>
            <a:endParaRPr lang="en-GB" dirty="0"/>
          </a:p>
        </p:txBody>
      </p:sp>
      <p:sp>
        <p:nvSpPr>
          <p:cNvPr id="4" name="Slide Number Placeholder 3">
            <a:extLst>
              <a:ext uri="{FF2B5EF4-FFF2-40B4-BE49-F238E27FC236}">
                <a16:creationId xmlns:a16="http://schemas.microsoft.com/office/drawing/2014/main" id="{4D6EA388-820B-CABA-C187-4C4F20BF8BAB}"/>
              </a:ext>
            </a:extLst>
          </p:cNvPr>
          <p:cNvSpPr>
            <a:spLocks noGrp="1"/>
          </p:cNvSpPr>
          <p:nvPr>
            <p:ph type="sldNum" sz="quarter" idx="12"/>
          </p:nvPr>
        </p:nvSpPr>
        <p:spPr/>
        <p:txBody>
          <a:bodyPr/>
          <a:lstStyle/>
          <a:p>
            <a:fld id="{5DD1C214-785F-4E3C-89AE-B7CA1ACA174D}" type="slidenum">
              <a:rPr lang="en-GB" smtClean="0"/>
              <a:t>1</a:t>
            </a:fld>
            <a:endParaRPr lang="en-GB" dirty="0"/>
          </a:p>
        </p:txBody>
      </p:sp>
    </p:spTree>
    <p:extLst>
      <p:ext uri="{BB962C8B-B14F-4D97-AF65-F5344CB8AC3E}">
        <p14:creationId xmlns:p14="http://schemas.microsoft.com/office/powerpoint/2010/main" val="1892016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5910-9679-A661-5743-8A937B5174BC}"/>
              </a:ext>
            </a:extLst>
          </p:cNvPr>
          <p:cNvSpPr>
            <a:spLocks noGrp="1"/>
          </p:cNvSpPr>
          <p:nvPr>
            <p:ph type="title"/>
          </p:nvPr>
        </p:nvSpPr>
        <p:spPr/>
        <p:txBody>
          <a:bodyPr>
            <a:normAutofit/>
          </a:bodyPr>
          <a:lstStyle/>
          <a:p>
            <a:r>
              <a:rPr lang="en-GB" sz="1200" dirty="0">
                <a:latin typeface="Arial" panose="020B0604020202020204" pitchFamily="34" charset="0"/>
                <a:cs typeface="Arial" panose="020B0604020202020204" pitchFamily="34" charset="0"/>
              </a:rPr>
              <a:t>The importance of technology in education</a:t>
            </a: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662B4850-C659-1378-4517-F9CDFDB38650}"/>
              </a:ext>
            </a:extLst>
          </p:cNvPr>
          <p:cNvSpPr>
            <a:spLocks noGrp="1"/>
          </p:cNvSpPr>
          <p:nvPr>
            <p:ph idx="1"/>
          </p:nvPr>
        </p:nvSpPr>
        <p:spPr>
          <a:xfrm>
            <a:off x="524933" y="1105960"/>
            <a:ext cx="10515600" cy="1501774"/>
          </a:xfrm>
        </p:spPr>
        <p:txBody>
          <a:bodyPr>
            <a:normAutofit lnSpcReduction="10000"/>
          </a:bodyPr>
          <a:lstStyle/>
          <a:p>
            <a:pPr marL="0" indent="0">
              <a:buNone/>
            </a:pPr>
            <a:r>
              <a:rPr lang="en-GB" sz="1100" dirty="0">
                <a:latin typeface="Arial" panose="020B0604020202020204" pitchFamily="34" charset="0"/>
                <a:cs typeface="Arial" panose="020B0604020202020204" pitchFamily="34" charset="0"/>
              </a:rPr>
              <a:t>An important role that technology has in the educational sphere is that it helps students to increase their level of self-confidence, working as a team ,but also individually in some cases ,helps students connect witch each other ,collaborate and even compete.</a:t>
            </a:r>
          </a:p>
          <a:p>
            <a:pPr marL="0" indent="0">
              <a:buNone/>
            </a:pPr>
            <a:r>
              <a:rPr lang="en-GB" sz="1100" dirty="0">
                <a:latin typeface="Arial" panose="020B0604020202020204" pitchFamily="34" charset="0"/>
                <a:cs typeface="Arial" panose="020B0604020202020204" pitchFamily="34" charset="0"/>
              </a:rPr>
              <a:t>Technology has no limits .Its development is continuous .The use of technology in education field offers students unlimited possibilities for learning and development that’s why UWTSD has made available to students an application that they can use for this purpose .The limitations given  by resources and limited access to information disappeared with the penetration of technology in the field of education . In addition ,teachers can come up with various new methods to attract students and keep them engaged like power point presentations word presentation and fun activities.</a:t>
            </a:r>
          </a:p>
          <a:p>
            <a:pPr marL="0" indent="0">
              <a:buNone/>
            </a:pPr>
            <a:r>
              <a:rPr lang="en-GB" dirty="0"/>
              <a:t> </a:t>
            </a:r>
          </a:p>
        </p:txBody>
      </p:sp>
      <p:pic>
        <p:nvPicPr>
          <p:cNvPr id="5" name="Picture 4">
            <a:extLst>
              <a:ext uri="{FF2B5EF4-FFF2-40B4-BE49-F238E27FC236}">
                <a16:creationId xmlns:a16="http://schemas.microsoft.com/office/drawing/2014/main" id="{37FDC04C-F13F-59D4-6AF4-49A8BEBFE77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6735" y="2431523"/>
            <a:ext cx="8280142" cy="3776132"/>
          </a:xfrm>
          <a:prstGeom prst="rect">
            <a:avLst/>
          </a:prstGeom>
        </p:spPr>
      </p:pic>
      <p:sp>
        <p:nvSpPr>
          <p:cNvPr id="7" name="Slide Number Placeholder 6">
            <a:extLst>
              <a:ext uri="{FF2B5EF4-FFF2-40B4-BE49-F238E27FC236}">
                <a16:creationId xmlns:a16="http://schemas.microsoft.com/office/drawing/2014/main" id="{3ED578C3-410F-486D-60B5-5DFB75FF044A}"/>
              </a:ext>
            </a:extLst>
          </p:cNvPr>
          <p:cNvSpPr>
            <a:spLocks noGrp="1"/>
          </p:cNvSpPr>
          <p:nvPr>
            <p:ph type="sldNum" sz="quarter" idx="12"/>
          </p:nvPr>
        </p:nvSpPr>
        <p:spPr/>
        <p:txBody>
          <a:bodyPr/>
          <a:lstStyle/>
          <a:p>
            <a:fld id="{5DD1C214-785F-4E3C-89AE-B7CA1ACA174D}" type="slidenum">
              <a:rPr lang="en-GB" smtClean="0"/>
              <a:t>2</a:t>
            </a:fld>
            <a:endParaRPr lang="en-GB" dirty="0"/>
          </a:p>
        </p:txBody>
      </p:sp>
    </p:spTree>
    <p:extLst>
      <p:ext uri="{BB962C8B-B14F-4D97-AF65-F5344CB8AC3E}">
        <p14:creationId xmlns:p14="http://schemas.microsoft.com/office/powerpoint/2010/main" val="1140599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2F772-FE4E-E304-7EDB-CF44B148F994}"/>
              </a:ext>
            </a:extLst>
          </p:cNvPr>
          <p:cNvSpPr>
            <a:spLocks noGrp="1"/>
          </p:cNvSpPr>
          <p:nvPr>
            <p:ph type="title"/>
          </p:nvPr>
        </p:nvSpPr>
        <p:spPr/>
        <p:txBody>
          <a:bodyPr>
            <a:normAutofit/>
          </a:bodyPr>
          <a:lstStyle/>
          <a:p>
            <a:r>
              <a:rPr lang="en-GB" sz="1200" dirty="0">
                <a:latin typeface="Arial" panose="020B0604020202020204" pitchFamily="34" charset="0"/>
                <a:cs typeface="Arial" panose="020B0604020202020204" pitchFamily="34" charset="0"/>
              </a:rPr>
              <a:t>UWTSD Hwb</a:t>
            </a:r>
          </a:p>
        </p:txBody>
      </p:sp>
      <p:sp>
        <p:nvSpPr>
          <p:cNvPr id="3" name="Content Placeholder 2">
            <a:extLst>
              <a:ext uri="{FF2B5EF4-FFF2-40B4-BE49-F238E27FC236}">
                <a16:creationId xmlns:a16="http://schemas.microsoft.com/office/drawing/2014/main" id="{8BD90D17-8D4C-B8DE-86B7-B7348771A591}"/>
              </a:ext>
            </a:extLst>
          </p:cNvPr>
          <p:cNvSpPr>
            <a:spLocks noGrp="1"/>
          </p:cNvSpPr>
          <p:nvPr>
            <p:ph idx="1"/>
          </p:nvPr>
        </p:nvSpPr>
        <p:spPr>
          <a:xfrm>
            <a:off x="838200" y="1210733"/>
            <a:ext cx="10515600" cy="2540000"/>
          </a:xfrm>
        </p:spPr>
        <p:txBody>
          <a:bodyPr>
            <a:normAutofit/>
          </a:bodyPr>
          <a:lstStyle/>
          <a:p>
            <a:r>
              <a:rPr lang="en-GB" sz="1100" dirty="0">
                <a:latin typeface="Arial" panose="020B0604020202020204" pitchFamily="34" charset="0"/>
                <a:cs typeface="Arial" panose="020B0604020202020204" pitchFamily="34" charset="0"/>
              </a:rPr>
              <a:t>As I started above , UWTSD  made available UWTSD Hwb to help students collaborate more easily , this application is like a technological book with modules, informative presentations in  Power point , Excel ,Word organized for University path , making our students lives more productive.</a:t>
            </a:r>
          </a:p>
          <a:p>
            <a:r>
              <a:rPr lang="en-GB" sz="1100" dirty="0">
                <a:latin typeface="Arial" panose="020B0604020202020204" pitchFamily="34" charset="0"/>
                <a:cs typeface="Arial" panose="020B0604020202020204" pitchFamily="34" charset="0"/>
              </a:rPr>
              <a:t>UWTSD Hwb also includes a chat for students and teachers which is used to be connected every day  , on Teams we can send information  to our colleagues to work in a team or ask the teachers opinion .</a:t>
            </a:r>
          </a:p>
          <a:p>
            <a:pPr marL="0" indent="0">
              <a:buNone/>
            </a:pPr>
            <a:r>
              <a:rPr lang="en-GB" sz="1100" dirty="0">
                <a:latin typeface="Arial" panose="020B0604020202020204" pitchFamily="34" charset="0"/>
                <a:cs typeface="Arial" panose="020B0604020202020204" pitchFamily="34" charset="0"/>
              </a:rPr>
              <a:t>Academic support , Financial Support , Student life , Health &amp; Wellbeing for all students support that we find in the application make our student life relaxing .</a:t>
            </a:r>
          </a:p>
          <a:p>
            <a:pPr marL="0" indent="0">
              <a:buNone/>
            </a:pPr>
            <a:r>
              <a:rPr lang="en-GB" sz="1100" dirty="0">
                <a:latin typeface="Arial" panose="020B0604020202020204" pitchFamily="34" charset="0"/>
                <a:cs typeface="Arial" panose="020B0604020202020204" pitchFamily="34" charset="0"/>
              </a:rPr>
              <a:t>TIME MANAGEMENT  is the ability to use your time effectively to achieve the desired result within a time frame .Is the ability to organize , coordinate and reduce the time spend on a task to prevent waste of time and increase efficiency .What this generally means is that you can reduce the time spent on  less important tasks or generally allocate the time because it is necessary task.</a:t>
            </a:r>
          </a:p>
          <a:p>
            <a:pPr marL="0" indent="0">
              <a:buNone/>
            </a:pPr>
            <a:r>
              <a:rPr lang="en-GB" sz="1100" dirty="0">
                <a:latin typeface="Arial" panose="020B0604020202020204" pitchFamily="34" charset="0"/>
                <a:cs typeface="Arial" panose="020B0604020202020204" pitchFamily="34" charset="0"/>
              </a:rPr>
              <a:t>Correct time management is basic principle for achieving goals and objectives ,both short-term and long-term . Time management is an essential criterion for success  for this reason UWTSD came to welcome the new students with an application designed to organize each student task throughout  the academic years .</a:t>
            </a:r>
          </a:p>
          <a:p>
            <a:pPr marL="0" indent="0">
              <a:buNone/>
            </a:pPr>
            <a:endParaRPr lang="en-GB" sz="11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D456348-636B-54E2-D9C4-3F04841173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6599" y="3750733"/>
            <a:ext cx="2519891" cy="2239963"/>
          </a:xfrm>
          <a:prstGeom prst="rect">
            <a:avLst/>
          </a:prstGeom>
        </p:spPr>
      </p:pic>
      <p:pic>
        <p:nvPicPr>
          <p:cNvPr id="7" name="Picture 6">
            <a:extLst>
              <a:ext uri="{FF2B5EF4-FFF2-40B4-BE49-F238E27FC236}">
                <a16:creationId xmlns:a16="http://schemas.microsoft.com/office/drawing/2014/main" id="{2C2CD4CD-5990-CF69-FFFB-CF4318AFA8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3837" y="3750732"/>
            <a:ext cx="2905125" cy="2239963"/>
          </a:xfrm>
          <a:prstGeom prst="rect">
            <a:avLst/>
          </a:prstGeom>
        </p:spPr>
      </p:pic>
      <p:sp>
        <p:nvSpPr>
          <p:cNvPr id="8" name="Slide Number Placeholder 7">
            <a:extLst>
              <a:ext uri="{FF2B5EF4-FFF2-40B4-BE49-F238E27FC236}">
                <a16:creationId xmlns:a16="http://schemas.microsoft.com/office/drawing/2014/main" id="{DEEB069D-EB7C-C621-E3ED-45340233252A}"/>
              </a:ext>
            </a:extLst>
          </p:cNvPr>
          <p:cNvSpPr>
            <a:spLocks noGrp="1"/>
          </p:cNvSpPr>
          <p:nvPr>
            <p:ph type="sldNum" sz="quarter" idx="12"/>
          </p:nvPr>
        </p:nvSpPr>
        <p:spPr/>
        <p:txBody>
          <a:bodyPr/>
          <a:lstStyle/>
          <a:p>
            <a:fld id="{5DD1C214-785F-4E3C-89AE-B7CA1ACA174D}" type="slidenum">
              <a:rPr lang="en-GB" smtClean="0"/>
              <a:t>3</a:t>
            </a:fld>
            <a:endParaRPr lang="en-GB" dirty="0"/>
          </a:p>
        </p:txBody>
      </p:sp>
    </p:spTree>
    <p:extLst>
      <p:ext uri="{BB962C8B-B14F-4D97-AF65-F5344CB8AC3E}">
        <p14:creationId xmlns:p14="http://schemas.microsoft.com/office/powerpoint/2010/main" val="851415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B792C-10A1-A627-8017-083043532BAB}"/>
              </a:ext>
            </a:extLst>
          </p:cNvPr>
          <p:cNvSpPr>
            <a:spLocks noGrp="1"/>
          </p:cNvSpPr>
          <p:nvPr>
            <p:ph type="title"/>
          </p:nvPr>
        </p:nvSpPr>
        <p:spPr>
          <a:xfrm>
            <a:off x="753533" y="237067"/>
            <a:ext cx="10600267" cy="1498599"/>
          </a:xfrm>
        </p:spPr>
        <p:txBody>
          <a:bodyPr>
            <a:normAutofit/>
          </a:bodyPr>
          <a:lstStyle/>
          <a:p>
            <a:r>
              <a:rPr lang="en-GB" sz="1200" dirty="0">
                <a:latin typeface="Arial" panose="020B0604020202020204" pitchFamily="34" charset="0"/>
                <a:cs typeface="Arial" panose="020B0604020202020204" pitchFamily="34" charset="0"/>
              </a:rPr>
              <a:t>Digital skills </a:t>
            </a:r>
          </a:p>
        </p:txBody>
      </p:sp>
      <p:sp>
        <p:nvSpPr>
          <p:cNvPr id="3" name="Content Placeholder 2">
            <a:extLst>
              <a:ext uri="{FF2B5EF4-FFF2-40B4-BE49-F238E27FC236}">
                <a16:creationId xmlns:a16="http://schemas.microsoft.com/office/drawing/2014/main" id="{8F47F7F0-5EEA-A000-003C-63000ADDD2DF}"/>
              </a:ext>
            </a:extLst>
          </p:cNvPr>
          <p:cNvSpPr>
            <a:spLocks noGrp="1"/>
          </p:cNvSpPr>
          <p:nvPr>
            <p:ph idx="1"/>
          </p:nvPr>
        </p:nvSpPr>
        <p:spPr>
          <a:xfrm>
            <a:off x="567267" y="1117601"/>
            <a:ext cx="10515600" cy="5279496"/>
          </a:xfrm>
        </p:spPr>
        <p:txBody>
          <a:bodyPr>
            <a:normAutofit lnSpcReduction="10000"/>
          </a:bodyPr>
          <a:lstStyle/>
          <a:p>
            <a:r>
              <a:rPr lang="en-GB" sz="1100" dirty="0">
                <a:latin typeface="Arial" panose="020B0604020202020204" pitchFamily="34" charset="0"/>
                <a:cs typeface="Arial" panose="020B0604020202020204" pitchFamily="34" charset="0"/>
              </a:rPr>
              <a:t>Digital skills are defined as the ability to find , evaluate ,use ,share, and create  content using digital devices .</a:t>
            </a:r>
          </a:p>
          <a:p>
            <a:r>
              <a:rPr lang="en-GB" sz="1100" dirty="0">
                <a:latin typeface="Arial" panose="020B0604020202020204" pitchFamily="34" charset="0"/>
                <a:cs typeface="Arial" panose="020B0604020202020204" pitchFamily="34" charset="0"/>
              </a:rPr>
              <a:t>“The global skilling programme launched to help people acquire digital and technical skills , has already been accessed by over 30 million people in over 240 countries “ declares  Daniel Risen , Director of Marketing and operations at Microsoft Romania .</a:t>
            </a:r>
          </a:p>
          <a:p>
            <a:pPr marL="0" indent="0">
              <a:buNone/>
            </a:pPr>
            <a:r>
              <a:rPr lang="en-GB" sz="1100" dirty="0">
                <a:latin typeface="Arial" panose="020B0604020202020204" pitchFamily="34" charset="0"/>
                <a:cs typeface="Arial" panose="020B0604020202020204" pitchFamily="34" charset="0"/>
              </a:rPr>
              <a:t>Example of digital skills:</a:t>
            </a:r>
          </a:p>
          <a:p>
            <a:pPr marL="0" indent="0">
              <a:buNone/>
            </a:pPr>
            <a:r>
              <a:rPr lang="en-GB" sz="1100" dirty="0">
                <a:latin typeface="Arial" panose="020B0604020202020204" pitchFamily="34" charset="0"/>
                <a:cs typeface="Arial" panose="020B0604020202020204" pitchFamily="34" charset="0"/>
              </a:rPr>
              <a:t>Data entry</a:t>
            </a:r>
          </a:p>
          <a:p>
            <a:pPr marL="0" indent="0">
              <a:buNone/>
            </a:pPr>
            <a:r>
              <a:rPr lang="en-GB" sz="1100" dirty="0">
                <a:latin typeface="Arial" panose="020B0604020202020204" pitchFamily="34" charset="0"/>
                <a:cs typeface="Arial" panose="020B0604020202020204" pitchFamily="34" charset="0"/>
              </a:rPr>
              <a:t> Social media </a:t>
            </a:r>
          </a:p>
          <a:p>
            <a:pPr marL="0" indent="0">
              <a:buNone/>
            </a:pPr>
            <a:r>
              <a:rPr lang="en-GB" sz="1100" dirty="0">
                <a:latin typeface="Arial" panose="020B0604020202020204" pitchFamily="34" charset="0"/>
                <a:cs typeface="Arial" panose="020B0604020202020204" pitchFamily="34" charset="0"/>
              </a:rPr>
              <a:t> Web-based communication and research </a:t>
            </a:r>
          </a:p>
          <a:p>
            <a:pPr marL="0" indent="0">
              <a:buNone/>
            </a:pPr>
            <a:r>
              <a:rPr lang="en-GB" sz="1100" dirty="0">
                <a:latin typeface="Arial" panose="020B0604020202020204" pitchFamily="34" charset="0"/>
                <a:cs typeface="Arial" panose="020B0604020202020204" pitchFamily="34" charset="0"/>
              </a:rPr>
              <a:t> Word processing </a:t>
            </a:r>
          </a:p>
          <a:p>
            <a:pPr marL="0" indent="0">
              <a:buNone/>
            </a:pPr>
            <a:r>
              <a:rPr lang="en-GB" sz="1100" dirty="0">
                <a:latin typeface="Arial" panose="020B0604020202020204" pitchFamily="34" charset="0"/>
                <a:cs typeface="Arial" panose="020B0604020202020204" pitchFamily="34" charset="0"/>
              </a:rPr>
              <a:t> E-mail and chat </a:t>
            </a:r>
          </a:p>
          <a:p>
            <a:pPr marL="0" indent="0">
              <a:buNone/>
            </a:pPr>
            <a:r>
              <a:rPr lang="en-GB" sz="1100" dirty="0">
                <a:latin typeface="Arial" panose="020B0604020202020204" pitchFamily="34" charset="0"/>
                <a:cs typeface="Arial" panose="020B0604020202020204" pitchFamily="34" charset="0"/>
              </a:rPr>
              <a:t> Digital product Management </a:t>
            </a:r>
          </a:p>
          <a:p>
            <a:pPr marL="0" indent="0">
              <a:buNone/>
            </a:pPr>
            <a:r>
              <a:rPr lang="en-GB" sz="1100" dirty="0">
                <a:latin typeface="Arial" panose="020B0604020202020204" pitchFamily="34" charset="0"/>
                <a:cs typeface="Arial" panose="020B0604020202020204" pitchFamily="34" charset="0"/>
              </a:rPr>
              <a:t> Digital business analysis </a:t>
            </a:r>
          </a:p>
          <a:p>
            <a:pPr marL="0" indent="0">
              <a:buNone/>
            </a:pPr>
            <a:r>
              <a:rPr lang="en-GB" sz="1100" dirty="0">
                <a:latin typeface="Arial" panose="020B0604020202020204" pitchFamily="34" charset="0"/>
                <a:cs typeface="Arial" panose="020B0604020202020204" pitchFamily="34" charset="0"/>
              </a:rPr>
              <a:t>Choosing an example from above , I would like to talk about social media and its importance in people`s lives. In the year 1997 , the first social network named – SIX DEGREES – was launched , and since then social media has expanded , having maximum shares of users all over the world , being accessible to all types of people , and since then until now hundreds of media applications have been established and discontinued ,life social media for us ,and  DIGITAL SKILLS for some  company to hire , in the future , digital skills will be the key to success to open new door, day by day technology captures all fields. </a:t>
            </a:r>
          </a:p>
          <a:p>
            <a:pPr marL="0" indent="0">
              <a:buNone/>
            </a:pPr>
            <a:r>
              <a:rPr lang="en-GB" sz="1100" dirty="0">
                <a:latin typeface="Arial" panose="020B0604020202020204" pitchFamily="34" charset="0"/>
                <a:cs typeface="Arial" panose="020B0604020202020204" pitchFamily="34" charset="0"/>
              </a:rPr>
              <a:t>2004-Facebook was launched </a:t>
            </a:r>
          </a:p>
          <a:p>
            <a:pPr marL="0" indent="0">
              <a:buNone/>
            </a:pPr>
            <a:r>
              <a:rPr lang="en-GB" sz="1100" dirty="0">
                <a:latin typeface="Arial" panose="020B0604020202020204" pitchFamily="34" charset="0"/>
                <a:cs typeface="Arial" panose="020B0604020202020204" pitchFamily="34" charset="0"/>
              </a:rPr>
              <a:t>2005-Youtube and Reddit  was launched</a:t>
            </a:r>
          </a:p>
          <a:p>
            <a:pPr marL="0" indent="0">
              <a:buNone/>
            </a:pPr>
            <a:r>
              <a:rPr lang="en-GB" sz="1100" dirty="0">
                <a:latin typeface="Arial" panose="020B0604020202020204" pitchFamily="34" charset="0"/>
                <a:cs typeface="Arial" panose="020B0604020202020204" pitchFamily="34" charset="0"/>
              </a:rPr>
              <a:t>2011- Snapchat was launched</a:t>
            </a:r>
          </a:p>
          <a:p>
            <a:pPr marL="0" indent="0">
              <a:buNone/>
            </a:pPr>
            <a:r>
              <a:rPr lang="en-GB" sz="1100" dirty="0">
                <a:latin typeface="Arial" panose="020B0604020202020204" pitchFamily="34" charset="0"/>
                <a:cs typeface="Arial" panose="020B0604020202020204" pitchFamily="34" charset="0"/>
              </a:rPr>
              <a:t>Technology is in continuous progress, both in terms of means of communication and computer technologies . For example , innovative mobile devices are known to everyone , even if there bare also people who do not use them.</a:t>
            </a:r>
          </a:p>
          <a:p>
            <a:pPr marL="0" indent="0">
              <a:buNone/>
            </a:pPr>
            <a:r>
              <a:rPr lang="en-GB" sz="1100" dirty="0">
                <a:latin typeface="Arial" panose="020B0604020202020204" pitchFamily="34" charset="0"/>
                <a:cs typeface="Arial" panose="020B0604020202020204" pitchFamily="34" charset="0"/>
              </a:rPr>
              <a:t>Technology helps us in all areas ,saves us time and have the right answers for all question if we make a correct research.</a:t>
            </a:r>
          </a:p>
          <a:p>
            <a:pPr marL="0" indent="0">
              <a:buNone/>
            </a:pPr>
            <a:r>
              <a:rPr lang="en-GB" sz="1100" dirty="0">
                <a:latin typeface="Arial" panose="020B0604020202020204" pitchFamily="34" charset="0"/>
                <a:cs typeface="Arial" panose="020B0604020202020204" pitchFamily="34" charset="0"/>
              </a:rPr>
              <a:t>Using technology we evolve, because we use all our resources in a short time in all fields from medicine to construction and IT.</a:t>
            </a:r>
          </a:p>
          <a:p>
            <a:pPr marL="0" indent="0">
              <a:buNone/>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3D42D4D-1262-A100-83F6-84D7AF36EF17}"/>
              </a:ext>
            </a:extLst>
          </p:cNvPr>
          <p:cNvSpPr>
            <a:spLocks noGrp="1"/>
          </p:cNvSpPr>
          <p:nvPr>
            <p:ph type="sldNum" sz="quarter" idx="12"/>
          </p:nvPr>
        </p:nvSpPr>
        <p:spPr/>
        <p:txBody>
          <a:bodyPr/>
          <a:lstStyle/>
          <a:p>
            <a:fld id="{5DD1C214-785F-4E3C-89AE-B7CA1ACA174D}" type="slidenum">
              <a:rPr lang="en-GB" smtClean="0"/>
              <a:t>4</a:t>
            </a:fld>
            <a:endParaRPr lang="en-GB" dirty="0"/>
          </a:p>
        </p:txBody>
      </p:sp>
    </p:spTree>
    <p:extLst>
      <p:ext uri="{BB962C8B-B14F-4D97-AF65-F5344CB8AC3E}">
        <p14:creationId xmlns:p14="http://schemas.microsoft.com/office/powerpoint/2010/main" val="3563919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05352-2A2C-AB39-CA62-2F53D881B81D}"/>
              </a:ext>
            </a:extLst>
          </p:cNvPr>
          <p:cNvSpPr>
            <a:spLocks noGrp="1"/>
          </p:cNvSpPr>
          <p:nvPr>
            <p:ph type="title"/>
          </p:nvPr>
        </p:nvSpPr>
        <p:spPr/>
        <p:txBody>
          <a:bodyPr>
            <a:normAutofit/>
          </a:bodyPr>
          <a:lstStyle/>
          <a:p>
            <a:r>
              <a:rPr lang="en-GB" sz="1100" dirty="0">
                <a:latin typeface="Arial" panose="020B0604020202020204" pitchFamily="34" charset="0"/>
                <a:cs typeface="Arial" panose="020B0604020202020204" pitchFamily="34" charset="0"/>
              </a:rPr>
              <a:t>Are students confident in using technology to collaborate?</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394D773-C318-0640-ECBD-8A26868FEBA6}"/>
              </a:ext>
            </a:extLst>
          </p:cNvPr>
          <p:cNvSpPr>
            <a:spLocks noGrp="1"/>
          </p:cNvSpPr>
          <p:nvPr>
            <p:ph idx="1"/>
          </p:nvPr>
        </p:nvSpPr>
        <p:spPr>
          <a:xfrm>
            <a:off x="838200" y="1253067"/>
            <a:ext cx="10515600" cy="4923896"/>
          </a:xfrm>
        </p:spPr>
        <p:txBody>
          <a:bodyPr>
            <a:normAutofit/>
          </a:bodyPr>
          <a:lstStyle/>
          <a:p>
            <a:pPr marL="0" indent="0">
              <a:buNone/>
            </a:pPr>
            <a:r>
              <a:rPr lang="en-GB" sz="1100" dirty="0">
                <a:latin typeface="Arial" panose="020B0604020202020204" pitchFamily="34" charset="0"/>
                <a:cs typeface="Arial" panose="020B0604020202020204" pitchFamily="34" charset="0"/>
              </a:rPr>
              <a:t>“By comparison , 49 per cent of students said they were  `very confident ` that they had skills to benefit from online learning with 42 per cent somewhat confident.”</a:t>
            </a:r>
          </a:p>
          <a:p>
            <a:pPr marL="0" indent="0">
              <a:buNone/>
            </a:pPr>
            <a:r>
              <a:rPr lang="en-GB" sz="1100" dirty="0">
                <a:latin typeface="Arial" panose="020B0604020202020204" pitchFamily="34" charset="0"/>
                <a:cs typeface="Arial" panose="020B0604020202020204" pitchFamily="34" charset="0"/>
              </a:rPr>
              <a:t>The findings come in a major review led by Sir Michael Barber  ( Office for students )  published on 25 Feb 2021.</a:t>
            </a:r>
          </a:p>
          <a:p>
            <a:pPr marL="0" indent="0">
              <a:buNone/>
            </a:pPr>
            <a:r>
              <a:rPr lang="en-GB" sz="1100" dirty="0">
                <a:latin typeface="Arial" panose="020B0604020202020204" pitchFamily="34" charset="0"/>
                <a:cs typeface="Arial" panose="020B0604020202020204" pitchFamily="34" charset="0"/>
              </a:rPr>
              <a:t>The covid 19 pandemic caused these answers to be recorded and study was done about online learning , this pandemic forced us to use technology in our favour , since then and until now technology has played a very important role in education even though the students have not physically in class, they managed to learn from home by COLLABORATING ONLINE. Our century , despite the fact that it has barely passed the first decade ,due to the rapid development of information  technology is already called the era of the information society , the call of the times dictates the requirements for modern education .Therefore , being a student of the 21</a:t>
            </a:r>
            <a:r>
              <a:rPr lang="en-GB" sz="1100" baseline="30000" dirty="0">
                <a:latin typeface="Arial" panose="020B0604020202020204" pitchFamily="34" charset="0"/>
                <a:cs typeface="Arial" panose="020B0604020202020204" pitchFamily="34" charset="0"/>
              </a:rPr>
              <a:t>st</a:t>
            </a:r>
            <a:r>
              <a:rPr lang="en-GB" sz="1100" dirty="0">
                <a:latin typeface="Arial" panose="020B0604020202020204" pitchFamily="34" charset="0"/>
                <a:cs typeface="Arial" panose="020B0604020202020204" pitchFamily="34" charset="0"/>
              </a:rPr>
              <a:t>  century means , first of all , the ability to master. Some students are visual learners ,while others prefer to learn through audio and  technology have a vital role in this situation and help students and teachers to collaborate each other in a easy way but satisfactory .</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7D8FC5D-6A72-8CBD-6EB1-C9F5E37DB6FF}"/>
              </a:ext>
            </a:extLst>
          </p:cNvPr>
          <p:cNvSpPr>
            <a:spLocks noGrp="1"/>
          </p:cNvSpPr>
          <p:nvPr>
            <p:ph type="sldNum" sz="quarter" idx="12"/>
          </p:nvPr>
        </p:nvSpPr>
        <p:spPr/>
        <p:txBody>
          <a:bodyPr/>
          <a:lstStyle/>
          <a:p>
            <a:fld id="{5DD1C214-785F-4E3C-89AE-B7CA1ACA174D}" type="slidenum">
              <a:rPr lang="en-GB" smtClean="0"/>
              <a:t>5</a:t>
            </a:fld>
            <a:endParaRPr lang="en-GB" dirty="0"/>
          </a:p>
        </p:txBody>
      </p:sp>
      <p:pic>
        <p:nvPicPr>
          <p:cNvPr id="6" name="Picture 5">
            <a:extLst>
              <a:ext uri="{FF2B5EF4-FFF2-40B4-BE49-F238E27FC236}">
                <a16:creationId xmlns:a16="http://schemas.microsoft.com/office/drawing/2014/main" id="{80E4BC00-010A-B391-0B1C-3AE54CDC47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74801" y="3149600"/>
            <a:ext cx="7844784" cy="3670829"/>
          </a:xfrm>
          <a:prstGeom prst="rect">
            <a:avLst/>
          </a:prstGeom>
        </p:spPr>
      </p:pic>
    </p:spTree>
    <p:extLst>
      <p:ext uri="{BB962C8B-B14F-4D97-AF65-F5344CB8AC3E}">
        <p14:creationId xmlns:p14="http://schemas.microsoft.com/office/powerpoint/2010/main" val="315110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35E65-5A7E-BA4A-EFEA-5CF9A022247A}"/>
              </a:ext>
            </a:extLst>
          </p:cNvPr>
          <p:cNvSpPr>
            <a:spLocks noGrp="1"/>
          </p:cNvSpPr>
          <p:nvPr>
            <p:ph type="title"/>
          </p:nvPr>
        </p:nvSpPr>
        <p:spPr/>
        <p:txBody>
          <a:bodyPr>
            <a:normAutofit/>
          </a:bodyPr>
          <a:lstStyle/>
          <a:p>
            <a:r>
              <a:rPr lang="en-GB" sz="1100" dirty="0">
                <a:latin typeface="Arial" panose="020B0604020202020204" pitchFamily="34" charset="0"/>
                <a:cs typeface="Arial" panose="020B0604020202020204" pitchFamily="34" charset="0"/>
              </a:rPr>
              <a:t>Reference list:</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1DAA1AE-6F30-AFCB-6C68-25470A5DA280}"/>
              </a:ext>
            </a:extLst>
          </p:cNvPr>
          <p:cNvSpPr>
            <a:spLocks noGrp="1"/>
          </p:cNvSpPr>
          <p:nvPr>
            <p:ph idx="1"/>
          </p:nvPr>
        </p:nvSpPr>
        <p:spPr>
          <a:xfrm>
            <a:off x="838200" y="1236133"/>
            <a:ext cx="10515600" cy="4940830"/>
          </a:xfrm>
        </p:spPr>
        <p:txBody>
          <a:bodyPr>
            <a:normAutofit/>
          </a:bodyPr>
          <a:lstStyle/>
          <a:p>
            <a:r>
              <a:rPr lang="en-GB" sz="1100" dirty="0">
                <a:latin typeface="Arial" panose="020B0604020202020204" pitchFamily="34" charset="0"/>
                <a:cs typeface="Arial" panose="020B0604020202020204" pitchFamily="34" charset="0"/>
              </a:rPr>
              <a:t>UWTSD Hwb pic</a:t>
            </a:r>
          </a:p>
          <a:p>
            <a:r>
              <a:rPr lang="en-GB" sz="1100" dirty="0">
                <a:latin typeface="Arial" panose="020B0604020202020204" pitchFamily="34" charset="0"/>
                <a:cs typeface="Arial" panose="020B0604020202020204" pitchFamily="34" charset="0"/>
              </a:rPr>
              <a:t>UWTSD inf from modules </a:t>
            </a:r>
          </a:p>
          <a:p>
            <a:r>
              <a:rPr lang="en-GB" sz="1100" dirty="0">
                <a:latin typeface="Arial" panose="020B0604020202020204" pitchFamily="34" charset="0"/>
                <a:cs typeface="Arial" panose="020B0604020202020204" pitchFamily="34" charset="0"/>
              </a:rPr>
              <a:t>Officeforstudents.org.uk</a:t>
            </a:r>
          </a:p>
          <a:p>
            <a:r>
              <a:rPr lang="en-GB" sz="1100" dirty="0">
                <a:latin typeface="Arial" panose="020B0604020202020204" pitchFamily="34" charset="0"/>
                <a:cs typeface="Arial" panose="020B0604020202020204" pitchFamily="34" charset="0"/>
              </a:rPr>
              <a:t>Madart (google)</a:t>
            </a:r>
          </a:p>
          <a:p>
            <a:r>
              <a:rPr lang="en-GB" sz="1100" dirty="0">
                <a:latin typeface="Arial" panose="020B0604020202020204" pitchFamily="34" charset="0"/>
                <a:cs typeface="Arial" panose="020B0604020202020204" pitchFamily="34" charset="0"/>
              </a:rPr>
              <a:t> desktop computer first pic.</a:t>
            </a:r>
          </a:p>
          <a:p>
            <a:r>
              <a:rPr lang="en-GB" sz="1100" dirty="0">
                <a:latin typeface="Arial" panose="020B0604020202020204" pitchFamily="34" charset="0"/>
                <a:cs typeface="Arial" panose="020B0604020202020204" pitchFamily="34" charset="0"/>
              </a:rPr>
              <a:t>Digital skills Wikipedia </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9CF5D67-6F53-531F-1F72-7B1F079E8B4C}"/>
              </a:ext>
            </a:extLst>
          </p:cNvPr>
          <p:cNvSpPr>
            <a:spLocks noGrp="1"/>
          </p:cNvSpPr>
          <p:nvPr>
            <p:ph type="sldNum" sz="quarter" idx="12"/>
          </p:nvPr>
        </p:nvSpPr>
        <p:spPr/>
        <p:txBody>
          <a:bodyPr/>
          <a:lstStyle/>
          <a:p>
            <a:fld id="{5DD1C214-785F-4E3C-89AE-B7CA1ACA174D}" type="slidenum">
              <a:rPr lang="en-GB" smtClean="0"/>
              <a:t>6</a:t>
            </a:fld>
            <a:endParaRPr lang="en-GB" dirty="0"/>
          </a:p>
        </p:txBody>
      </p:sp>
    </p:spTree>
    <p:extLst>
      <p:ext uri="{BB962C8B-B14F-4D97-AF65-F5344CB8AC3E}">
        <p14:creationId xmlns:p14="http://schemas.microsoft.com/office/powerpoint/2010/main" val="17944274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359</TotalTime>
  <Words>1004</Words>
  <Application>Microsoft Office PowerPoint</Application>
  <PresentationFormat>Widescreen</PresentationFormat>
  <Paragraphs>65</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How do students use technology to collaborate at UWTSD?</vt:lpstr>
      <vt:lpstr>The importance of technology in education.  </vt:lpstr>
      <vt:lpstr>UWTSD Hwb</vt:lpstr>
      <vt:lpstr>Digital skills </vt:lpstr>
      <vt:lpstr>Are students confident in using technology to collaborate?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mihaela arhire</dc:creator>
  <cp:lastModifiedBy>mihaela arhire</cp:lastModifiedBy>
  <cp:revision>8</cp:revision>
  <dcterms:created xsi:type="dcterms:W3CDTF">2022-10-21T11:10:32Z</dcterms:created>
  <dcterms:modified xsi:type="dcterms:W3CDTF">2022-10-21T17:09:47Z</dcterms:modified>
</cp:coreProperties>
</file>