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303" r:id="rId5"/>
    <p:sldId id="550" r:id="rId6"/>
    <p:sldId id="534" r:id="rId7"/>
    <p:sldId id="540" r:id="rId8"/>
    <p:sldId id="541" r:id="rId9"/>
    <p:sldId id="469" r:id="rId10"/>
    <p:sldId id="554" r:id="rId11"/>
    <p:sldId id="563" r:id="rId12"/>
    <p:sldId id="266" r:id="rId13"/>
    <p:sldId id="546" r:id="rId14"/>
    <p:sldId id="552" r:id="rId15"/>
    <p:sldId id="553" r:id="rId16"/>
    <p:sldId id="370" r:id="rId17"/>
    <p:sldId id="486" r:id="rId18"/>
    <p:sldId id="373" r:id="rId19"/>
    <p:sldId id="571" r:id="rId20"/>
    <p:sldId id="557" r:id="rId21"/>
    <p:sldId id="568" r:id="rId22"/>
    <p:sldId id="569" r:id="rId23"/>
    <p:sldId id="371" r:id="rId24"/>
    <p:sldId id="330" r:id="rId25"/>
    <p:sldId id="473" r:id="rId26"/>
    <p:sldId id="374" r:id="rId27"/>
    <p:sldId id="545" r:id="rId28"/>
    <p:sldId id="547" r:id="rId29"/>
    <p:sldId id="526" r:id="rId30"/>
    <p:sldId id="478" r:id="rId31"/>
    <p:sldId id="479" r:id="rId32"/>
    <p:sldId id="564" r:id="rId33"/>
    <p:sldId id="565" r:id="rId34"/>
    <p:sldId id="555" r:id="rId35"/>
    <p:sldId id="477" r:id="rId36"/>
    <p:sldId id="536" r:id="rId37"/>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758" autoAdjust="0"/>
    <p:restoredTop sz="81359" autoAdjust="0"/>
  </p:normalViewPr>
  <p:slideViewPr>
    <p:cSldViewPr>
      <p:cViewPr varScale="1">
        <p:scale>
          <a:sx n="76" d="100"/>
          <a:sy n="76" d="100"/>
        </p:scale>
        <p:origin x="1614" y="42"/>
      </p:cViewPr>
      <p:guideLst>
        <p:guide orient="horz" pos="2160"/>
        <p:guide pos="288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14/02/2023</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14/02/2023</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cipd.co.uk/podcasts/ethics-leadership"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898837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These are the overarching learning objectives of the module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1833796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2362946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30011665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1008386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At the heart of the CIPD profession map, is the notion that three principles lead to good decisions: work, people and professionalism matter.</a:t>
            </a:r>
            <a:r>
              <a:rPr lang="en-GB" sz="1200" b="1" i="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38519405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36110553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Breaches of the code – investigated and if breach is upheld by a conduct panel, a member may face a range of sanction, including expulsion of membership or publication of case details. </a:t>
            </a:r>
          </a:p>
          <a:p>
            <a:endParaRPr lang="en-US" dirty="0"/>
          </a:p>
          <a:p>
            <a:r>
              <a:rPr lang="en-US" dirty="0"/>
              <a:t>Codes of conduct support and promote ethical practice.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2931165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11893711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13141513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33695458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13</a:t>
            </a:fld>
            <a:endParaRPr lang="en-GB"/>
          </a:p>
        </p:txBody>
      </p:sp>
    </p:spTree>
    <p:extLst>
      <p:ext uri="{BB962C8B-B14F-4D97-AF65-F5344CB8AC3E}">
        <p14:creationId xmlns:p14="http://schemas.microsoft.com/office/powerpoint/2010/main" val="38542458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35624415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37241824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41923869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3913801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17048870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For financial years starting after 6 April 2022, TCFD based reporting will be mandated for more than 1,300 of the largest UK-registered companies and financial institutions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Anti-bribery – difficulties can arise where attitudes vary in different cultures and cultures.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37548560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mentioned in the CIPD insights doc factsheet: these expand on right or wrong judgements giving alternative ways of seeing a situation</a:t>
            </a:r>
          </a:p>
          <a:p>
            <a:endParaRPr lang="en-GB" dirty="0"/>
          </a:p>
          <a:p>
            <a:r>
              <a:rPr lang="en-GB" dirty="0"/>
              <a:t>Fairness lens - considers that everyone should be able to agree to a decision regardless of their place in an organisation, To see what such a universal agreement requires, ask yourself, ‘How would I design this if I knew I was going to be in the worst position my design creates?’ So, for example, if you’re designing a disciplinary procedure, you should ask yourself, ‘How would I want this to work if I were falsely accused of a firing offence?’ A procedure which you wouldn’t accept if you were in that position wouldn’t be accepted by whoever actually occupies that position, and therefore couldn’t be accepted by everyone, and should be rejected as not fair.</a:t>
            </a:r>
          </a:p>
          <a:p>
            <a:endParaRPr lang="en-GB" dirty="0"/>
          </a:p>
          <a:p>
            <a:r>
              <a:rPr lang="en-GB" dirty="0"/>
              <a:t>Merit lens –workplaces should be designed to guarantee equal opportunities: to prevent interference from irrelevant characteristics such as gender, race, sexuality and social class, and to allow actual merit (worth, quality, personal value) to show itself. So, for example, hiring procedures should exclude irrelevant information about gender and race, and avoid bias, by anonymising CVs.</a:t>
            </a:r>
          </a:p>
          <a:p>
            <a:endParaRPr lang="en-GB" dirty="0"/>
          </a:p>
          <a:p>
            <a:r>
              <a:rPr lang="en-GB" dirty="0"/>
              <a:t>Markets lens - Some people are lucky enough to have scarce qualities which are in demand from recruiting organisations. : need to be fair and consistent on bargaining and negotiating on salary and keeping within benchmarks to avoid significant pay gaps. </a:t>
            </a:r>
          </a:p>
          <a:p>
            <a:endParaRPr lang="en-GB" dirty="0"/>
          </a:p>
          <a:p>
            <a:r>
              <a:rPr lang="en-GB" dirty="0"/>
              <a:t>Democracy - no one should be subject to a regime in which they have no say. So, if a decision affects your interests, you should be involved in making it, and that includes decisions about how your workplace is organised and run. Workplaces should be designed to create effective voice for everyone whose interests are at stake. So, for example, corporate policy should be made democratically by all employees.</a:t>
            </a:r>
          </a:p>
          <a:p>
            <a:endParaRPr lang="en-GB" dirty="0"/>
          </a:p>
          <a:p>
            <a:r>
              <a:rPr lang="en-GB" dirty="0"/>
              <a:t>Wellbeing lens - workplaces should be designed to promote well-being for its own sake, not just because of its instrumental benefits for morale or efficiency. </a:t>
            </a:r>
          </a:p>
          <a:p>
            <a:endParaRPr lang="en-GB" dirty="0"/>
          </a:p>
          <a:p>
            <a:r>
              <a:rPr lang="en-GB" dirty="0"/>
              <a:t>Rights and duties- workplaces ought to respect human rights to equal pay for equal work and to join unions.</a:t>
            </a:r>
          </a:p>
          <a:p>
            <a:endParaRPr lang="en-GB" dirty="0"/>
          </a:p>
          <a:p>
            <a:r>
              <a:rPr lang="en-GB" dirty="0"/>
              <a:t>Character lens - According to the Character Lens, we should face ethical dilemmas by trying to become more like our heroes and to treat the particular people and things we care about rightly and lovingly, rather than by trying to apply abstract general rules. So, for example, if you’re offered a bribe, you should think about what the best people you know would do in this situation and try to be like them.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Handing down’ lens  - Workplaces should be designed and assessed with an eye to what we were given to look after by our predecessors, and which we’ll hand on to our descendants. So, for example, keeping a firm in family ownership might be more important than maximising its short-term profits. </a:t>
            </a:r>
          </a:p>
        </p:txBody>
      </p:sp>
      <p:sp>
        <p:nvSpPr>
          <p:cNvPr id="4" name="Slide Number Placeholder 3"/>
          <p:cNvSpPr>
            <a:spLocks noGrp="1"/>
          </p:cNvSpPr>
          <p:nvPr>
            <p:ph type="sldNum" sz="quarter" idx="10"/>
          </p:nvPr>
        </p:nvSpPr>
        <p:spPr/>
        <p:txBody>
          <a:bodyPr/>
          <a:lstStyle/>
          <a:p>
            <a:fld id="{E153B431-3B6E-4840-86C0-9079EB9077A1}" type="slidenum">
              <a:rPr lang="en-GB" smtClean="0"/>
              <a:t>20</a:t>
            </a:fld>
            <a:endParaRPr lang="en-GB"/>
          </a:p>
        </p:txBody>
      </p:sp>
    </p:spTree>
    <p:extLst>
      <p:ext uri="{BB962C8B-B14F-4D97-AF65-F5344CB8AC3E}">
        <p14:creationId xmlns:p14="http://schemas.microsoft.com/office/powerpoint/2010/main" val="42527845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Access via your CIPD membership, first two particularly relevant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39298339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CIPD learning hub, they explain the main elements of the core behaviors around ethical practice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26956329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Don’t put candidates under undue stress, being aware of unconscious bias in selection processes </a:t>
            </a:r>
          </a:p>
          <a:p>
            <a:r>
              <a:rPr lang="en-GB" dirty="0"/>
              <a:t>Don’t make people undergo training if it is not a basic requirement for the role, fairness of opportunity </a:t>
            </a:r>
          </a:p>
          <a:p>
            <a:r>
              <a:rPr lang="en-GB" dirty="0"/>
              <a:t>There should be procedural fairness in performance management. People given chance to improve, before disciplinary action, with regular conversations to address any issues or development needs rather than waiting until quarterly or annual supervisions or appraisals for instance.</a:t>
            </a:r>
          </a:p>
        </p:txBody>
      </p:sp>
      <p:sp>
        <p:nvSpPr>
          <p:cNvPr id="4" name="Slide Number Placeholder 3"/>
          <p:cNvSpPr>
            <a:spLocks noGrp="1"/>
          </p:cNvSpPr>
          <p:nvPr>
            <p:ph type="sldNum" sz="quarter" idx="5"/>
          </p:nvPr>
        </p:nvSpPr>
        <p:spPr/>
        <p:txBody>
          <a:bodyPr/>
          <a:lstStyle/>
          <a:p>
            <a:fld id="{A5553E8B-3C33-4B97-8EA9-05E63040F10E}" type="slidenum">
              <a:rPr lang="en-GB" smtClean="0"/>
              <a:t>23</a:t>
            </a:fld>
            <a:endParaRPr lang="en-GB"/>
          </a:p>
        </p:txBody>
      </p:sp>
    </p:spTree>
    <p:extLst>
      <p:ext uri="{BB962C8B-B14F-4D97-AF65-F5344CB8AC3E}">
        <p14:creationId xmlns:p14="http://schemas.microsoft.com/office/powerpoint/2010/main" val="10421928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41863136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35045284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13860918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So what is it to be professional?</a:t>
            </a:r>
          </a:p>
          <a:p>
            <a:endParaRPr lang="en-US" b="1" dirty="0"/>
          </a:p>
          <a:p>
            <a:r>
              <a:rPr lang="en-US" b="1" dirty="0"/>
              <a:t>This is </a:t>
            </a:r>
            <a:r>
              <a:rPr lang="en-US" b="1" dirty="0" err="1"/>
              <a:t>Armstrongs</a:t>
            </a:r>
            <a:r>
              <a:rPr lang="en-US" b="1" dirty="0"/>
              <a:t> take on things</a:t>
            </a:r>
          </a:p>
          <a:p>
            <a:endParaRPr lang="en-US" b="1" dirty="0"/>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5116898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in with CIPD code of conduct.</a:t>
            </a:r>
          </a:p>
          <a:p>
            <a:endParaRPr lang="en-US" dirty="0"/>
          </a:p>
          <a:p>
            <a:r>
              <a:rPr lang="en-US" dirty="0"/>
              <a:t>CIPD Research Report January 2017 called HR Professionalism: what do we stand for?  – talks about how in any profession, practitioners will inevitably face situations characterized by conflicts of values between different stakeholders. The ability to apply situational judgment and demonstrate moral integrity are what sets them apart as professional, and are important characteristics in helping </a:t>
            </a:r>
            <a:r>
              <a:rPr lang="en-US" dirty="0" err="1"/>
              <a:t>organisations</a:t>
            </a:r>
            <a:r>
              <a:rPr lang="en-US" dirty="0"/>
              <a:t> create long-term sustainability. They also recognized that when under pressure from the business, organizational identity may take precedence over professional identity for HR practitioners, which accounts for an evidenced gap between the ambition to uphold ethical values and what happens in practice. Having a strong sense of purpose in work, and perceiving moral values to be a core part of one’s working life, can build HR’s sense of professional identity.  </a:t>
            </a:r>
          </a:p>
          <a:p>
            <a:endParaRPr lang="en-US" dirty="0"/>
          </a:p>
          <a:p>
            <a:r>
              <a:rPr lang="en-US" dirty="0"/>
              <a:t>Whilst HR see their role as ‘ethical stewards’ in challenging unethical organizational practice, they do not always follow through in their actions. Having a level of perceived authority in one’s role to challenge organizational decisions, and viewing the advancement of current organizational practice as central to the role, can enable HR to raise concerns about unethical decisions. </a:t>
            </a:r>
          </a:p>
          <a:p>
            <a:endParaRPr lang="en-US" dirty="0"/>
          </a:p>
          <a:p>
            <a:r>
              <a:rPr lang="en-US" dirty="0"/>
              <a:t>To this end the writers of the report </a:t>
            </a:r>
            <a:r>
              <a:rPr lang="en-US" dirty="0" err="1"/>
              <a:t>summarise</a:t>
            </a:r>
            <a:r>
              <a:rPr lang="en-US" dirty="0"/>
              <a:t> how it is therefore vital that HR should identify with professional groups and frameworks such as CIPD to feel personally aligned with the norms and values of the profession and these give clear guidance on what it stands for and how this translates into professional practice. By developing a sense of identification and connection with the principles of the profession, it can help HR practitioners to challenge the way things are done in the organization and also help to create understanding on the rest of the business of the value that HR can bring, as experts on people, and demonstrate role model behavior. </a:t>
            </a:r>
          </a:p>
          <a:p>
            <a:r>
              <a:rPr lang="en-US" dirty="0"/>
              <a:t>There is often a lack of career role models for HR </a:t>
            </a:r>
            <a:r>
              <a:rPr lang="en-US" dirty="0" err="1"/>
              <a:t>practioners</a:t>
            </a:r>
            <a:r>
              <a:rPr lang="en-US" dirty="0"/>
              <a:t>, I myself am stand alone in my role, and they tend to look outside the org for support, which again links into the benefits of CIPD local networks where help, support and networking can be developed. </a:t>
            </a:r>
          </a:p>
          <a:p>
            <a:endParaRPr lang="en-US" dirty="0"/>
          </a:p>
          <a:p>
            <a:r>
              <a:rPr lang="en-US" dirty="0"/>
              <a:t>HR identity can be developed over the course of one’s career through CPD. </a:t>
            </a:r>
          </a:p>
          <a:p>
            <a:endParaRPr lang="en-US" dirty="0"/>
          </a:p>
          <a:p>
            <a:r>
              <a:rPr lang="en-GB" sz="1200" u="sng" kern="1200" dirty="0">
                <a:solidFill>
                  <a:schemeClr val="tx1"/>
                </a:solidFill>
                <a:effectLst/>
                <a:latin typeface="+mn-lt"/>
                <a:ea typeface="+mn-ea"/>
                <a:cs typeface="+mn-cs"/>
                <a:hlinkClick r:id="rId3"/>
              </a:rPr>
              <a:t>https://www.cipd.co.uk/podcasts/ethics-leadership</a:t>
            </a:r>
            <a:r>
              <a:rPr lang="en-GB" sz="1200" u="sng"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one in three business leaders in HR saying they’ve had to compromise their principles to meet current business needs</a:t>
            </a:r>
            <a:r>
              <a:rPr lang="en-GB" dirty="0">
                <a:effectLst/>
              </a:rPr>
              <a:t> </a:t>
            </a:r>
            <a:r>
              <a:rPr lang="en-GB" sz="1200" b="1" kern="1200" dirty="0">
                <a:solidFill>
                  <a:schemeClr val="tx1"/>
                </a:solidFill>
                <a:effectLst/>
                <a:latin typeface="+mn-lt"/>
                <a:ea typeface="+mn-ea"/>
                <a:cs typeface="+mn-cs"/>
              </a:rPr>
              <a:t>There are some very interesting findings from the research that looks at how people make decisions, it highlighted that generally business leaders and HR leaders as well as line managers want to make good decisions, they want to make ethical, fair, transparent decisions, but when it comes in terms of how that plays out in practice there's often things that get in the way, whether that's pressure to meet current business needs, whether it’s a fear about how their career trajectory will go forward if they make certain choices. We all collectively have a responsibility to create the environments where people can do the right thing, where there aren’t negative consequences either for their business or themselves and that we find more creative ways to really think through creating the right conditions for people to make good decisions.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Another interesting point raised in the podcast is that Ultimately ethics is a business matter. If HR were to take responsibility for a company’s ethics then it ends up being something which is side-lined and it isn’t mainstream to the business. Ultimately ethics is a business issue and it’s one which HR can assist and it can be involved. It cannot own ethics, that's a matter for the business, and acting in an ethical manner from a business perspective makes good long-term commercial sense.</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What’s quite crucial is the definition of professionalism has many iterations but it’s beyond technical knowledge and competence, it’s actually how you live and breathe your practice and ethical leaders should certainly be able to, for example, walk through dilemmas and be able to coach and mentor others in terms of how to do that, be comfortable with exercising their moral muscle.</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True HR professionals are those who make robust situational judgements. Now at the end of the day we don't all live in the world where we always make the right decision, we simply don't, so what you’re looking for from a leader is somebody who can make a justified decision which is for the general good rather than the good of particular stakeholders or particular parties and certainly not for self-interest.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So when we think around the term professionalism, we could also talk about the importance of truly knowing ourselves and our values. Recognising biases, being self-aware. </a:t>
            </a:r>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29603187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Page 72 of core text book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19425873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26679595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31</a:t>
            </a:fld>
            <a:endParaRPr lang="en-GB"/>
          </a:p>
        </p:txBody>
      </p:sp>
    </p:spTree>
    <p:extLst>
      <p:ext uri="{BB962C8B-B14F-4D97-AF65-F5344CB8AC3E}">
        <p14:creationId xmlns:p14="http://schemas.microsoft.com/office/powerpoint/2010/main" val="11831866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32</a:t>
            </a:fld>
            <a:endParaRPr lang="en-GB"/>
          </a:p>
        </p:txBody>
      </p:sp>
    </p:spTree>
    <p:extLst>
      <p:ext uri="{BB962C8B-B14F-4D97-AF65-F5344CB8AC3E}">
        <p14:creationId xmlns:p14="http://schemas.microsoft.com/office/powerpoint/2010/main" val="56902110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33</a:t>
            </a:fld>
            <a:endParaRPr lang="en-GB"/>
          </a:p>
        </p:txBody>
      </p:sp>
    </p:spTree>
    <p:extLst>
      <p:ext uri="{BB962C8B-B14F-4D97-AF65-F5344CB8AC3E}">
        <p14:creationId xmlns:p14="http://schemas.microsoft.com/office/powerpoint/2010/main" val="27351308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14/02/2023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14/02/2023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14/02/2023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14/02/2023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peopleprofession.cipd.org/learning/ethical-practice"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learninghub.cipd.org/d2l/home/6666" TargetMode="External"/><Relationship Id="rId5" Type="http://schemas.openxmlformats.org/officeDocument/2006/relationships/hyperlink" Target="https://learninghub.cipd.org/d2l/home/6668" TargetMode="External"/><Relationship Id="rId4" Type="http://schemas.openxmlformats.org/officeDocument/2006/relationships/hyperlink" Target="https://psf.cipduat.co.uk/learning/professional-courage-influencing"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hyperlink" Target="https://www.employment-studies.co.uk/system/files/resources/files/mp111.pdf"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38665"/>
            <a:ext cx="7772400" cy="1470025"/>
          </a:xfrm>
        </p:spPr>
        <p:txBody>
          <a:bodyPr>
            <a:normAutofit/>
          </a:bodyPr>
          <a:lstStyle/>
          <a:p>
            <a:r>
              <a:rPr lang="en-GB" sz="2400" dirty="0">
                <a:solidFill>
                  <a:schemeClr val="bg1"/>
                </a:solidFill>
              </a:rPr>
              <a:t>    Level 3 Foundation Certificate in People Practice</a:t>
            </a:r>
          </a:p>
        </p:txBody>
      </p:sp>
      <p:sp>
        <p:nvSpPr>
          <p:cNvPr id="5" name="Subtitle 4"/>
          <p:cNvSpPr>
            <a:spLocks noGrp="1"/>
          </p:cNvSpPr>
          <p:nvPr>
            <p:ph type="subTitle" idx="1"/>
          </p:nvPr>
        </p:nvSpPr>
        <p:spPr>
          <a:xfrm>
            <a:off x="1619672" y="2692231"/>
            <a:ext cx="6400800" cy="1752600"/>
          </a:xfrm>
        </p:spPr>
        <p:txBody>
          <a:bodyPr>
            <a:normAutofit/>
          </a:bodyPr>
          <a:lstStyle/>
          <a:p>
            <a:r>
              <a:rPr lang="en-GB" sz="4000" b="1" dirty="0">
                <a:solidFill>
                  <a:schemeClr val="bg1"/>
                </a:solidFill>
              </a:rPr>
              <a:t>Core Behaviours for People Practice (3CO03)</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84F23-1FE2-4C0A-C88B-060F5ED2EAEA}"/>
              </a:ext>
            </a:extLst>
          </p:cNvPr>
          <p:cNvSpPr>
            <a:spLocks noGrp="1"/>
          </p:cNvSpPr>
          <p:nvPr>
            <p:ph type="title"/>
          </p:nvPr>
        </p:nvSpPr>
        <p:spPr>
          <a:xfrm>
            <a:off x="179512" y="-43460"/>
            <a:ext cx="8229600" cy="1143000"/>
          </a:xfrm>
        </p:spPr>
        <p:txBody>
          <a:bodyPr/>
          <a:lstStyle/>
          <a:p>
            <a:r>
              <a:rPr lang="en-US" dirty="0"/>
              <a:t>Reference help and guidance</a:t>
            </a:r>
          </a:p>
        </p:txBody>
      </p:sp>
      <p:sp>
        <p:nvSpPr>
          <p:cNvPr id="3" name="Content Placeholder 2">
            <a:extLst>
              <a:ext uri="{FF2B5EF4-FFF2-40B4-BE49-F238E27FC236}">
                <a16:creationId xmlns:a16="http://schemas.microsoft.com/office/drawing/2014/main" id="{A58DC7C7-0474-5C2E-0F62-7E08CE55D7E1}"/>
              </a:ext>
            </a:extLst>
          </p:cNvPr>
          <p:cNvSpPr>
            <a:spLocks noGrp="1"/>
          </p:cNvSpPr>
          <p:nvPr>
            <p:ph idx="1"/>
          </p:nvPr>
        </p:nvSpPr>
        <p:spPr/>
        <p:txBody>
          <a:bodyPr/>
          <a:lstStyle/>
          <a:p>
            <a:pPr marL="0" indent="0">
              <a:buNone/>
            </a:pPr>
            <a:r>
              <a:rPr lang="en-US" dirty="0"/>
              <a:t>Refer to the end of the learning plan for links to some resources to help you.</a:t>
            </a:r>
          </a:p>
          <a:p>
            <a:endParaRPr lang="en-US" dirty="0"/>
          </a:p>
        </p:txBody>
      </p:sp>
      <p:pic>
        <p:nvPicPr>
          <p:cNvPr id="5" name="Video 4" title="Floating Numbers And Letters On Top Of A Book">
            <a:hlinkClick r:id="" action="ppaction://media"/>
            <a:extLst>
              <a:ext uri="{FF2B5EF4-FFF2-40B4-BE49-F238E27FC236}">
                <a16:creationId xmlns:a16="http://schemas.microsoft.com/office/drawing/2014/main" id="{D48F6597-C282-A33D-D346-ED6234DBD14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rect">
            <a:avLst/>
          </a:prstGeom>
        </p:spPr>
      </p:pic>
    </p:spTree>
    <p:extLst>
      <p:ext uri="{BB962C8B-B14F-4D97-AF65-F5344CB8AC3E}">
        <p14:creationId xmlns:p14="http://schemas.microsoft.com/office/powerpoint/2010/main" val="3067911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Session plan </a:t>
            </a:r>
          </a:p>
        </p:txBody>
      </p:sp>
      <p:sp>
        <p:nvSpPr>
          <p:cNvPr id="5" name="Vertical Text Placeholder 4"/>
          <p:cNvSpPr>
            <a:spLocks noGrp="1"/>
          </p:cNvSpPr>
          <p:nvPr>
            <p:ph type="body" orient="vert" idx="1"/>
          </p:nvPr>
        </p:nvSpPr>
        <p:spPr>
          <a:xfrm>
            <a:off x="373760" y="1586674"/>
            <a:ext cx="8318832" cy="3930559"/>
          </a:xfrm>
        </p:spPr>
        <p:txBody>
          <a:bodyPr>
            <a:normAutofit lnSpcReduction="10000"/>
          </a:bodyPr>
          <a:lstStyle/>
          <a:p>
            <a:r>
              <a:rPr lang="en-GB" dirty="0"/>
              <a:t>LO1 – Understand insightful approaches to supporting and maintaining ethics and professional practice</a:t>
            </a:r>
          </a:p>
          <a:p>
            <a:endParaRPr lang="en-GB" dirty="0"/>
          </a:p>
          <a:p>
            <a:r>
              <a:rPr lang="en-GB" dirty="0"/>
              <a:t>LO2 – Be able to promote respect and inclusive working underpinned by professional courage and a passion for learning</a:t>
            </a:r>
            <a:endParaRPr lang="en-GB" sz="2400" dirty="0"/>
          </a:p>
          <a:p>
            <a:pPr marL="0" indent="0">
              <a:buNone/>
            </a:pPr>
            <a:endParaRPr lang="en-GB" sz="2400" dirty="0"/>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443674"/>
            <a:ext cx="8317230" cy="1143000"/>
          </a:xfrm>
        </p:spPr>
        <p:txBody>
          <a:bodyPr/>
          <a:lstStyle/>
          <a:p>
            <a:pPr marL="0" indent="0">
              <a:buNone/>
            </a:pPr>
            <a:r>
              <a:rPr lang="en-GB" sz="4400" dirty="0"/>
              <a:t>Learning objectives</a:t>
            </a:r>
          </a:p>
        </p:txBody>
      </p:sp>
    </p:spTree>
    <p:extLst>
      <p:ext uri="{BB962C8B-B14F-4D97-AF65-F5344CB8AC3E}">
        <p14:creationId xmlns:p14="http://schemas.microsoft.com/office/powerpoint/2010/main" val="3421296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E106D-133D-626B-1FFA-0017E124A51A}"/>
              </a:ext>
            </a:extLst>
          </p:cNvPr>
          <p:cNvSpPr>
            <a:spLocks noGrp="1"/>
          </p:cNvSpPr>
          <p:nvPr>
            <p:ph type="title"/>
          </p:nvPr>
        </p:nvSpPr>
        <p:spPr/>
        <p:txBody>
          <a:bodyPr/>
          <a:lstStyle/>
          <a:p>
            <a:r>
              <a:rPr lang="en-US" dirty="0"/>
              <a:t>About this unit</a:t>
            </a:r>
          </a:p>
        </p:txBody>
      </p:sp>
      <p:sp>
        <p:nvSpPr>
          <p:cNvPr id="6" name="Rectangle 1">
            <a:extLst>
              <a:ext uri="{FF2B5EF4-FFF2-40B4-BE49-F238E27FC236}">
                <a16:creationId xmlns:a16="http://schemas.microsoft.com/office/drawing/2014/main" id="{99F3ACC2-FC80-27AC-8AE0-79D64D53F962}"/>
              </a:ext>
            </a:extLst>
          </p:cNvPr>
          <p:cNvSpPr>
            <a:spLocks noChangeArrowheads="1"/>
          </p:cNvSpPr>
          <p:nvPr/>
        </p:nvSpPr>
        <p:spPr bwMode="auto">
          <a:xfrm>
            <a:off x="457200" y="21859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8" name="Table 7">
            <a:extLst>
              <a:ext uri="{FF2B5EF4-FFF2-40B4-BE49-F238E27FC236}">
                <a16:creationId xmlns:a16="http://schemas.microsoft.com/office/drawing/2014/main" id="{55A9A75B-C3B0-AA4F-5AA8-09CDEA729C9F}"/>
              </a:ext>
            </a:extLst>
          </p:cNvPr>
          <p:cNvGraphicFramePr>
            <a:graphicFrameLocks noGrp="1"/>
          </p:cNvGraphicFramePr>
          <p:nvPr>
            <p:extLst>
              <p:ext uri="{D42A27DB-BD31-4B8C-83A1-F6EECF244321}">
                <p14:modId xmlns:p14="http://schemas.microsoft.com/office/powerpoint/2010/main" val="4035383839"/>
              </p:ext>
            </p:extLst>
          </p:nvPr>
        </p:nvGraphicFramePr>
        <p:xfrm>
          <a:off x="755576" y="1353817"/>
          <a:ext cx="8229600" cy="1664342"/>
        </p:xfrm>
        <a:graphic>
          <a:graphicData uri="http://schemas.openxmlformats.org/drawingml/2006/table">
            <a:tbl>
              <a:tblPr/>
              <a:tblGrid>
                <a:gridCol w="8229600">
                  <a:extLst>
                    <a:ext uri="{9D8B030D-6E8A-4147-A177-3AD203B41FA5}">
                      <a16:colId xmlns:a16="http://schemas.microsoft.com/office/drawing/2014/main" val="3362891595"/>
                    </a:ext>
                  </a:extLst>
                </a:gridCol>
              </a:tblGrid>
              <a:tr h="1664342">
                <a:tc>
                  <a:txBody>
                    <a:bodyPr/>
                    <a:lstStyle/>
                    <a:p>
                      <a:r>
                        <a:rPr lang="en-GB" sz="2000" dirty="0">
                          <a:effectLst/>
                          <a:latin typeface="Arial" panose="020B0604020202020204" pitchFamily="34" charset="0"/>
                        </a:rPr>
                        <a:t>This unit introduces the core behaviours for people professionals, focusing on ethical practice, professional values and professional development. It considers how certain ways of thinking and acting should be universally consistent, even in new and challenging situations, to promote inclusivity and respect in the organisation </a:t>
                      </a:r>
                    </a:p>
                  </a:txBody>
                  <a:tcPr marL="47625" marR="47625" marT="0" marB="0">
                    <a:lnL>
                      <a:noFill/>
                    </a:lnL>
                    <a:lnR>
                      <a:noFill/>
                    </a:lnR>
                    <a:lnT>
                      <a:noFill/>
                    </a:lnT>
                    <a:lnB>
                      <a:noFill/>
                    </a:lnB>
                  </a:tcPr>
                </a:tc>
                <a:extLst>
                  <a:ext uri="{0D108BD9-81ED-4DB2-BD59-A6C34878D82A}">
                    <a16:rowId xmlns:a16="http://schemas.microsoft.com/office/drawing/2014/main" val="269611204"/>
                  </a:ext>
                </a:extLst>
              </a:tr>
            </a:tbl>
          </a:graphicData>
        </a:graphic>
      </p:graphicFrame>
      <p:sp>
        <p:nvSpPr>
          <p:cNvPr id="9" name="Rectangle 2">
            <a:extLst>
              <a:ext uri="{FF2B5EF4-FFF2-40B4-BE49-F238E27FC236}">
                <a16:creationId xmlns:a16="http://schemas.microsoft.com/office/drawing/2014/main" id="{ACE2D453-36AD-30F2-5EC7-B5EB922DF9E5}"/>
              </a:ext>
            </a:extLst>
          </p:cNvPr>
          <p:cNvSpPr>
            <a:spLocks noChangeArrowheads="1"/>
          </p:cNvSpPr>
          <p:nvPr/>
        </p:nvSpPr>
        <p:spPr bwMode="auto">
          <a:xfrm>
            <a:off x="457200" y="28717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2" name="Video 11" title="Question mark speech bubbles">
            <a:hlinkClick r:id="" action="ppaction://media"/>
            <a:extLst>
              <a:ext uri="{FF2B5EF4-FFF2-40B4-BE49-F238E27FC236}">
                <a16:creationId xmlns:a16="http://schemas.microsoft.com/office/drawing/2014/main" id="{45BE7B9D-F3F2-AB9C-7BF5-082FF30E5C6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483768" y="3321597"/>
            <a:ext cx="3995936" cy="2247714"/>
          </a:xfrm>
          <a:prstGeom prst="rect">
            <a:avLst/>
          </a:prstGeom>
        </p:spPr>
      </p:pic>
    </p:spTree>
    <p:extLst>
      <p:ext uri="{BB962C8B-B14F-4D97-AF65-F5344CB8AC3E}">
        <p14:creationId xmlns:p14="http://schemas.microsoft.com/office/powerpoint/2010/main" val="1437155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AC3A9-9458-6632-F494-8D33C119C307}"/>
              </a:ext>
            </a:extLst>
          </p:cNvPr>
          <p:cNvSpPr>
            <a:spLocks noGrp="1"/>
          </p:cNvSpPr>
          <p:nvPr>
            <p:ph type="title"/>
          </p:nvPr>
        </p:nvSpPr>
        <p:spPr/>
        <p:txBody>
          <a:bodyPr/>
          <a:lstStyle/>
          <a:p>
            <a:r>
              <a:rPr lang="en-US" dirty="0"/>
              <a:t>What you will learn</a:t>
            </a:r>
          </a:p>
        </p:txBody>
      </p:sp>
      <p:sp>
        <p:nvSpPr>
          <p:cNvPr id="5" name="Rectangle 1">
            <a:extLst>
              <a:ext uri="{FF2B5EF4-FFF2-40B4-BE49-F238E27FC236}">
                <a16:creationId xmlns:a16="http://schemas.microsoft.com/office/drawing/2014/main" id="{446A423D-248D-C4A9-790F-FB75C99979E4}"/>
              </a:ext>
            </a:extLst>
          </p:cNvPr>
          <p:cNvSpPr>
            <a:spLocks noChangeArrowheads="1"/>
          </p:cNvSpPr>
          <p:nvPr/>
        </p:nvSpPr>
        <p:spPr bwMode="auto">
          <a:xfrm>
            <a:off x="1308100" y="16288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7" name="Table 6">
            <a:extLst>
              <a:ext uri="{FF2B5EF4-FFF2-40B4-BE49-F238E27FC236}">
                <a16:creationId xmlns:a16="http://schemas.microsoft.com/office/drawing/2014/main" id="{D4A81F7D-3D58-B33D-AA8C-21FBADADE3D6}"/>
              </a:ext>
            </a:extLst>
          </p:cNvPr>
          <p:cNvGraphicFramePr>
            <a:graphicFrameLocks noGrp="1"/>
          </p:cNvGraphicFramePr>
          <p:nvPr>
            <p:extLst>
              <p:ext uri="{D42A27DB-BD31-4B8C-83A1-F6EECF244321}">
                <p14:modId xmlns:p14="http://schemas.microsoft.com/office/powerpoint/2010/main" val="1097698372"/>
              </p:ext>
            </p:extLst>
          </p:nvPr>
        </p:nvGraphicFramePr>
        <p:xfrm>
          <a:off x="424697" y="1421745"/>
          <a:ext cx="8229600" cy="4267200"/>
        </p:xfrm>
        <a:graphic>
          <a:graphicData uri="http://schemas.openxmlformats.org/drawingml/2006/table">
            <a:tbl>
              <a:tblPr/>
              <a:tblGrid>
                <a:gridCol w="8229600">
                  <a:extLst>
                    <a:ext uri="{9D8B030D-6E8A-4147-A177-3AD203B41FA5}">
                      <a16:colId xmlns:a16="http://schemas.microsoft.com/office/drawing/2014/main" val="2597421320"/>
                    </a:ext>
                  </a:extLst>
                </a:gridCol>
              </a:tblGrid>
              <a:tr h="0">
                <a:tc>
                  <a:txBody>
                    <a:bodyPr/>
                    <a:lstStyle/>
                    <a:p>
                      <a:r>
                        <a:rPr lang="en-GB" sz="2000" dirty="0">
                          <a:effectLst/>
                          <a:latin typeface="Arial" panose="020B0604020202020204" pitchFamily="34" charset="0"/>
                        </a:rPr>
                        <a:t>You will develop insight into different approaches to customer focus using ethical principles to inform your approach to work. </a:t>
                      </a:r>
                    </a:p>
                    <a:p>
                      <a:endParaRPr lang="en-GB" sz="2000" dirty="0">
                        <a:effectLst/>
                        <a:latin typeface="Arial" panose="020B0604020202020204" pitchFamily="34" charset="0"/>
                      </a:endParaRPr>
                    </a:p>
                    <a:p>
                      <a:r>
                        <a:rPr lang="en-GB" sz="2000" dirty="0">
                          <a:effectLst/>
                          <a:latin typeface="Arial" panose="020B0604020202020204" pitchFamily="34" charset="0"/>
                        </a:rPr>
                        <a:t>You will explain ethical principles and professional values, contextualising them within your work and specifying the ways in which you conform to associated regulation and law. </a:t>
                      </a:r>
                    </a:p>
                    <a:p>
                      <a:endParaRPr lang="en-GB" sz="2000" dirty="0">
                        <a:effectLst/>
                        <a:latin typeface="Arial" panose="020B0604020202020204" pitchFamily="34" charset="0"/>
                      </a:endParaRPr>
                    </a:p>
                    <a:p>
                      <a:r>
                        <a:rPr lang="en-GB" sz="2000" dirty="0">
                          <a:effectLst/>
                          <a:latin typeface="Arial" panose="020B0604020202020204" pitchFamily="34" charset="0"/>
                        </a:rPr>
                        <a:t>The importance of respectful and inclusive ways of working will be examined in terms of clarifying problems and issues, contributing views, accepting mistakes and working in a team (workshop 2)</a:t>
                      </a:r>
                    </a:p>
                    <a:p>
                      <a:endParaRPr lang="en-GB" sz="2000" dirty="0">
                        <a:effectLst/>
                        <a:latin typeface="Arial" panose="020B0604020202020204" pitchFamily="34" charset="0"/>
                      </a:endParaRPr>
                    </a:p>
                    <a:p>
                      <a:r>
                        <a:rPr lang="en-GB" sz="2000" dirty="0">
                          <a:effectLst/>
                          <a:latin typeface="Arial" panose="020B0604020202020204" pitchFamily="34" charset="0"/>
                        </a:rPr>
                        <a:t>Finally, you will examine the concept of reflective practice aimed at consolidating and improving your professional knowledge, skills and experience (workshop 2). </a:t>
                      </a:r>
                    </a:p>
                  </a:txBody>
                  <a:tcPr marL="47625" marR="47625" marT="0" marB="0">
                    <a:lnL>
                      <a:noFill/>
                    </a:lnL>
                    <a:lnR>
                      <a:noFill/>
                    </a:lnR>
                    <a:lnT>
                      <a:noFill/>
                    </a:lnT>
                    <a:lnB>
                      <a:noFill/>
                    </a:lnB>
                  </a:tcPr>
                </a:tc>
                <a:extLst>
                  <a:ext uri="{0D108BD9-81ED-4DB2-BD59-A6C34878D82A}">
                    <a16:rowId xmlns:a16="http://schemas.microsoft.com/office/drawing/2014/main" val="3009241439"/>
                  </a:ext>
                </a:extLst>
              </a:tr>
            </a:tbl>
          </a:graphicData>
        </a:graphic>
      </p:graphicFrame>
      <p:sp>
        <p:nvSpPr>
          <p:cNvPr id="8" name="Rectangle 2">
            <a:extLst>
              <a:ext uri="{FF2B5EF4-FFF2-40B4-BE49-F238E27FC236}">
                <a16:creationId xmlns:a16="http://schemas.microsoft.com/office/drawing/2014/main" id="{28ED7A10-541F-68DD-E0B5-2DD74657AE1F}"/>
              </a:ext>
            </a:extLst>
          </p:cNvPr>
          <p:cNvSpPr>
            <a:spLocks noChangeArrowheads="1"/>
          </p:cNvSpPr>
          <p:nvPr/>
        </p:nvSpPr>
        <p:spPr bwMode="auto">
          <a:xfrm>
            <a:off x="424697" y="184434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00532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Assignment </a:t>
            </a:r>
          </a:p>
        </p:txBody>
      </p:sp>
      <p:sp>
        <p:nvSpPr>
          <p:cNvPr id="5" name="Vertical Text Placeholder 4"/>
          <p:cNvSpPr>
            <a:spLocks noGrp="1"/>
          </p:cNvSpPr>
          <p:nvPr>
            <p:ph type="body" orient="vert" idx="1"/>
          </p:nvPr>
        </p:nvSpPr>
        <p:spPr>
          <a:xfrm>
            <a:off x="371911" y="1332806"/>
            <a:ext cx="8318832" cy="4328442"/>
          </a:xfrm>
        </p:spPr>
        <p:txBody>
          <a:bodyPr>
            <a:normAutofit fontScale="47500" lnSpcReduction="20000"/>
          </a:bodyPr>
          <a:lstStyle/>
          <a:p>
            <a:endParaRPr lang="en-GB" sz="2900" dirty="0"/>
          </a:p>
          <a:p>
            <a:pPr marL="0" indent="0">
              <a:buNone/>
            </a:pPr>
            <a:r>
              <a:rPr lang="en-GB" sz="5100" dirty="0"/>
              <a:t>There will be a guidance document on the assignment requirements for this module and time in the second workshop to run through this. </a:t>
            </a:r>
          </a:p>
          <a:p>
            <a:pPr marL="0" indent="0">
              <a:buNone/>
            </a:pPr>
            <a:endParaRPr lang="en-GB" sz="5100" dirty="0"/>
          </a:p>
          <a:p>
            <a:pPr marL="0" indent="0">
              <a:buNone/>
            </a:pPr>
            <a:r>
              <a:rPr lang="en-GB" sz="5100" dirty="0"/>
              <a:t>In summary </a:t>
            </a:r>
          </a:p>
          <a:p>
            <a:r>
              <a:rPr lang="en-GB" sz="5100" dirty="0"/>
              <a:t>There is a need to write a short paper covering key points in the assessment criteria (approximately 1200 words)</a:t>
            </a:r>
          </a:p>
          <a:p>
            <a:pPr marL="0" indent="0">
              <a:buNone/>
            </a:pPr>
            <a:endParaRPr lang="en-GB" sz="5100" dirty="0"/>
          </a:p>
          <a:p>
            <a:r>
              <a:rPr lang="en-GB" sz="5100" dirty="0"/>
              <a:t>A written account/CPD record covering at least 3 activities (approximately 800 words). </a:t>
            </a:r>
          </a:p>
          <a:p>
            <a:pPr marL="0" indent="0">
              <a:buNone/>
            </a:pPr>
            <a:endParaRPr lang="en-GB" sz="2400" dirty="0"/>
          </a:p>
          <a:p>
            <a:pPr marL="0" indent="0">
              <a:buNone/>
            </a:pPr>
            <a:endParaRPr lang="en-GB" sz="2400" dirty="0"/>
          </a:p>
          <a:p>
            <a:pPr marL="0" indent="0">
              <a:buNone/>
            </a:pPr>
            <a:r>
              <a:rPr lang="en-GB" sz="2400" dirty="0"/>
              <a:t> </a:t>
            </a:r>
          </a:p>
        </p:txBody>
      </p:sp>
      <p:sp>
        <p:nvSpPr>
          <p:cNvPr id="6" name="Vertical Text Placeholder 5"/>
          <p:cNvSpPr>
            <a:spLocks noGrp="1"/>
          </p:cNvSpPr>
          <p:nvPr>
            <p:ph type="body" orient="vert" idx="13"/>
          </p:nvPr>
        </p:nvSpPr>
        <p:spPr>
          <a:xfrm>
            <a:off x="361769" y="366821"/>
            <a:ext cx="8317230" cy="965985"/>
          </a:xfrm>
        </p:spPr>
        <p:txBody>
          <a:bodyPr/>
          <a:lstStyle/>
          <a:p>
            <a:pPr marL="0" indent="0">
              <a:buNone/>
            </a:pPr>
            <a:r>
              <a:rPr lang="en-GB" sz="4000" dirty="0"/>
              <a:t>Assignment </a:t>
            </a:r>
          </a:p>
        </p:txBody>
      </p:sp>
    </p:spTree>
    <p:extLst>
      <p:ext uri="{BB962C8B-B14F-4D97-AF65-F5344CB8AC3E}">
        <p14:creationId xmlns:p14="http://schemas.microsoft.com/office/powerpoint/2010/main" val="2359173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5A9B2-47F4-E8C2-21B6-34912BC3C123}"/>
              </a:ext>
            </a:extLst>
          </p:cNvPr>
          <p:cNvSpPr>
            <a:spLocks noGrp="1"/>
          </p:cNvSpPr>
          <p:nvPr>
            <p:ph type="title"/>
          </p:nvPr>
        </p:nvSpPr>
        <p:spPr/>
        <p:txBody>
          <a:bodyPr/>
          <a:lstStyle/>
          <a:p>
            <a:r>
              <a:rPr lang="en-US" dirty="0"/>
              <a:t>CIPD profession map</a:t>
            </a:r>
          </a:p>
        </p:txBody>
      </p:sp>
      <p:pic>
        <p:nvPicPr>
          <p:cNvPr id="1026" name="Picture 2" descr="CIPD unveils new HR profession map at annual conference - Personnel Today">
            <a:extLst>
              <a:ext uri="{FF2B5EF4-FFF2-40B4-BE49-F238E27FC236}">
                <a16:creationId xmlns:a16="http://schemas.microsoft.com/office/drawing/2014/main" id="{331601B1-559A-F9E6-C166-7D81E06165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222" y="1052736"/>
            <a:ext cx="8218898" cy="4620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9585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46EED432-B4A7-70DD-4549-7C78546071A1}"/>
              </a:ext>
            </a:extLst>
          </p:cNvPr>
          <p:cNvSpPr>
            <a:spLocks noGrp="1"/>
          </p:cNvSpPr>
          <p:nvPr>
            <p:ph type="title"/>
          </p:nvPr>
        </p:nvSpPr>
        <p:spPr>
          <a:xfrm>
            <a:off x="405584" y="263001"/>
            <a:ext cx="8229600" cy="1143000"/>
          </a:xfrm>
        </p:spPr>
        <p:txBody>
          <a:bodyPr/>
          <a:lstStyle/>
          <a:p>
            <a:br>
              <a:rPr lang="en-US" dirty="0"/>
            </a:br>
            <a:r>
              <a:rPr lang="en-US" dirty="0"/>
              <a:t>See beyond the rules to do what is right</a:t>
            </a:r>
          </a:p>
        </p:txBody>
      </p:sp>
      <p:sp>
        <p:nvSpPr>
          <p:cNvPr id="6" name="Text Placeholder 3">
            <a:extLst>
              <a:ext uri="{FF2B5EF4-FFF2-40B4-BE49-F238E27FC236}">
                <a16:creationId xmlns:a16="http://schemas.microsoft.com/office/drawing/2014/main" id="{F616D22E-983A-CF77-16E6-065503CF5505}"/>
              </a:ext>
            </a:extLst>
          </p:cNvPr>
          <p:cNvSpPr>
            <a:spLocks noGrp="1"/>
          </p:cNvSpPr>
          <p:nvPr>
            <p:ph type="body" orient="vert" idx="1"/>
          </p:nvPr>
        </p:nvSpPr>
        <p:spPr>
          <a:xfrm>
            <a:off x="405584" y="1586673"/>
            <a:ext cx="8318832" cy="3930559"/>
          </a:xfrm>
        </p:spPr>
        <p:txBody>
          <a:bodyPr>
            <a:normAutofit lnSpcReduction="10000"/>
          </a:bodyPr>
          <a:lstStyle/>
          <a:p>
            <a:pPr marL="0" indent="0">
              <a:lnSpc>
                <a:spcPct val="90000"/>
              </a:lnSpc>
              <a:buNone/>
            </a:pPr>
            <a:r>
              <a:rPr lang="en-GB" sz="2000" b="1" dirty="0"/>
              <a:t>For the people profession this means:</a:t>
            </a:r>
          </a:p>
          <a:p>
            <a:pPr>
              <a:lnSpc>
                <a:spcPct val="90000"/>
              </a:lnSpc>
            </a:pPr>
            <a:r>
              <a:rPr lang="en-GB" sz="2000" dirty="0"/>
              <a:t>we are all ambassadors for the people profession, acting with integrity and championing better work and working lives in all we do</a:t>
            </a:r>
            <a:br>
              <a:rPr lang="en-GB" sz="2000" dirty="0"/>
            </a:br>
            <a:endParaRPr lang="en-GB" sz="2000" dirty="0"/>
          </a:p>
          <a:p>
            <a:pPr>
              <a:lnSpc>
                <a:spcPct val="90000"/>
              </a:lnSpc>
            </a:pPr>
            <a:r>
              <a:rPr lang="en-GB" sz="2000" dirty="0"/>
              <a:t>we are committed to continual development and to making values-based decisions</a:t>
            </a:r>
            <a:br>
              <a:rPr lang="en-GB" sz="2000" dirty="0"/>
            </a:br>
            <a:endParaRPr lang="en-GB" sz="2000" dirty="0"/>
          </a:p>
          <a:p>
            <a:pPr>
              <a:lnSpc>
                <a:spcPct val="90000"/>
              </a:lnSpc>
            </a:pPr>
            <a:r>
              <a:rPr lang="en-GB" sz="2000" dirty="0"/>
              <a:t>we are experts on people, work and change, and use our understanding of how business creates value to balance the risks and opportunities inherent in any organisation</a:t>
            </a:r>
            <a:br>
              <a:rPr lang="en-GB" sz="2000" dirty="0"/>
            </a:br>
            <a:endParaRPr lang="en-GB" sz="2000" dirty="0"/>
          </a:p>
          <a:p>
            <a:pPr>
              <a:lnSpc>
                <a:spcPct val="90000"/>
              </a:lnSpc>
            </a:pPr>
            <a:r>
              <a:rPr lang="en-GB" sz="2000" dirty="0"/>
              <a:t>we understand the implications of our decisions beyond the interests of our own organisations, for the good of wider society.</a:t>
            </a:r>
          </a:p>
          <a:p>
            <a:pPr>
              <a:lnSpc>
                <a:spcPct val="90000"/>
              </a:lnSpc>
            </a:pPr>
            <a:endParaRPr lang="en-US" sz="1500" dirty="0"/>
          </a:p>
        </p:txBody>
      </p:sp>
      <p:sp>
        <p:nvSpPr>
          <p:cNvPr id="13" name="Vertical Text Placeholder 3">
            <a:extLst>
              <a:ext uri="{FF2B5EF4-FFF2-40B4-BE49-F238E27FC236}">
                <a16:creationId xmlns:a16="http://schemas.microsoft.com/office/drawing/2014/main" id="{D2506C20-6075-54DF-68A9-617E05E3058B}"/>
              </a:ext>
            </a:extLst>
          </p:cNvPr>
          <p:cNvSpPr>
            <a:spLocks noGrp="1"/>
          </p:cNvSpPr>
          <p:nvPr>
            <p:ph type="body" orient="vert" idx="13"/>
          </p:nvPr>
        </p:nvSpPr>
        <p:spPr>
          <a:xfrm>
            <a:off x="413385" y="264826"/>
            <a:ext cx="8317230" cy="369741"/>
          </a:xfrm>
        </p:spPr>
        <p:txBody>
          <a:bodyPr/>
          <a:lstStyle/>
          <a:p>
            <a:pPr marL="0" indent="0">
              <a:buNone/>
            </a:pPr>
            <a:r>
              <a:rPr lang="en-US" sz="2400" dirty="0"/>
              <a:t>Professionalism matters (one of CIPDs key principles):</a:t>
            </a:r>
          </a:p>
        </p:txBody>
      </p:sp>
    </p:spTree>
    <p:extLst>
      <p:ext uri="{BB962C8B-B14F-4D97-AF65-F5344CB8AC3E}">
        <p14:creationId xmlns:p14="http://schemas.microsoft.com/office/powerpoint/2010/main" val="2699229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CIPD Code of Conduct</a:t>
            </a:r>
          </a:p>
        </p:txBody>
      </p:sp>
      <p:sp>
        <p:nvSpPr>
          <p:cNvPr id="3" name="Content Placeholder 2"/>
          <p:cNvSpPr>
            <a:spLocks noGrp="1"/>
          </p:cNvSpPr>
          <p:nvPr>
            <p:ph idx="1"/>
          </p:nvPr>
        </p:nvSpPr>
        <p:spPr/>
        <p:txBody>
          <a:bodyPr>
            <a:normAutofit fontScale="92500"/>
          </a:bodyPr>
          <a:lstStyle/>
          <a:p>
            <a:pPr marL="0" indent="0">
              <a:buNone/>
            </a:pPr>
            <a:r>
              <a:rPr lang="en-GB" dirty="0"/>
              <a:t>Ethics and the need to observe high standards of conduct – is part of being a professional.</a:t>
            </a:r>
          </a:p>
          <a:p>
            <a:pPr marL="0" indent="0">
              <a:buNone/>
            </a:pPr>
            <a:endParaRPr lang="en-GB" dirty="0"/>
          </a:p>
          <a:p>
            <a:pPr marL="0" indent="0">
              <a:buNone/>
            </a:pPr>
            <a:r>
              <a:rPr lang="en-GB" dirty="0"/>
              <a:t>HR as role models. </a:t>
            </a:r>
          </a:p>
          <a:p>
            <a:pPr marL="0" indent="0">
              <a:buNone/>
            </a:pPr>
            <a:endParaRPr lang="en-GB" dirty="0"/>
          </a:p>
          <a:p>
            <a:pPr marL="0" indent="0">
              <a:buNone/>
            </a:pPr>
            <a:r>
              <a:rPr lang="en-GB" dirty="0"/>
              <a:t>CIPD Code of Conduct includes ethical standards and integrity. </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561106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EC46A-D699-CA00-9BBA-DDDE91C407C9}"/>
              </a:ext>
            </a:extLst>
          </p:cNvPr>
          <p:cNvSpPr>
            <a:spLocks noGrp="1"/>
          </p:cNvSpPr>
          <p:nvPr>
            <p:ph type="title"/>
          </p:nvPr>
        </p:nvSpPr>
        <p:spPr/>
        <p:txBody>
          <a:bodyPr/>
          <a:lstStyle/>
          <a:p>
            <a:r>
              <a:rPr lang="en-US" dirty="0"/>
              <a:t>CIPD standards</a:t>
            </a:r>
          </a:p>
        </p:txBody>
      </p:sp>
      <p:sp>
        <p:nvSpPr>
          <p:cNvPr id="3" name="Content Placeholder 2">
            <a:extLst>
              <a:ext uri="{FF2B5EF4-FFF2-40B4-BE49-F238E27FC236}">
                <a16:creationId xmlns:a16="http://schemas.microsoft.com/office/drawing/2014/main" id="{FA9E3F29-3D5A-767A-F5FA-3B364B709530}"/>
              </a:ext>
            </a:extLst>
          </p:cNvPr>
          <p:cNvSpPr>
            <a:spLocks noGrp="1"/>
          </p:cNvSpPr>
          <p:nvPr>
            <p:ph idx="1"/>
          </p:nvPr>
        </p:nvSpPr>
        <p:spPr/>
        <p:txBody>
          <a:bodyPr>
            <a:normAutofit fontScale="85000" lnSpcReduction="20000"/>
          </a:bodyPr>
          <a:lstStyle/>
          <a:p>
            <a:r>
              <a:rPr lang="en-US" dirty="0"/>
              <a:t>In setting out the professional standards for the people profession, the CIPD’s Profession map includes ethics under ‘Core </a:t>
            </a:r>
            <a:r>
              <a:rPr lang="en-US" dirty="0" err="1"/>
              <a:t>behaviours’</a:t>
            </a:r>
            <a:r>
              <a:rPr lang="en-US" dirty="0"/>
              <a:t> and describes ethical practice as:</a:t>
            </a:r>
          </a:p>
          <a:p>
            <a:pPr marL="0" indent="0">
              <a:buNone/>
            </a:pPr>
            <a:r>
              <a:rPr lang="en-US" i="1" dirty="0"/>
              <a:t>‘Building trust by role-modelling ethical </a:t>
            </a:r>
            <a:r>
              <a:rPr lang="en-US" i="1" dirty="0" err="1"/>
              <a:t>behaviour</a:t>
            </a:r>
            <a:r>
              <a:rPr lang="en-US" i="1" dirty="0"/>
              <a:t> and applying principles and values consistently in decision-making.’ </a:t>
            </a:r>
          </a:p>
          <a:p>
            <a:r>
              <a:rPr lang="en-US" dirty="0"/>
              <a:t>Therefore, it’s vital that people professionals can define ethical </a:t>
            </a:r>
            <a:r>
              <a:rPr lang="en-US" dirty="0" err="1"/>
              <a:t>behaviour</a:t>
            </a:r>
            <a:r>
              <a:rPr lang="en-US" dirty="0"/>
              <a:t>, identify unethical </a:t>
            </a:r>
            <a:r>
              <a:rPr lang="en-US" dirty="0" err="1"/>
              <a:t>behaviour</a:t>
            </a:r>
            <a:r>
              <a:rPr lang="en-US" dirty="0"/>
              <a:t>, and take steps to create a shared ethical culture which avoids this type of </a:t>
            </a:r>
            <a:r>
              <a:rPr lang="en-US" dirty="0" err="1"/>
              <a:t>behaviour</a:t>
            </a:r>
            <a:r>
              <a:rPr lang="en-US" dirty="0"/>
              <a:t>. </a:t>
            </a:r>
          </a:p>
        </p:txBody>
      </p:sp>
    </p:spTree>
    <p:extLst>
      <p:ext uri="{BB962C8B-B14F-4D97-AF65-F5344CB8AC3E}">
        <p14:creationId xmlns:p14="http://schemas.microsoft.com/office/powerpoint/2010/main" val="2786327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91BE0-EB5C-6013-69D3-4C8FB1045771}"/>
              </a:ext>
            </a:extLst>
          </p:cNvPr>
          <p:cNvSpPr>
            <a:spLocks noGrp="1"/>
          </p:cNvSpPr>
          <p:nvPr>
            <p:ph type="title"/>
          </p:nvPr>
        </p:nvSpPr>
        <p:spPr/>
        <p:txBody>
          <a:bodyPr/>
          <a:lstStyle/>
          <a:p>
            <a:r>
              <a:rPr lang="en-US" dirty="0"/>
              <a:t>Ethics are described as:</a:t>
            </a:r>
          </a:p>
        </p:txBody>
      </p:sp>
      <p:sp>
        <p:nvSpPr>
          <p:cNvPr id="3" name="TextBox 2">
            <a:extLst>
              <a:ext uri="{FF2B5EF4-FFF2-40B4-BE49-F238E27FC236}">
                <a16:creationId xmlns:a16="http://schemas.microsoft.com/office/drawing/2014/main" id="{55FF99E5-3961-DE70-F934-862FE23615EE}"/>
              </a:ext>
            </a:extLst>
          </p:cNvPr>
          <p:cNvSpPr txBox="1"/>
          <p:nvPr/>
        </p:nvSpPr>
        <p:spPr>
          <a:xfrm>
            <a:off x="755576" y="1863524"/>
            <a:ext cx="6912768" cy="3046988"/>
          </a:xfrm>
          <a:prstGeom prst="rect">
            <a:avLst/>
          </a:prstGeom>
          <a:noFill/>
        </p:spPr>
        <p:txBody>
          <a:bodyPr wrap="square" rtlCol="0">
            <a:spAutoFit/>
          </a:bodyPr>
          <a:lstStyle/>
          <a:p>
            <a:r>
              <a:rPr lang="en-US" sz="4800" i="1" dirty="0"/>
              <a:t>A set of principles often defined as a code that act as a guide to conduct. </a:t>
            </a:r>
            <a:r>
              <a:rPr lang="en-US" sz="4800" dirty="0"/>
              <a:t>Lawton (1998) </a:t>
            </a:r>
          </a:p>
        </p:txBody>
      </p:sp>
    </p:spTree>
    <p:extLst>
      <p:ext uri="{BB962C8B-B14F-4D97-AF65-F5344CB8AC3E}">
        <p14:creationId xmlns:p14="http://schemas.microsoft.com/office/powerpoint/2010/main" val="85320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16BA6-5391-5F7F-4660-EB0625A3A1B2}"/>
              </a:ext>
            </a:extLst>
          </p:cNvPr>
          <p:cNvSpPr>
            <a:spLocks noGrp="1"/>
          </p:cNvSpPr>
          <p:nvPr>
            <p:ph type="title"/>
          </p:nvPr>
        </p:nvSpPr>
        <p:spPr/>
        <p:txBody>
          <a:bodyPr/>
          <a:lstStyle/>
          <a:p>
            <a:r>
              <a:rPr lang="en-US" dirty="0"/>
              <a:t>Ethics described as:</a:t>
            </a:r>
          </a:p>
        </p:txBody>
      </p:sp>
      <p:sp>
        <p:nvSpPr>
          <p:cNvPr id="3" name="TextBox 2">
            <a:extLst>
              <a:ext uri="{FF2B5EF4-FFF2-40B4-BE49-F238E27FC236}">
                <a16:creationId xmlns:a16="http://schemas.microsoft.com/office/drawing/2014/main" id="{2AA2463F-6B7E-626F-A342-CD937F36CA7C}"/>
              </a:ext>
            </a:extLst>
          </p:cNvPr>
          <p:cNvSpPr txBox="1"/>
          <p:nvPr/>
        </p:nvSpPr>
        <p:spPr>
          <a:xfrm>
            <a:off x="520861" y="1851948"/>
            <a:ext cx="7939571" cy="3539430"/>
          </a:xfrm>
          <a:prstGeom prst="rect">
            <a:avLst/>
          </a:prstGeom>
          <a:noFill/>
        </p:spPr>
        <p:txBody>
          <a:bodyPr wrap="square" rtlCol="0">
            <a:spAutoFit/>
          </a:bodyPr>
          <a:lstStyle/>
          <a:p>
            <a:r>
              <a:rPr lang="en-US" sz="3200" i="1" dirty="0"/>
              <a:t>The codes of moral principles, values and rules that govern our decisions and actions with respect to what is right and wrong, good and bad.</a:t>
            </a:r>
          </a:p>
          <a:p>
            <a:endParaRPr lang="en-US" sz="3200" i="1" dirty="0"/>
          </a:p>
          <a:p>
            <a:endParaRPr lang="en-US" sz="3200" i="1" dirty="0"/>
          </a:p>
          <a:p>
            <a:r>
              <a:rPr lang="en-US" sz="3200" dirty="0"/>
              <a:t>Buchanan and Huczynski (2020). </a:t>
            </a:r>
          </a:p>
        </p:txBody>
      </p:sp>
    </p:spTree>
    <p:extLst>
      <p:ext uri="{BB962C8B-B14F-4D97-AF65-F5344CB8AC3E}">
        <p14:creationId xmlns:p14="http://schemas.microsoft.com/office/powerpoint/2010/main" val="2325724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04664"/>
            <a:ext cx="8352928" cy="540060"/>
          </a:xfrm>
        </p:spPr>
        <p:txBody>
          <a:bodyPr>
            <a:normAutofit fontScale="90000"/>
          </a:bodyPr>
          <a:lstStyle/>
          <a:p>
            <a:r>
              <a:rPr lang="en-GB" b="1" dirty="0"/>
              <a:t>Ethical Frameworks and Theory</a:t>
            </a:r>
          </a:p>
        </p:txBody>
      </p:sp>
      <p:sp>
        <p:nvSpPr>
          <p:cNvPr id="3" name="Content Placeholder 2"/>
          <p:cNvSpPr>
            <a:spLocks noGrp="1"/>
          </p:cNvSpPr>
          <p:nvPr>
            <p:ph idx="1"/>
          </p:nvPr>
        </p:nvSpPr>
        <p:spPr>
          <a:xfrm>
            <a:off x="333872" y="1052736"/>
            <a:ext cx="8486600" cy="4464496"/>
          </a:xfrm>
        </p:spPr>
        <p:txBody>
          <a:bodyPr>
            <a:normAutofit fontScale="47500" lnSpcReduction="20000"/>
          </a:bodyPr>
          <a:lstStyle/>
          <a:p>
            <a:endParaRPr lang="en-GB" dirty="0"/>
          </a:p>
          <a:p>
            <a:pPr marL="0" indent="0">
              <a:buNone/>
            </a:pPr>
            <a:r>
              <a:rPr lang="en-GB" sz="3800" b="1" dirty="0"/>
              <a:t>Deontological theory </a:t>
            </a:r>
            <a:r>
              <a:rPr lang="en-GB" sz="3800" dirty="0"/>
              <a:t>(some actions are right or wrong, what is right for one is right for all, do to others as you would be done by).</a:t>
            </a:r>
          </a:p>
          <a:p>
            <a:pPr marL="0" indent="0">
              <a:buNone/>
            </a:pPr>
            <a:r>
              <a:rPr lang="en-GB" sz="3800" dirty="0"/>
              <a:t> </a:t>
            </a:r>
          </a:p>
          <a:p>
            <a:pPr marL="0" indent="0">
              <a:buNone/>
            </a:pPr>
            <a:r>
              <a:rPr lang="en-GB" sz="3800" b="1" dirty="0"/>
              <a:t>Utilitarianism</a:t>
            </a:r>
            <a:r>
              <a:rPr lang="en-GB" sz="3800" dirty="0"/>
              <a:t> – doing the greatest good, to the greatest number of people. </a:t>
            </a:r>
          </a:p>
          <a:p>
            <a:pPr marL="0" indent="0">
              <a:buNone/>
            </a:pPr>
            <a:endParaRPr lang="en-GB" sz="3800" dirty="0"/>
          </a:p>
          <a:p>
            <a:pPr marL="0" indent="0">
              <a:buNone/>
            </a:pPr>
            <a:r>
              <a:rPr lang="en-GB" sz="3800" b="1" dirty="0"/>
              <a:t>Equity Theory </a:t>
            </a:r>
            <a:r>
              <a:rPr lang="en-GB" sz="3800" dirty="0"/>
              <a:t>– fairness.</a:t>
            </a:r>
          </a:p>
          <a:p>
            <a:pPr marL="0" indent="0">
              <a:buNone/>
            </a:pPr>
            <a:endParaRPr lang="en-GB" sz="3800" dirty="0"/>
          </a:p>
          <a:p>
            <a:pPr marL="0" indent="0">
              <a:buNone/>
            </a:pPr>
            <a:r>
              <a:rPr lang="en-GB" sz="3800" b="1" dirty="0"/>
              <a:t>Stakeholder Theory </a:t>
            </a:r>
            <a:r>
              <a:rPr lang="en-GB" sz="3800" dirty="0"/>
              <a:t>– Management should act in interests of stakeholders.</a:t>
            </a:r>
          </a:p>
          <a:p>
            <a:pPr marL="0" indent="0">
              <a:buNone/>
            </a:pPr>
            <a:endParaRPr lang="en-GB" sz="3800" dirty="0"/>
          </a:p>
          <a:p>
            <a:pPr marL="0" indent="0">
              <a:buNone/>
            </a:pPr>
            <a:r>
              <a:rPr lang="en-GB" sz="3800" b="1" dirty="0"/>
              <a:t>Justice</a:t>
            </a:r>
            <a:r>
              <a:rPr lang="en-GB" sz="3800" dirty="0"/>
              <a:t> – treating people in a way that is fair, right and proper.</a:t>
            </a:r>
          </a:p>
          <a:p>
            <a:pPr marL="0" indent="0">
              <a:buNone/>
            </a:pPr>
            <a:endParaRPr lang="en-GB" sz="3800" dirty="0"/>
          </a:p>
          <a:p>
            <a:pPr marL="0" indent="0">
              <a:buNone/>
            </a:pPr>
            <a:r>
              <a:rPr lang="en-GB" sz="3800" b="1" dirty="0"/>
              <a:t>Teleology </a:t>
            </a:r>
            <a:r>
              <a:rPr lang="en-GB" sz="3800" dirty="0"/>
              <a:t>– actions must be judged by their consequences (dependent on the ‘goodness’ or ‘badness’ of the consequences). </a:t>
            </a:r>
          </a:p>
          <a:p>
            <a:pPr marL="0" indent="0">
              <a:buNone/>
            </a:pPr>
            <a:endParaRPr lang="en-GB" sz="3800" dirty="0"/>
          </a:p>
          <a:p>
            <a:pPr marL="0" indent="0">
              <a:buNone/>
            </a:pPr>
            <a:r>
              <a:rPr lang="en-GB" sz="3800" i="1" dirty="0"/>
              <a:t>Frameworks can be used to make decisions and guide policy. </a:t>
            </a:r>
          </a:p>
        </p:txBody>
      </p:sp>
      <p:sp>
        <p:nvSpPr>
          <p:cNvPr id="4" name="Slide Number Placeholder 3"/>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3100898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 Ethical practice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p:cNvSpPr/>
          <p:nvPr/>
        </p:nvSpPr>
        <p:spPr>
          <a:xfrm>
            <a:off x="964600" y="1124745"/>
            <a:ext cx="7200800" cy="4431983"/>
          </a:xfrm>
          <a:prstGeom prst="rect">
            <a:avLst/>
          </a:prstGeom>
        </p:spPr>
        <p:txBody>
          <a:bodyPr wrap="square">
            <a:spAutoFit/>
          </a:bodyPr>
          <a:lstStyle/>
          <a:p>
            <a:pPr>
              <a:buFont typeface="Arial" pitchFamily="34" charset="0"/>
              <a:buNone/>
            </a:pPr>
            <a:endParaRPr lang="en-GB" i="1" dirty="0"/>
          </a:p>
          <a:p>
            <a:pPr>
              <a:buFont typeface="Arial" pitchFamily="34" charset="0"/>
              <a:buNone/>
            </a:pPr>
            <a:r>
              <a:rPr lang="en-GB" sz="2200" i="1" dirty="0"/>
              <a:t>“A code of ethics provides foundational guidelines in relation to what to expect from those in the profession”(</a:t>
            </a:r>
            <a:r>
              <a:rPr lang="en-GB" sz="2200" dirty="0" err="1"/>
              <a:t>Gert</a:t>
            </a:r>
            <a:r>
              <a:rPr lang="en-GB" sz="2200" dirty="0"/>
              <a:t>, 1988).</a:t>
            </a:r>
          </a:p>
          <a:p>
            <a:pPr>
              <a:buFont typeface="Arial" pitchFamily="34" charset="0"/>
              <a:buNone/>
            </a:pPr>
            <a:r>
              <a:rPr lang="en-GB" sz="2200" dirty="0"/>
              <a:t> </a:t>
            </a:r>
          </a:p>
          <a:p>
            <a:pPr>
              <a:buFont typeface="Arial" pitchFamily="34" charset="0"/>
              <a:buNone/>
            </a:pPr>
            <a:r>
              <a:rPr lang="en-GB" sz="2200" i="1" dirty="0"/>
              <a:t>“Ethical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a:t>
            </a:r>
            <a:r>
              <a:rPr lang="en-GB" sz="2200" dirty="0"/>
              <a:t>” (</a:t>
            </a:r>
            <a:r>
              <a:rPr lang="en-GB" sz="2200" dirty="0" err="1"/>
              <a:t>Khurana</a:t>
            </a:r>
            <a:r>
              <a:rPr lang="en-GB" sz="2200" dirty="0"/>
              <a:t> &amp; </a:t>
            </a:r>
            <a:r>
              <a:rPr lang="en-GB" sz="2200" dirty="0" err="1"/>
              <a:t>Nobria</a:t>
            </a:r>
            <a:r>
              <a:rPr lang="en-GB" sz="2200" dirty="0"/>
              <a:t>, 2008). </a:t>
            </a:r>
          </a:p>
        </p:txBody>
      </p:sp>
    </p:spTree>
    <p:extLst>
      <p:ext uri="{BB962C8B-B14F-4D97-AF65-F5344CB8AC3E}">
        <p14:creationId xmlns:p14="http://schemas.microsoft.com/office/powerpoint/2010/main" val="565604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E8A78-FBF0-4715-A03B-09A37C7C1C63}"/>
              </a:ext>
            </a:extLst>
          </p:cNvPr>
          <p:cNvSpPr>
            <a:spLocks noGrp="1"/>
          </p:cNvSpPr>
          <p:nvPr>
            <p:ph type="title"/>
          </p:nvPr>
        </p:nvSpPr>
        <p:spPr/>
        <p:txBody>
          <a:bodyPr>
            <a:normAutofit/>
          </a:bodyPr>
          <a:lstStyle/>
          <a:p>
            <a:r>
              <a:rPr lang="en-GB" dirty="0"/>
              <a:t> The Ethical Dimension of HRM</a:t>
            </a:r>
          </a:p>
        </p:txBody>
      </p:sp>
      <p:sp>
        <p:nvSpPr>
          <p:cNvPr id="3" name="Content Placeholder 2">
            <a:extLst>
              <a:ext uri="{FF2B5EF4-FFF2-40B4-BE49-F238E27FC236}">
                <a16:creationId xmlns:a16="http://schemas.microsoft.com/office/drawing/2014/main" id="{61930CCB-310B-4EF1-BA36-F8C97EE189CF}"/>
              </a:ext>
            </a:extLst>
          </p:cNvPr>
          <p:cNvSpPr>
            <a:spLocks noGrp="1"/>
          </p:cNvSpPr>
          <p:nvPr>
            <p:ph idx="1"/>
          </p:nvPr>
        </p:nvSpPr>
        <p:spPr/>
        <p:txBody>
          <a:bodyPr>
            <a:normAutofit fontScale="85000" lnSpcReduction="10000"/>
          </a:bodyPr>
          <a:lstStyle/>
          <a:p>
            <a:r>
              <a:rPr lang="en-GB" dirty="0"/>
              <a:t>As well as supporting commercial outcomes, HR need to exercise social responsibility and look after the interests (well-being) of employees and to act ethically with regards to the needs of people in the organisation and community. </a:t>
            </a:r>
          </a:p>
          <a:p>
            <a:r>
              <a:rPr lang="en-GB" dirty="0"/>
              <a:t>Ethics is concerned with making decisions and judgements about what is the right course of action.</a:t>
            </a:r>
          </a:p>
          <a:p>
            <a:r>
              <a:rPr lang="en-GB" dirty="0"/>
              <a:t>Concepts of equity, justice and fair dealing. </a:t>
            </a:r>
          </a:p>
        </p:txBody>
      </p:sp>
    </p:spTree>
    <p:extLst>
      <p:ext uri="{BB962C8B-B14F-4D97-AF65-F5344CB8AC3E}">
        <p14:creationId xmlns:p14="http://schemas.microsoft.com/office/powerpoint/2010/main" val="29064523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96BD12-697C-59A1-48CA-423D753426A8}"/>
              </a:ext>
            </a:extLst>
          </p:cNvPr>
          <p:cNvSpPr>
            <a:spLocks noGrp="1"/>
          </p:cNvSpPr>
          <p:nvPr>
            <p:ph idx="1"/>
          </p:nvPr>
        </p:nvSpPr>
        <p:spPr>
          <a:xfrm>
            <a:off x="457200" y="764704"/>
            <a:ext cx="8229600" cy="4752529"/>
          </a:xfrm>
        </p:spPr>
        <p:txBody>
          <a:bodyPr>
            <a:normAutofit/>
          </a:bodyPr>
          <a:lstStyle/>
          <a:p>
            <a:pPr marL="0" indent="0">
              <a:buNone/>
            </a:pPr>
            <a:r>
              <a:rPr lang="en-GB" dirty="0"/>
              <a:t>At the heart of the CIPD Profession Map is that having sound, ethical principles that align with an organisation’s vision and values, produces a positive mindset and working environment. </a:t>
            </a:r>
          </a:p>
          <a:p>
            <a:pPr marL="0" indent="0">
              <a:buNone/>
            </a:pPr>
            <a:r>
              <a:rPr lang="en-GB" dirty="0"/>
              <a:t>Ethical practice is about building trust by role-modelling ethical behaviour and applying principles and values consistently in decision-making.</a:t>
            </a:r>
            <a:endParaRPr lang="en-US" dirty="0"/>
          </a:p>
          <a:p>
            <a:endParaRPr lang="en-US" dirty="0"/>
          </a:p>
        </p:txBody>
      </p:sp>
    </p:spTree>
    <p:extLst>
      <p:ext uri="{BB962C8B-B14F-4D97-AF65-F5344CB8AC3E}">
        <p14:creationId xmlns:p14="http://schemas.microsoft.com/office/powerpoint/2010/main" val="13569732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B5E9F-CDB4-5751-3FE8-93E6A7D3A8AF}"/>
              </a:ext>
            </a:extLst>
          </p:cNvPr>
          <p:cNvSpPr>
            <a:spLocks noGrp="1"/>
          </p:cNvSpPr>
          <p:nvPr>
            <p:ph type="title"/>
          </p:nvPr>
        </p:nvSpPr>
        <p:spPr/>
        <p:txBody>
          <a:bodyPr/>
          <a:lstStyle/>
          <a:p>
            <a:r>
              <a:rPr lang="en-US" dirty="0"/>
              <a:t>Corporate Social Responsibility</a:t>
            </a:r>
          </a:p>
        </p:txBody>
      </p:sp>
      <p:sp>
        <p:nvSpPr>
          <p:cNvPr id="3" name="Content Placeholder 2">
            <a:extLst>
              <a:ext uri="{FF2B5EF4-FFF2-40B4-BE49-F238E27FC236}">
                <a16:creationId xmlns:a16="http://schemas.microsoft.com/office/drawing/2014/main" id="{46015BFB-4391-DBDD-A6CE-43F6DFC09C15}"/>
              </a:ext>
            </a:extLst>
          </p:cNvPr>
          <p:cNvSpPr>
            <a:spLocks noGrp="1"/>
          </p:cNvSpPr>
          <p:nvPr>
            <p:ph idx="1"/>
          </p:nvPr>
        </p:nvSpPr>
        <p:spPr/>
        <p:txBody>
          <a:bodyPr>
            <a:normAutofit fontScale="85000" lnSpcReduction="20000"/>
          </a:bodyPr>
          <a:lstStyle/>
          <a:p>
            <a:pPr marL="0" indent="0">
              <a:buNone/>
            </a:pPr>
            <a:r>
              <a:rPr lang="en-US" dirty="0"/>
              <a:t>CSR is about operating ethically, is relevant in 4 areas, the:</a:t>
            </a:r>
          </a:p>
          <a:p>
            <a:pPr marL="0" indent="0">
              <a:buNone/>
            </a:pPr>
            <a:endParaRPr lang="en-US" dirty="0"/>
          </a:p>
          <a:p>
            <a:pPr marL="0" indent="0">
              <a:buNone/>
            </a:pPr>
            <a:r>
              <a:rPr lang="en-US" dirty="0"/>
              <a:t>Workplace</a:t>
            </a:r>
          </a:p>
          <a:p>
            <a:pPr marL="0" indent="0">
              <a:buNone/>
            </a:pPr>
            <a:r>
              <a:rPr lang="en-US" dirty="0"/>
              <a:t>Marketplace</a:t>
            </a:r>
          </a:p>
          <a:p>
            <a:pPr marL="0" indent="0">
              <a:buNone/>
            </a:pPr>
            <a:r>
              <a:rPr lang="en-US" dirty="0"/>
              <a:t>Environment</a:t>
            </a:r>
          </a:p>
          <a:p>
            <a:pPr marL="0" indent="0">
              <a:buNone/>
            </a:pPr>
            <a:r>
              <a:rPr lang="en-US" dirty="0"/>
              <a:t>Community </a:t>
            </a:r>
          </a:p>
          <a:p>
            <a:pPr marL="0" indent="0">
              <a:buNone/>
            </a:pPr>
            <a:endParaRPr lang="en-US" dirty="0"/>
          </a:p>
          <a:p>
            <a:pPr marL="0" indent="0">
              <a:buNone/>
            </a:pPr>
            <a:r>
              <a:rPr lang="en-US" dirty="0"/>
              <a:t>Any CSR examples in your </a:t>
            </a:r>
            <a:r>
              <a:rPr lang="en-US" dirty="0" err="1"/>
              <a:t>organisation</a:t>
            </a:r>
            <a:r>
              <a:rPr lang="en-US" dirty="0"/>
              <a:t>? </a:t>
            </a:r>
          </a:p>
        </p:txBody>
      </p:sp>
    </p:spTree>
    <p:extLst>
      <p:ext uri="{BB962C8B-B14F-4D97-AF65-F5344CB8AC3E}">
        <p14:creationId xmlns:p14="http://schemas.microsoft.com/office/powerpoint/2010/main" val="2658905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7C1F5-B7C9-3994-1D7A-9285A332044C}"/>
              </a:ext>
            </a:extLst>
          </p:cNvPr>
          <p:cNvSpPr>
            <a:spLocks noGrp="1"/>
          </p:cNvSpPr>
          <p:nvPr>
            <p:ph type="title"/>
          </p:nvPr>
        </p:nvSpPr>
        <p:spPr>
          <a:xfrm>
            <a:off x="452788" y="44624"/>
            <a:ext cx="8229600" cy="1143000"/>
          </a:xfrm>
        </p:spPr>
        <p:txBody>
          <a:bodyPr/>
          <a:lstStyle/>
          <a:p>
            <a:r>
              <a:rPr lang="en-US" dirty="0"/>
              <a:t>Corporate Governance</a:t>
            </a:r>
          </a:p>
        </p:txBody>
      </p:sp>
      <p:sp>
        <p:nvSpPr>
          <p:cNvPr id="3" name="Content Placeholder 2">
            <a:extLst>
              <a:ext uri="{FF2B5EF4-FFF2-40B4-BE49-F238E27FC236}">
                <a16:creationId xmlns:a16="http://schemas.microsoft.com/office/drawing/2014/main" id="{63B7E1F6-A717-8825-0A75-CBF6CB990A1B}"/>
              </a:ext>
            </a:extLst>
          </p:cNvPr>
          <p:cNvSpPr>
            <a:spLocks noGrp="1"/>
          </p:cNvSpPr>
          <p:nvPr>
            <p:ph idx="1"/>
          </p:nvPr>
        </p:nvSpPr>
        <p:spPr>
          <a:xfrm>
            <a:off x="452788" y="1052736"/>
            <a:ext cx="8229600" cy="4608512"/>
          </a:xfrm>
        </p:spPr>
        <p:txBody>
          <a:bodyPr>
            <a:normAutofit fontScale="70000" lnSpcReduction="20000"/>
          </a:bodyPr>
          <a:lstStyle/>
          <a:p>
            <a:r>
              <a:rPr lang="en-US" dirty="0"/>
              <a:t>Corporate governance is the system of rules, practices and processes by which a company is directed and controlled. (Chartered Governance Institute, </a:t>
            </a:r>
            <a:r>
              <a:rPr lang="en-US" dirty="0" err="1"/>
              <a:t>nd</a:t>
            </a:r>
            <a:r>
              <a:rPr lang="en-US" dirty="0"/>
              <a:t>). </a:t>
            </a:r>
          </a:p>
          <a:p>
            <a:r>
              <a:rPr lang="en-US" dirty="0"/>
              <a:t>The rules, practices and processes show accountability, power and who can make decisions. </a:t>
            </a:r>
          </a:p>
          <a:p>
            <a:r>
              <a:rPr lang="en-US" dirty="0"/>
              <a:t>Corporate governance is not a voluntary matter for those that fall within its scope and is supported by the Companies Act 2006 and the UK Governance Code, which is monitored by the Financial Reporting Council.</a:t>
            </a:r>
          </a:p>
          <a:p>
            <a:r>
              <a:rPr lang="en-US" dirty="0"/>
              <a:t>Corporate governance requirements were introduced to reduce the risk of unethical </a:t>
            </a:r>
            <a:r>
              <a:rPr lang="en-US" dirty="0" err="1"/>
              <a:t>behaviour</a:t>
            </a:r>
            <a:r>
              <a:rPr lang="en-US" dirty="0"/>
              <a:t> e.g. phone hacking by media </a:t>
            </a:r>
            <a:r>
              <a:rPr lang="en-US" dirty="0" err="1"/>
              <a:t>organisations</a:t>
            </a:r>
            <a:r>
              <a:rPr lang="en-US" dirty="0"/>
              <a:t>, sexual harassment, healthcare failings and poor working practices –all require governance. </a:t>
            </a:r>
          </a:p>
          <a:p>
            <a:pPr marL="0" indent="0">
              <a:buNone/>
            </a:pPr>
            <a:endParaRPr lang="en-US" dirty="0"/>
          </a:p>
          <a:p>
            <a:pPr marL="0" indent="0">
              <a:buNone/>
            </a:pPr>
            <a:r>
              <a:rPr lang="en-US" sz="1600" dirty="0"/>
              <a:t>Waite, K., et al (2021) pp73. People Practice: A Complete Guide. London: Kogan Page. </a:t>
            </a:r>
          </a:p>
        </p:txBody>
      </p:sp>
    </p:spTree>
    <p:extLst>
      <p:ext uri="{BB962C8B-B14F-4D97-AF65-F5344CB8AC3E}">
        <p14:creationId xmlns:p14="http://schemas.microsoft.com/office/powerpoint/2010/main" val="1486175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7A653-1665-872C-73CC-927294E177A8}"/>
              </a:ext>
            </a:extLst>
          </p:cNvPr>
          <p:cNvSpPr>
            <a:spLocks noGrp="1"/>
          </p:cNvSpPr>
          <p:nvPr>
            <p:ph type="title"/>
          </p:nvPr>
        </p:nvSpPr>
        <p:spPr/>
        <p:txBody>
          <a:bodyPr/>
          <a:lstStyle/>
          <a:p>
            <a:r>
              <a:rPr lang="en-US" dirty="0"/>
              <a:t>ESG Reports</a:t>
            </a:r>
          </a:p>
        </p:txBody>
      </p:sp>
      <p:sp>
        <p:nvSpPr>
          <p:cNvPr id="3" name="Content Placeholder 2">
            <a:extLst>
              <a:ext uri="{FF2B5EF4-FFF2-40B4-BE49-F238E27FC236}">
                <a16:creationId xmlns:a16="http://schemas.microsoft.com/office/drawing/2014/main" id="{2A930978-186C-E38E-CE44-8265669D7D88}"/>
              </a:ext>
            </a:extLst>
          </p:cNvPr>
          <p:cNvSpPr>
            <a:spLocks noGrp="1"/>
          </p:cNvSpPr>
          <p:nvPr>
            <p:ph idx="1"/>
          </p:nvPr>
        </p:nvSpPr>
        <p:spPr/>
        <p:txBody>
          <a:bodyPr>
            <a:normAutofit fontScale="47500" lnSpcReduction="20000"/>
          </a:bodyPr>
          <a:lstStyle/>
          <a:p>
            <a:pPr marL="0" indent="0">
              <a:buNone/>
            </a:pPr>
            <a:r>
              <a:rPr lang="en-US" dirty="0"/>
              <a:t>Corporate reputation is more in the spotlight with the introduction of ESG reports </a:t>
            </a:r>
          </a:p>
          <a:p>
            <a:pPr marL="0" indent="0">
              <a:buNone/>
            </a:pPr>
            <a:r>
              <a:rPr lang="en-US" dirty="0"/>
              <a:t>Reporting which refers to the disclosure of data covering a company’s operations in 3 areas:</a:t>
            </a:r>
          </a:p>
          <a:p>
            <a:r>
              <a:rPr lang="en-US" dirty="0"/>
              <a:t>Environmental</a:t>
            </a:r>
          </a:p>
          <a:p>
            <a:r>
              <a:rPr lang="en-US" dirty="0"/>
              <a:t>Social </a:t>
            </a:r>
          </a:p>
          <a:p>
            <a:r>
              <a:rPr lang="en-US" dirty="0"/>
              <a:t>Corporate governance </a:t>
            </a:r>
          </a:p>
          <a:p>
            <a:endParaRPr lang="en-US" dirty="0"/>
          </a:p>
          <a:p>
            <a:pPr marL="0" indent="0">
              <a:buNone/>
            </a:pPr>
            <a:r>
              <a:rPr lang="en-US" dirty="0"/>
              <a:t>Gives a snapshot of how sustainable and responsible the company is. </a:t>
            </a:r>
          </a:p>
          <a:p>
            <a:endParaRPr lang="en-US" dirty="0"/>
          </a:p>
          <a:p>
            <a:pPr marL="0" indent="0">
              <a:buNone/>
            </a:pPr>
            <a:r>
              <a:rPr lang="en-US" dirty="0"/>
              <a:t>Within the “Social”:</a:t>
            </a:r>
          </a:p>
          <a:p>
            <a:r>
              <a:rPr lang="en-US" dirty="0"/>
              <a:t>Human capital; Gender and diversity; employee engagement; human rights; labor management</a:t>
            </a:r>
          </a:p>
          <a:p>
            <a:endParaRPr lang="en-US" dirty="0"/>
          </a:p>
          <a:p>
            <a:pPr marL="0" indent="0">
              <a:buNone/>
            </a:pPr>
            <a:r>
              <a:rPr lang="en-US" dirty="0"/>
              <a:t>Within the “governance’:</a:t>
            </a:r>
          </a:p>
          <a:p>
            <a:r>
              <a:rPr lang="en-US" dirty="0"/>
              <a:t>Bribery and corruption (ethical practice) and business ethics </a:t>
            </a:r>
          </a:p>
          <a:p>
            <a:r>
              <a:rPr lang="en-US" dirty="0"/>
              <a:t>Whistleblowing policies and procedures</a:t>
            </a:r>
          </a:p>
          <a:p>
            <a:r>
              <a:rPr lang="en-US" dirty="0"/>
              <a:t>Board diversity</a:t>
            </a:r>
          </a:p>
          <a:p>
            <a:endParaRPr lang="en-US" dirty="0"/>
          </a:p>
        </p:txBody>
      </p:sp>
    </p:spTree>
    <p:extLst>
      <p:ext uri="{BB962C8B-B14F-4D97-AF65-F5344CB8AC3E}">
        <p14:creationId xmlns:p14="http://schemas.microsoft.com/office/powerpoint/2010/main" val="9164837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706499"/>
          </a:xfrm>
        </p:spPr>
        <p:txBody>
          <a:bodyPr>
            <a:normAutofit fontScale="90000"/>
          </a:bodyPr>
          <a:lstStyle/>
          <a:p>
            <a:r>
              <a:rPr lang="en-GB" b="1" dirty="0"/>
              <a:t>CIPD – Eight Ethical Lenses</a:t>
            </a:r>
          </a:p>
        </p:txBody>
      </p:sp>
      <p:sp>
        <p:nvSpPr>
          <p:cNvPr id="3" name="Content Placeholder 2"/>
          <p:cNvSpPr>
            <a:spLocks noGrp="1"/>
          </p:cNvSpPr>
          <p:nvPr>
            <p:ph idx="1"/>
          </p:nvPr>
        </p:nvSpPr>
        <p:spPr>
          <a:xfrm>
            <a:off x="683568" y="1412776"/>
            <a:ext cx="8003232" cy="3888432"/>
          </a:xfrm>
        </p:spPr>
        <p:txBody>
          <a:bodyPr>
            <a:normAutofit fontScale="62500" lnSpcReduction="20000"/>
          </a:bodyPr>
          <a:lstStyle/>
          <a:p>
            <a:pPr marL="0" indent="0">
              <a:buNone/>
            </a:pPr>
            <a:r>
              <a:rPr lang="en-GB" dirty="0"/>
              <a:t>Eight ethical perspectives for navigating workplace dilemmas. Specific workplace situations will require decision makers to decide which choice is right for them. </a:t>
            </a:r>
          </a:p>
          <a:p>
            <a:pPr marL="0" indent="0">
              <a:buNone/>
            </a:pPr>
            <a:endParaRPr lang="en-GB" dirty="0"/>
          </a:p>
          <a:p>
            <a:r>
              <a:rPr lang="en-GB" dirty="0"/>
              <a:t>Fairness</a:t>
            </a:r>
          </a:p>
          <a:p>
            <a:r>
              <a:rPr lang="en-GB" dirty="0"/>
              <a:t>Merit </a:t>
            </a:r>
          </a:p>
          <a:p>
            <a:r>
              <a:rPr lang="en-GB" dirty="0"/>
              <a:t>Markets</a:t>
            </a:r>
          </a:p>
          <a:p>
            <a:r>
              <a:rPr lang="en-GB" dirty="0"/>
              <a:t>Democracy </a:t>
            </a:r>
          </a:p>
          <a:p>
            <a:r>
              <a:rPr lang="en-GB" dirty="0"/>
              <a:t>Well-being  </a:t>
            </a:r>
          </a:p>
          <a:p>
            <a:r>
              <a:rPr lang="en-GB" dirty="0"/>
              <a:t>Rights and Duties</a:t>
            </a:r>
          </a:p>
          <a:p>
            <a:r>
              <a:rPr lang="en-GB" dirty="0"/>
              <a:t>Character </a:t>
            </a:r>
          </a:p>
          <a:p>
            <a:r>
              <a:rPr lang="en-GB" dirty="0"/>
              <a:t>Handing down</a:t>
            </a:r>
          </a:p>
        </p:txBody>
      </p:sp>
      <p:sp>
        <p:nvSpPr>
          <p:cNvPr id="4" name="Slide Number Placeholder 3"/>
          <p:cNvSpPr>
            <a:spLocks noGrp="1"/>
          </p:cNvSpPr>
          <p:nvPr>
            <p:ph type="sldNum" sz="quarter" idx="12"/>
          </p:nvPr>
        </p:nvSpPr>
        <p:spPr/>
        <p:txBody>
          <a:bodyPr/>
          <a:lstStyle/>
          <a:p>
            <a:fld id="{AC82685A-BD3A-4230-8D85-804689F67293}" type="slidenum">
              <a:rPr lang="en-GB" smtClean="0"/>
              <a:t>20</a:t>
            </a:fld>
            <a:endParaRPr lang="en-GB"/>
          </a:p>
        </p:txBody>
      </p:sp>
      <p:sp>
        <p:nvSpPr>
          <p:cNvPr id="6" name="TextBox 5">
            <a:extLst>
              <a:ext uri="{FF2B5EF4-FFF2-40B4-BE49-F238E27FC236}">
                <a16:creationId xmlns:a16="http://schemas.microsoft.com/office/drawing/2014/main" id="{1AC2B7FF-241D-2167-A1BB-028E31B6CBDE}"/>
              </a:ext>
            </a:extLst>
          </p:cNvPr>
          <p:cNvSpPr txBox="1"/>
          <p:nvPr/>
        </p:nvSpPr>
        <p:spPr>
          <a:xfrm>
            <a:off x="755576" y="5260558"/>
            <a:ext cx="3096344" cy="369332"/>
          </a:xfrm>
          <a:prstGeom prst="rect">
            <a:avLst/>
          </a:prstGeom>
          <a:noFill/>
        </p:spPr>
        <p:txBody>
          <a:bodyPr wrap="square" rtlCol="0">
            <a:spAutoFit/>
          </a:bodyPr>
          <a:lstStyle/>
          <a:p>
            <a:r>
              <a:rPr lang="en-US" dirty="0"/>
              <a:t>Full document on Moodle </a:t>
            </a:r>
          </a:p>
        </p:txBody>
      </p:sp>
    </p:spTree>
    <p:extLst>
      <p:ext uri="{BB962C8B-B14F-4D97-AF65-F5344CB8AC3E}">
        <p14:creationId xmlns:p14="http://schemas.microsoft.com/office/powerpoint/2010/main" val="1514389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0580D-D3EC-4D2C-8C58-9C6EF1DBA9C6}"/>
              </a:ext>
            </a:extLst>
          </p:cNvPr>
          <p:cNvSpPr>
            <a:spLocks noGrp="1"/>
          </p:cNvSpPr>
          <p:nvPr>
            <p:ph type="title"/>
          </p:nvPr>
        </p:nvSpPr>
        <p:spPr/>
        <p:txBody>
          <a:bodyPr>
            <a:normAutofit fontScale="90000"/>
          </a:bodyPr>
          <a:lstStyle/>
          <a:p>
            <a:r>
              <a:rPr lang="en-GB" dirty="0"/>
              <a:t>Relevant CIPD Courses on Core Behaviours (Free, online)</a:t>
            </a:r>
          </a:p>
        </p:txBody>
      </p:sp>
      <p:sp>
        <p:nvSpPr>
          <p:cNvPr id="3" name="Content Placeholder 2">
            <a:extLst>
              <a:ext uri="{FF2B5EF4-FFF2-40B4-BE49-F238E27FC236}">
                <a16:creationId xmlns:a16="http://schemas.microsoft.com/office/drawing/2014/main" id="{15DB6AFE-D874-4F36-A95C-0E0879872716}"/>
              </a:ext>
            </a:extLst>
          </p:cNvPr>
          <p:cNvSpPr>
            <a:spLocks noGrp="1"/>
          </p:cNvSpPr>
          <p:nvPr>
            <p:ph idx="1"/>
          </p:nvPr>
        </p:nvSpPr>
        <p:spPr>
          <a:xfrm>
            <a:off x="457200" y="2443163"/>
            <a:ext cx="8229600" cy="2937774"/>
          </a:xfrm>
        </p:spPr>
        <p:txBody>
          <a:bodyPr>
            <a:normAutofit/>
          </a:bodyPr>
          <a:lstStyle/>
          <a:p>
            <a:r>
              <a:rPr lang="en-GB" dirty="0">
                <a:hlinkClick r:id="rId3"/>
              </a:rPr>
              <a:t>Course: Ethical practice </a:t>
            </a:r>
            <a:endParaRPr lang="en-GB" dirty="0">
              <a:hlinkClick r:id="rId4"/>
            </a:endParaRPr>
          </a:p>
          <a:p>
            <a:r>
              <a:rPr lang="en-GB" dirty="0">
                <a:hlinkClick r:id="rId4"/>
              </a:rPr>
              <a:t>Course: Professional courage and influence</a:t>
            </a:r>
            <a:endParaRPr lang="en-GB" dirty="0"/>
          </a:p>
          <a:p>
            <a:pPr marL="0" indent="0">
              <a:buNone/>
            </a:pPr>
            <a:endParaRPr lang="en-GB" dirty="0"/>
          </a:p>
          <a:p>
            <a:r>
              <a:rPr lang="en-GB" dirty="0">
                <a:hlinkClick r:id="rId5"/>
              </a:rPr>
              <a:t>Course: Valuing People </a:t>
            </a:r>
            <a:endParaRPr lang="en-GB" dirty="0"/>
          </a:p>
          <a:p>
            <a:r>
              <a:rPr lang="en-GB" dirty="0">
                <a:hlinkClick r:id="rId6"/>
              </a:rPr>
              <a:t>Course: Working inclusively</a:t>
            </a:r>
            <a:endParaRPr lang="en-GB" dirty="0"/>
          </a:p>
          <a:p>
            <a:endParaRPr lang="en-GB" dirty="0"/>
          </a:p>
        </p:txBody>
      </p:sp>
    </p:spTree>
    <p:extLst>
      <p:ext uri="{BB962C8B-B14F-4D97-AF65-F5344CB8AC3E}">
        <p14:creationId xmlns:p14="http://schemas.microsoft.com/office/powerpoint/2010/main" val="1877201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FBD8E-33C5-8C4D-B565-769F185E70EC}"/>
              </a:ext>
            </a:extLst>
          </p:cNvPr>
          <p:cNvSpPr>
            <a:spLocks noGrp="1"/>
          </p:cNvSpPr>
          <p:nvPr>
            <p:ph type="title"/>
          </p:nvPr>
        </p:nvSpPr>
        <p:spPr>
          <a:xfrm>
            <a:off x="457200" y="274638"/>
            <a:ext cx="8229600" cy="922114"/>
          </a:xfrm>
        </p:spPr>
        <p:txBody>
          <a:bodyPr>
            <a:noAutofit/>
          </a:bodyPr>
          <a:lstStyle/>
          <a:p>
            <a:r>
              <a:rPr lang="en-US" sz="2800" dirty="0"/>
              <a:t>Ethical practice (CIPD Prof map - Foundation Level) require people professionals to:</a:t>
            </a:r>
          </a:p>
        </p:txBody>
      </p:sp>
      <p:sp>
        <p:nvSpPr>
          <p:cNvPr id="3" name="Content Placeholder 2">
            <a:extLst>
              <a:ext uri="{FF2B5EF4-FFF2-40B4-BE49-F238E27FC236}">
                <a16:creationId xmlns:a16="http://schemas.microsoft.com/office/drawing/2014/main" id="{46F21B70-9939-3F49-9A28-04D874546166}"/>
              </a:ext>
            </a:extLst>
          </p:cNvPr>
          <p:cNvSpPr>
            <a:spLocks noGrp="1"/>
          </p:cNvSpPr>
          <p:nvPr>
            <p:ph idx="1"/>
          </p:nvPr>
        </p:nvSpPr>
        <p:spPr/>
        <p:txBody>
          <a:bodyPr>
            <a:normAutofit fontScale="85000" lnSpcReduction="10000"/>
          </a:bodyPr>
          <a:lstStyle/>
          <a:p>
            <a:r>
              <a:rPr lang="en-GB" dirty="0"/>
              <a:t>Consider how professional principles and values currently inform their approach and how they can be more consistently applied in the future</a:t>
            </a:r>
          </a:p>
          <a:p>
            <a:r>
              <a:rPr lang="en-GB" dirty="0"/>
              <a:t>Take responsibility for their actions</a:t>
            </a:r>
          </a:p>
          <a:p>
            <a:r>
              <a:rPr lang="en-GB" dirty="0"/>
              <a:t>Act compliantly with regard to relevant regulation and law</a:t>
            </a:r>
          </a:p>
          <a:p>
            <a:r>
              <a:rPr lang="en-GB" dirty="0"/>
              <a:t>Handle personal data and information in a professional manner</a:t>
            </a:r>
          </a:p>
          <a:p>
            <a:r>
              <a:rPr lang="en-GB" dirty="0"/>
              <a:t>Demonstrate honesty in dealings with others</a:t>
            </a:r>
          </a:p>
        </p:txBody>
      </p:sp>
    </p:spTree>
    <p:extLst>
      <p:ext uri="{BB962C8B-B14F-4D97-AF65-F5344CB8AC3E}">
        <p14:creationId xmlns:p14="http://schemas.microsoft.com/office/powerpoint/2010/main" val="15368346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D2C3-7B8F-4FA5-9D18-665957A73909}"/>
              </a:ext>
            </a:extLst>
          </p:cNvPr>
          <p:cNvSpPr>
            <a:spLocks noGrp="1"/>
          </p:cNvSpPr>
          <p:nvPr>
            <p:ph type="title"/>
          </p:nvPr>
        </p:nvSpPr>
        <p:spPr/>
        <p:txBody>
          <a:bodyPr/>
          <a:lstStyle/>
          <a:p>
            <a:r>
              <a:rPr lang="en-GB" b="1" dirty="0"/>
              <a:t>Examples of Ethical Guidelines</a:t>
            </a:r>
          </a:p>
        </p:txBody>
      </p:sp>
      <p:sp>
        <p:nvSpPr>
          <p:cNvPr id="3" name="Content Placeholder 2">
            <a:extLst>
              <a:ext uri="{FF2B5EF4-FFF2-40B4-BE49-F238E27FC236}">
                <a16:creationId xmlns:a16="http://schemas.microsoft.com/office/drawing/2014/main" id="{E8037A1C-B111-403C-A311-FDC03FDFA6CD}"/>
              </a:ext>
            </a:extLst>
          </p:cNvPr>
          <p:cNvSpPr>
            <a:spLocks noGrp="1"/>
          </p:cNvSpPr>
          <p:nvPr>
            <p:ph idx="1"/>
          </p:nvPr>
        </p:nvSpPr>
        <p:spPr/>
        <p:txBody>
          <a:bodyPr/>
          <a:lstStyle/>
          <a:p>
            <a:pPr marL="0" indent="0">
              <a:buNone/>
            </a:pPr>
            <a:r>
              <a:rPr lang="en-GB" dirty="0"/>
              <a:t>What guidelines might you see associated with:</a:t>
            </a:r>
          </a:p>
          <a:p>
            <a:r>
              <a:rPr lang="en-GB" dirty="0"/>
              <a:t>Recruitment and Selection?</a:t>
            </a:r>
          </a:p>
          <a:p>
            <a:r>
              <a:rPr lang="en-GB" dirty="0"/>
              <a:t>Learning and Development?</a:t>
            </a:r>
          </a:p>
          <a:p>
            <a:r>
              <a:rPr lang="en-GB" dirty="0"/>
              <a:t>Performance Management?</a:t>
            </a:r>
          </a:p>
        </p:txBody>
      </p:sp>
    </p:spTree>
    <p:extLst>
      <p:ext uri="{BB962C8B-B14F-4D97-AF65-F5344CB8AC3E}">
        <p14:creationId xmlns:p14="http://schemas.microsoft.com/office/powerpoint/2010/main" val="21855020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82212E-44D1-33D4-EA1F-ABC38253EE48}"/>
              </a:ext>
            </a:extLst>
          </p:cNvPr>
          <p:cNvSpPr>
            <a:spLocks noGrp="1"/>
          </p:cNvSpPr>
          <p:nvPr>
            <p:ph idx="1"/>
          </p:nvPr>
        </p:nvSpPr>
        <p:spPr>
          <a:xfrm>
            <a:off x="457200" y="908720"/>
            <a:ext cx="8229600" cy="3917032"/>
          </a:xfrm>
        </p:spPr>
        <p:txBody>
          <a:bodyPr>
            <a:normAutofit fontScale="85000" lnSpcReduction="10000"/>
          </a:bodyPr>
          <a:lstStyle/>
          <a:p>
            <a:r>
              <a:rPr lang="en-US" dirty="0"/>
              <a:t>Some </a:t>
            </a:r>
            <a:r>
              <a:rPr lang="en-US" dirty="0" err="1"/>
              <a:t>organisations</a:t>
            </a:r>
            <a:r>
              <a:rPr lang="en-US" dirty="0"/>
              <a:t> provide individuals with ‘ethical tests’ to help them make decisions and navigate ethical values and principles. These may involve a series of questions such as:</a:t>
            </a:r>
          </a:p>
          <a:p>
            <a:endParaRPr lang="en-US" dirty="0"/>
          </a:p>
          <a:p>
            <a:pPr>
              <a:buFont typeface="Wingdings" pitchFamily="2" charset="2"/>
              <a:buChar char="Ø"/>
            </a:pPr>
            <a:r>
              <a:rPr lang="en-US" dirty="0"/>
              <a:t>Is it consistent with the </a:t>
            </a:r>
            <a:r>
              <a:rPr lang="en-US" dirty="0" err="1"/>
              <a:t>organisations</a:t>
            </a:r>
            <a:r>
              <a:rPr lang="en-US" dirty="0"/>
              <a:t> code of ethics?</a:t>
            </a:r>
          </a:p>
          <a:p>
            <a:pPr>
              <a:buFont typeface="Wingdings" pitchFamily="2" charset="2"/>
              <a:buChar char="Ø"/>
            </a:pPr>
            <a:r>
              <a:rPr lang="en-US" dirty="0"/>
              <a:t>How would I feel about it being on the front page of tomorrows newspapers?</a:t>
            </a:r>
          </a:p>
        </p:txBody>
      </p:sp>
    </p:spTree>
    <p:extLst>
      <p:ext uri="{BB962C8B-B14F-4D97-AF65-F5344CB8AC3E}">
        <p14:creationId xmlns:p14="http://schemas.microsoft.com/office/powerpoint/2010/main" val="10538831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B8ADE-2223-9D71-69A7-146888E55069}"/>
              </a:ext>
            </a:extLst>
          </p:cNvPr>
          <p:cNvSpPr>
            <a:spLocks noGrp="1"/>
          </p:cNvSpPr>
          <p:nvPr>
            <p:ph type="title"/>
          </p:nvPr>
        </p:nvSpPr>
        <p:spPr/>
        <p:txBody>
          <a:bodyPr>
            <a:normAutofit fontScale="90000"/>
          </a:bodyPr>
          <a:lstStyle/>
          <a:p>
            <a:r>
              <a:rPr lang="en-US" dirty="0"/>
              <a:t>What do we mean by unethical </a:t>
            </a:r>
            <a:r>
              <a:rPr lang="en-US" dirty="0" err="1"/>
              <a:t>behaviour</a:t>
            </a:r>
            <a:r>
              <a:rPr lang="en-US" dirty="0"/>
              <a:t>?</a:t>
            </a:r>
          </a:p>
        </p:txBody>
      </p:sp>
      <p:sp>
        <p:nvSpPr>
          <p:cNvPr id="3" name="Content Placeholder 2">
            <a:extLst>
              <a:ext uri="{FF2B5EF4-FFF2-40B4-BE49-F238E27FC236}">
                <a16:creationId xmlns:a16="http://schemas.microsoft.com/office/drawing/2014/main" id="{2B0F1D9A-FAF9-02A7-563C-45BA47E1B75F}"/>
              </a:ext>
            </a:extLst>
          </p:cNvPr>
          <p:cNvSpPr>
            <a:spLocks noGrp="1"/>
          </p:cNvSpPr>
          <p:nvPr>
            <p:ph idx="1"/>
          </p:nvPr>
        </p:nvSpPr>
        <p:spPr/>
        <p:txBody>
          <a:bodyPr>
            <a:normAutofit fontScale="70000" lnSpcReduction="20000"/>
          </a:bodyPr>
          <a:lstStyle/>
          <a:p>
            <a:r>
              <a:rPr lang="en-US" dirty="0"/>
              <a:t>Theft</a:t>
            </a:r>
          </a:p>
          <a:p>
            <a:r>
              <a:rPr lang="en-US" dirty="0"/>
              <a:t>Fraud</a:t>
            </a:r>
          </a:p>
          <a:p>
            <a:r>
              <a:rPr lang="en-US" dirty="0"/>
              <a:t>Deception</a:t>
            </a:r>
          </a:p>
          <a:p>
            <a:r>
              <a:rPr lang="en-US" dirty="0"/>
              <a:t>Bullying and harassment </a:t>
            </a:r>
          </a:p>
          <a:p>
            <a:r>
              <a:rPr lang="en-US" dirty="0"/>
              <a:t>Sabotage</a:t>
            </a:r>
          </a:p>
          <a:p>
            <a:endParaRPr lang="en-US" dirty="0"/>
          </a:p>
          <a:p>
            <a:pPr marL="0" indent="0">
              <a:buNone/>
            </a:pPr>
            <a:r>
              <a:rPr lang="en-US" dirty="0"/>
              <a:t>Those for financial gain:</a:t>
            </a:r>
          </a:p>
          <a:p>
            <a:r>
              <a:rPr lang="en-US" dirty="0"/>
              <a:t>Price fixing</a:t>
            </a:r>
          </a:p>
          <a:p>
            <a:r>
              <a:rPr lang="en-US" dirty="0"/>
              <a:t>Putting profit above safety</a:t>
            </a:r>
          </a:p>
          <a:p>
            <a:r>
              <a:rPr lang="en-US" dirty="0"/>
              <a:t>Withholding vital information</a:t>
            </a:r>
          </a:p>
          <a:p>
            <a:r>
              <a:rPr lang="en-US" dirty="0"/>
              <a:t>Misrepresenting facts</a:t>
            </a:r>
          </a:p>
          <a:p>
            <a:endParaRPr lang="en-US" dirty="0"/>
          </a:p>
        </p:txBody>
      </p:sp>
    </p:spTree>
    <p:extLst>
      <p:ext uri="{BB962C8B-B14F-4D97-AF65-F5344CB8AC3E}">
        <p14:creationId xmlns:p14="http://schemas.microsoft.com/office/powerpoint/2010/main" val="3169366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CA0CE-D3B6-2544-8D43-BB14BB038FA2}"/>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BE8075BA-1536-A843-8797-B720CDA6D09E}"/>
              </a:ext>
            </a:extLst>
          </p:cNvPr>
          <p:cNvSpPr>
            <a:spLocks noGrp="1"/>
          </p:cNvSpPr>
          <p:nvPr>
            <p:ph idx="1"/>
          </p:nvPr>
        </p:nvSpPr>
        <p:spPr/>
        <p:txBody>
          <a:bodyPr>
            <a:normAutofit/>
          </a:bodyPr>
          <a:lstStyle/>
          <a:p>
            <a:pPr marL="0" indent="0">
              <a:buNone/>
            </a:pPr>
            <a:r>
              <a:rPr lang="en-US" sz="5400" dirty="0"/>
              <a:t>What does the term professional mean to you?</a:t>
            </a:r>
          </a:p>
          <a:p>
            <a:pPr marL="0" indent="0">
              <a:buNone/>
            </a:pPr>
            <a:r>
              <a:rPr lang="en-US" sz="5400" dirty="0"/>
              <a:t>What key words/values spring to mind? </a:t>
            </a:r>
          </a:p>
        </p:txBody>
      </p:sp>
    </p:spTree>
    <p:extLst>
      <p:ext uri="{BB962C8B-B14F-4D97-AF65-F5344CB8AC3E}">
        <p14:creationId xmlns:p14="http://schemas.microsoft.com/office/powerpoint/2010/main" val="42214383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72348-C16E-344B-A624-5F5417C05B37}"/>
              </a:ext>
            </a:extLst>
          </p:cNvPr>
          <p:cNvSpPr>
            <a:spLocks noGrp="1"/>
          </p:cNvSpPr>
          <p:nvPr>
            <p:ph type="title"/>
          </p:nvPr>
        </p:nvSpPr>
        <p:spPr/>
        <p:txBody>
          <a:bodyPr/>
          <a:lstStyle/>
          <a:p>
            <a:r>
              <a:rPr lang="en-US" dirty="0"/>
              <a:t>People professionals</a:t>
            </a:r>
          </a:p>
        </p:txBody>
      </p:sp>
      <p:sp>
        <p:nvSpPr>
          <p:cNvPr id="3" name="Content Placeholder 2">
            <a:extLst>
              <a:ext uri="{FF2B5EF4-FFF2-40B4-BE49-F238E27FC236}">
                <a16:creationId xmlns:a16="http://schemas.microsoft.com/office/drawing/2014/main" id="{1583DB36-B9C1-8C40-80BA-E956D969ACF3}"/>
              </a:ext>
            </a:extLst>
          </p:cNvPr>
          <p:cNvSpPr>
            <a:spLocks noGrp="1"/>
          </p:cNvSpPr>
          <p:nvPr>
            <p:ph idx="1"/>
          </p:nvPr>
        </p:nvSpPr>
        <p:spPr/>
        <p:txBody>
          <a:bodyPr>
            <a:normAutofit fontScale="70000" lnSpcReduction="20000"/>
          </a:bodyPr>
          <a:lstStyle/>
          <a:p>
            <a:pPr marL="0" indent="0">
              <a:buNone/>
            </a:pPr>
            <a:r>
              <a:rPr lang="en-GB" i="1" dirty="0"/>
              <a:t>“Professionalism in HR as in other fields can be defined generally as the conduct exhibited by people who are providing advice and services that require expertise and that meet defined or generally accepted standards of behaviour. Work done by a professional is usually distinguished by its reference to a framework of fundamental concepts that reflect the skilful application of specialized education, training and experience. It is accompanied by a sense of responsibility and an acceptance of recognized standards. Even more loosely, people can be described as acting ‘professionally’ when they do their work well and act responsibly</a:t>
            </a:r>
            <a:r>
              <a:rPr lang="en-GB" dirty="0"/>
              <a:t>.”</a:t>
            </a:r>
          </a:p>
          <a:p>
            <a:pPr marL="0" indent="0">
              <a:buNone/>
            </a:pPr>
            <a:r>
              <a:rPr lang="en-GB" dirty="0"/>
              <a:t> </a:t>
            </a:r>
          </a:p>
          <a:p>
            <a:pPr marL="0" indent="0">
              <a:buNone/>
            </a:pPr>
            <a:r>
              <a:rPr lang="en-GB" dirty="0"/>
              <a:t>Armstrong, M (2014). </a:t>
            </a:r>
            <a:r>
              <a:rPr lang="en-GB" i="1" dirty="0"/>
              <a:t>pp. 47</a:t>
            </a:r>
            <a:endParaRPr lang="en-GB" dirty="0"/>
          </a:p>
          <a:p>
            <a:pPr marL="0" indent="0">
              <a:buNone/>
            </a:pPr>
            <a:endParaRPr lang="en-US" dirty="0"/>
          </a:p>
        </p:txBody>
      </p:sp>
    </p:spTree>
    <p:extLst>
      <p:ext uri="{BB962C8B-B14F-4D97-AF65-F5344CB8AC3E}">
        <p14:creationId xmlns:p14="http://schemas.microsoft.com/office/powerpoint/2010/main" val="42483746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FF6B1-CBDB-CB48-A9CD-BF3E0CE44A27}"/>
              </a:ext>
            </a:extLst>
          </p:cNvPr>
          <p:cNvSpPr>
            <a:spLocks noGrp="1"/>
          </p:cNvSpPr>
          <p:nvPr>
            <p:ph type="title"/>
          </p:nvPr>
        </p:nvSpPr>
        <p:spPr/>
        <p:txBody>
          <a:bodyPr/>
          <a:lstStyle/>
          <a:p>
            <a:r>
              <a:rPr lang="en-US" dirty="0"/>
              <a:t>Personal values</a:t>
            </a:r>
          </a:p>
        </p:txBody>
      </p:sp>
      <p:sp>
        <p:nvSpPr>
          <p:cNvPr id="3" name="Content Placeholder 2">
            <a:extLst>
              <a:ext uri="{FF2B5EF4-FFF2-40B4-BE49-F238E27FC236}">
                <a16:creationId xmlns:a16="http://schemas.microsoft.com/office/drawing/2014/main" id="{F0A5F5F3-7D5F-A141-85F8-F6AE6D4728F1}"/>
              </a:ext>
            </a:extLst>
          </p:cNvPr>
          <p:cNvSpPr>
            <a:spLocks noGrp="1"/>
          </p:cNvSpPr>
          <p:nvPr>
            <p:ph idx="1"/>
          </p:nvPr>
        </p:nvSpPr>
        <p:spPr/>
        <p:txBody>
          <a:bodyPr>
            <a:normAutofit lnSpcReduction="10000"/>
          </a:bodyPr>
          <a:lstStyle/>
          <a:p>
            <a:r>
              <a:rPr lang="en-US" dirty="0"/>
              <a:t>Fairness</a:t>
            </a:r>
          </a:p>
          <a:p>
            <a:r>
              <a:rPr lang="en-US" dirty="0"/>
              <a:t>Honesty</a:t>
            </a:r>
          </a:p>
          <a:p>
            <a:r>
              <a:rPr lang="en-US" dirty="0"/>
              <a:t>Equality</a:t>
            </a:r>
          </a:p>
          <a:p>
            <a:r>
              <a:rPr lang="en-US" dirty="0"/>
              <a:t>Inclusivity</a:t>
            </a:r>
          </a:p>
          <a:p>
            <a:r>
              <a:rPr lang="en-US" dirty="0"/>
              <a:t>Valuing others</a:t>
            </a:r>
          </a:p>
          <a:p>
            <a:r>
              <a:rPr lang="en-US" dirty="0"/>
              <a:t>Evidence-based decisions</a:t>
            </a:r>
          </a:p>
          <a:p>
            <a:r>
              <a:rPr lang="en-US" dirty="0"/>
              <a:t>Professional integrity </a:t>
            </a:r>
          </a:p>
        </p:txBody>
      </p:sp>
    </p:spTree>
    <p:extLst>
      <p:ext uri="{BB962C8B-B14F-4D97-AF65-F5344CB8AC3E}">
        <p14:creationId xmlns:p14="http://schemas.microsoft.com/office/powerpoint/2010/main" val="35067321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206AD-689E-8CD8-9F70-BCA0449425D3}"/>
              </a:ext>
            </a:extLst>
          </p:cNvPr>
          <p:cNvSpPr>
            <a:spLocks noGrp="1"/>
          </p:cNvSpPr>
          <p:nvPr>
            <p:ph type="title"/>
          </p:nvPr>
        </p:nvSpPr>
        <p:spPr>
          <a:xfrm>
            <a:off x="457200" y="274638"/>
            <a:ext cx="8229600" cy="1143000"/>
          </a:xfrm>
        </p:spPr>
        <p:txBody>
          <a:bodyPr anchor="ctr">
            <a:normAutofit/>
          </a:bodyPr>
          <a:lstStyle/>
          <a:p>
            <a:r>
              <a:rPr lang="en-US"/>
              <a:t>Integrity </a:t>
            </a:r>
          </a:p>
        </p:txBody>
      </p:sp>
      <p:pic>
        <p:nvPicPr>
          <p:cNvPr id="7" name="Picture 6" descr="A group of people looking at a computer screen&#10;&#10;Description automatically generated with medium confidence">
            <a:extLst>
              <a:ext uri="{FF2B5EF4-FFF2-40B4-BE49-F238E27FC236}">
                <a16:creationId xmlns:a16="http://schemas.microsoft.com/office/drawing/2014/main" id="{A4D087E6-BB77-B4A7-0A19-83F88F11BFC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336" r="27084" b="-2"/>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4EEC354D-45A1-7895-C65A-CB252EABC798}"/>
              </a:ext>
            </a:extLst>
          </p:cNvPr>
          <p:cNvSpPr>
            <a:spLocks noGrp="1"/>
          </p:cNvSpPr>
          <p:nvPr>
            <p:ph sz="half" idx="2"/>
          </p:nvPr>
        </p:nvSpPr>
        <p:spPr>
          <a:xfrm>
            <a:off x="4648200" y="1600201"/>
            <a:ext cx="4038600" cy="3989040"/>
          </a:xfrm>
        </p:spPr>
        <p:txBody>
          <a:bodyPr>
            <a:normAutofit/>
          </a:bodyPr>
          <a:lstStyle/>
          <a:p>
            <a:pPr marL="0" indent="0">
              <a:buNone/>
            </a:pPr>
            <a:r>
              <a:rPr lang="en-GB" sz="4000" i="1" dirty="0"/>
              <a:t>The quality of being honest and having strong moral principles</a:t>
            </a:r>
            <a:r>
              <a:rPr lang="en-GB" sz="3200" i="1" dirty="0"/>
              <a:t>.</a:t>
            </a:r>
          </a:p>
          <a:p>
            <a:pPr marL="0" indent="0">
              <a:buNone/>
            </a:pPr>
            <a:endParaRPr lang="en-GB" sz="3200" i="1" dirty="0"/>
          </a:p>
          <a:p>
            <a:pPr marL="0" indent="0">
              <a:buNone/>
            </a:pPr>
            <a:r>
              <a:rPr lang="en-GB" sz="2400" dirty="0"/>
              <a:t>Oxford Dictionary definition </a:t>
            </a:r>
            <a:endParaRPr lang="en-US" sz="2400" dirty="0"/>
          </a:p>
        </p:txBody>
      </p:sp>
    </p:spTree>
    <p:extLst>
      <p:ext uri="{BB962C8B-B14F-4D97-AF65-F5344CB8AC3E}">
        <p14:creationId xmlns:p14="http://schemas.microsoft.com/office/powerpoint/2010/main" val="22615255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F5B34A-7C38-948D-3A2C-9D74DD68294F}"/>
              </a:ext>
            </a:extLst>
          </p:cNvPr>
          <p:cNvSpPr txBox="1"/>
          <p:nvPr/>
        </p:nvSpPr>
        <p:spPr>
          <a:xfrm>
            <a:off x="611560" y="548680"/>
            <a:ext cx="7920880" cy="4801314"/>
          </a:xfrm>
          <a:prstGeom prst="rect">
            <a:avLst/>
          </a:prstGeom>
          <a:noFill/>
        </p:spPr>
        <p:txBody>
          <a:bodyPr wrap="square" rtlCol="0">
            <a:spAutoFit/>
          </a:bodyPr>
          <a:lstStyle/>
          <a:p>
            <a:r>
              <a:rPr lang="en-US" dirty="0"/>
              <a:t>Having a moral purpose is one of the core elements of </a:t>
            </a:r>
            <a:r>
              <a:rPr lang="en-US" b="1" dirty="0"/>
              <a:t>integrity</a:t>
            </a:r>
            <a:r>
              <a:rPr lang="en-US" dirty="0"/>
              <a:t> along with ethics, justice and fair dealings. The elements of integrity are:</a:t>
            </a:r>
          </a:p>
          <a:p>
            <a:endParaRPr lang="en-US" b="1" dirty="0"/>
          </a:p>
          <a:p>
            <a:pPr marL="285750" indent="-285750">
              <a:buFont typeface="Arial" panose="020B0604020202020204" pitchFamily="34" charset="0"/>
              <a:buChar char="•"/>
            </a:pPr>
            <a:r>
              <a:rPr lang="en-US" dirty="0"/>
              <a:t>Integration of the different parts of a person: emotional, psychological and intellectual</a:t>
            </a:r>
          </a:p>
          <a:p>
            <a:pPr marL="285750" indent="-285750">
              <a:buFont typeface="Arial" panose="020B0604020202020204" pitchFamily="34" charset="0"/>
              <a:buChar char="•"/>
            </a:pPr>
            <a:r>
              <a:rPr lang="en-US" dirty="0"/>
              <a:t>Consistency between the self, values and practice; between past, present and future; and between different relationships, situations and contexts.</a:t>
            </a:r>
          </a:p>
          <a:p>
            <a:pPr marL="285750" indent="-285750">
              <a:buFont typeface="Arial" panose="020B0604020202020204" pitchFamily="34" charset="0"/>
              <a:buChar char="•"/>
            </a:pPr>
            <a:r>
              <a:rPr lang="en-US" dirty="0"/>
              <a:t>Honesty and transparency, involving an openness to the self and others while remaining focused on the truth of the situation.</a:t>
            </a:r>
          </a:p>
          <a:p>
            <a:pPr marL="285750" indent="-285750">
              <a:buFont typeface="Arial" panose="020B0604020202020204" pitchFamily="34" charset="0"/>
              <a:buChar char="•"/>
            </a:pPr>
            <a:r>
              <a:rPr lang="en-US" dirty="0"/>
              <a:t>Independence: this is a key element of integrity. </a:t>
            </a:r>
          </a:p>
          <a:p>
            <a:pPr marL="285750" indent="-285750">
              <a:buFont typeface="Arial" panose="020B0604020202020204" pitchFamily="34" charset="0"/>
              <a:buChar char="•"/>
            </a:pPr>
            <a:r>
              <a:rPr lang="en-US" dirty="0"/>
              <a:t>Responsibility for values and practice</a:t>
            </a:r>
          </a:p>
          <a:p>
            <a:pPr marL="285750" indent="-285750">
              <a:buFont typeface="Arial" panose="020B0604020202020204" pitchFamily="34" charset="0"/>
              <a:buChar char="•"/>
            </a:pPr>
            <a:r>
              <a:rPr lang="en-US" dirty="0"/>
              <a:t>A learning process. Given the limitations of people it’s impossible to have complete integrity in any static sense.</a:t>
            </a:r>
          </a:p>
          <a:p>
            <a:pPr marL="285750" indent="-285750">
              <a:buFont typeface="Arial" panose="020B0604020202020204" pitchFamily="34" charset="0"/>
              <a:buChar char="•"/>
            </a:pPr>
            <a:r>
              <a:rPr lang="en-US" dirty="0"/>
              <a:t>Commitment to purpose, project and people over time, and to the common good. </a:t>
            </a:r>
          </a:p>
          <a:p>
            <a:endParaRPr lang="en-US" b="1" dirty="0"/>
          </a:p>
          <a:p>
            <a:r>
              <a:rPr lang="en-US" dirty="0"/>
              <a:t>Robinson and Dowson (2011)</a:t>
            </a:r>
          </a:p>
        </p:txBody>
      </p:sp>
    </p:spTree>
    <p:extLst>
      <p:ext uri="{BB962C8B-B14F-4D97-AF65-F5344CB8AC3E}">
        <p14:creationId xmlns:p14="http://schemas.microsoft.com/office/powerpoint/2010/main" val="26120907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7092F7-9B40-D37F-A2F6-B17A8732419C}"/>
              </a:ext>
            </a:extLst>
          </p:cNvPr>
          <p:cNvSpPr>
            <a:spLocks noGrp="1"/>
          </p:cNvSpPr>
          <p:nvPr>
            <p:ph idx="1"/>
          </p:nvPr>
        </p:nvSpPr>
        <p:spPr>
          <a:xfrm>
            <a:off x="755576" y="273050"/>
            <a:ext cx="7931224" cy="5172173"/>
          </a:xfrm>
        </p:spPr>
        <p:txBody>
          <a:bodyPr>
            <a:normAutofit lnSpcReduction="10000"/>
          </a:bodyPr>
          <a:lstStyle/>
          <a:p>
            <a:pPr marL="0" indent="0">
              <a:buNone/>
            </a:pPr>
            <a:r>
              <a:rPr lang="en-US" sz="3600" dirty="0"/>
              <a:t>Recognizing our own values and how these are the core of personality, provides us with a framework for interpreting our, and others’ </a:t>
            </a:r>
            <a:r>
              <a:rPr lang="en-US" sz="3600" dirty="0" err="1"/>
              <a:t>behaviour</a:t>
            </a:r>
            <a:r>
              <a:rPr lang="en-US" sz="3600" dirty="0"/>
              <a:t>. </a:t>
            </a:r>
          </a:p>
          <a:p>
            <a:pPr marL="0" indent="0">
              <a:buNone/>
            </a:pPr>
            <a:r>
              <a:rPr lang="en-US" sz="3600" dirty="0"/>
              <a:t>Our preferred </a:t>
            </a:r>
            <a:r>
              <a:rPr lang="en-US" sz="3600" dirty="0" err="1"/>
              <a:t>behaviour</a:t>
            </a:r>
            <a:r>
              <a:rPr lang="en-US" sz="3600" dirty="0"/>
              <a:t> is influenced by our personality and beyond this, our values and beliefs. External influences inevitably also affect how we choose to behave. </a:t>
            </a:r>
          </a:p>
        </p:txBody>
      </p:sp>
    </p:spTree>
    <p:extLst>
      <p:ext uri="{BB962C8B-B14F-4D97-AF65-F5344CB8AC3E}">
        <p14:creationId xmlns:p14="http://schemas.microsoft.com/office/powerpoint/2010/main" val="42015997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E9EB3-1DB5-DC4C-A65D-D239FADE1D7F}"/>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369F927-F75C-CB4E-9B42-B7E767066CB3}"/>
              </a:ext>
            </a:extLst>
          </p:cNvPr>
          <p:cNvSpPr>
            <a:spLocks noGrp="1"/>
          </p:cNvSpPr>
          <p:nvPr>
            <p:ph idx="1"/>
          </p:nvPr>
        </p:nvSpPr>
        <p:spPr/>
        <p:txBody>
          <a:bodyPr>
            <a:normAutofit fontScale="47500" lnSpcReduction="20000"/>
          </a:bodyPr>
          <a:lstStyle/>
          <a:p>
            <a:r>
              <a:rPr lang="en-GB" dirty="0"/>
              <a:t>IES Report (2015). HR in a disordered world: IES Perspectives on HR. Issue: 506. Online at:  </a:t>
            </a:r>
            <a:r>
              <a:rPr lang="en-GB" dirty="0">
                <a:hlinkClick r:id="rId3"/>
              </a:rPr>
              <a:t>https://www.employment-studies.co.uk/system/files/resources/files/mp111.pdf</a:t>
            </a:r>
            <a:r>
              <a:rPr lang="en-GB" dirty="0"/>
              <a:t>  [Accessed 22/12/2021]. </a:t>
            </a:r>
          </a:p>
          <a:p>
            <a:r>
              <a:rPr lang="en-GB" dirty="0"/>
              <a:t>Armstrong, M (2014). 	</a:t>
            </a:r>
            <a:r>
              <a:rPr lang="en-GB" i="1" dirty="0"/>
              <a:t>A handbook of Human Resource Management Practice. </a:t>
            </a:r>
            <a:r>
              <a:rPr lang="en-GB" dirty="0"/>
              <a:t>11</a:t>
            </a:r>
            <a:r>
              <a:rPr lang="en-GB" baseline="30000" dirty="0"/>
              <a:t>th</a:t>
            </a:r>
            <a:r>
              <a:rPr lang="en-GB" dirty="0"/>
              <a:t> Edition. London. Kogan Page.</a:t>
            </a:r>
          </a:p>
          <a:p>
            <a:r>
              <a:rPr lang="en-GB" dirty="0"/>
              <a:t>Waite, </a:t>
            </a:r>
            <a:r>
              <a:rPr lang="en-GB" dirty="0" err="1"/>
              <a:t>Beevers</a:t>
            </a:r>
            <a:r>
              <a:rPr lang="en-GB" dirty="0"/>
              <a:t>, K., Small, N., Tomlinson, K., &amp; Hussain, S. (2021). People practice : a complete guide. </a:t>
            </a:r>
            <a:r>
              <a:rPr lang="en-GB" dirty="0" err="1"/>
              <a:t>KoganPage</a:t>
            </a:r>
            <a:r>
              <a:rPr lang="en-GB" dirty="0"/>
              <a:t>. </a:t>
            </a:r>
          </a:p>
          <a:p>
            <a:r>
              <a:rPr lang="en-GB" dirty="0"/>
              <a:t>Department for Business, Innovation &amp; Skills and Government Equalities Office. (2013) </a:t>
            </a:r>
            <a:r>
              <a:rPr lang="en-GB" i="1" dirty="0"/>
              <a:t>The business case for equality and diversity: a survey of the academic literature. </a:t>
            </a:r>
            <a:r>
              <a:rPr lang="en-GB" dirty="0"/>
              <a:t>BIS Occasional Paper No.4. London: The Department. Available at: </a:t>
            </a:r>
            <a:r>
              <a:rPr lang="en-GB" dirty="0" err="1"/>
              <a:t>www.gov.uk</a:t>
            </a:r>
            <a:r>
              <a:rPr lang="en-GB" dirty="0"/>
              <a:t>/government/publications/the-business-case-for-equality-and-diversity-a-survey-of-the-academic-literature  </a:t>
            </a:r>
          </a:p>
          <a:p>
            <a:r>
              <a:rPr lang="en-GB" dirty="0"/>
              <a:t>Taylor, &amp; Woodhams, C. (2013). </a:t>
            </a:r>
            <a:r>
              <a:rPr lang="en-GB" i="1" dirty="0"/>
              <a:t>Studying human resource management.</a:t>
            </a:r>
            <a:r>
              <a:rPr lang="en-GB" dirty="0"/>
              <a:t> 2nd Edition.</a:t>
            </a:r>
            <a:r>
              <a:rPr lang="en-GB" i="1" dirty="0"/>
              <a:t> </a:t>
            </a:r>
            <a:r>
              <a:rPr lang="en-GB" dirty="0"/>
              <a:t> Chartered Institute of Personnel and Development.</a:t>
            </a:r>
          </a:p>
          <a:p>
            <a:r>
              <a:rPr lang="en-GB" dirty="0" err="1">
                <a:latin typeface="Arial" panose="020B0604020202020204" pitchFamily="34" charset="0"/>
                <a:cs typeface="Arial" panose="020B0604020202020204" pitchFamily="34" charset="0"/>
              </a:rPr>
              <a:t>Nawalkha</a:t>
            </a:r>
            <a:r>
              <a:rPr lang="en-GB" dirty="0">
                <a:latin typeface="Arial" panose="020B0604020202020204" pitchFamily="34" charset="0"/>
                <a:cs typeface="Arial" panose="020B0604020202020204" pitchFamily="34" charset="0"/>
              </a:rPr>
              <a:t>, A. Bhushan, N. (2017) </a:t>
            </a:r>
            <a:r>
              <a:rPr lang="en-GB" i="1" dirty="0">
                <a:latin typeface="Arial" panose="020B0604020202020204" pitchFamily="34" charset="0"/>
                <a:cs typeface="Arial" panose="020B0604020202020204" pitchFamily="34" charset="0"/>
              </a:rPr>
              <a:t>The Book of Coaching for Extraordinary Coaches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Mindvalley</a:t>
            </a:r>
            <a:r>
              <a:rPr lang="en-GB" dirty="0">
                <a:latin typeface="Arial" panose="020B0604020202020204" pitchFamily="34" charset="0"/>
                <a:cs typeface="Arial" panose="020B0604020202020204" pitchFamily="34" charset="0"/>
              </a:rPr>
              <a:t> Beaverton: USA.</a:t>
            </a:r>
          </a:p>
          <a:p>
            <a:r>
              <a:rPr lang="en-GB" dirty="0">
                <a:latin typeface="Arial" panose="020B0604020202020204" pitchFamily="34" charset="0"/>
                <a:cs typeface="Arial" panose="020B0604020202020204" pitchFamily="34" charset="0"/>
              </a:rPr>
              <a:t>Dweck, C (2012) Mindset: </a:t>
            </a:r>
            <a:r>
              <a:rPr lang="en-GB" i="1" dirty="0">
                <a:latin typeface="Arial" panose="020B0604020202020204" pitchFamily="34" charset="0"/>
                <a:cs typeface="Arial" panose="020B0604020202020204" pitchFamily="34" charset="0"/>
              </a:rPr>
              <a:t>How you can fulfil your potential. </a:t>
            </a:r>
            <a:r>
              <a:rPr lang="en-GB" dirty="0">
                <a:latin typeface="Arial" panose="020B0604020202020204" pitchFamily="34" charset="0"/>
                <a:cs typeface="Arial" panose="020B0604020202020204" pitchFamily="34" charset="0"/>
              </a:rPr>
              <a:t>London: Robinson </a:t>
            </a:r>
          </a:p>
          <a:p>
            <a:r>
              <a:rPr lang="en-GB" i="1" dirty="0">
                <a:latin typeface="Arial" panose="020B0604020202020204" pitchFamily="34" charset="0"/>
                <a:cs typeface="Arial" panose="020B0604020202020204" pitchFamily="34" charset="0"/>
              </a:rPr>
              <a:t>See the resources on Moodle and other content links on slides</a:t>
            </a:r>
          </a:p>
          <a:p>
            <a:endParaRPr lang="en-GB" dirty="0"/>
          </a:p>
          <a:p>
            <a:endParaRPr lang="en-US" dirty="0"/>
          </a:p>
        </p:txBody>
      </p:sp>
    </p:spTree>
    <p:extLst>
      <p:ext uri="{BB962C8B-B14F-4D97-AF65-F5344CB8AC3E}">
        <p14:creationId xmlns:p14="http://schemas.microsoft.com/office/powerpoint/2010/main" val="1353445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D19C7-F2D3-0C40-91A5-C09E3361FD5F}"/>
              </a:ext>
            </a:extLst>
          </p:cNvPr>
          <p:cNvSpPr>
            <a:spLocks noGrp="1"/>
          </p:cNvSpPr>
          <p:nvPr>
            <p:ph type="title"/>
          </p:nvPr>
        </p:nvSpPr>
        <p:spPr/>
        <p:txBody>
          <a:bodyPr/>
          <a:lstStyle/>
          <a:p>
            <a:r>
              <a:rPr lang="en-US" dirty="0"/>
              <a:t>Next steps</a:t>
            </a:r>
          </a:p>
        </p:txBody>
      </p:sp>
      <p:sp>
        <p:nvSpPr>
          <p:cNvPr id="3" name="Content Placeholder 2">
            <a:extLst>
              <a:ext uri="{FF2B5EF4-FFF2-40B4-BE49-F238E27FC236}">
                <a16:creationId xmlns:a16="http://schemas.microsoft.com/office/drawing/2014/main" id="{57DD3718-ADB9-1D49-A247-7BD51F73A4FA}"/>
              </a:ext>
            </a:extLst>
          </p:cNvPr>
          <p:cNvSpPr>
            <a:spLocks noGrp="1"/>
          </p:cNvSpPr>
          <p:nvPr>
            <p:ph idx="1"/>
          </p:nvPr>
        </p:nvSpPr>
        <p:spPr/>
        <p:txBody>
          <a:bodyPr/>
          <a:lstStyle/>
          <a:p>
            <a:r>
              <a:rPr lang="en-US" dirty="0" err="1"/>
              <a:t>Familiarise</a:t>
            </a:r>
            <a:r>
              <a:rPr lang="en-US" dirty="0"/>
              <a:t> yourself with the learning plan and the resources on Moodle</a:t>
            </a:r>
          </a:p>
          <a:p>
            <a:r>
              <a:rPr lang="en-US" dirty="0" err="1"/>
              <a:t>Familiarise</a:t>
            </a:r>
            <a:r>
              <a:rPr lang="en-US" dirty="0"/>
              <a:t> yourself with the learner assessment brief document and the key CIPD Insights documents it refers to</a:t>
            </a:r>
          </a:p>
          <a:p>
            <a:r>
              <a:rPr lang="en-US" dirty="0"/>
              <a:t>Explore any additional relevant reading to supplement your learning</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176932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terms/"/>
    <ds:schemaRef ds:uri="http://purl.org/dc/dcmitype/"/>
    <ds:schemaRef ds:uri="http://schemas.openxmlformats.org/package/2006/metadata/core-properties"/>
    <ds:schemaRef ds:uri="http://schemas.microsoft.com/office/infopath/2007/PartnerControls"/>
    <ds:schemaRef ds:uri="http://schemas.microsoft.com/office/2006/documentManagement/types"/>
    <ds:schemaRef ds:uri="http://purl.org/dc/elements/1.1/"/>
    <ds:schemaRef ds:uri="http://www.w3.org/XML/1998/namespace"/>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3791</Words>
  <Application>Microsoft Office PowerPoint</Application>
  <PresentationFormat>On-screen Show (4:3)</PresentationFormat>
  <Paragraphs>344</Paragraphs>
  <Slides>33</Slides>
  <Notes>33</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Myriad Pro</vt:lpstr>
      <vt:lpstr>Arial</vt:lpstr>
      <vt:lpstr>Calibri</vt:lpstr>
      <vt:lpstr>Wingdings</vt:lpstr>
      <vt:lpstr>20140311PresentationUWTSDTemplate</vt:lpstr>
      <vt:lpstr>    Level 3 Foundation Certificate in People Practice</vt:lpstr>
      <vt:lpstr>Reference help and guidance</vt:lpstr>
      <vt:lpstr> Session plan </vt:lpstr>
      <vt:lpstr>About this unit</vt:lpstr>
      <vt:lpstr>What you will learn</vt:lpstr>
      <vt:lpstr> Assignment </vt:lpstr>
      <vt:lpstr>CIPD profession map</vt:lpstr>
      <vt:lpstr> See beyond the rules to do what is right</vt:lpstr>
      <vt:lpstr>CIPD Code of Conduct</vt:lpstr>
      <vt:lpstr>CIPD standards</vt:lpstr>
      <vt:lpstr>Ethics are described as:</vt:lpstr>
      <vt:lpstr>Ethics described as:</vt:lpstr>
      <vt:lpstr>Ethical Frameworks and Theory</vt:lpstr>
      <vt:lpstr> Ethical practice</vt:lpstr>
      <vt:lpstr> The Ethical Dimension of HRM</vt:lpstr>
      <vt:lpstr>PowerPoint Presentation</vt:lpstr>
      <vt:lpstr>Corporate Social Responsibility</vt:lpstr>
      <vt:lpstr>Corporate Governance</vt:lpstr>
      <vt:lpstr>ESG Reports</vt:lpstr>
      <vt:lpstr>CIPD – Eight Ethical Lenses</vt:lpstr>
      <vt:lpstr>Relevant CIPD Courses on Core Behaviours (Free, online)</vt:lpstr>
      <vt:lpstr>Ethical practice (CIPD Prof map - Foundation Level) require people professionals to:</vt:lpstr>
      <vt:lpstr>Examples of Ethical Guidelines</vt:lpstr>
      <vt:lpstr>PowerPoint Presentation</vt:lpstr>
      <vt:lpstr>What do we mean by unethical behaviour?</vt:lpstr>
      <vt:lpstr>Discussion</vt:lpstr>
      <vt:lpstr>People professionals</vt:lpstr>
      <vt:lpstr>Personal values</vt:lpstr>
      <vt:lpstr>Integrity </vt:lpstr>
      <vt:lpstr>PowerPoint Presentation</vt:lpstr>
      <vt:lpstr>PowerPoint Presentation</vt:lpstr>
      <vt:lpstr>References </vt:lpstr>
      <vt:lpstr>Next steps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Davies (IMH)</cp:lastModifiedBy>
  <cp:revision>312</cp:revision>
  <cp:lastPrinted>2022-06-15T11:51:29Z</cp:lastPrinted>
  <dcterms:created xsi:type="dcterms:W3CDTF">2015-04-14T15:21:28Z</dcterms:created>
  <dcterms:modified xsi:type="dcterms:W3CDTF">2023-02-14T09:37:09Z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