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56" r:id="rId2"/>
    <p:sldId id="258" r:id="rId3"/>
    <p:sldId id="257" r:id="rId4"/>
    <p:sldId id="265"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162" autoAdjust="0"/>
  </p:normalViewPr>
  <p:slideViewPr>
    <p:cSldViewPr snapToGrid="0">
      <p:cViewPr varScale="1">
        <p:scale>
          <a:sx n="67" d="100"/>
          <a:sy n="67" d="100"/>
        </p:scale>
        <p:origin x="82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BA0AC2-CFEA-4D7B-B9A2-F58CEEB20C1F}"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3D83F6-A31F-419D-8F8B-6D2F732A652C}" type="slidenum">
              <a:rPr lang="en-GB" smtClean="0"/>
              <a:t>‹#›</a:t>
            </a:fld>
            <a:endParaRPr lang="en-GB"/>
          </a:p>
        </p:txBody>
      </p:sp>
    </p:spTree>
    <p:extLst>
      <p:ext uri="{BB962C8B-B14F-4D97-AF65-F5344CB8AC3E}">
        <p14:creationId xmlns:p14="http://schemas.microsoft.com/office/powerpoint/2010/main" val="815597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beginning my</a:t>
            </a:r>
            <a:r>
              <a:rPr lang="en-GB" baseline="0" dirty="0"/>
              <a:t> idea for my dissertation topic was reversed in a sense as I intended to write my investigation from the viewpoint of the plebeians and describe how they felt about certain emperors and which qualities made for a strong emperor. This in theory sounded like a good idea although the premise of finding sources from the viewpoint of the lower class proved almost impossible as the only sources that we have are written from the perspective of upper class citizens at the time. Therefore I changed the question to investigate what actions the emperors took to maintain relations as there is an abundance of sources, whether literary, archaeological or numismatic. The </a:t>
            </a:r>
            <a:r>
              <a:rPr lang="en-GB" dirty="0"/>
              <a:t>section of </a:t>
            </a:r>
            <a:r>
              <a:rPr lang="en-GB" baseline="0" dirty="0"/>
              <a:t>history I was going to be focusing on was the </a:t>
            </a:r>
            <a:r>
              <a:rPr lang="en-GB" dirty="0"/>
              <a:t>year</a:t>
            </a:r>
            <a:r>
              <a:rPr lang="en-GB" baseline="0" dirty="0"/>
              <a:t> of the four emperors which again, is to narrow of a time period in order to write 10,000 words on the subject.</a:t>
            </a:r>
            <a:r>
              <a:rPr lang="en-GB" dirty="0"/>
              <a:t> </a:t>
            </a:r>
          </a:p>
        </p:txBody>
      </p:sp>
      <p:sp>
        <p:nvSpPr>
          <p:cNvPr id="4" name="Slide Number Placeholder 3"/>
          <p:cNvSpPr>
            <a:spLocks noGrp="1"/>
          </p:cNvSpPr>
          <p:nvPr>
            <p:ph type="sldNum" sz="quarter" idx="10"/>
          </p:nvPr>
        </p:nvSpPr>
        <p:spPr/>
        <p:txBody>
          <a:bodyPr/>
          <a:lstStyle/>
          <a:p>
            <a:fld id="{533D83F6-A31F-419D-8F8B-6D2F732A652C}" type="slidenum">
              <a:rPr lang="en-GB" smtClean="0"/>
              <a:t>2</a:t>
            </a:fld>
            <a:endParaRPr lang="en-GB"/>
          </a:p>
        </p:txBody>
      </p:sp>
    </p:spTree>
    <p:extLst>
      <p:ext uri="{BB962C8B-B14F-4D97-AF65-F5344CB8AC3E}">
        <p14:creationId xmlns:p14="http://schemas.microsoft.com/office/powerpoint/2010/main" val="3631432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title</a:t>
            </a:r>
            <a:r>
              <a:rPr lang="en-GB" baseline="0" dirty="0"/>
              <a:t> of my dissertation topic is Bread and games: How the emperors maintained favour with the masses in Ancient Rome. The investigation itself will mainly focus on examples in which the ideology of bread and games was displayed. The introduction will include a brief summary of the origin of the idea that bread and games keep the populace happy from Juvenal. </a:t>
            </a:r>
          </a:p>
          <a:p>
            <a:r>
              <a:rPr lang="en-GB" dirty="0"/>
              <a:t>Food</a:t>
            </a:r>
            <a:r>
              <a:rPr lang="en-GB" baseline="0" dirty="0"/>
              <a:t> is considered a large factor in keeping people happy therefore looking at documents such as invoices and trade agreements, and then looking at how the plebeians acted at the time can show the reaction of the masses.</a:t>
            </a:r>
            <a:r>
              <a:rPr lang="en-GB" dirty="0"/>
              <a:t> </a:t>
            </a:r>
            <a:r>
              <a:rPr lang="en-GB" dirty="0">
                <a:cs typeface="Calibri"/>
              </a:rPr>
              <a:t>As well as looking at the good times, it is also important to look at times of drought and famine to gauge how the populace react in desperate times. This would help to see the opinions of the plebeians.</a:t>
            </a:r>
          </a:p>
          <a:p>
            <a:r>
              <a:rPr lang="en-GB" dirty="0">
                <a:cs typeface="Calibri"/>
              </a:rPr>
              <a:t>The idea of entertainment keeping the masses happy will be the second section of my dissertation, this section will include looking at specific sets of games and how the people reacted to them,  it will also include the different ways in which emperors managed to keep the games entertaining throughout their years of reign.</a:t>
            </a:r>
          </a:p>
          <a:p>
            <a:r>
              <a:rPr lang="en-GB" dirty="0">
                <a:cs typeface="Calibri"/>
              </a:rPr>
              <a:t>In comparison to the idea of bread and games, public building works were a way in which relations with masses were maintained. Within this section I will focus on what types of things were built and how the people are reported to have reacted to such things. With also a look into which emperors focused on public buildings and how they were regarded by the masses. </a:t>
            </a:r>
            <a:endParaRPr lang="en-GB" dirty="0"/>
          </a:p>
          <a:p>
            <a:endParaRPr lang="en-GB">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533D83F6-A31F-419D-8F8B-6D2F732A652C}" type="slidenum">
              <a:rPr lang="en-GB" smtClean="0"/>
              <a:t>3</a:t>
            </a:fld>
            <a:endParaRPr lang="en-GB"/>
          </a:p>
        </p:txBody>
      </p:sp>
    </p:spTree>
    <p:extLst>
      <p:ext uri="{BB962C8B-B14F-4D97-AF65-F5344CB8AC3E}">
        <p14:creationId xmlns:p14="http://schemas.microsoft.com/office/powerpoint/2010/main" val="1214248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258277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182519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3523765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BAFB51-9364-421D-AB12-28663C18B006}"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395390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BAFB51-9364-421D-AB12-28663C18B006}"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1370840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BAFB51-9364-421D-AB12-28663C18B006}" type="datetimeFigureOut">
              <a:rPr lang="en-GB" smtClean="0"/>
              <a:t>22/01/2018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1555674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BAFB51-9364-421D-AB12-28663C18B006}" type="datetimeFigureOut">
              <a:rPr lang="en-GB" smtClean="0"/>
              <a:t>22/01/2018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4137964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0BAFB51-9364-421D-AB12-28663C18B006}"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22202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BAFB51-9364-421D-AB12-28663C18B006}"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3756296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809600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191184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732875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96744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1360714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34362762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BAFB51-9364-421D-AB12-28663C18B006}"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731EA-2C48-422A-B93D-4F968DB8A368}" type="slidenum">
              <a:rPr lang="en-GB" smtClean="0"/>
              <a:t>‹#›</a:t>
            </a:fld>
            <a:endParaRPr lang="en-GB"/>
          </a:p>
        </p:txBody>
      </p:sp>
    </p:spTree>
    <p:extLst>
      <p:ext uri="{BB962C8B-B14F-4D97-AF65-F5344CB8AC3E}">
        <p14:creationId xmlns:p14="http://schemas.microsoft.com/office/powerpoint/2010/main" val="320399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0BAFB51-9364-421D-AB12-28663C18B006}" type="datetimeFigureOut">
              <a:rPr lang="en-GB" smtClean="0"/>
              <a:t>22/01/2018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53731EA-2C48-422A-B93D-4F968DB8A368}" type="slidenum">
              <a:rPr lang="en-GB" smtClean="0"/>
              <a:t>‹#›</a:t>
            </a:fld>
            <a:endParaRPr lang="en-GB"/>
          </a:p>
        </p:txBody>
      </p:sp>
    </p:spTree>
    <p:extLst>
      <p:ext uri="{BB962C8B-B14F-4D97-AF65-F5344CB8AC3E}">
        <p14:creationId xmlns:p14="http://schemas.microsoft.com/office/powerpoint/2010/main" val="2387241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3975" y="136118"/>
            <a:ext cx="7766936" cy="1646302"/>
          </a:xfrm>
        </p:spPr>
        <p:txBody>
          <a:bodyPr/>
          <a:lstStyle/>
          <a:p>
            <a:pPr algn="ctr"/>
            <a:r>
              <a:rPr lang="en-GB" u="sng" dirty="0">
                <a:solidFill>
                  <a:schemeClr val="tx1"/>
                </a:solidFill>
              </a:rPr>
              <a:t>Dissertation Presentation</a:t>
            </a:r>
          </a:p>
        </p:txBody>
      </p:sp>
      <p:sp>
        <p:nvSpPr>
          <p:cNvPr id="3" name="Subtitle 2"/>
          <p:cNvSpPr>
            <a:spLocks noGrp="1"/>
          </p:cNvSpPr>
          <p:nvPr>
            <p:ph type="subTitle" idx="1"/>
          </p:nvPr>
        </p:nvSpPr>
        <p:spPr>
          <a:xfrm>
            <a:off x="1507067" y="5440018"/>
            <a:ext cx="7766936" cy="1096899"/>
          </a:xfrm>
        </p:spPr>
        <p:txBody>
          <a:bodyPr/>
          <a:lstStyle/>
          <a:p>
            <a:pPr algn="l"/>
            <a:r>
              <a:rPr lang="en-GB" dirty="0"/>
              <a:t>Michael Cope 1500247 – BA Classical Studies</a:t>
            </a:r>
          </a:p>
        </p:txBody>
      </p:sp>
      <p:pic>
        <p:nvPicPr>
          <p:cNvPr id="4" name="Picture 3"/>
          <p:cNvPicPr>
            <a:picLocks noChangeAspect="1"/>
          </p:cNvPicPr>
          <p:nvPr/>
        </p:nvPicPr>
        <p:blipFill>
          <a:blip r:embed="rId2"/>
          <a:stretch>
            <a:fillRect/>
          </a:stretch>
        </p:blipFill>
        <p:spPr>
          <a:xfrm>
            <a:off x="994938" y="1857585"/>
            <a:ext cx="8791194" cy="1243692"/>
          </a:xfrm>
          <a:prstGeom prst="rect">
            <a:avLst/>
          </a:prstGeom>
        </p:spPr>
      </p:pic>
      <p:pic>
        <p:nvPicPr>
          <p:cNvPr id="5" name="Picture 4"/>
          <p:cNvPicPr>
            <a:picLocks noChangeAspect="1"/>
          </p:cNvPicPr>
          <p:nvPr/>
        </p:nvPicPr>
        <p:blipFill>
          <a:blip r:embed="rId3"/>
          <a:stretch>
            <a:fillRect/>
          </a:stretch>
        </p:blipFill>
        <p:spPr>
          <a:xfrm>
            <a:off x="2962673" y="3024330"/>
            <a:ext cx="4194363" cy="2193662"/>
          </a:xfrm>
          <a:prstGeom prst="rect">
            <a:avLst/>
          </a:prstGeom>
        </p:spPr>
      </p:pic>
    </p:spTree>
    <p:extLst>
      <p:ext uri="{BB962C8B-B14F-4D97-AF65-F5344CB8AC3E}">
        <p14:creationId xmlns:p14="http://schemas.microsoft.com/office/powerpoint/2010/main" val="20644408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tx1"/>
                </a:solidFill>
              </a:rPr>
              <a:t>Initial Dissertation idea</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Focus on viewpoint of the plebeians.</a:t>
            </a:r>
          </a:p>
          <a:p>
            <a:r>
              <a:rPr lang="en-GB" dirty="0"/>
              <a:t>Focus mainly on the year of the four emperors</a:t>
            </a:r>
          </a:p>
          <a:p>
            <a:pPr lvl="1"/>
            <a:r>
              <a:rPr lang="en-GB" dirty="0"/>
              <a:t>Too many limitations to deem feasible. </a:t>
            </a:r>
          </a:p>
          <a:p>
            <a:pPr lvl="1"/>
            <a:r>
              <a:rPr lang="en-GB" dirty="0"/>
              <a:t>Such a narrow time period meaning not many opinions noted down.</a:t>
            </a:r>
          </a:p>
          <a:p>
            <a:endParaRPr lang="en-GB" dirty="0"/>
          </a:p>
        </p:txBody>
      </p:sp>
    </p:spTree>
    <p:extLst>
      <p:ext uri="{BB962C8B-B14F-4D97-AF65-F5344CB8AC3E}">
        <p14:creationId xmlns:p14="http://schemas.microsoft.com/office/powerpoint/2010/main" val="13114510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tx1"/>
                </a:solidFill>
              </a:rPr>
              <a:t>Overall Summary</a:t>
            </a:r>
            <a:r>
              <a:rPr lang="en-GB" u="sng" dirty="0"/>
              <a:t/>
            </a:r>
            <a:br>
              <a:rPr lang="en-GB" u="sng" dirty="0"/>
            </a:br>
            <a:endParaRPr lang="en-GB" dirty="0"/>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pPr>
              <a:buAutoNum type="arabicPeriod"/>
            </a:pPr>
            <a:r>
              <a:rPr lang="en-GB" dirty="0"/>
              <a:t>Introduction.</a:t>
            </a:r>
            <a:endParaRPr lang="en-US" dirty="0"/>
          </a:p>
          <a:p>
            <a:pPr lvl="1"/>
            <a:r>
              <a:rPr lang="en-GB" dirty="0"/>
              <a:t>Background on the empire and political system.</a:t>
            </a:r>
          </a:p>
          <a:p>
            <a:pPr lvl="1"/>
            <a:r>
              <a:rPr lang="en-GB" dirty="0"/>
              <a:t>Introduce notion of bread and games: - Juvenal Satires X.</a:t>
            </a:r>
          </a:p>
          <a:p>
            <a:pPr>
              <a:buAutoNum type="arabicPeriod"/>
            </a:pPr>
            <a:r>
              <a:rPr lang="en-GB" dirty="0"/>
              <a:t>Bread.</a:t>
            </a:r>
          </a:p>
          <a:p>
            <a:pPr lvl="1"/>
            <a:r>
              <a:rPr lang="en-GB" dirty="0"/>
              <a:t>Give examples of gifts given from emperors.</a:t>
            </a:r>
          </a:p>
          <a:p>
            <a:pPr lvl="1"/>
            <a:r>
              <a:rPr lang="en-GB" dirty="0"/>
              <a:t>Mention any food shortages which effected relations.</a:t>
            </a:r>
          </a:p>
          <a:p>
            <a:pPr>
              <a:buAutoNum type="arabicPeriod"/>
            </a:pPr>
            <a:r>
              <a:rPr lang="en-GB" dirty="0"/>
              <a:t>Games.</a:t>
            </a:r>
          </a:p>
          <a:p>
            <a:pPr lvl="1"/>
            <a:r>
              <a:rPr lang="en-GB" dirty="0"/>
              <a:t>Any games mentioned in sources as amazing for the people.</a:t>
            </a:r>
          </a:p>
          <a:p>
            <a:pPr lvl="1"/>
            <a:r>
              <a:rPr lang="en-GB" dirty="0"/>
              <a:t>How did later emperors keep the games entertaining.</a:t>
            </a:r>
          </a:p>
          <a:p>
            <a:pPr>
              <a:buAutoNum type="arabicPeriod"/>
            </a:pPr>
            <a:r>
              <a:rPr lang="en-GB" dirty="0"/>
              <a:t>Municipal buildings.</a:t>
            </a:r>
          </a:p>
          <a:p>
            <a:pPr lvl="1"/>
            <a:r>
              <a:rPr lang="en-GB" dirty="0"/>
              <a:t>Did the people react massively to building works</a:t>
            </a:r>
          </a:p>
          <a:p>
            <a:pPr lvl="1"/>
            <a:r>
              <a:rPr lang="en-GB" dirty="0"/>
              <a:t>Which emperors focused on these works, did it favour them? </a:t>
            </a:r>
          </a:p>
        </p:txBody>
      </p:sp>
    </p:spTree>
    <p:extLst>
      <p:ext uri="{BB962C8B-B14F-4D97-AF65-F5344CB8AC3E}">
        <p14:creationId xmlns:p14="http://schemas.microsoft.com/office/powerpoint/2010/main" val="11296913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657804-59BE-4F64-B480-5A0A78E92C44}"/>
              </a:ext>
            </a:extLst>
          </p:cNvPr>
          <p:cNvSpPr>
            <a:spLocks noGrp="1"/>
          </p:cNvSpPr>
          <p:nvPr>
            <p:ph type="title"/>
          </p:nvPr>
        </p:nvSpPr>
        <p:spPr/>
        <p:txBody>
          <a:bodyPr/>
          <a:lstStyle/>
          <a:p>
            <a:r>
              <a:rPr lang="en-GB" u="sng" dirty="0">
                <a:solidFill>
                  <a:srgbClr val="000000"/>
                </a:solidFill>
              </a:rPr>
              <a:t>Introduction</a:t>
            </a:r>
            <a:endParaRPr lang="en-US" u="sng" dirty="0">
              <a:solidFill>
                <a:srgbClr val="000000"/>
              </a:solidFill>
            </a:endParaRPr>
          </a:p>
        </p:txBody>
      </p:sp>
      <p:sp>
        <p:nvSpPr>
          <p:cNvPr id="3" name="Content Placeholder 2">
            <a:extLst>
              <a:ext uri="{FF2B5EF4-FFF2-40B4-BE49-F238E27FC236}">
                <a16:creationId xmlns:a16="http://schemas.microsoft.com/office/drawing/2014/main" xmlns="" id="{9D1A2B45-0CB0-4A9E-AAE1-512CA586A535}"/>
              </a:ext>
            </a:extLst>
          </p:cNvPr>
          <p:cNvSpPr>
            <a:spLocks noGrp="1"/>
          </p:cNvSpPr>
          <p:nvPr>
            <p:ph idx="1"/>
          </p:nvPr>
        </p:nvSpPr>
        <p:spPr/>
        <p:txBody>
          <a:bodyPr vert="horz" lIns="91440" tIns="45720" rIns="91440" bIns="45720" rtlCol="0" anchor="t">
            <a:normAutofit/>
          </a:bodyPr>
          <a:lstStyle/>
          <a:p>
            <a:r>
              <a:rPr lang="en-GB" dirty="0"/>
              <a:t>Introduce the masses within Rome</a:t>
            </a:r>
          </a:p>
          <a:p>
            <a:r>
              <a:rPr lang="en-GB" dirty="0"/>
              <a:t>Introduce the political system</a:t>
            </a:r>
          </a:p>
          <a:p>
            <a:r>
              <a:rPr lang="en-GB" dirty="0"/>
              <a:t>Explain concept of bread and games</a:t>
            </a:r>
          </a:p>
          <a:p>
            <a:endParaRPr lang="en-GB" dirty="0"/>
          </a:p>
          <a:p>
            <a:r>
              <a:rPr lang="en-GB" u="sng" dirty="0"/>
              <a:t>Sources to be analysed</a:t>
            </a:r>
          </a:p>
          <a:p>
            <a:pPr lvl="1"/>
            <a:r>
              <a:rPr lang="en-GB" dirty="0" err="1" smtClean="0"/>
              <a:t>Mouritson</a:t>
            </a:r>
            <a:r>
              <a:rPr lang="en-GB" dirty="0" smtClean="0"/>
              <a:t> (plebs and politics)</a:t>
            </a:r>
            <a:endParaRPr lang="en-GB" dirty="0"/>
          </a:p>
          <a:p>
            <a:pPr lvl="1"/>
            <a:r>
              <a:rPr lang="en-GB" dirty="0" smtClean="0"/>
              <a:t>Mennen (power)</a:t>
            </a:r>
            <a:endParaRPr lang="en-GB" dirty="0"/>
          </a:p>
          <a:p>
            <a:pPr lvl="1"/>
            <a:r>
              <a:rPr lang="en-GB" dirty="0" err="1"/>
              <a:t>Ewald.B</a:t>
            </a:r>
            <a:r>
              <a:rPr lang="en-GB" dirty="0"/>
              <a:t> </a:t>
            </a:r>
            <a:r>
              <a:rPr lang="en-GB" dirty="0" smtClean="0"/>
              <a:t>(emperors)</a:t>
            </a:r>
            <a:endParaRPr lang="en-GB" dirty="0"/>
          </a:p>
          <a:p>
            <a:pPr lvl="1"/>
            <a:r>
              <a:rPr lang="en-GB" dirty="0"/>
              <a:t>Juvenal </a:t>
            </a:r>
            <a:r>
              <a:rPr lang="en-GB" dirty="0" err="1"/>
              <a:t>Satura</a:t>
            </a:r>
          </a:p>
        </p:txBody>
      </p:sp>
    </p:spTree>
    <p:extLst>
      <p:ext uri="{BB962C8B-B14F-4D97-AF65-F5344CB8AC3E}">
        <p14:creationId xmlns:p14="http://schemas.microsoft.com/office/powerpoint/2010/main" val="19866190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745EDC-6984-4936-B53A-465E6805CAC2}"/>
              </a:ext>
            </a:extLst>
          </p:cNvPr>
          <p:cNvSpPr>
            <a:spLocks noGrp="1"/>
          </p:cNvSpPr>
          <p:nvPr>
            <p:ph type="title"/>
          </p:nvPr>
        </p:nvSpPr>
        <p:spPr/>
        <p:txBody>
          <a:bodyPr/>
          <a:lstStyle/>
          <a:p>
            <a:r>
              <a:rPr lang="en-GB" u="sng" dirty="0">
                <a:solidFill>
                  <a:srgbClr val="000000"/>
                </a:solidFill>
              </a:rPr>
              <a:t>Bread: - What will be included</a:t>
            </a:r>
            <a:endParaRPr lang="en-GB" dirty="0">
              <a:solidFill>
                <a:srgbClr val="000000"/>
              </a:solidFill>
            </a:endParaRPr>
          </a:p>
        </p:txBody>
      </p:sp>
      <p:sp>
        <p:nvSpPr>
          <p:cNvPr id="3" name="Content Placeholder 2">
            <a:extLst>
              <a:ext uri="{FF2B5EF4-FFF2-40B4-BE49-F238E27FC236}">
                <a16:creationId xmlns:a16="http://schemas.microsoft.com/office/drawing/2014/main" xmlns="" id="{5842DB76-2A21-4C1A-8356-F54527F8D2C4}"/>
              </a:ext>
            </a:extLst>
          </p:cNvPr>
          <p:cNvSpPr>
            <a:spLocks noGrp="1"/>
          </p:cNvSpPr>
          <p:nvPr>
            <p:ph idx="1"/>
          </p:nvPr>
        </p:nvSpPr>
        <p:spPr/>
        <p:txBody>
          <a:bodyPr vert="horz" lIns="91440" tIns="45720" rIns="91440" bIns="45720" rtlCol="0" anchor="t">
            <a:normAutofit/>
          </a:bodyPr>
          <a:lstStyle/>
          <a:p>
            <a:r>
              <a:rPr lang="en-GB" dirty="0"/>
              <a:t>Common food found amongst the masses</a:t>
            </a:r>
          </a:p>
          <a:p>
            <a:r>
              <a:rPr lang="en-GB" dirty="0"/>
              <a:t>How the masses attained their food</a:t>
            </a:r>
          </a:p>
          <a:p>
            <a:r>
              <a:rPr lang="en-GB" dirty="0"/>
              <a:t>The opinions of the food </a:t>
            </a:r>
          </a:p>
          <a:p>
            <a:r>
              <a:rPr lang="en-GB" dirty="0"/>
              <a:t>How the masses reacted to gifts of food from the emperors.</a:t>
            </a:r>
          </a:p>
          <a:p>
            <a:endParaRPr lang="en-GB" u="sng" dirty="0"/>
          </a:p>
          <a:p>
            <a:r>
              <a:rPr lang="en-GB" u="sng" dirty="0"/>
              <a:t>Sources to be analysed</a:t>
            </a:r>
          </a:p>
          <a:p>
            <a:pPr lvl="1"/>
            <a:r>
              <a:rPr lang="en-GB" dirty="0"/>
              <a:t>Rickman (Corn supply of Rome) </a:t>
            </a:r>
          </a:p>
          <a:p>
            <a:pPr lvl="1"/>
            <a:r>
              <a:rPr lang="en-GB" dirty="0"/>
              <a:t>Cornell (Bread within the ideology of 'bread and games)</a:t>
            </a:r>
          </a:p>
          <a:p>
            <a:pPr lvl="1"/>
            <a:r>
              <a:rPr lang="en-GB" dirty="0">
                <a:solidFill>
                  <a:srgbClr val="FF0000"/>
                </a:solidFill>
              </a:rPr>
              <a:t>Need to acquire ancient invoices of trade</a:t>
            </a:r>
          </a:p>
        </p:txBody>
      </p:sp>
    </p:spTree>
    <p:extLst>
      <p:ext uri="{BB962C8B-B14F-4D97-AF65-F5344CB8AC3E}">
        <p14:creationId xmlns:p14="http://schemas.microsoft.com/office/powerpoint/2010/main" val="1552570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D5D80E-D5E6-4301-84B8-8E7533D4DB09}"/>
              </a:ext>
            </a:extLst>
          </p:cNvPr>
          <p:cNvSpPr>
            <a:spLocks noGrp="1"/>
          </p:cNvSpPr>
          <p:nvPr>
            <p:ph type="title"/>
          </p:nvPr>
        </p:nvSpPr>
        <p:spPr/>
        <p:txBody>
          <a:bodyPr/>
          <a:lstStyle/>
          <a:p>
            <a:r>
              <a:rPr lang="en-GB" u="sng" dirty="0">
                <a:solidFill>
                  <a:srgbClr val="000000"/>
                </a:solidFill>
              </a:rPr>
              <a:t>Bread: - Limitations</a:t>
            </a:r>
            <a:endParaRPr lang="en-GB" dirty="0"/>
          </a:p>
        </p:txBody>
      </p:sp>
      <p:sp>
        <p:nvSpPr>
          <p:cNvPr id="3" name="Content Placeholder 2">
            <a:extLst>
              <a:ext uri="{FF2B5EF4-FFF2-40B4-BE49-F238E27FC236}">
                <a16:creationId xmlns:a16="http://schemas.microsoft.com/office/drawing/2014/main" xmlns="" id="{4714A043-E01A-409A-A913-C492817E08F0}"/>
              </a:ext>
            </a:extLst>
          </p:cNvPr>
          <p:cNvSpPr>
            <a:spLocks noGrp="1"/>
          </p:cNvSpPr>
          <p:nvPr>
            <p:ph idx="1"/>
          </p:nvPr>
        </p:nvSpPr>
        <p:spPr/>
        <p:txBody>
          <a:bodyPr vert="horz" lIns="91440" tIns="45720" rIns="91440" bIns="45720" rtlCol="0" anchor="t">
            <a:normAutofit/>
          </a:bodyPr>
          <a:lstStyle/>
          <a:p>
            <a:r>
              <a:rPr lang="en-GB" dirty="0"/>
              <a:t>May be some important primary sources missing.</a:t>
            </a:r>
          </a:p>
          <a:p>
            <a:r>
              <a:rPr lang="en-GB" dirty="0"/>
              <a:t>Always fluctuating in supply, can never get a full opinion.</a:t>
            </a:r>
          </a:p>
          <a:p>
            <a:r>
              <a:rPr lang="en-GB" dirty="0"/>
              <a:t>Cannot get first-hand accounts as the masses more than likely couldn’t write. </a:t>
            </a:r>
          </a:p>
        </p:txBody>
      </p:sp>
    </p:spTree>
    <p:extLst>
      <p:ext uri="{BB962C8B-B14F-4D97-AF65-F5344CB8AC3E}">
        <p14:creationId xmlns:p14="http://schemas.microsoft.com/office/powerpoint/2010/main" val="36360137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2DA54D-A568-4351-BBD4-1CA725248F9B}"/>
              </a:ext>
            </a:extLst>
          </p:cNvPr>
          <p:cNvSpPr>
            <a:spLocks noGrp="1"/>
          </p:cNvSpPr>
          <p:nvPr>
            <p:ph type="title"/>
          </p:nvPr>
        </p:nvSpPr>
        <p:spPr/>
        <p:txBody>
          <a:bodyPr/>
          <a:lstStyle/>
          <a:p>
            <a:r>
              <a:rPr lang="en-GB" u="sng" dirty="0">
                <a:solidFill>
                  <a:srgbClr val="000000"/>
                </a:solidFill>
              </a:rPr>
              <a:t>Games: - What will be included</a:t>
            </a:r>
            <a:endParaRPr lang="en-GB" dirty="0"/>
          </a:p>
        </p:txBody>
      </p:sp>
      <p:sp>
        <p:nvSpPr>
          <p:cNvPr id="3" name="Content Placeholder 2">
            <a:extLst>
              <a:ext uri="{FF2B5EF4-FFF2-40B4-BE49-F238E27FC236}">
                <a16:creationId xmlns:a16="http://schemas.microsoft.com/office/drawing/2014/main" xmlns="" id="{6DCDE194-B607-4D5B-9A3A-52A8C087E4E9}"/>
              </a:ext>
            </a:extLst>
          </p:cNvPr>
          <p:cNvSpPr>
            <a:spLocks noGrp="1"/>
          </p:cNvSpPr>
          <p:nvPr>
            <p:ph idx="1"/>
          </p:nvPr>
        </p:nvSpPr>
        <p:spPr/>
        <p:txBody>
          <a:bodyPr vert="horz" lIns="91440" tIns="45720" rIns="91440" bIns="45720" rtlCol="0" anchor="t">
            <a:normAutofit fontScale="92500" lnSpcReduction="10000"/>
          </a:bodyPr>
          <a:lstStyle/>
          <a:p>
            <a:r>
              <a:rPr lang="en-GB" dirty="0"/>
              <a:t>What types of games were put on, and when?</a:t>
            </a:r>
          </a:p>
          <a:p>
            <a:r>
              <a:rPr lang="en-GB" dirty="0"/>
              <a:t>Who is hailed as putting on the best games</a:t>
            </a:r>
          </a:p>
          <a:p>
            <a:r>
              <a:rPr lang="en-GB" dirty="0"/>
              <a:t>How the emperor is seen to maintain a good relationship with the plebs. </a:t>
            </a:r>
          </a:p>
          <a:p>
            <a:r>
              <a:rPr lang="en-GB" dirty="0"/>
              <a:t>Comparing the use of food and games to please the public.</a:t>
            </a:r>
          </a:p>
          <a:p>
            <a:endParaRPr lang="en-GB" dirty="0"/>
          </a:p>
          <a:p>
            <a:r>
              <a:rPr lang="en-GB" u="sng" dirty="0"/>
              <a:t>Sources to be analysed</a:t>
            </a:r>
          </a:p>
          <a:p>
            <a:pPr lvl="1"/>
            <a:r>
              <a:rPr lang="en-GB" dirty="0"/>
              <a:t>Gunderson (ideology of the arena)</a:t>
            </a:r>
          </a:p>
          <a:p>
            <a:pPr lvl="1"/>
            <a:r>
              <a:rPr lang="en-GB" dirty="0"/>
              <a:t>Cornell ( Games within ideology of bread and games) </a:t>
            </a:r>
          </a:p>
          <a:p>
            <a:pPr lvl="1"/>
            <a:r>
              <a:rPr lang="en-GB" dirty="0"/>
              <a:t>Mackinnon (Animal trade)</a:t>
            </a:r>
          </a:p>
          <a:p>
            <a:pPr lvl="1"/>
            <a:r>
              <a:rPr lang="en-GB" dirty="0"/>
              <a:t>Kyle (Gladiators)</a:t>
            </a:r>
          </a:p>
          <a:p>
            <a:pPr lvl="1"/>
            <a:r>
              <a:rPr lang="en-GB" dirty="0"/>
              <a:t>Tacitus dialogues.</a:t>
            </a:r>
          </a:p>
        </p:txBody>
      </p:sp>
    </p:spTree>
    <p:extLst>
      <p:ext uri="{BB962C8B-B14F-4D97-AF65-F5344CB8AC3E}">
        <p14:creationId xmlns:p14="http://schemas.microsoft.com/office/powerpoint/2010/main" val="23956411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01B481-FB98-4A2A-9E52-187EC1F514D8}"/>
              </a:ext>
            </a:extLst>
          </p:cNvPr>
          <p:cNvSpPr>
            <a:spLocks noGrp="1"/>
          </p:cNvSpPr>
          <p:nvPr>
            <p:ph type="title"/>
          </p:nvPr>
        </p:nvSpPr>
        <p:spPr/>
        <p:txBody>
          <a:bodyPr/>
          <a:lstStyle/>
          <a:p>
            <a:r>
              <a:rPr lang="en-GB" u="sng" dirty="0">
                <a:solidFill>
                  <a:srgbClr val="000000"/>
                </a:solidFill>
              </a:rPr>
              <a:t>Games: - Limitations</a:t>
            </a:r>
            <a:endParaRPr lang="en-GB" dirty="0"/>
          </a:p>
        </p:txBody>
      </p:sp>
      <p:sp>
        <p:nvSpPr>
          <p:cNvPr id="3" name="Content Placeholder 2">
            <a:extLst>
              <a:ext uri="{FF2B5EF4-FFF2-40B4-BE49-F238E27FC236}">
                <a16:creationId xmlns:a16="http://schemas.microsoft.com/office/drawing/2014/main" xmlns="" id="{4DEE850E-3D7A-4483-B546-CAC0DE1555AD}"/>
              </a:ext>
            </a:extLst>
          </p:cNvPr>
          <p:cNvSpPr>
            <a:spLocks noGrp="1"/>
          </p:cNvSpPr>
          <p:nvPr>
            <p:ph idx="1"/>
          </p:nvPr>
        </p:nvSpPr>
        <p:spPr/>
        <p:txBody>
          <a:bodyPr/>
          <a:lstStyle/>
          <a:p>
            <a:r>
              <a:rPr lang="en-GB" dirty="0" smtClean="0"/>
              <a:t>Who is looked at with more favour, the emperor that commissioned the arena, or the one who completed it?</a:t>
            </a:r>
          </a:p>
          <a:p>
            <a:r>
              <a:rPr lang="en-GB" dirty="0" smtClean="0"/>
              <a:t>People will always have different views. </a:t>
            </a:r>
          </a:p>
          <a:p>
            <a:r>
              <a:rPr lang="en-GB" dirty="0" smtClean="0"/>
              <a:t>Elites opinion compared to the masses</a:t>
            </a:r>
            <a:endParaRPr lang="en-GB" dirty="0"/>
          </a:p>
        </p:txBody>
      </p:sp>
    </p:spTree>
    <p:extLst>
      <p:ext uri="{BB962C8B-B14F-4D97-AF65-F5344CB8AC3E}">
        <p14:creationId xmlns:p14="http://schemas.microsoft.com/office/powerpoint/2010/main" val="20084015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1243CB-EBDE-4BE5-8933-C3E3D5CBEA6E}"/>
              </a:ext>
            </a:extLst>
          </p:cNvPr>
          <p:cNvSpPr>
            <a:spLocks noGrp="1"/>
          </p:cNvSpPr>
          <p:nvPr>
            <p:ph type="title"/>
          </p:nvPr>
        </p:nvSpPr>
        <p:spPr/>
        <p:txBody>
          <a:bodyPr/>
          <a:lstStyle/>
          <a:p>
            <a:r>
              <a:rPr lang="en-GB" u="sng" dirty="0">
                <a:solidFill>
                  <a:srgbClr val="000000"/>
                </a:solidFill>
              </a:rPr>
              <a:t>Public buildings: - What will be included</a:t>
            </a:r>
            <a:endParaRPr lang="en-GB" u="sng"/>
          </a:p>
        </p:txBody>
      </p:sp>
      <p:sp>
        <p:nvSpPr>
          <p:cNvPr id="3" name="Content Placeholder 2">
            <a:extLst>
              <a:ext uri="{FF2B5EF4-FFF2-40B4-BE49-F238E27FC236}">
                <a16:creationId xmlns:a16="http://schemas.microsoft.com/office/drawing/2014/main" xmlns="" id="{95858A6A-F8EC-4948-9AAF-FA5AD3F57EDC}"/>
              </a:ext>
            </a:extLst>
          </p:cNvPr>
          <p:cNvSpPr>
            <a:spLocks noGrp="1"/>
          </p:cNvSpPr>
          <p:nvPr>
            <p:ph idx="1"/>
          </p:nvPr>
        </p:nvSpPr>
        <p:spPr/>
        <p:txBody>
          <a:bodyPr vert="horz" lIns="91440" tIns="45720" rIns="91440" bIns="45720" rtlCol="0" anchor="t">
            <a:normAutofit/>
          </a:bodyPr>
          <a:lstStyle/>
          <a:p>
            <a:r>
              <a:rPr lang="en-GB" dirty="0"/>
              <a:t>What kind of buildings the public wanted.</a:t>
            </a:r>
          </a:p>
          <a:p>
            <a:r>
              <a:rPr lang="en-GB" dirty="0"/>
              <a:t>Which emperors are known for their public building works.</a:t>
            </a:r>
          </a:p>
          <a:p>
            <a:r>
              <a:rPr lang="en-GB" dirty="0"/>
              <a:t>How they gained the emperors favour with the masses</a:t>
            </a:r>
          </a:p>
          <a:p>
            <a:r>
              <a:rPr lang="en-GB" dirty="0"/>
              <a:t>Link back to bread and games and whether it had as much of an impact. </a:t>
            </a:r>
          </a:p>
          <a:p>
            <a:endParaRPr lang="en-GB" u="sng" dirty="0"/>
          </a:p>
          <a:p>
            <a:r>
              <a:rPr lang="en-GB" u="sng" dirty="0"/>
              <a:t>Sources to be analysed</a:t>
            </a:r>
            <a:endParaRPr lang="en-GB" dirty="0"/>
          </a:p>
          <a:p>
            <a:pPr lvl="1"/>
            <a:r>
              <a:rPr lang="en-GB" dirty="0">
                <a:solidFill>
                  <a:srgbClr val="404040"/>
                </a:solidFill>
              </a:rPr>
              <a:t>Ashby (</a:t>
            </a:r>
            <a:r>
              <a:rPr lang="en-GB" dirty="0" err="1">
                <a:solidFill>
                  <a:srgbClr val="404040"/>
                </a:solidFill>
              </a:rPr>
              <a:t>Aquaducts</a:t>
            </a:r>
            <a:r>
              <a:rPr lang="en-GB" dirty="0">
                <a:solidFill>
                  <a:srgbClr val="404040"/>
                </a:solidFill>
              </a:rPr>
              <a:t>) </a:t>
            </a:r>
          </a:p>
          <a:p>
            <a:pPr lvl="1"/>
            <a:r>
              <a:rPr lang="en-GB" dirty="0">
                <a:solidFill>
                  <a:srgbClr val="404040"/>
                </a:solidFill>
              </a:rPr>
              <a:t>Garrett (bathing)</a:t>
            </a:r>
            <a:endParaRPr lang="en-GB" dirty="0">
              <a:solidFill>
                <a:schemeClr val="tx1"/>
              </a:solidFill>
            </a:endParaRPr>
          </a:p>
          <a:p>
            <a:pPr lvl="1"/>
            <a:r>
              <a:rPr lang="en-GB" dirty="0">
                <a:solidFill>
                  <a:srgbClr val="404040"/>
                </a:solidFill>
              </a:rPr>
              <a:t>Seneca epistles  </a:t>
            </a:r>
            <a:endParaRPr lang="en-US">
              <a:solidFill>
                <a:srgbClr val="404040"/>
              </a:solidFill>
            </a:endParaRPr>
          </a:p>
          <a:p>
            <a:pPr lvl="1">
              <a:buFont typeface="Wingdings 3"/>
            </a:pPr>
            <a:r>
              <a:rPr lang="en-GB" dirty="0" err="1">
                <a:solidFill>
                  <a:srgbClr val="404040"/>
                </a:solidFill>
              </a:rPr>
              <a:t>Frontinus</a:t>
            </a:r>
            <a:r>
              <a:rPr lang="en-GB" dirty="0">
                <a:solidFill>
                  <a:srgbClr val="404040"/>
                </a:solidFill>
              </a:rPr>
              <a:t> de </a:t>
            </a:r>
            <a:r>
              <a:rPr lang="en-GB" dirty="0" err="1">
                <a:solidFill>
                  <a:srgbClr val="404040"/>
                </a:solidFill>
              </a:rPr>
              <a:t>aquaeductu</a:t>
            </a:r>
            <a:endParaRPr lang="en-GB" dirty="0" err="1">
              <a:solidFill>
                <a:schemeClr val="tx1"/>
              </a:solidFill>
            </a:endParaRPr>
          </a:p>
        </p:txBody>
      </p:sp>
    </p:spTree>
    <p:extLst>
      <p:ext uri="{BB962C8B-B14F-4D97-AF65-F5344CB8AC3E}">
        <p14:creationId xmlns:p14="http://schemas.microsoft.com/office/powerpoint/2010/main" val="10870021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E04F93-CFAC-47C6-A6BD-D354159FDABF}"/>
              </a:ext>
            </a:extLst>
          </p:cNvPr>
          <p:cNvSpPr>
            <a:spLocks noGrp="1"/>
          </p:cNvSpPr>
          <p:nvPr>
            <p:ph type="title"/>
          </p:nvPr>
        </p:nvSpPr>
        <p:spPr/>
        <p:txBody>
          <a:bodyPr/>
          <a:lstStyle/>
          <a:p>
            <a:r>
              <a:rPr lang="en-GB" u="sng" dirty="0">
                <a:solidFill>
                  <a:srgbClr val="000000"/>
                </a:solidFill>
              </a:rPr>
              <a:t>Public buildings: - Limitations</a:t>
            </a:r>
            <a:endParaRPr lang="en-GB" dirty="0"/>
          </a:p>
        </p:txBody>
      </p:sp>
      <p:sp>
        <p:nvSpPr>
          <p:cNvPr id="3" name="Content Placeholder 2">
            <a:extLst>
              <a:ext uri="{FF2B5EF4-FFF2-40B4-BE49-F238E27FC236}">
                <a16:creationId xmlns:a16="http://schemas.microsoft.com/office/drawing/2014/main" xmlns="" id="{6BE128BA-863C-447B-9BDB-E4CAC557722F}"/>
              </a:ext>
            </a:extLst>
          </p:cNvPr>
          <p:cNvSpPr>
            <a:spLocks noGrp="1"/>
          </p:cNvSpPr>
          <p:nvPr>
            <p:ph idx="1"/>
          </p:nvPr>
        </p:nvSpPr>
        <p:spPr/>
        <p:txBody>
          <a:bodyPr vert="horz" lIns="91440" tIns="45720" rIns="91440" bIns="45720" rtlCol="0" anchor="t">
            <a:normAutofit/>
          </a:bodyPr>
          <a:lstStyle/>
          <a:p>
            <a:r>
              <a:rPr lang="en-GB" dirty="0"/>
              <a:t>Could this just have been the emperors evolving with new developments in technology or attempting to gain favour?</a:t>
            </a:r>
          </a:p>
          <a:p>
            <a:r>
              <a:rPr lang="en-GB" dirty="0"/>
              <a:t>May not be stated as an attempt to please the people.</a:t>
            </a:r>
          </a:p>
        </p:txBody>
      </p:sp>
    </p:spTree>
    <p:extLst>
      <p:ext uri="{BB962C8B-B14F-4D97-AF65-F5344CB8AC3E}">
        <p14:creationId xmlns:p14="http://schemas.microsoft.com/office/powerpoint/2010/main" val="263555363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82</TotalTime>
  <Words>375</Words>
  <Application>Microsoft Office PowerPoint</Application>
  <PresentationFormat>Widescreen</PresentationFormat>
  <Paragraphs>81</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Dissertation Presentation</vt:lpstr>
      <vt:lpstr>Initial Dissertation idea</vt:lpstr>
      <vt:lpstr>Overall Summary </vt:lpstr>
      <vt:lpstr>Introduction</vt:lpstr>
      <vt:lpstr>Bread: - What will be included</vt:lpstr>
      <vt:lpstr>Bread: - Limitations</vt:lpstr>
      <vt:lpstr>Games: - What will be included</vt:lpstr>
      <vt:lpstr>Games: - Limitations</vt:lpstr>
      <vt:lpstr>Public buildings: - What will be included</vt:lpstr>
      <vt:lpstr>Public buildings: - Limitations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Presentation</dc:title>
  <dc:creator>Michael Cope (1500247)</dc:creator>
  <cp:lastModifiedBy>Kayleigh Cole</cp:lastModifiedBy>
  <cp:revision>14</cp:revision>
  <dcterms:created xsi:type="dcterms:W3CDTF">2018-01-12T09:59:22Z</dcterms:created>
  <dcterms:modified xsi:type="dcterms:W3CDTF">2018-01-22T21:50:05Z</dcterms:modified>
</cp:coreProperties>
</file>