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71" r:id="rId3"/>
    <p:sldId id="257" r:id="rId4"/>
    <p:sldId id="258" r:id="rId5"/>
    <p:sldId id="259" r:id="rId6"/>
    <p:sldId id="260" r:id="rId7"/>
    <p:sldId id="264" r:id="rId8"/>
    <p:sldId id="269" r:id="rId9"/>
    <p:sldId id="261" r:id="rId10"/>
    <p:sldId id="263" r:id="rId11"/>
    <p:sldId id="262" r:id="rId12"/>
    <p:sldId id="265" r:id="rId13"/>
    <p:sldId id="266" r:id="rId14"/>
    <p:sldId id="267" r:id="rId15"/>
    <p:sldId id="268" r:id="rId16"/>
    <p:sldId id="270" r:id="rId17"/>
    <p:sldId id="272"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7" d="100"/>
          <a:sy n="67" d="100"/>
        </p:scale>
        <p:origin x="642"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12192000" cy="6858000"/>
            <a:chOff x="0" y="0"/>
            <a:chExt cx="12192000" cy="6858000"/>
          </a:xfrm>
        </p:grpSpPr>
        <p:sp>
          <p:nvSpPr>
            <p:cNvPr id="8" name="Rectangle 7"/>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Oval 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Oval 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Oval 10"/>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76279" y="1792223"/>
            <a:ext cx="990599" cy="304799"/>
          </a:xfrm>
        </p:spPr>
        <p:txBody>
          <a:bodyPr anchor="t"/>
          <a:lstStyle>
            <a:lvl1pPr algn="l">
              <a:defRPr b="0" i="0">
                <a:solidFill>
                  <a:schemeClr val="bg1"/>
                </a:solidFill>
              </a:defRPr>
            </a:lvl1pPr>
          </a:lstStyle>
          <a:p>
            <a:fld id="{F5C193F3-5867-4A70-A5C6-14A85F886531}" type="datetimeFigureOut">
              <a:rPr lang="en-GB" smtClean="0"/>
              <a:t>12/03/2019</a:t>
            </a:fld>
            <a:endParaRPr lang="en-GB"/>
          </a:p>
        </p:txBody>
      </p:sp>
      <p:sp>
        <p:nvSpPr>
          <p:cNvPr id="5" name="Footer Placeholder 4"/>
          <p:cNvSpPr>
            <a:spLocks noGrp="1"/>
          </p:cNvSpPr>
          <p:nvPr>
            <p:ph type="ftr" sz="quarter" idx="11"/>
          </p:nvPr>
        </p:nvSpPr>
        <p:spPr bwMode="gray">
          <a:xfrm rot="5400000">
            <a:off x="8963575" y="3226820"/>
            <a:ext cx="3859795" cy="304801"/>
          </a:xfrm>
        </p:spPr>
        <p:txBody>
          <a:bodyPr anchor="b"/>
          <a:lstStyle>
            <a:lvl1pPr>
              <a:defRPr b="0" i="0">
                <a:solidFill>
                  <a:schemeClr val="bg1"/>
                </a:solidFill>
              </a:defRPr>
            </a:lvl1pPr>
          </a:lstStyle>
          <a:p>
            <a:endParaRPr lang="en-GB"/>
          </a:p>
        </p:txBody>
      </p:sp>
      <p:sp>
        <p:nvSpPr>
          <p:cNvPr id="17" name="Rectangle 16"/>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vl1pPr>
          </a:lstStyle>
          <a:p>
            <a:fld id="{D08E7339-1559-4D57-91AA-C31CCC29C7DD}" type="slidenum">
              <a:rPr lang="en-GB" smtClean="0"/>
              <a:t>‹#›</a:t>
            </a:fld>
            <a:endParaRPr lang="en-GB"/>
          </a:p>
        </p:txBody>
      </p:sp>
    </p:spTree>
    <p:extLst>
      <p:ext uri="{BB962C8B-B14F-4D97-AF65-F5344CB8AC3E}">
        <p14:creationId xmlns:p14="http://schemas.microsoft.com/office/powerpoint/2010/main" val="36593207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C193F3-5867-4A70-A5C6-14A85F886531}"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8E7339-1559-4D57-91AA-C31CCC29C7DD}" type="slidenum">
              <a:rPr lang="en-GB" smtClean="0"/>
              <a:t>‹#›</a:t>
            </a:fld>
            <a:endParaRPr lang="en-GB"/>
          </a:p>
        </p:txBody>
      </p:sp>
    </p:spTree>
    <p:extLst>
      <p:ext uri="{BB962C8B-B14F-4D97-AF65-F5344CB8AC3E}">
        <p14:creationId xmlns:p14="http://schemas.microsoft.com/office/powerpoint/2010/main" val="28954351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4"/>
            <a:ext cx="4351023" cy="2283823"/>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5C193F3-5867-4A70-A5C6-14A85F886531}"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08E7339-1559-4D57-91AA-C31CCC29C7DD}" type="slidenum">
              <a:rPr lang="en-GB" smtClean="0"/>
              <a:t>‹#›</a:t>
            </a:fld>
            <a:endParaRPr lang="en-GB"/>
          </a:p>
        </p:txBody>
      </p:sp>
    </p:spTree>
    <p:extLst>
      <p:ext uri="{BB962C8B-B14F-4D97-AF65-F5344CB8AC3E}">
        <p14:creationId xmlns:p14="http://schemas.microsoft.com/office/powerpoint/2010/main" val="2864972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1368" y="2603500"/>
            <a:ext cx="4828744"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1" y="2603500"/>
            <a:ext cx="4825159" cy="3377705"/>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5C193F3-5867-4A70-A5C6-14A85F886531}" type="datetimeFigureOut">
              <a:rPr lang="en-GB" smtClean="0"/>
              <a:t>12/03/2019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8E7339-1559-4D57-91AA-C31CCC29C7DD}" type="slidenum">
              <a:rPr lang="en-GB" smtClean="0"/>
              <a:t>‹#›</a:t>
            </a:fld>
            <a:endParaRPr lang="en-GB"/>
          </a:p>
        </p:txBody>
      </p:sp>
    </p:spTree>
    <p:extLst>
      <p:ext uri="{BB962C8B-B14F-4D97-AF65-F5344CB8AC3E}">
        <p14:creationId xmlns:p14="http://schemas.microsoft.com/office/powerpoint/2010/main" val="31493018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36063"/>
            <a:ext cx="482515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54954" y="3212326"/>
            <a:ext cx="4825158" cy="2807476"/>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1" y="2603499"/>
            <a:ext cx="4825160" cy="608825"/>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08712" y="3212327"/>
            <a:ext cx="4825159" cy="280747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5C193F3-5867-4A70-A5C6-14A85F886531}" type="datetimeFigureOut">
              <a:rPr lang="en-GB" smtClean="0"/>
              <a:t>12/03/2019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8E7339-1559-4D57-91AA-C31CCC29C7DD}" type="slidenum">
              <a:rPr lang="en-GB" smtClean="0"/>
              <a:t>‹#›</a:t>
            </a:fld>
            <a:endParaRPr lang="en-GB"/>
          </a:p>
        </p:txBody>
      </p:sp>
    </p:spTree>
    <p:extLst>
      <p:ext uri="{BB962C8B-B14F-4D97-AF65-F5344CB8AC3E}">
        <p14:creationId xmlns:p14="http://schemas.microsoft.com/office/powerpoint/2010/main" val="3374198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5C193F3-5867-4A70-A5C6-14A85F886531}" type="datetimeFigureOut">
              <a:rPr lang="en-GB" smtClean="0"/>
              <a:t>12/03/2019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8E7339-1559-4D57-91AA-C31CCC29C7DD}" type="slidenum">
              <a:rPr lang="en-GB" smtClean="0"/>
              <a:t>‹#›</a:t>
            </a:fld>
            <a:endParaRPr lang="en-GB"/>
          </a:p>
        </p:txBody>
      </p:sp>
    </p:spTree>
    <p:extLst>
      <p:ext uri="{BB962C8B-B14F-4D97-AF65-F5344CB8AC3E}">
        <p14:creationId xmlns:p14="http://schemas.microsoft.com/office/powerpoint/2010/main" val="27224577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5C193F3-5867-4A70-A5C6-14A85F886531}" type="datetimeFigureOut">
              <a:rPr lang="en-GB" smtClean="0"/>
              <a:t>12/03/2019</a:t>
            </a:fld>
            <a:endParaRPr lang="en-GB"/>
          </a:p>
        </p:txBody>
      </p:sp>
      <p:sp>
        <p:nvSpPr>
          <p:cNvPr id="3" name="Footer Placeholder 2"/>
          <p:cNvSpPr>
            <a:spLocks noGrp="1"/>
          </p:cNvSpPr>
          <p:nvPr>
            <p:ph type="ftr" sz="quarter" idx="11"/>
          </p:nvPr>
        </p:nvSpPr>
        <p:spPr/>
        <p:txBody>
          <a:bodyPr/>
          <a:lstStyle/>
          <a:p>
            <a:endParaRPr lang="en-GB"/>
          </a:p>
        </p:txBody>
      </p:sp>
      <p:sp>
        <p:nvSpPr>
          <p:cNvPr id="6" name="Rectangle 5"/>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08E7339-1559-4D57-91AA-C31CCC29C7DD}" type="slidenum">
              <a:rPr lang="en-GB" smtClean="0"/>
              <a:t>‹#›</a:t>
            </a:fld>
            <a:endParaRPr lang="en-GB"/>
          </a:p>
        </p:txBody>
      </p:sp>
    </p:spTree>
    <p:extLst>
      <p:ext uri="{BB962C8B-B14F-4D97-AF65-F5344CB8AC3E}">
        <p14:creationId xmlns:p14="http://schemas.microsoft.com/office/powerpoint/2010/main" val="5973334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1" name="Group 10"/>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3129280"/>
            <a:ext cx="2793158" cy="289559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5C193F3-5867-4A70-A5C6-14A85F886531}" type="datetimeFigureOut">
              <a:rPr lang="en-GB" smtClean="0"/>
              <a:t>12/03/2019</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08E7339-1559-4D57-91AA-C31CCC29C7DD}" type="slidenum">
              <a:rPr lang="en-GB" smtClean="0"/>
              <a:t>‹#›</a:t>
            </a:fld>
            <a:endParaRPr lang="en-GB"/>
          </a:p>
        </p:txBody>
      </p:sp>
    </p:spTree>
    <p:extLst>
      <p:ext uri="{BB962C8B-B14F-4D97-AF65-F5344CB8AC3E}">
        <p14:creationId xmlns:p14="http://schemas.microsoft.com/office/powerpoint/2010/main" val="39802992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8" name="Rectangle 7"/>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59"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2" y="1143000"/>
            <a:ext cx="3227192"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5C193F3-5867-4A70-A5C6-14A85F886531}" type="datetimeFigureOut">
              <a:rPr lang="en-GB" smtClean="0"/>
              <a:t>12/03/2019</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08E7339-1559-4D57-91AA-C31CCC29C7DD}" type="slidenum">
              <a:rPr lang="en-GB" smtClean="0"/>
              <a:t>‹#›</a:t>
            </a:fld>
            <a:endParaRPr lang="en-GB"/>
          </a:p>
        </p:txBody>
      </p:sp>
    </p:spTree>
    <p:extLst>
      <p:ext uri="{BB962C8B-B14F-4D97-AF65-F5344CB8AC3E}">
        <p14:creationId xmlns:p14="http://schemas.microsoft.com/office/powerpoint/2010/main" val="5069054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0" name="Group 9"/>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Oval 11"/>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5945"/>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2683"/>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5C193F3-5867-4A70-A5C6-14A85F886531}" type="datetimeFigureOut">
              <a:rPr lang="en-GB" smtClean="0"/>
              <a:t>12/03/2019</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08E7339-1559-4D57-91AA-C31CCC29C7DD}" type="slidenum">
              <a:rPr lang="en-GB" smtClean="0"/>
              <a:t>‹#›</a:t>
            </a:fld>
            <a:endParaRPr lang="en-GB"/>
          </a:p>
        </p:txBody>
      </p:sp>
    </p:spTree>
    <p:extLst>
      <p:ext uri="{BB962C8B-B14F-4D97-AF65-F5344CB8AC3E}">
        <p14:creationId xmlns:p14="http://schemas.microsoft.com/office/powerpoint/2010/main" val="31154998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nchor="ct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F5C193F3-5867-4A70-A5C6-14A85F886531}"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08E7339-1559-4D57-91AA-C31CCC29C7DD}" type="slidenum">
              <a:rPr lang="en-GB" smtClean="0"/>
              <a:t>‹#›</a:t>
            </a:fld>
            <a:endParaRPr lang="en-GB"/>
          </a:p>
        </p:txBody>
      </p:sp>
    </p:spTree>
    <p:extLst>
      <p:ext uri="{BB962C8B-B14F-4D97-AF65-F5344CB8AC3E}">
        <p14:creationId xmlns:p14="http://schemas.microsoft.com/office/powerpoint/2010/main" val="430840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6" name="Rectangle 15"/>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1" name="TextBox 10"/>
          <p:cNvSpPr txBox="1"/>
          <p:nvPr/>
        </p:nvSpPr>
        <p:spPr bwMode="gray">
          <a:xfrm>
            <a:off x="898295" y="603589"/>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13" name="TextBox 12"/>
          <p:cNvSpPr txBox="1"/>
          <p:nvPr/>
        </p:nvSpPr>
        <p:spPr bwMode="gray">
          <a:xfrm>
            <a:off x="9705137" y="2613787"/>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74801" y="980517"/>
            <a:ext cx="8460983" cy="2705034"/>
          </a:xfrm>
        </p:spPr>
        <p:txBody>
          <a:bodyPr anchor="ct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86515"/>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0" name="Text Placeholder 3"/>
          <p:cNvSpPr>
            <a:spLocks noGrp="1"/>
          </p:cNvSpPr>
          <p:nvPr>
            <p:ph type="body" sz="half" idx="2"/>
          </p:nvPr>
        </p:nvSpPr>
        <p:spPr>
          <a:xfrm>
            <a:off x="1154954" y="5014393"/>
            <a:ext cx="8825659" cy="1012664"/>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F5C193F3-5867-4A70-A5C6-14A85F886531}"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24" name="Rectangle 23"/>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08E7339-1559-4D57-91AA-C31CCC29C7DD}" type="slidenum">
              <a:rPr lang="en-GB" smtClean="0"/>
              <a:t>‹#›</a:t>
            </a:fld>
            <a:endParaRPr lang="en-GB"/>
          </a:p>
        </p:txBody>
      </p:sp>
    </p:spTree>
    <p:extLst>
      <p:ext uri="{BB962C8B-B14F-4D97-AF65-F5344CB8AC3E}">
        <p14:creationId xmlns:p14="http://schemas.microsoft.com/office/powerpoint/2010/main" val="15490483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0" name="Rectangle 9"/>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2404477"/>
            <a:ext cx="8825659" cy="178870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38587" y="5024967"/>
            <a:ext cx="8825658"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F5C193F3-5867-4A70-A5C6-14A85F886531}"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08E7339-1559-4D57-91AA-C31CCC29C7DD}" type="slidenum">
              <a:rPr lang="en-GB" smtClean="0"/>
              <a:t>‹#›</a:t>
            </a:fld>
            <a:endParaRPr lang="en-GB"/>
          </a:p>
        </p:txBody>
      </p:sp>
    </p:spTree>
    <p:extLst>
      <p:ext uri="{BB962C8B-B14F-4D97-AF65-F5344CB8AC3E}">
        <p14:creationId xmlns:p14="http://schemas.microsoft.com/office/powerpoint/2010/main" val="13131267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7"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109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1154954" y="3187261"/>
            <a:ext cx="3129168" cy="28397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12721" y="2610999"/>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4512721" y="3187261"/>
            <a:ext cx="3145380" cy="28397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886701" y="2603500"/>
            <a:ext cx="3157448"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886700" y="3187261"/>
            <a:ext cx="3161029" cy="283979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5C193F3-5867-4A70-A5C6-14A85F886531}" type="datetimeFigureOut">
              <a:rPr lang="en-GB" smtClean="0"/>
              <a:t>12/03/2019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8E7339-1559-4D57-91AA-C31CCC29C7DD}" type="slidenum">
              <a:rPr lang="en-GB" smtClean="0"/>
              <a:t>‹#›</a:t>
            </a:fld>
            <a:endParaRPr lang="en-GB"/>
          </a:p>
        </p:txBody>
      </p:sp>
    </p:spTree>
    <p:extLst>
      <p:ext uri="{BB962C8B-B14F-4D97-AF65-F5344CB8AC3E}">
        <p14:creationId xmlns:p14="http://schemas.microsoft.com/office/powerpoint/2010/main" val="19468754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nchor="ct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20744" cy="576263"/>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1334552" y="2611246"/>
            <a:ext cx="2691242" cy="158376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20745"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4568865"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4748463" y="2642840"/>
            <a:ext cx="2691242" cy="155217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09107"/>
            <a:ext cx="3050438" cy="92140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983434" y="4532845"/>
            <a:ext cx="30504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8163031" y="2618992"/>
            <a:ext cx="2691242" cy="1576018"/>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09107"/>
            <a:ext cx="3054127" cy="89634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21" name="Straight Connector 20"/>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5C193F3-5867-4A70-A5C6-14A85F886531}" type="datetimeFigureOut">
              <a:rPr lang="en-GB" smtClean="0"/>
              <a:t>12/03/2019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8E7339-1559-4D57-91AA-C31CCC29C7DD}" type="slidenum">
              <a:rPr lang="en-GB" smtClean="0"/>
              <a:t>‹#›</a:t>
            </a:fld>
            <a:endParaRPr lang="en-GB"/>
          </a:p>
        </p:txBody>
      </p:sp>
    </p:spTree>
    <p:extLst>
      <p:ext uri="{BB962C8B-B14F-4D97-AF65-F5344CB8AC3E}">
        <p14:creationId xmlns:p14="http://schemas.microsoft.com/office/powerpoint/2010/main" val="2612242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0" name="Title Placeholder 1"/>
          <p:cNvSpPr>
            <a:spLocks noGrp="1"/>
          </p:cNvSpPr>
          <p:nvPr>
            <p:ph type="title"/>
          </p:nvPr>
        </p:nvSpPr>
        <p:spPr>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C193F3-5867-4A70-A5C6-14A85F886531}"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8E7339-1559-4D57-91AA-C31CCC29C7DD}" type="slidenum">
              <a:rPr lang="en-GB" smtClean="0"/>
              <a:t>‹#›</a:t>
            </a:fld>
            <a:endParaRPr lang="en-GB"/>
          </a:p>
        </p:txBody>
      </p:sp>
    </p:spTree>
    <p:extLst>
      <p:ext uri="{BB962C8B-B14F-4D97-AF65-F5344CB8AC3E}">
        <p14:creationId xmlns:p14="http://schemas.microsoft.com/office/powerpoint/2010/main" val="24287148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Rectangle 12"/>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97430"/>
            <a:ext cx="1409965" cy="4729626"/>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97429"/>
            <a:ext cx="6247546" cy="472962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5C193F3-5867-4A70-A5C6-14A85F886531}" type="datetimeFigureOut">
              <a:rPr lang="en-GB" smtClean="0"/>
              <a:t>12/03/2019</a:t>
            </a:fld>
            <a:endParaRPr lang="en-GB"/>
          </a:p>
        </p:txBody>
      </p:sp>
      <p:sp>
        <p:nvSpPr>
          <p:cNvPr id="5" name="Footer Placeholder 4"/>
          <p:cNvSpPr>
            <a:spLocks noGrp="1"/>
          </p:cNvSpPr>
          <p:nvPr>
            <p:ph type="ftr" sz="quarter" idx="11"/>
          </p:nvPr>
        </p:nvSpPr>
        <p:spPr/>
        <p:txBody>
          <a:bodyPr/>
          <a:lstStyle/>
          <a:p>
            <a:endParaRPr lang="en-GB"/>
          </a:p>
        </p:txBody>
      </p:sp>
      <p:sp>
        <p:nvSpPr>
          <p:cNvPr id="18" name="Rectangle 17"/>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08E7339-1559-4D57-91AA-C31CCC29C7DD}" type="slidenum">
              <a:rPr lang="en-GB" smtClean="0"/>
              <a:t>‹#›</a:t>
            </a:fld>
            <a:endParaRPr lang="en-GB"/>
          </a:p>
        </p:txBody>
      </p:sp>
    </p:spTree>
    <p:extLst>
      <p:ext uri="{BB962C8B-B14F-4D97-AF65-F5344CB8AC3E}">
        <p14:creationId xmlns:p14="http://schemas.microsoft.com/office/powerpoint/2010/main" val="37833457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5" name="Rectangle 14"/>
            <p:cNvSpPr/>
            <p:nvPr/>
          </p:nvSpPr>
          <p:spPr>
            <a:xfrm>
              <a:off x="0" y="0"/>
              <a:ext cx="12192000" cy="6858000"/>
            </a:xfrm>
            <a:prstGeom prst="rect">
              <a:avLst/>
            </a:prstGeom>
            <a:blipFill>
              <a:blip r:embed="rId19">
                <a:duotone>
                  <a:schemeClr val="dk2">
                    <a:shade val="42000"/>
                    <a:hueMod val="42000"/>
                    <a:satMod val="124000"/>
                    <a:lumMod val="62000"/>
                  </a:schemeClr>
                  <a:schemeClr val="dk2">
                    <a:tint val="96000"/>
                    <a:satMod val="130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Oval 40"/>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9" name="Oval 3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1587"/>
              <a:ext cx="1600200" cy="1600200"/>
            </a:xfrm>
            <a:prstGeom prst="ellipse">
              <a:avLst/>
            </a:prstGeom>
            <a:gradFill flip="none" rotWithShape="1">
              <a:gsLst>
                <a:gs pos="0">
                  <a:schemeClr val="accent1">
                    <a:lumMod val="60000"/>
                    <a:lumOff val="40000"/>
                    <a:alpha val="14000"/>
                  </a:schemeClr>
                </a:gs>
                <a:gs pos="73000">
                  <a:schemeClr val="accent1">
                    <a:lumMod val="60000"/>
                    <a:lumOff val="40000"/>
                    <a:alpha val="0"/>
                  </a:schemeClr>
                </a:gs>
                <a:gs pos="36000">
                  <a:schemeClr val="accent1">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8" name="Oval 3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49" name="Oval 48"/>
            <p:cNvSpPr/>
            <p:nvPr/>
          </p:nvSpPr>
          <p:spPr>
            <a:xfrm>
              <a:off x="0" y="2667000"/>
              <a:ext cx="4191000" cy="4191000"/>
            </a:xfrm>
            <a:prstGeom prst="ellipse">
              <a:avLst/>
            </a:prstGeom>
            <a:gradFill flip="none" rotWithShape="1">
              <a:gsLst>
                <a:gs pos="0">
                  <a:schemeClr val="accent1">
                    <a:lumMod val="60000"/>
                    <a:lumOff val="40000"/>
                    <a:alpha val="11000"/>
                  </a:schemeClr>
                </a:gs>
                <a:gs pos="75000">
                  <a:schemeClr val="accent1">
                    <a:lumMod val="60000"/>
                    <a:lumOff val="40000"/>
                    <a:alpha val="0"/>
                  </a:schemeClr>
                </a:gs>
                <a:gs pos="36000">
                  <a:schemeClr val="accent1">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5239"/>
              <a:ext cx="990600" cy="990600"/>
            </a:xfrm>
            <a:prstGeom prst="ellipse">
              <a:avLst/>
            </a:prstGeom>
            <a:gradFill flip="none" rotWithShape="1">
              <a:gsLst>
                <a:gs pos="0">
                  <a:schemeClr val="accent1">
                    <a:lumMod val="60000"/>
                    <a:lumOff val="40000"/>
                    <a:alpha val="10000"/>
                  </a:schemeClr>
                </a:gs>
                <a:gs pos="66000">
                  <a:schemeClr val="accent1">
                    <a:lumMod val="60000"/>
                    <a:lumOff val="40000"/>
                    <a:alpha val="0"/>
                  </a:schemeClr>
                </a:gs>
                <a:gs pos="31000">
                  <a:schemeClr val="accent1">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6"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47920"/>
            <a:ext cx="8761413" cy="72848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561110" y="6391839"/>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4" name="Date Placeholder 3"/>
          <p:cNvSpPr>
            <a:spLocks noGrp="1"/>
          </p:cNvSpPr>
          <p:nvPr>
            <p:ph type="dt" sz="half" idx="2"/>
          </p:nvPr>
        </p:nvSpPr>
        <p:spPr>
          <a:xfrm>
            <a:off x="10650938" y="6394407"/>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F5C193F3-5867-4A70-A5C6-14A85F886531}" type="datetimeFigureOut">
              <a:rPr lang="en-GB" smtClean="0"/>
              <a:t>12/03/2019</a:t>
            </a:fld>
            <a:endParaRPr lang="en-GB"/>
          </a:p>
        </p:txBody>
      </p:sp>
      <p:sp>
        <p:nvSpPr>
          <p:cNvPr id="20" name="Rectangle 19"/>
          <p:cNvSpPr/>
          <p:nvPr/>
        </p:nvSpPr>
        <p:spPr>
          <a:xfrm>
            <a:off x="1044372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08E7339-1559-4D57-91AA-C31CCC29C7DD}" type="slidenum">
              <a:rPr lang="en-GB" smtClean="0"/>
              <a:t>‹#›</a:t>
            </a:fld>
            <a:endParaRPr lang="en-GB"/>
          </a:p>
        </p:txBody>
      </p:sp>
    </p:spTree>
    <p:extLst>
      <p:ext uri="{BB962C8B-B14F-4D97-AF65-F5344CB8AC3E}">
        <p14:creationId xmlns:p14="http://schemas.microsoft.com/office/powerpoint/2010/main" val="3720699597"/>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A9D46-E5BE-496F-996D-85231C078F19}"/>
              </a:ext>
            </a:extLst>
          </p:cNvPr>
          <p:cNvSpPr>
            <a:spLocks noGrp="1"/>
          </p:cNvSpPr>
          <p:nvPr>
            <p:ph type="ctrTitle"/>
          </p:nvPr>
        </p:nvSpPr>
        <p:spPr>
          <a:xfrm>
            <a:off x="697755" y="385233"/>
            <a:ext cx="8825658" cy="2677648"/>
          </a:xfrm>
        </p:spPr>
        <p:txBody>
          <a:bodyPr/>
          <a:lstStyle/>
          <a:p>
            <a:r>
              <a:rPr lang="en-GB" dirty="0"/>
              <a:t>Report : NHS Wales</a:t>
            </a:r>
          </a:p>
        </p:txBody>
      </p:sp>
      <p:sp>
        <p:nvSpPr>
          <p:cNvPr id="3" name="Subtitle 2">
            <a:extLst>
              <a:ext uri="{FF2B5EF4-FFF2-40B4-BE49-F238E27FC236}">
                <a16:creationId xmlns:a16="http://schemas.microsoft.com/office/drawing/2014/main" id="{794B308D-DAD8-4CFE-A499-F0F4838214D6}"/>
              </a:ext>
            </a:extLst>
          </p:cNvPr>
          <p:cNvSpPr>
            <a:spLocks noGrp="1"/>
          </p:cNvSpPr>
          <p:nvPr>
            <p:ph type="subTitle" idx="1"/>
          </p:nvPr>
        </p:nvSpPr>
        <p:spPr>
          <a:xfrm>
            <a:off x="1669774" y="3641794"/>
            <a:ext cx="9144000" cy="1655762"/>
          </a:xfrm>
        </p:spPr>
        <p:txBody>
          <a:bodyPr/>
          <a:lstStyle/>
          <a:p>
            <a:r>
              <a:rPr lang="en-GB" dirty="0"/>
              <a:t>Managing Organisations</a:t>
            </a:r>
          </a:p>
          <a:p>
            <a:r>
              <a:rPr lang="en-GB" dirty="0"/>
              <a:t>Assignment Tutorial </a:t>
            </a:r>
          </a:p>
        </p:txBody>
      </p:sp>
    </p:spTree>
    <p:extLst>
      <p:ext uri="{BB962C8B-B14F-4D97-AF65-F5344CB8AC3E}">
        <p14:creationId xmlns:p14="http://schemas.microsoft.com/office/powerpoint/2010/main" val="128556751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8DB84-D576-4A62-805B-B4AE5763B943}"/>
              </a:ext>
            </a:extLst>
          </p:cNvPr>
          <p:cNvSpPr>
            <a:spLocks noGrp="1"/>
          </p:cNvSpPr>
          <p:nvPr>
            <p:ph type="title"/>
          </p:nvPr>
        </p:nvSpPr>
        <p:spPr/>
        <p:txBody>
          <a:bodyPr/>
          <a:lstStyle/>
          <a:p>
            <a:r>
              <a:rPr lang="en-GB" dirty="0"/>
              <a:t>Aim</a:t>
            </a:r>
          </a:p>
        </p:txBody>
      </p:sp>
      <p:sp>
        <p:nvSpPr>
          <p:cNvPr id="3" name="Content Placeholder 2">
            <a:extLst>
              <a:ext uri="{FF2B5EF4-FFF2-40B4-BE49-F238E27FC236}">
                <a16:creationId xmlns:a16="http://schemas.microsoft.com/office/drawing/2014/main" id="{25D250AE-709B-49D1-83BE-81F95D110AF6}"/>
              </a:ext>
            </a:extLst>
          </p:cNvPr>
          <p:cNvSpPr>
            <a:spLocks noGrp="1"/>
          </p:cNvSpPr>
          <p:nvPr>
            <p:ph idx="1"/>
          </p:nvPr>
        </p:nvSpPr>
        <p:spPr/>
        <p:txBody>
          <a:bodyPr/>
          <a:lstStyle/>
          <a:p>
            <a:r>
              <a:rPr lang="en-GB" dirty="0"/>
              <a:t>The point of a report is to feedback on a topic or issue</a:t>
            </a:r>
          </a:p>
          <a:p>
            <a:r>
              <a:rPr lang="en-GB" dirty="0"/>
              <a:t>Find something important out</a:t>
            </a:r>
          </a:p>
          <a:p>
            <a:r>
              <a:rPr lang="en-GB" dirty="0"/>
              <a:t>Build to recommendations</a:t>
            </a:r>
          </a:p>
          <a:p>
            <a:r>
              <a:rPr lang="en-GB" dirty="0"/>
              <a:t>Implement those recommendations </a:t>
            </a:r>
          </a:p>
        </p:txBody>
      </p:sp>
    </p:spTree>
    <p:extLst>
      <p:ext uri="{BB962C8B-B14F-4D97-AF65-F5344CB8AC3E}">
        <p14:creationId xmlns:p14="http://schemas.microsoft.com/office/powerpoint/2010/main" val="349500476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B0805-C5CC-4C50-8905-B16B5CA8316B}"/>
              </a:ext>
            </a:extLst>
          </p:cNvPr>
          <p:cNvSpPr>
            <a:spLocks noGrp="1"/>
          </p:cNvSpPr>
          <p:nvPr>
            <p:ph type="title"/>
          </p:nvPr>
        </p:nvSpPr>
        <p:spPr/>
        <p:txBody>
          <a:bodyPr/>
          <a:lstStyle/>
          <a:p>
            <a:r>
              <a:rPr lang="en-GB" dirty="0"/>
              <a:t>Directive </a:t>
            </a:r>
          </a:p>
        </p:txBody>
      </p:sp>
      <p:sp>
        <p:nvSpPr>
          <p:cNvPr id="3" name="Content Placeholder 2">
            <a:extLst>
              <a:ext uri="{FF2B5EF4-FFF2-40B4-BE49-F238E27FC236}">
                <a16:creationId xmlns:a16="http://schemas.microsoft.com/office/drawing/2014/main" id="{4166D4C2-095F-404D-B865-B47C59340026}"/>
              </a:ext>
            </a:extLst>
          </p:cNvPr>
          <p:cNvSpPr>
            <a:spLocks noGrp="1"/>
          </p:cNvSpPr>
          <p:nvPr>
            <p:ph idx="1"/>
          </p:nvPr>
        </p:nvSpPr>
        <p:spPr/>
        <p:txBody>
          <a:bodyPr>
            <a:normAutofit fontScale="92500" lnSpcReduction="20000"/>
          </a:bodyPr>
          <a:lstStyle/>
          <a:p>
            <a:r>
              <a:rPr lang="en-GB" dirty="0"/>
              <a:t>You will write an assignment which examines the current structure of the NHS in Wales</a:t>
            </a:r>
          </a:p>
          <a:p>
            <a:endParaRPr lang="en-GB" dirty="0"/>
          </a:p>
          <a:p>
            <a:r>
              <a:rPr lang="en-GB" dirty="0"/>
              <a:t>Your title will be:</a:t>
            </a:r>
          </a:p>
          <a:p>
            <a:endParaRPr lang="en-GB" dirty="0"/>
          </a:p>
          <a:p>
            <a:pPr marL="0" indent="0">
              <a:buNone/>
            </a:pPr>
            <a:r>
              <a:rPr lang="en-GB" sz="4000" b="1" dirty="0"/>
              <a:t>A Report into The Effectiveness of the Current Structure of NHS Wales</a:t>
            </a:r>
          </a:p>
          <a:p>
            <a:endParaRPr lang="en-GB" dirty="0"/>
          </a:p>
          <a:p>
            <a:r>
              <a:rPr lang="en-GB" dirty="0"/>
              <a:t>Your word count is 2,000 words (plus or minus 10%)</a:t>
            </a:r>
          </a:p>
          <a:p>
            <a:endParaRPr lang="en-GB" dirty="0"/>
          </a:p>
          <a:p>
            <a:endParaRPr lang="en-GB" dirty="0"/>
          </a:p>
          <a:p>
            <a:endParaRPr lang="en-GB" dirty="0"/>
          </a:p>
        </p:txBody>
      </p:sp>
    </p:spTree>
    <p:extLst>
      <p:ext uri="{BB962C8B-B14F-4D97-AF65-F5344CB8AC3E}">
        <p14:creationId xmlns:p14="http://schemas.microsoft.com/office/powerpoint/2010/main" val="287244177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4EC0A-8936-4A0C-A098-F3DEC5F832E5}"/>
              </a:ext>
            </a:extLst>
          </p:cNvPr>
          <p:cNvSpPr>
            <a:spLocks noGrp="1"/>
          </p:cNvSpPr>
          <p:nvPr>
            <p:ph type="title"/>
          </p:nvPr>
        </p:nvSpPr>
        <p:spPr/>
        <p:txBody>
          <a:bodyPr>
            <a:normAutofit fontScale="90000"/>
          </a:bodyPr>
          <a:lstStyle/>
          <a:p>
            <a:r>
              <a:rPr lang="en-GB" dirty="0"/>
              <a:t/>
            </a:r>
            <a:br>
              <a:rPr lang="en-GB" dirty="0"/>
            </a:br>
            <a:r>
              <a:rPr lang="en-GB" dirty="0"/>
              <a:t>You will need to ensure you follow a report structure</a:t>
            </a:r>
            <a:br>
              <a:rPr lang="en-GB" dirty="0"/>
            </a:br>
            <a:endParaRPr lang="en-GB" dirty="0"/>
          </a:p>
        </p:txBody>
      </p:sp>
      <p:sp>
        <p:nvSpPr>
          <p:cNvPr id="3" name="Content Placeholder 2">
            <a:extLst>
              <a:ext uri="{FF2B5EF4-FFF2-40B4-BE49-F238E27FC236}">
                <a16:creationId xmlns:a16="http://schemas.microsoft.com/office/drawing/2014/main" id="{BC88406D-F497-4F13-A293-C218814F8EB6}"/>
              </a:ext>
            </a:extLst>
          </p:cNvPr>
          <p:cNvSpPr>
            <a:spLocks noGrp="1"/>
          </p:cNvSpPr>
          <p:nvPr>
            <p:ph idx="1"/>
          </p:nvPr>
        </p:nvSpPr>
        <p:spPr>
          <a:xfrm>
            <a:off x="781050" y="2525712"/>
            <a:ext cx="10515600" cy="5032375"/>
          </a:xfrm>
        </p:spPr>
        <p:txBody>
          <a:bodyPr>
            <a:normAutofit/>
          </a:bodyPr>
          <a:lstStyle/>
          <a:p>
            <a:pPr marL="0" indent="0">
              <a:buNone/>
            </a:pPr>
            <a:r>
              <a:rPr lang="en-GB" dirty="0"/>
              <a:t>1.	Title Page (Not included in word count) </a:t>
            </a:r>
          </a:p>
          <a:p>
            <a:pPr marL="0" indent="0">
              <a:buNone/>
            </a:pPr>
            <a:r>
              <a:rPr lang="en-GB" dirty="0"/>
              <a:t>2.	Abstract (Not included in word count) </a:t>
            </a:r>
          </a:p>
          <a:p>
            <a:pPr marL="0" indent="0">
              <a:buNone/>
            </a:pPr>
            <a:r>
              <a:rPr lang="en-GB" dirty="0"/>
              <a:t>3.	Contents (Not included in word count) </a:t>
            </a:r>
          </a:p>
          <a:p>
            <a:pPr marL="0" indent="0">
              <a:buNone/>
            </a:pPr>
            <a:r>
              <a:rPr lang="en-GB" dirty="0"/>
              <a:t>4.	Introduction to Report (15% of word count)</a:t>
            </a:r>
          </a:p>
          <a:p>
            <a:pPr marL="0" indent="0">
              <a:buNone/>
            </a:pPr>
            <a:r>
              <a:rPr lang="en-GB" dirty="0"/>
              <a:t>5.	Information / Statistics / Guides (30% of word count)</a:t>
            </a:r>
          </a:p>
          <a:p>
            <a:pPr marL="0" indent="0">
              <a:buNone/>
            </a:pPr>
            <a:r>
              <a:rPr lang="en-GB" dirty="0"/>
              <a:t>6.	Evaluation of Current Structure (35% of word count)</a:t>
            </a:r>
          </a:p>
          <a:p>
            <a:pPr marL="0" indent="0">
              <a:buNone/>
            </a:pPr>
            <a:r>
              <a:rPr lang="en-GB" dirty="0"/>
              <a:t>7.	Conclusion (15% of word count)</a:t>
            </a:r>
          </a:p>
          <a:p>
            <a:pPr marL="0" indent="0">
              <a:buNone/>
            </a:pPr>
            <a:r>
              <a:rPr lang="en-GB" dirty="0"/>
              <a:t>8.	Recommendations (5% of word count)</a:t>
            </a:r>
          </a:p>
          <a:p>
            <a:pPr marL="0" indent="0">
              <a:buNone/>
            </a:pPr>
            <a:r>
              <a:rPr lang="en-GB" dirty="0"/>
              <a:t>9.	Reference List (Not included in word count) </a:t>
            </a:r>
          </a:p>
          <a:p>
            <a:pPr marL="0" indent="0">
              <a:buNone/>
            </a:pPr>
            <a:endParaRPr lang="en-GB" dirty="0"/>
          </a:p>
          <a:p>
            <a:endParaRPr lang="en-GB" dirty="0"/>
          </a:p>
        </p:txBody>
      </p:sp>
    </p:spTree>
    <p:extLst>
      <p:ext uri="{BB962C8B-B14F-4D97-AF65-F5344CB8AC3E}">
        <p14:creationId xmlns:p14="http://schemas.microsoft.com/office/powerpoint/2010/main" val="207281407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282FBE-DFE2-431D-A145-A17EF4415777}"/>
              </a:ext>
            </a:extLst>
          </p:cNvPr>
          <p:cNvSpPr>
            <a:spLocks noGrp="1"/>
          </p:cNvSpPr>
          <p:nvPr>
            <p:ph type="title"/>
          </p:nvPr>
        </p:nvSpPr>
        <p:spPr/>
        <p:txBody>
          <a:bodyPr/>
          <a:lstStyle/>
          <a:p>
            <a:r>
              <a:rPr lang="en-GB" dirty="0"/>
              <a:t>Your report will need to include:</a:t>
            </a:r>
            <a:br>
              <a:rPr lang="en-GB" dirty="0"/>
            </a:br>
            <a:endParaRPr lang="en-GB" dirty="0"/>
          </a:p>
        </p:txBody>
      </p:sp>
      <p:sp>
        <p:nvSpPr>
          <p:cNvPr id="3" name="Content Placeholder 2">
            <a:extLst>
              <a:ext uri="{FF2B5EF4-FFF2-40B4-BE49-F238E27FC236}">
                <a16:creationId xmlns:a16="http://schemas.microsoft.com/office/drawing/2014/main" id="{4629A07F-4AF5-4DB5-AA8C-C23E2018C57A}"/>
              </a:ext>
            </a:extLst>
          </p:cNvPr>
          <p:cNvSpPr>
            <a:spLocks noGrp="1"/>
          </p:cNvSpPr>
          <p:nvPr>
            <p:ph idx="1"/>
          </p:nvPr>
        </p:nvSpPr>
        <p:spPr/>
        <p:txBody>
          <a:bodyPr>
            <a:normAutofit/>
          </a:bodyPr>
          <a:lstStyle/>
          <a:p>
            <a:r>
              <a:rPr lang="en-GB" dirty="0"/>
              <a:t>Overview of NHS Wales </a:t>
            </a:r>
          </a:p>
          <a:p>
            <a:r>
              <a:rPr lang="en-GB" dirty="0"/>
              <a:t>The seven Health Boards</a:t>
            </a:r>
          </a:p>
          <a:p>
            <a:r>
              <a:rPr lang="en-GB" dirty="0"/>
              <a:t>How NHS Trusts work in Wales</a:t>
            </a:r>
          </a:p>
          <a:p>
            <a:r>
              <a:rPr lang="en-GB" dirty="0"/>
              <a:t>How management structures generally work within each Health board</a:t>
            </a:r>
          </a:p>
          <a:p>
            <a:r>
              <a:rPr lang="en-GB" dirty="0"/>
              <a:t>Where funding comes from and what influences it </a:t>
            </a:r>
          </a:p>
          <a:p>
            <a:r>
              <a:rPr lang="en-GB" dirty="0"/>
              <a:t>Any other issues or concerns you feel are relevant to the report </a:t>
            </a:r>
          </a:p>
          <a:p>
            <a:r>
              <a:rPr lang="en-GB" dirty="0"/>
              <a:t>Your recommendations for the efficiency and usefulness of this current system </a:t>
            </a:r>
          </a:p>
          <a:p>
            <a:endParaRPr lang="en-GB" dirty="0"/>
          </a:p>
        </p:txBody>
      </p:sp>
    </p:spTree>
    <p:extLst>
      <p:ext uri="{BB962C8B-B14F-4D97-AF65-F5344CB8AC3E}">
        <p14:creationId xmlns:p14="http://schemas.microsoft.com/office/powerpoint/2010/main" val="179145220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9183E9-5B66-4CBF-B67F-6875EB3CEE24}"/>
              </a:ext>
            </a:extLst>
          </p:cNvPr>
          <p:cNvSpPr>
            <a:spLocks noGrp="1"/>
          </p:cNvSpPr>
          <p:nvPr>
            <p:ph type="title"/>
          </p:nvPr>
        </p:nvSpPr>
        <p:spPr/>
        <p:txBody>
          <a:bodyPr/>
          <a:lstStyle/>
          <a:p>
            <a:r>
              <a:rPr lang="en-GB" dirty="0"/>
              <a:t>Title Page</a:t>
            </a:r>
          </a:p>
        </p:txBody>
      </p:sp>
      <p:sp>
        <p:nvSpPr>
          <p:cNvPr id="3" name="Content Placeholder 2">
            <a:extLst>
              <a:ext uri="{FF2B5EF4-FFF2-40B4-BE49-F238E27FC236}">
                <a16:creationId xmlns:a16="http://schemas.microsoft.com/office/drawing/2014/main" id="{B2917343-144B-4C5C-A8C4-60F886F5E97F}"/>
              </a:ext>
            </a:extLst>
          </p:cNvPr>
          <p:cNvSpPr>
            <a:spLocks noGrp="1"/>
          </p:cNvSpPr>
          <p:nvPr>
            <p:ph idx="1"/>
          </p:nvPr>
        </p:nvSpPr>
        <p:spPr/>
        <p:txBody>
          <a:bodyPr/>
          <a:lstStyle/>
          <a:p>
            <a:r>
              <a:rPr lang="en-GB" dirty="0"/>
              <a:t>In this section you only need to put:</a:t>
            </a:r>
          </a:p>
          <a:p>
            <a:endParaRPr lang="en-GB" dirty="0"/>
          </a:p>
          <a:p>
            <a:r>
              <a:rPr lang="en-GB" dirty="0"/>
              <a:t>Your name</a:t>
            </a:r>
          </a:p>
          <a:p>
            <a:r>
              <a:rPr lang="en-GB" dirty="0"/>
              <a:t>The Report title</a:t>
            </a:r>
          </a:p>
          <a:p>
            <a:r>
              <a:rPr lang="en-GB" dirty="0"/>
              <a:t>Your Lecturer’s name </a:t>
            </a:r>
          </a:p>
        </p:txBody>
      </p:sp>
    </p:spTree>
    <p:extLst>
      <p:ext uri="{BB962C8B-B14F-4D97-AF65-F5344CB8AC3E}">
        <p14:creationId xmlns:p14="http://schemas.microsoft.com/office/powerpoint/2010/main" val="338574280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6B886-BE22-4490-9091-25772FB5CA40}"/>
              </a:ext>
            </a:extLst>
          </p:cNvPr>
          <p:cNvSpPr>
            <a:spLocks noGrp="1"/>
          </p:cNvSpPr>
          <p:nvPr>
            <p:ph type="title"/>
          </p:nvPr>
        </p:nvSpPr>
        <p:spPr/>
        <p:txBody>
          <a:bodyPr/>
          <a:lstStyle/>
          <a:p>
            <a:r>
              <a:rPr lang="en-GB" dirty="0"/>
              <a:t>Abstract</a:t>
            </a:r>
          </a:p>
        </p:txBody>
      </p:sp>
      <p:sp>
        <p:nvSpPr>
          <p:cNvPr id="3" name="Content Placeholder 2">
            <a:extLst>
              <a:ext uri="{FF2B5EF4-FFF2-40B4-BE49-F238E27FC236}">
                <a16:creationId xmlns:a16="http://schemas.microsoft.com/office/drawing/2014/main" id="{16C5006E-B88A-4965-9E9B-6CD6847098A5}"/>
              </a:ext>
            </a:extLst>
          </p:cNvPr>
          <p:cNvSpPr>
            <a:spLocks noGrp="1"/>
          </p:cNvSpPr>
          <p:nvPr>
            <p:ph idx="1"/>
          </p:nvPr>
        </p:nvSpPr>
        <p:spPr/>
        <p:txBody>
          <a:bodyPr/>
          <a:lstStyle/>
          <a:p>
            <a:r>
              <a:rPr lang="en-GB" dirty="0"/>
              <a:t>This is an overview of the WHOLE report</a:t>
            </a:r>
          </a:p>
          <a:p>
            <a:r>
              <a:rPr lang="en-GB" dirty="0"/>
              <a:t>It even gives an overview of the findings or conclusion</a:t>
            </a:r>
          </a:p>
          <a:p>
            <a:r>
              <a:rPr lang="en-GB" dirty="0"/>
              <a:t>Write this second to last</a:t>
            </a:r>
          </a:p>
          <a:p>
            <a:endParaRPr lang="en-GB" dirty="0"/>
          </a:p>
          <a:p>
            <a:r>
              <a:rPr lang="en-GB" dirty="0"/>
              <a:t>Example on next slide: </a:t>
            </a:r>
          </a:p>
          <a:p>
            <a:endParaRPr lang="en-GB" dirty="0"/>
          </a:p>
        </p:txBody>
      </p:sp>
    </p:spTree>
    <p:extLst>
      <p:ext uri="{BB962C8B-B14F-4D97-AF65-F5344CB8AC3E}">
        <p14:creationId xmlns:p14="http://schemas.microsoft.com/office/powerpoint/2010/main" val="352958933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296475-3989-48F8-B036-6F404270D1D7}"/>
              </a:ext>
            </a:extLst>
          </p:cNvPr>
          <p:cNvSpPr>
            <a:spLocks noGrp="1"/>
          </p:cNvSpPr>
          <p:nvPr>
            <p:ph idx="1"/>
          </p:nvPr>
        </p:nvSpPr>
        <p:spPr>
          <a:xfrm>
            <a:off x="909638" y="2640910"/>
            <a:ext cx="10515600" cy="5964928"/>
          </a:xfrm>
        </p:spPr>
        <p:txBody>
          <a:bodyPr>
            <a:normAutofit/>
          </a:bodyPr>
          <a:lstStyle/>
          <a:p>
            <a:pPr marL="0" indent="0">
              <a:buNone/>
            </a:pPr>
            <a:r>
              <a:rPr lang="en-GB" i="1" dirty="0"/>
              <a:t>This thesis explores the facilitation of pupil voice and how this might impact on school improvement in an English primary school. It is underpinned by theoretical frameworks that address children’s rights, voice, participation, power-relations and active citizenship. Two formal mechanisms of facilitating children’s voice are explored using an action research approach. Firstly, a pilot study explores the possibilities offered by a ‘children’s-researcher’s' initiative (Kellett, 2005a). Findings from this inform the main study where the focus shifts to the potential of school councils. Two action-research cycles are used to evaluate the effectiveness and impact of both pupil voice </a:t>
            </a:r>
            <a:r>
              <a:rPr lang="en-GB" i="1" dirty="0" err="1"/>
              <a:t>mechanisms.Final</a:t>
            </a:r>
            <a:r>
              <a:rPr lang="en-GB" i="1" dirty="0"/>
              <a:t> analysis suggests that gathering the views of all children, alongside specific training for school councillors are both pertinent issues which impact upon pupil voice and school improvement. The findings provide further evidence that school leaders have a significant influence in facilitating pupil voice and active citizenship. </a:t>
            </a:r>
          </a:p>
        </p:txBody>
      </p:sp>
    </p:spTree>
    <p:extLst>
      <p:ext uri="{BB962C8B-B14F-4D97-AF65-F5344CB8AC3E}">
        <p14:creationId xmlns:p14="http://schemas.microsoft.com/office/powerpoint/2010/main" val="3160455250"/>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E67DDF-F0EF-4D73-AD9C-F4225A202A57}"/>
              </a:ext>
            </a:extLst>
          </p:cNvPr>
          <p:cNvSpPr>
            <a:spLocks noGrp="1"/>
          </p:cNvSpPr>
          <p:nvPr>
            <p:ph type="title"/>
          </p:nvPr>
        </p:nvSpPr>
        <p:spPr/>
        <p:txBody>
          <a:bodyPr/>
          <a:lstStyle/>
          <a:p>
            <a:r>
              <a:rPr lang="en-GB" dirty="0"/>
              <a:t>Contents</a:t>
            </a:r>
          </a:p>
        </p:txBody>
      </p:sp>
      <p:sp>
        <p:nvSpPr>
          <p:cNvPr id="3" name="Content Placeholder 2">
            <a:extLst>
              <a:ext uri="{FF2B5EF4-FFF2-40B4-BE49-F238E27FC236}">
                <a16:creationId xmlns:a16="http://schemas.microsoft.com/office/drawing/2014/main" id="{023B79A1-E960-4A33-A3D1-7AE87363DEA6}"/>
              </a:ext>
            </a:extLst>
          </p:cNvPr>
          <p:cNvSpPr>
            <a:spLocks noGrp="1"/>
          </p:cNvSpPr>
          <p:nvPr>
            <p:ph idx="1"/>
          </p:nvPr>
        </p:nvSpPr>
        <p:spPr/>
        <p:txBody>
          <a:bodyPr/>
          <a:lstStyle/>
          <a:p>
            <a:r>
              <a:rPr lang="en-GB" dirty="0"/>
              <a:t>This is a contents page which you will write</a:t>
            </a:r>
          </a:p>
          <a:p>
            <a:r>
              <a:rPr lang="en-GB" dirty="0"/>
              <a:t>Write this LAST</a:t>
            </a:r>
          </a:p>
        </p:txBody>
      </p:sp>
      <p:pic>
        <p:nvPicPr>
          <p:cNvPr id="5" name="Picture 4" descr="A screenshot of a social media post&#10;&#10;Description automatically generated">
            <a:extLst>
              <a:ext uri="{FF2B5EF4-FFF2-40B4-BE49-F238E27FC236}">
                <a16:creationId xmlns:a16="http://schemas.microsoft.com/office/drawing/2014/main" id="{B7BD6866-3E01-4846-A71C-177DCED8B2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27304" y="2370897"/>
            <a:ext cx="5764696" cy="4487103"/>
          </a:xfrm>
          <a:prstGeom prst="rect">
            <a:avLst/>
          </a:prstGeom>
        </p:spPr>
      </p:pic>
    </p:spTree>
    <p:extLst>
      <p:ext uri="{BB962C8B-B14F-4D97-AF65-F5344CB8AC3E}">
        <p14:creationId xmlns:p14="http://schemas.microsoft.com/office/powerpoint/2010/main" val="369222230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9FDA3-02C0-463F-8EA3-4032E8E3F323}"/>
              </a:ext>
            </a:extLst>
          </p:cNvPr>
          <p:cNvSpPr>
            <a:spLocks noGrp="1"/>
          </p:cNvSpPr>
          <p:nvPr>
            <p:ph type="title"/>
          </p:nvPr>
        </p:nvSpPr>
        <p:spPr/>
        <p:txBody>
          <a:bodyPr/>
          <a:lstStyle/>
          <a:p>
            <a:r>
              <a:rPr lang="en-GB" dirty="0"/>
              <a:t>Introduction to Report (15% of word count) </a:t>
            </a:r>
          </a:p>
        </p:txBody>
      </p:sp>
      <p:sp>
        <p:nvSpPr>
          <p:cNvPr id="3" name="Content Placeholder 2">
            <a:extLst>
              <a:ext uri="{FF2B5EF4-FFF2-40B4-BE49-F238E27FC236}">
                <a16:creationId xmlns:a16="http://schemas.microsoft.com/office/drawing/2014/main" id="{93D220D6-7D02-4AAD-9D60-EB03DC75234C}"/>
              </a:ext>
            </a:extLst>
          </p:cNvPr>
          <p:cNvSpPr>
            <a:spLocks noGrp="1"/>
          </p:cNvSpPr>
          <p:nvPr>
            <p:ph idx="1"/>
          </p:nvPr>
        </p:nvSpPr>
        <p:spPr/>
        <p:txBody>
          <a:bodyPr/>
          <a:lstStyle/>
          <a:p>
            <a:pPr marL="0" indent="0">
              <a:buNone/>
            </a:pPr>
            <a:r>
              <a:rPr lang="en-GB" dirty="0"/>
              <a:t>Here you will introduce the report itself by explaining the title and a rough idea of the content about to come</a:t>
            </a:r>
          </a:p>
          <a:p>
            <a:pPr marL="0" indent="0">
              <a:buNone/>
            </a:pPr>
            <a:endParaRPr lang="en-GB" dirty="0"/>
          </a:p>
          <a:p>
            <a:pPr marL="0" indent="0">
              <a:buNone/>
            </a:pPr>
            <a:r>
              <a:rPr lang="en-GB" dirty="0"/>
              <a:t>You will then include:</a:t>
            </a:r>
          </a:p>
          <a:p>
            <a:r>
              <a:rPr lang="en-GB" dirty="0"/>
              <a:t>Overview of NHS Wales </a:t>
            </a:r>
          </a:p>
          <a:p>
            <a:r>
              <a:rPr lang="en-GB" dirty="0"/>
              <a:t>The seven Health Boards</a:t>
            </a:r>
          </a:p>
          <a:p>
            <a:r>
              <a:rPr lang="en-GB" dirty="0"/>
              <a:t>How NHS Trusts work in Wales</a:t>
            </a:r>
          </a:p>
          <a:p>
            <a:endParaRPr lang="en-GB" dirty="0"/>
          </a:p>
        </p:txBody>
      </p:sp>
    </p:spTree>
    <p:extLst>
      <p:ext uri="{BB962C8B-B14F-4D97-AF65-F5344CB8AC3E}">
        <p14:creationId xmlns:p14="http://schemas.microsoft.com/office/powerpoint/2010/main" val="395451425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64CCD-801E-46D7-BE60-0CBAA542ECCE}"/>
              </a:ext>
            </a:extLst>
          </p:cNvPr>
          <p:cNvSpPr>
            <a:spLocks noGrp="1"/>
          </p:cNvSpPr>
          <p:nvPr>
            <p:ph type="title"/>
          </p:nvPr>
        </p:nvSpPr>
        <p:spPr/>
        <p:txBody>
          <a:bodyPr>
            <a:normAutofit fontScale="90000"/>
          </a:bodyPr>
          <a:lstStyle/>
          <a:p>
            <a:r>
              <a:rPr lang="en-GB" dirty="0"/>
              <a:t/>
            </a:r>
            <a:br>
              <a:rPr lang="en-GB" dirty="0"/>
            </a:br>
            <a:r>
              <a:rPr lang="en-GB" dirty="0"/>
              <a:t>Information / Statistics / Guides (30% of word count)</a:t>
            </a:r>
            <a:br>
              <a:rPr lang="en-GB" dirty="0"/>
            </a:br>
            <a:endParaRPr lang="en-GB" dirty="0"/>
          </a:p>
        </p:txBody>
      </p:sp>
      <p:sp>
        <p:nvSpPr>
          <p:cNvPr id="3" name="Content Placeholder 2">
            <a:extLst>
              <a:ext uri="{FF2B5EF4-FFF2-40B4-BE49-F238E27FC236}">
                <a16:creationId xmlns:a16="http://schemas.microsoft.com/office/drawing/2014/main" id="{90A7E5CE-2E26-47A6-9A90-F4C9331F81BE}"/>
              </a:ext>
            </a:extLst>
          </p:cNvPr>
          <p:cNvSpPr>
            <a:spLocks noGrp="1"/>
          </p:cNvSpPr>
          <p:nvPr>
            <p:ph idx="1"/>
          </p:nvPr>
        </p:nvSpPr>
        <p:spPr/>
        <p:txBody>
          <a:bodyPr/>
          <a:lstStyle/>
          <a:p>
            <a:pPr marL="0" indent="0">
              <a:buNone/>
            </a:pPr>
            <a:r>
              <a:rPr lang="en-GB" dirty="0"/>
              <a:t>For this section try to find pictures, structural details or graphs etc</a:t>
            </a:r>
          </a:p>
          <a:p>
            <a:pPr marL="0" indent="0">
              <a:buNone/>
            </a:pPr>
            <a:endParaRPr lang="en-GB" dirty="0"/>
          </a:p>
          <a:p>
            <a:pPr marL="0" indent="0">
              <a:buNone/>
            </a:pPr>
            <a:r>
              <a:rPr lang="en-GB" dirty="0"/>
              <a:t>You need to include:</a:t>
            </a:r>
          </a:p>
          <a:p>
            <a:r>
              <a:rPr lang="en-GB" dirty="0"/>
              <a:t>How management structures generally work within each Health board</a:t>
            </a:r>
          </a:p>
          <a:p>
            <a:r>
              <a:rPr lang="en-GB" dirty="0"/>
              <a:t>Where funding comes from and what influences it </a:t>
            </a:r>
          </a:p>
          <a:p>
            <a:endParaRPr lang="en-GB" dirty="0"/>
          </a:p>
        </p:txBody>
      </p:sp>
    </p:spTree>
    <p:extLst>
      <p:ext uri="{BB962C8B-B14F-4D97-AF65-F5344CB8AC3E}">
        <p14:creationId xmlns:p14="http://schemas.microsoft.com/office/powerpoint/2010/main" val="197633282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D7DB1-2B3A-4DE1-BD7F-529C46A6F039}"/>
              </a:ext>
            </a:extLst>
          </p:cNvPr>
          <p:cNvSpPr>
            <a:spLocks noGrp="1"/>
          </p:cNvSpPr>
          <p:nvPr>
            <p:ph type="title"/>
          </p:nvPr>
        </p:nvSpPr>
        <p:spPr/>
        <p:txBody>
          <a:bodyPr>
            <a:normAutofit fontScale="90000"/>
          </a:bodyPr>
          <a:lstStyle/>
          <a:p>
            <a:r>
              <a:rPr lang="en-GB" dirty="0"/>
              <a:t/>
            </a:r>
            <a:br>
              <a:rPr lang="en-GB" dirty="0"/>
            </a:br>
            <a:r>
              <a:rPr lang="en-GB" dirty="0"/>
              <a:t>Evaluation of Current Structure (35% of word count)</a:t>
            </a:r>
            <a:br>
              <a:rPr lang="en-GB" dirty="0"/>
            </a:br>
            <a:endParaRPr lang="en-GB" dirty="0"/>
          </a:p>
        </p:txBody>
      </p:sp>
      <p:sp>
        <p:nvSpPr>
          <p:cNvPr id="3" name="Content Placeholder 2">
            <a:extLst>
              <a:ext uri="{FF2B5EF4-FFF2-40B4-BE49-F238E27FC236}">
                <a16:creationId xmlns:a16="http://schemas.microsoft.com/office/drawing/2014/main" id="{11418F4D-398E-4111-B773-D11BB1E3076E}"/>
              </a:ext>
            </a:extLst>
          </p:cNvPr>
          <p:cNvSpPr>
            <a:spLocks noGrp="1"/>
          </p:cNvSpPr>
          <p:nvPr>
            <p:ph idx="1"/>
          </p:nvPr>
        </p:nvSpPr>
        <p:spPr/>
        <p:txBody>
          <a:bodyPr/>
          <a:lstStyle/>
          <a:p>
            <a:r>
              <a:rPr lang="en-GB" dirty="0"/>
              <a:t>An evaluation always has THREE PARTS: </a:t>
            </a:r>
          </a:p>
          <a:p>
            <a:pPr lvl="1"/>
            <a:r>
              <a:rPr lang="en-GB" b="1" dirty="0">
                <a:highlight>
                  <a:srgbClr val="FFFF00"/>
                </a:highlight>
              </a:rPr>
              <a:t>Pros</a:t>
            </a:r>
          </a:p>
          <a:p>
            <a:pPr lvl="1"/>
            <a:r>
              <a:rPr lang="en-GB" b="1" dirty="0">
                <a:highlight>
                  <a:srgbClr val="FFFF00"/>
                </a:highlight>
              </a:rPr>
              <a:t>Cons</a:t>
            </a:r>
          </a:p>
          <a:p>
            <a:pPr lvl="1"/>
            <a:r>
              <a:rPr lang="en-GB" b="1" dirty="0">
                <a:highlight>
                  <a:srgbClr val="FFFF00"/>
                </a:highlight>
              </a:rPr>
              <a:t>Conclusion</a:t>
            </a:r>
          </a:p>
          <a:p>
            <a:pPr marL="0" indent="0">
              <a:buNone/>
            </a:pPr>
            <a:r>
              <a:rPr lang="en-GB" dirty="0"/>
              <a:t>Ensure you give pros AND cons or you are only giving half the story </a:t>
            </a:r>
          </a:p>
          <a:p>
            <a:pPr marL="0" indent="0">
              <a:buNone/>
            </a:pPr>
            <a:r>
              <a:rPr lang="en-GB" dirty="0"/>
              <a:t>Here you can also include any other issues or concerns you feel are relevant to the report </a:t>
            </a:r>
          </a:p>
          <a:p>
            <a:pPr marL="0" indent="0">
              <a:buNone/>
            </a:pPr>
            <a:r>
              <a:rPr lang="en-GB" dirty="0"/>
              <a:t>You need to ensure you find the weaknesses as well as be able to identify strengths </a:t>
            </a:r>
          </a:p>
          <a:p>
            <a:endParaRPr lang="en-GB" dirty="0"/>
          </a:p>
        </p:txBody>
      </p:sp>
    </p:spTree>
    <p:extLst>
      <p:ext uri="{BB962C8B-B14F-4D97-AF65-F5344CB8AC3E}">
        <p14:creationId xmlns:p14="http://schemas.microsoft.com/office/powerpoint/2010/main" val="123949126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675E9-6A4F-441B-BA6F-FE68D3266E53}"/>
              </a:ext>
            </a:extLst>
          </p:cNvPr>
          <p:cNvSpPr>
            <a:spLocks noGrp="1"/>
          </p:cNvSpPr>
          <p:nvPr>
            <p:ph type="title"/>
          </p:nvPr>
        </p:nvSpPr>
        <p:spPr/>
        <p:txBody>
          <a:bodyPr>
            <a:normAutofit fontScale="90000"/>
          </a:bodyPr>
          <a:lstStyle/>
          <a:p>
            <a:r>
              <a:rPr lang="en-GB" dirty="0"/>
              <a:t/>
            </a:r>
            <a:br>
              <a:rPr lang="en-GB" dirty="0"/>
            </a:br>
            <a:r>
              <a:rPr lang="en-GB" dirty="0"/>
              <a:t>Conclusion (15% of word count)</a:t>
            </a:r>
            <a:br>
              <a:rPr lang="en-GB" dirty="0"/>
            </a:br>
            <a:endParaRPr lang="en-GB" dirty="0"/>
          </a:p>
        </p:txBody>
      </p:sp>
      <p:sp>
        <p:nvSpPr>
          <p:cNvPr id="3" name="Content Placeholder 2">
            <a:extLst>
              <a:ext uri="{FF2B5EF4-FFF2-40B4-BE49-F238E27FC236}">
                <a16:creationId xmlns:a16="http://schemas.microsoft.com/office/drawing/2014/main" id="{F7332092-33FF-4D9A-BDB3-898872CDCF52}"/>
              </a:ext>
            </a:extLst>
          </p:cNvPr>
          <p:cNvSpPr>
            <a:spLocks noGrp="1"/>
          </p:cNvSpPr>
          <p:nvPr>
            <p:ph idx="1"/>
          </p:nvPr>
        </p:nvSpPr>
        <p:spPr/>
        <p:txBody>
          <a:bodyPr/>
          <a:lstStyle/>
          <a:p>
            <a:r>
              <a:rPr lang="en-GB" dirty="0"/>
              <a:t>Here is where you sum up what has come before ONLY</a:t>
            </a:r>
          </a:p>
          <a:p>
            <a:r>
              <a:rPr lang="en-GB" dirty="0"/>
              <a:t>No new information is needed in a conclusion </a:t>
            </a:r>
          </a:p>
          <a:p>
            <a:r>
              <a:rPr lang="en-GB" dirty="0"/>
              <a:t>No references are in here </a:t>
            </a:r>
          </a:p>
          <a:p>
            <a:endParaRPr lang="en-GB" dirty="0"/>
          </a:p>
          <a:p>
            <a:endParaRPr lang="en-GB" dirty="0"/>
          </a:p>
          <a:p>
            <a:pPr marL="0" indent="0">
              <a:buNone/>
            </a:pPr>
            <a:r>
              <a:rPr lang="en-GB" dirty="0"/>
              <a:t>This report has looked at …. It then went onto discuss …. It highlighted that …. It found that …. Recommendations are to follow </a:t>
            </a:r>
          </a:p>
        </p:txBody>
      </p:sp>
    </p:spTree>
    <p:extLst>
      <p:ext uri="{BB962C8B-B14F-4D97-AF65-F5344CB8AC3E}">
        <p14:creationId xmlns:p14="http://schemas.microsoft.com/office/powerpoint/2010/main" val="365747244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1D36C7-D7F0-44ED-B595-C6E77DA4D16C}"/>
              </a:ext>
            </a:extLst>
          </p:cNvPr>
          <p:cNvSpPr>
            <a:spLocks noGrp="1"/>
          </p:cNvSpPr>
          <p:nvPr>
            <p:ph type="title"/>
          </p:nvPr>
        </p:nvSpPr>
        <p:spPr/>
        <p:txBody>
          <a:bodyPr>
            <a:normAutofit fontScale="90000"/>
          </a:bodyPr>
          <a:lstStyle/>
          <a:p>
            <a:r>
              <a:rPr lang="en-GB" dirty="0"/>
              <a:t/>
            </a:r>
            <a:br>
              <a:rPr lang="en-GB" dirty="0"/>
            </a:br>
            <a:r>
              <a:rPr lang="en-GB" dirty="0"/>
              <a:t/>
            </a:r>
            <a:br>
              <a:rPr lang="en-GB" dirty="0"/>
            </a:br>
            <a:r>
              <a:rPr lang="en-GB" dirty="0"/>
              <a:t>Recommendations (5% of word count)	</a:t>
            </a:r>
            <a:br>
              <a:rPr lang="en-GB" dirty="0"/>
            </a:br>
            <a:r>
              <a:rPr lang="en-GB" dirty="0"/>
              <a:t/>
            </a:r>
            <a:br>
              <a:rPr lang="en-GB" dirty="0"/>
            </a:br>
            <a:endParaRPr lang="en-GB" dirty="0"/>
          </a:p>
        </p:txBody>
      </p:sp>
      <p:sp>
        <p:nvSpPr>
          <p:cNvPr id="3" name="Content Placeholder 2">
            <a:extLst>
              <a:ext uri="{FF2B5EF4-FFF2-40B4-BE49-F238E27FC236}">
                <a16:creationId xmlns:a16="http://schemas.microsoft.com/office/drawing/2014/main" id="{4F261D3A-CE2E-4ECB-BE4F-A97FF668E3B9}"/>
              </a:ext>
            </a:extLst>
          </p:cNvPr>
          <p:cNvSpPr>
            <a:spLocks noGrp="1"/>
          </p:cNvSpPr>
          <p:nvPr>
            <p:ph idx="1"/>
          </p:nvPr>
        </p:nvSpPr>
        <p:spPr/>
        <p:txBody>
          <a:bodyPr/>
          <a:lstStyle/>
          <a:p>
            <a:r>
              <a:rPr lang="en-GB" dirty="0"/>
              <a:t>Your recommendations for the efficiency and usefulness of this current system </a:t>
            </a:r>
          </a:p>
          <a:p>
            <a:r>
              <a:rPr lang="en-GB" dirty="0"/>
              <a:t>You should put in AT LEAST THREE (no more than 5) recommendations for improvement </a:t>
            </a:r>
          </a:p>
          <a:p>
            <a:r>
              <a:rPr lang="en-GB" dirty="0"/>
              <a:t>These should link to your content</a:t>
            </a:r>
          </a:p>
          <a:p>
            <a:r>
              <a:rPr lang="en-GB" dirty="0"/>
              <a:t>These should be detailed and logical (i.e. don’t just say ‘More money / training is needed’ … how much money? From where? Who needs training? Who should run it?)</a:t>
            </a:r>
          </a:p>
        </p:txBody>
      </p:sp>
    </p:spTree>
    <p:extLst>
      <p:ext uri="{BB962C8B-B14F-4D97-AF65-F5344CB8AC3E}">
        <p14:creationId xmlns:p14="http://schemas.microsoft.com/office/powerpoint/2010/main" val="28557857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8E405-CFC2-44DF-905D-D670E379DD7C}"/>
              </a:ext>
            </a:extLst>
          </p:cNvPr>
          <p:cNvSpPr>
            <a:spLocks noGrp="1"/>
          </p:cNvSpPr>
          <p:nvPr>
            <p:ph type="title"/>
          </p:nvPr>
        </p:nvSpPr>
        <p:spPr/>
        <p:txBody>
          <a:bodyPr/>
          <a:lstStyle/>
          <a:p>
            <a:r>
              <a:rPr lang="en-GB" dirty="0"/>
              <a:t>Reference List (Not included in word count) </a:t>
            </a:r>
          </a:p>
        </p:txBody>
      </p:sp>
      <p:sp>
        <p:nvSpPr>
          <p:cNvPr id="3" name="Content Placeholder 2">
            <a:extLst>
              <a:ext uri="{FF2B5EF4-FFF2-40B4-BE49-F238E27FC236}">
                <a16:creationId xmlns:a16="http://schemas.microsoft.com/office/drawing/2014/main" id="{782E5C0B-523D-48D4-B9B0-D624E909870A}"/>
              </a:ext>
            </a:extLst>
          </p:cNvPr>
          <p:cNvSpPr>
            <a:spLocks noGrp="1"/>
          </p:cNvSpPr>
          <p:nvPr>
            <p:ph idx="1"/>
          </p:nvPr>
        </p:nvSpPr>
        <p:spPr/>
        <p:txBody>
          <a:bodyPr/>
          <a:lstStyle/>
          <a:p>
            <a:r>
              <a:rPr lang="en-GB" dirty="0"/>
              <a:t>Ensure you hit at least 1% of the word count in terms of amount of references used</a:t>
            </a:r>
          </a:p>
          <a:p>
            <a:r>
              <a:rPr lang="en-GB" dirty="0"/>
              <a:t>Try to use as many reports as possible </a:t>
            </a:r>
          </a:p>
        </p:txBody>
      </p:sp>
    </p:spTree>
    <p:extLst>
      <p:ext uri="{BB962C8B-B14F-4D97-AF65-F5344CB8AC3E}">
        <p14:creationId xmlns:p14="http://schemas.microsoft.com/office/powerpoint/2010/main" val="11194933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F57BB-AC50-49C3-B018-F0F382FE2BFC}"/>
              </a:ext>
            </a:extLst>
          </p:cNvPr>
          <p:cNvSpPr>
            <a:spLocks noGrp="1"/>
          </p:cNvSpPr>
          <p:nvPr>
            <p:ph type="title"/>
          </p:nvPr>
        </p:nvSpPr>
        <p:spPr/>
        <p:txBody>
          <a:bodyPr/>
          <a:lstStyle/>
          <a:p>
            <a:r>
              <a:rPr lang="en-GB" dirty="0"/>
              <a:t>Top Tips</a:t>
            </a:r>
          </a:p>
        </p:txBody>
      </p:sp>
      <p:sp>
        <p:nvSpPr>
          <p:cNvPr id="3" name="Content Placeholder 2">
            <a:extLst>
              <a:ext uri="{FF2B5EF4-FFF2-40B4-BE49-F238E27FC236}">
                <a16:creationId xmlns:a16="http://schemas.microsoft.com/office/drawing/2014/main" id="{32BA45C7-A372-4CFF-A4AE-D13B4B726CDC}"/>
              </a:ext>
            </a:extLst>
          </p:cNvPr>
          <p:cNvSpPr>
            <a:spLocks noGrp="1"/>
          </p:cNvSpPr>
          <p:nvPr>
            <p:ph idx="1"/>
          </p:nvPr>
        </p:nvSpPr>
        <p:spPr/>
        <p:txBody>
          <a:bodyPr/>
          <a:lstStyle/>
          <a:p>
            <a:r>
              <a:rPr lang="en-GB" dirty="0"/>
              <a:t>Read as many reports as possible to get an idea of the language and structure</a:t>
            </a:r>
          </a:p>
          <a:p>
            <a:r>
              <a:rPr lang="en-GB" dirty="0"/>
              <a:t>Reports are written using FACTS, CLARITY, and DIRECTNESS</a:t>
            </a:r>
          </a:p>
          <a:p>
            <a:r>
              <a:rPr lang="en-GB" dirty="0"/>
              <a:t>Keep your sentences short</a:t>
            </a:r>
          </a:p>
          <a:p>
            <a:r>
              <a:rPr lang="en-GB" dirty="0"/>
              <a:t>Do not waste word count talking around an issue</a:t>
            </a:r>
          </a:p>
          <a:p>
            <a:r>
              <a:rPr lang="en-GB" dirty="0"/>
              <a:t>You should only write in THIRD PERSON</a:t>
            </a:r>
          </a:p>
          <a:p>
            <a:r>
              <a:rPr lang="en-GB" dirty="0"/>
              <a:t>You can include subheadings, bullet points, lists etc </a:t>
            </a:r>
          </a:p>
        </p:txBody>
      </p:sp>
    </p:spTree>
    <p:extLst>
      <p:ext uri="{BB962C8B-B14F-4D97-AF65-F5344CB8AC3E}">
        <p14:creationId xmlns:p14="http://schemas.microsoft.com/office/powerpoint/2010/main" val="1564261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60D52E-9366-48A3-8B10-FE58829A9DD0}"/>
              </a:ext>
            </a:extLst>
          </p:cNvPr>
          <p:cNvSpPr>
            <a:spLocks noGrp="1"/>
          </p:cNvSpPr>
          <p:nvPr>
            <p:ph type="title"/>
          </p:nvPr>
        </p:nvSpPr>
        <p:spPr/>
        <p:txBody>
          <a:bodyPr/>
          <a:lstStyle/>
          <a:p>
            <a:r>
              <a:rPr lang="en-GB" dirty="0"/>
              <a:t>Now</a:t>
            </a:r>
          </a:p>
        </p:txBody>
      </p:sp>
      <p:sp>
        <p:nvSpPr>
          <p:cNvPr id="3" name="Content Placeholder 2">
            <a:extLst>
              <a:ext uri="{FF2B5EF4-FFF2-40B4-BE49-F238E27FC236}">
                <a16:creationId xmlns:a16="http://schemas.microsoft.com/office/drawing/2014/main" id="{2750216B-B417-4AFE-9A6A-5D1B72E663A9}"/>
              </a:ext>
            </a:extLst>
          </p:cNvPr>
          <p:cNvSpPr>
            <a:spLocks noGrp="1"/>
          </p:cNvSpPr>
          <p:nvPr>
            <p:ph idx="1"/>
          </p:nvPr>
        </p:nvSpPr>
        <p:spPr/>
        <p:txBody>
          <a:bodyPr/>
          <a:lstStyle/>
          <a:p>
            <a:r>
              <a:rPr lang="en-GB" dirty="0"/>
              <a:t>Any questions? </a:t>
            </a:r>
          </a:p>
        </p:txBody>
      </p:sp>
    </p:spTree>
    <p:extLst>
      <p:ext uri="{BB962C8B-B14F-4D97-AF65-F5344CB8AC3E}">
        <p14:creationId xmlns:p14="http://schemas.microsoft.com/office/powerpoint/2010/main" val="20178165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04000"/>
                <a:satMod val="128000"/>
                <a:lumMod val="104000"/>
              </a:schemeClr>
            </a:gs>
            <a:gs pos="100000">
              <a:schemeClr val="phClr">
                <a:shade val="76000"/>
                <a:hueMod val="89000"/>
                <a:satMod val="164000"/>
                <a:lumMod val="68000"/>
              </a:schemeClr>
            </a:gs>
          </a:gsLst>
          <a:path path="circle">
            <a:fillToRect l="45000" t="65000" r="125000" b="100000"/>
          </a:path>
        </a:gradFill>
        <a:blipFill rotWithShape="1">
          <a:blip xmlns:r="http://schemas.openxmlformats.org/officeDocument/2006/relationships" r:embed="rId1">
            <a:duotone>
              <a:schemeClr val="phClr">
                <a:shade val="42000"/>
                <a:hueMod val="42000"/>
                <a:satMod val="124000"/>
                <a:lumMod val="62000"/>
              </a:schemeClr>
              <a:schemeClr val="phClr">
                <a:tint val="96000"/>
                <a:satMod val="130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F1C4790-FE3C-4020-8CA7-00621DA7BBBC}"/>
    </a:ext>
  </a:extLst>
</a:theme>
</file>

<file path=docProps/app.xml><?xml version="1.0" encoding="utf-8"?>
<Properties xmlns="http://schemas.openxmlformats.org/officeDocument/2006/extended-properties" xmlns:vt="http://schemas.openxmlformats.org/officeDocument/2006/docPropsVTypes">
  <Template>Ion Boardroom</Template>
  <TotalTime>50</TotalTime>
  <Words>717</Words>
  <Application>Microsoft Office PowerPoint</Application>
  <PresentationFormat>Widescreen</PresentationFormat>
  <Paragraphs>96</Paragraphs>
  <Slides>17</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Century Gothic</vt:lpstr>
      <vt:lpstr>Wingdings 3</vt:lpstr>
      <vt:lpstr>Ion Boardroom</vt:lpstr>
      <vt:lpstr>Report : NHS Wales</vt:lpstr>
      <vt:lpstr>Aim</vt:lpstr>
      <vt:lpstr>Directive </vt:lpstr>
      <vt:lpstr> You will need to ensure you follow a report structure </vt:lpstr>
      <vt:lpstr>Your report will need to include: </vt:lpstr>
      <vt:lpstr>Title Page</vt:lpstr>
      <vt:lpstr>Abstract</vt:lpstr>
      <vt:lpstr>PowerPoint Presentation</vt:lpstr>
      <vt:lpstr>Contents</vt:lpstr>
      <vt:lpstr>Introduction to Report (15% of word count) </vt:lpstr>
      <vt:lpstr> Information / Statistics / Guides (30% of word count) </vt:lpstr>
      <vt:lpstr> Evaluation of Current Structure (35% of word count) </vt:lpstr>
      <vt:lpstr> Conclusion (15% of word count) </vt:lpstr>
      <vt:lpstr>  Recommendations (5% of word count)   </vt:lpstr>
      <vt:lpstr>Reference List (Not included in word count) </vt:lpstr>
      <vt:lpstr>Top Tips</vt:lpstr>
      <vt:lpstr>Now</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Report</dc:title>
  <dc:creator>Tania Davies</dc:creator>
  <cp:lastModifiedBy>Tania Davies</cp:lastModifiedBy>
  <cp:revision>5</cp:revision>
  <dcterms:created xsi:type="dcterms:W3CDTF">2019-01-31T16:54:25Z</dcterms:created>
  <dcterms:modified xsi:type="dcterms:W3CDTF">2019-03-12T10:48:22Z</dcterms:modified>
</cp:coreProperties>
</file>