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34FB99-D281-3849-BCF9-321BCCBE1384}" v="48" dt="2021-01-11T19:32:20.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95921" autoAdjust="0"/>
  </p:normalViewPr>
  <p:slideViewPr>
    <p:cSldViewPr snapToGrid="0" snapToObjects="1">
      <p:cViewPr>
        <p:scale>
          <a:sx n="18" d="100"/>
          <a:sy n="18" d="100"/>
        </p:scale>
        <p:origin x="2824" y="920"/>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A05FAB-36F6-6B4D-A346-35631878F73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192ACB0-093C-E141-BC26-8A9BCAC5A9EC}"/>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600350FA-AF1F-124C-B724-08B2770F7298}" type="datetimeFigureOut">
              <a:rPr lang="en-US"/>
              <a:pPr>
                <a:defRPr/>
              </a:pPr>
              <a:t>1/10/21</a:t>
            </a:fld>
            <a:endParaRPr lang="en-US"/>
          </a:p>
        </p:txBody>
      </p:sp>
      <p:sp>
        <p:nvSpPr>
          <p:cNvPr id="4" name="Footer Placeholder 3">
            <a:extLst>
              <a:ext uri="{FF2B5EF4-FFF2-40B4-BE49-F238E27FC236}">
                <a16:creationId xmlns:a16="http://schemas.microsoft.com/office/drawing/2014/main" id="{33869D52-9436-9045-9C65-18CEABC36090}"/>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946BF63-5AE2-B34A-A306-872840CD7F55}"/>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5D38B532-7497-F344-9E72-B7386778D690}"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9EE1D9-D1FC-7F45-870E-D436E3D6F2D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7A9CF01-7E5B-6B47-8D84-C1ED42EB5941}"/>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9EB285FC-08BF-F742-82C6-1DE03A433C2E}" type="datetimeFigureOut">
              <a:rPr lang="en-US"/>
              <a:pPr>
                <a:defRPr/>
              </a:pPr>
              <a:t>1/10/21</a:t>
            </a:fld>
            <a:endParaRPr lang="en-US" dirty="0"/>
          </a:p>
        </p:txBody>
      </p:sp>
      <p:sp>
        <p:nvSpPr>
          <p:cNvPr id="4" name="Slide Image Placeholder 3">
            <a:extLst>
              <a:ext uri="{FF2B5EF4-FFF2-40B4-BE49-F238E27FC236}">
                <a16:creationId xmlns:a16="http://schemas.microsoft.com/office/drawing/2014/main" id="{7F384AD3-3D1B-0141-85EE-AEE6E13BB7EB}"/>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4C3A16E2-7BA4-A448-B4C3-04ED31179805}"/>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5A1C1ABF-A9F1-F842-A242-8B605B8925B9}"/>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32AFBEAB-E100-A844-B280-F21FC46F05F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0607EF11-A96F-3D4D-AB01-DCCB77056A8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33FB1E4A-D2FA-E743-B8F3-635A9B9969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C376BCBF-B90D-614D-AD56-516591181B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7B56F7CF-D217-124E-86BD-FFB3EF2FE9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85C985B7-B37C-6048-8126-64277C5C1E4F}"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776145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41810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19665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135824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E24257-248F-344A-AAF7-1F696573352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ACCB813-C7E1-564A-AD87-6AA3EA3FD2E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6CD61F92-3CA4-3146-B373-4F78EC72B54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047EFF8E-B66D-EC43-988F-DF751ACA4A4A}"/>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E02B0EB2-6190-524F-8DD6-FC328146606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E6B0E2F2-34D5-2D4B-B576-1ED3C3F202E5}"/>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30A467FB-21A2-4148-A263-7A974028D6DD}"/>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2612119B-FC10-5A46-88E3-4A8B86BA8318}"/>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0788583D-80E6-CD48-AAEC-FD162BF92414}"/>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0C18A752-8B0C-D741-8FC4-63539849551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F6EECDF-9093-704C-AE67-05065BFB15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A94502EE-B9C6-854A-BD7C-348678538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4C225A40-33B1-964E-B8DF-6FAB2E41326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6565B61E-DEC2-2B49-9FBC-795D6E56C42D}"/>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9D9CF4FE-C958-104D-A653-FFCA8C0E27E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B1590903-6CF7-C844-81B2-85247F3861E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F1C36498-69DA-5C4B-A506-B67C23CA51B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1614CB39-D3E6-5949-BA31-3DBA2FC2138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ACA299A-2454-BB4A-9C2B-5F76093E05D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1FC972-C23A-384A-BBB3-1203ACB2F45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B5922D9-779E-154F-B7E3-113D55942B1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5A07D47C-83E4-FE43-AEA5-B23A3DB7D658}"/>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D7AB73C-7060-F144-8F84-76C5D328CFB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39A76540-D825-624A-8771-74B21E291A1B}"/>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8BB9D033-DA5E-604A-8CF5-FD8AD6BEF30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E32612B1-7CE0-E548-8FF2-88BC5A1720BC}"/>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038F5B1E-7B37-1147-8C29-9D7ECA0AF3C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195497C-C836-2A45-A8D7-B18F1CBD05F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8C6F696E-C926-D94E-9F63-F049B25AD487}"/>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A4769CD3-C2E3-FE49-AF9D-56F276EBD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422D8770-3F54-2343-AED7-2A7AF98138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C1F14292-6E67-FC4F-BF4A-FCC0448A6E1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4BD3AC88-D988-D74F-AD63-E0A1727B3F2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673617B5-ECF8-444E-A126-E4EE6DFC3F9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FA0FF039-DAAC-6B44-BFBE-6C0E65BEB93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85169A8E-FB78-8946-B4CC-3C9C5C46694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58B7C184-7CBA-BB4D-AD74-AD2319E876CE}"/>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28B6907-4079-9A47-9823-52770A0E401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ED004C7-E790-8541-BB46-EF8328B052F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25CE1B0-213E-A04E-8177-5C2EF5BD049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CF1075DB-C80C-B643-BA35-61D3569B6C88}"/>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3227E67-1247-B64F-89AF-B2917430A1A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FDC83F5-F268-E544-A572-44AE0D42D91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3B0061E1-A99B-9047-A1E4-CF9D604691D9}"/>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5B25E30-E62F-E04D-A41A-AB1CD4D20B04}"/>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0C468274-FA40-6D46-AB0C-748DAE994EC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BA2A389B-48F5-C04F-82F9-012E167D13A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EEE22DE-EB1D-7B43-812A-942E50366E4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E7925B31-9583-FB4E-88E1-0AD7D6C1BF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83F07A0D-F116-0E40-83DD-D1684349A3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BCF4C183-05AA-CE4A-9D13-5093D553798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0ED79825-208B-A64C-BF1A-35CA8F4E410B}"/>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F028EC05-AE0C-6946-824B-BE877EC8B08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864D3A97-061A-5A4D-81AA-820D12849CE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036FD30F-26B2-5C46-BC4B-8757F1B3080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89E2349-049A-5F46-9D53-A9FE83C546B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CB94478-EE9A-1C4F-88AC-E2E015E965E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72CB0CF-93E9-DD48-90D9-7A499DE4DFCA}"/>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EDC9103-5115-E045-A439-A7FB2E026783}"/>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66B60A70-C45E-7D41-AECA-B609CE0474D9}"/>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D931AC6-3B22-9747-9B3D-309AFFC10E3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6FF55EAF-4163-FE48-9DBC-5FD95F292A45}"/>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598D0C2D-90DE-D74A-A745-C55C45F2AD38}"/>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D10BB413-B888-9F4C-A7EE-A5502DA6B3B7}"/>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D1381DE7-3402-A44E-8DC8-CDF08535BFE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FD930B58-BB81-D64D-9E5D-88EE0B45C6F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CF12A44B-4AA5-9B48-9448-0954C0CF7F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78E1E885-120A-8D4C-B5CA-DEB6A4F61C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800E40A6-2E14-DF44-A2AD-96AE23CE844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68D0EC7F-C743-FD48-90D8-698595A7CAED}"/>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120B13C5-3F02-BA49-9260-66027EF1B6FE}"/>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47DC0E16-C16A-D94A-9E71-3221BDDE797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2F86D63E-DB6C-8845-9921-241344AE559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8361642E-C82D-A340-8113-A54EF4B1CF2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81D877F-6305-A34F-962E-D99141C8CA2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6C6BEA0-658C-6D4C-BDDA-8C46513F3D0D}"/>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https://wiserd.ac.uk/" TargetMode="Externa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eb.microsoftstream.com/video/e6ff36f3-6c10-40ad-928c-d75c8fcd8bb9" TargetMode="External"/><Relationship Id="rId1" Type="http://schemas.openxmlformats.org/officeDocument/2006/relationships/slideLayout" Target="../slideLayouts/slideLayout3.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DBAE5B1-3F25-4F48-85F9-A9A6F404653E}"/>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Welsh Culture</a:t>
            </a:r>
          </a:p>
        </p:txBody>
      </p:sp>
      <p:sp>
        <p:nvSpPr>
          <p:cNvPr id="7171" name="Text Placeholder 2">
            <a:extLst>
              <a:ext uri="{FF2B5EF4-FFF2-40B4-BE49-F238E27FC236}">
                <a16:creationId xmlns:a16="http://schemas.microsoft.com/office/drawing/2014/main" id="{4EA3F17F-4DFF-ED47-BADE-F2D86C605DBB}"/>
              </a:ext>
            </a:extLst>
          </p:cNvPr>
          <p:cNvSpPr>
            <a:spLocks noGrp="1"/>
          </p:cNvSpPr>
          <p:nvPr>
            <p:ph type="body" sz="quarter" idx="10"/>
          </p:nvPr>
        </p:nvSpPr>
        <p:spPr bwMode="auto">
          <a:xfrm>
            <a:off x="11587163" y="10642795"/>
            <a:ext cx="10056813" cy="304696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Curriculum indicates that, Key Stage 3 pupils develop their understanding, and the way they do this is through asking and questioning the main political, economic, social and cultural features of a certain period  from the history of Wales and Britain that happened during the past decades. </a:t>
            </a:r>
          </a:p>
        </p:txBody>
      </p:sp>
      <p:sp>
        <p:nvSpPr>
          <p:cNvPr id="4" name="Text Placeholder 3">
            <a:extLst>
              <a:ext uri="{FF2B5EF4-FFF2-40B4-BE49-F238E27FC236}">
                <a16:creationId xmlns:a16="http://schemas.microsoft.com/office/drawing/2014/main" id="{8EF6B309-25C4-134A-949C-E61E10C6FD2D}"/>
              </a:ext>
            </a:extLst>
          </p:cNvPr>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defRPr/>
            </a:pPr>
            <a:endParaRPr lang="en-US" dirty="0"/>
          </a:p>
        </p:txBody>
      </p:sp>
      <p:pic>
        <p:nvPicPr>
          <p:cNvPr id="3" name="Picture Placeholder 2" descr="A picture containing text, person, indoor, table&#10;&#10;Description automatically generated">
            <a:extLst>
              <a:ext uri="{FF2B5EF4-FFF2-40B4-BE49-F238E27FC236}">
                <a16:creationId xmlns:a16="http://schemas.microsoft.com/office/drawing/2014/main" id="{722AD6F5-8841-C047-90E6-3AAE31A90599}"/>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t="7998" b="7998"/>
          <a:stretch>
            <a:fillRect/>
          </a:stretch>
        </p:blipFill>
        <p:spPr bwMode="auto">
          <a:xfrm>
            <a:off x="1392911" y="7533481"/>
            <a:ext cx="9079153" cy="5165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Placeholder 12" descr="Logo&#10;&#10;Description automatically generated">
            <a:extLst>
              <a:ext uri="{FF2B5EF4-FFF2-40B4-BE49-F238E27FC236}">
                <a16:creationId xmlns:a16="http://schemas.microsoft.com/office/drawing/2014/main" id="{D11AE61B-A55E-034D-8B80-A61C8E90FADD}"/>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l="5032" r="5032"/>
          <a:stretch>
            <a:fillRect/>
          </a:stretch>
        </p:blipFill>
        <p:spPr bwMode="auto">
          <a:xfrm>
            <a:off x="33422312" y="7325571"/>
            <a:ext cx="8745242" cy="49757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0C6386B9-E60B-464D-B5A3-DC08D479D247}"/>
              </a:ext>
            </a:extLst>
          </p:cNvPr>
          <p:cNvSpPr>
            <a:spLocks noGrp="1"/>
          </p:cNvSpPr>
          <p:nvPr>
            <p:ph type="body" sz="quarter" idx="20"/>
          </p:nvPr>
        </p:nvSpPr>
        <p:spPr>
          <a:xfrm>
            <a:off x="922338" y="14212888"/>
            <a:ext cx="10050462" cy="754062"/>
          </a:xfrm>
        </p:spPr>
        <p:txBody>
          <a:bodyPr/>
          <a:lstStyle/>
          <a:p>
            <a:pPr marL="1645838" indent="-1645838" defTabSz="4388900" eaLnBrk="1" fontAlgn="auto" hangingPunct="1">
              <a:spcAft>
                <a:spcPts val="0"/>
              </a:spcAft>
              <a:defRPr/>
            </a:pPr>
            <a:r>
              <a:rPr lang="en-US" dirty="0"/>
              <a:t>Donaldson Report!</a:t>
            </a:r>
          </a:p>
        </p:txBody>
      </p:sp>
      <p:sp>
        <p:nvSpPr>
          <p:cNvPr id="7176" name="Text Placeholder 7">
            <a:extLst>
              <a:ext uri="{FF2B5EF4-FFF2-40B4-BE49-F238E27FC236}">
                <a16:creationId xmlns:a16="http://schemas.microsoft.com/office/drawing/2014/main" id="{C7774288-DBE6-744E-8316-877BA7F89A66}"/>
              </a:ext>
            </a:extLst>
          </p:cNvPr>
          <p:cNvSpPr>
            <a:spLocks noGrp="1"/>
          </p:cNvSpPr>
          <p:nvPr>
            <p:ph type="body" sz="quarter" idx="21"/>
          </p:nvPr>
        </p:nvSpPr>
        <p:spPr bwMode="auto">
          <a:xfrm>
            <a:off x="11587163" y="5995988"/>
            <a:ext cx="10048875" cy="47705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Committee of the ‘</a:t>
            </a:r>
            <a:r>
              <a:rPr lang="en-US" altLang="en-US" sz="2800" dirty="0" err="1">
                <a:latin typeface="Verdana" panose="020B0604030504040204" pitchFamily="34" charset="0"/>
                <a:ea typeface="Verdana" panose="020B0604030504040204" pitchFamily="34" charset="0"/>
                <a:cs typeface="Verdana" panose="020B0604030504040204" pitchFamily="34" charset="0"/>
              </a:rPr>
              <a:t>Senned</a:t>
            </a:r>
            <a:r>
              <a:rPr lang="en-US" altLang="en-US" sz="2800" dirty="0">
                <a:latin typeface="Verdana" panose="020B0604030504040204" pitchFamily="34" charset="0"/>
                <a:ea typeface="Verdana" panose="020B0604030504040204" pitchFamily="34" charset="0"/>
                <a:cs typeface="Verdana" panose="020B0604030504040204" pitchFamily="34" charset="0"/>
              </a:rPr>
              <a:t> Cymru’ gathered to look at what is included in the curriculum that is present, in order to gain better understanding of what is already mandated in schools. “</a:t>
            </a:r>
            <a:r>
              <a:rPr lang="en-US" altLang="en-US" sz="2800" i="1" dirty="0">
                <a:latin typeface="Verdana" panose="020B0604030504040204" pitchFamily="34" charset="0"/>
                <a:ea typeface="Verdana" panose="020B0604030504040204" pitchFamily="34" charset="0"/>
                <a:cs typeface="Verdana" panose="020B0604030504040204" pitchFamily="34" charset="0"/>
              </a:rPr>
              <a:t>History </a:t>
            </a:r>
            <a:r>
              <a:rPr lang="en-US" altLang="en-US" sz="2800" i="1" dirty="0" err="1">
                <a:latin typeface="Verdana" panose="020B0604030504040204" pitchFamily="34" charset="0"/>
                <a:ea typeface="Verdana" panose="020B0604030504040204" pitchFamily="34" charset="0"/>
                <a:cs typeface="Verdana" panose="020B0604030504040204" pitchFamily="34" charset="0"/>
              </a:rPr>
              <a:t>Programme</a:t>
            </a:r>
            <a:r>
              <a:rPr lang="en-US" altLang="en-US" sz="2800" i="1" dirty="0">
                <a:latin typeface="Verdana" panose="020B0604030504040204" pitchFamily="34" charset="0"/>
                <a:ea typeface="Verdana" panose="020B0604030504040204" pitchFamily="34" charset="0"/>
                <a:cs typeface="Verdana" panose="020B0604030504040204" pitchFamily="34" charset="0"/>
              </a:rPr>
              <a:t> of Study </a:t>
            </a:r>
            <a:r>
              <a:rPr lang="en-US" altLang="en-US" sz="2800" dirty="0">
                <a:latin typeface="Verdana" panose="020B0604030504040204" pitchFamily="34" charset="0"/>
                <a:ea typeface="Verdana" panose="020B0604030504040204" pitchFamily="34" charset="0"/>
                <a:cs typeface="Verdana" panose="020B0604030504040204" pitchFamily="34" charset="0"/>
              </a:rPr>
              <a:t>(2008)” has stated in the curriculum, that children that are in Key stage 2 ‘</a:t>
            </a:r>
            <a:r>
              <a:rPr lang="en-US" altLang="en-US" sz="2800" i="1" dirty="0">
                <a:latin typeface="Verdana" panose="020B0604030504040204" pitchFamily="34" charset="0"/>
                <a:ea typeface="Verdana" panose="020B0604030504040204" pitchFamily="34" charset="0"/>
                <a:cs typeface="Verdana" panose="020B0604030504040204" pitchFamily="34" charset="0"/>
              </a:rPr>
              <a:t>are required to learn more their historical skills, grasp and comprehension, by developing the way they learn through a various range of different historical circumstances’. </a:t>
            </a:r>
            <a:endParaRPr lang="en-US" altLang="en-US" sz="2800" dirty="0">
              <a:latin typeface="Verdana" panose="020B0604030504040204" pitchFamily="34" charset="0"/>
              <a:ea typeface="Verdana" panose="020B0604030504040204" pitchFamily="34" charset="0"/>
              <a:cs typeface="Verdana" panose="020B0604030504040204" pitchFamily="34" charset="0"/>
            </a:endParaRPr>
          </a:p>
        </p:txBody>
      </p:sp>
      <p:sp>
        <p:nvSpPr>
          <p:cNvPr id="9" name="Text Placeholder 8">
            <a:extLst>
              <a:ext uri="{FF2B5EF4-FFF2-40B4-BE49-F238E27FC236}">
                <a16:creationId xmlns:a16="http://schemas.microsoft.com/office/drawing/2014/main" id="{1A61BF07-EBD9-C54B-85D1-75BB37CADF3E}"/>
              </a:ext>
            </a:extLst>
          </p:cNvPr>
          <p:cNvSpPr>
            <a:spLocks noGrp="1"/>
          </p:cNvSpPr>
          <p:nvPr>
            <p:ph type="body" sz="quarter" idx="22"/>
          </p:nvPr>
        </p:nvSpPr>
        <p:spPr>
          <a:xfrm>
            <a:off x="11587163" y="5265738"/>
            <a:ext cx="10048875" cy="754062"/>
          </a:xfrm>
        </p:spPr>
        <p:txBody>
          <a:bodyPr/>
          <a:lstStyle/>
          <a:p>
            <a:pPr marL="1645838" indent="-1645838" defTabSz="4388900" eaLnBrk="1" fontAlgn="auto" hangingPunct="1">
              <a:spcAft>
                <a:spcPts val="0"/>
              </a:spcAft>
              <a:defRPr/>
            </a:pPr>
            <a:r>
              <a:rPr lang="en-US" dirty="0"/>
              <a:t>Wales’s current Curriculum!</a:t>
            </a:r>
          </a:p>
        </p:txBody>
      </p:sp>
      <p:sp>
        <p:nvSpPr>
          <p:cNvPr id="7178" name="Text Placeholder 9">
            <a:extLst>
              <a:ext uri="{FF2B5EF4-FFF2-40B4-BE49-F238E27FC236}">
                <a16:creationId xmlns:a16="http://schemas.microsoft.com/office/drawing/2014/main" id="{947EE2D7-952E-9F46-A32B-C5E9E779BFF1}"/>
              </a:ext>
            </a:extLst>
          </p:cNvPr>
          <p:cNvSpPr>
            <a:spLocks noGrp="1"/>
          </p:cNvSpPr>
          <p:nvPr>
            <p:ph type="body" sz="quarter" idx="23"/>
          </p:nvPr>
        </p:nvSpPr>
        <p:spPr bwMode="auto">
          <a:xfrm>
            <a:off x="22258338" y="6003925"/>
            <a:ext cx="10048875" cy="304696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A draft version of the new Curriculum has been written and has been released on 30</a:t>
            </a:r>
            <a:r>
              <a:rPr lang="en-US" altLang="en-US" sz="2800" baseline="30000" dirty="0">
                <a:latin typeface="Verdana" panose="020B0604030504040204" pitchFamily="34" charset="0"/>
                <a:ea typeface="Verdana" panose="020B0604030504040204" pitchFamily="34" charset="0"/>
                <a:cs typeface="Verdana" panose="020B0604030504040204" pitchFamily="34" charset="0"/>
              </a:rPr>
              <a:t>th</a:t>
            </a:r>
            <a:r>
              <a:rPr lang="en-US" altLang="en-US" sz="2800" dirty="0">
                <a:latin typeface="Verdana" panose="020B0604030504040204" pitchFamily="34" charset="0"/>
                <a:ea typeface="Verdana" panose="020B0604030504040204" pitchFamily="34" charset="0"/>
                <a:cs typeface="Verdana" panose="020B0604030504040204" pitchFamily="34" charset="0"/>
              </a:rPr>
              <a:t> April 2019. after that, the Welsh Government had advised the public for their comments relating to the Curriculum, and they had until the 19th of July 2019 to do so and voice their opinions and concerns. </a:t>
            </a:r>
          </a:p>
        </p:txBody>
      </p:sp>
      <p:sp>
        <p:nvSpPr>
          <p:cNvPr id="11" name="Text Placeholder 10">
            <a:extLst>
              <a:ext uri="{FF2B5EF4-FFF2-40B4-BE49-F238E27FC236}">
                <a16:creationId xmlns:a16="http://schemas.microsoft.com/office/drawing/2014/main" id="{469C26A9-399A-9B4C-808B-39A539D040FC}"/>
              </a:ext>
            </a:extLst>
          </p:cNvPr>
          <p:cNvSpPr>
            <a:spLocks noGrp="1"/>
          </p:cNvSpPr>
          <p:nvPr>
            <p:ph type="body" sz="quarter" idx="24"/>
          </p:nvPr>
        </p:nvSpPr>
        <p:spPr>
          <a:xfrm>
            <a:off x="22250400" y="5257800"/>
            <a:ext cx="10058400" cy="754063"/>
          </a:xfrm>
        </p:spPr>
        <p:txBody>
          <a:bodyPr/>
          <a:lstStyle/>
          <a:p>
            <a:pPr marL="1645838" indent="-1645838" defTabSz="4388900" eaLnBrk="1" fontAlgn="auto" hangingPunct="1">
              <a:spcAft>
                <a:spcPts val="0"/>
              </a:spcAft>
              <a:defRPr/>
            </a:pPr>
            <a:r>
              <a:rPr lang="en-US" dirty="0"/>
              <a:t>The New Curriculum! </a:t>
            </a:r>
          </a:p>
        </p:txBody>
      </p:sp>
      <p:sp>
        <p:nvSpPr>
          <p:cNvPr id="12" name="Text Placeholder 11">
            <a:extLst>
              <a:ext uri="{FF2B5EF4-FFF2-40B4-BE49-F238E27FC236}">
                <a16:creationId xmlns:a16="http://schemas.microsoft.com/office/drawing/2014/main" id="{033F671E-8EC1-0C43-8576-B2510F13F9F7}"/>
              </a:ext>
            </a:extLst>
          </p:cNvPr>
          <p:cNvSpPr>
            <a:spLocks noGrp="1"/>
          </p:cNvSpPr>
          <p:nvPr>
            <p:ph type="body" sz="quarter" idx="25"/>
          </p:nvPr>
        </p:nvSpPr>
        <p:spPr>
          <a:xfrm>
            <a:off x="32924750" y="5265738"/>
            <a:ext cx="10047288" cy="754062"/>
          </a:xfrm>
        </p:spPr>
        <p:txBody>
          <a:bodyPr/>
          <a:lstStyle/>
          <a:p>
            <a:pPr marL="1645838" indent="-1645838" defTabSz="4388900" eaLnBrk="1" fontAlgn="auto" hangingPunct="1">
              <a:spcAft>
                <a:spcPts val="0"/>
              </a:spcAft>
              <a:defRPr/>
            </a:pPr>
            <a:endParaRPr lang="en-US" dirty="0"/>
          </a:p>
        </p:txBody>
      </p:sp>
      <p:sp>
        <p:nvSpPr>
          <p:cNvPr id="7181" name="Text Placeholder 12">
            <a:extLst>
              <a:ext uri="{FF2B5EF4-FFF2-40B4-BE49-F238E27FC236}">
                <a16:creationId xmlns:a16="http://schemas.microsoft.com/office/drawing/2014/main" id="{4BF993B8-636D-214A-A220-F392255F94EF}"/>
              </a:ext>
            </a:extLst>
          </p:cNvPr>
          <p:cNvSpPr>
            <a:spLocks noGrp="1"/>
          </p:cNvSpPr>
          <p:nvPr>
            <p:ph type="body" sz="quarter" idx="26"/>
          </p:nvPr>
        </p:nvSpPr>
        <p:spPr bwMode="auto">
          <a:xfrm>
            <a:off x="11587163" y="14063662"/>
            <a:ext cx="10047288" cy="347785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current Curriculum includes new statement relating to GCSE History, as of September 2017 and A level history. Beginning September 2015 they intended to gain a better concentrating on Welsh history, also Welsh perspectives of History. It is also said that “</a:t>
            </a:r>
            <a:r>
              <a:rPr lang="en-US" altLang="en-US" sz="2800" i="1" dirty="0">
                <a:latin typeface="Verdana" panose="020B0604030504040204" pitchFamily="34" charset="0"/>
                <a:ea typeface="Verdana" panose="020B0604030504040204" pitchFamily="34" charset="0"/>
                <a:cs typeface="Verdana" panose="020B0604030504040204" pitchFamily="34" charset="0"/>
              </a:rPr>
              <a:t>Practitioners are in a need to be known of the importance of connecting where appropriate”. </a:t>
            </a:r>
            <a:endParaRPr lang="en-US" altLang="en-US" sz="2800" dirty="0">
              <a:latin typeface="Verdana" panose="020B0604030504040204" pitchFamily="34" charset="0"/>
              <a:ea typeface="Verdana" panose="020B0604030504040204" pitchFamily="34" charset="0"/>
              <a:cs typeface="Verdana" panose="020B0604030504040204" pitchFamily="34" charset="0"/>
            </a:endParaRPr>
          </a:p>
        </p:txBody>
      </p:sp>
      <p:sp>
        <p:nvSpPr>
          <p:cNvPr id="14" name="Text Placeholder 13">
            <a:extLst>
              <a:ext uri="{FF2B5EF4-FFF2-40B4-BE49-F238E27FC236}">
                <a16:creationId xmlns:a16="http://schemas.microsoft.com/office/drawing/2014/main" id="{FCB32070-DA68-E543-95B3-B3664858E5DF}"/>
              </a:ext>
            </a:extLst>
          </p:cNvPr>
          <p:cNvSpPr>
            <a:spLocks noGrp="1"/>
          </p:cNvSpPr>
          <p:nvPr>
            <p:ph type="body" sz="quarter" idx="27"/>
          </p:nvPr>
        </p:nvSpPr>
        <p:spPr>
          <a:xfrm>
            <a:off x="32918400" y="14273213"/>
            <a:ext cx="10047288" cy="754062"/>
          </a:xfrm>
        </p:spPr>
        <p:txBody>
          <a:bodyPr/>
          <a:lstStyle/>
          <a:p>
            <a:pPr marL="1645838" indent="-1645838" defTabSz="4388900" eaLnBrk="1" fontAlgn="auto" hangingPunct="1">
              <a:spcAft>
                <a:spcPts val="0"/>
              </a:spcAft>
              <a:defRPr/>
            </a:pPr>
            <a:r>
              <a:rPr lang="en-US" dirty="0"/>
              <a:t>Theorist's view </a:t>
            </a:r>
          </a:p>
        </p:txBody>
      </p:sp>
      <p:sp>
        <p:nvSpPr>
          <p:cNvPr id="7183" name="Text Placeholder 14">
            <a:extLst>
              <a:ext uri="{FF2B5EF4-FFF2-40B4-BE49-F238E27FC236}">
                <a16:creationId xmlns:a16="http://schemas.microsoft.com/office/drawing/2014/main" id="{0F39E121-5649-9047-AB40-9BB026503F72}"/>
              </a:ext>
            </a:extLst>
          </p:cNvPr>
          <p:cNvSpPr>
            <a:spLocks noGrp="1"/>
          </p:cNvSpPr>
          <p:nvPr>
            <p:ph type="body" sz="quarter" idx="28"/>
          </p:nvPr>
        </p:nvSpPr>
        <p:spPr bwMode="auto">
          <a:xfrm>
            <a:off x="32997775" y="15011400"/>
            <a:ext cx="10052050" cy="48566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Within Douglas and </a:t>
            </a:r>
            <a:r>
              <a:rPr lang="en-US" altLang="en-US" sz="2800" dirty="0" err="1">
                <a:latin typeface="Verdana" panose="020B0604030504040204" pitchFamily="34" charset="0"/>
                <a:ea typeface="Verdana" panose="020B0604030504040204" pitchFamily="34" charset="0"/>
                <a:cs typeface="Verdana" panose="020B0604030504040204" pitchFamily="34" charset="0"/>
              </a:rPr>
              <a:t>Wildavsky’s</a:t>
            </a:r>
            <a:r>
              <a:rPr lang="en-US" altLang="en-US" sz="2800" dirty="0">
                <a:latin typeface="Verdana" panose="020B0604030504040204" pitchFamily="34" charset="0"/>
                <a:ea typeface="Verdana" panose="020B0604030504040204" pitchFamily="34" charset="0"/>
                <a:cs typeface="Verdana" panose="020B0604030504040204" pitchFamily="34" charset="0"/>
              </a:rPr>
              <a:t> (1982) Cultural theory, the danger of options is viewed as a gathered occurrence, and this means that members of various cultures demandingly come together in various categories of danger.</a:t>
            </a:r>
          </a:p>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	Every culture chooses various problems in order to gain attraction and selects to disregard others. Different culture in risk perceptions are explained in a way of their contribution to keeping a certain way of life.</a:t>
            </a:r>
          </a:p>
        </p:txBody>
      </p:sp>
      <p:sp>
        <p:nvSpPr>
          <p:cNvPr id="7185" name="Text Placeholder 16">
            <a:extLst>
              <a:ext uri="{FF2B5EF4-FFF2-40B4-BE49-F238E27FC236}">
                <a16:creationId xmlns:a16="http://schemas.microsoft.com/office/drawing/2014/main" id="{71761D65-795C-0348-8C80-E73592D5A1BE}"/>
              </a:ext>
            </a:extLst>
          </p:cNvPr>
          <p:cNvSpPr>
            <a:spLocks noGrp="1"/>
          </p:cNvSpPr>
          <p:nvPr>
            <p:ph type="body" sz="quarter" idx="30"/>
          </p:nvPr>
        </p:nvSpPr>
        <p:spPr bwMode="auto">
          <a:xfrm>
            <a:off x="922338" y="15373574"/>
            <a:ext cx="10052050" cy="623553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a:r>
              <a:rPr lang="en-GB" sz="2400" dirty="0">
                <a:latin typeface="Verdana" panose="020B0604030504040204" pitchFamily="34" charset="0"/>
                <a:ea typeface="Verdana" panose="020B0604030504040204" pitchFamily="34" charset="0"/>
                <a:cs typeface="Verdana" panose="020B0604030504040204" pitchFamily="34" charset="0"/>
              </a:rPr>
              <a:t>T</a:t>
            </a:r>
            <a:r>
              <a:rPr lang="en-GB" sz="2800" dirty="0">
                <a:latin typeface="Verdana" panose="020B0604030504040204" pitchFamily="34" charset="0"/>
                <a:ea typeface="Verdana" panose="020B0604030504040204" pitchFamily="34" charset="0"/>
                <a:cs typeface="Verdana" panose="020B0604030504040204" pitchFamily="34" charset="0"/>
              </a:rPr>
              <a:t>his report is in place to maintain a new curriculum for Wales to include a ‘Welsh dimension’. Some information included in the Report has referenced to the cultural importance of the Welsh Language.  The report also wants to make links between the new curriculum and the health and safety of people in the future (Wales) Act. </a:t>
            </a:r>
          </a:p>
          <a:p>
            <a:pPr algn="just"/>
            <a:r>
              <a:rPr lang="en-GB" sz="2800" dirty="0">
                <a:latin typeface="Verdana" panose="020B0604030504040204" pitchFamily="34" charset="0"/>
                <a:ea typeface="Verdana" panose="020B0604030504040204" pitchFamily="34" charset="0"/>
                <a:cs typeface="Verdana" panose="020B0604030504040204" pitchFamily="34" charset="0"/>
              </a:rPr>
              <a:t>	In the report it is said, “</a:t>
            </a:r>
            <a:r>
              <a:rPr lang="en-GB" sz="2800" i="1" dirty="0">
                <a:latin typeface="Verdana" panose="020B0604030504040204" pitchFamily="34" charset="0"/>
                <a:ea typeface="Verdana" panose="020B0604030504040204" pitchFamily="34" charset="0"/>
                <a:cs typeface="Verdana" panose="020B0604030504040204" pitchFamily="34" charset="0"/>
              </a:rPr>
              <a:t>the vision promoted in the Act is that it is, ‘prosperous, resilient, healthier, and more equal with cohesive communities, a vibrant culture and thriving Welsh language’” (</a:t>
            </a:r>
            <a:r>
              <a:rPr lang="en-GB" sz="2800" dirty="0">
                <a:solidFill>
                  <a:srgbClr val="0070C0"/>
                </a:solidFill>
                <a:latin typeface="Verdana" panose="020B0604030504040204" pitchFamily="34" charset="0"/>
                <a:ea typeface="Verdana" panose="020B0604030504040204" pitchFamily="34" charset="0"/>
                <a:cs typeface="Verdana" panose="020B0604030504040204" pitchFamily="34" charset="0"/>
                <a:hlinkClick r:id="rId5">
                  <a:extLst>
                    <a:ext uri="{A12FA001-AC4F-418D-AE19-62706E023703}">
                      <ahyp:hlinkClr xmlns:ahyp="http://schemas.microsoft.com/office/drawing/2018/hyperlinkcolor" val="tx"/>
                    </a:ext>
                  </a:extLst>
                </a:hlinkClick>
              </a:rPr>
              <a:t>https://wiserd.</a:t>
            </a:r>
            <a:r>
              <a:rPr lang="en-GB" sz="2400" dirty="0">
                <a:solidFill>
                  <a:srgbClr val="0070C0"/>
                </a:solidFill>
                <a:latin typeface="Verdana" panose="020B0604030504040204" pitchFamily="34" charset="0"/>
                <a:ea typeface="Verdana" panose="020B0604030504040204" pitchFamily="34" charset="0"/>
                <a:cs typeface="Verdana" panose="020B0604030504040204" pitchFamily="34" charset="0"/>
                <a:hlinkClick r:id="rId5">
                  <a:extLst>
                    <a:ext uri="{A12FA001-AC4F-418D-AE19-62706E023703}">
                      <ahyp:hlinkClr xmlns:ahyp="http://schemas.microsoft.com/office/drawing/2018/hyperlinkcolor" val="tx"/>
                    </a:ext>
                  </a:extLst>
                </a:hlinkClick>
              </a:rPr>
              <a:t>ac.uk</a:t>
            </a:r>
            <a:r>
              <a:rPr lang="en-GB" sz="2400" dirty="0">
                <a:latin typeface="Verdana" panose="020B0604030504040204" pitchFamily="34" charset="0"/>
                <a:ea typeface="Verdana" panose="020B0604030504040204" pitchFamily="34" charset="0"/>
                <a:cs typeface="Verdana" panose="020B0604030504040204" pitchFamily="34" charset="0"/>
                <a:hlinkClick r:id="rId5">
                  <a:extLst>
                    <a:ext uri="{A12FA001-AC4F-418D-AE19-62706E023703}">
                      <ahyp:hlinkClr xmlns:ahyp="http://schemas.microsoft.com/office/drawing/2018/hyperlinkcolor" val="tx"/>
                    </a:ext>
                  </a:extLst>
                </a:hlinkClick>
              </a:rPr>
              <a:t>/</a:t>
            </a:r>
            <a:r>
              <a:rPr lang="en-GB" sz="2400" dirty="0">
                <a:latin typeface="Verdana" panose="020B0604030504040204" pitchFamily="34" charset="0"/>
                <a:ea typeface="Verdana" panose="020B0604030504040204" pitchFamily="34" charset="0"/>
                <a:cs typeface="Verdana" panose="020B0604030504040204" pitchFamily="34" charset="0"/>
              </a:rPr>
              <a:t>).</a:t>
            </a:r>
          </a:p>
          <a:p>
            <a:pPr algn="just"/>
            <a:endParaRPr lang="en-GB" sz="2800" dirty="0">
              <a:latin typeface="Verdana" panose="020B0604030504040204" pitchFamily="34" charset="0"/>
              <a:ea typeface="Verdana" panose="020B0604030504040204" pitchFamily="34" charset="0"/>
              <a:cs typeface="Verdana" panose="020B0604030504040204" pitchFamily="34" charset="0"/>
            </a:endParaRPr>
          </a:p>
        </p:txBody>
      </p:sp>
      <p:sp>
        <p:nvSpPr>
          <p:cNvPr id="18" name="Text Placeholder 17">
            <a:extLst>
              <a:ext uri="{FF2B5EF4-FFF2-40B4-BE49-F238E27FC236}">
                <a16:creationId xmlns:a16="http://schemas.microsoft.com/office/drawing/2014/main" id="{99402CAA-70C2-2E49-80F6-5AA0563DE50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E889E6A8-D618-934C-8427-9ED2DB594411}"/>
              </a:ext>
            </a:extLst>
          </p:cNvPr>
          <p:cNvSpPr>
            <a:spLocks noGrp="1"/>
          </p:cNvSpPr>
          <p:nvPr>
            <p:ph type="body" sz="quarter" idx="96"/>
          </p:nvPr>
        </p:nvSpPr>
        <p:spPr bwMode="auto">
          <a:xfrm>
            <a:off x="32766526" y="27314412"/>
            <a:ext cx="10056813" cy="27022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What is culture people ask?</a:t>
            </a:r>
          </a:p>
          <a:p>
            <a:pPr algn="just" eaLnBrk="1" hangingPunct="1"/>
            <a:r>
              <a:rPr lang="en-US" altLang="en-US" sz="2800" dirty="0">
                <a:latin typeface="Verdana" panose="020B0604030504040204" pitchFamily="34" charset="0"/>
                <a:ea typeface="Verdana" panose="020B0604030504040204" pitchFamily="34" charset="0"/>
                <a:cs typeface="Verdana" panose="020B0604030504040204" pitchFamily="34" charset="0"/>
              </a:rPr>
              <a:t>The meaning of Culture, the knowledge &amp; quality of a certain mix of people, all-inclusive language, their religion, food, social habits and taste in music and atts!</a:t>
            </a:r>
          </a:p>
        </p:txBody>
      </p:sp>
      <p:sp>
        <p:nvSpPr>
          <p:cNvPr id="7188" name="Text Placeholder 19">
            <a:extLst>
              <a:ext uri="{FF2B5EF4-FFF2-40B4-BE49-F238E27FC236}">
                <a16:creationId xmlns:a16="http://schemas.microsoft.com/office/drawing/2014/main" id="{A37293BB-5226-C741-8627-B2547BFD8F01}"/>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96F2F6B2-85AC-0A4E-B0FA-500821A61103}"/>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735DADDB-0ABA-E44E-8315-9DEDDE19FE9C}"/>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3D9382F1-F381-E940-8C8F-06736AA1E509}"/>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084AC292-C48F-384C-BCA6-144AC715ABDB}"/>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92260235-AC8B-2E42-ACDF-586F80C99680}"/>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84078E83-8FD3-D44F-87D2-A986CB5604D6}"/>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C99EC1BF-7BFB-2B46-A2D1-D6B1C772D6B3}"/>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9E4761A5-EB77-754A-8894-DB213D4B4D20}"/>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CEED9993-59A6-AD48-96FF-D1F5AB2E3B57}"/>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6EAFEAB2-EDBD-F244-8C32-41BFF3DC550F}"/>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17" name="Picture Placeholder 16" descr="A picture containing text, person, indoor, table&#10;&#10;Description automatically generated">
            <a:extLst>
              <a:ext uri="{FF2B5EF4-FFF2-40B4-BE49-F238E27FC236}">
                <a16:creationId xmlns:a16="http://schemas.microsoft.com/office/drawing/2014/main" id="{24931018-1645-B94E-8B14-5019DC6872A3}"/>
              </a:ext>
            </a:extLst>
          </p:cNvPr>
          <p:cNvPicPr>
            <a:picLocks noGrp="1" noChangeAspect="1"/>
          </p:cNvPicPr>
          <p:nvPr>
            <p:ph type="pic" sz="quarter" idx="115"/>
          </p:nvPr>
        </p:nvPicPr>
        <p:blipFill>
          <a:blip r:embed="rId3">
            <a:extLst>
              <a:ext uri="{28A0092B-C50C-407E-A947-70E740481C1C}">
                <a14:useLocalDpi xmlns:a14="http://schemas.microsoft.com/office/drawing/2010/main" val="0"/>
              </a:ext>
            </a:extLst>
          </a:blip>
          <a:srcRect t="4835" b="4835"/>
          <a:stretch>
            <a:fillRect/>
          </a:stretch>
        </p:blipFill>
        <p:spPr bwMode="auto">
          <a:xfrm>
            <a:off x="-9326563" y="25314275"/>
            <a:ext cx="7908925" cy="4838700"/>
          </a:xfrm>
          <a:ln>
            <a:miter lim="800000"/>
            <a:headEnd/>
            <a:tailEnd/>
          </a:ln>
        </p:spPr>
      </p:pic>
      <p:pic>
        <p:nvPicPr>
          <p:cNvPr id="23" name="Picture Placeholder 22" descr="Diagram&#10;&#10;Description automatically generated">
            <a:extLst>
              <a:ext uri="{FF2B5EF4-FFF2-40B4-BE49-F238E27FC236}">
                <a16:creationId xmlns:a16="http://schemas.microsoft.com/office/drawing/2014/main" id="{782A0B7E-A1EF-8A45-A9E8-241F22346931}"/>
              </a:ext>
            </a:extLst>
          </p:cNvPr>
          <p:cNvPicPr>
            <a:picLocks noGrp="1" noChangeAspect="1"/>
          </p:cNvPicPr>
          <p:nvPr>
            <p:ph type="pic" sz="quarter" idx="126"/>
          </p:nvPr>
        </p:nvPicPr>
        <p:blipFill>
          <a:blip r:embed="rId6">
            <a:extLst>
              <a:ext uri="{28A0092B-C50C-407E-A947-70E740481C1C}">
                <a14:useLocalDpi xmlns:a14="http://schemas.microsoft.com/office/drawing/2010/main" val="0"/>
              </a:ext>
            </a:extLst>
          </a:blip>
          <a:srcRect t="7403" b="7403"/>
          <a:stretch>
            <a:fillRect/>
          </a:stretch>
        </p:blipFill>
        <p:spPr bwMode="auto">
          <a:xfrm>
            <a:off x="-9326563" y="25314275"/>
            <a:ext cx="7908925" cy="4838700"/>
          </a:xfrm>
          <a:ln>
            <a:miter lim="800000"/>
            <a:headEnd/>
            <a:tailEnd/>
          </a:ln>
        </p:spPr>
      </p:pic>
      <p:pic>
        <p:nvPicPr>
          <p:cNvPr id="25" name="Picture Placeholder 24" descr="Diagram&#10;&#10;Description automatically generated">
            <a:extLst>
              <a:ext uri="{FF2B5EF4-FFF2-40B4-BE49-F238E27FC236}">
                <a16:creationId xmlns:a16="http://schemas.microsoft.com/office/drawing/2014/main" id="{7BB087E3-A24F-B540-B1CF-F313F048E47D}"/>
              </a:ext>
            </a:extLst>
          </p:cNvPr>
          <p:cNvPicPr>
            <a:picLocks noGrp="1" noChangeAspect="1"/>
          </p:cNvPicPr>
          <p:nvPr>
            <p:ph type="pic" sz="quarter" idx="127"/>
          </p:nvPr>
        </p:nvPicPr>
        <p:blipFill>
          <a:blip r:embed="rId6">
            <a:extLst>
              <a:ext uri="{28A0092B-C50C-407E-A947-70E740481C1C}">
                <a14:useLocalDpi xmlns:a14="http://schemas.microsoft.com/office/drawing/2010/main" val="0"/>
              </a:ext>
            </a:extLst>
          </a:blip>
          <a:srcRect t="7403" b="7403"/>
          <a:stretch>
            <a:fillRect/>
          </a:stretch>
        </p:blipFill>
        <p:spPr bwMode="auto">
          <a:xfrm>
            <a:off x="-9326563" y="25314275"/>
            <a:ext cx="7908925" cy="4838700"/>
          </a:xfrm>
          <a:ln>
            <a:miter lim="800000"/>
            <a:headEnd/>
            <a:tailEnd/>
          </a:ln>
        </p:spPr>
      </p:pic>
      <p:pic>
        <p:nvPicPr>
          <p:cNvPr id="31" name="Picture Placeholder 30" descr="A picture containing tree, outdoor, person&#10;&#10;Description automatically generated">
            <a:extLst>
              <a:ext uri="{FF2B5EF4-FFF2-40B4-BE49-F238E27FC236}">
                <a16:creationId xmlns:a16="http://schemas.microsoft.com/office/drawing/2014/main" id="{74E3260C-CD22-594B-A80F-CE3E645E881B}"/>
              </a:ext>
            </a:extLst>
          </p:cNvPr>
          <p:cNvPicPr>
            <a:picLocks noGrp="1" noChangeAspect="1"/>
          </p:cNvPicPr>
          <p:nvPr>
            <p:ph type="pic" sz="quarter" idx="128"/>
          </p:nvPr>
        </p:nvPicPr>
        <p:blipFill>
          <a:blip r:embed="rId7">
            <a:extLst>
              <a:ext uri="{28A0092B-C50C-407E-A947-70E740481C1C}">
                <a14:useLocalDpi xmlns:a14="http://schemas.microsoft.com/office/drawing/2010/main" val="0"/>
              </a:ext>
            </a:extLst>
          </a:blip>
          <a:srcRect t="4172" b="4172"/>
          <a:stretch>
            <a:fillRect/>
          </a:stretch>
        </p:blipFill>
        <p:spPr bwMode="auto">
          <a:xfrm>
            <a:off x="-9326563" y="25314275"/>
            <a:ext cx="7908925" cy="4838700"/>
          </a:xfrm>
          <a:ln>
            <a:miter lim="800000"/>
            <a:headEnd/>
            <a:tailEnd/>
          </a:ln>
        </p:spPr>
      </p:pic>
      <p:sp>
        <p:nvSpPr>
          <p:cNvPr id="7203" name="Picture Placeholder 34">
            <a:extLst>
              <a:ext uri="{FF2B5EF4-FFF2-40B4-BE49-F238E27FC236}">
                <a16:creationId xmlns:a16="http://schemas.microsoft.com/office/drawing/2014/main" id="{CDBDAAE1-0DCE-124F-BAE7-227CFD4410E1}"/>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BDCC1457-5A69-624E-9D11-190BD0AE029D}"/>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FD88D007-E0CE-3443-AB1F-A94A49B19BAE}"/>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B2ADA07B-4D02-3B4E-A23A-C4CE108D99F5}"/>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F4793CE9-577E-7047-83A1-7218F5D07F45}"/>
              </a:ext>
            </a:extLst>
          </p:cNvPr>
          <p:cNvSpPr>
            <a:spLocks noGrp="1"/>
          </p:cNvSpPr>
          <p:nvPr>
            <p:ph type="pic" sz="quarter" idx="133"/>
          </p:nvPr>
        </p:nvSpPr>
        <p:spPr bwMode="auto">
          <a:xfrm>
            <a:off x="-9326563" y="25314275"/>
            <a:ext cx="7908925" cy="4838700"/>
          </a:xfrm>
          <a:ln>
            <a:miter lim="800000"/>
            <a:headEnd/>
            <a:tailEnd/>
          </a:ln>
        </p:spPr>
      </p:sp>
      <p:pic>
        <p:nvPicPr>
          <p:cNvPr id="33" name="Picture Placeholder 32" descr="A picture containing tree, outdoor, person&#10;&#10;Description automatically generated">
            <a:extLst>
              <a:ext uri="{FF2B5EF4-FFF2-40B4-BE49-F238E27FC236}">
                <a16:creationId xmlns:a16="http://schemas.microsoft.com/office/drawing/2014/main" id="{8C2F28D2-357A-C544-AB3C-5A1293CC493B}"/>
              </a:ext>
            </a:extLst>
          </p:cNvPr>
          <p:cNvPicPr>
            <a:picLocks noGrp="1" noChangeAspect="1"/>
          </p:cNvPicPr>
          <p:nvPr>
            <p:ph type="pic" sz="quarter" idx="134"/>
          </p:nvPr>
        </p:nvPicPr>
        <p:blipFill>
          <a:blip r:embed="rId7">
            <a:extLst>
              <a:ext uri="{28A0092B-C50C-407E-A947-70E740481C1C}">
                <a14:useLocalDpi xmlns:a14="http://schemas.microsoft.com/office/drawing/2010/main" val="0"/>
              </a:ext>
            </a:extLst>
          </a:blip>
          <a:srcRect t="4172" b="4172"/>
          <a:stretch>
            <a:fillRect/>
          </a:stretch>
        </p:blipFill>
        <p:spPr bwMode="auto">
          <a:xfrm>
            <a:off x="33840738" y="19912013"/>
            <a:ext cx="7908925" cy="4838700"/>
          </a:xfrm>
          <a:ln>
            <a:miter lim="800000"/>
            <a:headEnd/>
            <a:tailEnd/>
          </a:ln>
        </p:spPr>
      </p:pic>
      <p:pic>
        <p:nvPicPr>
          <p:cNvPr id="27" name="Picture Placeholder 26" descr="Diagram&#10;&#10;Description automatically generated">
            <a:extLst>
              <a:ext uri="{FF2B5EF4-FFF2-40B4-BE49-F238E27FC236}">
                <a16:creationId xmlns:a16="http://schemas.microsoft.com/office/drawing/2014/main" id="{8056FF0E-E3CC-4D4C-A8B4-532B16742467}"/>
              </a:ext>
            </a:extLst>
          </p:cNvPr>
          <p:cNvPicPr>
            <a:picLocks noGrp="1" noChangeAspect="1"/>
          </p:cNvPicPr>
          <p:nvPr>
            <p:ph type="pic" sz="quarter" idx="135"/>
          </p:nvPr>
        </p:nvPicPr>
        <p:blipFill>
          <a:blip r:embed="rId6">
            <a:extLst>
              <a:ext uri="{28A0092B-C50C-407E-A947-70E740481C1C}">
                <a14:useLocalDpi xmlns:a14="http://schemas.microsoft.com/office/drawing/2010/main" val="0"/>
              </a:ext>
            </a:extLst>
          </a:blip>
          <a:srcRect t="7403" b="7403"/>
          <a:stretch>
            <a:fillRect/>
          </a:stretch>
        </p:blipFill>
        <p:spPr bwMode="auto">
          <a:xfrm>
            <a:off x="1241668" y="23659665"/>
            <a:ext cx="9381637" cy="5739709"/>
          </a:xfrm>
          <a:ln>
            <a:miter lim="800000"/>
            <a:headEnd/>
            <a:tailEnd/>
          </a:ln>
        </p:spPr>
      </p:pic>
      <p:sp>
        <p:nvSpPr>
          <p:cNvPr id="42" name="Text Placeholder 41">
            <a:extLst>
              <a:ext uri="{FF2B5EF4-FFF2-40B4-BE49-F238E27FC236}">
                <a16:creationId xmlns:a16="http://schemas.microsoft.com/office/drawing/2014/main" id="{241753F4-FB19-634C-B607-25C742A5FFC6}"/>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AD9A3D2A-A073-4946-B71F-A1CDEFBFAFCD}"/>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A01C6616-E293-BA4C-AE36-041812EC93D0}"/>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85E24AA-BBB2-8A44-86F4-22E8E5CAACC8}"/>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2DE8899B-02D0-9641-8782-3FF82782C88B}"/>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E129D0D5-95D2-3045-8854-44C2ABDA7018}"/>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7B440CFA-0F6E-0B4F-8CB3-D76513FA6286}"/>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2D08920C-CC8D-384D-BF6C-7F37FEB75044}"/>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77D8A800-C48A-5041-B4DD-BB3F88E75C82}"/>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F92A668D-0DF2-B348-BE64-E56148C4F6AD}"/>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6FF42406-05CB-F943-B94C-74774E69159C}"/>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93CC85AC-B55A-464C-9C18-2A494FCBD708}"/>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F1B93C3F-C949-4A4D-AC5D-7E3FBF7B0B39}"/>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CFD5AA58-C05B-6F41-A9E7-8B5EAD53D1A0}"/>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4" name="Text Placeholder 55">
            <a:extLst>
              <a:ext uri="{FF2B5EF4-FFF2-40B4-BE49-F238E27FC236}">
                <a16:creationId xmlns:a16="http://schemas.microsoft.com/office/drawing/2014/main" id="{AB771B57-0C3A-304A-A987-0BE734F11D28}"/>
              </a:ext>
            </a:extLst>
          </p:cNvPr>
          <p:cNvSpPr>
            <a:spLocks noGrp="1"/>
          </p:cNvSpPr>
          <p:nvPr>
            <p:ph type="body" sz="quarter" idx="150"/>
          </p:nvPr>
        </p:nvSpPr>
        <p:spPr bwMode="auto">
          <a:xfrm>
            <a:off x="5932488" y="3184525"/>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M5X02165</a:t>
            </a:r>
          </a:p>
        </p:txBody>
      </p:sp>
      <p:sp>
        <p:nvSpPr>
          <p:cNvPr id="7225" name="Text Placeholder 56">
            <a:extLst>
              <a:ext uri="{FF2B5EF4-FFF2-40B4-BE49-F238E27FC236}">
                <a16:creationId xmlns:a16="http://schemas.microsoft.com/office/drawing/2014/main" id="{D15F3C5E-297E-5D49-97D6-F782D9EB2C8A}"/>
              </a:ext>
            </a:extLst>
          </p:cNvPr>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t>Thomas Joshua Hugh Giles:  1801675</a:t>
            </a:r>
          </a:p>
        </p:txBody>
      </p:sp>
      <p:sp>
        <p:nvSpPr>
          <p:cNvPr id="5" name="TextBox 4">
            <a:extLst>
              <a:ext uri="{FF2B5EF4-FFF2-40B4-BE49-F238E27FC236}">
                <a16:creationId xmlns:a16="http://schemas.microsoft.com/office/drawing/2014/main" id="{CE942D2A-A40D-9E40-9345-468603AA71A4}"/>
              </a:ext>
            </a:extLst>
          </p:cNvPr>
          <p:cNvSpPr txBox="1"/>
          <p:nvPr/>
        </p:nvSpPr>
        <p:spPr>
          <a:xfrm>
            <a:off x="11587163" y="18135620"/>
            <a:ext cx="10047288" cy="4401205"/>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According to Dr Thompson, Aberystwyth University (2019)</a:t>
            </a:r>
            <a:r>
              <a:rPr lang="en-GB" sz="2800" i="1" dirty="0">
                <a:latin typeface="Verdana" panose="020B0604030504040204" pitchFamily="34" charset="0"/>
                <a:ea typeface="Verdana" panose="020B0604030504040204" pitchFamily="34" charset="0"/>
                <a:cs typeface="Verdana" panose="020B0604030504040204" pitchFamily="34" charset="0"/>
              </a:rPr>
              <a:t> “</a:t>
            </a:r>
            <a:r>
              <a:rPr lang="en-US" altLang="en-US" sz="2800" dirty="0">
                <a:latin typeface="Verdana" panose="020B0604030504040204" pitchFamily="34" charset="0"/>
                <a:ea typeface="Verdana" panose="020B0604030504040204" pitchFamily="34" charset="0"/>
                <a:cs typeface="Verdana" panose="020B0604030504040204" pitchFamily="34" charset="0"/>
              </a:rPr>
              <a:t>Most of the history that is based on Welsh, places where it has been taught and learned, has been given an offer in the context of ’</a:t>
            </a:r>
            <a:r>
              <a:rPr lang="en-US" altLang="en-US" sz="2800" i="1" dirty="0">
                <a:latin typeface="Verdana" panose="020B0604030504040204" pitchFamily="34" charset="0"/>
                <a:ea typeface="Verdana" panose="020B0604030504040204" pitchFamily="34" charset="0"/>
                <a:cs typeface="Verdana" panose="020B0604030504040204" pitchFamily="34" charset="0"/>
              </a:rPr>
              <a:t>British</a:t>
            </a:r>
            <a:r>
              <a:rPr lang="en-US" altLang="en-US" sz="2800" dirty="0">
                <a:latin typeface="Verdana" panose="020B0604030504040204" pitchFamily="34" charset="0"/>
                <a:ea typeface="Verdana" panose="020B0604030504040204" pitchFamily="34" charset="0"/>
                <a:cs typeface="Verdana" panose="020B0604030504040204" pitchFamily="34" charset="0"/>
              </a:rPr>
              <a:t>’ history module, in a way that tokenistic Welsh Newport rising, depression of the interwar and </a:t>
            </a:r>
            <a:r>
              <a:rPr lang="en-US" altLang="en-US" sz="2800" dirty="0" err="1">
                <a:latin typeface="Verdana" panose="020B0604030504040204" pitchFamily="34" charset="0"/>
                <a:ea typeface="Verdana" panose="020B0604030504040204" pitchFamily="34" charset="0"/>
                <a:cs typeface="Verdana" panose="020B0604030504040204" pitchFamily="34" charset="0"/>
              </a:rPr>
              <a:t>etc</a:t>
            </a:r>
            <a:r>
              <a:rPr lang="en-GB" sz="2800" i="1" dirty="0">
                <a:latin typeface="Verdana" panose="020B0604030504040204" pitchFamily="34" charset="0"/>
                <a:ea typeface="Verdana" panose="020B0604030504040204" pitchFamily="34" charset="0"/>
                <a:cs typeface="Verdana" panose="020B0604030504040204" pitchFamily="34" charset="0"/>
              </a:rPr>
              <a:t>”. </a:t>
            </a:r>
            <a:r>
              <a:rPr lang="en-GB" sz="2800" dirty="0">
                <a:latin typeface="Verdana" panose="020B0604030504040204" pitchFamily="34" charset="0"/>
                <a:ea typeface="Verdana" panose="020B0604030504040204" pitchFamily="34" charset="0"/>
                <a:cs typeface="Verdana" panose="020B0604030504040204" pitchFamily="34" charset="0"/>
              </a:rPr>
              <a:t>Dr Steven Thompson wrote this as the committee of the </a:t>
            </a:r>
            <a:r>
              <a:rPr lang="en-GB" sz="2800" dirty="0" err="1">
                <a:latin typeface="Verdana" panose="020B0604030504040204" pitchFamily="34" charset="0"/>
                <a:ea typeface="Verdana" panose="020B0604030504040204" pitchFamily="34" charset="0"/>
                <a:cs typeface="Verdana" panose="020B0604030504040204" pitchFamily="34" charset="0"/>
              </a:rPr>
              <a:t>Sennedd</a:t>
            </a:r>
            <a:r>
              <a:rPr lang="en-GB" sz="2800" dirty="0">
                <a:latin typeface="Verdana" panose="020B0604030504040204" pitchFamily="34" charset="0"/>
                <a:ea typeface="Verdana" panose="020B0604030504040204" pitchFamily="34" charset="0"/>
                <a:cs typeface="Verdana" panose="020B0604030504040204" pitchFamily="34" charset="0"/>
              </a:rPr>
              <a:t> heard that despite the requirements that are in place, students are still not being taught the Welsh History as it was intended.</a:t>
            </a:r>
          </a:p>
        </p:txBody>
      </p:sp>
      <p:sp>
        <p:nvSpPr>
          <p:cNvPr id="6" name="TextBox 5">
            <a:extLst>
              <a:ext uri="{FF2B5EF4-FFF2-40B4-BE49-F238E27FC236}">
                <a16:creationId xmlns:a16="http://schemas.microsoft.com/office/drawing/2014/main" id="{F0FD5211-83DA-D44A-800A-8F8062334C8C}"/>
              </a:ext>
            </a:extLst>
          </p:cNvPr>
          <p:cNvSpPr txBox="1"/>
          <p:nvPr/>
        </p:nvSpPr>
        <p:spPr>
          <a:xfrm>
            <a:off x="11587163" y="23344094"/>
            <a:ext cx="10047288" cy="3970318"/>
          </a:xfrm>
          <a:prstGeom prst="rect">
            <a:avLst/>
          </a:prstGeom>
          <a:noFill/>
        </p:spPr>
        <p:txBody>
          <a:bodyPr wrap="square" rtlCol="0">
            <a:spAutoFit/>
          </a:bodyPr>
          <a:lstStyle/>
          <a:p>
            <a:pPr algn="just"/>
            <a:r>
              <a:rPr lang="en-GB" sz="2800" dirty="0" err="1">
                <a:latin typeface="Verdana" panose="020B0604030504040204" pitchFamily="34" charset="0"/>
                <a:ea typeface="Verdana" panose="020B0604030504040204" pitchFamily="34" charset="0"/>
                <a:cs typeface="Verdana" panose="020B0604030504040204" pitchFamily="34" charset="0"/>
              </a:rPr>
              <a:t>Sennedd</a:t>
            </a:r>
            <a:r>
              <a:rPr lang="en-GB" sz="2800" dirty="0">
                <a:latin typeface="Verdana" panose="020B0604030504040204" pitchFamily="34" charset="0"/>
                <a:ea typeface="Verdana" panose="020B0604030504040204" pitchFamily="34" charset="0"/>
                <a:cs typeface="Verdana" panose="020B0604030504040204" pitchFamily="34" charset="0"/>
              </a:rPr>
              <a:t> committee overheard queries that  a prospect of moving changing to a system that is new, that is apparently less dictatorial that students are able to be taught without having the information of modern teaching. Dr Elin Jones stated to the committee that they do not know what the basis on which will be built inline for the new curriculum. As they do not know what teachers are doing and “</a:t>
            </a:r>
            <a:r>
              <a:rPr lang="en-GB" sz="2800" i="1" dirty="0">
                <a:latin typeface="Verdana" panose="020B0604030504040204" pitchFamily="34" charset="0"/>
                <a:ea typeface="Verdana" panose="020B0604030504040204" pitchFamily="34" charset="0"/>
                <a:cs typeface="Verdana" panose="020B0604030504040204" pitchFamily="34" charset="0"/>
              </a:rPr>
              <a:t>teaching with the current curriculum”. </a:t>
            </a:r>
          </a:p>
        </p:txBody>
      </p:sp>
      <p:sp>
        <p:nvSpPr>
          <p:cNvPr id="8" name="TextBox 7">
            <a:extLst>
              <a:ext uri="{FF2B5EF4-FFF2-40B4-BE49-F238E27FC236}">
                <a16:creationId xmlns:a16="http://schemas.microsoft.com/office/drawing/2014/main" id="{3D14D5EA-A497-5D4E-B1E4-1E62AFB77796}"/>
              </a:ext>
            </a:extLst>
          </p:cNvPr>
          <p:cNvSpPr txBox="1"/>
          <p:nvPr/>
        </p:nvSpPr>
        <p:spPr>
          <a:xfrm>
            <a:off x="22258338" y="9050891"/>
            <a:ext cx="10048875" cy="3108543"/>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By staying close to Professor Graham Donaldson’s evaluation called Successful Features (2015, the Welsh Government have been cooperating alongside settings and other agencies to create and develop a new Curriculum for Wales. The new Curriculum will be brought into relevant agencies and schools on a phase basis from September 2022.</a:t>
            </a:r>
          </a:p>
        </p:txBody>
      </p:sp>
      <p:sp>
        <p:nvSpPr>
          <p:cNvPr id="19" name="TextBox 18">
            <a:extLst>
              <a:ext uri="{FF2B5EF4-FFF2-40B4-BE49-F238E27FC236}">
                <a16:creationId xmlns:a16="http://schemas.microsoft.com/office/drawing/2014/main" id="{98A783E3-3E96-FA42-BFCC-00B086136A26}"/>
              </a:ext>
            </a:extLst>
          </p:cNvPr>
          <p:cNvSpPr txBox="1"/>
          <p:nvPr/>
        </p:nvSpPr>
        <p:spPr>
          <a:xfrm>
            <a:off x="22258338" y="12699206"/>
            <a:ext cx="10048875" cy="2677656"/>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What is the purpose of the new Curriculum?</a:t>
            </a:r>
          </a:p>
          <a:p>
            <a:pPr algn="just"/>
            <a:r>
              <a:rPr lang="en-GB" sz="2800" dirty="0">
                <a:latin typeface="Verdana" panose="020B0604030504040204" pitchFamily="34" charset="0"/>
                <a:ea typeface="Verdana" panose="020B0604030504040204" pitchFamily="34" charset="0"/>
                <a:cs typeface="Verdana" panose="020B0604030504040204" pitchFamily="34" charset="0"/>
              </a:rPr>
              <a:t>With the current stage that the Curriculum is in, there is guidance to help schools and other settings to begin thinking about creating their curriculum and the assessment arrangements to support it. </a:t>
            </a:r>
          </a:p>
          <a:p>
            <a:pPr algn="just"/>
            <a:r>
              <a:rPr lang="en-GB" sz="2800" dirty="0">
                <a:latin typeface="Verdana" panose="020B0604030504040204" pitchFamily="34" charset="0"/>
                <a:ea typeface="Verdana" panose="020B0604030504040204" pitchFamily="34" charset="0"/>
                <a:cs typeface="Verdana" panose="020B0604030504040204" pitchFamily="34" charset="0"/>
              </a:rPr>
              <a:t>	</a:t>
            </a:r>
          </a:p>
        </p:txBody>
      </p:sp>
      <p:sp>
        <p:nvSpPr>
          <p:cNvPr id="20" name="TextBox 19">
            <a:extLst>
              <a:ext uri="{FF2B5EF4-FFF2-40B4-BE49-F238E27FC236}">
                <a16:creationId xmlns:a16="http://schemas.microsoft.com/office/drawing/2014/main" id="{3508E9D5-817B-C44C-8BE7-C05D2BAEDA09}"/>
              </a:ext>
            </a:extLst>
          </p:cNvPr>
          <p:cNvSpPr txBox="1"/>
          <p:nvPr/>
        </p:nvSpPr>
        <p:spPr>
          <a:xfrm>
            <a:off x="22258338" y="15376862"/>
            <a:ext cx="10048875" cy="2246769"/>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The new Curriculum also are hoping to assist funded nursery settings that are not maintained, pupil referral units, and people who are working for commission education at schools, and other settings in order they understand the new Framework.</a:t>
            </a:r>
            <a:endParaRPr lang="en-GB" sz="2800" dirty="0"/>
          </a:p>
        </p:txBody>
      </p:sp>
      <p:sp>
        <p:nvSpPr>
          <p:cNvPr id="28" name="TextBox 27">
            <a:extLst>
              <a:ext uri="{FF2B5EF4-FFF2-40B4-BE49-F238E27FC236}">
                <a16:creationId xmlns:a16="http://schemas.microsoft.com/office/drawing/2014/main" id="{CDD2EA18-411F-DD41-9026-04216AC3C728}"/>
              </a:ext>
            </a:extLst>
          </p:cNvPr>
          <p:cNvSpPr txBox="1"/>
          <p:nvPr/>
        </p:nvSpPr>
        <p:spPr>
          <a:xfrm>
            <a:off x="22258338" y="18135620"/>
            <a:ext cx="10048875" cy="4832092"/>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Wales’s guidance for the Curriculum sets out points what they aim to do, which are:</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Setting out in a legislation for all learners that are aged from 3-16, ensuring each and every schools is covered to the same core learning, and having a consistent approach for learners. </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The guidelines that are in schools, are developing in their curriculum</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Expectations that are around the programme arrangements in order to support learner progression </a:t>
            </a:r>
          </a:p>
        </p:txBody>
      </p:sp>
      <p:sp>
        <p:nvSpPr>
          <p:cNvPr id="29" name="TextBox 28">
            <a:extLst>
              <a:ext uri="{FF2B5EF4-FFF2-40B4-BE49-F238E27FC236}">
                <a16:creationId xmlns:a16="http://schemas.microsoft.com/office/drawing/2014/main" id="{313E5321-B90D-D24B-9746-BBB3D0C197C1}"/>
              </a:ext>
            </a:extLst>
          </p:cNvPr>
          <p:cNvSpPr txBox="1"/>
          <p:nvPr/>
        </p:nvSpPr>
        <p:spPr>
          <a:xfrm>
            <a:off x="22258338" y="23945850"/>
            <a:ext cx="10048875" cy="5693866"/>
          </a:xfrm>
          <a:prstGeom prst="rect">
            <a:avLst/>
          </a:prstGeom>
          <a:noFill/>
        </p:spPr>
        <p:txBody>
          <a:bodyPr wrap="square" rtlCol="0">
            <a:spAutoFit/>
          </a:bodyPr>
          <a:lstStyle/>
          <a:p>
            <a:pPr algn="just"/>
            <a:r>
              <a:rPr lang="en-GB" sz="2800" dirty="0">
                <a:latin typeface="Verdana" panose="020B0604030504040204" pitchFamily="34" charset="0"/>
                <a:ea typeface="Verdana" panose="020B0604030504040204" pitchFamily="34" charset="0"/>
                <a:cs typeface="Verdana" panose="020B0604030504040204" pitchFamily="34" charset="0"/>
              </a:rPr>
              <a:t>The Curriculum Design and Four purposes!</a:t>
            </a:r>
          </a:p>
          <a:p>
            <a:pPr algn="just"/>
            <a:r>
              <a:rPr lang="en-GB" sz="2800" dirty="0">
                <a:latin typeface="Verdana" panose="020B0604030504040204" pitchFamily="34" charset="0"/>
                <a:ea typeface="Verdana" panose="020B0604030504040204" pitchFamily="34" charset="0"/>
                <a:cs typeface="Verdana" panose="020B0604030504040204" pitchFamily="34" charset="0"/>
              </a:rPr>
              <a:t>The four purposes intend to be the </a:t>
            </a:r>
            <a:r>
              <a:rPr lang="en-GB" sz="2800" dirty="0" err="1">
                <a:latin typeface="Verdana" panose="020B0604030504040204" pitchFamily="34" charset="0"/>
                <a:ea typeface="Verdana" panose="020B0604030504040204" pitchFamily="34" charset="0"/>
                <a:cs typeface="Verdana" panose="020B0604030504040204" pitchFamily="34" charset="0"/>
              </a:rPr>
              <a:t>begining</a:t>
            </a:r>
            <a:r>
              <a:rPr lang="en-GB" sz="2800" dirty="0">
                <a:latin typeface="Verdana" panose="020B0604030504040204" pitchFamily="34" charset="0"/>
                <a:ea typeface="Verdana" panose="020B0604030504040204" pitchFamily="34" charset="0"/>
                <a:cs typeface="Verdana" panose="020B0604030504040204" pitchFamily="34" charset="0"/>
              </a:rPr>
              <a:t> and a desire for settings' curriculum design. On the other hand, the schools ultimate aim is to suit…</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Determined, have capable learners, and capable to be taught through their childhood and adulthood lives</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Resourceful, participants that create, ready to play fully part in their life and job</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Become ethical, knowledgeable citizens of Wales</a:t>
            </a:r>
          </a:p>
          <a:p>
            <a:pPr marL="457200" indent="-457200" algn="just">
              <a:buFont typeface="Arial" panose="020B0604020202020204" pitchFamily="34" charset="0"/>
              <a:buChar char="•"/>
            </a:pPr>
            <a:r>
              <a:rPr lang="en-GB" sz="2800" dirty="0">
                <a:latin typeface="Verdana" panose="020B0604030504040204" pitchFamily="34" charset="0"/>
                <a:ea typeface="Verdana" panose="020B0604030504040204" pitchFamily="34" charset="0"/>
                <a:cs typeface="Verdana" panose="020B0604030504040204" pitchFamily="34" charset="0"/>
              </a:rPr>
              <a:t>Healthy, confident people, and ready to lead exciting existence and become valued members of the community.</a:t>
            </a:r>
          </a:p>
        </p:txBody>
      </p:sp>
      <p:sp>
        <p:nvSpPr>
          <p:cNvPr id="35" name="Text Placeholder 34">
            <a:extLst>
              <a:ext uri="{FF2B5EF4-FFF2-40B4-BE49-F238E27FC236}">
                <a16:creationId xmlns:a16="http://schemas.microsoft.com/office/drawing/2014/main" id="{32DFFFA3-0247-1541-AEC6-FB00337EE823}"/>
              </a:ext>
            </a:extLst>
          </p:cNvPr>
          <p:cNvSpPr>
            <a:spLocks noGrp="1"/>
          </p:cNvSpPr>
          <p:nvPr>
            <p:ph type="body" sz="quarter" idx="29"/>
          </p:nvPr>
        </p:nvSpPr>
        <p:spPr/>
        <p:txBody>
          <a:bodyPr/>
          <a:lstStyle/>
          <a:p>
            <a:r>
              <a:rPr lang="en-GB" dirty="0"/>
              <a:t>What is Culture?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F83F09F-7DB6-1C46-B76D-EFE6DE966761}"/>
              </a:ext>
            </a:extLst>
          </p:cNvPr>
          <p:cNvSpPr>
            <a:spLocks noGrp="1"/>
          </p:cNvSpPr>
          <p:nvPr>
            <p:ph type="body" sz="quarter" idx="10"/>
          </p:nvPr>
        </p:nvSpPr>
        <p:spPr/>
        <p:txBody>
          <a:bodyPr/>
          <a:lstStyle/>
          <a:p>
            <a:endParaRPr lang="en-GB"/>
          </a:p>
        </p:txBody>
      </p:sp>
      <p:sp>
        <p:nvSpPr>
          <p:cNvPr id="3" name="Text Placeholder 2">
            <a:extLst>
              <a:ext uri="{FF2B5EF4-FFF2-40B4-BE49-F238E27FC236}">
                <a16:creationId xmlns:a16="http://schemas.microsoft.com/office/drawing/2014/main" id="{65F6623B-4470-5F44-9882-72AB8CCE070D}"/>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948D9AB0-B0B5-114E-B387-12B642CE669F}"/>
              </a:ext>
            </a:extLst>
          </p:cNvPr>
          <p:cNvSpPr>
            <a:spLocks noGrp="1"/>
          </p:cNvSpPr>
          <p:nvPr>
            <p:ph type="body" sz="quarter" idx="19"/>
          </p:nvPr>
        </p:nvSpPr>
        <p:spPr>
          <a:xfrm>
            <a:off x="902598" y="14919070"/>
            <a:ext cx="10058400" cy="1692749"/>
          </a:xfrm>
        </p:spPr>
        <p:txBody>
          <a:bodyPr/>
          <a:lstStyle/>
          <a:p>
            <a:r>
              <a:rPr lang="en-GB" dirty="0">
                <a:hlinkClick r:id="rId2"/>
              </a:rPr>
              <a:t>https://web.microsoftstream.com/video/e6ff36f3-6c10-40ad-928c-d75c8fcd8bb9</a:t>
            </a:r>
            <a:endParaRPr lang="en-GB" dirty="0"/>
          </a:p>
          <a:p>
            <a:endParaRPr lang="en-GB" dirty="0"/>
          </a:p>
        </p:txBody>
      </p:sp>
      <p:sp>
        <p:nvSpPr>
          <p:cNvPr id="7" name="Text Placeholder 6">
            <a:extLst>
              <a:ext uri="{FF2B5EF4-FFF2-40B4-BE49-F238E27FC236}">
                <a16:creationId xmlns:a16="http://schemas.microsoft.com/office/drawing/2014/main" id="{A2A46C74-A52E-0749-B583-6DA3DD491C06}"/>
              </a:ext>
            </a:extLst>
          </p:cNvPr>
          <p:cNvSpPr>
            <a:spLocks noGrp="1"/>
          </p:cNvSpPr>
          <p:nvPr>
            <p:ph type="body" sz="quarter" idx="20"/>
          </p:nvPr>
        </p:nvSpPr>
        <p:spPr/>
        <p:txBody>
          <a:bodyPr/>
          <a:lstStyle/>
          <a:p>
            <a:r>
              <a:rPr lang="en-GB" dirty="0"/>
              <a:t>Presentation</a:t>
            </a:r>
          </a:p>
        </p:txBody>
      </p:sp>
      <p:sp>
        <p:nvSpPr>
          <p:cNvPr id="8" name="Text Placeholder 7">
            <a:extLst>
              <a:ext uri="{FF2B5EF4-FFF2-40B4-BE49-F238E27FC236}">
                <a16:creationId xmlns:a16="http://schemas.microsoft.com/office/drawing/2014/main" id="{08395CD7-7477-054D-842A-B4C51AA099B5}"/>
              </a:ext>
            </a:extLst>
          </p:cNvPr>
          <p:cNvSpPr>
            <a:spLocks noGrp="1"/>
          </p:cNvSpPr>
          <p:nvPr>
            <p:ph type="body" sz="quarter" idx="21"/>
          </p:nvPr>
        </p:nvSpPr>
        <p:spPr>
          <a:xfrm>
            <a:off x="11587163" y="5996467"/>
            <a:ext cx="20720048" cy="13529835"/>
          </a:xfrm>
        </p:spPr>
        <p:txBody>
          <a:bodyPr/>
          <a:lstStyle/>
          <a:p>
            <a:pPr algn="just"/>
            <a:r>
              <a:rPr lang="en-GB" sz="3200" dirty="0">
                <a:latin typeface="Verdana" panose="020B0604030504040204" pitchFamily="34" charset="0"/>
                <a:ea typeface="Verdana" panose="020B0604030504040204" pitchFamily="34" charset="0"/>
                <a:cs typeface="Verdana" panose="020B0604030504040204" pitchFamily="34" charset="0"/>
              </a:rPr>
              <a:t>Science, L., 2017. </a:t>
            </a:r>
            <a:r>
              <a:rPr lang="en-GB" sz="3200" i="1" dirty="0">
                <a:latin typeface="Verdana" panose="020B0604030504040204" pitchFamily="34" charset="0"/>
                <a:ea typeface="Verdana" panose="020B0604030504040204" pitchFamily="34" charset="0"/>
                <a:cs typeface="Verdana" panose="020B0604030504040204" pitchFamily="34" charset="0"/>
              </a:rPr>
              <a:t>What Is Culture?</a:t>
            </a:r>
            <a:r>
              <a:rPr lang="en-GB" sz="3200" dirty="0">
                <a:latin typeface="Verdana" panose="020B0604030504040204" pitchFamily="34" charset="0"/>
                <a:ea typeface="Verdana" panose="020B0604030504040204" pitchFamily="34" charset="0"/>
                <a:cs typeface="Verdana" panose="020B0604030504040204" pitchFamily="34" charset="0"/>
              </a:rPr>
              <a:t>. [online] </a:t>
            </a:r>
            <a:r>
              <a:rPr lang="en-GB" sz="3200" dirty="0" err="1">
                <a:latin typeface="Verdana" panose="020B0604030504040204" pitchFamily="34" charset="0"/>
                <a:ea typeface="Verdana" panose="020B0604030504040204" pitchFamily="34" charset="0"/>
                <a:cs typeface="Verdana" panose="020B0604030504040204" pitchFamily="34" charset="0"/>
              </a:rPr>
              <a:t>livescience.com</a:t>
            </a:r>
            <a:r>
              <a:rPr lang="en-GB" sz="3200" dirty="0">
                <a:latin typeface="Verdana" panose="020B0604030504040204" pitchFamily="34" charset="0"/>
                <a:ea typeface="Verdana" panose="020B0604030504040204" pitchFamily="34" charset="0"/>
                <a:cs typeface="Verdana" panose="020B0604030504040204" pitchFamily="34" charset="0"/>
              </a:rPr>
              <a:t>.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www.livescience.com</a:t>
            </a:r>
            <a:r>
              <a:rPr lang="en-GB" sz="3200" dirty="0">
                <a:latin typeface="Verdana" panose="020B0604030504040204" pitchFamily="34" charset="0"/>
                <a:ea typeface="Verdana" panose="020B0604030504040204" pitchFamily="34" charset="0"/>
                <a:cs typeface="Verdana" panose="020B0604030504040204" pitchFamily="34" charset="0"/>
              </a:rPr>
              <a:t>/21478-what-is-culture-definition-of-culture.html&gt;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Sciencedirect.com</a:t>
            </a:r>
            <a:r>
              <a:rPr lang="en-GB" sz="3200" dirty="0">
                <a:latin typeface="Verdana" panose="020B0604030504040204" pitchFamily="34" charset="0"/>
                <a:ea typeface="Verdana" panose="020B0604030504040204" pitchFamily="34" charset="0"/>
                <a:cs typeface="Verdana" panose="020B0604030504040204" pitchFamily="34" charset="0"/>
              </a:rPr>
              <a:t>. 2001. </a:t>
            </a:r>
            <a:r>
              <a:rPr lang="en-GB" sz="3200" i="1" dirty="0">
                <a:latin typeface="Verdana" panose="020B0604030504040204" pitchFamily="34" charset="0"/>
                <a:ea typeface="Verdana" panose="020B0604030504040204" pitchFamily="34" charset="0"/>
                <a:cs typeface="Verdana" panose="020B0604030504040204" pitchFamily="34" charset="0"/>
              </a:rPr>
              <a:t>Cultural Theory - An Overview | </a:t>
            </a:r>
            <a:r>
              <a:rPr lang="en-GB" sz="3200" i="1" dirty="0" err="1">
                <a:latin typeface="Verdana" panose="020B0604030504040204" pitchFamily="34" charset="0"/>
                <a:ea typeface="Verdana" panose="020B0604030504040204" pitchFamily="34" charset="0"/>
                <a:cs typeface="Verdana" panose="020B0604030504040204" pitchFamily="34" charset="0"/>
              </a:rPr>
              <a:t>Sciencedirect</a:t>
            </a:r>
            <a:r>
              <a:rPr lang="en-GB" sz="3200" i="1" dirty="0">
                <a:latin typeface="Verdana" panose="020B0604030504040204" pitchFamily="34" charset="0"/>
                <a:ea typeface="Verdana" panose="020B0604030504040204" pitchFamily="34" charset="0"/>
                <a:cs typeface="Verdana" panose="020B0604030504040204" pitchFamily="34" charset="0"/>
              </a:rPr>
              <a:t> Topics</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www.sciencedirect.com</a:t>
            </a:r>
            <a:r>
              <a:rPr lang="en-GB" sz="3200" dirty="0">
                <a:latin typeface="Verdana" panose="020B0604030504040204" pitchFamily="34" charset="0"/>
                <a:ea typeface="Verdana" panose="020B0604030504040204" pitchFamily="34" charset="0"/>
                <a:cs typeface="Verdana" panose="020B0604030504040204" pitchFamily="34" charset="0"/>
              </a:rPr>
              <a:t>/topics/social-sciences/cultural-theory&gt;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2020. </a:t>
            </a:r>
            <a:r>
              <a:rPr lang="en-GB" sz="3200" i="1" dirty="0">
                <a:latin typeface="Verdana" panose="020B0604030504040204" pitchFamily="34" charset="0"/>
                <a:ea typeface="Verdana" panose="020B0604030504040204" pitchFamily="34" charset="0"/>
                <a:cs typeface="Verdana" panose="020B0604030504040204" pitchFamily="34" charset="0"/>
              </a:rPr>
              <a:t>Curriculum For Wales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Senedd.wales</a:t>
            </a:r>
            <a:r>
              <a:rPr lang="en-GB" sz="3200" dirty="0">
                <a:latin typeface="Verdana" panose="020B0604030504040204" pitchFamily="34" charset="0"/>
                <a:ea typeface="Verdana" panose="020B0604030504040204" pitchFamily="34" charset="0"/>
                <a:cs typeface="Verdana" panose="020B0604030504040204" pitchFamily="34" charset="0"/>
              </a:rPr>
              <a:t>. 2019.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senedd.wales</a:t>
            </a:r>
            <a:r>
              <a:rPr lang="en-GB" sz="3200" dirty="0">
                <a:latin typeface="Verdana" panose="020B0604030504040204" pitchFamily="34" charset="0"/>
                <a:ea typeface="Verdana" panose="020B0604030504040204" pitchFamily="34" charset="0"/>
                <a:cs typeface="Verdana" panose="020B0604030504040204" pitchFamily="34" charset="0"/>
              </a:rPr>
              <a:t>/laid%20documents/cr-ld12870/cr-ld12870%20-e.pdf&gt;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Summary Of Proposed Legislation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/curriculum-for-wales/summary-of-proposed-legislation/&gt;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Supporting Learner Progression Assessment Guidance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/curriculum-for-wales/supporting-learner-progression-assessment-guidance/&gt;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 2019. </a:t>
            </a:r>
            <a:r>
              <a:rPr lang="en-GB" sz="3200" i="1" dirty="0">
                <a:latin typeface="Verdana" panose="020B0604030504040204" pitchFamily="34" charset="0"/>
                <a:ea typeface="Verdana" panose="020B0604030504040204" pitchFamily="34" charset="0"/>
                <a:cs typeface="Verdana" panose="020B0604030504040204" pitchFamily="34" charset="0"/>
              </a:rPr>
              <a:t>Developing A Vision For Curriculum Design - Hwb</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hwb.gov.wales</a:t>
            </a:r>
            <a:r>
              <a:rPr lang="en-GB" sz="3200" dirty="0">
                <a:latin typeface="Verdana" panose="020B0604030504040204" pitchFamily="34" charset="0"/>
                <a:ea typeface="Verdana" panose="020B0604030504040204" pitchFamily="34" charset="0"/>
                <a:cs typeface="Verdana" panose="020B0604030504040204" pitchFamily="34" charset="0"/>
              </a:rPr>
              <a:t>/curriculum-for-wales/designing-your-curriculum/developing-a-vision-for-curriculum-design/#curriculum-design-and-the-four-purposes&gt; [Accessed 9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WISERD. 2018. </a:t>
            </a:r>
            <a:r>
              <a:rPr lang="en-GB" sz="3200" i="1" dirty="0">
                <a:latin typeface="Verdana" panose="020B0604030504040204" pitchFamily="34" charset="0"/>
                <a:ea typeface="Verdana" panose="020B0604030504040204" pitchFamily="34" charset="0"/>
                <a:cs typeface="Verdana" panose="020B0604030504040204" pitchFamily="34" charset="0"/>
              </a:rPr>
              <a:t>Promoting A "Welsh Dimension" Within Education In Wales</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wiserd.</a:t>
            </a:r>
            <a:r>
              <a:rPr lang="en-GB" sz="2800" dirty="0" err="1">
                <a:latin typeface="Verdana" panose="020B0604030504040204" pitchFamily="34" charset="0"/>
                <a:ea typeface="Verdana" panose="020B0604030504040204" pitchFamily="34" charset="0"/>
                <a:cs typeface="Verdana" panose="020B0604030504040204" pitchFamily="34" charset="0"/>
              </a:rPr>
              <a:t>ac.uk</a:t>
            </a:r>
            <a:r>
              <a:rPr lang="en-GB" sz="2800" dirty="0">
                <a:latin typeface="Verdana" panose="020B0604030504040204" pitchFamily="34" charset="0"/>
                <a:ea typeface="Verdana" panose="020B0604030504040204" pitchFamily="34" charset="0"/>
                <a:cs typeface="Verdana" panose="020B0604030504040204" pitchFamily="34" charset="0"/>
              </a:rPr>
              <a:t>/news/promoting-welsh-dimension-within-education-wales&gt; [Accessed 9 January 2021].</a:t>
            </a:r>
          </a:p>
          <a:p>
            <a:pPr algn="just"/>
            <a:r>
              <a:rPr lang="en-GB" sz="2800" dirty="0">
                <a:latin typeface="Verdana" panose="020B0604030504040204" pitchFamily="34" charset="0"/>
                <a:ea typeface="Verdana" panose="020B0604030504040204" pitchFamily="34" charset="0"/>
                <a:cs typeface="Verdana" panose="020B0604030504040204" pitchFamily="34" charset="0"/>
              </a:rPr>
              <a:t>BBC News. 2015. </a:t>
            </a:r>
            <a:r>
              <a:rPr lang="en-GB" sz="2800" i="1" dirty="0">
                <a:latin typeface="Verdana" panose="020B0604030504040204" pitchFamily="34" charset="0"/>
                <a:ea typeface="Verdana" panose="020B0604030504040204" pitchFamily="34" charset="0"/>
                <a:cs typeface="Verdana" panose="020B0604030504040204" pitchFamily="34" charset="0"/>
              </a:rPr>
              <a:t>Tryweryn: Personal Stories 50 Years After Drowning</a:t>
            </a:r>
            <a:r>
              <a:rPr lang="en-GB" sz="28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2800" dirty="0" err="1">
                <a:latin typeface="Verdana" panose="020B0604030504040204" pitchFamily="34" charset="0"/>
                <a:ea typeface="Verdana" panose="020B0604030504040204" pitchFamily="34" charset="0"/>
                <a:cs typeface="Verdana" panose="020B0604030504040204" pitchFamily="34" charset="0"/>
              </a:rPr>
              <a:t>www.bbc.co.uk</a:t>
            </a:r>
            <a:r>
              <a:rPr lang="en-GB" sz="2800" dirty="0">
                <a:latin typeface="Verdana" panose="020B0604030504040204" pitchFamily="34" charset="0"/>
                <a:ea typeface="Verdana" panose="020B0604030504040204" pitchFamily="34" charset="0"/>
                <a:cs typeface="Verdana" panose="020B0604030504040204" pitchFamily="34" charset="0"/>
              </a:rPr>
              <a:t>/news/uk-wales-34528336&gt; [Accessed 10 January 2021].</a:t>
            </a:r>
          </a:p>
          <a:p>
            <a:endParaRPr lang="en-GB" dirty="0"/>
          </a:p>
        </p:txBody>
      </p:sp>
      <p:sp>
        <p:nvSpPr>
          <p:cNvPr id="9" name="Text Placeholder 8">
            <a:extLst>
              <a:ext uri="{FF2B5EF4-FFF2-40B4-BE49-F238E27FC236}">
                <a16:creationId xmlns:a16="http://schemas.microsoft.com/office/drawing/2014/main" id="{E1907A05-8A75-4A42-8104-67CE89473DE3}"/>
              </a:ext>
            </a:extLst>
          </p:cNvPr>
          <p:cNvSpPr>
            <a:spLocks noGrp="1"/>
          </p:cNvSpPr>
          <p:nvPr>
            <p:ph type="body" sz="quarter" idx="22"/>
          </p:nvPr>
        </p:nvSpPr>
        <p:spPr/>
        <p:txBody>
          <a:bodyPr/>
          <a:lstStyle/>
          <a:p>
            <a:endParaRPr lang="en-GB"/>
          </a:p>
        </p:txBody>
      </p:sp>
      <p:sp>
        <p:nvSpPr>
          <p:cNvPr id="10" name="Text Placeholder 9">
            <a:extLst>
              <a:ext uri="{FF2B5EF4-FFF2-40B4-BE49-F238E27FC236}">
                <a16:creationId xmlns:a16="http://schemas.microsoft.com/office/drawing/2014/main" id="{D3EDE130-3BAB-9A4B-BFAD-0F4E05F507AC}"/>
              </a:ext>
            </a:extLst>
          </p:cNvPr>
          <p:cNvSpPr>
            <a:spLocks noGrp="1"/>
          </p:cNvSpPr>
          <p:nvPr>
            <p:ph type="body" sz="quarter" idx="23"/>
          </p:nvPr>
        </p:nvSpPr>
        <p:spPr>
          <a:xfrm>
            <a:off x="11587164" y="21813410"/>
            <a:ext cx="20720050" cy="7128083"/>
          </a:xfrm>
        </p:spPr>
        <p:txBody>
          <a:bodyPr/>
          <a:lstStyle/>
          <a:p>
            <a:pPr algn="just"/>
            <a:r>
              <a:rPr lang="en-GB" sz="3200" dirty="0">
                <a:latin typeface="Verdana" panose="020B0604030504040204" pitchFamily="34" charset="0"/>
                <a:ea typeface="Verdana" panose="020B0604030504040204" pitchFamily="34" charset="0"/>
                <a:cs typeface="Verdana" panose="020B0604030504040204" pitchFamily="34" charset="0"/>
              </a:rPr>
              <a:t>Hughes, M., 2021. </a:t>
            </a:r>
            <a:r>
              <a:rPr lang="en-GB" sz="3200" i="1" dirty="0">
                <a:latin typeface="Verdana" panose="020B0604030504040204" pitchFamily="34" charset="0"/>
                <a:ea typeface="Verdana" panose="020B0604030504040204" pitchFamily="34" charset="0"/>
                <a:cs typeface="Verdana" panose="020B0604030504040204" pitchFamily="34" charset="0"/>
              </a:rPr>
              <a:t>The Reason Wales Has A Massive Red Dragon On Its Flag</a:t>
            </a:r>
            <a:r>
              <a:rPr lang="en-GB" sz="3200" dirty="0">
                <a:latin typeface="Verdana" panose="020B0604030504040204" pitchFamily="34" charset="0"/>
                <a:ea typeface="Verdana" panose="020B0604030504040204" pitchFamily="34" charset="0"/>
                <a:cs typeface="Verdana" panose="020B0604030504040204" pitchFamily="34" charset="0"/>
              </a:rPr>
              <a:t>. [online] </a:t>
            </a:r>
            <a:r>
              <a:rPr lang="en-GB" sz="3200" dirty="0" err="1">
                <a:latin typeface="Verdana" panose="020B0604030504040204" pitchFamily="34" charset="0"/>
                <a:ea typeface="Verdana" panose="020B0604030504040204" pitchFamily="34" charset="0"/>
                <a:cs typeface="Verdana" panose="020B0604030504040204" pitchFamily="34" charset="0"/>
              </a:rPr>
              <a:t>WalesOnline</a:t>
            </a:r>
            <a:r>
              <a:rPr lang="en-GB" sz="3200" dirty="0">
                <a:latin typeface="Verdana" panose="020B0604030504040204" pitchFamily="34" charset="0"/>
                <a:ea typeface="Verdana" panose="020B0604030504040204" pitchFamily="34" charset="0"/>
                <a:cs typeface="Verdana" panose="020B0604030504040204" pitchFamily="34" charset="0"/>
              </a:rPr>
              <a:t>.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www.walesonline.co.uk</a:t>
            </a:r>
            <a:r>
              <a:rPr lang="en-GB" sz="3200" dirty="0">
                <a:latin typeface="Verdana" panose="020B0604030504040204" pitchFamily="34" charset="0"/>
                <a:ea typeface="Verdana" panose="020B0604030504040204" pitchFamily="34" charset="0"/>
                <a:cs typeface="Verdana" panose="020B0604030504040204" pitchFamily="34" charset="0"/>
              </a:rPr>
              <a:t>/news/wales-news/reason-wales-great-big-red-15433821&gt; [Accessed 8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Creativity, Culture &amp; Education. 2021. </a:t>
            </a:r>
            <a:r>
              <a:rPr lang="en-GB" sz="3200" i="1" dirty="0">
                <a:latin typeface="Verdana" panose="020B0604030504040204" pitchFamily="34" charset="0"/>
                <a:ea typeface="Verdana" panose="020B0604030504040204" pitchFamily="34" charset="0"/>
                <a:cs typeface="Verdana" panose="020B0604030504040204" pitchFamily="34" charset="0"/>
              </a:rPr>
              <a:t>Lead Creative Schools - Creativity, Culture &amp; Education</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www.creativitycultureeducation.org</a:t>
            </a:r>
            <a:r>
              <a:rPr lang="en-GB" sz="3200" dirty="0">
                <a:latin typeface="Verdana" panose="020B0604030504040204" pitchFamily="34" charset="0"/>
                <a:ea typeface="Verdana" panose="020B0604030504040204" pitchFamily="34" charset="0"/>
                <a:cs typeface="Verdana" panose="020B0604030504040204" pitchFamily="34" charset="0"/>
              </a:rPr>
              <a:t>/</a:t>
            </a:r>
            <a:r>
              <a:rPr lang="en-GB" sz="3200" dirty="0" err="1">
                <a:latin typeface="Verdana" panose="020B0604030504040204" pitchFamily="34" charset="0"/>
                <a:ea typeface="Verdana" panose="020B0604030504040204" pitchFamily="34" charset="0"/>
                <a:cs typeface="Verdana" panose="020B0604030504040204" pitchFamily="34" charset="0"/>
              </a:rPr>
              <a:t>case_studies</a:t>
            </a:r>
            <a:r>
              <a:rPr lang="en-GB" sz="3200" dirty="0">
                <a:latin typeface="Verdana" panose="020B0604030504040204" pitchFamily="34" charset="0"/>
                <a:ea typeface="Verdana" panose="020B0604030504040204" pitchFamily="34" charset="0"/>
                <a:cs typeface="Verdana" panose="020B0604030504040204" pitchFamily="34" charset="0"/>
              </a:rPr>
              <a:t>/lead-creative-schools-programme-wales-2/&gt; [Accessed 9 January 2021].</a:t>
            </a:r>
          </a:p>
          <a:p>
            <a:pPr algn="just"/>
            <a:r>
              <a:rPr lang="en-GB" sz="3200" dirty="0" err="1">
                <a:latin typeface="Verdana" panose="020B0604030504040204" pitchFamily="34" charset="0"/>
                <a:ea typeface="Verdana" panose="020B0604030504040204" pitchFamily="34" charset="0"/>
                <a:cs typeface="Verdana" panose="020B0604030504040204" pitchFamily="34" charset="0"/>
              </a:rPr>
              <a:t>Quora.com</a:t>
            </a:r>
            <a:r>
              <a:rPr lang="en-GB" sz="3200" dirty="0">
                <a:latin typeface="Verdana" panose="020B0604030504040204" pitchFamily="34" charset="0"/>
                <a:ea typeface="Verdana" panose="020B0604030504040204" pitchFamily="34" charset="0"/>
                <a:cs typeface="Verdana" panose="020B0604030504040204" pitchFamily="34" charset="0"/>
              </a:rPr>
              <a:t>. 2016. </a:t>
            </a:r>
            <a:r>
              <a:rPr lang="en-GB" sz="3200" i="1" dirty="0">
                <a:latin typeface="Verdana" panose="020B0604030504040204" pitchFamily="34" charset="0"/>
                <a:ea typeface="Verdana" panose="020B0604030504040204" pitchFamily="34" charset="0"/>
                <a:cs typeface="Verdana" panose="020B0604030504040204" pitchFamily="34" charset="0"/>
              </a:rPr>
              <a:t>What Are Some Interesting Facts About Wales And The Welsh Culture? - Quora</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www.quora.com</a:t>
            </a:r>
            <a:r>
              <a:rPr lang="en-GB" sz="3200" dirty="0">
                <a:latin typeface="Verdana" panose="020B0604030504040204" pitchFamily="34" charset="0"/>
                <a:ea typeface="Verdana" panose="020B0604030504040204" pitchFamily="34" charset="0"/>
                <a:cs typeface="Verdana" panose="020B0604030504040204" pitchFamily="34" charset="0"/>
              </a:rPr>
              <a:t>/What-are-some-interesting-facts-about-Wales-and-the-Welsh-culture&gt; [Accessed 10 January 2021].</a:t>
            </a:r>
          </a:p>
          <a:p>
            <a:pPr algn="just"/>
            <a:r>
              <a:rPr lang="en-GB" sz="3200" dirty="0">
                <a:latin typeface="Verdana" panose="020B0604030504040204" pitchFamily="34" charset="0"/>
                <a:ea typeface="Verdana" panose="020B0604030504040204" pitchFamily="34" charset="0"/>
                <a:cs typeface="Verdana" panose="020B0604030504040204" pitchFamily="34" charset="0"/>
              </a:rPr>
              <a:t>Coach Logic. 2021. </a:t>
            </a:r>
            <a:r>
              <a:rPr lang="en-GB" sz="3200" i="1" dirty="0">
                <a:latin typeface="Verdana" panose="020B0604030504040204" pitchFamily="34" charset="0"/>
                <a:ea typeface="Verdana" panose="020B0604030504040204" pitchFamily="34" charset="0"/>
                <a:cs typeface="Verdana" panose="020B0604030504040204" pitchFamily="34" charset="0"/>
              </a:rPr>
              <a:t>Doing Things The “Welsh Way” - Kevin Johnson On Culture &amp; Performance | Coach Logic</a:t>
            </a:r>
            <a:r>
              <a:rPr lang="en-GB" sz="3200" dirty="0">
                <a:latin typeface="Verdana" panose="020B0604030504040204" pitchFamily="34" charset="0"/>
                <a:ea typeface="Verdana" panose="020B0604030504040204" pitchFamily="34" charset="0"/>
                <a:cs typeface="Verdana" panose="020B0604030504040204" pitchFamily="34" charset="0"/>
              </a:rPr>
              <a:t>. [online] Available at: &lt;https://</a:t>
            </a:r>
            <a:r>
              <a:rPr lang="en-GB" sz="3200" dirty="0" err="1">
                <a:latin typeface="Verdana" panose="020B0604030504040204" pitchFamily="34" charset="0"/>
                <a:ea typeface="Verdana" panose="020B0604030504040204" pitchFamily="34" charset="0"/>
                <a:cs typeface="Verdana" panose="020B0604030504040204" pitchFamily="34" charset="0"/>
              </a:rPr>
              <a:t>www.coach-logic.com</a:t>
            </a:r>
            <a:r>
              <a:rPr lang="en-GB" sz="3200" dirty="0">
                <a:latin typeface="Verdana" panose="020B0604030504040204" pitchFamily="34" charset="0"/>
                <a:ea typeface="Verdana" panose="020B0604030504040204" pitchFamily="34" charset="0"/>
                <a:cs typeface="Verdana" panose="020B0604030504040204" pitchFamily="34" charset="0"/>
              </a:rPr>
              <a:t>/blog/doing-things-the-welsh-way/&gt; [Accessed 10 January 2021].</a:t>
            </a:r>
          </a:p>
          <a:p>
            <a:endParaRPr lang="en-GB" dirty="0"/>
          </a:p>
        </p:txBody>
      </p:sp>
      <p:sp>
        <p:nvSpPr>
          <p:cNvPr id="11" name="Text Placeholder 10">
            <a:extLst>
              <a:ext uri="{FF2B5EF4-FFF2-40B4-BE49-F238E27FC236}">
                <a16:creationId xmlns:a16="http://schemas.microsoft.com/office/drawing/2014/main" id="{D5D8F610-4C66-0548-8C0C-0D6D30A0C56B}"/>
              </a:ext>
            </a:extLst>
          </p:cNvPr>
          <p:cNvSpPr>
            <a:spLocks noGrp="1"/>
          </p:cNvSpPr>
          <p:nvPr>
            <p:ph type="body" sz="quarter" idx="24"/>
          </p:nvPr>
        </p:nvSpPr>
        <p:spPr/>
        <p:txBody>
          <a:bodyPr/>
          <a:lstStyle/>
          <a:p>
            <a:r>
              <a:rPr lang="en-GB" dirty="0"/>
              <a:t>Picture References </a:t>
            </a:r>
          </a:p>
        </p:txBody>
      </p:sp>
      <p:sp>
        <p:nvSpPr>
          <p:cNvPr id="12" name="Text Placeholder 11">
            <a:extLst>
              <a:ext uri="{FF2B5EF4-FFF2-40B4-BE49-F238E27FC236}">
                <a16:creationId xmlns:a16="http://schemas.microsoft.com/office/drawing/2014/main" id="{6C7DF0C1-7EB4-4B40-8ADC-3398DDCB9BD5}"/>
              </a:ext>
            </a:extLst>
          </p:cNvPr>
          <p:cNvSpPr>
            <a:spLocks noGrp="1"/>
          </p:cNvSpPr>
          <p:nvPr>
            <p:ph type="body" sz="quarter" idx="25"/>
          </p:nvPr>
        </p:nvSpPr>
        <p:spPr/>
        <p:txBody>
          <a:bodyPr/>
          <a:lstStyle/>
          <a:p>
            <a:endParaRPr lang="en-GB"/>
          </a:p>
        </p:txBody>
      </p:sp>
      <p:sp>
        <p:nvSpPr>
          <p:cNvPr id="13" name="Text Placeholder 12">
            <a:extLst>
              <a:ext uri="{FF2B5EF4-FFF2-40B4-BE49-F238E27FC236}">
                <a16:creationId xmlns:a16="http://schemas.microsoft.com/office/drawing/2014/main" id="{7805E2AA-A63B-F649-9287-3580DA091839}"/>
              </a:ext>
            </a:extLst>
          </p:cNvPr>
          <p:cNvSpPr>
            <a:spLocks noGrp="1"/>
          </p:cNvSpPr>
          <p:nvPr>
            <p:ph type="body" sz="quarter" idx="26"/>
          </p:nvPr>
        </p:nvSpPr>
        <p:spPr/>
        <p:txBody>
          <a:bodyPr/>
          <a:lstStyle/>
          <a:p>
            <a:endParaRPr lang="en-GB"/>
          </a:p>
        </p:txBody>
      </p:sp>
      <p:sp>
        <p:nvSpPr>
          <p:cNvPr id="14" name="Text Placeholder 13">
            <a:extLst>
              <a:ext uri="{FF2B5EF4-FFF2-40B4-BE49-F238E27FC236}">
                <a16:creationId xmlns:a16="http://schemas.microsoft.com/office/drawing/2014/main" id="{976A62CD-7092-D841-9283-E64715298088}"/>
              </a:ext>
            </a:extLst>
          </p:cNvPr>
          <p:cNvSpPr>
            <a:spLocks noGrp="1"/>
          </p:cNvSpPr>
          <p:nvPr>
            <p:ph type="body" sz="quarter" idx="27"/>
          </p:nvPr>
        </p:nvSpPr>
        <p:spPr/>
        <p:txBody>
          <a:bodyPr/>
          <a:lstStyle/>
          <a:p>
            <a:endParaRPr lang="en-GB"/>
          </a:p>
        </p:txBody>
      </p:sp>
      <p:sp>
        <p:nvSpPr>
          <p:cNvPr id="15" name="Text Placeholder 14">
            <a:extLst>
              <a:ext uri="{FF2B5EF4-FFF2-40B4-BE49-F238E27FC236}">
                <a16:creationId xmlns:a16="http://schemas.microsoft.com/office/drawing/2014/main" id="{DEF58EE2-F954-F642-8301-65D1E1052DC7}"/>
              </a:ext>
            </a:extLst>
          </p:cNvPr>
          <p:cNvSpPr>
            <a:spLocks noGrp="1"/>
          </p:cNvSpPr>
          <p:nvPr>
            <p:ph type="body" sz="quarter" idx="28"/>
          </p:nvPr>
        </p:nvSpPr>
        <p:spPr/>
        <p:txBody>
          <a:bodyPr/>
          <a:lstStyle/>
          <a:p>
            <a:endParaRPr lang="en-GB"/>
          </a:p>
        </p:txBody>
      </p:sp>
      <p:sp>
        <p:nvSpPr>
          <p:cNvPr id="16" name="Text Placeholder 15">
            <a:extLst>
              <a:ext uri="{FF2B5EF4-FFF2-40B4-BE49-F238E27FC236}">
                <a16:creationId xmlns:a16="http://schemas.microsoft.com/office/drawing/2014/main" id="{45339DCD-599E-2B4B-BF57-DF6C7ED3E68D}"/>
              </a:ext>
            </a:extLst>
          </p:cNvPr>
          <p:cNvSpPr>
            <a:spLocks noGrp="1"/>
          </p:cNvSpPr>
          <p:nvPr>
            <p:ph type="body" sz="quarter" idx="29"/>
          </p:nvPr>
        </p:nvSpPr>
        <p:spPr/>
        <p:txBody>
          <a:bodyPr/>
          <a:lstStyle/>
          <a:p>
            <a:endParaRPr lang="en-GB"/>
          </a:p>
        </p:txBody>
      </p:sp>
      <p:sp>
        <p:nvSpPr>
          <p:cNvPr id="17" name="Text Placeholder 16">
            <a:extLst>
              <a:ext uri="{FF2B5EF4-FFF2-40B4-BE49-F238E27FC236}">
                <a16:creationId xmlns:a16="http://schemas.microsoft.com/office/drawing/2014/main" id="{84EC373D-9165-BD43-9184-5C3C8D69624F}"/>
              </a:ext>
            </a:extLst>
          </p:cNvPr>
          <p:cNvSpPr>
            <a:spLocks noGrp="1"/>
          </p:cNvSpPr>
          <p:nvPr>
            <p:ph type="body" sz="quarter" idx="30"/>
          </p:nvPr>
        </p:nvSpPr>
        <p:spPr/>
        <p:txBody>
          <a:bodyPr/>
          <a:lstStyle/>
          <a:p>
            <a:endParaRPr lang="en-GB"/>
          </a:p>
        </p:txBody>
      </p:sp>
      <p:sp>
        <p:nvSpPr>
          <p:cNvPr id="18" name="Title 17">
            <a:extLst>
              <a:ext uri="{FF2B5EF4-FFF2-40B4-BE49-F238E27FC236}">
                <a16:creationId xmlns:a16="http://schemas.microsoft.com/office/drawing/2014/main" id="{0C811E1D-E5CF-EC4E-892A-53BD87B15F6F}"/>
              </a:ext>
            </a:extLst>
          </p:cNvPr>
          <p:cNvSpPr>
            <a:spLocks noGrp="1"/>
          </p:cNvSpPr>
          <p:nvPr>
            <p:ph type="title"/>
          </p:nvPr>
        </p:nvSpPr>
        <p:spPr/>
        <p:txBody>
          <a:bodyPr/>
          <a:lstStyle/>
          <a:p>
            <a:r>
              <a:rPr lang="en-GB" dirty="0"/>
              <a:t>References </a:t>
            </a:r>
          </a:p>
        </p:txBody>
      </p:sp>
      <p:sp>
        <p:nvSpPr>
          <p:cNvPr id="19" name="Text Placeholder 18">
            <a:extLst>
              <a:ext uri="{FF2B5EF4-FFF2-40B4-BE49-F238E27FC236}">
                <a16:creationId xmlns:a16="http://schemas.microsoft.com/office/drawing/2014/main" id="{2593BF0F-DF2D-DA42-A834-22EF4F8F2AEB}"/>
              </a:ext>
            </a:extLst>
          </p:cNvPr>
          <p:cNvSpPr>
            <a:spLocks noGrp="1"/>
          </p:cNvSpPr>
          <p:nvPr>
            <p:ph type="body" sz="quarter" idx="150"/>
          </p:nvPr>
        </p:nvSpPr>
        <p:spPr/>
        <p:txBody>
          <a:bodyPr/>
          <a:lstStyle/>
          <a:p>
            <a:endParaRPr lang="en-GB"/>
          </a:p>
        </p:txBody>
      </p:sp>
      <p:sp>
        <p:nvSpPr>
          <p:cNvPr id="20" name="Text Placeholder 19">
            <a:extLst>
              <a:ext uri="{FF2B5EF4-FFF2-40B4-BE49-F238E27FC236}">
                <a16:creationId xmlns:a16="http://schemas.microsoft.com/office/drawing/2014/main" id="{7B95C193-3B9D-9A4B-9FB7-CB98BAB4037F}"/>
              </a:ext>
            </a:extLst>
          </p:cNvPr>
          <p:cNvSpPr>
            <a:spLocks noGrp="1"/>
          </p:cNvSpPr>
          <p:nvPr>
            <p:ph type="body" sz="quarter" idx="151"/>
          </p:nvPr>
        </p:nvSpPr>
        <p:spPr/>
        <p:txBody>
          <a:bodyPr/>
          <a:lstStyle/>
          <a:p>
            <a:endParaRPr lang="en-GB"/>
          </a:p>
        </p:txBody>
      </p:sp>
      <p:sp>
        <p:nvSpPr>
          <p:cNvPr id="21" name="Text Placeholder 20">
            <a:extLst>
              <a:ext uri="{FF2B5EF4-FFF2-40B4-BE49-F238E27FC236}">
                <a16:creationId xmlns:a16="http://schemas.microsoft.com/office/drawing/2014/main" id="{8BAA4DB5-12B8-0A4E-919A-EF7874EEF61C}"/>
              </a:ext>
            </a:extLst>
          </p:cNvPr>
          <p:cNvSpPr>
            <a:spLocks noGrp="1"/>
          </p:cNvSpPr>
          <p:nvPr>
            <p:ph type="body" sz="quarter" idx="95"/>
          </p:nvPr>
        </p:nvSpPr>
        <p:spPr/>
        <p:txBody>
          <a:bodyPr/>
          <a:lstStyle/>
          <a:p>
            <a:endParaRPr lang="en-GB"/>
          </a:p>
        </p:txBody>
      </p:sp>
      <p:sp>
        <p:nvSpPr>
          <p:cNvPr id="22" name="Text Placeholder 21">
            <a:extLst>
              <a:ext uri="{FF2B5EF4-FFF2-40B4-BE49-F238E27FC236}">
                <a16:creationId xmlns:a16="http://schemas.microsoft.com/office/drawing/2014/main" id="{AA40B9E2-9DEA-A347-BAC1-804D89D10B12}"/>
              </a:ext>
            </a:extLst>
          </p:cNvPr>
          <p:cNvSpPr>
            <a:spLocks noGrp="1"/>
          </p:cNvSpPr>
          <p:nvPr>
            <p:ph type="body" sz="quarter" idx="107"/>
          </p:nvPr>
        </p:nvSpPr>
        <p:spPr/>
        <p:txBody>
          <a:bodyPr/>
          <a:lstStyle/>
          <a:p>
            <a:endParaRPr lang="en-GB"/>
          </a:p>
        </p:txBody>
      </p:sp>
      <p:sp>
        <p:nvSpPr>
          <p:cNvPr id="23" name="Text Placeholder 22">
            <a:extLst>
              <a:ext uri="{FF2B5EF4-FFF2-40B4-BE49-F238E27FC236}">
                <a16:creationId xmlns:a16="http://schemas.microsoft.com/office/drawing/2014/main" id="{4642CCC9-B4F7-8544-9763-4B9EEB6BDD18}"/>
              </a:ext>
            </a:extLst>
          </p:cNvPr>
          <p:cNvSpPr>
            <a:spLocks noGrp="1"/>
          </p:cNvSpPr>
          <p:nvPr>
            <p:ph type="body" sz="quarter" idx="116"/>
          </p:nvPr>
        </p:nvSpPr>
        <p:spPr/>
        <p:txBody>
          <a:bodyPr/>
          <a:lstStyle/>
          <a:p>
            <a:endParaRPr lang="en-GB"/>
          </a:p>
        </p:txBody>
      </p:sp>
      <p:sp>
        <p:nvSpPr>
          <p:cNvPr id="24" name="Text Placeholder 23">
            <a:extLst>
              <a:ext uri="{FF2B5EF4-FFF2-40B4-BE49-F238E27FC236}">
                <a16:creationId xmlns:a16="http://schemas.microsoft.com/office/drawing/2014/main" id="{9B75A6D3-1582-0646-800D-6B86B61DF08F}"/>
              </a:ext>
            </a:extLst>
          </p:cNvPr>
          <p:cNvSpPr>
            <a:spLocks noGrp="1"/>
          </p:cNvSpPr>
          <p:nvPr>
            <p:ph type="body" sz="quarter" idx="117"/>
          </p:nvPr>
        </p:nvSpPr>
        <p:spPr/>
        <p:txBody>
          <a:bodyPr/>
          <a:lstStyle/>
          <a:p>
            <a:endParaRPr lang="en-GB"/>
          </a:p>
        </p:txBody>
      </p:sp>
      <p:sp>
        <p:nvSpPr>
          <p:cNvPr id="25" name="Text Placeholder 24">
            <a:extLst>
              <a:ext uri="{FF2B5EF4-FFF2-40B4-BE49-F238E27FC236}">
                <a16:creationId xmlns:a16="http://schemas.microsoft.com/office/drawing/2014/main" id="{7512A07B-9DA4-6A41-A3EC-D0C60430CFF2}"/>
              </a:ext>
            </a:extLst>
          </p:cNvPr>
          <p:cNvSpPr>
            <a:spLocks noGrp="1"/>
          </p:cNvSpPr>
          <p:nvPr>
            <p:ph type="body" sz="quarter" idx="118"/>
          </p:nvPr>
        </p:nvSpPr>
        <p:spPr/>
        <p:txBody>
          <a:bodyPr/>
          <a:lstStyle/>
          <a:p>
            <a:endParaRPr lang="en-GB"/>
          </a:p>
        </p:txBody>
      </p:sp>
      <p:sp>
        <p:nvSpPr>
          <p:cNvPr id="26" name="Text Placeholder 25">
            <a:extLst>
              <a:ext uri="{FF2B5EF4-FFF2-40B4-BE49-F238E27FC236}">
                <a16:creationId xmlns:a16="http://schemas.microsoft.com/office/drawing/2014/main" id="{3E9D8367-027B-0747-9C22-E5179C2CFDE2}"/>
              </a:ext>
            </a:extLst>
          </p:cNvPr>
          <p:cNvSpPr>
            <a:spLocks noGrp="1"/>
          </p:cNvSpPr>
          <p:nvPr>
            <p:ph type="body" sz="quarter" idx="119"/>
          </p:nvPr>
        </p:nvSpPr>
        <p:spPr/>
        <p:txBody>
          <a:bodyPr/>
          <a:lstStyle/>
          <a:p>
            <a:endParaRPr lang="en-GB"/>
          </a:p>
        </p:txBody>
      </p:sp>
      <p:sp>
        <p:nvSpPr>
          <p:cNvPr id="27" name="Text Placeholder 26">
            <a:extLst>
              <a:ext uri="{FF2B5EF4-FFF2-40B4-BE49-F238E27FC236}">
                <a16:creationId xmlns:a16="http://schemas.microsoft.com/office/drawing/2014/main" id="{AA90C05D-5B1C-7A45-BD34-EECE5B1EA7EF}"/>
              </a:ext>
            </a:extLst>
          </p:cNvPr>
          <p:cNvSpPr>
            <a:spLocks noGrp="1"/>
          </p:cNvSpPr>
          <p:nvPr>
            <p:ph type="body" sz="quarter" idx="120"/>
          </p:nvPr>
        </p:nvSpPr>
        <p:spPr/>
        <p:txBody>
          <a:bodyPr/>
          <a:lstStyle/>
          <a:p>
            <a:endParaRPr lang="en-GB"/>
          </a:p>
        </p:txBody>
      </p:sp>
      <p:sp>
        <p:nvSpPr>
          <p:cNvPr id="28" name="Text Placeholder 27">
            <a:extLst>
              <a:ext uri="{FF2B5EF4-FFF2-40B4-BE49-F238E27FC236}">
                <a16:creationId xmlns:a16="http://schemas.microsoft.com/office/drawing/2014/main" id="{FBD20591-5756-794B-B6E9-7167EC4DE403}"/>
              </a:ext>
            </a:extLst>
          </p:cNvPr>
          <p:cNvSpPr>
            <a:spLocks noGrp="1"/>
          </p:cNvSpPr>
          <p:nvPr>
            <p:ph type="body" sz="quarter" idx="121"/>
          </p:nvPr>
        </p:nvSpPr>
        <p:spPr/>
        <p:txBody>
          <a:bodyPr/>
          <a:lstStyle/>
          <a:p>
            <a:endParaRPr lang="en-GB"/>
          </a:p>
        </p:txBody>
      </p:sp>
      <p:sp>
        <p:nvSpPr>
          <p:cNvPr id="29" name="Text Placeholder 28">
            <a:extLst>
              <a:ext uri="{FF2B5EF4-FFF2-40B4-BE49-F238E27FC236}">
                <a16:creationId xmlns:a16="http://schemas.microsoft.com/office/drawing/2014/main" id="{CB9E167D-A193-2744-A00A-A6522608E176}"/>
              </a:ext>
            </a:extLst>
          </p:cNvPr>
          <p:cNvSpPr>
            <a:spLocks noGrp="1"/>
          </p:cNvSpPr>
          <p:nvPr>
            <p:ph type="body" sz="quarter" idx="122"/>
          </p:nvPr>
        </p:nvSpPr>
        <p:spPr/>
        <p:txBody>
          <a:bodyPr/>
          <a:lstStyle/>
          <a:p>
            <a:endParaRPr lang="en-GB"/>
          </a:p>
        </p:txBody>
      </p:sp>
      <p:sp>
        <p:nvSpPr>
          <p:cNvPr id="30" name="Text Placeholder 29">
            <a:extLst>
              <a:ext uri="{FF2B5EF4-FFF2-40B4-BE49-F238E27FC236}">
                <a16:creationId xmlns:a16="http://schemas.microsoft.com/office/drawing/2014/main" id="{5EC54609-1F1F-894F-B80E-3D52DADD75EC}"/>
              </a:ext>
            </a:extLst>
          </p:cNvPr>
          <p:cNvSpPr>
            <a:spLocks noGrp="1"/>
          </p:cNvSpPr>
          <p:nvPr>
            <p:ph type="body" sz="quarter" idx="123"/>
          </p:nvPr>
        </p:nvSpPr>
        <p:spPr/>
        <p:txBody>
          <a:bodyPr/>
          <a:lstStyle/>
          <a:p>
            <a:endParaRPr lang="en-GB"/>
          </a:p>
        </p:txBody>
      </p:sp>
      <p:sp>
        <p:nvSpPr>
          <p:cNvPr id="31" name="Text Placeholder 30">
            <a:extLst>
              <a:ext uri="{FF2B5EF4-FFF2-40B4-BE49-F238E27FC236}">
                <a16:creationId xmlns:a16="http://schemas.microsoft.com/office/drawing/2014/main" id="{70B25011-FF2E-2647-A794-254433D46F13}"/>
              </a:ext>
            </a:extLst>
          </p:cNvPr>
          <p:cNvSpPr>
            <a:spLocks noGrp="1"/>
          </p:cNvSpPr>
          <p:nvPr>
            <p:ph type="body" sz="quarter" idx="124"/>
          </p:nvPr>
        </p:nvSpPr>
        <p:spPr/>
        <p:txBody>
          <a:bodyPr/>
          <a:lstStyle/>
          <a:p>
            <a:endParaRPr lang="en-GB"/>
          </a:p>
        </p:txBody>
      </p:sp>
      <p:sp>
        <p:nvSpPr>
          <p:cNvPr id="32" name="Text Placeholder 31">
            <a:extLst>
              <a:ext uri="{FF2B5EF4-FFF2-40B4-BE49-F238E27FC236}">
                <a16:creationId xmlns:a16="http://schemas.microsoft.com/office/drawing/2014/main" id="{1235C1D8-03A7-C542-8831-62782A0D810C}"/>
              </a:ext>
            </a:extLst>
          </p:cNvPr>
          <p:cNvSpPr>
            <a:spLocks noGrp="1"/>
          </p:cNvSpPr>
          <p:nvPr>
            <p:ph type="body" sz="quarter" idx="125"/>
          </p:nvPr>
        </p:nvSpPr>
        <p:spPr/>
        <p:txBody>
          <a:bodyPr/>
          <a:lstStyle/>
          <a:p>
            <a:endParaRPr lang="en-GB"/>
          </a:p>
        </p:txBody>
      </p:sp>
      <p:sp>
        <p:nvSpPr>
          <p:cNvPr id="33" name="Picture Placeholder 32">
            <a:extLst>
              <a:ext uri="{FF2B5EF4-FFF2-40B4-BE49-F238E27FC236}">
                <a16:creationId xmlns:a16="http://schemas.microsoft.com/office/drawing/2014/main" id="{415CB6E3-E17F-5142-97F4-D3A0371D2269}"/>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8C657605-434F-4E4A-B9A6-3D9BE4B3D6A4}"/>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057D79E3-E1FA-8D42-90BE-4CDB6D367F89}"/>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5788B88A-BB2D-3F42-B5EC-A54277AFFD86}"/>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3FA1B4D6-67DD-914C-915C-1AC1F7A2DC16}"/>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D7D00D90-45E4-934A-BD61-88BDF5C50138}"/>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92455C00-2A94-074D-BEE8-13B3486BEF34}"/>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8E1ECD68-1EAC-0E43-BB82-A01C9F43F831}"/>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9221449A-7857-3544-BB31-EF4A50C7C1F1}"/>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96BD4CD0-DFE9-B647-A39D-0C4B01701EFE}"/>
              </a:ext>
            </a:extLst>
          </p:cNvPr>
          <p:cNvSpPr>
            <a:spLocks noGrp="1"/>
          </p:cNvSpPr>
          <p:nvPr>
            <p:ph type="pic" sz="quarter" idx="134"/>
          </p:nvPr>
        </p:nvSpPr>
        <p:spPr/>
      </p:sp>
      <p:sp>
        <p:nvSpPr>
          <p:cNvPr id="44" name="Text Placeholder 43">
            <a:extLst>
              <a:ext uri="{FF2B5EF4-FFF2-40B4-BE49-F238E27FC236}">
                <a16:creationId xmlns:a16="http://schemas.microsoft.com/office/drawing/2014/main" id="{9F217CE6-1457-3442-98C5-EDB0908F8682}"/>
              </a:ext>
            </a:extLst>
          </p:cNvPr>
          <p:cNvSpPr>
            <a:spLocks noGrp="1"/>
          </p:cNvSpPr>
          <p:nvPr>
            <p:ph type="body" sz="quarter" idx="136"/>
          </p:nvPr>
        </p:nvSpPr>
        <p:spPr/>
        <p:txBody>
          <a:bodyPr/>
          <a:lstStyle/>
          <a:p>
            <a:endParaRPr lang="en-GB"/>
          </a:p>
        </p:txBody>
      </p:sp>
      <p:sp>
        <p:nvSpPr>
          <p:cNvPr id="45" name="Text Placeholder 44">
            <a:extLst>
              <a:ext uri="{FF2B5EF4-FFF2-40B4-BE49-F238E27FC236}">
                <a16:creationId xmlns:a16="http://schemas.microsoft.com/office/drawing/2014/main" id="{015FB890-F01C-4B4A-A46F-9EDA9ACDA618}"/>
              </a:ext>
            </a:extLst>
          </p:cNvPr>
          <p:cNvSpPr>
            <a:spLocks noGrp="1"/>
          </p:cNvSpPr>
          <p:nvPr>
            <p:ph type="body" sz="quarter" idx="137"/>
          </p:nvPr>
        </p:nvSpPr>
        <p:spPr/>
        <p:txBody>
          <a:bodyPr/>
          <a:lstStyle/>
          <a:p>
            <a:endParaRPr lang="en-GB"/>
          </a:p>
        </p:txBody>
      </p:sp>
      <p:sp>
        <p:nvSpPr>
          <p:cNvPr id="46" name="Text Placeholder 45">
            <a:extLst>
              <a:ext uri="{FF2B5EF4-FFF2-40B4-BE49-F238E27FC236}">
                <a16:creationId xmlns:a16="http://schemas.microsoft.com/office/drawing/2014/main" id="{E22CB3A3-E5F8-4A40-B247-DC632BFD5F21}"/>
              </a:ext>
            </a:extLst>
          </p:cNvPr>
          <p:cNvSpPr>
            <a:spLocks noGrp="1"/>
          </p:cNvSpPr>
          <p:nvPr>
            <p:ph type="body" sz="quarter" idx="138"/>
          </p:nvPr>
        </p:nvSpPr>
        <p:spPr/>
        <p:txBody>
          <a:bodyPr/>
          <a:lstStyle/>
          <a:p>
            <a:endParaRPr lang="en-GB"/>
          </a:p>
        </p:txBody>
      </p:sp>
      <p:sp>
        <p:nvSpPr>
          <p:cNvPr id="47" name="Text Placeholder 46">
            <a:extLst>
              <a:ext uri="{FF2B5EF4-FFF2-40B4-BE49-F238E27FC236}">
                <a16:creationId xmlns:a16="http://schemas.microsoft.com/office/drawing/2014/main" id="{396C1BB0-C7CA-E843-BA4C-CA7E718A35A4}"/>
              </a:ext>
            </a:extLst>
          </p:cNvPr>
          <p:cNvSpPr>
            <a:spLocks noGrp="1"/>
          </p:cNvSpPr>
          <p:nvPr>
            <p:ph type="body" sz="quarter" idx="139"/>
          </p:nvPr>
        </p:nvSpPr>
        <p:spPr/>
        <p:txBody>
          <a:bodyPr/>
          <a:lstStyle/>
          <a:p>
            <a:endParaRPr lang="en-GB"/>
          </a:p>
        </p:txBody>
      </p:sp>
      <p:sp>
        <p:nvSpPr>
          <p:cNvPr id="48" name="Text Placeholder 47">
            <a:extLst>
              <a:ext uri="{FF2B5EF4-FFF2-40B4-BE49-F238E27FC236}">
                <a16:creationId xmlns:a16="http://schemas.microsoft.com/office/drawing/2014/main" id="{76E85BA7-910C-724E-9F8D-A71295E175CF}"/>
              </a:ext>
            </a:extLst>
          </p:cNvPr>
          <p:cNvSpPr>
            <a:spLocks noGrp="1"/>
          </p:cNvSpPr>
          <p:nvPr>
            <p:ph type="body" sz="quarter" idx="140"/>
          </p:nvPr>
        </p:nvSpPr>
        <p:spPr/>
        <p:txBody>
          <a:bodyPr/>
          <a:lstStyle/>
          <a:p>
            <a:endParaRPr lang="en-GB"/>
          </a:p>
        </p:txBody>
      </p:sp>
      <p:sp>
        <p:nvSpPr>
          <p:cNvPr id="49" name="Text Placeholder 48">
            <a:extLst>
              <a:ext uri="{FF2B5EF4-FFF2-40B4-BE49-F238E27FC236}">
                <a16:creationId xmlns:a16="http://schemas.microsoft.com/office/drawing/2014/main" id="{D86AA5E9-B8D2-634C-9B62-5BE1965B9502}"/>
              </a:ext>
            </a:extLst>
          </p:cNvPr>
          <p:cNvSpPr>
            <a:spLocks noGrp="1"/>
          </p:cNvSpPr>
          <p:nvPr>
            <p:ph type="body" sz="quarter" idx="141"/>
          </p:nvPr>
        </p:nvSpPr>
        <p:spPr/>
        <p:txBody>
          <a:bodyPr/>
          <a:lstStyle/>
          <a:p>
            <a:endParaRPr lang="en-GB"/>
          </a:p>
        </p:txBody>
      </p:sp>
      <p:sp>
        <p:nvSpPr>
          <p:cNvPr id="50" name="Text Placeholder 49">
            <a:extLst>
              <a:ext uri="{FF2B5EF4-FFF2-40B4-BE49-F238E27FC236}">
                <a16:creationId xmlns:a16="http://schemas.microsoft.com/office/drawing/2014/main" id="{341F9439-9552-5C46-8590-5CEA19ABB2C7}"/>
              </a:ext>
            </a:extLst>
          </p:cNvPr>
          <p:cNvSpPr>
            <a:spLocks noGrp="1"/>
          </p:cNvSpPr>
          <p:nvPr>
            <p:ph type="body" sz="quarter" idx="142"/>
          </p:nvPr>
        </p:nvSpPr>
        <p:spPr/>
        <p:txBody>
          <a:bodyPr/>
          <a:lstStyle/>
          <a:p>
            <a:endParaRPr lang="en-GB"/>
          </a:p>
        </p:txBody>
      </p:sp>
      <p:sp>
        <p:nvSpPr>
          <p:cNvPr id="51" name="Text Placeholder 50">
            <a:extLst>
              <a:ext uri="{FF2B5EF4-FFF2-40B4-BE49-F238E27FC236}">
                <a16:creationId xmlns:a16="http://schemas.microsoft.com/office/drawing/2014/main" id="{0C78540C-069F-1D46-954C-1F63E7FEDF55}"/>
              </a:ext>
            </a:extLst>
          </p:cNvPr>
          <p:cNvSpPr>
            <a:spLocks noGrp="1"/>
          </p:cNvSpPr>
          <p:nvPr>
            <p:ph type="body" sz="quarter" idx="143"/>
          </p:nvPr>
        </p:nvSpPr>
        <p:spPr/>
        <p:txBody>
          <a:bodyPr/>
          <a:lstStyle/>
          <a:p>
            <a:endParaRPr lang="en-GB"/>
          </a:p>
        </p:txBody>
      </p:sp>
      <p:sp>
        <p:nvSpPr>
          <p:cNvPr id="52" name="Text Placeholder 51">
            <a:extLst>
              <a:ext uri="{FF2B5EF4-FFF2-40B4-BE49-F238E27FC236}">
                <a16:creationId xmlns:a16="http://schemas.microsoft.com/office/drawing/2014/main" id="{CE9EDFB4-F16F-3543-B701-2887636D4974}"/>
              </a:ext>
            </a:extLst>
          </p:cNvPr>
          <p:cNvSpPr>
            <a:spLocks noGrp="1"/>
          </p:cNvSpPr>
          <p:nvPr>
            <p:ph type="body" sz="quarter" idx="144"/>
          </p:nvPr>
        </p:nvSpPr>
        <p:spPr/>
        <p:txBody>
          <a:bodyPr/>
          <a:lstStyle/>
          <a:p>
            <a:endParaRPr lang="en-GB"/>
          </a:p>
        </p:txBody>
      </p:sp>
      <p:sp>
        <p:nvSpPr>
          <p:cNvPr id="53" name="Text Placeholder 52">
            <a:extLst>
              <a:ext uri="{FF2B5EF4-FFF2-40B4-BE49-F238E27FC236}">
                <a16:creationId xmlns:a16="http://schemas.microsoft.com/office/drawing/2014/main" id="{5CB7109A-166D-3A49-97B9-55F1DB754386}"/>
              </a:ext>
            </a:extLst>
          </p:cNvPr>
          <p:cNvSpPr>
            <a:spLocks noGrp="1"/>
          </p:cNvSpPr>
          <p:nvPr>
            <p:ph type="body" sz="quarter" idx="145"/>
          </p:nvPr>
        </p:nvSpPr>
        <p:spPr/>
        <p:txBody>
          <a:bodyPr/>
          <a:lstStyle/>
          <a:p>
            <a:endParaRPr lang="en-GB"/>
          </a:p>
        </p:txBody>
      </p:sp>
      <p:sp>
        <p:nvSpPr>
          <p:cNvPr id="54" name="Text Placeholder 53">
            <a:extLst>
              <a:ext uri="{FF2B5EF4-FFF2-40B4-BE49-F238E27FC236}">
                <a16:creationId xmlns:a16="http://schemas.microsoft.com/office/drawing/2014/main" id="{9A61BC2B-EBB3-9441-8962-A3AC5D96B043}"/>
              </a:ext>
            </a:extLst>
          </p:cNvPr>
          <p:cNvSpPr>
            <a:spLocks noGrp="1"/>
          </p:cNvSpPr>
          <p:nvPr>
            <p:ph type="body" sz="quarter" idx="146"/>
          </p:nvPr>
        </p:nvSpPr>
        <p:spPr/>
        <p:txBody>
          <a:bodyPr/>
          <a:lstStyle/>
          <a:p>
            <a:endParaRPr lang="en-GB"/>
          </a:p>
        </p:txBody>
      </p:sp>
      <p:sp>
        <p:nvSpPr>
          <p:cNvPr id="55" name="Text Placeholder 54">
            <a:extLst>
              <a:ext uri="{FF2B5EF4-FFF2-40B4-BE49-F238E27FC236}">
                <a16:creationId xmlns:a16="http://schemas.microsoft.com/office/drawing/2014/main" id="{86C49F68-C3AF-4D4A-8DB1-69377903C348}"/>
              </a:ext>
            </a:extLst>
          </p:cNvPr>
          <p:cNvSpPr>
            <a:spLocks noGrp="1"/>
          </p:cNvSpPr>
          <p:nvPr>
            <p:ph type="body" sz="quarter" idx="147"/>
          </p:nvPr>
        </p:nvSpPr>
        <p:spPr/>
        <p:txBody>
          <a:bodyPr/>
          <a:lstStyle/>
          <a:p>
            <a:endParaRPr lang="en-GB"/>
          </a:p>
        </p:txBody>
      </p:sp>
      <p:sp>
        <p:nvSpPr>
          <p:cNvPr id="56" name="Text Placeholder 55">
            <a:extLst>
              <a:ext uri="{FF2B5EF4-FFF2-40B4-BE49-F238E27FC236}">
                <a16:creationId xmlns:a16="http://schemas.microsoft.com/office/drawing/2014/main" id="{D4588F1D-3ADD-F149-9DB5-93B5C278B1B4}"/>
              </a:ext>
            </a:extLst>
          </p:cNvPr>
          <p:cNvSpPr>
            <a:spLocks noGrp="1"/>
          </p:cNvSpPr>
          <p:nvPr>
            <p:ph type="body" sz="quarter" idx="148"/>
          </p:nvPr>
        </p:nvSpPr>
        <p:spPr/>
        <p:txBody>
          <a:bodyPr/>
          <a:lstStyle/>
          <a:p>
            <a:endParaRPr lang="en-GB"/>
          </a:p>
        </p:txBody>
      </p:sp>
      <p:sp>
        <p:nvSpPr>
          <p:cNvPr id="57" name="Text Placeholder 56">
            <a:extLst>
              <a:ext uri="{FF2B5EF4-FFF2-40B4-BE49-F238E27FC236}">
                <a16:creationId xmlns:a16="http://schemas.microsoft.com/office/drawing/2014/main" id="{E897E4B8-8CA2-0147-8A4B-E2D58E3D41A8}"/>
              </a:ext>
            </a:extLst>
          </p:cNvPr>
          <p:cNvSpPr>
            <a:spLocks noGrp="1"/>
          </p:cNvSpPr>
          <p:nvPr>
            <p:ph type="body" sz="quarter" idx="149"/>
          </p:nvPr>
        </p:nvSpPr>
        <p:spPr/>
        <p:txBody>
          <a:bodyPr/>
          <a:lstStyle/>
          <a:p>
            <a:endParaRPr lang="en-GB"/>
          </a:p>
        </p:txBody>
      </p:sp>
      <p:pic>
        <p:nvPicPr>
          <p:cNvPr id="77" name="Picture Placeholder 76" descr="A group of women in red uniforms&#10;&#10;Description automatically generated with low confidence">
            <a:extLst>
              <a:ext uri="{FF2B5EF4-FFF2-40B4-BE49-F238E27FC236}">
                <a16:creationId xmlns:a16="http://schemas.microsoft.com/office/drawing/2014/main" id="{4750AADB-3275-004D-9280-0FD27C1E43C1}"/>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14027" r="14027"/>
          <a:stretch>
            <a:fillRect/>
          </a:stretch>
        </p:blipFill>
        <p:spPr>
          <a:xfrm>
            <a:off x="33522967" y="7589432"/>
            <a:ext cx="8643489" cy="4917847"/>
          </a:xfrm>
        </p:spPr>
      </p:pic>
      <p:sp>
        <p:nvSpPr>
          <p:cNvPr id="69" name="Picture Placeholder 68">
            <a:extLst>
              <a:ext uri="{FF2B5EF4-FFF2-40B4-BE49-F238E27FC236}">
                <a16:creationId xmlns:a16="http://schemas.microsoft.com/office/drawing/2014/main" id="{D9F97E9B-0414-004D-8659-E2E3B3D61434}"/>
              </a:ext>
            </a:extLst>
          </p:cNvPr>
          <p:cNvSpPr>
            <a:spLocks noGrp="1"/>
          </p:cNvSpPr>
          <p:nvPr>
            <p:ph type="pic" sz="quarter" idx="135"/>
          </p:nvPr>
        </p:nvSpPr>
        <p:spPr/>
      </p:sp>
      <p:pic>
        <p:nvPicPr>
          <p:cNvPr id="75" name="Picture Placeholder 74" descr="Map&#10;&#10;Description automatically generated">
            <a:extLst>
              <a:ext uri="{FF2B5EF4-FFF2-40B4-BE49-F238E27FC236}">
                <a16:creationId xmlns:a16="http://schemas.microsoft.com/office/drawing/2014/main" id="{47268324-DF33-9643-A234-7DC17504E793}"/>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t="25072" b="25072"/>
          <a:stretch>
            <a:fillRect/>
          </a:stretch>
        </p:blipFill>
        <p:spPr>
          <a:xfrm>
            <a:off x="1702787" y="8100361"/>
            <a:ext cx="8459611" cy="4813227"/>
          </a:xfrm>
        </p:spPr>
      </p:pic>
    </p:spTree>
    <p:extLst>
      <p:ext uri="{BB962C8B-B14F-4D97-AF65-F5344CB8AC3E}">
        <p14:creationId xmlns:p14="http://schemas.microsoft.com/office/powerpoint/2010/main" val="4006720158"/>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6342</TotalTime>
  <Words>1562</Words>
  <Application>Microsoft Macintosh PowerPoint</Application>
  <PresentationFormat>Custom</PresentationFormat>
  <Paragraphs>53</Paragraphs>
  <Slides>2</Slides>
  <Notes>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vt:i4>
      </vt:variant>
    </vt:vector>
  </HeadingPairs>
  <TitlesOfParts>
    <vt:vector size="10" baseType="lpstr">
      <vt:lpstr>Arial</vt:lpstr>
      <vt:lpstr>Calibri</vt:lpstr>
      <vt:lpstr>Trebuchet MS</vt:lpstr>
      <vt:lpstr>Verdana</vt:lpstr>
      <vt:lpstr>PosterPresentations.com-36x48-Template-V2b</vt:lpstr>
      <vt:lpstr>1_Classic 3 Columns</vt:lpstr>
      <vt:lpstr>Classic - Wide Center</vt:lpstr>
      <vt:lpstr>Right Highlight</vt:lpstr>
      <vt:lpstr>Welsh Culture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Hugh Joshua Giles (1801675)</cp:lastModifiedBy>
  <cp:revision>9</cp:revision>
  <dcterms:created xsi:type="dcterms:W3CDTF">2011-04-21T17:08:10Z</dcterms:created>
  <dcterms:modified xsi:type="dcterms:W3CDTF">2021-01-11T19:38:29Z</dcterms:modified>
</cp:coreProperties>
</file>