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256" r:id="rId5"/>
    <p:sldId id="318" r:id="rId6"/>
    <p:sldId id="319" r:id="rId7"/>
    <p:sldId id="346" r:id="rId8"/>
    <p:sldId id="345" r:id="rId9"/>
    <p:sldId id="348" r:id="rId10"/>
    <p:sldId id="349" r:id="rId11"/>
    <p:sldId id="350" r:id="rId12"/>
    <p:sldId id="344" r:id="rId13"/>
    <p:sldId id="321" r:id="rId14"/>
    <p:sldId id="328" r:id="rId15"/>
    <p:sldId id="327" r:id="rId16"/>
    <p:sldId id="320" r:id="rId17"/>
    <p:sldId id="324" r:id="rId18"/>
    <p:sldId id="335" r:id="rId19"/>
    <p:sldId id="325" r:id="rId20"/>
    <p:sldId id="326" r:id="rId21"/>
    <p:sldId id="323" r:id="rId22"/>
    <p:sldId id="329" r:id="rId23"/>
    <p:sldId id="330" r:id="rId24"/>
    <p:sldId id="341" r:id="rId25"/>
    <p:sldId id="342" r:id="rId26"/>
    <p:sldId id="343" r:id="rId27"/>
    <p:sldId id="336" r:id="rId28"/>
    <p:sldId id="355" r:id="rId29"/>
    <p:sldId id="337" r:id="rId30"/>
    <p:sldId id="338" r:id="rId31"/>
    <p:sldId id="339" r:id="rId32"/>
    <p:sldId id="340" r:id="rId33"/>
    <p:sldId id="322" r:id="rId34"/>
    <p:sldId id="347" r:id="rId35"/>
    <p:sldId id="352" r:id="rId36"/>
    <p:sldId id="351" r:id="rId37"/>
    <p:sldId id="354" r:id="rId38"/>
    <p:sldId id="353" r:id="rId39"/>
    <p:sldId id="309" r:id="rId40"/>
    <p:sldId id="310" r:id="rId41"/>
    <p:sldId id="356"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10/15/2023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information available on</a:t>
            </a:r>
            <a:r>
              <a:rPr lang="en-GB" baseline="0" dirty="0"/>
              <a:t> Moodle</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3877741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4cBN8xH-5Qw"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orbes.com/sites/williamcraig/2017/08/03/8-ways-company-culture-drives-performance/?sh=4685e5186ce0"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n1D5kI1TyMc"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FoHBbolQBbo"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r2XE87EoI7M"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mckinsey.com/capabilities/people-and-organizational-performance/our-insights/the-organization-blog/why-inclusion-matters-and-how-to-foster-it"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mckinsey.com/featured-insights/mckinsey-explainers/what-is-diversity-equity-and-inclusio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1bpf_sHebLI"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a:bodyPr>
          <a:lstStyle/>
          <a:p>
            <a:r>
              <a:rPr lang="en-US" sz="6000" b="1" dirty="0">
                <a:solidFill>
                  <a:schemeClr val="accent2">
                    <a:lumMod val="20000"/>
                    <a:lumOff val="80000"/>
                  </a:schemeClr>
                </a:solidFill>
              </a:rPr>
              <a:t>Week 9: Business Culture, Diversity, Ethics and Corporate Social Responsibility</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pPr marL="0" indent="0">
              <a:buNone/>
            </a:pPr>
            <a:r>
              <a:rPr lang="en-US" dirty="0"/>
              <a:t>We will explore;</a:t>
            </a:r>
          </a:p>
          <a:p>
            <a:r>
              <a:rPr lang="en-US" dirty="0"/>
              <a:t>What business culture is and its impact on an organization/ business</a:t>
            </a:r>
          </a:p>
          <a:p>
            <a:r>
              <a:rPr lang="en-US" dirty="0"/>
              <a:t>How culture begins</a:t>
            </a:r>
          </a:p>
          <a:p>
            <a:r>
              <a:rPr lang="en-US" dirty="0"/>
              <a:t>How employees learn culture?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business culture?</a:t>
            </a:r>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a:bodyPr>
          <a:lstStyle/>
          <a:p>
            <a:pPr marL="0" indent="0">
              <a:buNone/>
            </a:pPr>
            <a:r>
              <a:rPr lang="en-GB" b="1" dirty="0"/>
              <a:t>Let’s watch </a:t>
            </a:r>
            <a:r>
              <a:rPr lang="en-GB" b="1" dirty="0">
                <a:hlinkClick r:id="rId3"/>
              </a:rPr>
              <a:t>this video </a:t>
            </a:r>
            <a:r>
              <a:rPr lang="en-GB" b="1" dirty="0"/>
              <a:t>together then share thoughts</a:t>
            </a:r>
          </a:p>
          <a:p>
            <a:pPr marL="0" indent="0">
              <a:buNone/>
            </a:pPr>
            <a:endParaRPr lang="en-GB" b="1" dirty="0"/>
          </a:p>
          <a:p>
            <a:pPr marL="0" indent="0">
              <a:buNone/>
            </a:pPr>
            <a:r>
              <a:rPr lang="en-US" dirty="0">
                <a:hlinkClick r:id="rId3"/>
              </a:rPr>
              <a:t>What is Organizational Culture? - YouTube</a:t>
            </a:r>
            <a:endParaRPr lang="en-GB" dirty="0"/>
          </a:p>
        </p:txBody>
      </p:sp>
    </p:spTree>
    <p:extLst>
      <p:ext uri="{BB962C8B-B14F-4D97-AF65-F5344CB8AC3E}">
        <p14:creationId xmlns:p14="http://schemas.microsoft.com/office/powerpoint/2010/main" val="341597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Business culture?</a:t>
            </a:r>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a:bodyPr>
          <a:lstStyle/>
          <a:p>
            <a:pPr marL="0" indent="0">
              <a:buNone/>
            </a:pPr>
            <a:r>
              <a:rPr lang="en-US" b="1" dirty="0"/>
              <a:t>Activity 1: Share your thoughts about what business culture is (whole class participation)</a:t>
            </a:r>
            <a:endParaRPr lang="en-GB" dirty="0"/>
          </a:p>
        </p:txBody>
      </p:sp>
    </p:spTree>
    <p:extLst>
      <p:ext uri="{BB962C8B-B14F-4D97-AF65-F5344CB8AC3E}">
        <p14:creationId xmlns:p14="http://schemas.microsoft.com/office/powerpoint/2010/main" val="61671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Business culture?</a:t>
            </a:r>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a:bodyPr>
          <a:lstStyle/>
          <a:p>
            <a:pPr marL="0" indent="0">
              <a:buNone/>
            </a:pPr>
            <a:r>
              <a:rPr lang="en-GB" b="1" dirty="0"/>
              <a:t>‘The way we do things around here’ </a:t>
            </a:r>
            <a:r>
              <a:rPr lang="en-GB" b="1" dirty="0" err="1"/>
              <a:t>i.e</a:t>
            </a:r>
            <a:endParaRPr lang="en-GB" b="1" dirty="0"/>
          </a:p>
          <a:p>
            <a:r>
              <a:rPr lang="en-GB" dirty="0"/>
              <a:t>Beliefs</a:t>
            </a:r>
          </a:p>
          <a:p>
            <a:r>
              <a:rPr lang="en-GB" dirty="0"/>
              <a:t>Assumptions</a:t>
            </a:r>
          </a:p>
          <a:p>
            <a:r>
              <a:rPr lang="en-GB" dirty="0"/>
              <a:t>Perceptions </a:t>
            </a:r>
          </a:p>
          <a:p>
            <a:r>
              <a:rPr lang="en-GB" dirty="0"/>
              <a:t>Thoughts </a:t>
            </a:r>
          </a:p>
          <a:p>
            <a:r>
              <a:rPr lang="en-GB" dirty="0"/>
              <a:t>Feelings</a:t>
            </a:r>
          </a:p>
        </p:txBody>
      </p:sp>
    </p:spTree>
    <p:extLst>
      <p:ext uri="{BB962C8B-B14F-4D97-AF65-F5344CB8AC3E}">
        <p14:creationId xmlns:p14="http://schemas.microsoft.com/office/powerpoint/2010/main" val="1505103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15416"/>
            <a:ext cx="8229600" cy="1143000"/>
          </a:xfrm>
        </p:spPr>
        <p:txBody>
          <a:bodyPr>
            <a:noAutofit/>
          </a:bodyPr>
          <a:lstStyle/>
          <a:p>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Charles </a:t>
            </a:r>
            <a:r>
              <a:rPr lang="en-US" sz="28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Handy’s</a:t>
            </a:r>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types of </a:t>
            </a:r>
            <a:r>
              <a:rPr lang="en-US" sz="28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organisational</a:t>
            </a:r>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culture</a:t>
            </a:r>
            <a:endParaRPr lang="en-GB"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pic>
        <p:nvPicPr>
          <p:cNvPr id="1026" name="Picture 2" descr="Organisational Culture">
            <a:extLst>
              <a:ext uri="{FF2B5EF4-FFF2-40B4-BE49-F238E27FC236}">
                <a16:creationId xmlns:a16="http://schemas.microsoft.com/office/drawing/2014/main" id="{E16FEDBC-CD0A-A7BD-EC4A-EE28640862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598" y="620688"/>
            <a:ext cx="8625882" cy="5007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7781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15416"/>
            <a:ext cx="8229600" cy="1143000"/>
          </a:xfrm>
        </p:spPr>
        <p:txBody>
          <a:bodyPr>
            <a:noAutofit/>
          </a:bodyPr>
          <a:lstStyle/>
          <a:p>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Johnson &amp; </a:t>
            </a:r>
            <a:r>
              <a:rPr lang="en-US" sz="28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schole’s</a:t>
            </a:r>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cultural web</a:t>
            </a:r>
            <a:endParaRPr lang="en-GB"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pic>
        <p:nvPicPr>
          <p:cNvPr id="2052" name="Picture 4" descr="Corporate Culture: Changing It Today for a Better Tomorrow">
            <a:extLst>
              <a:ext uri="{FF2B5EF4-FFF2-40B4-BE49-F238E27FC236}">
                <a16:creationId xmlns:a16="http://schemas.microsoft.com/office/drawing/2014/main" id="{C24177F5-D2F6-B606-A1A0-E6BDFB0A25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3888"/>
            <a:ext cx="9144000" cy="6189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758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15416"/>
            <a:ext cx="8229600" cy="1143000"/>
          </a:xfrm>
        </p:spPr>
        <p:txBody>
          <a:bodyPr>
            <a:noAutofit/>
          </a:bodyPr>
          <a:lstStyle/>
          <a:p>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Effects of culture on an </a:t>
            </a:r>
            <a:r>
              <a:rPr lang="en-US" sz="28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organisation</a:t>
            </a:r>
            <a:endParaRPr lang="en-GB"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4" name="TextBox 3">
            <a:extLst>
              <a:ext uri="{FF2B5EF4-FFF2-40B4-BE49-F238E27FC236}">
                <a16:creationId xmlns:a16="http://schemas.microsoft.com/office/drawing/2014/main" id="{F226B2CE-FD70-03BF-A8CF-96575398F608}"/>
              </a:ext>
            </a:extLst>
          </p:cNvPr>
          <p:cNvSpPr txBox="1"/>
          <p:nvPr/>
        </p:nvSpPr>
        <p:spPr>
          <a:xfrm>
            <a:off x="1115616" y="1692801"/>
            <a:ext cx="6912768" cy="3970318"/>
          </a:xfrm>
          <a:prstGeom prst="rect">
            <a:avLst/>
          </a:prstGeom>
          <a:noFill/>
        </p:spPr>
        <p:txBody>
          <a:bodyPr wrap="square">
            <a:spAutoFit/>
          </a:bodyPr>
          <a:lstStyle/>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A Rich Company Culture Leads to Innovation</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Culture Stresses Common Values and Common Goals</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Strong Culture Means Better Retention</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Corporate Culture Means Accepting and Celebrating Diversity</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Corporate Culture Is Checks and Balances</a:t>
            </a: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Culture Is a Long-Term Commitment to Excellence</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The Right Focus Means Greater Efficiency</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Company Culture Is Increasingly a Marketing Advantage</a:t>
            </a:r>
            <a:endParaRPr lang="en-US" b="0" i="0" dirty="0">
              <a:solidFill>
                <a:srgbClr val="333333"/>
              </a:solidFill>
              <a:effectLst/>
              <a:latin typeface="Georgia" panose="02040502050405020303" pitchFamily="18" charset="0"/>
            </a:endParaRPr>
          </a:p>
          <a:p>
            <a:endParaRPr lang="en-US" b="1" dirty="0">
              <a:hlinkClick r:id="rId3"/>
            </a:endParaRPr>
          </a:p>
          <a:p>
            <a:endParaRPr lang="en-US" b="1" dirty="0">
              <a:hlinkClick r:id="rId3"/>
            </a:endParaRPr>
          </a:p>
          <a:p>
            <a:r>
              <a:rPr lang="en-US" b="1" dirty="0">
                <a:hlinkClick r:id="rId3"/>
              </a:rPr>
              <a:t>8 Ways Company Culture Drives Performance (forbes.com)</a:t>
            </a:r>
            <a:r>
              <a:rPr lang="en-US" b="1" dirty="0"/>
              <a:t> link</a:t>
            </a:r>
            <a:endParaRPr lang="en-GB" b="1" dirty="0"/>
          </a:p>
        </p:txBody>
      </p:sp>
    </p:spTree>
    <p:extLst>
      <p:ext uri="{BB962C8B-B14F-4D97-AF65-F5344CB8AC3E}">
        <p14:creationId xmlns:p14="http://schemas.microsoft.com/office/powerpoint/2010/main" val="67897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cultures form?</a:t>
            </a:r>
          </a:p>
        </p:txBody>
      </p:sp>
      <p:sp>
        <p:nvSpPr>
          <p:cNvPr id="3" name="Content Placeholder 2"/>
          <p:cNvSpPr>
            <a:spLocks noGrp="1"/>
          </p:cNvSpPr>
          <p:nvPr>
            <p:ph idx="1"/>
          </p:nvPr>
        </p:nvSpPr>
        <p:spPr/>
        <p:txBody>
          <a:bodyPr/>
          <a:lstStyle/>
          <a:p>
            <a:pPr marL="0" indent="0">
              <a:buNone/>
            </a:pPr>
            <a:r>
              <a:rPr lang="en-GB" dirty="0"/>
              <a:t>Key questions to ask;</a:t>
            </a:r>
          </a:p>
          <a:p>
            <a:r>
              <a:rPr lang="en-GB" dirty="0"/>
              <a:t>What influences the creation of a culture? </a:t>
            </a:r>
          </a:p>
          <a:p>
            <a:r>
              <a:rPr lang="en-GB" dirty="0"/>
              <a:t>What reinforces and sustains it once it’s in place?</a:t>
            </a:r>
          </a:p>
        </p:txBody>
      </p:sp>
    </p:spTree>
    <p:extLst>
      <p:ext uri="{BB962C8B-B14F-4D97-AF65-F5344CB8AC3E}">
        <p14:creationId xmlns:p14="http://schemas.microsoft.com/office/powerpoint/2010/main" val="316916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Culture creation</a:t>
            </a:r>
          </a:p>
        </p:txBody>
      </p:sp>
      <p:sp>
        <p:nvSpPr>
          <p:cNvPr id="5" name="Content Placeholder 4"/>
          <p:cNvSpPr>
            <a:spLocks noGrp="1"/>
          </p:cNvSpPr>
          <p:nvPr>
            <p:ph idx="1"/>
          </p:nvPr>
        </p:nvSpPr>
        <p:spPr>
          <a:xfrm>
            <a:off x="4475396" y="1417638"/>
            <a:ext cx="4114800" cy="3917032"/>
          </a:xfrm>
        </p:spPr>
        <p:txBody>
          <a:bodyPr>
            <a:noAutofit/>
          </a:bodyPr>
          <a:lstStyle/>
          <a:p>
            <a:pPr marL="0" indent="0">
              <a:buNone/>
            </a:pPr>
            <a:r>
              <a:rPr lang="en-GB" sz="2000" dirty="0"/>
              <a:t>Schein (1996) states that culture creation occurs in three ways;</a:t>
            </a:r>
          </a:p>
          <a:p>
            <a:r>
              <a:rPr lang="en-GB" sz="2000" dirty="0"/>
              <a:t>First, founders hire and keep only employees who think and feel the same way they do. </a:t>
            </a:r>
          </a:p>
          <a:p>
            <a:r>
              <a:rPr lang="en-GB" sz="2000" dirty="0"/>
              <a:t>Second, they indoctrinate and socialize these employees to their way of thinking and feeling. </a:t>
            </a:r>
          </a:p>
          <a:p>
            <a:r>
              <a:rPr lang="en-GB" sz="2000" dirty="0"/>
              <a:t>And finally, the founders’ own behaviour encourages employees to identify with them and internalize their beliefs, values, and assumptions.</a:t>
            </a:r>
          </a:p>
        </p:txBody>
      </p:sp>
      <p:pic>
        <p:nvPicPr>
          <p:cNvPr id="4" name="Picture 3"/>
          <p:cNvPicPr>
            <a:picLocks noChangeAspect="1"/>
          </p:cNvPicPr>
          <p:nvPr/>
        </p:nvPicPr>
        <p:blipFill>
          <a:blip r:embed="rId3"/>
          <a:stretch>
            <a:fillRect/>
          </a:stretch>
        </p:blipFill>
        <p:spPr>
          <a:xfrm>
            <a:off x="539552" y="1391366"/>
            <a:ext cx="3816424" cy="4206994"/>
          </a:xfrm>
          <a:prstGeom prst="rect">
            <a:avLst/>
          </a:prstGeom>
        </p:spPr>
      </p:pic>
    </p:spTree>
    <p:extLst>
      <p:ext uri="{BB962C8B-B14F-4D97-AF65-F5344CB8AC3E}">
        <p14:creationId xmlns:p14="http://schemas.microsoft.com/office/powerpoint/2010/main" val="123361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07062" y="0"/>
            <a:ext cx="5636938" cy="5386609"/>
          </a:xfrm>
        </p:spPr>
        <p:txBody>
          <a:bodyPr>
            <a:noAutofit/>
          </a:bodyPr>
          <a:lstStyle/>
          <a:p>
            <a:pPr marL="0" indent="0">
              <a:buNone/>
            </a:pPr>
            <a:r>
              <a:rPr lang="en-GB" sz="2100" dirty="0"/>
              <a:t>Tony Hsieh, CEO of Zappos.com , is also the architect of the company’s culture. Hsieh invited all employees to participate in creating ten core values that define the culture of Zappos and serve as the framework from which all decisions are made. The core values are: deliver WOW through service; embrace and drive change; create fun and a little weirdness; be adventurous, creative, and open minded; pursue growth and learning; build open and honest relationships with communication; build a positive team and family spirit; do more with less; be passionate and determined; and be humble. Hsieh maintains the culture through the company’s hiring process and training programs to ensure that employees are committed to the core values.</a:t>
            </a:r>
          </a:p>
        </p:txBody>
      </p:sp>
      <p:pic>
        <p:nvPicPr>
          <p:cNvPr id="4" name="Picture 3"/>
          <p:cNvPicPr>
            <a:picLocks noChangeAspect="1"/>
          </p:cNvPicPr>
          <p:nvPr/>
        </p:nvPicPr>
        <p:blipFill>
          <a:blip r:embed="rId2"/>
          <a:stretch>
            <a:fillRect/>
          </a:stretch>
        </p:blipFill>
        <p:spPr>
          <a:xfrm>
            <a:off x="107504" y="692696"/>
            <a:ext cx="3220047" cy="4950294"/>
          </a:xfrm>
          <a:prstGeom prst="rect">
            <a:avLst/>
          </a:prstGeom>
        </p:spPr>
      </p:pic>
      <p:sp>
        <p:nvSpPr>
          <p:cNvPr id="5" name="Explosion 1 4"/>
          <p:cNvSpPr/>
          <p:nvPr/>
        </p:nvSpPr>
        <p:spPr>
          <a:xfrm rot="20082760">
            <a:off x="35381" y="575038"/>
            <a:ext cx="3816689" cy="1867096"/>
          </a:xfrm>
          <a:prstGeom prst="irregularSeal1">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3000" b="1" dirty="0">
                <a:solidFill>
                  <a:schemeClr val="tx1"/>
                </a:solidFill>
              </a:rPr>
              <a:t>EXAMPLE</a:t>
            </a:r>
          </a:p>
        </p:txBody>
      </p:sp>
    </p:spTree>
    <p:extLst>
      <p:ext uri="{BB962C8B-B14F-4D97-AF65-F5344CB8AC3E}">
        <p14:creationId xmlns:p14="http://schemas.microsoft.com/office/powerpoint/2010/main" val="3533980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6" presetClass="entr" presetSubtype="32"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out)">
                                      <p:cBhvr>
                                        <p:cTn id="11" dur="500"/>
                                        <p:tgtEl>
                                          <p:spTgt spid="5"/>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Culture maintenance </a:t>
            </a:r>
          </a:p>
        </p:txBody>
      </p:sp>
      <p:pic>
        <p:nvPicPr>
          <p:cNvPr id="4" name="Picture 3"/>
          <p:cNvPicPr>
            <a:picLocks noChangeAspect="1"/>
          </p:cNvPicPr>
          <p:nvPr/>
        </p:nvPicPr>
        <p:blipFill>
          <a:blip r:embed="rId3"/>
          <a:stretch>
            <a:fillRect/>
          </a:stretch>
        </p:blipFill>
        <p:spPr>
          <a:xfrm>
            <a:off x="539552" y="1391366"/>
            <a:ext cx="3816424" cy="4206994"/>
          </a:xfrm>
          <a:prstGeom prst="rect">
            <a:avLst/>
          </a:prstGeom>
        </p:spPr>
      </p:pic>
      <p:pic>
        <p:nvPicPr>
          <p:cNvPr id="3" name="Picture 2"/>
          <p:cNvPicPr>
            <a:picLocks noChangeAspect="1"/>
          </p:cNvPicPr>
          <p:nvPr/>
        </p:nvPicPr>
        <p:blipFill>
          <a:blip r:embed="rId4"/>
          <a:stretch>
            <a:fillRect/>
          </a:stretch>
        </p:blipFill>
        <p:spPr>
          <a:xfrm>
            <a:off x="4355975" y="1391366"/>
            <a:ext cx="4248473" cy="4206994"/>
          </a:xfrm>
          <a:prstGeom prst="rect">
            <a:avLst/>
          </a:prstGeom>
        </p:spPr>
      </p:pic>
    </p:spTree>
    <p:extLst>
      <p:ext uri="{BB962C8B-B14F-4D97-AF65-F5344CB8AC3E}">
        <p14:creationId xmlns:p14="http://schemas.microsoft.com/office/powerpoint/2010/main" val="145709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
        <p:nvSpPr>
          <p:cNvPr id="3" name="Content Placeholder 2"/>
          <p:cNvSpPr>
            <a:spLocks noGrp="1"/>
          </p:cNvSpPr>
          <p:nvPr>
            <p:ph idx="1"/>
          </p:nvPr>
        </p:nvSpPr>
        <p:spPr/>
        <p:txBody>
          <a:bodyPr>
            <a:normAutofit/>
          </a:bodyPr>
          <a:lstStyle/>
          <a:p>
            <a:pPr marL="0" indent="0">
              <a:buNone/>
            </a:pPr>
            <a:r>
              <a:rPr lang="en-GB" b="1" dirty="0"/>
              <a:t>Activity </a:t>
            </a:r>
          </a:p>
          <a:p>
            <a:pPr marL="0" indent="0">
              <a:buNone/>
            </a:pPr>
            <a:r>
              <a:rPr lang="en-GB" dirty="0"/>
              <a:t>Write a 250 word narrative essay about your first day at work/University explaining;</a:t>
            </a:r>
          </a:p>
          <a:p>
            <a:r>
              <a:rPr lang="en-GB" dirty="0"/>
              <a:t>How you were preparing for the first day</a:t>
            </a:r>
          </a:p>
          <a:p>
            <a:r>
              <a:rPr lang="en-GB" dirty="0"/>
              <a:t>What your initial thoughts of the place.</a:t>
            </a:r>
          </a:p>
          <a:p>
            <a:r>
              <a:rPr lang="en-GB" dirty="0"/>
              <a:t>Your interactions with the fellow staff members</a:t>
            </a:r>
          </a:p>
        </p:txBody>
      </p:sp>
    </p:spTree>
    <p:extLst>
      <p:ext uri="{BB962C8B-B14F-4D97-AF65-F5344CB8AC3E}">
        <p14:creationId xmlns:p14="http://schemas.microsoft.com/office/powerpoint/2010/main" val="8947248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23528" y="1648450"/>
            <a:ext cx="8496944" cy="2686850"/>
          </a:xfrm>
          <a:prstGeom prst="rect">
            <a:avLst/>
          </a:prstGeom>
        </p:spPr>
      </p:pic>
      <p:sp>
        <p:nvSpPr>
          <p:cNvPr id="7" name="Title 1"/>
          <p:cNvSpPr>
            <a:spLocks noGrp="1"/>
          </p:cNvSpPr>
          <p:nvPr>
            <p:ph type="title"/>
          </p:nvPr>
        </p:nvSpPr>
        <p:spPr>
          <a:xfrm>
            <a:off x="457200" y="274638"/>
            <a:ext cx="8229600" cy="1143000"/>
          </a:xfrm>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
        <p:nvSpPr>
          <p:cNvPr id="3" name="Content Placeholder 2"/>
          <p:cNvSpPr>
            <a:spLocks noGrp="1"/>
          </p:cNvSpPr>
          <p:nvPr>
            <p:ph idx="1"/>
          </p:nvPr>
        </p:nvSpPr>
        <p:spPr>
          <a:xfrm>
            <a:off x="179512" y="3559565"/>
            <a:ext cx="1981102" cy="2101683"/>
          </a:xfrm>
        </p:spPr>
        <p:txBody>
          <a:bodyPr>
            <a:noAutofit/>
          </a:bodyPr>
          <a:lstStyle/>
          <a:p>
            <a:pPr marL="0" indent="0">
              <a:lnSpc>
                <a:spcPct val="120000"/>
              </a:lnSpc>
              <a:buNone/>
            </a:pPr>
            <a:r>
              <a:rPr lang="en-GB" sz="1600" b="1" dirty="0"/>
              <a:t>Pre-arrival stage - </a:t>
            </a:r>
            <a:r>
              <a:rPr lang="en-GB" sz="1600" dirty="0"/>
              <a:t>The period of learning in the socialization process that occurs before a new employee joins the organization.</a:t>
            </a:r>
          </a:p>
        </p:txBody>
      </p:sp>
      <p:sp>
        <p:nvSpPr>
          <p:cNvPr id="8" name="Rectangle 7"/>
          <p:cNvSpPr/>
          <p:nvPr/>
        </p:nvSpPr>
        <p:spPr>
          <a:xfrm>
            <a:off x="2210140" y="3461594"/>
            <a:ext cx="2627410" cy="2062103"/>
          </a:xfrm>
          <a:prstGeom prst="rect">
            <a:avLst/>
          </a:prstGeom>
        </p:spPr>
        <p:txBody>
          <a:bodyPr wrap="square">
            <a:spAutoFit/>
          </a:bodyPr>
          <a:lstStyle/>
          <a:p>
            <a:r>
              <a:rPr lang="en-GB" sz="1600" b="1" dirty="0"/>
              <a:t>Encounter stage - </a:t>
            </a:r>
            <a:r>
              <a:rPr lang="en-GB" sz="1600" dirty="0"/>
              <a:t>The stage in the socialization  process in which a new employee sees what the organization is really like and confronts the possibility that expectations and reality may diverge.</a:t>
            </a:r>
          </a:p>
        </p:txBody>
      </p:sp>
      <p:sp>
        <p:nvSpPr>
          <p:cNvPr id="9" name="Rectangle 8"/>
          <p:cNvSpPr/>
          <p:nvPr/>
        </p:nvSpPr>
        <p:spPr>
          <a:xfrm>
            <a:off x="4860032" y="4059658"/>
            <a:ext cx="2592288" cy="1600438"/>
          </a:xfrm>
          <a:prstGeom prst="rect">
            <a:avLst/>
          </a:prstGeom>
        </p:spPr>
        <p:txBody>
          <a:bodyPr wrap="square">
            <a:spAutoFit/>
          </a:bodyPr>
          <a:lstStyle/>
          <a:p>
            <a:r>
              <a:rPr lang="en-GB" sz="1600" dirty="0">
                <a:latin typeface="NewBaskervilleStd-Roman"/>
              </a:rPr>
              <a:t>work out any problems discovered during the encounter stage,</a:t>
            </a:r>
          </a:p>
          <a:p>
            <a:r>
              <a:rPr lang="en-GB" sz="1600" dirty="0">
                <a:latin typeface="NewBaskervilleStd-Roman"/>
              </a:rPr>
              <a:t>the new member changes or goes through the </a:t>
            </a:r>
            <a:r>
              <a:rPr lang="en-GB" sz="1600" b="1" dirty="0">
                <a:latin typeface="NewBaskervilleStd-Bold"/>
              </a:rPr>
              <a:t>metamorphosis stage </a:t>
            </a:r>
            <a:r>
              <a:rPr lang="en-GB" dirty="0">
                <a:latin typeface="NewBaskervilleStd-Roman"/>
              </a:rPr>
              <a:t>.</a:t>
            </a:r>
            <a:endParaRPr lang="en-GB" dirty="0"/>
          </a:p>
        </p:txBody>
      </p:sp>
    </p:spTree>
    <p:extLst>
      <p:ext uri="{BB962C8B-B14F-4D97-AF65-F5344CB8AC3E}">
        <p14:creationId xmlns:p14="http://schemas.microsoft.com/office/powerpoint/2010/main" val="266039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0" indent="0">
              <a:buNone/>
            </a:pPr>
            <a:r>
              <a:rPr lang="en-GB" sz="3600" dirty="0">
                <a:solidFill>
                  <a:srgbClr val="FF0000"/>
                </a:solidFill>
              </a:rPr>
              <a:t>Activity reflection</a:t>
            </a:r>
          </a:p>
          <a:p>
            <a:pPr marL="0" indent="0">
              <a:buNone/>
            </a:pPr>
            <a:r>
              <a:rPr lang="en-GB" sz="3600" dirty="0"/>
              <a:t>Compare your narrative essay to the socialisation process.</a:t>
            </a:r>
          </a:p>
          <a:p>
            <a:pPr marL="0" indent="0">
              <a:buNone/>
            </a:pPr>
            <a:endParaRPr lang="en-GB" sz="3600" dirty="0"/>
          </a:p>
          <a:p>
            <a:pPr marL="0" indent="0">
              <a:buNone/>
            </a:pPr>
            <a:r>
              <a:rPr lang="en-GB" sz="3600" dirty="0"/>
              <a:t>Can you notice the steps that you went through?</a:t>
            </a:r>
          </a:p>
        </p:txBody>
      </p:sp>
      <p:sp>
        <p:nvSpPr>
          <p:cNvPr id="4"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1044669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r>
              <a:rPr lang="en-GB" b="1" dirty="0">
                <a:solidFill>
                  <a:srgbClr val="C00000"/>
                </a:solidFill>
              </a:rPr>
              <a:t>Stories</a:t>
            </a:r>
          </a:p>
          <a:p>
            <a:r>
              <a:rPr lang="en-GB" dirty="0"/>
              <a:t>When Henry Ford II was chairman of Ford Motor Company, you would have been hard pressed to find a manager who hadn’t heard how he reminded his executives, when they got too arrogant, “It’s my name that’s on the building.”  The message was clear: Henry Ford II ran the company.</a:t>
            </a:r>
          </a:p>
        </p:txBody>
      </p:sp>
      <p:sp>
        <p:nvSpPr>
          <p:cNvPr id="4"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51857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dirty="0">
                <a:solidFill>
                  <a:schemeClr val="accent5">
                    <a:lumMod val="75000"/>
                  </a:schemeClr>
                </a:solidFill>
              </a:rPr>
              <a:t>Rituals</a:t>
            </a:r>
          </a:p>
          <a:p>
            <a:r>
              <a:rPr lang="en-GB" b="1" dirty="0"/>
              <a:t>Rituals </a:t>
            </a:r>
            <a:r>
              <a:rPr lang="en-GB" dirty="0"/>
              <a:t>are repetitive sequences of activities that express and reinforce the key values of the organization—what goals are most important and which people are important and which are expendable.</a:t>
            </a:r>
          </a:p>
          <a:p>
            <a:r>
              <a:rPr lang="en-GB" dirty="0"/>
              <a:t>Example: Walmart chant</a:t>
            </a:r>
          </a:p>
        </p:txBody>
      </p:sp>
      <p:sp>
        <p:nvSpPr>
          <p:cNvPr id="6" name="Action Button: Movie 5">
            <a:hlinkClick r:id="rId2" highlightClick="1"/>
          </p:cNvPr>
          <p:cNvSpPr/>
          <p:nvPr/>
        </p:nvSpPr>
        <p:spPr>
          <a:xfrm>
            <a:off x="7524328" y="4581128"/>
            <a:ext cx="1368152" cy="936105"/>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2913372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dirty="0">
                <a:solidFill>
                  <a:schemeClr val="bg2">
                    <a:lumMod val="50000"/>
                  </a:schemeClr>
                </a:solidFill>
                <a:latin typeface="CaeciliaLTStd-Heavy"/>
              </a:rPr>
              <a:t>Material Symbols</a:t>
            </a:r>
          </a:p>
          <a:p>
            <a:pPr marL="0" indent="0">
              <a:buNone/>
            </a:pPr>
            <a:r>
              <a:rPr lang="en-GB" b="1" dirty="0">
                <a:latin typeface="CaeciliaLTStd-Heavy"/>
              </a:rPr>
              <a:t>Have you seen the Google office in London?</a:t>
            </a:r>
            <a:endParaRPr lang="en-GB" dirty="0"/>
          </a:p>
        </p:txBody>
      </p:sp>
      <p:sp>
        <p:nvSpPr>
          <p:cNvPr id="4" name="Action Button: Movie 3">
            <a:hlinkClick r:id="rId2" highlightClick="1"/>
          </p:cNvPr>
          <p:cNvSpPr/>
          <p:nvPr/>
        </p:nvSpPr>
        <p:spPr>
          <a:xfrm>
            <a:off x="7596336" y="4509120"/>
            <a:ext cx="1368152" cy="1008113"/>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372789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06208" y="1484784"/>
            <a:ext cx="5337792" cy="4176464"/>
          </a:xfrm>
          <a:prstGeom prst="rect">
            <a:avLst/>
          </a:prstGeom>
        </p:spPr>
      </p:pic>
      <p:sp>
        <p:nvSpPr>
          <p:cNvPr id="5" name="Rectangle 4"/>
          <p:cNvSpPr/>
          <p:nvPr/>
        </p:nvSpPr>
        <p:spPr>
          <a:xfrm>
            <a:off x="107504" y="350191"/>
            <a:ext cx="3816424" cy="5078313"/>
          </a:xfrm>
          <a:prstGeom prst="rect">
            <a:avLst/>
          </a:prstGeom>
        </p:spPr>
        <p:txBody>
          <a:bodyPr wrap="square">
            <a:spAutoFit/>
          </a:bodyPr>
          <a:lstStyle/>
          <a:p>
            <a:r>
              <a:rPr lang="en-GB" dirty="0"/>
              <a:t>At </a:t>
            </a:r>
            <a:r>
              <a:rPr lang="en-GB" dirty="0" err="1"/>
              <a:t>Sermo</a:t>
            </a:r>
            <a:r>
              <a:rPr lang="en-GB" dirty="0"/>
              <a:t>, it’s okay for employees</a:t>
            </a:r>
          </a:p>
          <a:p>
            <a:r>
              <a:rPr lang="en-GB" dirty="0"/>
              <a:t>to bring their dogs to work and to</a:t>
            </a:r>
          </a:p>
          <a:p>
            <a:r>
              <a:rPr lang="en-GB" dirty="0"/>
              <a:t>include them in company meetings,</a:t>
            </a:r>
          </a:p>
          <a:p>
            <a:r>
              <a:rPr lang="en-GB" dirty="0"/>
              <a:t>as shown in this photo. </a:t>
            </a:r>
          </a:p>
          <a:p>
            <a:r>
              <a:rPr lang="en-GB" dirty="0" err="1"/>
              <a:t>Sermo</a:t>
            </a:r>
            <a:r>
              <a:rPr lang="en-GB" dirty="0"/>
              <a:t> is an online community for physicians where they can collaborate</a:t>
            </a:r>
          </a:p>
          <a:p>
            <a:r>
              <a:rPr lang="en-GB" dirty="0"/>
              <a:t>and improve patient care. </a:t>
            </a:r>
            <a:r>
              <a:rPr lang="en-GB" dirty="0" err="1"/>
              <a:t>Sermo’s</a:t>
            </a:r>
            <a:endParaRPr lang="en-GB" dirty="0"/>
          </a:p>
          <a:p>
            <a:r>
              <a:rPr lang="en-GB" dirty="0"/>
              <a:t>culture derives from the company’s</a:t>
            </a:r>
          </a:p>
          <a:p>
            <a:r>
              <a:rPr lang="en-GB" dirty="0"/>
              <a:t>founder and CEO </a:t>
            </a:r>
            <a:r>
              <a:rPr lang="en-GB" dirty="0" err="1"/>
              <a:t>Dr.</a:t>
            </a:r>
            <a:r>
              <a:rPr lang="en-GB" dirty="0"/>
              <a:t> Daniel</a:t>
            </a:r>
          </a:p>
          <a:p>
            <a:r>
              <a:rPr lang="en-GB" dirty="0" err="1"/>
              <a:t>Palestrant</a:t>
            </a:r>
            <a:r>
              <a:rPr lang="en-GB" dirty="0"/>
              <a:t>, who wants employees</a:t>
            </a:r>
          </a:p>
          <a:p>
            <a:r>
              <a:rPr lang="en-GB" dirty="0"/>
              <a:t>to love coming to work, to be</a:t>
            </a:r>
          </a:p>
          <a:p>
            <a:r>
              <a:rPr lang="en-GB" dirty="0"/>
              <a:t>comfortable, to have fun, and to</a:t>
            </a:r>
          </a:p>
          <a:p>
            <a:r>
              <a:rPr lang="en-GB" dirty="0"/>
              <a:t>just be themselves in a space that</a:t>
            </a:r>
          </a:p>
          <a:p>
            <a:r>
              <a:rPr lang="en-GB" dirty="0"/>
              <a:t>suits them. </a:t>
            </a:r>
            <a:r>
              <a:rPr lang="en-GB" dirty="0" err="1"/>
              <a:t>Sermo’s</a:t>
            </a:r>
            <a:r>
              <a:rPr lang="en-GB" dirty="0"/>
              <a:t> informal work</a:t>
            </a:r>
          </a:p>
          <a:p>
            <a:r>
              <a:rPr lang="en-GB" dirty="0"/>
              <a:t>environment and open office plan</a:t>
            </a:r>
          </a:p>
          <a:p>
            <a:r>
              <a:rPr lang="en-GB" dirty="0"/>
              <a:t>conveys to employees that the company values openness, individuality, creativity, and flexibility.</a:t>
            </a:r>
          </a:p>
        </p:txBody>
      </p:sp>
      <p:sp>
        <p:nvSpPr>
          <p:cNvPr id="7" name="Explosion 1 6"/>
          <p:cNvSpPr/>
          <p:nvPr/>
        </p:nvSpPr>
        <p:spPr>
          <a:xfrm rot="906426">
            <a:off x="5855030" y="197604"/>
            <a:ext cx="3384376" cy="2073521"/>
          </a:xfrm>
          <a:prstGeom prst="irregularSeal1">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3000" b="1" dirty="0">
                <a:solidFill>
                  <a:schemeClr val="tx1"/>
                </a:solidFill>
              </a:rPr>
              <a:t>EXAMPLE</a:t>
            </a:r>
          </a:p>
        </p:txBody>
      </p:sp>
    </p:spTree>
    <p:extLst>
      <p:ext uri="{BB962C8B-B14F-4D97-AF65-F5344CB8AC3E}">
        <p14:creationId xmlns:p14="http://schemas.microsoft.com/office/powerpoint/2010/main" val="95653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6" presetClass="entr" presetSubtype="32"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out)">
                                      <p:cBhvr>
                                        <p:cTn id="11" dur="500"/>
                                        <p:tgtEl>
                                          <p:spTgt spid="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Facilitation of socialization</a:t>
            </a:r>
          </a:p>
        </p:txBody>
      </p:sp>
      <p:sp>
        <p:nvSpPr>
          <p:cNvPr id="3" name="Content Placeholder 2"/>
          <p:cNvSpPr>
            <a:spLocks noGrp="1"/>
          </p:cNvSpPr>
          <p:nvPr>
            <p:ph idx="1"/>
          </p:nvPr>
        </p:nvSpPr>
        <p:spPr/>
        <p:txBody>
          <a:bodyPr>
            <a:normAutofit lnSpcReduction="10000"/>
          </a:bodyPr>
          <a:lstStyle/>
          <a:p>
            <a:pPr marL="0" indent="0">
              <a:buNone/>
            </a:pPr>
            <a:r>
              <a:rPr lang="en-GB" dirty="0"/>
              <a:t>Group Activity</a:t>
            </a:r>
          </a:p>
          <a:p>
            <a:pPr marL="0" indent="0">
              <a:buNone/>
            </a:pPr>
            <a:endParaRPr lang="en-GB" dirty="0"/>
          </a:p>
          <a:p>
            <a:pPr marL="0" indent="0">
              <a:buNone/>
            </a:pPr>
            <a:r>
              <a:rPr lang="en-GB" dirty="0"/>
              <a:t>Prepare 2 posters on</a:t>
            </a:r>
          </a:p>
          <a:p>
            <a:r>
              <a:rPr lang="en-GB" b="1" dirty="0"/>
              <a:t>What Can Employees Do and</a:t>
            </a:r>
          </a:p>
          <a:p>
            <a:r>
              <a:rPr lang="en-GB" b="1" dirty="0"/>
              <a:t>What Can Organizations Do</a:t>
            </a:r>
          </a:p>
          <a:p>
            <a:pPr marL="0" indent="0">
              <a:buNone/>
            </a:pPr>
            <a:r>
              <a:rPr lang="en-GB" dirty="0"/>
              <a:t>To facilitate the socialisation process. Explain your posters to the class.</a:t>
            </a:r>
          </a:p>
          <a:p>
            <a:pPr marL="0" indent="0">
              <a:buNone/>
            </a:pPr>
            <a:endParaRPr lang="en-GB" dirty="0"/>
          </a:p>
        </p:txBody>
      </p:sp>
    </p:spTree>
    <p:extLst>
      <p:ext uri="{BB962C8B-B14F-4D97-AF65-F5344CB8AC3E}">
        <p14:creationId xmlns:p14="http://schemas.microsoft.com/office/powerpoint/2010/main" val="4586131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Creating an Ethical Organizational Culture</a:t>
            </a:r>
          </a:p>
        </p:txBody>
      </p:sp>
      <p:sp>
        <p:nvSpPr>
          <p:cNvPr id="8" name="TextBox 7"/>
          <p:cNvSpPr txBox="1"/>
          <p:nvPr/>
        </p:nvSpPr>
        <p:spPr>
          <a:xfrm>
            <a:off x="6516216" y="5301208"/>
            <a:ext cx="2520280" cy="369332"/>
          </a:xfrm>
          <a:prstGeom prst="rect">
            <a:avLst/>
          </a:prstGeom>
          <a:noFill/>
        </p:spPr>
        <p:txBody>
          <a:bodyPr wrap="square" rtlCol="0">
            <a:spAutoFit/>
          </a:bodyPr>
          <a:lstStyle/>
          <a:p>
            <a:r>
              <a:rPr lang="en-GB" dirty="0"/>
              <a:t>(Victor and Cullen, 1988)</a:t>
            </a:r>
          </a:p>
        </p:txBody>
      </p:sp>
      <p:sp>
        <p:nvSpPr>
          <p:cNvPr id="13" name="AutoShape 8" descr="Image result for building clipa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10" descr="Image result for building clipar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15"/>
          <p:cNvPicPr>
            <a:picLocks noChangeAspect="1"/>
          </p:cNvPicPr>
          <p:nvPr/>
        </p:nvPicPr>
        <p:blipFill>
          <a:blip r:embed="rId3"/>
          <a:stretch>
            <a:fillRect/>
          </a:stretch>
        </p:blipFill>
        <p:spPr>
          <a:xfrm>
            <a:off x="3071812" y="2667000"/>
            <a:ext cx="3000375" cy="1524000"/>
          </a:xfrm>
          <a:prstGeom prst="rect">
            <a:avLst/>
          </a:prstGeom>
        </p:spPr>
      </p:pic>
      <p:sp>
        <p:nvSpPr>
          <p:cNvPr id="20" name="Oval 19"/>
          <p:cNvSpPr/>
          <p:nvPr/>
        </p:nvSpPr>
        <p:spPr>
          <a:xfrm>
            <a:off x="599580" y="2528900"/>
            <a:ext cx="1872208" cy="180020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t>Low to moderate </a:t>
            </a:r>
            <a:r>
              <a:rPr lang="en-GB" sz="1400" dirty="0"/>
              <a:t>aggressiveness</a:t>
            </a:r>
          </a:p>
        </p:txBody>
      </p:sp>
      <p:sp>
        <p:nvSpPr>
          <p:cNvPr id="21" name="Oval 20"/>
          <p:cNvSpPr/>
          <p:nvPr/>
        </p:nvSpPr>
        <p:spPr>
          <a:xfrm>
            <a:off x="751980" y="2681300"/>
            <a:ext cx="1872208" cy="1800200"/>
          </a:xfrm>
          <a:prstGeom prst="ellipse">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dirty="0"/>
              <a:t>Focus on process and outcome</a:t>
            </a:r>
            <a:endParaRPr lang="en-GB" sz="1400" dirty="0"/>
          </a:p>
        </p:txBody>
      </p:sp>
      <p:sp>
        <p:nvSpPr>
          <p:cNvPr id="22" name="Oval 21"/>
          <p:cNvSpPr/>
          <p:nvPr/>
        </p:nvSpPr>
        <p:spPr>
          <a:xfrm>
            <a:off x="904380" y="2833700"/>
            <a:ext cx="1872208" cy="1800200"/>
          </a:xfrm>
          <a:prstGeom prst="ellipse">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dirty="0"/>
              <a:t>Long-term focus</a:t>
            </a:r>
            <a:endParaRPr lang="en-GB" sz="1400" dirty="0"/>
          </a:p>
        </p:txBody>
      </p:sp>
      <p:sp>
        <p:nvSpPr>
          <p:cNvPr id="23" name="Oval 22"/>
          <p:cNvSpPr/>
          <p:nvPr/>
        </p:nvSpPr>
        <p:spPr>
          <a:xfrm>
            <a:off x="1056780" y="2986100"/>
            <a:ext cx="1872208" cy="1800200"/>
          </a:xfrm>
          <a:prstGeom prst="ellipse">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dirty="0"/>
              <a:t>Balance stake holder interests</a:t>
            </a:r>
            <a:endParaRPr lang="en-GB" sz="1400" dirty="0"/>
          </a:p>
        </p:txBody>
      </p:sp>
      <p:sp>
        <p:nvSpPr>
          <p:cNvPr id="24" name="Oval 23"/>
          <p:cNvSpPr/>
          <p:nvPr/>
        </p:nvSpPr>
        <p:spPr>
          <a:xfrm>
            <a:off x="1209180" y="3138500"/>
            <a:ext cx="1872208" cy="1800200"/>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dirty="0"/>
              <a:t>High risk tolerance</a:t>
            </a:r>
          </a:p>
        </p:txBody>
      </p:sp>
      <p:sp>
        <p:nvSpPr>
          <p:cNvPr id="18" name="TextBox 17"/>
          <p:cNvSpPr txBox="1"/>
          <p:nvPr/>
        </p:nvSpPr>
        <p:spPr>
          <a:xfrm>
            <a:off x="599580" y="1916832"/>
            <a:ext cx="1308124" cy="369332"/>
          </a:xfrm>
          <a:prstGeom prst="rect">
            <a:avLst/>
          </a:prstGeom>
          <a:noFill/>
        </p:spPr>
        <p:txBody>
          <a:bodyPr wrap="square" rtlCol="0">
            <a:spAutoFit/>
          </a:bodyPr>
          <a:lstStyle/>
          <a:p>
            <a:r>
              <a:rPr lang="en-GB" dirty="0"/>
              <a:t>Ingredients</a:t>
            </a:r>
          </a:p>
        </p:txBody>
      </p:sp>
      <p:grpSp>
        <p:nvGrpSpPr>
          <p:cNvPr id="28" name="Group 27"/>
          <p:cNvGrpSpPr/>
          <p:nvPr/>
        </p:nvGrpSpPr>
        <p:grpSpPr>
          <a:xfrm>
            <a:off x="6672211" y="1916832"/>
            <a:ext cx="1771650" cy="3036732"/>
            <a:chOff x="6672211" y="1916832"/>
            <a:chExt cx="1771650" cy="3036732"/>
          </a:xfrm>
        </p:grpSpPr>
        <p:sp>
          <p:nvSpPr>
            <p:cNvPr id="26" name="TextBox 25"/>
            <p:cNvSpPr txBox="1"/>
            <p:nvPr/>
          </p:nvSpPr>
          <p:spPr>
            <a:xfrm>
              <a:off x="6948264" y="1916832"/>
              <a:ext cx="900100" cy="369332"/>
            </a:xfrm>
            <a:prstGeom prst="rect">
              <a:avLst/>
            </a:prstGeom>
            <a:noFill/>
          </p:spPr>
          <p:txBody>
            <a:bodyPr wrap="square" rtlCol="0">
              <a:spAutoFit/>
            </a:bodyPr>
            <a:lstStyle/>
            <a:p>
              <a:r>
                <a:rPr lang="en-GB" dirty="0"/>
                <a:t>output</a:t>
              </a:r>
            </a:p>
          </p:txBody>
        </p:sp>
        <p:grpSp>
          <p:nvGrpSpPr>
            <p:cNvPr id="27" name="Group 26"/>
            <p:cNvGrpSpPr/>
            <p:nvPr/>
          </p:nvGrpSpPr>
          <p:grpSpPr>
            <a:xfrm>
              <a:off x="6672211" y="2372289"/>
              <a:ext cx="1771650" cy="2581275"/>
              <a:chOff x="6672211" y="2372289"/>
              <a:chExt cx="1771650" cy="2581275"/>
            </a:xfrm>
          </p:grpSpPr>
          <p:pic>
            <p:nvPicPr>
              <p:cNvPr id="19" name="Picture 18"/>
              <p:cNvPicPr>
                <a:picLocks noChangeAspect="1"/>
              </p:cNvPicPr>
              <p:nvPr/>
            </p:nvPicPr>
            <p:blipFill>
              <a:blip r:embed="rId4"/>
              <a:stretch>
                <a:fillRect/>
              </a:stretch>
            </p:blipFill>
            <p:spPr>
              <a:xfrm>
                <a:off x="6672211" y="2372289"/>
                <a:ext cx="1771650" cy="2581275"/>
              </a:xfrm>
              <a:prstGeom prst="rect">
                <a:avLst/>
              </a:prstGeom>
            </p:spPr>
          </p:pic>
          <p:sp>
            <p:nvSpPr>
              <p:cNvPr id="25" name="TextBox 24"/>
              <p:cNvSpPr txBox="1"/>
              <p:nvPr/>
            </p:nvSpPr>
            <p:spPr>
              <a:xfrm>
                <a:off x="6948264" y="2825316"/>
                <a:ext cx="1301799" cy="830997"/>
              </a:xfrm>
              <a:prstGeom prst="rect">
                <a:avLst/>
              </a:prstGeom>
              <a:noFill/>
            </p:spPr>
            <p:txBody>
              <a:bodyPr wrap="square" rtlCol="0">
                <a:spAutoFit/>
              </a:bodyPr>
              <a:lstStyle/>
              <a:p>
                <a:pPr algn="ctr"/>
                <a:r>
                  <a:rPr lang="en-GB" sz="2400" b="1" dirty="0"/>
                  <a:t>Ethical Culture</a:t>
                </a:r>
              </a:p>
            </p:txBody>
          </p:sp>
        </p:grpSp>
      </p:grpSp>
    </p:spTree>
    <p:extLst>
      <p:ext uri="{BB962C8B-B14F-4D97-AF65-F5344CB8AC3E}">
        <p14:creationId xmlns:p14="http://schemas.microsoft.com/office/powerpoint/2010/main" val="310876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xit" presetSubtype="0" fill="hold" grpId="0" nodeType="clickEffect">
                                  <p:stCondLst>
                                    <p:cond delay="0"/>
                                  </p:stCondLst>
                                  <p:childTnLst>
                                    <p:animEffect transition="out" filter="fade">
                                      <p:cBhvr>
                                        <p:cTn id="6" dur="800" accel="100000">
                                          <p:stCondLst>
                                            <p:cond delay="200"/>
                                          </p:stCondLst>
                                        </p:cTn>
                                        <p:tgtEl>
                                          <p:spTgt spid="24"/>
                                        </p:tgtEl>
                                      </p:cBhvr>
                                    </p:animEffect>
                                    <p:anim calcmode="lin" valueType="num">
                                      <p:cBhvr>
                                        <p:cTn id="7" dur="800" accel="100000">
                                          <p:stCondLst>
                                            <p:cond delay="200"/>
                                          </p:stCondLst>
                                        </p:cTn>
                                        <p:tgtEl>
                                          <p:spTgt spid="24"/>
                                        </p:tgtEl>
                                        <p:attrNameLst>
                                          <p:attrName>style.rotation</p:attrName>
                                        </p:attrNameLst>
                                      </p:cBhvr>
                                      <p:tavLst>
                                        <p:tav tm="0">
                                          <p:val>
                                            <p:fltVal val="0"/>
                                          </p:val>
                                        </p:tav>
                                        <p:tav tm="100000">
                                          <p:val>
                                            <p:fltVal val="-90"/>
                                          </p:val>
                                        </p:tav>
                                      </p:tavLst>
                                    </p:anim>
                                    <p:anim calcmode="lin" valueType="num">
                                      <p:cBhvr>
                                        <p:cTn id="8" dur="200" decel="100000"/>
                                        <p:tgtEl>
                                          <p:spTgt spid="24"/>
                                        </p:tgtEl>
                                        <p:attrNameLst>
                                          <p:attrName>ppt_x</p:attrName>
                                        </p:attrNameLst>
                                      </p:cBhvr>
                                      <p:tavLst>
                                        <p:tav tm="0">
                                          <p:val>
                                            <p:strVal val="ppt_x"/>
                                          </p:val>
                                        </p:tav>
                                        <p:tav tm="100000">
                                          <p:val>
                                            <p:strVal val="ppt_x-0.05"/>
                                          </p:val>
                                        </p:tav>
                                      </p:tavLst>
                                    </p:anim>
                                    <p:anim calcmode="lin" valueType="num">
                                      <p:cBhvr>
                                        <p:cTn id="9" dur="200" decel="100000"/>
                                        <p:tgtEl>
                                          <p:spTgt spid="24"/>
                                        </p:tgtEl>
                                        <p:attrNameLst>
                                          <p:attrName>ppt_y</p:attrName>
                                        </p:attrNameLst>
                                      </p:cBhvr>
                                      <p:tavLst>
                                        <p:tav tm="0">
                                          <p:val>
                                            <p:strVal val="ppt_y"/>
                                          </p:val>
                                        </p:tav>
                                        <p:tav tm="100000">
                                          <p:val>
                                            <p:strVal val="ppt_y+0.1"/>
                                          </p:val>
                                        </p:tav>
                                      </p:tavLst>
                                    </p:anim>
                                    <p:anim calcmode="lin" valueType="num">
                                      <p:cBhvr>
                                        <p:cTn id="10" dur="800" accel="100000">
                                          <p:stCondLst>
                                            <p:cond delay="200"/>
                                          </p:stCondLst>
                                        </p:cTn>
                                        <p:tgtEl>
                                          <p:spTgt spid="24"/>
                                        </p:tgtEl>
                                        <p:attrNameLst>
                                          <p:attrName>ppt_x</p:attrName>
                                        </p:attrNameLst>
                                      </p:cBhvr>
                                      <p:tavLst>
                                        <p:tav tm="0">
                                          <p:val>
                                            <p:strVal val="ppt_x"/>
                                          </p:val>
                                        </p:tav>
                                        <p:tav tm="100000">
                                          <p:val>
                                            <p:strVal val="ppt_x+0.4+0.05"/>
                                          </p:val>
                                        </p:tav>
                                      </p:tavLst>
                                    </p:anim>
                                    <p:anim calcmode="lin" valueType="num">
                                      <p:cBhvr>
                                        <p:cTn id="11" dur="800" accel="100000">
                                          <p:stCondLst>
                                            <p:cond delay="200"/>
                                          </p:stCondLst>
                                        </p:cTn>
                                        <p:tgtEl>
                                          <p:spTgt spid="24"/>
                                        </p:tgtEl>
                                        <p:attrNameLst>
                                          <p:attrName>ppt_y</p:attrName>
                                        </p:attrNameLst>
                                      </p:cBhvr>
                                      <p:tavLst>
                                        <p:tav tm="0">
                                          <p:val>
                                            <p:strVal val="ppt_y"/>
                                          </p:val>
                                        </p:tav>
                                        <p:tav tm="100000">
                                          <p:val>
                                            <p:strVal val="ppt_y-0.4-0.1"/>
                                          </p:val>
                                        </p:tav>
                                      </p:tavLst>
                                    </p:anim>
                                    <p:set>
                                      <p:cBhvr>
                                        <p:cTn id="12" dur="1" fill="hold">
                                          <p:stCondLst>
                                            <p:cond delay="999"/>
                                          </p:stCondLst>
                                        </p:cTn>
                                        <p:tgtEl>
                                          <p:spTgt spid="2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0" presetClass="exit" presetSubtype="0" fill="hold" grpId="0" nodeType="clickEffect">
                                  <p:stCondLst>
                                    <p:cond delay="0"/>
                                  </p:stCondLst>
                                  <p:childTnLst>
                                    <p:animEffect transition="out" filter="fade">
                                      <p:cBhvr>
                                        <p:cTn id="16" dur="800" accel="100000">
                                          <p:stCondLst>
                                            <p:cond delay="200"/>
                                          </p:stCondLst>
                                        </p:cTn>
                                        <p:tgtEl>
                                          <p:spTgt spid="23"/>
                                        </p:tgtEl>
                                      </p:cBhvr>
                                    </p:animEffect>
                                    <p:anim calcmode="lin" valueType="num">
                                      <p:cBhvr>
                                        <p:cTn id="17" dur="800" accel="100000">
                                          <p:stCondLst>
                                            <p:cond delay="200"/>
                                          </p:stCondLst>
                                        </p:cTn>
                                        <p:tgtEl>
                                          <p:spTgt spid="23"/>
                                        </p:tgtEl>
                                        <p:attrNameLst>
                                          <p:attrName>style.rotation</p:attrName>
                                        </p:attrNameLst>
                                      </p:cBhvr>
                                      <p:tavLst>
                                        <p:tav tm="0">
                                          <p:val>
                                            <p:fltVal val="0"/>
                                          </p:val>
                                        </p:tav>
                                        <p:tav tm="100000">
                                          <p:val>
                                            <p:fltVal val="-90"/>
                                          </p:val>
                                        </p:tav>
                                      </p:tavLst>
                                    </p:anim>
                                    <p:anim calcmode="lin" valueType="num">
                                      <p:cBhvr>
                                        <p:cTn id="18" dur="200" decel="100000"/>
                                        <p:tgtEl>
                                          <p:spTgt spid="23"/>
                                        </p:tgtEl>
                                        <p:attrNameLst>
                                          <p:attrName>ppt_x</p:attrName>
                                        </p:attrNameLst>
                                      </p:cBhvr>
                                      <p:tavLst>
                                        <p:tav tm="0">
                                          <p:val>
                                            <p:strVal val="ppt_x"/>
                                          </p:val>
                                        </p:tav>
                                        <p:tav tm="100000">
                                          <p:val>
                                            <p:strVal val="ppt_x-0.05"/>
                                          </p:val>
                                        </p:tav>
                                      </p:tavLst>
                                    </p:anim>
                                    <p:anim calcmode="lin" valueType="num">
                                      <p:cBhvr>
                                        <p:cTn id="19" dur="200" decel="100000"/>
                                        <p:tgtEl>
                                          <p:spTgt spid="23"/>
                                        </p:tgtEl>
                                        <p:attrNameLst>
                                          <p:attrName>ppt_y</p:attrName>
                                        </p:attrNameLst>
                                      </p:cBhvr>
                                      <p:tavLst>
                                        <p:tav tm="0">
                                          <p:val>
                                            <p:strVal val="ppt_y"/>
                                          </p:val>
                                        </p:tav>
                                        <p:tav tm="100000">
                                          <p:val>
                                            <p:strVal val="ppt_y+0.1"/>
                                          </p:val>
                                        </p:tav>
                                      </p:tavLst>
                                    </p:anim>
                                    <p:anim calcmode="lin" valueType="num">
                                      <p:cBhvr>
                                        <p:cTn id="20" dur="800" accel="100000">
                                          <p:stCondLst>
                                            <p:cond delay="200"/>
                                          </p:stCondLst>
                                        </p:cTn>
                                        <p:tgtEl>
                                          <p:spTgt spid="23"/>
                                        </p:tgtEl>
                                        <p:attrNameLst>
                                          <p:attrName>ppt_x</p:attrName>
                                        </p:attrNameLst>
                                      </p:cBhvr>
                                      <p:tavLst>
                                        <p:tav tm="0">
                                          <p:val>
                                            <p:strVal val="ppt_x"/>
                                          </p:val>
                                        </p:tav>
                                        <p:tav tm="100000">
                                          <p:val>
                                            <p:strVal val="ppt_x+0.4+0.05"/>
                                          </p:val>
                                        </p:tav>
                                      </p:tavLst>
                                    </p:anim>
                                    <p:anim calcmode="lin" valueType="num">
                                      <p:cBhvr>
                                        <p:cTn id="21" dur="800" accel="100000">
                                          <p:stCondLst>
                                            <p:cond delay="200"/>
                                          </p:stCondLst>
                                        </p:cTn>
                                        <p:tgtEl>
                                          <p:spTgt spid="23"/>
                                        </p:tgtEl>
                                        <p:attrNameLst>
                                          <p:attrName>ppt_y</p:attrName>
                                        </p:attrNameLst>
                                      </p:cBhvr>
                                      <p:tavLst>
                                        <p:tav tm="0">
                                          <p:val>
                                            <p:strVal val="ppt_y"/>
                                          </p:val>
                                        </p:tav>
                                        <p:tav tm="100000">
                                          <p:val>
                                            <p:strVal val="ppt_y-0.4-0.1"/>
                                          </p:val>
                                        </p:tav>
                                      </p:tavLst>
                                    </p:anim>
                                    <p:set>
                                      <p:cBhvr>
                                        <p:cTn id="22" dur="1" fill="hold">
                                          <p:stCondLst>
                                            <p:cond delay="999"/>
                                          </p:stCondLst>
                                        </p:cTn>
                                        <p:tgtEl>
                                          <p:spTgt spid="2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30" presetClass="exit" presetSubtype="0" fill="hold" grpId="0" nodeType="clickEffect">
                                  <p:stCondLst>
                                    <p:cond delay="0"/>
                                  </p:stCondLst>
                                  <p:childTnLst>
                                    <p:animEffect transition="out" filter="fade">
                                      <p:cBhvr>
                                        <p:cTn id="26" dur="800" accel="100000">
                                          <p:stCondLst>
                                            <p:cond delay="200"/>
                                          </p:stCondLst>
                                        </p:cTn>
                                        <p:tgtEl>
                                          <p:spTgt spid="22"/>
                                        </p:tgtEl>
                                      </p:cBhvr>
                                    </p:animEffect>
                                    <p:anim calcmode="lin" valueType="num">
                                      <p:cBhvr>
                                        <p:cTn id="27" dur="800" accel="100000">
                                          <p:stCondLst>
                                            <p:cond delay="200"/>
                                          </p:stCondLst>
                                        </p:cTn>
                                        <p:tgtEl>
                                          <p:spTgt spid="22"/>
                                        </p:tgtEl>
                                        <p:attrNameLst>
                                          <p:attrName>style.rotation</p:attrName>
                                        </p:attrNameLst>
                                      </p:cBhvr>
                                      <p:tavLst>
                                        <p:tav tm="0">
                                          <p:val>
                                            <p:fltVal val="0"/>
                                          </p:val>
                                        </p:tav>
                                        <p:tav tm="100000">
                                          <p:val>
                                            <p:fltVal val="-90"/>
                                          </p:val>
                                        </p:tav>
                                      </p:tavLst>
                                    </p:anim>
                                    <p:anim calcmode="lin" valueType="num">
                                      <p:cBhvr>
                                        <p:cTn id="28" dur="200" decel="100000"/>
                                        <p:tgtEl>
                                          <p:spTgt spid="22"/>
                                        </p:tgtEl>
                                        <p:attrNameLst>
                                          <p:attrName>ppt_x</p:attrName>
                                        </p:attrNameLst>
                                      </p:cBhvr>
                                      <p:tavLst>
                                        <p:tav tm="0">
                                          <p:val>
                                            <p:strVal val="ppt_x"/>
                                          </p:val>
                                        </p:tav>
                                        <p:tav tm="100000">
                                          <p:val>
                                            <p:strVal val="ppt_x-0.05"/>
                                          </p:val>
                                        </p:tav>
                                      </p:tavLst>
                                    </p:anim>
                                    <p:anim calcmode="lin" valueType="num">
                                      <p:cBhvr>
                                        <p:cTn id="29" dur="200" decel="100000"/>
                                        <p:tgtEl>
                                          <p:spTgt spid="22"/>
                                        </p:tgtEl>
                                        <p:attrNameLst>
                                          <p:attrName>ppt_y</p:attrName>
                                        </p:attrNameLst>
                                      </p:cBhvr>
                                      <p:tavLst>
                                        <p:tav tm="0">
                                          <p:val>
                                            <p:strVal val="ppt_y"/>
                                          </p:val>
                                        </p:tav>
                                        <p:tav tm="100000">
                                          <p:val>
                                            <p:strVal val="ppt_y+0.1"/>
                                          </p:val>
                                        </p:tav>
                                      </p:tavLst>
                                    </p:anim>
                                    <p:anim calcmode="lin" valueType="num">
                                      <p:cBhvr>
                                        <p:cTn id="30" dur="800" accel="100000">
                                          <p:stCondLst>
                                            <p:cond delay="200"/>
                                          </p:stCondLst>
                                        </p:cTn>
                                        <p:tgtEl>
                                          <p:spTgt spid="22"/>
                                        </p:tgtEl>
                                        <p:attrNameLst>
                                          <p:attrName>ppt_x</p:attrName>
                                        </p:attrNameLst>
                                      </p:cBhvr>
                                      <p:tavLst>
                                        <p:tav tm="0">
                                          <p:val>
                                            <p:strVal val="ppt_x"/>
                                          </p:val>
                                        </p:tav>
                                        <p:tav tm="100000">
                                          <p:val>
                                            <p:strVal val="ppt_x+0.4+0.05"/>
                                          </p:val>
                                        </p:tav>
                                      </p:tavLst>
                                    </p:anim>
                                    <p:anim calcmode="lin" valueType="num">
                                      <p:cBhvr>
                                        <p:cTn id="31" dur="800" accel="100000">
                                          <p:stCondLst>
                                            <p:cond delay="200"/>
                                          </p:stCondLst>
                                        </p:cTn>
                                        <p:tgtEl>
                                          <p:spTgt spid="22"/>
                                        </p:tgtEl>
                                        <p:attrNameLst>
                                          <p:attrName>ppt_y</p:attrName>
                                        </p:attrNameLst>
                                      </p:cBhvr>
                                      <p:tavLst>
                                        <p:tav tm="0">
                                          <p:val>
                                            <p:strVal val="ppt_y"/>
                                          </p:val>
                                        </p:tav>
                                        <p:tav tm="100000">
                                          <p:val>
                                            <p:strVal val="ppt_y-0.4-0.1"/>
                                          </p:val>
                                        </p:tav>
                                      </p:tavLst>
                                    </p:anim>
                                    <p:set>
                                      <p:cBhvr>
                                        <p:cTn id="32" dur="1" fill="hold">
                                          <p:stCondLst>
                                            <p:cond delay="999"/>
                                          </p:stCondLst>
                                        </p:cTn>
                                        <p:tgtEl>
                                          <p:spTgt spid="2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30" presetClass="exit" presetSubtype="0" fill="hold" grpId="0" nodeType="clickEffect">
                                  <p:stCondLst>
                                    <p:cond delay="0"/>
                                  </p:stCondLst>
                                  <p:childTnLst>
                                    <p:animEffect transition="out" filter="fade">
                                      <p:cBhvr>
                                        <p:cTn id="36" dur="800" accel="100000">
                                          <p:stCondLst>
                                            <p:cond delay="200"/>
                                          </p:stCondLst>
                                        </p:cTn>
                                        <p:tgtEl>
                                          <p:spTgt spid="21"/>
                                        </p:tgtEl>
                                      </p:cBhvr>
                                    </p:animEffect>
                                    <p:anim calcmode="lin" valueType="num">
                                      <p:cBhvr>
                                        <p:cTn id="37" dur="800" accel="100000">
                                          <p:stCondLst>
                                            <p:cond delay="200"/>
                                          </p:stCondLst>
                                        </p:cTn>
                                        <p:tgtEl>
                                          <p:spTgt spid="21"/>
                                        </p:tgtEl>
                                        <p:attrNameLst>
                                          <p:attrName>style.rotation</p:attrName>
                                        </p:attrNameLst>
                                      </p:cBhvr>
                                      <p:tavLst>
                                        <p:tav tm="0">
                                          <p:val>
                                            <p:fltVal val="0"/>
                                          </p:val>
                                        </p:tav>
                                        <p:tav tm="100000">
                                          <p:val>
                                            <p:fltVal val="-90"/>
                                          </p:val>
                                        </p:tav>
                                      </p:tavLst>
                                    </p:anim>
                                    <p:anim calcmode="lin" valueType="num">
                                      <p:cBhvr>
                                        <p:cTn id="38" dur="200" decel="100000"/>
                                        <p:tgtEl>
                                          <p:spTgt spid="21"/>
                                        </p:tgtEl>
                                        <p:attrNameLst>
                                          <p:attrName>ppt_x</p:attrName>
                                        </p:attrNameLst>
                                      </p:cBhvr>
                                      <p:tavLst>
                                        <p:tav tm="0">
                                          <p:val>
                                            <p:strVal val="ppt_x"/>
                                          </p:val>
                                        </p:tav>
                                        <p:tav tm="100000">
                                          <p:val>
                                            <p:strVal val="ppt_x-0.05"/>
                                          </p:val>
                                        </p:tav>
                                      </p:tavLst>
                                    </p:anim>
                                    <p:anim calcmode="lin" valueType="num">
                                      <p:cBhvr>
                                        <p:cTn id="39" dur="200" decel="100000"/>
                                        <p:tgtEl>
                                          <p:spTgt spid="21"/>
                                        </p:tgtEl>
                                        <p:attrNameLst>
                                          <p:attrName>ppt_y</p:attrName>
                                        </p:attrNameLst>
                                      </p:cBhvr>
                                      <p:tavLst>
                                        <p:tav tm="0">
                                          <p:val>
                                            <p:strVal val="ppt_y"/>
                                          </p:val>
                                        </p:tav>
                                        <p:tav tm="100000">
                                          <p:val>
                                            <p:strVal val="ppt_y+0.1"/>
                                          </p:val>
                                        </p:tav>
                                      </p:tavLst>
                                    </p:anim>
                                    <p:anim calcmode="lin" valueType="num">
                                      <p:cBhvr>
                                        <p:cTn id="40" dur="800" accel="100000">
                                          <p:stCondLst>
                                            <p:cond delay="200"/>
                                          </p:stCondLst>
                                        </p:cTn>
                                        <p:tgtEl>
                                          <p:spTgt spid="21"/>
                                        </p:tgtEl>
                                        <p:attrNameLst>
                                          <p:attrName>ppt_x</p:attrName>
                                        </p:attrNameLst>
                                      </p:cBhvr>
                                      <p:tavLst>
                                        <p:tav tm="0">
                                          <p:val>
                                            <p:strVal val="ppt_x"/>
                                          </p:val>
                                        </p:tav>
                                        <p:tav tm="100000">
                                          <p:val>
                                            <p:strVal val="ppt_x+0.4+0.05"/>
                                          </p:val>
                                        </p:tav>
                                      </p:tavLst>
                                    </p:anim>
                                    <p:anim calcmode="lin" valueType="num">
                                      <p:cBhvr>
                                        <p:cTn id="41" dur="800" accel="100000">
                                          <p:stCondLst>
                                            <p:cond delay="200"/>
                                          </p:stCondLst>
                                        </p:cTn>
                                        <p:tgtEl>
                                          <p:spTgt spid="21"/>
                                        </p:tgtEl>
                                        <p:attrNameLst>
                                          <p:attrName>ppt_y</p:attrName>
                                        </p:attrNameLst>
                                      </p:cBhvr>
                                      <p:tavLst>
                                        <p:tav tm="0">
                                          <p:val>
                                            <p:strVal val="ppt_y"/>
                                          </p:val>
                                        </p:tav>
                                        <p:tav tm="100000">
                                          <p:val>
                                            <p:strVal val="ppt_y-0.4-0.1"/>
                                          </p:val>
                                        </p:tav>
                                      </p:tavLst>
                                    </p:anim>
                                    <p:set>
                                      <p:cBhvr>
                                        <p:cTn id="42" dur="1" fill="hold">
                                          <p:stCondLst>
                                            <p:cond delay="999"/>
                                          </p:stCondLst>
                                        </p:cTn>
                                        <p:tgtEl>
                                          <p:spTgt spid="21"/>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30" presetClass="exit" presetSubtype="0" fill="hold" grpId="0" nodeType="clickEffect">
                                  <p:stCondLst>
                                    <p:cond delay="0"/>
                                  </p:stCondLst>
                                  <p:childTnLst>
                                    <p:animEffect transition="out" filter="fade">
                                      <p:cBhvr>
                                        <p:cTn id="46" dur="800" accel="100000">
                                          <p:stCondLst>
                                            <p:cond delay="200"/>
                                          </p:stCondLst>
                                        </p:cTn>
                                        <p:tgtEl>
                                          <p:spTgt spid="20"/>
                                        </p:tgtEl>
                                      </p:cBhvr>
                                    </p:animEffect>
                                    <p:anim calcmode="lin" valueType="num">
                                      <p:cBhvr>
                                        <p:cTn id="47" dur="800" accel="100000">
                                          <p:stCondLst>
                                            <p:cond delay="200"/>
                                          </p:stCondLst>
                                        </p:cTn>
                                        <p:tgtEl>
                                          <p:spTgt spid="20"/>
                                        </p:tgtEl>
                                        <p:attrNameLst>
                                          <p:attrName>style.rotation</p:attrName>
                                        </p:attrNameLst>
                                      </p:cBhvr>
                                      <p:tavLst>
                                        <p:tav tm="0">
                                          <p:val>
                                            <p:fltVal val="0"/>
                                          </p:val>
                                        </p:tav>
                                        <p:tav tm="100000">
                                          <p:val>
                                            <p:fltVal val="-90"/>
                                          </p:val>
                                        </p:tav>
                                      </p:tavLst>
                                    </p:anim>
                                    <p:anim calcmode="lin" valueType="num">
                                      <p:cBhvr>
                                        <p:cTn id="48" dur="200" decel="100000"/>
                                        <p:tgtEl>
                                          <p:spTgt spid="20"/>
                                        </p:tgtEl>
                                        <p:attrNameLst>
                                          <p:attrName>ppt_x</p:attrName>
                                        </p:attrNameLst>
                                      </p:cBhvr>
                                      <p:tavLst>
                                        <p:tav tm="0">
                                          <p:val>
                                            <p:strVal val="ppt_x"/>
                                          </p:val>
                                        </p:tav>
                                        <p:tav tm="100000">
                                          <p:val>
                                            <p:strVal val="ppt_x-0.05"/>
                                          </p:val>
                                        </p:tav>
                                      </p:tavLst>
                                    </p:anim>
                                    <p:anim calcmode="lin" valueType="num">
                                      <p:cBhvr>
                                        <p:cTn id="49" dur="200" decel="100000"/>
                                        <p:tgtEl>
                                          <p:spTgt spid="20"/>
                                        </p:tgtEl>
                                        <p:attrNameLst>
                                          <p:attrName>ppt_y</p:attrName>
                                        </p:attrNameLst>
                                      </p:cBhvr>
                                      <p:tavLst>
                                        <p:tav tm="0">
                                          <p:val>
                                            <p:strVal val="ppt_y"/>
                                          </p:val>
                                        </p:tav>
                                        <p:tav tm="100000">
                                          <p:val>
                                            <p:strVal val="ppt_y+0.1"/>
                                          </p:val>
                                        </p:tav>
                                      </p:tavLst>
                                    </p:anim>
                                    <p:anim calcmode="lin" valueType="num">
                                      <p:cBhvr>
                                        <p:cTn id="50" dur="800" accel="100000">
                                          <p:stCondLst>
                                            <p:cond delay="200"/>
                                          </p:stCondLst>
                                        </p:cTn>
                                        <p:tgtEl>
                                          <p:spTgt spid="20"/>
                                        </p:tgtEl>
                                        <p:attrNameLst>
                                          <p:attrName>ppt_x</p:attrName>
                                        </p:attrNameLst>
                                      </p:cBhvr>
                                      <p:tavLst>
                                        <p:tav tm="0">
                                          <p:val>
                                            <p:strVal val="ppt_x"/>
                                          </p:val>
                                        </p:tav>
                                        <p:tav tm="100000">
                                          <p:val>
                                            <p:strVal val="ppt_x+0.4+0.05"/>
                                          </p:val>
                                        </p:tav>
                                      </p:tavLst>
                                    </p:anim>
                                    <p:anim calcmode="lin" valueType="num">
                                      <p:cBhvr>
                                        <p:cTn id="51" dur="800" accel="100000">
                                          <p:stCondLst>
                                            <p:cond delay="200"/>
                                          </p:stCondLst>
                                        </p:cTn>
                                        <p:tgtEl>
                                          <p:spTgt spid="20"/>
                                        </p:tgtEl>
                                        <p:attrNameLst>
                                          <p:attrName>ppt_y</p:attrName>
                                        </p:attrNameLst>
                                      </p:cBhvr>
                                      <p:tavLst>
                                        <p:tav tm="0">
                                          <p:val>
                                            <p:strVal val="ppt_y"/>
                                          </p:val>
                                        </p:tav>
                                        <p:tav tm="100000">
                                          <p:val>
                                            <p:strVal val="ppt_y-0.4-0.1"/>
                                          </p:val>
                                        </p:tav>
                                      </p:tavLst>
                                    </p:anim>
                                    <p:set>
                                      <p:cBhvr>
                                        <p:cTn id="52" dur="1" fill="hold">
                                          <p:stCondLst>
                                            <p:cond delay="999"/>
                                          </p:stCondLst>
                                        </p:cTn>
                                        <p:tgtEl>
                                          <p:spTgt spid="20"/>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wipe(down)">
                                      <p:cBhvr>
                                        <p:cTn id="57" dur="580">
                                          <p:stCondLst>
                                            <p:cond delay="0"/>
                                          </p:stCondLst>
                                        </p:cTn>
                                        <p:tgtEl>
                                          <p:spTgt spid="28"/>
                                        </p:tgtEl>
                                      </p:cBhvr>
                                    </p:animEffect>
                                    <p:anim calcmode="lin" valueType="num">
                                      <p:cBhvr>
                                        <p:cTn id="58"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63" dur="26">
                                          <p:stCondLst>
                                            <p:cond delay="650"/>
                                          </p:stCondLst>
                                        </p:cTn>
                                        <p:tgtEl>
                                          <p:spTgt spid="28"/>
                                        </p:tgtEl>
                                      </p:cBhvr>
                                      <p:to x="100000" y="60000"/>
                                    </p:animScale>
                                    <p:animScale>
                                      <p:cBhvr>
                                        <p:cTn id="64" dur="166" decel="50000">
                                          <p:stCondLst>
                                            <p:cond delay="676"/>
                                          </p:stCondLst>
                                        </p:cTn>
                                        <p:tgtEl>
                                          <p:spTgt spid="28"/>
                                        </p:tgtEl>
                                      </p:cBhvr>
                                      <p:to x="100000" y="100000"/>
                                    </p:animScale>
                                    <p:animScale>
                                      <p:cBhvr>
                                        <p:cTn id="65" dur="26">
                                          <p:stCondLst>
                                            <p:cond delay="1312"/>
                                          </p:stCondLst>
                                        </p:cTn>
                                        <p:tgtEl>
                                          <p:spTgt spid="28"/>
                                        </p:tgtEl>
                                      </p:cBhvr>
                                      <p:to x="100000" y="80000"/>
                                    </p:animScale>
                                    <p:animScale>
                                      <p:cBhvr>
                                        <p:cTn id="66" dur="166" decel="50000">
                                          <p:stCondLst>
                                            <p:cond delay="1338"/>
                                          </p:stCondLst>
                                        </p:cTn>
                                        <p:tgtEl>
                                          <p:spTgt spid="28"/>
                                        </p:tgtEl>
                                      </p:cBhvr>
                                      <p:to x="100000" y="100000"/>
                                    </p:animScale>
                                    <p:animScale>
                                      <p:cBhvr>
                                        <p:cTn id="67" dur="26">
                                          <p:stCondLst>
                                            <p:cond delay="1642"/>
                                          </p:stCondLst>
                                        </p:cTn>
                                        <p:tgtEl>
                                          <p:spTgt spid="28"/>
                                        </p:tgtEl>
                                      </p:cBhvr>
                                      <p:to x="100000" y="90000"/>
                                    </p:animScale>
                                    <p:animScale>
                                      <p:cBhvr>
                                        <p:cTn id="68" dur="166" decel="50000">
                                          <p:stCondLst>
                                            <p:cond delay="1668"/>
                                          </p:stCondLst>
                                        </p:cTn>
                                        <p:tgtEl>
                                          <p:spTgt spid="28"/>
                                        </p:tgtEl>
                                      </p:cBhvr>
                                      <p:to x="100000" y="100000"/>
                                    </p:animScale>
                                    <p:animScale>
                                      <p:cBhvr>
                                        <p:cTn id="69" dur="26">
                                          <p:stCondLst>
                                            <p:cond delay="1808"/>
                                          </p:stCondLst>
                                        </p:cTn>
                                        <p:tgtEl>
                                          <p:spTgt spid="28"/>
                                        </p:tgtEl>
                                      </p:cBhvr>
                                      <p:to x="100000" y="95000"/>
                                    </p:animScale>
                                    <p:animScale>
                                      <p:cBhvr>
                                        <p:cTn id="70" dur="166" decel="50000">
                                          <p:stCondLst>
                                            <p:cond delay="1834"/>
                                          </p:stCondLst>
                                        </p:cTn>
                                        <p:tgtEl>
                                          <p:spTgt spid="2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can managers do to create a more ethical culture?</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solidFill>
                  <a:schemeClr val="accent6"/>
                </a:solidFill>
              </a:rPr>
              <a:t>Be a visible role model. </a:t>
            </a:r>
            <a:r>
              <a:rPr lang="en-GB" dirty="0"/>
              <a:t>Employees will look to the actions of top management as a benchmark for appropriate behaviour. Send a positive message.</a:t>
            </a:r>
          </a:p>
          <a:p>
            <a:pPr marL="0" indent="0">
              <a:buNone/>
            </a:pPr>
            <a:r>
              <a:rPr lang="en-GB" b="1" dirty="0">
                <a:solidFill>
                  <a:schemeClr val="accent5"/>
                </a:solidFill>
              </a:rPr>
              <a:t>Communicate ethical expectations. </a:t>
            </a:r>
            <a:r>
              <a:rPr lang="en-GB" dirty="0"/>
              <a:t>Minimize ethical ambiguities by sharing an organizational code of ethics that states the organization’s primary values and ethical rules employees must follow.</a:t>
            </a:r>
          </a:p>
          <a:p>
            <a:pPr marL="0" indent="0">
              <a:buNone/>
            </a:pPr>
            <a:r>
              <a:rPr lang="en-GB" b="1" dirty="0">
                <a:solidFill>
                  <a:schemeClr val="accent4"/>
                </a:solidFill>
              </a:rPr>
              <a:t>Provide ethical training. </a:t>
            </a:r>
            <a:r>
              <a:rPr lang="en-GB" dirty="0"/>
              <a:t>Set up seminars, workshops, and training programs to reinforce the organization’s standards of conduct, clarify what practices are permissible, and address potential ethical dilemmas.</a:t>
            </a:r>
          </a:p>
        </p:txBody>
      </p:sp>
    </p:spTree>
    <p:extLst>
      <p:ext uri="{BB962C8B-B14F-4D97-AF65-F5344CB8AC3E}">
        <p14:creationId xmlns:p14="http://schemas.microsoft.com/office/powerpoint/2010/main" val="2839821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r>
              <a:rPr lang="en-GB" b="1" dirty="0">
                <a:solidFill>
                  <a:schemeClr val="accent3"/>
                </a:solidFill>
              </a:rPr>
              <a:t>Visibly reward ethical acts and punish unethical ones. </a:t>
            </a:r>
            <a:r>
              <a:rPr lang="en-GB" dirty="0"/>
              <a:t>Appraise managers on how their decisions measure up against the organization’s code of ethics. Review the means as well as the ends. Visibly reward those who act ethically and conspicuously punish those who don’t.</a:t>
            </a:r>
          </a:p>
          <a:p>
            <a:pPr marL="0" indent="0">
              <a:buNone/>
            </a:pPr>
            <a:r>
              <a:rPr lang="en-GB" b="1" dirty="0">
                <a:solidFill>
                  <a:schemeClr val="accent1"/>
                </a:solidFill>
              </a:rPr>
              <a:t>Provide protective mechanisms. </a:t>
            </a:r>
            <a:r>
              <a:rPr lang="en-GB" dirty="0"/>
              <a:t>Provide formal mechanisms so employees can discuss ethical dilemmas and report unethical behaviour without fear of reprimand. These might include ethical counsellors, ombudsmen, or ethical officers.</a:t>
            </a:r>
          </a:p>
        </p:txBody>
      </p:sp>
      <p:sp>
        <p:nvSpPr>
          <p:cNvPr id="4" name="Title 1"/>
          <p:cNvSpPr>
            <a:spLocks noGrp="1"/>
          </p:cNvSpPr>
          <p:nvPr>
            <p:ph type="title"/>
          </p:nvPr>
        </p:nvSpPr>
        <p:spPr/>
        <p:txBody>
          <a:bodyPr>
            <a:noAutofit/>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can managers do to create a more ethical culture?</a:t>
            </a:r>
          </a:p>
        </p:txBody>
      </p:sp>
    </p:spTree>
    <p:extLst>
      <p:ext uri="{BB962C8B-B14F-4D97-AF65-F5344CB8AC3E}">
        <p14:creationId xmlns:p14="http://schemas.microsoft.com/office/powerpoint/2010/main" val="839901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0"/>
            <a:ext cx="8229600" cy="1700808"/>
          </a:xfrm>
        </p:spPr>
        <p:txBody>
          <a:bodyPr>
            <a:normAutofit/>
          </a:bodyPr>
          <a:lstStyle/>
          <a:p>
            <a:pPr marL="0" indent="0">
              <a:buNone/>
            </a:pPr>
            <a:endParaRPr lang="en-GB" dirty="0"/>
          </a:p>
          <a:p>
            <a:pPr marL="0" indent="0" algn="ctr">
              <a:buNone/>
            </a:pPr>
            <a:r>
              <a:rPr lang="en-GB" b="1" dirty="0"/>
              <a:t>Break </a:t>
            </a:r>
          </a:p>
          <a:p>
            <a:pPr marL="0" indent="0" algn="ctr">
              <a:buNone/>
            </a:pPr>
            <a:endParaRPr lang="en-GB" dirty="0"/>
          </a:p>
        </p:txBody>
      </p:sp>
      <p:pic>
        <p:nvPicPr>
          <p:cNvPr id="3076" name="Picture 4" descr="Image result for coffee">
            <a:extLst>
              <a:ext uri="{FF2B5EF4-FFF2-40B4-BE49-F238E27FC236}">
                <a16:creationId xmlns:a16="http://schemas.microsoft.com/office/drawing/2014/main" id="{885902FA-D41E-92A9-2446-7F0ABB7795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4686" y="1412776"/>
            <a:ext cx="5634627" cy="3467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491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nodeType="withEffect">
                                  <p:stCondLst>
                                    <p:cond delay="0"/>
                                  </p:stCondLst>
                                  <p:childTnLst>
                                    <p:animEffect transition="out" filter="fade">
                                      <p:cBhvr>
                                        <p:cTn id="6" dur="500"/>
                                        <p:tgtEl>
                                          <p:spTgt spid="3">
                                            <p:txEl>
                                              <p:pRg st="1" end="1"/>
                                            </p:txEl>
                                          </p:spTgt>
                                        </p:tgtEl>
                                      </p:cBhvr>
                                    </p:animEffect>
                                    <p:set>
                                      <p:cBhvr>
                                        <p:cTn id="7"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r>
              <a:rPr lang="en-GB" b="1" dirty="0"/>
              <a:t>Which of the following is NOT a characteristic of an organisation's culture?</a:t>
            </a:r>
          </a:p>
          <a:p>
            <a:pPr marL="514350" indent="-514350">
              <a:buFont typeface="+mj-lt"/>
              <a:buAutoNum type="arabicPeriod"/>
            </a:pPr>
            <a:r>
              <a:rPr lang="en-GB" dirty="0"/>
              <a:t>	Outcome orientation</a:t>
            </a:r>
          </a:p>
          <a:p>
            <a:pPr marL="514350" indent="-514350">
              <a:buFont typeface="+mj-lt"/>
              <a:buAutoNum type="arabicPeriod"/>
            </a:pPr>
            <a:r>
              <a:rPr lang="en-GB" dirty="0"/>
              <a:t>	Assertiveness</a:t>
            </a:r>
          </a:p>
          <a:p>
            <a:pPr marL="514350" indent="-514350">
              <a:buFont typeface="+mj-lt"/>
              <a:buAutoNum type="arabicPeriod"/>
            </a:pPr>
            <a:r>
              <a:rPr lang="en-GB" dirty="0"/>
              <a:t>	Innovation and risk taking</a:t>
            </a:r>
          </a:p>
          <a:p>
            <a:pPr marL="514350" indent="-514350">
              <a:buFont typeface="+mj-lt"/>
              <a:buAutoNum type="arabicPeriod"/>
            </a:pPr>
            <a:r>
              <a:rPr lang="en-GB" dirty="0"/>
              <a:t>	Attention to detail</a:t>
            </a:r>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1483941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4" end="4"/>
                                            </p:txEl>
                                          </p:spTgt>
                                        </p:tgtEl>
                                      </p:cBhvr>
                                    </p:animEffect>
                                    <p:set>
                                      <p:cBhvr>
                                        <p:cTn id="18" dur="1" fill="hold">
                                          <p:stCondLst>
                                            <p:cond delay="499"/>
                                          </p:stCondLst>
                                        </p:cTn>
                                        <p:tgtEl>
                                          <p:spTgt spid="3">
                                            <p:txEl>
                                              <p:pRg st="4" end="4"/>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r>
              <a:rPr lang="en-GB" b="1" i="1" dirty="0"/>
              <a:t>The term "organizational culture" is considered _____, while "job satisfaction" is _____.</a:t>
            </a:r>
          </a:p>
          <a:p>
            <a:pPr marL="514350" indent="-514350">
              <a:buFont typeface="+mj-lt"/>
              <a:buAutoNum type="arabicPeriod"/>
            </a:pPr>
            <a:r>
              <a:rPr lang="en-GB" dirty="0"/>
              <a:t>	evaluative, objective</a:t>
            </a:r>
          </a:p>
          <a:p>
            <a:pPr marL="514350" indent="-514350">
              <a:buFont typeface="+mj-lt"/>
              <a:buAutoNum type="arabicPeriod"/>
            </a:pPr>
            <a:r>
              <a:rPr lang="en-GB" dirty="0"/>
              <a:t>	subjective, descriptive</a:t>
            </a:r>
          </a:p>
          <a:p>
            <a:pPr marL="514350" indent="-514350">
              <a:buFont typeface="+mj-lt"/>
              <a:buAutoNum type="arabicPeriod"/>
            </a:pPr>
            <a:r>
              <a:rPr lang="en-GB" dirty="0"/>
              <a:t>	descriptive, evaluative</a:t>
            </a:r>
          </a:p>
          <a:p>
            <a:pPr marL="514350" indent="-514350">
              <a:buFont typeface="+mj-lt"/>
              <a:buAutoNum type="arabicPeriod"/>
            </a:pPr>
            <a:r>
              <a:rPr lang="en-GB" dirty="0"/>
              <a:t>	objective, subjective</a:t>
            </a:r>
          </a:p>
        </p:txBody>
      </p:sp>
      <p:pic>
        <p:nvPicPr>
          <p:cNvPr id="11" name="Picture 10">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298828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3" end="3"/>
                                            </p:txEl>
                                          </p:spTgt>
                                        </p:tgtEl>
                                      </p:cBhvr>
                                    </p:animEffect>
                                    <p:set>
                                      <p:cBhvr>
                                        <p:cTn id="18" dur="1" fill="hold">
                                          <p:stCondLst>
                                            <p:cond delay="499"/>
                                          </p:stCondLst>
                                        </p:cTn>
                                        <p:tgtEl>
                                          <p:spTgt spid="3">
                                            <p:txEl>
                                              <p:pRg st="3" end="3"/>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endParaRPr lang="en-GB" dirty="0"/>
          </a:p>
          <a:p>
            <a:pPr marL="0" indent="0">
              <a:buNone/>
            </a:pPr>
            <a:r>
              <a:rPr lang="en-GB" b="1" i="1" dirty="0"/>
              <a:t>Which of the following is NOT a function of culture?</a:t>
            </a:r>
          </a:p>
          <a:p>
            <a:pPr marL="514350" indent="-514350">
              <a:buFont typeface="+mj-lt"/>
              <a:buAutoNum type="arabicPeriod"/>
            </a:pPr>
            <a:r>
              <a:rPr lang="en-GB" dirty="0"/>
              <a:t>	Enhances the stability of the social system</a:t>
            </a:r>
          </a:p>
          <a:p>
            <a:pPr marL="514350" indent="-514350">
              <a:buFont typeface="+mj-lt"/>
              <a:buAutoNum type="arabicPeriod"/>
            </a:pPr>
            <a:r>
              <a:rPr lang="en-GB" dirty="0"/>
              <a:t>	Conveys a sense of identity</a:t>
            </a:r>
          </a:p>
          <a:p>
            <a:pPr marL="514350" indent="-514350">
              <a:buFont typeface="+mj-lt"/>
              <a:buAutoNum type="arabicPeriod"/>
            </a:pPr>
            <a:r>
              <a:rPr lang="en-GB" dirty="0"/>
              <a:t>	Acceptance of diversity</a:t>
            </a:r>
          </a:p>
          <a:p>
            <a:pPr marL="514350" indent="-514350">
              <a:buFont typeface="+mj-lt"/>
              <a:buAutoNum type="arabicPeriod"/>
            </a:pPr>
            <a:r>
              <a:rPr lang="en-GB" dirty="0"/>
              <a:t>	Generation of commitment</a:t>
            </a:r>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136061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3" end="3"/>
                                            </p:txEl>
                                          </p:spTgt>
                                        </p:tgtEl>
                                      </p:cBhvr>
                                    </p:animEffect>
                                    <p:set>
                                      <p:cBhvr>
                                        <p:cTn id="18" dur="1" fill="hold">
                                          <p:stCondLst>
                                            <p:cond delay="499"/>
                                          </p:stCondLst>
                                        </p:cTn>
                                        <p:tgtEl>
                                          <p:spTgt spid="3">
                                            <p:txEl>
                                              <p:pRg st="3" end="3"/>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r>
              <a:rPr lang="en-GB" b="1" i="1" dirty="0"/>
              <a:t>Individual-organizational fit refers to _____.</a:t>
            </a:r>
          </a:p>
          <a:p>
            <a:pPr marL="895350" indent="-895350">
              <a:buFont typeface="+mj-lt"/>
              <a:buAutoNum type="arabicPeriod"/>
            </a:pPr>
            <a:r>
              <a:rPr lang="en-GB" dirty="0"/>
              <a:t>an employee's pre-socialization</a:t>
            </a:r>
          </a:p>
          <a:p>
            <a:pPr marL="895350" indent="-895350">
              <a:buFont typeface="+mj-lt"/>
              <a:buAutoNum type="arabicPeriod"/>
            </a:pPr>
            <a:r>
              <a:rPr lang="en-GB" dirty="0"/>
              <a:t>	whether an employee has an appropriate educational background</a:t>
            </a:r>
          </a:p>
          <a:p>
            <a:pPr marL="514350" indent="-514350">
              <a:buFont typeface="+mj-lt"/>
              <a:buAutoNum type="arabicPeriod"/>
            </a:pPr>
            <a:r>
              <a:rPr lang="en-GB" dirty="0"/>
              <a:t>	the technical proficiency of employees</a:t>
            </a:r>
          </a:p>
          <a:p>
            <a:pPr marL="895350" indent="-895350">
              <a:buFont typeface="+mj-lt"/>
              <a:buAutoNum type="arabicPeriod"/>
            </a:pPr>
            <a:r>
              <a:rPr lang="en-GB" dirty="0"/>
              <a:t>	whether the applicant or employee's attitudes and behaviour are compatible with the culture.</a:t>
            </a:r>
          </a:p>
          <a:p>
            <a:pPr marL="0" indent="0">
              <a:buNone/>
            </a:pPr>
            <a:endParaRPr lang="en-GB" dirty="0"/>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163830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3" end="3"/>
                                            </p:txEl>
                                          </p:spTgt>
                                        </p:tgtEl>
                                      </p:cBhvr>
                                    </p:animEffect>
                                    <p:set>
                                      <p:cBhvr>
                                        <p:cTn id="18" dur="1" fill="hold">
                                          <p:stCondLst>
                                            <p:cond delay="499"/>
                                          </p:stCondLst>
                                        </p:cTn>
                                        <p:tgtEl>
                                          <p:spTgt spid="3">
                                            <p:txEl>
                                              <p:pRg st="3" end="3"/>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4" end="4"/>
                                            </p:txEl>
                                          </p:spTgt>
                                        </p:tgtEl>
                                      </p:cBhvr>
                                    </p:animEffect>
                                    <p:set>
                                      <p:cBhvr>
                                        <p:cTn id="21"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r>
              <a:rPr lang="en-GB" b="1" i="1" dirty="0"/>
              <a:t>The _____ stage explicitly recognises that each individual arrives with a set of values, attitudes, and expectations.</a:t>
            </a:r>
          </a:p>
          <a:p>
            <a:pPr marL="514350" indent="-514350">
              <a:buFont typeface="+mj-lt"/>
              <a:buAutoNum type="arabicPeriod"/>
            </a:pPr>
            <a:r>
              <a:rPr lang="en-GB" dirty="0"/>
              <a:t>	selection</a:t>
            </a:r>
          </a:p>
          <a:p>
            <a:pPr marL="514350" indent="-514350">
              <a:buFont typeface="+mj-lt"/>
              <a:buAutoNum type="arabicPeriod"/>
            </a:pPr>
            <a:r>
              <a:rPr lang="en-GB" dirty="0"/>
              <a:t>	pre-arrival</a:t>
            </a:r>
          </a:p>
          <a:p>
            <a:pPr marL="514350" indent="-514350">
              <a:buFont typeface="+mj-lt"/>
              <a:buAutoNum type="arabicPeriod"/>
            </a:pPr>
            <a:r>
              <a:rPr lang="en-GB" dirty="0"/>
              <a:t>	metamorphosis</a:t>
            </a:r>
          </a:p>
          <a:p>
            <a:pPr marL="514350" indent="-514350">
              <a:buFont typeface="+mj-lt"/>
              <a:buAutoNum type="arabicPeriod"/>
            </a:pPr>
            <a:r>
              <a:rPr lang="en-GB" dirty="0"/>
              <a:t>	encounter</a:t>
            </a:r>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462729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4" end="4"/>
                                            </p:txEl>
                                          </p:spTgt>
                                        </p:tgtEl>
                                      </p:cBhvr>
                                    </p:animEffect>
                                    <p:set>
                                      <p:cBhvr>
                                        <p:cTn id="18" dur="1" fill="hold">
                                          <p:stCondLst>
                                            <p:cond delay="499"/>
                                          </p:stCondLst>
                                        </p:cTn>
                                        <p:tgtEl>
                                          <p:spTgt spid="3">
                                            <p:txEl>
                                              <p:pRg st="4" end="4"/>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Additional Activity</a:t>
            </a:r>
          </a:p>
        </p:txBody>
      </p:sp>
      <p:sp>
        <p:nvSpPr>
          <p:cNvPr id="3" name="Content Placeholder 2"/>
          <p:cNvSpPr>
            <a:spLocks noGrp="1"/>
          </p:cNvSpPr>
          <p:nvPr>
            <p:ph idx="1"/>
          </p:nvPr>
        </p:nvSpPr>
        <p:spPr/>
        <p:txBody>
          <a:bodyPr/>
          <a:lstStyle/>
          <a:p>
            <a:pPr marL="0" indent="0">
              <a:buNone/>
            </a:pPr>
            <a:r>
              <a:rPr lang="en-GB" dirty="0"/>
              <a:t>Critique the video and present the following to the class;</a:t>
            </a:r>
          </a:p>
          <a:p>
            <a:pPr marL="0" indent="0">
              <a:buNone/>
            </a:pPr>
            <a:r>
              <a:rPr lang="en-GB" dirty="0"/>
              <a:t>The key points discussed</a:t>
            </a:r>
          </a:p>
          <a:p>
            <a:pPr marL="0" indent="0">
              <a:buNone/>
            </a:pPr>
            <a:r>
              <a:rPr lang="en-GB" dirty="0"/>
              <a:t>Your stance on the key points with justifications</a:t>
            </a:r>
          </a:p>
        </p:txBody>
      </p:sp>
      <p:sp>
        <p:nvSpPr>
          <p:cNvPr id="4" name="Action Button: Movie 3">
            <a:hlinkClick r:id="rId3" highlightClick="1"/>
          </p:cNvPr>
          <p:cNvSpPr/>
          <p:nvPr/>
        </p:nvSpPr>
        <p:spPr>
          <a:xfrm>
            <a:off x="3635896" y="4149080"/>
            <a:ext cx="1656184" cy="1152128"/>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965951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Diversity, Equity &amp; inclusion</a:t>
            </a:r>
          </a:p>
        </p:txBody>
      </p:sp>
      <p:sp>
        <p:nvSpPr>
          <p:cNvPr id="3" name="Content Placeholder 2"/>
          <p:cNvSpPr>
            <a:spLocks noGrp="1"/>
          </p:cNvSpPr>
          <p:nvPr>
            <p:ph idx="1"/>
          </p:nvPr>
        </p:nvSpPr>
        <p:spPr>
          <a:xfrm>
            <a:off x="0" y="980728"/>
            <a:ext cx="9144000" cy="4752528"/>
          </a:xfrm>
        </p:spPr>
        <p:txBody>
          <a:bodyPr>
            <a:normAutofit fontScale="85000" lnSpcReduction="10000"/>
          </a:bodyPr>
          <a:lstStyle/>
          <a:p>
            <a:pPr marL="0" indent="0">
              <a:buNone/>
            </a:pPr>
            <a:r>
              <a:rPr lang="en-US" b="1" i="1" dirty="0">
                <a:solidFill>
                  <a:srgbClr val="333333"/>
                </a:solidFill>
                <a:effectLst/>
                <a:highlight>
                  <a:srgbClr val="FFFF00"/>
                </a:highlight>
                <a:latin typeface="McKinsey Sans"/>
              </a:rPr>
              <a:t>Diversity</a:t>
            </a:r>
            <a:r>
              <a:rPr lang="en-US" b="0" i="0" dirty="0">
                <a:solidFill>
                  <a:srgbClr val="333333"/>
                </a:solidFill>
                <a:effectLst/>
                <a:latin typeface="McKinsey Sans"/>
              </a:rPr>
              <a:t> refers to who is represented in the workforce </a:t>
            </a:r>
            <a:r>
              <a:rPr lang="en-US" b="0" i="0" dirty="0" err="1">
                <a:solidFill>
                  <a:srgbClr val="333333"/>
                </a:solidFill>
                <a:effectLst/>
                <a:latin typeface="McKinsey Sans"/>
              </a:rPr>
              <a:t>e.g</a:t>
            </a:r>
            <a:r>
              <a:rPr lang="en-US" b="0" i="0" dirty="0">
                <a:solidFill>
                  <a:srgbClr val="333333"/>
                </a:solidFill>
                <a:effectLst/>
                <a:latin typeface="McKinsey Sans"/>
              </a:rPr>
              <a:t> gender diversity, age diversity, ethnic diversity</a:t>
            </a:r>
          </a:p>
          <a:p>
            <a:pPr marL="0" indent="0">
              <a:buNone/>
            </a:pPr>
            <a:r>
              <a:rPr lang="en-US" b="1" i="1" dirty="0">
                <a:solidFill>
                  <a:srgbClr val="333333"/>
                </a:solidFill>
                <a:effectLst/>
                <a:highlight>
                  <a:srgbClr val="FFFF00"/>
                </a:highlight>
                <a:latin typeface="McKinsey Sans"/>
              </a:rPr>
              <a:t>Equity</a:t>
            </a:r>
            <a:r>
              <a:rPr lang="en-US" b="0" i="1" dirty="0">
                <a:solidFill>
                  <a:srgbClr val="333333"/>
                </a:solidFill>
                <a:effectLst/>
                <a:latin typeface="McKinsey Sans"/>
              </a:rPr>
              <a:t> </a:t>
            </a:r>
            <a:r>
              <a:rPr lang="en-US" b="0" i="0" dirty="0">
                <a:solidFill>
                  <a:srgbClr val="333333"/>
                </a:solidFill>
                <a:effectLst/>
                <a:latin typeface="McKinsey Sans"/>
              </a:rPr>
              <a:t>refers to fair treatment for all people, so that the norms, practices, and policies in place ensure identity is not predictive of opportunities or workplace outcomes. Equality assumes that all people should be treated the same, while equity takes into consideration a person’s unique circumstances, adjusting treatment accordingly so that the end result is equal. </a:t>
            </a:r>
          </a:p>
          <a:p>
            <a:pPr marL="0" indent="0">
              <a:buNone/>
            </a:pPr>
            <a:r>
              <a:rPr lang="en-US" b="1" i="1" dirty="0">
                <a:solidFill>
                  <a:srgbClr val="333333"/>
                </a:solidFill>
                <a:highlight>
                  <a:srgbClr val="FFFF00"/>
                </a:highlight>
                <a:latin typeface="McKinsey Sans"/>
                <a:hlinkClick r:id="rId3">
                  <a:extLst>
                    <a:ext uri="{A12FA001-AC4F-418D-AE19-62706E023703}">
                      <ahyp:hlinkClr xmlns:ahyp="http://schemas.microsoft.com/office/drawing/2018/hyperlinkcolor" val="tx"/>
                    </a:ext>
                  </a:extLst>
                </a:hlinkClick>
              </a:rPr>
              <a:t>Inclusion</a:t>
            </a:r>
            <a:r>
              <a:rPr lang="en-US" b="1" i="1" dirty="0">
                <a:solidFill>
                  <a:srgbClr val="333333"/>
                </a:solidFill>
                <a:highlight>
                  <a:srgbClr val="FFFF00"/>
                </a:highlight>
                <a:latin typeface="McKinsey Sans"/>
              </a:rPr>
              <a:t> </a:t>
            </a:r>
            <a:r>
              <a:rPr lang="en-US" b="0" i="0" dirty="0">
                <a:solidFill>
                  <a:srgbClr val="333333"/>
                </a:solidFill>
                <a:effectLst/>
                <a:latin typeface="McKinsey Sans"/>
              </a:rPr>
              <a:t>refers to how the workforce experiences the workplace and the degree to which organizations embrace all employees and enable them to make meaningful contributions.</a:t>
            </a:r>
          </a:p>
          <a:p>
            <a:pPr marL="0" indent="0">
              <a:buNone/>
            </a:pPr>
            <a:endParaRPr lang="en-GB" dirty="0"/>
          </a:p>
        </p:txBody>
      </p:sp>
    </p:spTree>
    <p:extLst>
      <p:ext uri="{BB962C8B-B14F-4D97-AF65-F5344CB8AC3E}">
        <p14:creationId xmlns:p14="http://schemas.microsoft.com/office/powerpoint/2010/main" val="8999473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Diversity, Equity &amp; inclusion</a:t>
            </a:r>
          </a:p>
        </p:txBody>
      </p:sp>
      <p:sp>
        <p:nvSpPr>
          <p:cNvPr id="3" name="Content Placeholder 2"/>
          <p:cNvSpPr>
            <a:spLocks noGrp="1"/>
          </p:cNvSpPr>
          <p:nvPr>
            <p:ph idx="1"/>
          </p:nvPr>
        </p:nvSpPr>
        <p:spPr>
          <a:xfrm>
            <a:off x="0" y="1772816"/>
            <a:ext cx="9144000" cy="1800200"/>
          </a:xfrm>
        </p:spPr>
        <p:txBody>
          <a:bodyPr>
            <a:normAutofit/>
          </a:bodyPr>
          <a:lstStyle/>
          <a:p>
            <a:pPr marL="0" indent="0">
              <a:buNone/>
            </a:pPr>
            <a:r>
              <a:rPr lang="en-US" dirty="0">
                <a:hlinkClick r:id="rId3"/>
              </a:rPr>
              <a:t>Additional material also on </a:t>
            </a:r>
            <a:r>
              <a:rPr lang="en-US" dirty="0" err="1">
                <a:hlinkClick r:id="rId3"/>
              </a:rPr>
              <a:t>moodle</a:t>
            </a:r>
            <a:r>
              <a:rPr lang="en-US" dirty="0">
                <a:hlinkClick r:id="rId3"/>
              </a:rPr>
              <a:t> What is diversity, equity, and inclusion (DE&amp;I)? | McKinsey</a:t>
            </a:r>
            <a:endParaRPr lang="en-GB" dirty="0"/>
          </a:p>
        </p:txBody>
      </p:sp>
    </p:spTree>
    <p:extLst>
      <p:ext uri="{BB962C8B-B14F-4D97-AF65-F5344CB8AC3E}">
        <p14:creationId xmlns:p14="http://schemas.microsoft.com/office/powerpoint/2010/main" val="4070271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Organisational ethics </a:t>
            </a:r>
          </a:p>
        </p:txBody>
      </p:sp>
      <p:sp>
        <p:nvSpPr>
          <p:cNvPr id="3" name="Content Placeholder 2"/>
          <p:cNvSpPr>
            <a:spLocks noGrp="1"/>
          </p:cNvSpPr>
          <p:nvPr>
            <p:ph idx="1"/>
          </p:nvPr>
        </p:nvSpPr>
        <p:spPr>
          <a:xfrm>
            <a:off x="0" y="2132856"/>
            <a:ext cx="9144000" cy="1800200"/>
          </a:xfrm>
        </p:spPr>
        <p:txBody>
          <a:bodyPr>
            <a:normAutofit fontScale="47500" lnSpcReduction="20000"/>
          </a:bodyPr>
          <a:lstStyle/>
          <a:p>
            <a:pPr marL="0" indent="0">
              <a:buNone/>
            </a:pPr>
            <a:r>
              <a:rPr lang="en-US" b="1" dirty="0"/>
              <a:t>- a set of principles and values that govern the </a:t>
            </a:r>
            <a:r>
              <a:rPr lang="en-US" b="1" dirty="0" err="1"/>
              <a:t>behaviour</a:t>
            </a:r>
            <a:r>
              <a:rPr lang="en-US" b="1" dirty="0"/>
              <a:t> of individuals and groups in an organization</a:t>
            </a:r>
          </a:p>
          <a:p>
            <a:pPr marL="0" indent="0">
              <a:buNone/>
            </a:pPr>
            <a:endParaRPr lang="en-US" b="1" dirty="0"/>
          </a:p>
          <a:p>
            <a:pPr marL="0" indent="0">
              <a:buNone/>
            </a:pPr>
            <a:r>
              <a:rPr lang="en-US" b="1" dirty="0"/>
              <a:t>- they are a form of professional ethics that scrutinizes ethical morals and standards in relation to external environment and the internal conduct of an organization (Smartcapitalmind.com, 2023)</a:t>
            </a:r>
          </a:p>
          <a:p>
            <a:pPr marL="0" indent="0">
              <a:buNone/>
            </a:pPr>
            <a:endParaRPr lang="en-US" dirty="0"/>
          </a:p>
          <a:p>
            <a:pPr marL="0" indent="0">
              <a:buNone/>
            </a:pPr>
            <a:r>
              <a:rPr lang="en-US" b="1" dirty="0"/>
              <a:t>- it’s about moral reasoning, moral </a:t>
            </a:r>
            <a:r>
              <a:rPr lang="en-US" b="1" dirty="0" err="1"/>
              <a:t>behaviour</a:t>
            </a:r>
            <a:r>
              <a:rPr lang="en-US" b="1" dirty="0"/>
              <a:t>, moral emotions, integrity, honesty, truthfulness, upright, objectivity, social identity, social norms,  and seeking win-win relationships</a:t>
            </a:r>
            <a:endParaRPr lang="en-GB" b="1" dirty="0"/>
          </a:p>
        </p:txBody>
      </p:sp>
    </p:spTree>
    <p:extLst>
      <p:ext uri="{BB962C8B-B14F-4D97-AF65-F5344CB8AC3E}">
        <p14:creationId xmlns:p14="http://schemas.microsoft.com/office/powerpoint/2010/main" val="4736145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Corporate social responsibility (CSR)</a:t>
            </a:r>
          </a:p>
        </p:txBody>
      </p:sp>
      <p:sp>
        <p:nvSpPr>
          <p:cNvPr id="3" name="Content Placeholder 2"/>
          <p:cNvSpPr>
            <a:spLocks noGrp="1"/>
          </p:cNvSpPr>
          <p:nvPr>
            <p:ph idx="1"/>
          </p:nvPr>
        </p:nvSpPr>
        <p:spPr>
          <a:xfrm>
            <a:off x="0" y="1772816"/>
            <a:ext cx="9144000" cy="1800200"/>
          </a:xfrm>
        </p:spPr>
        <p:txBody>
          <a:bodyPr>
            <a:normAutofit fontScale="92500" lnSpcReduction="20000"/>
          </a:bodyPr>
          <a:lstStyle/>
          <a:p>
            <a:pPr marL="0" indent="0">
              <a:buNone/>
            </a:pPr>
            <a:r>
              <a:rPr lang="en-US" dirty="0"/>
              <a:t>Let’s watch this video then discuss </a:t>
            </a:r>
          </a:p>
          <a:p>
            <a:pPr marL="0" indent="0">
              <a:buNone/>
            </a:pPr>
            <a:endParaRPr lang="en-US" dirty="0"/>
          </a:p>
          <a:p>
            <a:pPr marL="0" indent="0">
              <a:buNone/>
            </a:pPr>
            <a:r>
              <a:rPr lang="en-US" dirty="0">
                <a:hlinkClick r:id="rId3"/>
              </a:rPr>
              <a:t>What is Corporate social responsibility (#CSR) ? - YouTube</a:t>
            </a:r>
            <a:endParaRPr lang="en-GB" dirty="0"/>
          </a:p>
        </p:txBody>
      </p:sp>
    </p:spTree>
    <p:extLst>
      <p:ext uri="{BB962C8B-B14F-4D97-AF65-F5344CB8AC3E}">
        <p14:creationId xmlns:p14="http://schemas.microsoft.com/office/powerpoint/2010/main" val="759746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Corporate social responsibility (CSR)</a:t>
            </a:r>
          </a:p>
        </p:txBody>
      </p:sp>
      <p:sp>
        <p:nvSpPr>
          <p:cNvPr id="3" name="Content Placeholder 2"/>
          <p:cNvSpPr>
            <a:spLocks noGrp="1"/>
          </p:cNvSpPr>
          <p:nvPr>
            <p:ph idx="1"/>
          </p:nvPr>
        </p:nvSpPr>
        <p:spPr>
          <a:xfrm>
            <a:off x="0" y="1772816"/>
            <a:ext cx="9144000" cy="1800200"/>
          </a:xfrm>
        </p:spPr>
        <p:txBody>
          <a:bodyPr>
            <a:normAutofit/>
          </a:bodyPr>
          <a:lstStyle/>
          <a:p>
            <a:pPr marL="0" indent="0">
              <a:buNone/>
            </a:pPr>
            <a:r>
              <a:rPr lang="en-US" dirty="0"/>
              <a:t>Now share your thoughts about CSR (class)</a:t>
            </a:r>
            <a:endParaRPr lang="en-GB" dirty="0"/>
          </a:p>
        </p:txBody>
      </p:sp>
    </p:spTree>
    <p:extLst>
      <p:ext uri="{BB962C8B-B14F-4D97-AF65-F5344CB8AC3E}">
        <p14:creationId xmlns:p14="http://schemas.microsoft.com/office/powerpoint/2010/main" val="3175603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Do you now know </a:t>
            </a:r>
          </a:p>
          <a:p>
            <a:r>
              <a:rPr lang="en-GB" dirty="0"/>
              <a:t>Organisational culture</a:t>
            </a:r>
          </a:p>
          <a:p>
            <a:r>
              <a:rPr lang="en-GB" dirty="0"/>
              <a:t>Diversity</a:t>
            </a:r>
          </a:p>
          <a:p>
            <a:r>
              <a:rPr lang="en-GB" dirty="0"/>
              <a:t>Ethics</a:t>
            </a:r>
          </a:p>
          <a:p>
            <a:r>
              <a:rPr lang="en-GB" dirty="0"/>
              <a:t>CSR?</a:t>
            </a:r>
          </a:p>
        </p:txBody>
      </p:sp>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3"/>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Assessment task</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Work on your Culture elements of your component 1 assessment.</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8882" y="1700807"/>
            <a:ext cx="4475118" cy="4014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Assessment task</a:t>
            </a:r>
          </a:p>
        </p:txBody>
      </p:sp>
      <p:sp>
        <p:nvSpPr>
          <p:cNvPr id="3" name="Content Placeholder 2"/>
          <p:cNvSpPr>
            <a:spLocks noGrp="1"/>
          </p:cNvSpPr>
          <p:nvPr>
            <p:ph idx="1"/>
          </p:nvPr>
        </p:nvSpPr>
        <p:spPr>
          <a:xfrm>
            <a:off x="179512" y="1556792"/>
            <a:ext cx="3826768" cy="3917032"/>
          </a:xfrm>
        </p:spPr>
        <p:txBody>
          <a:bodyPr>
            <a:normAutofit fontScale="92500"/>
          </a:bodyPr>
          <a:lstStyle/>
          <a:p>
            <a:pPr marL="0" indent="0">
              <a:buNone/>
            </a:pPr>
            <a:r>
              <a:rPr lang="en-US" sz="4000" b="1" dirty="0">
                <a:solidFill>
                  <a:srgbClr val="002060"/>
                </a:solidFill>
              </a:rPr>
              <a:t>S</a:t>
            </a:r>
            <a:r>
              <a:rPr lang="en-GB" sz="4000" b="1" dirty="0">
                <a:solidFill>
                  <a:srgbClr val="002060"/>
                </a:solidFill>
              </a:rPr>
              <a:t>hare your draft with me, your Lecturer for formative feedback before you submit </a:t>
            </a:r>
            <a:r>
              <a:rPr lang="en-GB" sz="7100" b="1" dirty="0">
                <a:solidFill>
                  <a:srgbClr val="00B050"/>
                </a:solidFill>
                <a:latin typeface="Webdings" panose="05030102010509060703" pitchFamily="18" charset="2"/>
              </a:rPr>
              <a:t>a</a:t>
            </a:r>
            <a:endParaRPr lang="en-GB" sz="4800" b="1" dirty="0">
              <a:solidFill>
                <a:srgbClr val="00B050"/>
              </a:solidFill>
              <a:latin typeface="Webdings" panose="05030102010509060703" pitchFamily="18" charset="2"/>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8882" y="1700807"/>
            <a:ext cx="4475118" cy="4014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10351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e2529e2e-246e-4beb-bcc0-0746cc8768ab"/>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42372</TotalTime>
  <Words>1560</Words>
  <Application>Microsoft Office PowerPoint</Application>
  <PresentationFormat>On-screen Show (4:3)</PresentationFormat>
  <Paragraphs>177</Paragraphs>
  <Slides>38</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Arial</vt:lpstr>
      <vt:lpstr>CaeciliaLTStd-Heavy</vt:lpstr>
      <vt:lpstr>Calibri</vt:lpstr>
      <vt:lpstr>Georgia</vt:lpstr>
      <vt:lpstr>McKinsey Sans</vt:lpstr>
      <vt:lpstr>Myriad Pro</vt:lpstr>
      <vt:lpstr>NewBaskervilleStd-Bold</vt:lpstr>
      <vt:lpstr>NewBaskervilleStd-Roman</vt:lpstr>
      <vt:lpstr>Rockwell Condensed</vt:lpstr>
      <vt:lpstr>Webdings</vt:lpstr>
      <vt:lpstr>20140311PresentationUWTSDTemplate</vt:lpstr>
      <vt:lpstr>Week 9: Business Culture, Diversity, Ethics and Corporate Social Responsibility</vt:lpstr>
      <vt:lpstr>In this session…..</vt:lpstr>
      <vt:lpstr>What is business culture?</vt:lpstr>
      <vt:lpstr>What is Business culture?</vt:lpstr>
      <vt:lpstr>What is Business culture?</vt:lpstr>
      <vt:lpstr>Charles Handy’s types of organisational culture</vt:lpstr>
      <vt:lpstr>Johnson &amp; schole’s cultural web</vt:lpstr>
      <vt:lpstr>Effects of culture on an organisation</vt:lpstr>
      <vt:lpstr>How cultures form?</vt:lpstr>
      <vt:lpstr>Culture creation</vt:lpstr>
      <vt:lpstr>PowerPoint Presentation</vt:lpstr>
      <vt:lpstr>Culture maintenance </vt:lpstr>
      <vt:lpstr>How employees learn the culture?</vt:lpstr>
      <vt:lpstr>How employees learn the culture?</vt:lpstr>
      <vt:lpstr>How employees learn the culture?</vt:lpstr>
      <vt:lpstr>How employees learn the culture?</vt:lpstr>
      <vt:lpstr>How employees learn the culture?</vt:lpstr>
      <vt:lpstr>How employees learn the culture?</vt:lpstr>
      <vt:lpstr>PowerPoint Presentation</vt:lpstr>
      <vt:lpstr>Facilitation of socialization</vt:lpstr>
      <vt:lpstr>Creating an Ethical Organizational Culture</vt:lpstr>
      <vt:lpstr>What can managers do to create a more ethical culture?</vt:lpstr>
      <vt:lpstr>What can managers do to create a more ethical culture?</vt:lpstr>
      <vt:lpstr>PowerPoint Presentation</vt:lpstr>
      <vt:lpstr>PowerPoint Presentation</vt:lpstr>
      <vt:lpstr>PowerPoint Presentation</vt:lpstr>
      <vt:lpstr>PowerPoint Presentation</vt:lpstr>
      <vt:lpstr>PowerPoint Presentation</vt:lpstr>
      <vt:lpstr>PowerPoint Presentation</vt:lpstr>
      <vt:lpstr>Additional Activity</vt:lpstr>
      <vt:lpstr>Diversity, Equity &amp; inclusion</vt:lpstr>
      <vt:lpstr>Diversity, Equity &amp; inclusion</vt:lpstr>
      <vt:lpstr>Organisational ethics </vt:lpstr>
      <vt:lpstr>Corporate social responsibility (CSR)</vt:lpstr>
      <vt:lpstr>Corporate social responsibility (CSR)</vt:lpstr>
      <vt:lpstr>Summary</vt:lpstr>
      <vt:lpstr>Assessment task</vt:lpstr>
      <vt:lpstr>Assessment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Munodzinesa Zuwirai</cp:lastModifiedBy>
  <cp:revision>227</cp:revision>
  <dcterms:created xsi:type="dcterms:W3CDTF">2015-04-14T15:21:28Z</dcterms:created>
  <dcterms:modified xsi:type="dcterms:W3CDTF">2023-10-15T02:54:32Z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