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notesMasters/notesMaster1.xml" ContentType="application/vnd.openxmlformats-officedocument.presentationml.notesMaster+xml"/>
  <Override PartName="/ppt/notesMasters/_rels/notesMaster1.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2.xml" ContentType="application/vnd.openxmlformats-officedocument.presentationml.notesSlide+xml"/>
  <Override PartName="/ppt/notesSlides/notesSlide67.xml" ContentType="application/vnd.openxmlformats-officedocument.presentationml.notesSlide+xml"/>
  <Override PartName="/ppt/notesSlides/notesSlide10.xml" ContentType="application/vnd.openxmlformats-officedocument.presentationml.notesSlide+xml"/>
  <Override PartName="/ppt/notesSlides/notesSlide55.xml" ContentType="application/vnd.openxmlformats-officedocument.presentationml.notesSlide+xml"/>
  <Override PartName="/ppt/notesSlides/notesSlide3.xml" ContentType="application/vnd.openxmlformats-officedocument.presentationml.notesSlide+xml"/>
  <Override PartName="/ppt/notesSlides/notesSlide68.xml" ContentType="application/vnd.openxmlformats-officedocument.presentationml.notesSlide+xml"/>
  <Override PartName="/ppt/notesSlides/notesSlide1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_rels/notesSlide67.xml.rels" ContentType="application/vnd.openxmlformats-package.relationships+xml"/>
  <Override PartName="/ppt/notesSlides/_rels/notesSlide10.xml.rels" ContentType="application/vnd.openxmlformats-package.relationships+xml"/>
  <Override PartName="/ppt/notesSlides/_rels/notesSlide2.xml.rels" ContentType="application/vnd.openxmlformats-package.relationships+xml"/>
  <Override PartName="/ppt/notesSlides/_rels/notesSlide68.xml.rels" ContentType="application/vnd.openxmlformats-package.relationships+xml"/>
  <Override PartName="/ppt/notesSlides/_rels/notesSlide11.xml.rels" ContentType="application/vnd.openxmlformats-package.relationships+xml"/>
  <Override PartName="/ppt/notesSlides/_rels/notesSlide55.xml.rels" ContentType="application/vnd.openxmlformats-package.relationships+xml"/>
  <Override PartName="/ppt/notesSlides/_rels/notesSlide46.xml.rels" ContentType="application/vnd.openxmlformats-package.relationships+xml"/>
  <Override PartName="/ppt/notesSlides/_rels/notesSlide3.xml.rels" ContentType="application/vnd.openxmlformats-package.relationships+xml"/>
  <Override PartName="/ppt/notesSlides/_rels/notesSlide4.xml.rels" ContentType="application/vnd.openxmlformats-package.relationships+xml"/>
  <Override PartName="/ppt/notesSlides/_rels/notesSlide47.xml.rels" ContentType="application/vnd.openxmlformats-package.relationships+xml"/>
  <Override PartName="/ppt/notesSlides/_rels/notesSlide5.xml.rels" ContentType="application/vnd.openxmlformats-package.relationships+xml"/>
  <Override PartName="/ppt/notesSlides/_rels/notesSlide7.xml.rels" ContentType="application/vnd.openxmlformats-package.relationships+xml"/>
  <Override PartName="/ppt/notesSlides/_rels/notesSlide60.xml.rels" ContentType="application/vnd.openxmlformats-package.relationships+xml"/>
  <Override PartName="/ppt/notesSlides/_rels/notesSlide9.xml.rels" ContentType="application/vnd.openxmlformats-package.relationships+xml"/>
  <Override PartName="/ppt/notesSlides/_rels/notesSlide62.xml.rels" ContentType="application/vnd.openxmlformats-package.relationships+xml"/>
  <Override PartName="/ppt/notesSlides/_rels/notesSlide12.xml.rels" ContentType="application/vnd.openxmlformats-package.relationships+xml"/>
  <Override PartName="/ppt/notesSlides/_rels/notesSlide13.xml.rels" ContentType="application/vnd.openxmlformats-package.relationships+xml"/>
  <Override PartName="/ppt/notesSlides/_rels/notesSlide14.xml.rels" ContentType="application/vnd.openxmlformats-package.relationships+xml"/>
  <Override PartName="/ppt/notesSlides/_rels/notesSlide16.xml.rels" ContentType="application/vnd.openxmlformats-package.relationships+xml"/>
  <Override PartName="/ppt/notesSlides/_rels/notesSlide17.xml.rels" ContentType="application/vnd.openxmlformats-package.relationships+xml"/>
  <Override PartName="/ppt/notesSlides/_rels/notesSlide18.xml.rels" ContentType="application/vnd.openxmlformats-package.relationships+xml"/>
  <Override PartName="/ppt/notesSlides/_rels/notesSlide19.xml.rels" ContentType="application/vnd.openxmlformats-package.relationships+xml"/>
  <Override PartName="/ppt/notesSlides/_rels/notesSlide20.xml.rels" ContentType="application/vnd.openxmlformats-package.relationships+xml"/>
  <Override PartName="/ppt/notesSlides/_rels/notesSlide21.xml.rels" ContentType="application/vnd.openxmlformats-package.relationships+xml"/>
  <Override PartName="/ppt/notesSlides/_rels/notesSlide22.xml.rels" ContentType="application/vnd.openxmlformats-package.relationships+xml"/>
  <Override PartName="/ppt/notesSlides/_rels/notesSlide24.xml.rels" ContentType="application/vnd.openxmlformats-package.relationships+xml"/>
  <Override PartName="/ppt/notesSlides/_rels/notesSlide26.xml.rels" ContentType="application/vnd.openxmlformats-package.relationships+xml"/>
  <Override PartName="/ppt/notesSlides/_rels/notesSlide27.xml.rels" ContentType="application/vnd.openxmlformats-package.relationships+xml"/>
  <Override PartName="/ppt/notesSlides/_rels/notesSlide28.xml.rels" ContentType="application/vnd.openxmlformats-package.relationships+xml"/>
  <Override PartName="/ppt/notesSlides/_rels/notesSlide29.xml.rels" ContentType="application/vnd.openxmlformats-package.relationships+xml"/>
  <Override PartName="/ppt/notesSlides/_rels/notesSlide30.xml.rels" ContentType="application/vnd.openxmlformats-package.relationships+xml"/>
  <Override PartName="/ppt/notesSlides/_rels/notesSlide31.xml.rels" ContentType="application/vnd.openxmlformats-package.relationships+xml"/>
  <Override PartName="/ppt/notesSlides/_rels/notesSlide32.xml.rels" ContentType="application/vnd.openxmlformats-package.relationships+xml"/>
  <Override PartName="/ppt/notesSlides/_rels/notesSlide33.xml.rels" ContentType="application/vnd.openxmlformats-package.relationships+xml"/>
  <Override PartName="/ppt/notesSlides/_rels/notesSlide34.xml.rels" ContentType="application/vnd.openxmlformats-package.relationships+xml"/>
  <Override PartName="/ppt/notesSlides/_rels/notesSlide35.xml.rels" ContentType="application/vnd.openxmlformats-package.relationships+xml"/>
  <Override PartName="/ppt/notesSlides/_rels/notesSlide36.xml.rels" ContentType="application/vnd.openxmlformats-package.relationships+xml"/>
  <Override PartName="/ppt/notesSlides/_rels/notesSlide37.xml.rels" ContentType="application/vnd.openxmlformats-package.relationships+xml"/>
  <Override PartName="/ppt/notesSlides/_rels/notesSlide38.xml.rels" ContentType="application/vnd.openxmlformats-package.relationships+xml"/>
  <Override PartName="/ppt/notesSlides/_rels/notesSlide39.xml.rels" ContentType="application/vnd.openxmlformats-package.relationships+xml"/>
  <Override PartName="/ppt/notesSlides/_rels/notesSlide40.xml.rels" ContentType="application/vnd.openxmlformats-package.relationships+xml"/>
  <Override PartName="/ppt/notesSlides/_rels/notesSlide41.xml.rels" ContentType="application/vnd.openxmlformats-package.relationships+xml"/>
  <Override PartName="/ppt/notesSlides/_rels/notesSlide42.xml.rels" ContentType="application/vnd.openxmlformats-package.relationships+xml"/>
  <Override PartName="/ppt/notesSlides/_rels/notesSlide49.xml.rels" ContentType="application/vnd.openxmlformats-package.relationships+xml"/>
  <Override PartName="/ppt/notesSlides/_rels/notesSlide51.xml.rels" ContentType="application/vnd.openxmlformats-package.relationships+xml"/>
  <Override PartName="/ppt/notesSlides/_rels/notesSlide53.xml.rels" ContentType="application/vnd.openxmlformats-package.relationships+xml"/>
  <Override PartName="/ppt/notesSlides/_rels/notesSlide61.xml.rels" ContentType="application/vnd.openxmlformats-package.relationships+xml"/>
  <Override PartName="/ppt/notesSlides/_rels/notesSlide63.xml.rels" ContentType="application/vnd.openxmlformats-package.relationships+xml"/>
  <Override PartName="/ppt/notesSlides/_rels/notesSlide64.xml.rels" ContentType="application/vnd.openxmlformats-package.relationships+xml"/>
  <Override PartName="/ppt/notesSlides/_rels/notesSlide65.xml.rels" ContentType="application/vnd.openxmlformats-package.relationships+xml"/>
  <Override PartName="/ppt/notesSlides/_rels/notesSlide66.xml.rels" ContentType="application/vnd.openxmlformats-package.relationship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9.xml" ContentType="application/vnd.openxmlformats-officedocument.presentationml.notesSlide+xml"/>
  <Override PartName="/ppt/notesSlides/notesSlide51.xml" ContentType="application/vnd.openxmlformats-officedocument.presentationml.notesSlide+xml"/>
  <Override PartName="/ppt/notesSlides/notesSlide53.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media/image1.jpeg" ContentType="image/jpeg"/>
  <Override PartName="/ppt/media/image2.jpeg" ContentType="image/jpeg"/>
  <Override PartName="/ppt/media/image8.png" ContentType="image/png"/>
  <Override PartName="/ppt/media/image3.jpeg" ContentType="image/jpeg"/>
  <Override PartName="/ppt/media/image5.png" ContentType="image/png"/>
  <Override PartName="/ppt/media/image4.png" ContentType="image/png"/>
  <Override PartName="/ppt/media/image6.jpeg" ContentType="image/jpeg"/>
  <Override PartName="/ppt/media/image7.jpeg" ContentType="image/jpeg"/>
  <Override PartName="/ppt/media/image9.png" ContentType="image/png"/>
  <Override PartName="/ppt/media/image10.jpeg" ContentType="image/jpeg"/>
  <Override PartName="/ppt/media/image11.png" ContentType="image/png"/>
  <Override PartName="/ppt/media/image12.png" ContentType="image/png"/>
  <Override PartName="/ppt/media/image18.jpeg" ContentType="image/jpeg"/>
  <Override PartName="/ppt/media/image13.png" ContentType="image/png"/>
  <Override PartName="/ppt/media/image14.jpeg" ContentType="image/jpeg"/>
  <Override PartName="/ppt/media/image15.jpeg" ContentType="image/jpeg"/>
  <Override PartName="/ppt/media/image16.jpeg" ContentType="image/jpeg"/>
  <Override PartName="/ppt/media/image17.jpeg" ContentType="image/jpeg"/>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_rels/slideLayout31.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4.xml" ContentType="application/vnd.openxmlformats-officedocument.presentationml.slide+xml"/>
  <Override PartName="/ppt/slides/slide2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s/slide24.xml" ContentType="application/vnd.openxmlformats-officedocument.presentationml.slide+xml"/>
  <Override PartName="/ppt/slides/slide8.xml" ContentType="application/vnd.openxmlformats-officedocument.presentationml.slide+xml"/>
  <Override PartName="/ppt/slides/slide25.xml" ContentType="application/vnd.openxmlformats-officedocument.presentationml.slide+xml"/>
  <Override PartName="/ppt/slides/slide9.xml" ContentType="application/vnd.openxmlformats-officedocument.presentationml.slide+xml"/>
  <Override PartName="/ppt/slides/slide26.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_rels/slide35.xml.rels" ContentType="application/vnd.openxmlformats-package.relationships+xml"/>
  <Override PartName="/ppt/slides/_rels/slide1.xml.rels" ContentType="application/vnd.openxmlformats-package.relationships+xml"/>
  <Override PartName="/ppt/slides/_rels/slide22.xml.rels" ContentType="application/vnd.openxmlformats-package.relationships+xml"/>
  <Override PartName="/ppt/slides/_rels/slide36.xml.rels" ContentType="application/vnd.openxmlformats-package.relationships+xml"/>
  <Override PartName="/ppt/slides/_rels/slide2.xml.rels" ContentType="application/vnd.openxmlformats-package.relationships+xml"/>
  <Override PartName="/ppt/slides/_rels/slide37.xml.rels" ContentType="application/vnd.openxmlformats-package.relationships+xml"/>
  <Override PartName="/ppt/slides/_rels/slide3.xml.rels" ContentType="application/vnd.openxmlformats-package.relationships+xml"/>
  <Override PartName="/ppt/slides/_rels/slide20.xml.rels" ContentType="application/vnd.openxmlformats-package.relationships+xml"/>
  <Override PartName="/ppt/slides/_rels/slide4.xml.rels" ContentType="application/vnd.openxmlformats-package.relationships+xml"/>
  <Override PartName="/ppt/slides/_rels/slide38.xml.rels" ContentType="application/vnd.openxmlformats-package.relationships+xml"/>
  <Override PartName="/ppt/slides/_rels/slide21.xml.rels" ContentType="application/vnd.openxmlformats-package.relationships+xml"/>
  <Override PartName="/ppt/slides/_rels/slide5.xml.rels" ContentType="application/vnd.openxmlformats-package.relationships+xml"/>
  <Override PartName="/ppt/slides/_rels/slide39.xml.rels" ContentType="application/vnd.openxmlformats-package.relationships+xml"/>
  <Override PartName="/ppt/slides/_rels/slide6.xml.rels" ContentType="application/vnd.openxmlformats-package.relationships+xml"/>
  <Override PartName="/ppt/slides/_rels/slide50.xml.rels" ContentType="application/vnd.openxmlformats-package.relationships+xml"/>
  <Override PartName="/ppt/slides/_rels/slide23.xml.rels" ContentType="application/vnd.openxmlformats-package.relationships+xml"/>
  <Override PartName="/ppt/slides/_rels/slide7.xml.rels" ContentType="application/vnd.openxmlformats-package.relationships+xml"/>
  <Override PartName="/ppt/slides/_rels/slide51.xml.rels" ContentType="application/vnd.openxmlformats-package.relationships+xml"/>
  <Override PartName="/ppt/slides/_rels/slide24.xml.rels" ContentType="application/vnd.openxmlformats-package.relationships+xml"/>
  <Override PartName="/ppt/slides/_rels/slide8.xml.rels" ContentType="application/vnd.openxmlformats-package.relationships+xml"/>
  <Override PartName="/ppt/slides/_rels/slide52.xml.rels" ContentType="application/vnd.openxmlformats-package.relationships+xml"/>
  <Override PartName="/ppt/slides/_rels/slide25.xml.rels" ContentType="application/vnd.openxmlformats-package.relationships+xml"/>
  <Override PartName="/ppt/slides/_rels/slide9.xml.rels" ContentType="application/vnd.openxmlformats-package.relationships+xml"/>
  <Override PartName="/ppt/slides/_rels/slide53.xml.rels" ContentType="application/vnd.openxmlformats-package.relationships+xml"/>
  <Override PartName="/ppt/slides/_rels/slide26.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7.xml.rels" ContentType="application/vnd.openxmlformats-package.relationships+xml"/>
  <Override PartName="/ppt/slides/_rels/slide28.xml.rels" ContentType="application/vnd.openxmlformats-package.relationships+xml"/>
  <Override PartName="/ppt/slides/_rels/slide29.xml.rels" ContentType="application/vnd.openxmlformats-package.relationships+xml"/>
  <Override PartName="/ppt/slides/_rels/slide30.xml.rels" ContentType="application/vnd.openxmlformats-package.relationships+xml"/>
  <Override PartName="/ppt/slides/_rels/slide31.xml.rels" ContentType="application/vnd.openxmlformats-package.relationships+xml"/>
  <Override PartName="/ppt/slides/_rels/slide32.xml.rels" ContentType="application/vnd.openxmlformats-package.relationships+xml"/>
  <Override PartName="/ppt/slides/_rels/slide33.xml.rels" ContentType="application/vnd.openxmlformats-package.relationships+xml"/>
  <Override PartName="/ppt/slides/_rels/slide34.xml.rels" ContentType="application/vnd.openxmlformats-package.relationships+xml"/>
  <Override PartName="/ppt/slides/_rels/slide40.xml.rels" ContentType="application/vnd.openxmlformats-package.relationships+xml"/>
  <Override PartName="/ppt/slides/_rels/slide41.xml.rels" ContentType="application/vnd.openxmlformats-package.relationships+xml"/>
  <Override PartName="/ppt/slides/_rels/slide42.xml.rels" ContentType="application/vnd.openxmlformats-package.relationships+xml"/>
  <Override PartName="/ppt/slides/_rels/slide43.xml.rels" ContentType="application/vnd.openxmlformats-package.relationships+xml"/>
  <Override PartName="/ppt/slides/_rels/slide44.xml.rels" ContentType="application/vnd.openxmlformats-package.relationships+xml"/>
  <Override PartName="/ppt/slides/_rels/slide45.xml.rels" ContentType="application/vnd.openxmlformats-package.relationships+xml"/>
  <Override PartName="/ppt/slides/_rels/slide46.xml.rels" ContentType="application/vnd.openxmlformats-package.relationships+xml"/>
  <Override PartName="/ppt/slides/_rels/slide47.xml.rels" ContentType="application/vnd.openxmlformats-package.relationships+xml"/>
  <Override PartName="/ppt/slides/_rels/slide48.xml.rels" ContentType="application/vnd.openxmlformats-package.relationships+xml"/>
  <Override PartName="/ppt/slides/_rels/slide49.xml.rels" ContentType="application/vnd.openxmlformats-package.relationships+xml"/>
  <Override PartName="/ppt/slides/_rels/slide54.xml.rels" ContentType="application/vnd.openxmlformats-package.relationships+xml"/>
  <Override PartName="/ppt/slides/_rels/slide55.xml.rels" ContentType="application/vnd.openxmlformats-package.relationships+xml"/>
  <Override PartName="/ppt/slides/_rels/slide56.xml.rels" ContentType="application/vnd.openxmlformats-package.relationships+xml"/>
  <Override PartName="/ppt/slides/_rels/slide57.xml.rels" ContentType="application/vnd.openxmlformats-package.relationships+xml"/>
  <Override PartName="/ppt/slides/_rels/slide58.xml.rels" ContentType="application/vnd.openxmlformats-package.relationships+xml"/>
  <Override PartName="/ppt/slides/_rels/slide59.xml.rels" ContentType="application/vnd.openxmlformats-package.relationships+xml"/>
  <Override PartName="/ppt/slides/_rels/slide60.xml.rels" ContentType="application/vnd.openxmlformats-package.relationships+xml"/>
  <Override PartName="/ppt/slides/_rels/slide61.xml.rels" ContentType="application/vnd.openxmlformats-package.relationships+xml"/>
  <Override PartName="/ppt/slides/_rels/slide62.xml.rels" ContentType="application/vnd.openxmlformats-package.relationships+xml"/>
  <Override PartName="/ppt/slides/_rels/slide63.xml.rels" ContentType="application/vnd.openxmlformats-package.relationships+xml"/>
  <Override PartName="/ppt/slides/_rels/slide64.xml.rels" ContentType="application/vnd.openxmlformats-package.relationships+xml"/>
  <Override PartName="/ppt/slides/_rels/slide65.xml.rels" ContentType="application/vnd.openxmlformats-package.relationships+xml"/>
  <Override PartName="/ppt/slides/_rels/slide66.xml.rels" ContentType="application/vnd.openxmlformats-package.relationships+xml"/>
  <Override PartName="/ppt/slides/_rels/slide67.xml.rels" ContentType="application/vnd.openxmlformats-package.relationships+xml"/>
  <Override PartName="/ppt/slides/_rels/slide68.xml.rels" ContentType="application/vnd.openxmlformats-package.relationships+xml"/>
  <Override PartName="/ppt/slides/_rels/slide69.xml.rels" ContentType="application/vnd.openxmlformats-package.relationships+xml"/>
  <Override PartName="/ppt/slides/_rels/slide70.xml.rels" ContentType="application/vnd.openxmlformats-package.relationships+xml"/>
  <Override PartName="/ppt/slides/_rels/slide71.xml.rels" ContentType="application/vnd.openxmlformats-package.relationships+xml"/>
  <Override PartName="/ppt/_rels/presentation.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26" r:id="rId76"/>
  </p:sldIdLst>
  <p:sldSz cx="9144000" cy="68580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Relationship Id="rId23" Type="http://schemas.openxmlformats.org/officeDocument/2006/relationships/slide" Target="slides/slide18.xml"/><Relationship Id="rId24" Type="http://schemas.openxmlformats.org/officeDocument/2006/relationships/slide" Target="slides/slide19.xml"/><Relationship Id="rId25" Type="http://schemas.openxmlformats.org/officeDocument/2006/relationships/slide" Target="slides/slide20.xml"/><Relationship Id="rId26" Type="http://schemas.openxmlformats.org/officeDocument/2006/relationships/slide" Target="slides/slide21.xml"/><Relationship Id="rId27" Type="http://schemas.openxmlformats.org/officeDocument/2006/relationships/slide" Target="slides/slide22.xml"/><Relationship Id="rId28" Type="http://schemas.openxmlformats.org/officeDocument/2006/relationships/slide" Target="slides/slide23.xml"/><Relationship Id="rId29" Type="http://schemas.openxmlformats.org/officeDocument/2006/relationships/slide" Target="slides/slide24.xml"/><Relationship Id="rId30" Type="http://schemas.openxmlformats.org/officeDocument/2006/relationships/slide" Target="slides/slide25.xml"/><Relationship Id="rId31" Type="http://schemas.openxmlformats.org/officeDocument/2006/relationships/slide" Target="slides/slide26.xml"/><Relationship Id="rId32" Type="http://schemas.openxmlformats.org/officeDocument/2006/relationships/slide" Target="slides/slide27.xml"/><Relationship Id="rId33" Type="http://schemas.openxmlformats.org/officeDocument/2006/relationships/slide" Target="slides/slide28.xml"/><Relationship Id="rId34" Type="http://schemas.openxmlformats.org/officeDocument/2006/relationships/slide" Target="slides/slide29.xml"/><Relationship Id="rId35" Type="http://schemas.openxmlformats.org/officeDocument/2006/relationships/slide" Target="slides/slide30.xml"/><Relationship Id="rId36" Type="http://schemas.openxmlformats.org/officeDocument/2006/relationships/slide" Target="slides/slide31.xml"/><Relationship Id="rId37" Type="http://schemas.openxmlformats.org/officeDocument/2006/relationships/slide" Target="slides/slide32.xml"/><Relationship Id="rId38" Type="http://schemas.openxmlformats.org/officeDocument/2006/relationships/slide" Target="slides/slide33.xml"/><Relationship Id="rId39" Type="http://schemas.openxmlformats.org/officeDocument/2006/relationships/slide" Target="slides/slide34.xml"/><Relationship Id="rId40" Type="http://schemas.openxmlformats.org/officeDocument/2006/relationships/slide" Target="slides/slide35.xml"/><Relationship Id="rId41" Type="http://schemas.openxmlformats.org/officeDocument/2006/relationships/slide" Target="slides/slide36.xml"/><Relationship Id="rId42" Type="http://schemas.openxmlformats.org/officeDocument/2006/relationships/slide" Target="slides/slide37.xml"/><Relationship Id="rId43" Type="http://schemas.openxmlformats.org/officeDocument/2006/relationships/slide" Target="slides/slide38.xml"/><Relationship Id="rId44" Type="http://schemas.openxmlformats.org/officeDocument/2006/relationships/slide" Target="slides/slide39.xml"/><Relationship Id="rId45" Type="http://schemas.openxmlformats.org/officeDocument/2006/relationships/slide" Target="slides/slide40.xml"/><Relationship Id="rId46" Type="http://schemas.openxmlformats.org/officeDocument/2006/relationships/slide" Target="slides/slide41.xml"/><Relationship Id="rId47" Type="http://schemas.openxmlformats.org/officeDocument/2006/relationships/slide" Target="slides/slide42.xml"/><Relationship Id="rId48" Type="http://schemas.openxmlformats.org/officeDocument/2006/relationships/slide" Target="slides/slide43.xml"/><Relationship Id="rId49" Type="http://schemas.openxmlformats.org/officeDocument/2006/relationships/slide" Target="slides/slide44.xml"/><Relationship Id="rId50" Type="http://schemas.openxmlformats.org/officeDocument/2006/relationships/slide" Target="slides/slide45.xml"/><Relationship Id="rId51" Type="http://schemas.openxmlformats.org/officeDocument/2006/relationships/slide" Target="slides/slide46.xml"/><Relationship Id="rId52" Type="http://schemas.openxmlformats.org/officeDocument/2006/relationships/slide" Target="slides/slide47.xml"/><Relationship Id="rId53" Type="http://schemas.openxmlformats.org/officeDocument/2006/relationships/slide" Target="slides/slide48.xml"/><Relationship Id="rId54" Type="http://schemas.openxmlformats.org/officeDocument/2006/relationships/slide" Target="slides/slide49.xml"/><Relationship Id="rId55" Type="http://schemas.openxmlformats.org/officeDocument/2006/relationships/slide" Target="slides/slide50.xml"/><Relationship Id="rId56" Type="http://schemas.openxmlformats.org/officeDocument/2006/relationships/slide" Target="slides/slide51.xml"/><Relationship Id="rId57" Type="http://schemas.openxmlformats.org/officeDocument/2006/relationships/slide" Target="slides/slide52.xml"/><Relationship Id="rId58" Type="http://schemas.openxmlformats.org/officeDocument/2006/relationships/slide" Target="slides/slide53.xml"/><Relationship Id="rId59" Type="http://schemas.openxmlformats.org/officeDocument/2006/relationships/slide" Target="slides/slide54.xml"/><Relationship Id="rId60" Type="http://schemas.openxmlformats.org/officeDocument/2006/relationships/slide" Target="slides/slide55.xml"/><Relationship Id="rId61" Type="http://schemas.openxmlformats.org/officeDocument/2006/relationships/slide" Target="slides/slide56.xml"/><Relationship Id="rId62" Type="http://schemas.openxmlformats.org/officeDocument/2006/relationships/slide" Target="slides/slide57.xml"/><Relationship Id="rId63" Type="http://schemas.openxmlformats.org/officeDocument/2006/relationships/slide" Target="slides/slide58.xml"/><Relationship Id="rId64" Type="http://schemas.openxmlformats.org/officeDocument/2006/relationships/slide" Target="slides/slide59.xml"/><Relationship Id="rId65" Type="http://schemas.openxmlformats.org/officeDocument/2006/relationships/slide" Target="slides/slide60.xml"/><Relationship Id="rId66" Type="http://schemas.openxmlformats.org/officeDocument/2006/relationships/slide" Target="slides/slide61.xml"/><Relationship Id="rId67" Type="http://schemas.openxmlformats.org/officeDocument/2006/relationships/slide" Target="slides/slide62.xml"/><Relationship Id="rId68" Type="http://schemas.openxmlformats.org/officeDocument/2006/relationships/slide" Target="slides/slide63.xml"/><Relationship Id="rId69" Type="http://schemas.openxmlformats.org/officeDocument/2006/relationships/slide" Target="slides/slide64.xml"/><Relationship Id="rId70" Type="http://schemas.openxmlformats.org/officeDocument/2006/relationships/slide" Target="slides/slide65.xml"/><Relationship Id="rId71" Type="http://schemas.openxmlformats.org/officeDocument/2006/relationships/slide" Target="slides/slide66.xml"/><Relationship Id="rId72" Type="http://schemas.openxmlformats.org/officeDocument/2006/relationships/slide" Target="slides/slide67.xml"/><Relationship Id="rId73" Type="http://schemas.openxmlformats.org/officeDocument/2006/relationships/slide" Target="slides/slide68.xml"/><Relationship Id="rId74" Type="http://schemas.openxmlformats.org/officeDocument/2006/relationships/slide" Target="slides/slide69.xml"/><Relationship Id="rId75" Type="http://schemas.openxmlformats.org/officeDocument/2006/relationships/slide" Target="slides/slide70.xml"/><Relationship Id="rId76" Type="http://schemas.openxmlformats.org/officeDocument/2006/relationships/slide" Target="slides/slide71.xml"/>
</Relationships>
</file>

<file path=ppt/notesMasters/_rels/notesMaster1.xml.rels><?xml version="1.0" encoding="UTF-8"?>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4" name="PlaceHolder 1"/>
          <p:cNvSpPr>
            <a:spLocks noGrp="1"/>
          </p:cNvSpPr>
          <p:nvPr>
            <p:ph type="sldImg"/>
          </p:nvPr>
        </p:nvSpPr>
        <p:spPr>
          <a:xfrm>
            <a:off x="216000" y="812520"/>
            <a:ext cx="7127280" cy="4008960"/>
          </a:xfrm>
          <a:prstGeom prst="rect">
            <a:avLst/>
          </a:prstGeom>
        </p:spPr>
        <p:txBody>
          <a:bodyPr lIns="0" rIns="0" tIns="0" bIns="0" anchor="ctr">
            <a:noAutofit/>
          </a:bodyPr>
          <a:p>
            <a:pPr algn="ctr"/>
            <a:r>
              <a:rPr b="0" lang="en-GB" sz="4400" spc="-1" strike="noStrike">
                <a:latin typeface="Arial"/>
              </a:rPr>
              <a:t>Click to move the slide</a:t>
            </a:r>
            <a:endParaRPr b="0" lang="en-GB" sz="4400" spc="-1" strike="noStrike">
              <a:latin typeface="Arial"/>
            </a:endParaRPr>
          </a:p>
        </p:txBody>
      </p:sp>
      <p:sp>
        <p:nvSpPr>
          <p:cNvPr id="115" name="PlaceHolder 2"/>
          <p:cNvSpPr>
            <a:spLocks noGrp="1"/>
          </p:cNvSpPr>
          <p:nvPr>
            <p:ph type="body"/>
          </p:nvPr>
        </p:nvSpPr>
        <p:spPr>
          <a:xfrm>
            <a:off x="756000" y="5078520"/>
            <a:ext cx="6047640" cy="4811040"/>
          </a:xfrm>
          <a:prstGeom prst="rect">
            <a:avLst/>
          </a:prstGeom>
        </p:spPr>
        <p:txBody>
          <a:bodyPr lIns="0" rIns="0" tIns="0" bIns="0">
            <a:noAutofit/>
          </a:bodyPr>
          <a:p>
            <a:r>
              <a:rPr b="0" lang="en-GB" sz="2000" spc="-1" strike="noStrike">
                <a:latin typeface="Arial"/>
              </a:rPr>
              <a:t>Click to edit the notes format</a:t>
            </a:r>
            <a:endParaRPr b="0" lang="en-GB" sz="2000" spc="-1" strike="noStrike">
              <a:latin typeface="Arial"/>
            </a:endParaRPr>
          </a:p>
        </p:txBody>
      </p:sp>
      <p:sp>
        <p:nvSpPr>
          <p:cNvPr id="116" name="PlaceHolder 3"/>
          <p:cNvSpPr>
            <a:spLocks noGrp="1"/>
          </p:cNvSpPr>
          <p:nvPr>
            <p:ph type="hdr"/>
          </p:nvPr>
        </p:nvSpPr>
        <p:spPr>
          <a:xfrm>
            <a:off x="0" y="0"/>
            <a:ext cx="3280680" cy="534240"/>
          </a:xfrm>
          <a:prstGeom prst="rect">
            <a:avLst/>
          </a:prstGeom>
        </p:spPr>
        <p:txBody>
          <a:bodyPr lIns="0" rIns="0" tIns="0" bIns="0">
            <a:noAutofit/>
          </a:bodyPr>
          <a:p>
            <a:r>
              <a:rPr b="0" lang="en-GB" sz="1400" spc="-1" strike="noStrike">
                <a:latin typeface="Times New Roman"/>
              </a:rPr>
              <a:t>&lt;header&gt;</a:t>
            </a:r>
            <a:endParaRPr b="0" lang="en-GB" sz="1400" spc="-1" strike="noStrike">
              <a:latin typeface="Times New Roman"/>
            </a:endParaRPr>
          </a:p>
        </p:txBody>
      </p:sp>
      <p:sp>
        <p:nvSpPr>
          <p:cNvPr id="117" name="PlaceHolder 4"/>
          <p:cNvSpPr>
            <a:spLocks noGrp="1"/>
          </p:cNvSpPr>
          <p:nvPr>
            <p:ph type="dt"/>
          </p:nvPr>
        </p:nvSpPr>
        <p:spPr>
          <a:xfrm>
            <a:off x="4278960" y="0"/>
            <a:ext cx="3280680" cy="534240"/>
          </a:xfrm>
          <a:prstGeom prst="rect">
            <a:avLst/>
          </a:prstGeom>
        </p:spPr>
        <p:txBody>
          <a:bodyPr lIns="0" rIns="0" tIns="0" bIns="0">
            <a:noAutofit/>
          </a:bodyPr>
          <a:p>
            <a:pPr algn="r"/>
            <a:r>
              <a:rPr b="0" lang="en-GB" sz="1400" spc="-1" strike="noStrike">
                <a:latin typeface="Times New Roman"/>
              </a:rPr>
              <a:t>&lt;date/time&gt;</a:t>
            </a:r>
            <a:endParaRPr b="0" lang="en-GB" sz="1400" spc="-1" strike="noStrike">
              <a:latin typeface="Times New Roman"/>
            </a:endParaRPr>
          </a:p>
        </p:txBody>
      </p:sp>
      <p:sp>
        <p:nvSpPr>
          <p:cNvPr id="118" name="PlaceHolder 5"/>
          <p:cNvSpPr>
            <a:spLocks noGrp="1"/>
          </p:cNvSpPr>
          <p:nvPr>
            <p:ph type="ftr"/>
          </p:nvPr>
        </p:nvSpPr>
        <p:spPr>
          <a:xfrm>
            <a:off x="0" y="10157400"/>
            <a:ext cx="3280680" cy="534240"/>
          </a:xfrm>
          <a:prstGeom prst="rect">
            <a:avLst/>
          </a:prstGeom>
        </p:spPr>
        <p:txBody>
          <a:bodyPr lIns="0" rIns="0" tIns="0" bIns="0" anchor="b">
            <a:noAutofit/>
          </a:bodyPr>
          <a:p>
            <a:r>
              <a:rPr b="0" lang="en-GB" sz="1400" spc="-1" strike="noStrike">
                <a:latin typeface="Times New Roman"/>
              </a:rPr>
              <a:t>&lt;footer&gt;</a:t>
            </a:r>
            <a:endParaRPr b="0" lang="en-GB" sz="1400" spc="-1" strike="noStrike">
              <a:latin typeface="Times New Roman"/>
            </a:endParaRPr>
          </a:p>
        </p:txBody>
      </p:sp>
      <p:sp>
        <p:nvSpPr>
          <p:cNvPr id="119" name="PlaceHolder 6"/>
          <p:cNvSpPr>
            <a:spLocks noGrp="1"/>
          </p:cNvSpPr>
          <p:nvPr>
            <p:ph type="sldNum"/>
          </p:nvPr>
        </p:nvSpPr>
        <p:spPr>
          <a:xfrm>
            <a:off x="4278960" y="10157400"/>
            <a:ext cx="3280680" cy="534240"/>
          </a:xfrm>
          <a:prstGeom prst="rect">
            <a:avLst/>
          </a:prstGeom>
        </p:spPr>
        <p:txBody>
          <a:bodyPr lIns="0" rIns="0" tIns="0" bIns="0" anchor="b">
            <a:noAutofit/>
          </a:bodyPr>
          <a:p>
            <a:pPr algn="r"/>
            <a:fld id="{F6CA3D4E-4EC5-42BD-B893-9527E0536DED}" type="slidenum">
              <a:rPr b="0" lang="en-GB" sz="1400" spc="-1" strike="noStrike">
                <a:latin typeface="Times New Roman"/>
              </a:rPr>
              <a:t>&lt;number&gt;</a:t>
            </a:fld>
            <a:endParaRPr b="0" lang="en-GB" sz="1400" spc="-1" strike="noStrike">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
</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
</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
</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_rels/notesSlide13.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
</Relationships>
</file>

<file path=ppt/notesSlides/_rels/notesSlide14.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
</Relationships>
</file>

<file path=ppt/notesSlides/_rels/notesSlide16.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
</Relationships>
</file>

<file path=ppt/notesSlides/_rels/notesSlide17.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
</Relationships>
</file>

<file path=ppt/notesSlides/_rels/notesSlide18.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
</Relationships>
</file>

<file path=ppt/notesSlides/_rels/notesSlide19.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
</Relationships>
</file>

<file path=ppt/notesSlides/_rels/notesSlide20.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
</Relationships>
</file>

<file path=ppt/notesSlides/_rels/notesSlide21.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
</Relationships>
</file>

<file path=ppt/notesSlides/_rels/notesSlide22.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
</Relationships>
</file>

<file path=ppt/notesSlides/_rels/notesSlide24.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
</Relationships>
</file>

<file path=ppt/notesSlides/_rels/notesSlide26.xml.rels><?xml version="1.0" encoding="UTF-8"?>
<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
</Relationships>
</file>

<file path=ppt/notesSlides/_rels/notesSlide27.xml.rels><?xml version="1.0" encoding="UTF-8"?>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
</Relationships>
</file>

<file path=ppt/notesSlides/_rels/notesSlide28.xml.rels><?xml version="1.0" encoding="UTF-8"?>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
</Relationships>
</file>

<file path=ppt/notesSlides/_rels/notesSlide29.xml.rels><?xml version="1.0" encoding="UTF-8"?>
<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
</Relationships>
</file>

<file path=ppt/notesSlides/_rels/notesSlide30.xml.rels><?xml version="1.0" encoding="UTF-8"?>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
</Relationships>
</file>

<file path=ppt/notesSlides/_rels/notesSlide31.xml.rels><?xml version="1.0" encoding="UTF-8"?>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
</Relationships>
</file>

<file path=ppt/notesSlides/_rels/notesSlide32.xml.rels><?xml version="1.0" encoding="UTF-8"?>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
</Relationships>
</file>

<file path=ppt/notesSlides/_rels/notesSlide33.xml.rels><?xml version="1.0" encoding="UTF-8"?>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
</Relationships>
</file>

<file path=ppt/notesSlides/_rels/notesSlide34.xml.rels><?xml version="1.0" encoding="UTF-8"?>
<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
</Relationships>
</file>

<file path=ppt/notesSlides/_rels/notesSlide35.xml.rels><?xml version="1.0" encoding="UTF-8"?>
<Relationships xmlns="http://schemas.openxmlformats.org/package/2006/relationships"><Relationship Id="rId1" Type="http://schemas.openxmlformats.org/officeDocument/2006/relationships/slide" Target="../slides/slide35.xml"/><Relationship Id="rId2" Type="http://schemas.openxmlformats.org/officeDocument/2006/relationships/notesMaster" Target="../notesMasters/notesMaster1.xml"/>
</Relationships>
</file>

<file path=ppt/notesSlides/_rels/notesSlide36.xml.rels><?xml version="1.0" encoding="UTF-8"?>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
</Relationships>
</file>

<file path=ppt/notesSlides/_rels/notesSlide37.xml.rels><?xml version="1.0" encoding="UTF-8"?>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
</Relationships>
</file>

<file path=ppt/notesSlides/_rels/notesSlide38.xml.rels><?xml version="1.0" encoding="UTF-8"?>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
</Relationships>
</file>

<file path=ppt/notesSlides/_rels/notesSlide39.xml.rels><?xml version="1.0" encoding="UTF-8"?>
<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
</Relationships>
</file>

<file path=ppt/notesSlides/_rels/notesSlide40.xml.rels><?xml version="1.0" encoding="UTF-8"?>
<Relationships xmlns="http://schemas.openxmlformats.org/package/2006/relationships"><Relationship Id="rId1" Type="http://schemas.openxmlformats.org/officeDocument/2006/relationships/slide" Target="../slides/slide40.xml"/><Relationship Id="rId2" Type="http://schemas.openxmlformats.org/officeDocument/2006/relationships/notesMaster" Target="../notesMasters/notesMaster1.xml"/>
</Relationships>
</file>

<file path=ppt/notesSlides/_rels/notesSlide41.xml.rels><?xml version="1.0" encoding="UTF-8"?>
<Relationships xmlns="http://schemas.openxmlformats.org/package/2006/relationships"><Relationship Id="rId1" Type="http://schemas.openxmlformats.org/officeDocument/2006/relationships/slide" Target="../slides/slide41.xml"/><Relationship Id="rId2" Type="http://schemas.openxmlformats.org/officeDocument/2006/relationships/notesMaster" Target="../notesMasters/notesMaster1.xml"/>
</Relationships>
</file>

<file path=ppt/notesSlides/_rels/notesSlide42.xml.rels><?xml version="1.0" encoding="UTF-8"?>
<Relationships xmlns="http://schemas.openxmlformats.org/package/2006/relationships"><Relationship Id="rId1" Type="http://schemas.openxmlformats.org/officeDocument/2006/relationships/slide" Target="../slides/slide42.xml"/><Relationship Id="rId2" Type="http://schemas.openxmlformats.org/officeDocument/2006/relationships/notesMaster" Target="../notesMasters/notesMaster1.xml"/>
</Relationships>
</file>

<file path=ppt/notesSlides/_rels/notesSlide46.xml.rels><?xml version="1.0" encoding="UTF-8"?>
<Relationships xmlns="http://schemas.openxmlformats.org/package/2006/relationships"><Relationship Id="rId1" Type="http://schemas.openxmlformats.org/officeDocument/2006/relationships/hyperlink" Target="https://www.nist.gov/" TargetMode="External"/><Relationship Id="rId2" Type="http://schemas.openxmlformats.org/officeDocument/2006/relationships/slide" Target="../slides/slide46.xml"/><Relationship Id="rId3" Type="http://schemas.openxmlformats.org/officeDocument/2006/relationships/notesMaster" Target="../notesMasters/notesMaster1.xml"/>
</Relationships>
</file>

<file path=ppt/notesSlides/_rels/notesSlide47.xml.rels><?xml version="1.0" encoding="UTF-8"?>
<Relationships xmlns="http://schemas.openxmlformats.org/package/2006/relationships"><Relationship Id="rId1" Type="http://schemas.openxmlformats.org/officeDocument/2006/relationships/slide" Target="../slides/slide47.xml"/><Relationship Id="rId2" Type="http://schemas.openxmlformats.org/officeDocument/2006/relationships/notesMaster" Target="../notesMasters/notesMaster1.xml"/>
</Relationships>
</file>

<file path=ppt/notesSlides/_rels/notesSlide49.xml.rels><?xml version="1.0" encoding="UTF-8"?>
<Relationships xmlns="http://schemas.openxmlformats.org/package/2006/relationships"><Relationship Id="rId1" Type="http://schemas.openxmlformats.org/officeDocument/2006/relationships/slide" Target="../slides/slide49.xml"/><Relationship Id="rId2" Type="http://schemas.openxmlformats.org/officeDocument/2006/relationships/notesMaster" Target="../notesMasters/notesMaster1.xml"/>
</Relationships>
</file>

<file path=ppt/notesSlides/_rels/notesSlide51.xml.rels><?xml version="1.0" encoding="UTF-8"?>
<Relationships xmlns="http://schemas.openxmlformats.org/package/2006/relationships"><Relationship Id="rId1" Type="http://schemas.openxmlformats.org/officeDocument/2006/relationships/slide" Target="../slides/slide51.xml"/><Relationship Id="rId2" Type="http://schemas.openxmlformats.org/officeDocument/2006/relationships/notesMaster" Target="../notesMasters/notesMaster1.xml"/>
</Relationships>
</file>

<file path=ppt/notesSlides/_rels/notesSlide53.xml.rels><?xml version="1.0" encoding="UTF-8"?>
<Relationships xmlns="http://schemas.openxmlformats.org/package/2006/relationships"><Relationship Id="rId1" Type="http://schemas.openxmlformats.org/officeDocument/2006/relationships/slide" Target="../slides/slide53.xml"/><Relationship Id="rId2" Type="http://schemas.openxmlformats.org/officeDocument/2006/relationships/notesMaster" Target="../notesMasters/notesMaster1.xml"/>
</Relationships>
</file>

<file path=ppt/notesSlides/_rels/notesSlide55.xml.rels><?xml version="1.0" encoding="UTF-8"?>
<Relationships xmlns="http://schemas.openxmlformats.org/package/2006/relationships"><Relationship Id="rId1" Type="http://schemas.openxmlformats.org/officeDocument/2006/relationships/slide" Target="../slides/slide55.xml"/><Relationship Id="rId2" Type="http://schemas.openxmlformats.org/officeDocument/2006/relationships/notesMaster" Target="../notesMasters/notesMaster1.xml"/>
</Relationships>
</file>

<file path=ppt/notesSlides/_rels/notesSlide60.xml.rels><?xml version="1.0" encoding="UTF-8"?>
<Relationships xmlns="http://schemas.openxmlformats.org/package/2006/relationships"><Relationship Id="rId1" Type="http://schemas.openxmlformats.org/officeDocument/2006/relationships/slide" Target="../slides/slide60.xml"/><Relationship Id="rId2" Type="http://schemas.openxmlformats.org/officeDocument/2006/relationships/notesMaster" Target="../notesMasters/notesMaster1.xml"/>
</Relationships>
</file>

<file path=ppt/notesSlides/_rels/notesSlide61.xml.rels><?xml version="1.0" encoding="UTF-8"?>
<Relationships xmlns="http://schemas.openxmlformats.org/package/2006/relationships"><Relationship Id="rId1" Type="http://schemas.openxmlformats.org/officeDocument/2006/relationships/slide" Target="../slides/slide61.xml"/><Relationship Id="rId2" Type="http://schemas.openxmlformats.org/officeDocument/2006/relationships/notesMaster" Target="../notesMasters/notesMaster1.xml"/>
</Relationships>
</file>

<file path=ppt/notesSlides/_rels/notesSlide62.xml.rels><?xml version="1.0" encoding="UTF-8"?>
<Relationships xmlns="http://schemas.openxmlformats.org/package/2006/relationships"><Relationship Id="rId1" Type="http://schemas.openxmlformats.org/officeDocument/2006/relationships/slide" Target="../slides/slide62.xml"/><Relationship Id="rId2" Type="http://schemas.openxmlformats.org/officeDocument/2006/relationships/notesMaster" Target="../notesMasters/notesMaster1.xml"/>
</Relationships>
</file>

<file path=ppt/notesSlides/_rels/notesSlide63.xml.rels><?xml version="1.0" encoding="UTF-8"?>
<Relationships xmlns="http://schemas.openxmlformats.org/package/2006/relationships"><Relationship Id="rId1" Type="http://schemas.openxmlformats.org/officeDocument/2006/relationships/slide" Target="../slides/slide63.xml"/><Relationship Id="rId2" Type="http://schemas.openxmlformats.org/officeDocument/2006/relationships/notesMaster" Target="../notesMasters/notesMaster1.xml"/>
</Relationships>
</file>

<file path=ppt/notesSlides/_rels/notesSlide64.xml.rels><?xml version="1.0" encoding="UTF-8"?>
<Relationships xmlns="http://schemas.openxmlformats.org/package/2006/relationships"><Relationship Id="rId1" Type="http://schemas.openxmlformats.org/officeDocument/2006/relationships/slide" Target="../slides/slide64.xml"/><Relationship Id="rId2" Type="http://schemas.openxmlformats.org/officeDocument/2006/relationships/notesMaster" Target="../notesMasters/notesMaster1.xml"/>
</Relationships>
</file>

<file path=ppt/notesSlides/_rels/notesSlide65.xml.rels><?xml version="1.0" encoding="UTF-8"?>
<Relationships xmlns="http://schemas.openxmlformats.org/package/2006/relationships"><Relationship Id="rId1" Type="http://schemas.openxmlformats.org/officeDocument/2006/relationships/slide" Target="../slides/slide65.xml"/><Relationship Id="rId2" Type="http://schemas.openxmlformats.org/officeDocument/2006/relationships/notesMaster" Target="../notesMasters/notesMaster1.xml"/>
</Relationships>
</file>

<file path=ppt/notesSlides/_rels/notesSlide66.xml.rels><?xml version="1.0" encoding="UTF-8"?>
<Relationships xmlns="http://schemas.openxmlformats.org/package/2006/relationships"><Relationship Id="rId1" Type="http://schemas.openxmlformats.org/officeDocument/2006/relationships/slide" Target="../slides/slide66.xml"/><Relationship Id="rId2" Type="http://schemas.openxmlformats.org/officeDocument/2006/relationships/notesMaster" Target="../notesMasters/notesMaster1.xml"/>
</Relationships>
</file>

<file path=ppt/notesSlides/_rels/notesSlide67.xml.rels><?xml version="1.0" encoding="UTF-8"?>
<Relationships xmlns="http://schemas.openxmlformats.org/package/2006/relationships"><Relationship Id="rId1" Type="http://schemas.openxmlformats.org/officeDocument/2006/relationships/slide" Target="../slides/slide67.xml"/><Relationship Id="rId2" Type="http://schemas.openxmlformats.org/officeDocument/2006/relationships/notesMaster" Target="../notesMasters/notesMaster1.xml"/>
</Relationships>
</file>

<file path=ppt/notesSlides/_rels/notesSlide68.xml.rels><?xml version="1.0" encoding="UTF-8"?>
<Relationships xmlns="http://schemas.openxmlformats.org/package/2006/relationships"><Relationship Id="rId1" Type="http://schemas.openxmlformats.org/officeDocument/2006/relationships/slide" Target="../slides/slide68.xml"/><Relationship Id="rId2" Type="http://schemas.openxmlformats.org/officeDocument/2006/relationships/notesMaster" Target="../notesMasters/notesMaster1.xml"/>
</Relationship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5" name="PlaceHolder 1"/>
          <p:cNvSpPr>
            <a:spLocks noGrp="1"/>
          </p:cNvSpPr>
          <p:nvPr>
            <p:ph type="sldImg"/>
          </p:nvPr>
        </p:nvSpPr>
        <p:spPr>
          <a:xfrm>
            <a:off x="1143000" y="685800"/>
            <a:ext cx="4571280" cy="3428280"/>
          </a:xfrm>
          <a:prstGeom prst="rect">
            <a:avLst/>
          </a:prstGeom>
        </p:spPr>
      </p:sp>
      <p:sp>
        <p:nvSpPr>
          <p:cNvPr id="276"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tabLst>
                <a:tab algn="l" pos="0"/>
              </a:tabLst>
            </a:pPr>
            <a:r>
              <a:rPr b="0" lang="en-GB" sz="2000" spc="-1" strike="noStrike">
                <a:latin typeface="Arial"/>
              </a:rPr>
              <a:t>Upon completion of this material, you should be able to:</a:t>
            </a:r>
            <a:endParaRPr b="0" lang="en-GB" sz="2000" spc="-1" strike="noStrike">
              <a:latin typeface="Arial"/>
            </a:endParaRPr>
          </a:p>
          <a:p>
            <a:pPr marL="216000" indent="-215640">
              <a:lnSpc>
                <a:spcPct val="100000"/>
              </a:lnSpc>
              <a:tabLst>
                <a:tab algn="l" pos="0"/>
              </a:tabLst>
            </a:pPr>
            <a:r>
              <a:rPr b="0" lang="en-US" sz="2000" spc="-1" strike="noStrike">
                <a:latin typeface="Arial"/>
              </a:rPr>
              <a:t>Define information security</a:t>
            </a:r>
            <a:endParaRPr b="0" lang="en-GB" sz="2000" spc="-1" strike="noStrike">
              <a:latin typeface="Arial"/>
            </a:endParaRPr>
          </a:p>
          <a:p>
            <a:pPr marL="216000" indent="-215640">
              <a:lnSpc>
                <a:spcPct val="100000"/>
              </a:lnSpc>
              <a:tabLst>
                <a:tab algn="l" pos="0"/>
              </a:tabLst>
            </a:pPr>
            <a:r>
              <a:rPr b="0" lang="en-US" sz="2000" spc="-1" strike="noStrike">
                <a:latin typeface="Arial"/>
              </a:rPr>
              <a:t>Recount the history of computer security and how it evolved into information security</a:t>
            </a:r>
            <a:endParaRPr b="0" lang="en-GB" sz="2000" spc="-1" strike="noStrike">
              <a:latin typeface="Arial"/>
            </a:endParaRPr>
          </a:p>
          <a:p>
            <a:pPr marL="216000" indent="-215640">
              <a:lnSpc>
                <a:spcPct val="100000"/>
              </a:lnSpc>
              <a:tabLst>
                <a:tab algn="l" pos="0"/>
              </a:tabLst>
            </a:pPr>
            <a:r>
              <a:rPr b="0" lang="en-US" sz="2000" spc="-1" strike="noStrike">
                <a:latin typeface="Arial"/>
              </a:rPr>
              <a:t>Define key terms and critical concepts of information security</a:t>
            </a:r>
            <a:endParaRPr b="0" lang="en-GB" sz="2000" spc="-1" strike="noStrike">
              <a:latin typeface="Arial"/>
            </a:endParaRPr>
          </a:p>
          <a:p>
            <a:pPr marL="216000" indent="-215640">
              <a:lnSpc>
                <a:spcPct val="100000"/>
              </a:lnSpc>
              <a:tabLst>
                <a:tab algn="l" pos="0"/>
              </a:tabLst>
            </a:pPr>
            <a:r>
              <a:rPr b="0" lang="en-US" sz="2000" spc="-1" strike="noStrike">
                <a:latin typeface="Arial"/>
              </a:rPr>
              <a:t>List the phases of the security systems development life cycle</a:t>
            </a:r>
            <a:endParaRPr b="0" lang="en-GB" sz="2000" spc="-1" strike="noStrike">
              <a:latin typeface="Arial"/>
            </a:endParaRPr>
          </a:p>
          <a:p>
            <a:pPr marL="216000" indent="-215640">
              <a:lnSpc>
                <a:spcPct val="100000"/>
              </a:lnSpc>
              <a:tabLst>
                <a:tab algn="l" pos="0"/>
              </a:tabLst>
            </a:pPr>
            <a:r>
              <a:rPr b="0" lang="en-US" sz="2000" spc="-1" strike="noStrike">
                <a:latin typeface="Arial"/>
              </a:rPr>
              <a:t>Describe the information security roles of professionals within an organization</a:t>
            </a:r>
            <a:endParaRPr b="0" lang="en-GB" sz="2000" spc="-1" strike="noStrike">
              <a:latin typeface="Arial"/>
            </a:endParaRPr>
          </a:p>
          <a:p>
            <a:pPr marL="216000" indent="-215640">
              <a:lnSpc>
                <a:spcPct val="100000"/>
              </a:lnSpc>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277"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2FAFB10F-EBCB-4F86-B393-4FEF55C16D68}" type="slidenum">
              <a:rPr b="0" lang="en-US" sz="1200" spc="-1" strike="noStrike">
                <a:solidFill>
                  <a:srgbClr val="000000"/>
                </a:solidFill>
                <a:latin typeface="Arial"/>
                <a:ea typeface="ＭＳ Ｐゴシック"/>
              </a:rPr>
              <a:t>71</a:t>
            </a:fld>
            <a:endParaRPr b="0" lang="en-GB" sz="1200" spc="-1" strike="noStrike">
              <a:latin typeface="Arial"/>
            </a:endParaRPr>
          </a:p>
        </p:txBody>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8" name="PlaceHolder 1"/>
          <p:cNvSpPr>
            <a:spLocks noGrp="1"/>
          </p:cNvSpPr>
          <p:nvPr>
            <p:ph type="sldImg"/>
          </p:nvPr>
        </p:nvSpPr>
        <p:spPr>
          <a:xfrm>
            <a:off x="1143000" y="685800"/>
            <a:ext cx="4571280" cy="3428280"/>
          </a:xfrm>
          <a:prstGeom prst="rect">
            <a:avLst/>
          </a:prstGeom>
        </p:spPr>
      </p:sp>
      <p:sp>
        <p:nvSpPr>
          <p:cNvPr id="279"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What Is Information Security?</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Information security in today’s enterprise is a “well-informed sense of assurance that the information risks and controls are in balance.” – Jim Anderson, Inovant (2002)</a:t>
            </a:r>
            <a:r>
              <a:rPr b="0" lang="en-GB" sz="2000" spc="-1" strike="noStrike">
                <a:latin typeface="Arial"/>
              </a:rPr>
              <a:t>‏</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Before we can begin analyzing the details of information security, it is necessary to review the origins of this field and its impact on our understanding of information security today.</a:t>
            </a: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280"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C0C2E7E8-45DC-4668-96A8-A8736A079198}" type="slidenum">
              <a:rPr b="0" lang="en-US" sz="1200" spc="-1" strike="noStrike">
                <a:solidFill>
                  <a:srgbClr val="000000"/>
                </a:solidFill>
                <a:latin typeface="Arial"/>
                <a:ea typeface="ＭＳ Ｐゴシック"/>
              </a:rPr>
              <a:t>71</a:t>
            </a:fld>
            <a:endParaRPr b="0" lang="en-GB" sz="1200" spc="-1" strike="noStrike">
              <a:latin typeface="Arial"/>
            </a:endParaRPr>
          </a:p>
        </p:txBody>
      </p:sp>
    </p:spTree>
  </p:cSld>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1" name="PlaceHolder 1"/>
          <p:cNvSpPr>
            <a:spLocks noGrp="1"/>
          </p:cNvSpPr>
          <p:nvPr>
            <p:ph type="sldImg"/>
          </p:nvPr>
        </p:nvSpPr>
        <p:spPr>
          <a:xfrm>
            <a:off x="1143000" y="685800"/>
            <a:ext cx="4571280" cy="3428280"/>
          </a:xfrm>
          <a:prstGeom prst="rect">
            <a:avLst/>
          </a:prstGeom>
        </p:spPr>
      </p:sp>
      <p:sp>
        <p:nvSpPr>
          <p:cNvPr id="282" name="PlaceHolder 2"/>
          <p:cNvSpPr>
            <a:spLocks noGrp="1"/>
          </p:cNvSpPr>
          <p:nvPr>
            <p:ph type="body"/>
          </p:nvPr>
        </p:nvSpPr>
        <p:spPr>
          <a:xfrm>
            <a:off x="685800" y="4343400"/>
            <a:ext cx="5485680" cy="4114080"/>
          </a:xfrm>
          <a:prstGeom prst="rect">
            <a:avLst/>
          </a:prstGeom>
        </p:spPr>
        <p:txBody>
          <a:bodyPr lIns="0" rIns="0" tIns="0" bIns="0">
            <a:normAutofit fontScale="52000"/>
          </a:bodyPr>
          <a:p>
            <a:pPr marL="216000" indent="-215640">
              <a:lnSpc>
                <a:spcPct val="100000"/>
              </a:lnSpc>
              <a:spcBef>
                <a:spcPts val="346"/>
              </a:spcBef>
              <a:tabLst>
                <a:tab algn="l" pos="0"/>
              </a:tabLst>
            </a:pPr>
            <a:r>
              <a:rPr b="1" lang="en-GB" sz="2000" spc="-1" strike="noStrike">
                <a:latin typeface="Arial"/>
                <a:ea typeface="Lucida Sans Unicode"/>
              </a:rPr>
              <a:t>The History Of Information Security</a:t>
            </a:r>
            <a:endParaRPr b="0" lang="en-GB" sz="2000" spc="-1" strike="noStrike">
              <a:latin typeface="Arial"/>
            </a:endParaRPr>
          </a:p>
          <a:p>
            <a:pPr marL="347400" indent="-327240">
              <a:lnSpc>
                <a:spcPct val="100000"/>
              </a:lnSpc>
              <a:spcBef>
                <a:spcPts val="641"/>
              </a:spcBef>
              <a:buClr>
                <a:srgbClr val="222222"/>
              </a:buClr>
              <a:buFont typeface="Symbol"/>
              <a:buChar char=""/>
              <a:tabLst>
                <a:tab algn="l" pos="933120"/>
                <a:tab algn="l" pos="1873080"/>
                <a:tab algn="l" pos="2812680"/>
                <a:tab algn="l" pos="3752280"/>
                <a:tab algn="l" pos="4692240"/>
                <a:tab algn="l" pos="5631840"/>
                <a:tab algn="l" pos="6571440"/>
                <a:tab algn="l" pos="7511400"/>
                <a:tab algn="l" pos="8451000"/>
                <a:tab algn="l" pos="9390600"/>
                <a:tab algn="l" pos="10330560"/>
              </a:tabLst>
            </a:pPr>
            <a:r>
              <a:rPr b="0" lang="en-GB" sz="2700" spc="-1" strike="noStrike">
                <a:solidFill>
                  <a:srgbClr val="222222"/>
                </a:solidFill>
                <a:latin typeface="Arial"/>
                <a:ea typeface="Lucida Sans Unicode"/>
              </a:rPr>
              <a:t>Computer security began immediately after the first mainframes were developed </a:t>
            </a:r>
            <a:endParaRPr b="0" lang="en-GB" sz="2700" spc="-1" strike="noStrike">
              <a:latin typeface="Arial"/>
            </a:endParaRPr>
          </a:p>
          <a:p>
            <a:pPr lvl="1" marL="758520" indent="-327240">
              <a:lnSpc>
                <a:spcPct val="100000"/>
              </a:lnSpc>
              <a:spcBef>
                <a:spcPts val="641"/>
              </a:spcBef>
              <a:buClr>
                <a:srgbClr val="222222"/>
              </a:buClr>
              <a:buFont typeface="Symbol"/>
              <a:buChar char=""/>
              <a:tabLst>
                <a:tab algn="l" pos="933120"/>
                <a:tab algn="l" pos="1873080"/>
                <a:tab algn="l" pos="2812680"/>
                <a:tab algn="l" pos="3752280"/>
                <a:tab algn="l" pos="4692240"/>
                <a:tab algn="l" pos="5631840"/>
                <a:tab algn="l" pos="6571440"/>
                <a:tab algn="l" pos="7511400"/>
                <a:tab algn="l" pos="8451000"/>
                <a:tab algn="l" pos="9390600"/>
                <a:tab algn="l" pos="10330560"/>
              </a:tabLst>
            </a:pPr>
            <a:r>
              <a:rPr b="0" lang="en-GB" sz="2500" spc="-1" strike="noStrike">
                <a:solidFill>
                  <a:srgbClr val="222222"/>
                </a:solidFill>
                <a:latin typeface="Arial"/>
                <a:ea typeface="Lucida Sans Unicode"/>
              </a:rPr>
              <a:t>Groups developing code-breaking computations during World War II created the first modern computers</a:t>
            </a:r>
            <a:endParaRPr b="0" lang="en-GB" sz="2500" spc="-1" strike="noStrike">
              <a:latin typeface="Arial"/>
            </a:endParaRPr>
          </a:p>
          <a:p>
            <a:pPr lvl="1" marL="758520" indent="-327240">
              <a:lnSpc>
                <a:spcPct val="100000"/>
              </a:lnSpc>
              <a:spcBef>
                <a:spcPts val="641"/>
              </a:spcBef>
              <a:buClr>
                <a:srgbClr val="222222"/>
              </a:buClr>
              <a:buFont typeface="Symbol"/>
              <a:buChar char=""/>
              <a:tabLst>
                <a:tab algn="l" pos="933120"/>
                <a:tab algn="l" pos="1873080"/>
                <a:tab algn="l" pos="2812680"/>
                <a:tab algn="l" pos="3752280"/>
                <a:tab algn="l" pos="4692240"/>
                <a:tab algn="l" pos="5631840"/>
                <a:tab algn="l" pos="6571440"/>
                <a:tab algn="l" pos="7511400"/>
                <a:tab algn="l" pos="8451000"/>
                <a:tab algn="l" pos="9390600"/>
                <a:tab algn="l" pos="10330560"/>
              </a:tabLst>
            </a:pPr>
            <a:r>
              <a:rPr b="0" lang="en-GB" sz="2500" spc="-1" strike="noStrike">
                <a:solidFill>
                  <a:srgbClr val="222222"/>
                </a:solidFill>
                <a:latin typeface="Arial"/>
                <a:ea typeface="Lucida Sans Unicode"/>
              </a:rPr>
              <a:t>Multiple levels of security were implemented</a:t>
            </a:r>
            <a:endParaRPr b="0" lang="en-GB" sz="2500" spc="-1" strike="noStrike">
              <a:latin typeface="Arial"/>
            </a:endParaRPr>
          </a:p>
          <a:p>
            <a:pPr marL="347400" indent="-327240">
              <a:lnSpc>
                <a:spcPct val="100000"/>
              </a:lnSpc>
              <a:spcBef>
                <a:spcPts val="641"/>
              </a:spcBef>
              <a:buClr>
                <a:srgbClr val="222222"/>
              </a:buClr>
              <a:buFont typeface="Symbol"/>
              <a:buChar char=""/>
              <a:tabLst>
                <a:tab algn="l" pos="933120"/>
                <a:tab algn="l" pos="1873080"/>
                <a:tab algn="l" pos="2812680"/>
                <a:tab algn="l" pos="3752280"/>
                <a:tab algn="l" pos="4692240"/>
                <a:tab algn="l" pos="5631840"/>
                <a:tab algn="l" pos="6571440"/>
                <a:tab algn="l" pos="7511400"/>
                <a:tab algn="l" pos="8451000"/>
                <a:tab algn="l" pos="9390600"/>
                <a:tab algn="l" pos="10330560"/>
              </a:tabLst>
            </a:pPr>
            <a:r>
              <a:rPr b="0" lang="en-GB" sz="2700" spc="-1" strike="noStrike">
                <a:solidFill>
                  <a:srgbClr val="222222"/>
                </a:solidFill>
                <a:latin typeface="Arial"/>
                <a:ea typeface="Lucida Sans Unicode"/>
              </a:rPr>
              <a:t>Physical controls to limit access to sensitive military locations to authorized personnel</a:t>
            </a:r>
            <a:endParaRPr b="0" lang="en-GB" sz="2700" spc="-1" strike="noStrike">
              <a:latin typeface="Arial"/>
            </a:endParaRPr>
          </a:p>
          <a:p>
            <a:pPr marL="347400" indent="-327240">
              <a:lnSpc>
                <a:spcPct val="100000"/>
              </a:lnSpc>
              <a:spcBef>
                <a:spcPts val="641"/>
              </a:spcBef>
              <a:buClr>
                <a:srgbClr val="222222"/>
              </a:buClr>
              <a:buFont typeface="Symbol"/>
              <a:buChar char=""/>
              <a:tabLst>
                <a:tab algn="l" pos="933120"/>
                <a:tab algn="l" pos="1873080"/>
                <a:tab algn="l" pos="2812680"/>
                <a:tab algn="l" pos="3752280"/>
                <a:tab algn="l" pos="4692240"/>
                <a:tab algn="l" pos="5631840"/>
                <a:tab algn="l" pos="6571440"/>
                <a:tab algn="l" pos="7511400"/>
                <a:tab algn="l" pos="8451000"/>
                <a:tab algn="l" pos="9390600"/>
                <a:tab algn="l" pos="10330560"/>
              </a:tabLst>
            </a:pPr>
            <a:r>
              <a:rPr b="0" lang="en-GB" sz="2700" spc="-1" strike="noStrike">
                <a:solidFill>
                  <a:srgbClr val="222222"/>
                </a:solidFill>
                <a:latin typeface="Arial"/>
                <a:ea typeface="Lucida Sans Unicode"/>
              </a:rPr>
              <a:t>Rudimentary in defending against physical theft, espionage, and sabotage</a:t>
            </a:r>
            <a:endParaRPr b="0" lang="en-GB" sz="2700" spc="-1" strike="noStrike">
              <a:latin typeface="Arial"/>
            </a:endParaRPr>
          </a:p>
          <a:p>
            <a:pPr>
              <a:lnSpc>
                <a:spcPct val="100000"/>
              </a:lnSpc>
              <a:spcBef>
                <a:spcPts val="462"/>
              </a:spcBef>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2700" spc="-1" strike="noStrike">
              <a:latin typeface="Arial"/>
            </a:endParaRPr>
          </a:p>
          <a:p>
            <a:pPr>
              <a:lnSpc>
                <a:spcPct val="100000"/>
              </a:lnSpc>
              <a:spcBef>
                <a:spcPts val="462"/>
              </a:spcBef>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27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2700" spc="-1" strike="noStrike">
              <a:latin typeface="Arial"/>
            </a:endParaRPr>
          </a:p>
        </p:txBody>
      </p:sp>
      <p:sp>
        <p:nvSpPr>
          <p:cNvPr id="283"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F19AF375-FEAD-411D-B6E5-3F750BD9B983}" type="slidenum">
              <a:rPr b="0" lang="en-US" sz="1200" spc="-1" strike="noStrike">
                <a:solidFill>
                  <a:srgbClr val="000000"/>
                </a:solidFill>
                <a:latin typeface="Arial"/>
                <a:ea typeface="ＭＳ Ｐゴシック"/>
              </a:rPr>
              <a:t>4</a:t>
            </a:fld>
            <a:endParaRPr b="0" lang="en-GB" sz="1200" spc="-1" strike="noStrike">
              <a:latin typeface="Arial"/>
            </a:endParaRPr>
          </a:p>
        </p:txBody>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4" name="PlaceHolder 1"/>
          <p:cNvSpPr>
            <a:spLocks noGrp="1"/>
          </p:cNvSpPr>
          <p:nvPr>
            <p:ph type="sldImg"/>
          </p:nvPr>
        </p:nvSpPr>
        <p:spPr>
          <a:xfrm>
            <a:off x="1143000" y="685800"/>
            <a:ext cx="4571280" cy="3428280"/>
          </a:xfrm>
          <a:prstGeom prst="rect">
            <a:avLst/>
          </a:prstGeom>
        </p:spPr>
      </p:sp>
      <p:sp>
        <p:nvSpPr>
          <p:cNvPr id="285" name="PlaceHolder 2"/>
          <p:cNvSpPr>
            <a:spLocks noGrp="1"/>
          </p:cNvSpPr>
          <p:nvPr>
            <p:ph type="body"/>
          </p:nvPr>
        </p:nvSpPr>
        <p:spPr>
          <a:xfrm>
            <a:off x="685800" y="4343400"/>
            <a:ext cx="5485680" cy="4114080"/>
          </a:xfrm>
          <a:prstGeom prst="rect">
            <a:avLst/>
          </a:prstGeom>
        </p:spPr>
        <p:txBody>
          <a:bodyPr lIns="0" rIns="0" tIns="0" bIns="0">
            <a:noAutofit/>
          </a:bodyPr>
          <a:p>
            <a:endParaRPr b="0" lang="en-GB" sz="2000" spc="-1" strike="noStrike">
              <a:latin typeface="Arial"/>
            </a:endParaRPr>
          </a:p>
        </p:txBody>
      </p:sp>
      <p:sp>
        <p:nvSpPr>
          <p:cNvPr id="286"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5B2AD452-2C83-4712-9445-DBAE5092AE6D}" type="slidenum">
              <a:rPr b="0" lang="en-US" sz="1200" spc="-1" strike="noStrike">
                <a:solidFill>
                  <a:srgbClr val="000000"/>
                </a:solidFill>
                <a:latin typeface="Arial"/>
                <a:ea typeface="ＭＳ Ｐゴシック"/>
              </a:rPr>
              <a:t>4</a:t>
            </a:fld>
            <a:endParaRPr b="0" lang="en-GB" sz="1200" spc="-1" strike="noStrike">
              <a:latin typeface="Arial"/>
            </a:endParaRPr>
          </a:p>
        </p:txBody>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7" name="PlaceHolder 1"/>
          <p:cNvSpPr>
            <a:spLocks noGrp="1"/>
          </p:cNvSpPr>
          <p:nvPr>
            <p:ph type="sldImg"/>
          </p:nvPr>
        </p:nvSpPr>
        <p:spPr>
          <a:xfrm>
            <a:off x="1143000" y="685800"/>
            <a:ext cx="4571280" cy="3428280"/>
          </a:xfrm>
          <a:prstGeom prst="rect">
            <a:avLst/>
          </a:prstGeom>
        </p:spPr>
      </p:sp>
      <p:sp>
        <p:nvSpPr>
          <p:cNvPr id="288" name="PlaceHolder 2"/>
          <p:cNvSpPr>
            <a:spLocks noGrp="1"/>
          </p:cNvSpPr>
          <p:nvPr>
            <p:ph type="body"/>
          </p:nvPr>
        </p:nvSpPr>
        <p:spPr>
          <a:xfrm>
            <a:off x="685800" y="4343400"/>
            <a:ext cx="5485680" cy="4114080"/>
          </a:xfrm>
          <a:prstGeom prst="rect">
            <a:avLst/>
          </a:prstGeom>
        </p:spPr>
        <p:txBody>
          <a:bodyPr lIns="0" rIns="0" tIns="0" bIns="0">
            <a:noAutofit/>
          </a:bodyPr>
          <a:p>
            <a:pPr marL="216000" indent="-216000">
              <a:lnSpc>
                <a:spcPct val="100000"/>
              </a:lnSpc>
              <a:spcBef>
                <a:spcPts val="360"/>
              </a:spcBef>
              <a:tabLst>
                <a:tab algn="l" pos="0"/>
              </a:tabLst>
            </a:pPr>
            <a:r>
              <a:rPr b="0" lang="en-GB" sz="2000" spc="-1" strike="noStrike">
                <a:latin typeface="Arial"/>
              </a:rPr>
              <a:t>This picture shows a high-visibility artifact associated with the early days of information security – focusing on the confidentiality of information. This artifact is also part of the study of cryptography from Chapter 8.</a:t>
            </a:r>
            <a:endParaRPr b="0" lang="en-GB" sz="2000" spc="-1" strike="noStrike">
              <a:latin typeface="Arial"/>
            </a:endParaRPr>
          </a:p>
          <a:p>
            <a:pPr marL="216000" indent="-216000">
              <a:lnSpc>
                <a:spcPct val="100000"/>
              </a:lnSpc>
              <a:tabLst>
                <a:tab algn="l" pos="0"/>
              </a:tabLst>
            </a:pPr>
            <a:endParaRPr b="0" lang="en-GB" sz="2000" spc="-1" strike="noStrike">
              <a:latin typeface="Arial"/>
            </a:endParaRPr>
          </a:p>
        </p:txBody>
      </p:sp>
      <p:sp>
        <p:nvSpPr>
          <p:cNvPr id="289"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9DB926A6-D1FE-44C9-8FE8-363623A97271}" type="slidenum">
              <a:rPr b="0" lang="en-US" sz="1200" spc="-1" strike="noStrike">
                <a:solidFill>
                  <a:srgbClr val="000000"/>
                </a:solidFill>
                <a:latin typeface="Arial"/>
                <a:ea typeface="ＭＳ Ｐゴシック"/>
              </a:rPr>
              <a:t>4</a:t>
            </a:fld>
            <a:endParaRPr b="0" lang="en-GB" sz="1200" spc="-1" strike="noStrike">
              <a:latin typeface="Arial"/>
            </a:endParaRPr>
          </a:p>
        </p:txBody>
      </p:sp>
    </p:spTree>
  </p:cSld>
</p:notes>
</file>

<file path=ppt/notesSlides/notesSlide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0" name="PlaceHolder 1"/>
          <p:cNvSpPr>
            <a:spLocks noGrp="1"/>
          </p:cNvSpPr>
          <p:nvPr>
            <p:ph type="sldImg"/>
          </p:nvPr>
        </p:nvSpPr>
        <p:spPr>
          <a:xfrm>
            <a:off x="1143000" y="685800"/>
            <a:ext cx="4571280" cy="3428280"/>
          </a:xfrm>
          <a:prstGeom prst="rect">
            <a:avLst/>
          </a:prstGeom>
        </p:spPr>
      </p:sp>
      <p:sp>
        <p:nvSpPr>
          <p:cNvPr id="291"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The 1960s</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During the 1960s, the Department of Defense’s Advanced Research Procurement Agency (ARPA) began examining the feasibility of a redundant networked communications system designed to support the military’s need to exchange information.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Larry Roberts, known as the founder of the Internet, developed the project from its inception.</a:t>
            </a:r>
            <a:endParaRPr b="0" lang="en-GB" sz="2000" spc="-1" strike="noStrike">
              <a:latin typeface="Arial"/>
            </a:endParaRPr>
          </a:p>
          <a:p>
            <a:pPr marL="216000" indent="-215640">
              <a:lnSpc>
                <a:spcPct val="100000"/>
              </a:lnSpc>
              <a:spcBef>
                <a:spcPts val="462"/>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292"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08977FA0-EB52-495B-A021-5444B8221329}" type="slidenum">
              <a:rPr b="0" lang="en-US" sz="1200" spc="-1" strike="noStrike">
                <a:solidFill>
                  <a:srgbClr val="000000"/>
                </a:solidFill>
                <a:latin typeface="Arial"/>
                <a:ea typeface="ＭＳ Ｐゴシック"/>
              </a:rPr>
              <a:t>4</a:t>
            </a:fld>
            <a:endParaRPr b="0" lang="en-GB" sz="1200" spc="-1" strike="noStrike">
              <a:latin typeface="Arial"/>
            </a:endParaRPr>
          </a:p>
        </p:txBody>
      </p:sp>
    </p:spTree>
  </p:cSld>
</p:notes>
</file>

<file path=ppt/notesSlides/notesSlide1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3" name="PlaceHolder 1"/>
          <p:cNvSpPr>
            <a:spLocks noGrp="1"/>
          </p:cNvSpPr>
          <p:nvPr>
            <p:ph type="sldImg"/>
          </p:nvPr>
        </p:nvSpPr>
        <p:spPr>
          <a:xfrm>
            <a:off x="1143000" y="685800"/>
            <a:ext cx="4571280" cy="3428280"/>
          </a:xfrm>
          <a:prstGeom prst="rect">
            <a:avLst/>
          </a:prstGeom>
        </p:spPr>
      </p:sp>
      <p:sp>
        <p:nvSpPr>
          <p:cNvPr id="294" name="PlaceHolder 2"/>
          <p:cNvSpPr>
            <a:spLocks noGrp="1"/>
          </p:cNvSpPr>
          <p:nvPr>
            <p:ph type="body"/>
          </p:nvPr>
        </p:nvSpPr>
        <p:spPr>
          <a:xfrm>
            <a:off x="685800" y="4343400"/>
            <a:ext cx="5485680" cy="4114080"/>
          </a:xfrm>
          <a:prstGeom prst="rect">
            <a:avLst/>
          </a:prstGeom>
        </p:spPr>
        <p:txBody>
          <a:bodyPr lIns="0" rIns="0" tIns="0" bIns="0">
            <a:noAutofit/>
          </a:bodyPr>
          <a:p>
            <a:pPr marL="216000" indent="-216000">
              <a:lnSpc>
                <a:spcPct val="100000"/>
              </a:lnSpc>
              <a:spcBef>
                <a:spcPts val="360"/>
              </a:spcBef>
              <a:tabLst>
                <a:tab algn="l" pos="0"/>
              </a:tabLst>
            </a:pPr>
            <a:r>
              <a:rPr b="0" lang="en-GB" sz="2000" spc="-1" strike="noStrike">
                <a:latin typeface="Arial"/>
              </a:rPr>
              <a:t>This picture shows a high-visibility artifact associated with the early days of information security – focusing on the confidentiality of information. This artifact is also part of the study of cryptography from Chapter 8.</a:t>
            </a:r>
            <a:endParaRPr b="0" lang="en-GB" sz="2000" spc="-1" strike="noStrike">
              <a:latin typeface="Arial"/>
            </a:endParaRPr>
          </a:p>
          <a:p>
            <a:pPr marL="216000" indent="-216000">
              <a:lnSpc>
                <a:spcPct val="100000"/>
              </a:lnSpc>
              <a:tabLst>
                <a:tab algn="l" pos="0"/>
              </a:tabLst>
            </a:pPr>
            <a:endParaRPr b="0" lang="en-GB" sz="2000" spc="-1" strike="noStrike">
              <a:latin typeface="Arial"/>
            </a:endParaRPr>
          </a:p>
        </p:txBody>
      </p:sp>
      <p:sp>
        <p:nvSpPr>
          <p:cNvPr id="295"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CD8748A9-74F7-4CF2-8C20-1F4CCE0F050E}" type="slidenum">
              <a:rPr b="0" lang="en-US" sz="1200" spc="-1" strike="noStrike">
                <a:solidFill>
                  <a:srgbClr val="000000"/>
                </a:solidFill>
                <a:latin typeface="Arial"/>
                <a:ea typeface="ＭＳ Ｐゴシック"/>
              </a:rPr>
              <a:t>4</a:t>
            </a:fld>
            <a:endParaRPr b="0" lang="en-GB" sz="1200" spc="-1" strike="noStrike">
              <a:latin typeface="Arial"/>
            </a:endParaRPr>
          </a:p>
        </p:txBody>
      </p:sp>
    </p:spTree>
  </p:cSld>
</p:notes>
</file>

<file path=ppt/notesSlides/notesSlide1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6" name="PlaceHolder 1"/>
          <p:cNvSpPr>
            <a:spLocks noGrp="1"/>
          </p:cNvSpPr>
          <p:nvPr>
            <p:ph type="sldImg"/>
          </p:nvPr>
        </p:nvSpPr>
        <p:spPr>
          <a:xfrm>
            <a:off x="1143000" y="685800"/>
            <a:ext cx="4571280" cy="3428280"/>
          </a:xfrm>
          <a:prstGeom prst="rect">
            <a:avLst/>
          </a:prstGeom>
        </p:spPr>
      </p:sp>
      <p:sp>
        <p:nvSpPr>
          <p:cNvPr id="297" name="PlaceHolder 2"/>
          <p:cNvSpPr>
            <a:spLocks noGrp="1"/>
          </p:cNvSpPr>
          <p:nvPr>
            <p:ph type="body"/>
          </p:nvPr>
        </p:nvSpPr>
        <p:spPr>
          <a:xfrm>
            <a:off x="685800" y="4343400"/>
            <a:ext cx="5485680" cy="4114080"/>
          </a:xfrm>
          <a:prstGeom prst="rect">
            <a:avLst/>
          </a:prstGeom>
        </p:spPr>
        <p:txBody>
          <a:bodyPr lIns="0" rIns="0" tIns="0" bIns="0">
            <a:normAutofit fontScale="70000"/>
          </a:bodyPr>
          <a:p>
            <a:pPr marL="216000" indent="-215640">
              <a:lnSpc>
                <a:spcPct val="100000"/>
              </a:lnSpc>
              <a:spcBef>
                <a:spcPts val="462"/>
              </a:spcBef>
              <a:tabLst>
                <a:tab algn="l" pos="0"/>
              </a:tabLst>
            </a:pPr>
            <a:r>
              <a:rPr b="1" lang="en-GB" sz="2000" spc="-1" strike="noStrike">
                <a:latin typeface="Arial"/>
                <a:ea typeface="Lucida Sans Unicode"/>
              </a:rPr>
              <a:t>The 1970s and 80s</a:t>
            </a:r>
            <a:endParaRPr b="0" lang="en-GB" sz="2000" spc="-1" strike="noStrike">
              <a:latin typeface="Arial"/>
            </a:endParaRPr>
          </a:p>
          <a:p>
            <a:pPr marL="352440" indent="-35172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700" spc="-1" strike="noStrike">
                <a:solidFill>
                  <a:srgbClr val="222222"/>
                </a:solidFill>
                <a:latin typeface="Arial"/>
                <a:ea typeface="Lucida Sans Unicode"/>
              </a:rPr>
              <a:t>ARPANET grew in popularity as did its potential for misuse</a:t>
            </a:r>
            <a:endParaRPr b="0" lang="en-GB" sz="2700" spc="-1" strike="noStrike">
              <a:latin typeface="Arial"/>
            </a:endParaRPr>
          </a:p>
          <a:p>
            <a:pPr marL="352440" indent="-35172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700" spc="-1" strike="noStrike">
                <a:solidFill>
                  <a:srgbClr val="222222"/>
                </a:solidFill>
                <a:latin typeface="Arial"/>
                <a:ea typeface="Lucida Sans Unicode"/>
              </a:rPr>
              <a:t>Fundamental problems with ARPANET security were identified</a:t>
            </a:r>
            <a:endParaRPr b="0" lang="en-GB" sz="27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No safety procedures for dial-up connections to ARPANET</a:t>
            </a:r>
            <a:endParaRPr b="0" lang="en-GB" sz="25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Nonexistent user identification and authorization to system</a:t>
            </a:r>
            <a:endParaRPr b="0" lang="en-GB" sz="2500" spc="-1" strike="noStrike">
              <a:latin typeface="Arial"/>
            </a:endParaRPr>
          </a:p>
          <a:p>
            <a:pPr marL="352440" indent="-35172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700" spc="-1" strike="noStrike">
                <a:solidFill>
                  <a:srgbClr val="222222"/>
                </a:solidFill>
                <a:latin typeface="Arial"/>
                <a:ea typeface="Lucida Sans Unicode"/>
              </a:rPr>
              <a:t>Late 1970s: microprocessor expanded computing capabilities and security threats</a:t>
            </a:r>
            <a:endParaRPr b="0" lang="en-GB" sz="2700" spc="-1" strike="noStrike">
              <a:latin typeface="Arial"/>
            </a:endParaRPr>
          </a:p>
          <a:p>
            <a:pPr>
              <a:lnSpc>
                <a:spcPct val="100000"/>
              </a:lnSpc>
              <a:tabLst>
                <a:tab algn="l" pos="936360"/>
                <a:tab algn="l" pos="1876320"/>
                <a:tab algn="l" pos="2815920"/>
                <a:tab algn="l" pos="3755520"/>
                <a:tab algn="l" pos="4695480"/>
                <a:tab algn="l" pos="5635080"/>
                <a:tab algn="l" pos="6574680"/>
                <a:tab algn="l" pos="7514640"/>
                <a:tab algn="l" pos="8454240"/>
                <a:tab algn="l" pos="9394200"/>
                <a:tab algn="l" pos="10333800"/>
              </a:tabLst>
            </a:pPr>
            <a:endParaRPr b="0" lang="en-GB" sz="2700" spc="-1" strike="noStrike">
              <a:latin typeface="Arial"/>
            </a:endParaRPr>
          </a:p>
        </p:txBody>
      </p:sp>
      <p:sp>
        <p:nvSpPr>
          <p:cNvPr id="298"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A86394C7-F801-4702-9EAF-8CAB9922664F}" type="slidenum">
              <a:rPr b="0" lang="en-US" sz="1200" spc="-1" strike="noStrike">
                <a:solidFill>
                  <a:srgbClr val="000000"/>
                </a:solidFill>
                <a:latin typeface="Arial"/>
                <a:ea typeface="ＭＳ Ｐゴシック"/>
              </a:rPr>
              <a:t>11</a:t>
            </a:fld>
            <a:endParaRPr b="0" lang="en-GB" sz="1200" spc="-1" strike="noStrike">
              <a:latin typeface="Arial"/>
            </a:endParaRPr>
          </a:p>
        </p:txBody>
      </p:sp>
    </p:spTree>
  </p:cSld>
</p:notes>
</file>

<file path=ppt/notesSlides/notesSlide1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9" name="PlaceHolder 1"/>
          <p:cNvSpPr>
            <a:spLocks noGrp="1"/>
          </p:cNvSpPr>
          <p:nvPr>
            <p:ph type="sldImg"/>
          </p:nvPr>
        </p:nvSpPr>
        <p:spPr>
          <a:xfrm>
            <a:off x="1143000" y="685800"/>
            <a:ext cx="4571280" cy="3428280"/>
          </a:xfrm>
          <a:prstGeom prst="rect">
            <a:avLst/>
          </a:prstGeom>
        </p:spPr>
      </p:sp>
      <p:sp>
        <p:nvSpPr>
          <p:cNvPr id="300" name="PlaceHolder 2"/>
          <p:cNvSpPr>
            <a:spLocks noGrp="1"/>
          </p:cNvSpPr>
          <p:nvPr>
            <p:ph type="body"/>
          </p:nvPr>
        </p:nvSpPr>
        <p:spPr>
          <a:xfrm>
            <a:off x="685800" y="4343400"/>
            <a:ext cx="5485680" cy="4114080"/>
          </a:xfrm>
          <a:prstGeom prst="rect">
            <a:avLst/>
          </a:prstGeom>
        </p:spPr>
        <p:txBody>
          <a:bodyPr lIns="0" rIns="0" tIns="0" bIns="0">
            <a:normAutofit fontScale="56000"/>
          </a:bodyPr>
          <a:p>
            <a:pPr marL="216000" indent="-215640">
              <a:lnSpc>
                <a:spcPct val="100000"/>
              </a:lnSpc>
              <a:spcBef>
                <a:spcPts val="386"/>
              </a:spcBef>
              <a:tabLst>
                <a:tab algn="l" pos="0"/>
              </a:tabLst>
            </a:pPr>
            <a:r>
              <a:rPr b="1" lang="en-GB" sz="2000" spc="-1" strike="noStrike">
                <a:latin typeface="Arial"/>
                <a:ea typeface="Lucida Sans Unicode"/>
              </a:rPr>
              <a:t>The 1970s and 80s (cont’d.)</a:t>
            </a:r>
            <a:endParaRPr b="0" lang="en-GB" sz="2000" spc="-1" strike="noStrike">
              <a:latin typeface="Arial"/>
            </a:endParaRPr>
          </a:p>
          <a:p>
            <a:pPr marL="352440" indent="-35172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700" spc="-1" strike="noStrike">
                <a:solidFill>
                  <a:srgbClr val="222222"/>
                </a:solidFill>
                <a:latin typeface="Arial"/>
                <a:ea typeface="Lucida Sans Unicode"/>
              </a:rPr>
              <a:t>Information security began with Rand Report R-609 (paper that started the study of computer security and identified role of management and policy issues in it)</a:t>
            </a:r>
            <a:r>
              <a:rPr b="0" lang="en-GB" sz="2700" spc="-1" strike="noStrike">
                <a:solidFill>
                  <a:srgbClr val="222222"/>
                </a:solidFill>
                <a:latin typeface="Arial"/>
                <a:ea typeface="Lucida Sans Unicode"/>
              </a:rPr>
              <a:t>‏</a:t>
            </a:r>
            <a:endParaRPr b="0" lang="en-GB" sz="2700" spc="-1" strike="noStrike">
              <a:latin typeface="Arial"/>
            </a:endParaRPr>
          </a:p>
          <a:p>
            <a:pPr marL="352440" indent="-35172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700" spc="-1" strike="noStrike">
                <a:solidFill>
                  <a:srgbClr val="222222"/>
                </a:solidFill>
                <a:latin typeface="Arial"/>
                <a:ea typeface="Lucida Sans Unicode"/>
              </a:rPr>
              <a:t>Scope of computer security grew from physical security to include: </a:t>
            </a:r>
            <a:endParaRPr b="0" lang="en-GB" sz="27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Securing the data</a:t>
            </a:r>
            <a:endParaRPr b="0" lang="en-GB" sz="25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Limiting random and unauthorized access to data</a:t>
            </a:r>
            <a:endParaRPr b="0" lang="en-GB" sz="25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Involving personnel from multiple levels of the organization in information security</a:t>
            </a:r>
            <a:endParaRPr b="0" lang="en-GB" sz="2500" spc="-1" strike="noStrike">
              <a:latin typeface="Arial"/>
            </a:endParaRPr>
          </a:p>
          <a:p>
            <a:pPr>
              <a:lnSpc>
                <a:spcPct val="100000"/>
              </a:lnSpc>
              <a:tabLst>
                <a:tab algn="l" pos="936360"/>
                <a:tab algn="l" pos="1876320"/>
                <a:tab algn="l" pos="2815920"/>
                <a:tab algn="l" pos="3755520"/>
                <a:tab algn="l" pos="4695480"/>
                <a:tab algn="l" pos="5635080"/>
                <a:tab algn="l" pos="6574680"/>
                <a:tab algn="l" pos="7514640"/>
                <a:tab algn="l" pos="8454240"/>
                <a:tab algn="l" pos="9394200"/>
                <a:tab algn="l" pos="10333800"/>
              </a:tabLst>
            </a:pPr>
            <a:endParaRPr b="0" lang="en-GB" sz="2500" spc="-1" strike="noStrike">
              <a:latin typeface="Arial"/>
            </a:endParaRPr>
          </a:p>
        </p:txBody>
      </p:sp>
      <p:sp>
        <p:nvSpPr>
          <p:cNvPr id="301"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5260155F-146D-4F1D-B357-4A3E3233C65B}" type="slidenum">
              <a:rPr b="0" lang="en-US" sz="1200" spc="-1" strike="noStrike">
                <a:solidFill>
                  <a:srgbClr val="000000"/>
                </a:solidFill>
                <a:latin typeface="Arial"/>
                <a:ea typeface="ＭＳ Ｐゴシック"/>
              </a:rPr>
              <a:t>12</a:t>
            </a:fld>
            <a:endParaRPr b="0" lang="en-GB" sz="1200" spc="-1" strike="noStrike">
              <a:latin typeface="Arial"/>
            </a:endParaRPr>
          </a:p>
        </p:txBody>
      </p:sp>
    </p:spTree>
  </p:cSld>
</p:notes>
</file>

<file path=ppt/notesSlides/notesSlide1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2" name="PlaceHolder 1"/>
          <p:cNvSpPr>
            <a:spLocks noGrp="1"/>
          </p:cNvSpPr>
          <p:nvPr>
            <p:ph type="sldImg"/>
          </p:nvPr>
        </p:nvSpPr>
        <p:spPr>
          <a:xfrm>
            <a:off x="1143000" y="685800"/>
            <a:ext cx="4571280" cy="3428280"/>
          </a:xfrm>
          <a:prstGeom prst="rect">
            <a:avLst/>
          </a:prstGeom>
        </p:spPr>
      </p:sp>
      <p:sp>
        <p:nvSpPr>
          <p:cNvPr id="303" name="PlaceHolder 2"/>
          <p:cNvSpPr>
            <a:spLocks noGrp="1"/>
          </p:cNvSpPr>
          <p:nvPr>
            <p:ph type="body"/>
          </p:nvPr>
        </p:nvSpPr>
        <p:spPr>
          <a:xfrm>
            <a:off x="685800" y="4343400"/>
            <a:ext cx="5485680" cy="4114080"/>
          </a:xfrm>
          <a:prstGeom prst="rect">
            <a:avLst/>
          </a:prstGeom>
        </p:spPr>
        <p:txBody>
          <a:bodyPr lIns="0" rIns="0" tIns="0" bIns="0">
            <a:normAutofit fontScale="69000"/>
          </a:bodyPr>
          <a:p>
            <a:pPr marL="216000" indent="-215640">
              <a:lnSpc>
                <a:spcPct val="100000"/>
              </a:lnSpc>
              <a:tabLst>
                <a:tab algn="l" pos="0"/>
              </a:tabLst>
            </a:pPr>
            <a:r>
              <a:rPr b="0" lang="en-GB" sz="2000" spc="-1" strike="noStrike">
                <a:latin typeface="Arial"/>
              </a:rPr>
              <a:t>RAND corporation</a:t>
            </a:r>
            <a:endParaRPr b="0" lang="en-GB" sz="2000" spc="-1" strike="noStrike">
              <a:latin typeface="Arial"/>
            </a:endParaRPr>
          </a:p>
          <a:p>
            <a:pPr marL="216000" indent="-215640">
              <a:lnSpc>
                <a:spcPct val="100000"/>
              </a:lnSpc>
              <a:tabLst>
                <a:tab algn="l" pos="0"/>
              </a:tabLst>
            </a:pPr>
            <a:endParaRPr b="0" lang="en-GB" sz="2000" spc="-1" strike="noStrike">
              <a:latin typeface="Arial"/>
            </a:endParaRPr>
          </a:p>
          <a:p>
            <a:pPr marL="216000" indent="-215640">
              <a:lnSpc>
                <a:spcPct val="100000"/>
              </a:lnSpc>
              <a:tabLst>
                <a:tab algn="l" pos="0"/>
              </a:tabLst>
            </a:pPr>
            <a:r>
              <a:rPr b="0" lang="en-GB" sz="1200" spc="-1" strike="noStrike">
                <a:solidFill>
                  <a:srgbClr val="000000"/>
                </a:solidFill>
                <a:latin typeface="Arial"/>
                <a:ea typeface="+mn-ea"/>
              </a:rPr>
              <a:t>Much of the early research on computer security centered on a system called Multiplexed Information and Computing Service (MULTICS). Although it is now obsolete,</a:t>
            </a:r>
            <a:endParaRPr b="0" lang="en-GB" sz="1200" spc="-1" strike="noStrike">
              <a:latin typeface="Arial"/>
            </a:endParaRPr>
          </a:p>
          <a:p>
            <a:pPr marL="216000" indent="-215640">
              <a:lnSpc>
                <a:spcPct val="100000"/>
              </a:lnSpc>
              <a:tabLst>
                <a:tab algn="l" pos="0"/>
              </a:tabLst>
            </a:pPr>
            <a:r>
              <a:rPr b="0" lang="en-GB" sz="1200" spc="-1" strike="noStrike">
                <a:solidFill>
                  <a:srgbClr val="000000"/>
                </a:solidFill>
                <a:latin typeface="Arial"/>
                <a:ea typeface="+mn-ea"/>
              </a:rPr>
              <a:t>MULTICS is noteworthy because it was the first operating system to integrate security into its core functions. It was a mainframe, time-sharing operating system developed in the mid-</a:t>
            </a:r>
            <a:endParaRPr b="0" lang="en-GB" sz="1200" spc="-1" strike="noStrike">
              <a:latin typeface="Arial"/>
            </a:endParaRPr>
          </a:p>
          <a:p>
            <a:pPr marL="216000" indent="-215640">
              <a:lnSpc>
                <a:spcPct val="100000"/>
              </a:lnSpc>
              <a:tabLst>
                <a:tab algn="l" pos="0"/>
              </a:tabLst>
            </a:pPr>
            <a:r>
              <a:rPr b="0" lang="en-GB" sz="1200" spc="-1" strike="noStrike">
                <a:solidFill>
                  <a:srgbClr val="000000"/>
                </a:solidFill>
                <a:latin typeface="Arial"/>
                <a:ea typeface="+mn-ea"/>
              </a:rPr>
              <a:t>1960s by a consortium of General Electric (GE), Bell Labs, and the Massachusetts Institute of Technology (MIT).</a:t>
            </a:r>
            <a:endParaRPr b="0" lang="en-GB" sz="1200" spc="-1" strike="noStrike">
              <a:latin typeface="Arial"/>
            </a:endParaRPr>
          </a:p>
          <a:p>
            <a:pPr marL="216000" indent="-215640">
              <a:lnSpc>
                <a:spcPct val="100000"/>
              </a:lnSpc>
              <a:tabLst>
                <a:tab algn="l" pos="0"/>
              </a:tabLst>
            </a:pPr>
            <a:endParaRPr b="0" lang="en-GB" sz="1200" spc="-1" strike="noStrike">
              <a:latin typeface="Arial"/>
            </a:endParaRPr>
          </a:p>
          <a:p>
            <a:pPr marL="216000" indent="-215640">
              <a:lnSpc>
                <a:spcPct val="100000"/>
              </a:lnSpc>
              <a:tabLst>
                <a:tab algn="l" pos="0"/>
              </a:tabLst>
            </a:pPr>
            <a:r>
              <a:rPr b="0" lang="en-GB" sz="2000" spc="-1" strike="noStrike">
                <a:solidFill>
                  <a:srgbClr val="000000"/>
                </a:solidFill>
                <a:latin typeface="Arial"/>
                <a:ea typeface="+mn-ea"/>
              </a:rPr>
              <a:t>RAND Report R-609 was the first widely recognized published document to identify the role of management and policy issues in computer security. It noted that the wide use of networking</a:t>
            </a:r>
            <a:endParaRPr b="0" lang="en-GB" sz="2000" spc="-1" strike="noStrike">
              <a:latin typeface="Arial"/>
            </a:endParaRPr>
          </a:p>
          <a:p>
            <a:pPr marL="216000" indent="-215640">
              <a:lnSpc>
                <a:spcPct val="100000"/>
              </a:lnSpc>
              <a:tabLst>
                <a:tab algn="l" pos="0"/>
              </a:tabLst>
            </a:pPr>
            <a:r>
              <a:rPr b="0" lang="en-GB" sz="2000" spc="-1" strike="noStrike">
                <a:solidFill>
                  <a:srgbClr val="000000"/>
                </a:solidFill>
                <a:latin typeface="Arial"/>
                <a:ea typeface="+mn-ea"/>
              </a:rPr>
              <a:t>components in military information systems introduced security risks that could not be mitigated by the routine practices then used to secure these systems. Figure above shows an</a:t>
            </a:r>
            <a:endParaRPr b="0" lang="en-GB" sz="2000" spc="-1" strike="noStrike">
              <a:latin typeface="Arial"/>
            </a:endParaRPr>
          </a:p>
          <a:p>
            <a:pPr marL="216000" indent="-215640">
              <a:lnSpc>
                <a:spcPct val="100000"/>
              </a:lnSpc>
              <a:tabLst>
                <a:tab algn="l" pos="0"/>
              </a:tabLst>
            </a:pPr>
            <a:r>
              <a:rPr b="0" lang="en-GB" sz="2000" spc="-1" strike="noStrike">
                <a:solidFill>
                  <a:srgbClr val="000000"/>
                </a:solidFill>
                <a:latin typeface="Arial"/>
                <a:ea typeface="+mn-ea"/>
              </a:rPr>
              <a:t>illustration of computer network vulnerabilities from the 1979 release of this document.</a:t>
            </a:r>
            <a:endParaRPr b="0" lang="en-GB" sz="2000" spc="-1" strike="noStrike">
              <a:latin typeface="Arial"/>
            </a:endParaRPr>
          </a:p>
        </p:txBody>
      </p:sp>
      <p:sp>
        <p:nvSpPr>
          <p:cNvPr id="304"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E75E2FFC-0B57-4C80-9212-4AABF102E272}" type="slidenum">
              <a:rPr b="0" lang="en-US" sz="1200" spc="-1" strike="noStrike">
                <a:solidFill>
                  <a:srgbClr val="000000"/>
                </a:solidFill>
                <a:latin typeface="Arial"/>
                <a:ea typeface="ＭＳ Ｐゴシック"/>
              </a:rPr>
              <a:t>13</a:t>
            </a:fld>
            <a:endParaRPr b="0" lang="en-GB" sz="1200" spc="-1" strike="noStrike">
              <a:latin typeface="Arial"/>
            </a:endParaRPr>
          </a:p>
        </p:txBody>
      </p:sp>
    </p:spTree>
  </p:cSld>
</p:notes>
</file>

<file path=ppt/notesSlides/notesSlide1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5" name="PlaceHolder 1"/>
          <p:cNvSpPr>
            <a:spLocks noGrp="1"/>
          </p:cNvSpPr>
          <p:nvPr>
            <p:ph type="sldImg"/>
          </p:nvPr>
        </p:nvSpPr>
        <p:spPr>
          <a:xfrm>
            <a:off x="1143000" y="685800"/>
            <a:ext cx="4571280" cy="3428280"/>
          </a:xfrm>
          <a:prstGeom prst="rect">
            <a:avLst/>
          </a:prstGeom>
        </p:spPr>
      </p:sp>
      <p:sp>
        <p:nvSpPr>
          <p:cNvPr id="306" name="PlaceHolder 2"/>
          <p:cNvSpPr>
            <a:spLocks noGrp="1"/>
          </p:cNvSpPr>
          <p:nvPr>
            <p:ph type="body"/>
          </p:nvPr>
        </p:nvSpPr>
        <p:spPr>
          <a:xfrm>
            <a:off x="685800" y="4343400"/>
            <a:ext cx="5485680" cy="4114080"/>
          </a:xfrm>
          <a:prstGeom prst="rect">
            <a:avLst/>
          </a:prstGeom>
        </p:spPr>
        <p:txBody>
          <a:bodyPr lIns="0" rIns="0" tIns="0" bIns="0">
            <a:normAutofit fontScale="46000"/>
          </a:bodyPr>
          <a:p>
            <a:pPr marL="216000" indent="-215640">
              <a:lnSpc>
                <a:spcPct val="100000"/>
              </a:lnSpc>
              <a:spcBef>
                <a:spcPts val="386"/>
              </a:spcBef>
              <a:tabLst>
                <a:tab algn="l" pos="0"/>
              </a:tabLst>
            </a:pPr>
            <a:r>
              <a:rPr b="1" lang="en-GB" sz="2000" spc="-1" strike="noStrike">
                <a:latin typeface="Arial"/>
                <a:ea typeface="Lucida Sans Unicode"/>
              </a:rPr>
              <a:t>MULTICS</a:t>
            </a:r>
            <a:endParaRPr b="0" lang="en-GB" sz="2000" spc="-1" strike="noStrike">
              <a:latin typeface="Arial"/>
            </a:endParaRPr>
          </a:p>
          <a:p>
            <a:pPr marL="352440" indent="-351720">
              <a:lnSpc>
                <a:spcPct val="100000"/>
              </a:lnSpc>
              <a:spcBef>
                <a:spcPts val="47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400" spc="-1" strike="noStrike">
                <a:solidFill>
                  <a:srgbClr val="222222"/>
                </a:solidFill>
                <a:latin typeface="Arial"/>
                <a:ea typeface="Lucida Sans Unicode"/>
              </a:rPr>
              <a:t>Early focus of computer security research centered on a system called Multiplexed Information and Computing Service (MULTICS)</a:t>
            </a:r>
            <a:r>
              <a:rPr b="0" lang="en-GB" sz="2400" spc="-1" strike="noStrike">
                <a:solidFill>
                  <a:srgbClr val="222222"/>
                </a:solidFill>
                <a:latin typeface="Arial"/>
                <a:ea typeface="Lucida Sans Unicode"/>
              </a:rPr>
              <a:t>‏</a:t>
            </a:r>
            <a:endParaRPr b="0" lang="en-GB" sz="2400" spc="-1" strike="noStrike">
              <a:latin typeface="Arial"/>
            </a:endParaRPr>
          </a:p>
          <a:p>
            <a:pPr marL="352440" indent="-351720">
              <a:lnSpc>
                <a:spcPct val="100000"/>
              </a:lnSpc>
              <a:spcBef>
                <a:spcPts val="47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400" spc="-1" strike="noStrike">
                <a:solidFill>
                  <a:srgbClr val="222222"/>
                </a:solidFill>
                <a:latin typeface="Arial"/>
                <a:ea typeface="Lucida Sans Unicode"/>
              </a:rPr>
              <a:t>First operating system created with security integrated into core functions</a:t>
            </a:r>
            <a:endParaRPr b="0" lang="en-GB" sz="2400" spc="-1" strike="noStrike">
              <a:latin typeface="Arial"/>
            </a:endParaRPr>
          </a:p>
          <a:p>
            <a:pPr marL="352440" indent="-351720">
              <a:lnSpc>
                <a:spcPct val="100000"/>
              </a:lnSpc>
              <a:spcBef>
                <a:spcPts val="47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400" spc="-1" strike="noStrike">
                <a:solidFill>
                  <a:srgbClr val="222222"/>
                </a:solidFill>
                <a:latin typeface="Arial"/>
                <a:ea typeface="Lucida Sans Unicode"/>
              </a:rPr>
              <a:t>Mainframe, time-sharing OS developed in mid-1960s by General Electric (GE), Bell Labs, and Massachusetts Institute of Technology (MIT)</a:t>
            </a:r>
            <a:r>
              <a:rPr b="0" lang="en-GB" sz="2400" spc="-1" strike="noStrike">
                <a:solidFill>
                  <a:srgbClr val="222222"/>
                </a:solidFill>
                <a:latin typeface="Arial"/>
                <a:ea typeface="Lucida Sans Unicode"/>
              </a:rPr>
              <a:t>‏</a:t>
            </a:r>
            <a:endParaRPr b="0" lang="en-GB" sz="2400" spc="-1" strike="noStrike">
              <a:latin typeface="Arial"/>
            </a:endParaRPr>
          </a:p>
          <a:p>
            <a:pPr marL="352440" indent="-351720">
              <a:lnSpc>
                <a:spcPct val="100000"/>
              </a:lnSpc>
              <a:spcBef>
                <a:spcPts val="47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400" spc="-1" strike="noStrike">
                <a:solidFill>
                  <a:srgbClr val="222222"/>
                </a:solidFill>
                <a:latin typeface="Arial"/>
                <a:ea typeface="Lucida Sans Unicode"/>
              </a:rPr>
              <a:t>Several MULTICS key players created UNIX</a:t>
            </a:r>
            <a:endParaRPr b="0" lang="en-GB" sz="2400" spc="-1" strike="noStrike">
              <a:latin typeface="Arial"/>
            </a:endParaRPr>
          </a:p>
          <a:p>
            <a:pPr lvl="1" marL="763560" indent="-293040">
              <a:lnSpc>
                <a:spcPct val="100000"/>
              </a:lnSpc>
              <a:spcBef>
                <a:spcPts val="43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200" spc="-1" strike="noStrike">
                <a:solidFill>
                  <a:srgbClr val="222222"/>
                </a:solidFill>
                <a:latin typeface="Arial"/>
                <a:ea typeface="Lucida Sans Unicode"/>
              </a:rPr>
              <a:t>Primary purpose of UNIX was text processing</a:t>
            </a:r>
            <a:endParaRPr b="0" lang="en-GB" sz="2200" spc="-1" strike="noStrike">
              <a:latin typeface="Arial"/>
            </a:endParaRPr>
          </a:p>
          <a:p>
            <a:pPr marL="352440" indent="-351720">
              <a:lnSpc>
                <a:spcPct val="100000"/>
              </a:lnSpc>
              <a:spcBef>
                <a:spcPts val="47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400" spc="-1" strike="noStrike">
                <a:solidFill>
                  <a:srgbClr val="222222"/>
                </a:solidFill>
                <a:latin typeface="Arial"/>
                <a:ea typeface="Lucida Sans Unicode"/>
              </a:rPr>
              <a:t>Late 1970s: microprocessor expanded computing capabilities and security threats</a:t>
            </a:r>
            <a:endParaRPr b="0" lang="en-GB" sz="24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2400" spc="-1" strike="noStrike">
              <a:latin typeface="Arial"/>
            </a:endParaRPr>
          </a:p>
        </p:txBody>
      </p:sp>
      <p:sp>
        <p:nvSpPr>
          <p:cNvPr id="307"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8426A9E0-13C5-42E9-BC49-F61B9DDD7AB0}" type="slidenum">
              <a:rPr b="0" lang="en-US" sz="1200" spc="-1" strike="noStrike">
                <a:solidFill>
                  <a:srgbClr val="000000"/>
                </a:solidFill>
                <a:latin typeface="Arial"/>
                <a:ea typeface="ＭＳ Ｐゴシック"/>
              </a:rPr>
              <a:t>14</a:t>
            </a:fld>
            <a:endParaRPr b="0" lang="en-GB" sz="1200" spc="-1" strike="noStrike">
              <a:latin typeface="Arial"/>
            </a:endParaRPr>
          </a:p>
        </p:txBody>
      </p:sp>
    </p:spTree>
  </p:cSld>
</p:notes>
</file>

<file path=ppt/notesSlides/notesSlide1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8" name="PlaceHolder 1"/>
          <p:cNvSpPr>
            <a:spLocks noGrp="1"/>
          </p:cNvSpPr>
          <p:nvPr>
            <p:ph type="sldImg"/>
          </p:nvPr>
        </p:nvSpPr>
        <p:spPr>
          <a:xfrm>
            <a:off x="1143000" y="685800"/>
            <a:ext cx="4571280" cy="3428280"/>
          </a:xfrm>
          <a:prstGeom prst="rect">
            <a:avLst/>
          </a:prstGeom>
        </p:spPr>
      </p:sp>
      <p:sp>
        <p:nvSpPr>
          <p:cNvPr id="309" name="PlaceHolder 2"/>
          <p:cNvSpPr>
            <a:spLocks noGrp="1"/>
          </p:cNvSpPr>
          <p:nvPr>
            <p:ph type="body"/>
          </p:nvPr>
        </p:nvSpPr>
        <p:spPr>
          <a:xfrm>
            <a:off x="685800" y="4343400"/>
            <a:ext cx="5485680" cy="4114080"/>
          </a:xfrm>
          <a:prstGeom prst="rect">
            <a:avLst/>
          </a:prstGeom>
        </p:spPr>
        <p:txBody>
          <a:bodyPr lIns="0" rIns="0" tIns="0" bIns="0">
            <a:normAutofit/>
          </a:bodyPr>
          <a:p>
            <a:pPr marL="216000" indent="-215640">
              <a:lnSpc>
                <a:spcPct val="100000"/>
              </a:lnSpc>
              <a:spcBef>
                <a:spcPts val="462"/>
              </a:spcBef>
              <a:tabLst>
                <a:tab algn="l" pos="0"/>
              </a:tabLst>
            </a:pPr>
            <a:r>
              <a:rPr b="1" lang="en-GB" sz="2000" spc="-1" strike="noStrike">
                <a:latin typeface="Arial"/>
                <a:ea typeface="Lucida Sans Unicode"/>
              </a:rPr>
              <a:t>The 1990s</a:t>
            </a:r>
            <a:endParaRPr b="0" lang="en-GB" sz="2000" spc="-1" strike="noStrike">
              <a:latin typeface="Arial"/>
            </a:endParaRPr>
          </a:p>
          <a:p>
            <a:pPr marL="352440" indent="-351720">
              <a:lnSpc>
                <a:spcPct val="100000"/>
              </a:lnSpc>
              <a:spcBef>
                <a:spcPts val="2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222222"/>
                </a:solidFill>
                <a:latin typeface="Arial"/>
                <a:ea typeface="Lucida Sans Unicode"/>
              </a:rPr>
              <a:t>Networks of computers became more common; so did the need to connect them to each other</a:t>
            </a:r>
            <a:endParaRPr b="0" lang="en-GB" sz="1200" spc="-1" strike="noStrike">
              <a:latin typeface="Arial"/>
            </a:endParaRPr>
          </a:p>
          <a:p>
            <a:pPr marL="352440" indent="-351720">
              <a:lnSpc>
                <a:spcPct val="100000"/>
              </a:lnSpc>
              <a:spcBef>
                <a:spcPts val="2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222222"/>
                </a:solidFill>
                <a:latin typeface="Arial"/>
                <a:ea typeface="Lucida Sans Unicode"/>
              </a:rPr>
              <a:t>Internet became first global network of networks</a:t>
            </a:r>
            <a:endParaRPr b="0" lang="en-GB" sz="1200" spc="-1" strike="noStrike">
              <a:latin typeface="Arial"/>
            </a:endParaRPr>
          </a:p>
          <a:p>
            <a:pPr marL="352440" indent="-351720">
              <a:lnSpc>
                <a:spcPct val="100000"/>
              </a:lnSpc>
              <a:spcBef>
                <a:spcPts val="2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222222"/>
                </a:solidFill>
                <a:latin typeface="Arial"/>
                <a:ea typeface="Lucida Sans Unicode"/>
              </a:rPr>
              <a:t>Initially based on de facto standards</a:t>
            </a:r>
            <a:endParaRPr b="0" lang="en-GB" sz="1200" spc="-1" strike="noStrike">
              <a:latin typeface="Arial"/>
            </a:endParaRPr>
          </a:p>
          <a:p>
            <a:pPr marL="352440" indent="-351720">
              <a:lnSpc>
                <a:spcPct val="100000"/>
              </a:lnSpc>
              <a:spcBef>
                <a:spcPts val="2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222222"/>
                </a:solidFill>
                <a:latin typeface="Arial"/>
                <a:ea typeface="Lucida Sans Unicode"/>
              </a:rPr>
              <a:t>In early Internet deployments, security was treated as a low priority</a:t>
            </a:r>
            <a:endParaRPr b="0" lang="en-GB" sz="1200" spc="-1" strike="noStrike">
              <a:latin typeface="Arial"/>
            </a:endParaRPr>
          </a:p>
          <a:p>
            <a:pPr marL="352440" indent="-351720">
              <a:lnSpc>
                <a:spcPct val="100000"/>
              </a:lnSpc>
              <a:spcBef>
                <a:spcPts val="2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222222"/>
                </a:solidFill>
                <a:latin typeface="Arial"/>
                <a:ea typeface="Lucida Sans Unicode"/>
              </a:rPr>
              <a:t>In 1993, DEFCON conference established for those interested in information security</a:t>
            </a:r>
            <a:endParaRPr b="0" lang="en-GB" sz="1200" spc="-1" strike="noStrike">
              <a:latin typeface="Arial"/>
            </a:endParaRPr>
          </a:p>
          <a:p>
            <a:pPr>
              <a:lnSpc>
                <a:spcPct val="100000"/>
              </a:lnSpc>
              <a:spcBef>
                <a:spcPts val="241"/>
              </a:spcBef>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1200" spc="-1" strike="noStrike">
              <a:latin typeface="Arial"/>
            </a:endParaRPr>
          </a:p>
          <a:p>
            <a:pPr>
              <a:lnSpc>
                <a:spcPct val="100000"/>
              </a:lnSpc>
              <a:spcBef>
                <a:spcPts val="241"/>
              </a:spcBef>
              <a:tabLst>
                <a:tab algn="l" pos="0"/>
              </a:tabLst>
            </a:pPr>
            <a:r>
              <a:rPr b="0" lang="en-GB" sz="1200" spc="-1" strike="noStrike">
                <a:solidFill>
                  <a:srgbClr val="222222"/>
                </a:solidFill>
                <a:latin typeface="Arial"/>
                <a:ea typeface="Lucida Sans Unicode"/>
              </a:rPr>
              <a:t>The defense readiness condition (DEFCON)</a:t>
            </a:r>
            <a:endParaRPr b="0" lang="en-GB" sz="1200" spc="-1" strike="noStrike">
              <a:latin typeface="Arial"/>
            </a:endParaRPr>
          </a:p>
          <a:p>
            <a:pPr>
              <a:lnSpc>
                <a:spcPct val="100000"/>
              </a:lnSpc>
              <a:spcBef>
                <a:spcPts val="241"/>
              </a:spcBef>
              <a:tabLst>
                <a:tab algn="l" pos="0"/>
              </a:tabLst>
            </a:pPr>
            <a:r>
              <a:rPr b="0" lang="en-GB" sz="1200" spc="-1" strike="noStrike">
                <a:solidFill>
                  <a:srgbClr val="222222"/>
                </a:solidFill>
                <a:latin typeface="Arial"/>
                <a:ea typeface="Lucida Sans Unicode"/>
              </a:rPr>
              <a:t>Cyber Operations Condition (CYBERCON)</a:t>
            </a:r>
            <a:endParaRPr b="0" lang="en-GB" sz="1200" spc="-1" strike="noStrike">
              <a:latin typeface="Arial"/>
            </a:endParaRPr>
          </a:p>
          <a:p>
            <a:pPr>
              <a:lnSpc>
                <a:spcPct val="100000"/>
              </a:lnSpc>
              <a:spcBef>
                <a:spcPts val="386"/>
              </a:spcBef>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12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000000"/>
                </a:solidFill>
                <a:latin typeface="Arial"/>
                <a:ea typeface="+mn-ea"/>
              </a:rPr>
              <a:t>In 1993, the first DEFCON conference was held in Las Vegas. Originally it was established as a gathering for people interested in information security, including authors, lawyers, government</a:t>
            </a:r>
            <a:endParaRPr b="0" lang="en-GB" sz="12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000000"/>
                </a:solidFill>
                <a:latin typeface="Arial"/>
                <a:ea typeface="+mn-ea"/>
              </a:rPr>
              <a:t>employees, and law enforcement officials. A compelling topic was the involvement of hackers in creating an interesting venue for the exchange of information between two</a:t>
            </a:r>
            <a:endParaRPr b="0" lang="en-GB" sz="12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000000"/>
                </a:solidFill>
                <a:latin typeface="Arial"/>
                <a:ea typeface="+mn-ea"/>
              </a:rPr>
              <a:t>adversarial groups—the “white hats” of law enforcement and security professionals and the “black hats” of hackers and computer criminals.</a:t>
            </a:r>
            <a:endParaRPr b="0" lang="en-GB" sz="1200" spc="-1" strike="noStrike">
              <a:latin typeface="Arial"/>
            </a:endParaRPr>
          </a:p>
        </p:txBody>
      </p:sp>
      <p:sp>
        <p:nvSpPr>
          <p:cNvPr id="310"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6665A046-9A07-4819-9F2B-55EB15EB0CD5}" type="slidenum">
              <a:rPr b="0" lang="en-US" sz="1200" spc="-1" strike="noStrike">
                <a:solidFill>
                  <a:srgbClr val="000000"/>
                </a:solidFill>
                <a:latin typeface="Arial"/>
                <a:ea typeface="ＭＳ Ｐゴシック"/>
              </a:rPr>
              <a:t>16</a:t>
            </a:fld>
            <a:endParaRPr b="0" lang="en-GB" sz="1200" spc="-1" strike="noStrike">
              <a:latin typeface="Arial"/>
            </a:endParaRPr>
          </a:p>
        </p:txBody>
      </p:sp>
    </p:spTree>
  </p:cSld>
</p:notes>
</file>

<file path=ppt/notesSlides/notesSlide1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1" name="PlaceHolder 1"/>
          <p:cNvSpPr>
            <a:spLocks noGrp="1"/>
          </p:cNvSpPr>
          <p:nvPr>
            <p:ph type="sldImg"/>
          </p:nvPr>
        </p:nvSpPr>
        <p:spPr>
          <a:xfrm>
            <a:off x="1143000" y="685800"/>
            <a:ext cx="4571280" cy="3428280"/>
          </a:xfrm>
          <a:prstGeom prst="rect">
            <a:avLst/>
          </a:prstGeom>
        </p:spPr>
      </p:sp>
      <p:sp>
        <p:nvSpPr>
          <p:cNvPr id="312" name="PlaceHolder 2"/>
          <p:cNvSpPr>
            <a:spLocks noGrp="1"/>
          </p:cNvSpPr>
          <p:nvPr>
            <p:ph type="body"/>
          </p:nvPr>
        </p:nvSpPr>
        <p:spPr>
          <a:xfrm>
            <a:off x="685800" y="4343400"/>
            <a:ext cx="5485680" cy="4114080"/>
          </a:xfrm>
          <a:prstGeom prst="rect">
            <a:avLst/>
          </a:prstGeom>
        </p:spPr>
        <p:txBody>
          <a:bodyPr lIns="0" rIns="0" tIns="0" bIns="0">
            <a:normAutofit fontScale="63000"/>
          </a:bodyPr>
          <a:p>
            <a:pPr marL="216000" indent="-215640">
              <a:lnSpc>
                <a:spcPct val="100000"/>
              </a:lnSpc>
              <a:spcBef>
                <a:spcPts val="462"/>
              </a:spcBef>
              <a:tabLst>
                <a:tab algn="l" pos="0"/>
              </a:tabLst>
            </a:pPr>
            <a:r>
              <a:rPr b="1" lang="en-GB" sz="2000" spc="-1" strike="noStrike">
                <a:latin typeface="Arial"/>
                <a:ea typeface="Lucida Sans Unicode"/>
              </a:rPr>
              <a:t>2000 to Present</a:t>
            </a:r>
            <a:endParaRPr b="0" lang="en-GB" sz="2000" spc="-1" strike="noStrike">
              <a:latin typeface="Arial"/>
            </a:endParaRPr>
          </a:p>
          <a:p>
            <a:pPr marL="355680" indent="-35172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700" spc="-1" strike="noStrike">
                <a:solidFill>
                  <a:srgbClr val="222222"/>
                </a:solidFill>
                <a:latin typeface="Arial"/>
                <a:ea typeface="Lucida Sans Unicode"/>
              </a:rPr>
              <a:t>The Internet brings millions of unsecured computer networks into continuous communication with each other</a:t>
            </a:r>
            <a:endParaRPr b="0" lang="en-GB" sz="2700" spc="-1" strike="noStrike">
              <a:latin typeface="Arial"/>
            </a:endParaRPr>
          </a:p>
          <a:p>
            <a:pPr marL="355680" indent="-35172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700" spc="-1" strike="noStrike">
                <a:solidFill>
                  <a:srgbClr val="222222"/>
                </a:solidFill>
                <a:latin typeface="Arial"/>
                <a:ea typeface="Lucida Sans Unicode"/>
              </a:rPr>
              <a:t>Ability to secure a computer’s data influenced by the security of every computer to which it is connected</a:t>
            </a:r>
            <a:endParaRPr b="0" lang="en-GB" sz="2700" spc="-1" strike="noStrike">
              <a:latin typeface="Arial"/>
            </a:endParaRPr>
          </a:p>
          <a:p>
            <a:pPr marL="355680" indent="-35172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700" spc="-1" strike="noStrike">
                <a:solidFill>
                  <a:srgbClr val="222222"/>
                </a:solidFill>
                <a:latin typeface="Arial"/>
                <a:ea typeface="Lucida Sans Unicode"/>
              </a:rPr>
              <a:t>Growing threat of cyber attacks has increased the awareness of need for improved security</a:t>
            </a:r>
            <a:endParaRPr b="0" lang="en-GB" sz="2700" spc="-1" strike="noStrike">
              <a:latin typeface="Arial"/>
            </a:endParaRPr>
          </a:p>
          <a:p>
            <a:pPr lvl="1" marL="766800" indent="-29304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Nation-states engaging in information warfare</a:t>
            </a:r>
            <a:endParaRPr b="0" lang="en-GB" sz="2500" spc="-1" strike="noStrike">
              <a:latin typeface="Arial"/>
            </a:endParaRPr>
          </a:p>
          <a:p>
            <a:pPr>
              <a:lnSpc>
                <a:spcPct val="100000"/>
              </a:lnSpc>
              <a:tabLst>
                <a:tab algn="l" pos="936360"/>
                <a:tab algn="l" pos="1876320"/>
                <a:tab algn="l" pos="2815920"/>
                <a:tab algn="l" pos="3755520"/>
                <a:tab algn="l" pos="4695480"/>
                <a:tab algn="l" pos="5635080"/>
                <a:tab algn="l" pos="6574680"/>
                <a:tab algn="l" pos="7514640"/>
                <a:tab algn="l" pos="8454240"/>
                <a:tab algn="l" pos="9394200"/>
                <a:tab algn="l" pos="10333800"/>
              </a:tabLst>
            </a:pPr>
            <a:endParaRPr b="0" lang="en-GB" sz="2500" spc="-1" strike="noStrike">
              <a:latin typeface="Arial"/>
            </a:endParaRPr>
          </a:p>
        </p:txBody>
      </p:sp>
      <p:sp>
        <p:nvSpPr>
          <p:cNvPr id="313"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C0C6D3D8-2F90-45AE-82EA-4CFBFDAD2955}" type="slidenum">
              <a:rPr b="0" lang="en-US" sz="1200" spc="-1" strike="noStrike">
                <a:solidFill>
                  <a:srgbClr val="000000"/>
                </a:solidFill>
                <a:latin typeface="Arial"/>
                <a:ea typeface="ＭＳ Ｐゴシック"/>
              </a:rPr>
              <a:t>17</a:t>
            </a:fld>
            <a:endParaRPr b="0" lang="en-GB" sz="1200" spc="-1" strike="noStrike">
              <a:latin typeface="Arial"/>
            </a:endParaRPr>
          </a:p>
        </p:txBody>
      </p:sp>
    </p:spTree>
  </p:cSld>
</p:notes>
</file>

<file path=ppt/notesSlides/notesSlide1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4" name="PlaceHolder 1"/>
          <p:cNvSpPr>
            <a:spLocks noGrp="1"/>
          </p:cNvSpPr>
          <p:nvPr>
            <p:ph type="sldImg"/>
          </p:nvPr>
        </p:nvSpPr>
        <p:spPr>
          <a:xfrm>
            <a:off x="1143000" y="685800"/>
            <a:ext cx="4571280" cy="3428280"/>
          </a:xfrm>
          <a:prstGeom prst="rect">
            <a:avLst/>
          </a:prstGeom>
        </p:spPr>
      </p:sp>
      <p:sp>
        <p:nvSpPr>
          <p:cNvPr id="315" name="PlaceHolder 2"/>
          <p:cNvSpPr>
            <a:spLocks noGrp="1"/>
          </p:cNvSpPr>
          <p:nvPr>
            <p:ph type="body"/>
          </p:nvPr>
        </p:nvSpPr>
        <p:spPr>
          <a:xfrm>
            <a:off x="685800" y="4343400"/>
            <a:ext cx="5485680" cy="4114080"/>
          </a:xfrm>
          <a:prstGeom prst="rect">
            <a:avLst/>
          </a:prstGeom>
        </p:spPr>
        <p:txBody>
          <a:bodyPr lIns="0" rIns="0" tIns="0" bIns="0">
            <a:normAutofit fontScale="49000"/>
          </a:bodyPr>
          <a:p>
            <a:pPr marL="216000" indent="-215640">
              <a:lnSpc>
                <a:spcPct val="100000"/>
              </a:lnSpc>
              <a:spcBef>
                <a:spcPts val="462"/>
              </a:spcBef>
              <a:tabLst>
                <a:tab algn="l" pos="0"/>
              </a:tabLst>
            </a:pPr>
            <a:r>
              <a:rPr b="1" lang="en-GB" sz="2000" spc="-1" strike="noStrike">
                <a:latin typeface="Arial"/>
                <a:ea typeface="Lucida Sans Unicode"/>
              </a:rPr>
              <a:t>What Is Security?</a:t>
            </a:r>
            <a:endParaRPr b="0" lang="en-GB" sz="2000" spc="-1" strike="noStrike">
              <a:latin typeface="Arial"/>
            </a:endParaRPr>
          </a:p>
          <a:p>
            <a:pPr marL="352440" indent="-35172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700" spc="-1" strike="noStrike">
                <a:solidFill>
                  <a:srgbClr val="222222"/>
                </a:solidFill>
                <a:latin typeface="Arial"/>
                <a:ea typeface="Lucida Sans Unicode"/>
              </a:rPr>
              <a:t>“</a:t>
            </a:r>
            <a:r>
              <a:rPr b="0" lang="en-GB" sz="2700" spc="-1" strike="noStrike">
                <a:solidFill>
                  <a:srgbClr val="222222"/>
                </a:solidFill>
                <a:latin typeface="Arial"/>
                <a:ea typeface="Lucida Sans Unicode"/>
              </a:rPr>
              <a:t>A state of being secure and free from danger or harm; the actions taken to make someone or something secure”  </a:t>
            </a:r>
            <a:endParaRPr b="0" lang="en-GB" sz="2700" spc="-1" strike="noStrike">
              <a:latin typeface="Arial"/>
            </a:endParaRPr>
          </a:p>
          <a:p>
            <a:pPr marL="352440" indent="-351720">
              <a:lnSpc>
                <a:spcPct val="100000"/>
              </a:lnSpc>
              <a:spcBef>
                <a:spcPts val="641"/>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700" spc="-1" strike="noStrike">
                <a:solidFill>
                  <a:srgbClr val="222222"/>
                </a:solidFill>
                <a:latin typeface="Arial"/>
                <a:ea typeface="Lucida Sans Unicode"/>
              </a:rPr>
              <a:t>A successful organization should have multiple layers of security in place to protect: </a:t>
            </a:r>
            <a:endParaRPr b="0" lang="en-GB" sz="27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Operations</a:t>
            </a:r>
            <a:endParaRPr b="0" lang="en-GB" sz="25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Physical Infrastructure</a:t>
            </a:r>
            <a:endParaRPr b="0" lang="en-GB" sz="25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People</a:t>
            </a:r>
            <a:endParaRPr b="0" lang="en-GB" sz="25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Functions</a:t>
            </a:r>
            <a:endParaRPr b="0" lang="en-GB" sz="25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Communications</a:t>
            </a:r>
            <a:endParaRPr b="0" lang="en-GB" sz="2500" spc="-1" strike="noStrike">
              <a:latin typeface="Arial"/>
            </a:endParaRPr>
          </a:p>
          <a:p>
            <a:pPr lvl="1" marL="763560" indent="-293040">
              <a:lnSpc>
                <a:spcPct val="100000"/>
              </a:lnSpc>
              <a:spcBef>
                <a:spcPts val="590"/>
              </a:spcBef>
              <a:buClr>
                <a:srgbClr val="222222"/>
              </a:buClr>
              <a:buFont typeface="Symbol"/>
              <a:buChar char=""/>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2500" spc="-1" strike="noStrike">
                <a:solidFill>
                  <a:srgbClr val="222222"/>
                </a:solidFill>
                <a:latin typeface="Arial"/>
                <a:ea typeface="Lucida Sans Unicode"/>
              </a:rPr>
              <a:t>Information</a:t>
            </a:r>
            <a:endParaRPr b="0" lang="en-GB" sz="2500" spc="-1" strike="noStrike">
              <a:latin typeface="Arial"/>
            </a:endParaRPr>
          </a:p>
          <a:p>
            <a:pPr>
              <a:lnSpc>
                <a:spcPct val="100000"/>
              </a:lnSpc>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1200" spc="-1" strike="noStrike">
                <a:solidFill>
                  <a:srgbClr val="000000"/>
                </a:solidFill>
                <a:latin typeface="Arial"/>
                <a:ea typeface="+mn-ea"/>
              </a:rPr>
              <a:t>Security is protection. Protection from adversaries—those who would do harm, intentionally or otherwise—is the ultimate objective of security. National security, for example, is a multilayered</a:t>
            </a:r>
            <a:endParaRPr b="0" lang="en-GB" sz="1200" spc="-1" strike="noStrike">
              <a:latin typeface="Arial"/>
            </a:endParaRPr>
          </a:p>
          <a:p>
            <a:pPr>
              <a:lnSpc>
                <a:spcPct val="100000"/>
              </a:lnSpc>
              <a:tabLst>
                <a:tab algn="l" pos="936360"/>
                <a:tab algn="l" pos="1876320"/>
                <a:tab algn="l" pos="2815920"/>
                <a:tab algn="l" pos="3755520"/>
                <a:tab algn="l" pos="4695480"/>
                <a:tab algn="l" pos="5635080"/>
                <a:tab algn="l" pos="6574680"/>
                <a:tab algn="l" pos="7514640"/>
                <a:tab algn="l" pos="8454240"/>
                <a:tab algn="l" pos="9394200"/>
                <a:tab algn="l" pos="10333800"/>
              </a:tabLst>
            </a:pPr>
            <a:r>
              <a:rPr b="0" lang="en-GB" sz="1200" spc="-1" strike="noStrike">
                <a:solidFill>
                  <a:srgbClr val="000000"/>
                </a:solidFill>
                <a:latin typeface="Arial"/>
                <a:ea typeface="+mn-ea"/>
              </a:rPr>
              <a:t>system that protects the sovereignty of a state, its assets, its resources, and its people.</a:t>
            </a:r>
            <a:endParaRPr b="0" lang="en-GB" sz="1200" spc="-1" strike="noStrike">
              <a:latin typeface="Arial"/>
            </a:endParaRPr>
          </a:p>
        </p:txBody>
      </p:sp>
      <p:sp>
        <p:nvSpPr>
          <p:cNvPr id="316"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1FBA038E-DB27-44CA-A00B-349C612F1F34}" type="slidenum">
              <a:rPr b="0" lang="en-US" sz="1200" spc="-1" strike="noStrike">
                <a:solidFill>
                  <a:srgbClr val="000000"/>
                </a:solidFill>
                <a:latin typeface="Arial"/>
                <a:ea typeface="ＭＳ Ｐゴシック"/>
              </a:rPr>
              <a:t>18</a:t>
            </a:fld>
            <a:endParaRPr b="0" lang="en-GB" sz="1200" spc="-1" strike="noStrike">
              <a:latin typeface="Arial"/>
            </a:endParaRPr>
          </a:p>
        </p:txBody>
      </p:sp>
    </p:spTree>
  </p:cSld>
</p:notes>
</file>

<file path=ppt/notesSlides/notesSlide1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7" name="PlaceHolder 1"/>
          <p:cNvSpPr>
            <a:spLocks noGrp="1"/>
          </p:cNvSpPr>
          <p:nvPr>
            <p:ph type="sldImg"/>
          </p:nvPr>
        </p:nvSpPr>
        <p:spPr>
          <a:xfrm>
            <a:off x="1143000" y="685800"/>
            <a:ext cx="4571280" cy="3428280"/>
          </a:xfrm>
          <a:prstGeom prst="rect">
            <a:avLst/>
          </a:prstGeom>
        </p:spPr>
      </p:sp>
      <p:sp>
        <p:nvSpPr>
          <p:cNvPr id="318" name="PlaceHolder 2"/>
          <p:cNvSpPr>
            <a:spLocks noGrp="1"/>
          </p:cNvSpPr>
          <p:nvPr>
            <p:ph type="body"/>
          </p:nvPr>
        </p:nvSpPr>
        <p:spPr>
          <a:xfrm>
            <a:off x="685800" y="4343400"/>
            <a:ext cx="5485680" cy="4114080"/>
          </a:xfrm>
          <a:prstGeom prst="rect">
            <a:avLst/>
          </a:prstGeom>
        </p:spPr>
        <p:txBody>
          <a:bodyPr lIns="0" rIns="0" tIns="0" bIns="0">
            <a:normAutofit fontScale="49000"/>
          </a:bodyPr>
          <a:p>
            <a:pPr marL="216000" indent="-215640">
              <a:lnSpc>
                <a:spcPct val="100000"/>
              </a:lnSpc>
              <a:spcBef>
                <a:spcPts val="462"/>
              </a:spcBef>
              <a:tabLst>
                <a:tab algn="l" pos="0"/>
              </a:tabLst>
            </a:pPr>
            <a:r>
              <a:rPr b="1" lang="en-GB" sz="2000" spc="-1" strike="noStrike">
                <a:latin typeface="Arial"/>
                <a:ea typeface="Lucida Sans Unicode"/>
              </a:rPr>
              <a:t>What Is Security? (cont’d.)</a:t>
            </a:r>
            <a:endParaRPr b="0" lang="en-GB" sz="20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The protection of information and its critical elements, including systems and hardware that use, store, and transmit that information </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Includes information security management, data security, and network security</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C.I.A. triangle</a:t>
            </a:r>
            <a:endParaRPr b="0" lang="en-GB" sz="27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Is standard based on confidentiality, integrity, and availability, now viewed as inadequate</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Expanded model consists of a list of critical characteristics of information</a:t>
            </a:r>
            <a:endParaRPr b="0" lang="en-GB" sz="25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2500" spc="-1" strike="noStrike">
              <a:latin typeface="Arial"/>
            </a:endParaRPr>
          </a:p>
        </p:txBody>
      </p:sp>
      <p:sp>
        <p:nvSpPr>
          <p:cNvPr id="319"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D249A729-C222-4112-978B-57898393A005}" type="slidenum">
              <a:rPr b="0" lang="en-US" sz="1200" spc="-1" strike="noStrike">
                <a:solidFill>
                  <a:srgbClr val="000000"/>
                </a:solidFill>
                <a:latin typeface="Arial"/>
                <a:ea typeface="ＭＳ Ｐゴシック"/>
              </a:rPr>
              <a:t>19</a:t>
            </a:fld>
            <a:endParaRPr b="0" lang="en-GB" sz="1200" spc="-1" strike="noStrike">
              <a:latin typeface="Arial"/>
            </a:endParaRPr>
          </a:p>
        </p:txBody>
      </p:sp>
    </p:spTree>
  </p:cSld>
</p:notes>
</file>

<file path=ppt/notesSlides/notesSlide2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0" name="PlaceHolder 1"/>
          <p:cNvSpPr>
            <a:spLocks noGrp="1"/>
          </p:cNvSpPr>
          <p:nvPr>
            <p:ph type="sldImg"/>
          </p:nvPr>
        </p:nvSpPr>
        <p:spPr>
          <a:xfrm>
            <a:off x="1143000" y="685800"/>
            <a:ext cx="4571280" cy="3428280"/>
          </a:xfrm>
          <a:prstGeom prst="rect">
            <a:avLst/>
          </a:prstGeom>
        </p:spPr>
      </p:sp>
      <p:sp>
        <p:nvSpPr>
          <p:cNvPr id="321"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tabLst>
                <a:tab algn="l" pos="0"/>
              </a:tabLst>
            </a:pPr>
            <a:r>
              <a:rPr b="0" lang="en-GB" sz="1200" spc="-1" strike="noStrike">
                <a:solidFill>
                  <a:srgbClr val="000000"/>
                </a:solidFill>
                <a:latin typeface="Arial"/>
                <a:ea typeface="+mn-ea"/>
              </a:rPr>
              <a:t>The Committee on National Security Systems (CNSS) defines information security as the protection of information and its critical elements, including the systems and hardware that use, store,</a:t>
            </a:r>
            <a:endParaRPr b="0" lang="en-GB" sz="1200" spc="-1" strike="noStrike">
              <a:latin typeface="Arial"/>
            </a:endParaRPr>
          </a:p>
          <a:p>
            <a:pPr marL="216000" indent="-215640">
              <a:lnSpc>
                <a:spcPct val="100000"/>
              </a:lnSpc>
              <a:tabLst>
                <a:tab algn="l" pos="0"/>
              </a:tabLst>
            </a:pPr>
            <a:r>
              <a:rPr b="0" lang="en-GB" sz="1200" spc="-1" strike="noStrike">
                <a:solidFill>
                  <a:srgbClr val="000000"/>
                </a:solidFill>
                <a:latin typeface="Arial"/>
                <a:ea typeface="+mn-ea"/>
              </a:rPr>
              <a:t>and transmit the information.11 Figure 1-5 shows that information security includes the broad areas of information security management, data security, and network security. The CNSS</a:t>
            </a:r>
            <a:endParaRPr b="0" lang="en-GB" sz="1200" spc="-1" strike="noStrike">
              <a:latin typeface="Arial"/>
            </a:endParaRPr>
          </a:p>
          <a:p>
            <a:pPr marL="216000" indent="-215640">
              <a:lnSpc>
                <a:spcPct val="100000"/>
              </a:lnSpc>
              <a:tabLst>
                <a:tab algn="l" pos="0"/>
              </a:tabLst>
            </a:pPr>
            <a:r>
              <a:rPr b="0" lang="en-GB" sz="1200" spc="-1" strike="noStrike">
                <a:solidFill>
                  <a:srgbClr val="000000"/>
                </a:solidFill>
                <a:latin typeface="Arial"/>
                <a:ea typeface="+mn-ea"/>
              </a:rPr>
              <a:t>model of information security evolved from a concept developed by the computer security industry called the C.I.A. triad. The C.I.A. triad (see Figure 1-6) has been the standard for computer</a:t>
            </a:r>
            <a:endParaRPr b="0" lang="en-GB" sz="1200" spc="-1" strike="noStrike">
              <a:latin typeface="Arial"/>
            </a:endParaRPr>
          </a:p>
          <a:p>
            <a:pPr marL="216000" indent="-215640">
              <a:lnSpc>
                <a:spcPct val="100000"/>
              </a:lnSpc>
              <a:tabLst>
                <a:tab algn="l" pos="0"/>
              </a:tabLst>
            </a:pPr>
            <a:r>
              <a:rPr b="0" lang="en-GB" sz="1200" spc="-1" strike="noStrike">
                <a:solidFill>
                  <a:srgbClr val="000000"/>
                </a:solidFill>
                <a:latin typeface="Arial"/>
                <a:ea typeface="+mn-ea"/>
              </a:rPr>
              <a:t>security in both industry and government since the development of the mainframe. This standard is based on the three characteristics of information that give it value to organizations:</a:t>
            </a:r>
            <a:endParaRPr b="0" lang="en-GB" sz="1200" spc="-1" strike="noStrike">
              <a:latin typeface="Arial"/>
            </a:endParaRPr>
          </a:p>
          <a:p>
            <a:pPr marL="216000" indent="-215640">
              <a:lnSpc>
                <a:spcPct val="100000"/>
              </a:lnSpc>
              <a:tabLst>
                <a:tab algn="l" pos="0"/>
              </a:tabLst>
            </a:pPr>
            <a:r>
              <a:rPr b="0" lang="en-GB" sz="1200" spc="-1" strike="noStrike">
                <a:solidFill>
                  <a:srgbClr val="000000"/>
                </a:solidFill>
                <a:latin typeface="Arial"/>
                <a:ea typeface="+mn-ea"/>
              </a:rPr>
              <a:t>confidentiality, integrity, and availability.</a:t>
            </a:r>
            <a:endParaRPr b="0" lang="en-GB" sz="1200" spc="-1" strike="noStrike">
              <a:latin typeface="Arial"/>
            </a:endParaRPr>
          </a:p>
        </p:txBody>
      </p:sp>
      <p:sp>
        <p:nvSpPr>
          <p:cNvPr id="322"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B80EDB84-5C97-4E08-ACFA-1F9F4F70AB83}" type="slidenum">
              <a:rPr b="0" lang="en-US" sz="1200" spc="-1" strike="noStrike">
                <a:solidFill>
                  <a:srgbClr val="000000"/>
                </a:solidFill>
                <a:latin typeface="Arial"/>
                <a:ea typeface="ＭＳ Ｐゴシック"/>
              </a:rPr>
              <a:t>19</a:t>
            </a:fld>
            <a:endParaRPr b="0" lang="en-GB" sz="1200" spc="-1" strike="noStrike">
              <a:latin typeface="Arial"/>
            </a:endParaRPr>
          </a:p>
        </p:txBody>
      </p:sp>
    </p:spTree>
  </p:cSld>
</p:notes>
</file>

<file path=ppt/notesSlides/notesSlide2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3" name="PlaceHolder 1"/>
          <p:cNvSpPr>
            <a:spLocks noGrp="1"/>
          </p:cNvSpPr>
          <p:nvPr>
            <p:ph type="sldImg"/>
          </p:nvPr>
        </p:nvSpPr>
        <p:spPr>
          <a:xfrm>
            <a:off x="1143000" y="685800"/>
            <a:ext cx="4571280" cy="3428280"/>
          </a:xfrm>
          <a:prstGeom prst="rect">
            <a:avLst/>
          </a:prstGeom>
        </p:spPr>
      </p:sp>
      <p:sp>
        <p:nvSpPr>
          <p:cNvPr id="324"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tabLst>
                <a:tab algn="l" pos="0"/>
              </a:tabLst>
            </a:pPr>
            <a:r>
              <a:rPr b="0" lang="en-GB" sz="1200" spc="-1" strike="noStrike">
                <a:solidFill>
                  <a:srgbClr val="000000"/>
                </a:solidFill>
                <a:latin typeface="Arial"/>
                <a:ea typeface="+mn-ea"/>
              </a:rPr>
              <a:t>The C.I.A. triad (see Figure above) has been the standard for computer security in both industry and government since the development of the mainframe. This</a:t>
            </a:r>
            <a:endParaRPr b="0" lang="en-GB" sz="1200" spc="-1" strike="noStrike">
              <a:latin typeface="Arial"/>
            </a:endParaRPr>
          </a:p>
          <a:p>
            <a:pPr marL="216000" indent="-215640">
              <a:lnSpc>
                <a:spcPct val="100000"/>
              </a:lnSpc>
              <a:tabLst>
                <a:tab algn="l" pos="0"/>
              </a:tabLst>
            </a:pPr>
            <a:r>
              <a:rPr b="0" lang="en-GB" sz="1200" spc="-1" strike="noStrike">
                <a:solidFill>
                  <a:srgbClr val="000000"/>
                </a:solidFill>
                <a:latin typeface="Arial"/>
                <a:ea typeface="+mn-ea"/>
              </a:rPr>
              <a:t>standard is based on the three characteristics of information that give it value to organizations: confidentiality, integrity, and availability. The security of these three characteristics is as important</a:t>
            </a:r>
            <a:endParaRPr b="0" lang="en-GB" sz="1200" spc="-1" strike="noStrike">
              <a:latin typeface="Arial"/>
            </a:endParaRPr>
          </a:p>
          <a:p>
            <a:pPr marL="216000" indent="-215640">
              <a:lnSpc>
                <a:spcPct val="100000"/>
              </a:lnSpc>
              <a:tabLst>
                <a:tab algn="l" pos="0"/>
              </a:tabLst>
            </a:pPr>
            <a:r>
              <a:rPr b="0" lang="en-GB" sz="1200" spc="-1" strike="noStrike">
                <a:solidFill>
                  <a:srgbClr val="000000"/>
                </a:solidFill>
                <a:latin typeface="Arial"/>
                <a:ea typeface="+mn-ea"/>
              </a:rPr>
              <a:t>today as it has always been, but the C.I.A.</a:t>
            </a:r>
            <a:endParaRPr b="0" lang="en-GB" sz="1200" spc="-1" strike="noStrike">
              <a:latin typeface="Arial"/>
            </a:endParaRPr>
          </a:p>
        </p:txBody>
      </p:sp>
      <p:sp>
        <p:nvSpPr>
          <p:cNvPr id="325"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7CF42BAF-8A3E-42C2-BA5E-1596ED7FA679}" type="slidenum">
              <a:rPr b="0" lang="en-US" sz="1200" spc="-1" strike="noStrike">
                <a:solidFill>
                  <a:srgbClr val="000000"/>
                </a:solidFill>
                <a:latin typeface="Arial"/>
                <a:ea typeface="ＭＳ Ｐゴシック"/>
              </a:rPr>
              <a:t>19</a:t>
            </a:fld>
            <a:endParaRPr b="0" lang="en-GB" sz="1200" spc="-1" strike="noStrike">
              <a:latin typeface="Arial"/>
            </a:endParaRPr>
          </a:p>
        </p:txBody>
      </p:sp>
    </p:spTree>
  </p:cSld>
</p:notes>
</file>

<file path=ppt/notesSlides/notesSlide2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6" name="PlaceHolder 1"/>
          <p:cNvSpPr>
            <a:spLocks noGrp="1"/>
          </p:cNvSpPr>
          <p:nvPr>
            <p:ph type="sldImg"/>
          </p:nvPr>
        </p:nvSpPr>
        <p:spPr>
          <a:xfrm>
            <a:off x="1143000" y="685800"/>
            <a:ext cx="4571280" cy="3428280"/>
          </a:xfrm>
          <a:prstGeom prst="rect">
            <a:avLst/>
          </a:prstGeom>
        </p:spPr>
      </p:sp>
      <p:sp>
        <p:nvSpPr>
          <p:cNvPr id="327" name="PlaceHolder 2"/>
          <p:cNvSpPr>
            <a:spLocks noGrp="1"/>
          </p:cNvSpPr>
          <p:nvPr>
            <p:ph type="body"/>
          </p:nvPr>
        </p:nvSpPr>
        <p:spPr>
          <a:xfrm>
            <a:off x="685800" y="4343400"/>
            <a:ext cx="5485680" cy="4114080"/>
          </a:xfrm>
          <a:prstGeom prst="rect">
            <a:avLst/>
          </a:prstGeom>
        </p:spPr>
        <p:txBody>
          <a:bodyPr lIns="0" rIns="0" tIns="0" bIns="0">
            <a:normAutofit fontScale="21000"/>
          </a:bodyPr>
          <a:p>
            <a:pPr marL="216000" indent="-215640">
              <a:lnSpc>
                <a:spcPct val="100000"/>
              </a:lnSpc>
              <a:spcBef>
                <a:spcPts val="386"/>
              </a:spcBef>
              <a:tabLst>
                <a:tab algn="l" pos="0"/>
              </a:tabLst>
            </a:pPr>
            <a:r>
              <a:rPr b="1" lang="en-GB" sz="2000" spc="-1" strike="noStrike">
                <a:latin typeface="Arial"/>
              </a:rPr>
              <a:t>Key Terms</a:t>
            </a:r>
            <a:r>
              <a:rPr b="1" lang="en-GB" sz="2000" spc="-1" strike="noStrike">
                <a:latin typeface="Arial"/>
              </a:rPr>
              <a:t>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Access - a subject or object’s ability to use, manipulate, modify, or affect another subject or object.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Asset - the organizational resource that is being protected.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Attack - an intentional or unintentional act that can damage or otherwise compromise information and the systems that support it.</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Control, Safeguard, or Countermeasure - </a:t>
            </a:r>
            <a:r>
              <a:rPr b="0" lang="en-US" sz="2000" spc="-1" strike="noStrike">
                <a:latin typeface="Arial"/>
              </a:rPr>
              <a:t>Security mechanisms, policies, or procedures that can successfully counter attacks, reduce risk, resolve vulnerabilities, and otherwise improve security within an organization.</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Exploit – a technique used to compromise a system.</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Exposure - a condition or state of being exposed.</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Loss: A single instance of an information asset suffering damage or destruction, unintended or unauthorized modification or disclosure, or denial of use.</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Protection Profile or Security Posture-entire set of controls and safeguards that the organization implements to protect the asset.</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Risk - the probability of an unwanted occurrence.</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Subjects and Objects – a computer can be either an agent entity used to conduct an attack, or the target entity.</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Threat - a category of objects, people, or other entities that represents a danger to an asset.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Threat Agent – the specific instance or a component of a threat.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Vulnerability - weaknesses or faults in a system or protection mechanism that expose information to attack or damage. </a:t>
            </a:r>
            <a:endParaRPr b="0" lang="en-GB" sz="2000" spc="-1" strike="noStrike">
              <a:latin typeface="Arial"/>
            </a:endParaRPr>
          </a:p>
          <a:p>
            <a:pPr marL="216000" indent="-215640">
              <a:lnSpc>
                <a:spcPct val="100000"/>
              </a:lnSpc>
              <a:spcBef>
                <a:spcPts val="386"/>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328"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E23A2BA6-1475-414F-9803-3F39359E8F76}" type="slidenum">
              <a:rPr b="0" lang="en-US" sz="1200" spc="-1" strike="noStrike">
                <a:solidFill>
                  <a:srgbClr val="000000"/>
                </a:solidFill>
                <a:latin typeface="Arial"/>
                <a:ea typeface="ＭＳ Ｐゴシック"/>
              </a:rPr>
              <a:t>22</a:t>
            </a:fld>
            <a:endParaRPr b="0" lang="en-GB" sz="1200" spc="-1" strike="noStrike">
              <a:latin typeface="Arial"/>
            </a:endParaRPr>
          </a:p>
        </p:txBody>
      </p:sp>
    </p:spTree>
  </p:cSld>
</p:notes>
</file>

<file path=ppt/notesSlides/notesSlide2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9" name="PlaceHolder 1"/>
          <p:cNvSpPr>
            <a:spLocks noGrp="1"/>
          </p:cNvSpPr>
          <p:nvPr>
            <p:ph type="sldImg"/>
          </p:nvPr>
        </p:nvSpPr>
        <p:spPr>
          <a:xfrm>
            <a:off x="1143000" y="685800"/>
            <a:ext cx="4571280" cy="3428280"/>
          </a:xfrm>
          <a:prstGeom prst="rect">
            <a:avLst/>
          </a:prstGeom>
        </p:spPr>
      </p:sp>
      <p:sp>
        <p:nvSpPr>
          <p:cNvPr id="330"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Key Information Security Concepts</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When considering the security of information systems components, it is important to understand the concept of the computer as the subject of an attack as opposed to the computer as the object of an attack.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When a computer is the subject of an attack, it is used as an active tool to conduct the attack. When a computer is the object of an attack, it is the entity being attacked. </a:t>
            </a:r>
            <a:endParaRPr b="0" lang="en-GB" sz="2000" spc="-1" strike="noStrike">
              <a:latin typeface="Arial"/>
            </a:endParaRPr>
          </a:p>
          <a:p>
            <a:pPr marL="216000" indent="-215640">
              <a:lnSpc>
                <a:spcPct val="100000"/>
              </a:lnSpc>
              <a:spcBef>
                <a:spcPts val="462"/>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331"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13973418-780B-46A9-9AAB-6E853210B263}" type="slidenum">
              <a:rPr b="0" lang="en-US" sz="1200" spc="-1" strike="noStrike">
                <a:solidFill>
                  <a:srgbClr val="000000"/>
                </a:solidFill>
                <a:latin typeface="Arial"/>
                <a:ea typeface="ＭＳ Ｐゴシック"/>
              </a:rPr>
              <a:t>22</a:t>
            </a:fld>
            <a:endParaRPr b="0" lang="en-GB" sz="1200" spc="-1" strike="noStrike">
              <a:latin typeface="Arial"/>
            </a:endParaRPr>
          </a:p>
        </p:txBody>
      </p:sp>
    </p:spTree>
  </p:cSld>
</p:notes>
</file>

<file path=ppt/notesSlides/notesSlide2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2" name="PlaceHolder 1"/>
          <p:cNvSpPr>
            <a:spLocks noGrp="1"/>
          </p:cNvSpPr>
          <p:nvPr>
            <p:ph type="sldImg"/>
          </p:nvPr>
        </p:nvSpPr>
        <p:spPr>
          <a:xfrm>
            <a:off x="1143000" y="685800"/>
            <a:ext cx="4571280" cy="3428280"/>
          </a:xfrm>
          <a:prstGeom prst="rect">
            <a:avLst/>
          </a:prstGeom>
        </p:spPr>
      </p:sp>
      <p:sp>
        <p:nvSpPr>
          <p:cNvPr id="333" name="PlaceHolder 2"/>
          <p:cNvSpPr>
            <a:spLocks noGrp="1"/>
          </p:cNvSpPr>
          <p:nvPr>
            <p:ph type="body"/>
          </p:nvPr>
        </p:nvSpPr>
        <p:spPr>
          <a:xfrm>
            <a:off x="685800" y="4343400"/>
            <a:ext cx="5485680" cy="4114080"/>
          </a:xfrm>
          <a:prstGeom prst="rect">
            <a:avLst/>
          </a:prstGeom>
        </p:spPr>
        <p:txBody>
          <a:bodyPr lIns="0" rIns="0" tIns="0" bIns="0">
            <a:normAutofit fontScale="18000"/>
          </a:bodyPr>
          <a:p>
            <a:pPr marL="216000" indent="-215640">
              <a:lnSpc>
                <a:spcPct val="100000"/>
              </a:lnSpc>
              <a:spcBef>
                <a:spcPts val="386"/>
              </a:spcBef>
              <a:tabLst>
                <a:tab algn="l" pos="0"/>
              </a:tabLst>
            </a:pPr>
            <a:r>
              <a:rPr b="1" lang="en-GB" sz="2000" spc="-1" strike="noStrike">
                <a:latin typeface="Arial"/>
              </a:rPr>
              <a:t>Critical Characteristics of Information</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The value of information comes from the characteristics it possesses.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Availability – Enables users who need to access information to do so without interference or obstruction and in the required format. The information is said to be available to an authorized user when and where needed and in the correct format.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Accuracy – Free from mistake or error and having the value that the end user expects. If information contains a value different from the user’s expectations due to the intentional or unintentional modification of its content, it is no longer accurate.</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Authenticity –The quality or state of being genuine or original, rather than a reproduction or fabrication. Information is authentic when it is the information that was originally created, placed, stored, or transferred.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Confidentiality – The quality or state of preventing disclosure or exposure to unauthorized individuals or systems.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Integrity – The quality or state of being whole, complete, and uncorrupted.  The integrity of information is threatened when the information is exposed to corruption, damage, destruction, or other disruption of its authentic state.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Utility – The quality or state of having value for some purpose or end. Information has value when it serves a particular purpose. This means that if information is available, but not in a format meaningful to the end user, it is not useful.</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Possession – The quality or state of having ownership or control of some object or item. Information is said to be in possession if one obtains it, independent of format or other characteristic. While a breach of confidentiality always results in a breach of possession, a breach of possession does not always result in a breach of confidentiality.</a:t>
            </a: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334"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B14B7599-BC37-45F7-A9F5-8C19C1A37281}" type="slidenum">
              <a:rPr b="0" lang="en-US" sz="1200" spc="-1" strike="noStrike">
                <a:solidFill>
                  <a:srgbClr val="000000"/>
                </a:solidFill>
                <a:latin typeface="Arial"/>
                <a:ea typeface="ＭＳ Ｐゴシック"/>
              </a:rPr>
              <a:t>26</a:t>
            </a:fld>
            <a:endParaRPr b="0" lang="en-GB" sz="1200" spc="-1" strike="noStrike">
              <a:latin typeface="Arial"/>
            </a:endParaRPr>
          </a:p>
        </p:txBody>
      </p:sp>
    </p:spTree>
  </p:cSld>
</p:notes>
</file>

<file path=ppt/notesSlides/notesSlide2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5" name="PlaceHolder 1"/>
          <p:cNvSpPr>
            <a:spLocks noGrp="1"/>
          </p:cNvSpPr>
          <p:nvPr>
            <p:ph type="sldImg"/>
          </p:nvPr>
        </p:nvSpPr>
        <p:spPr>
          <a:xfrm>
            <a:off x="1143000" y="685800"/>
            <a:ext cx="4571280" cy="3428280"/>
          </a:xfrm>
          <a:prstGeom prst="rect">
            <a:avLst/>
          </a:prstGeom>
        </p:spPr>
      </p:sp>
      <p:sp>
        <p:nvSpPr>
          <p:cNvPr id="336" name="PlaceHolder 2"/>
          <p:cNvSpPr>
            <a:spLocks noGrp="1"/>
          </p:cNvSpPr>
          <p:nvPr>
            <p:ph type="body"/>
          </p:nvPr>
        </p:nvSpPr>
        <p:spPr>
          <a:xfrm>
            <a:off x="685800" y="4343400"/>
            <a:ext cx="5485680" cy="4114080"/>
          </a:xfrm>
          <a:prstGeom prst="rect">
            <a:avLst/>
          </a:prstGeom>
        </p:spPr>
        <p:txBody>
          <a:bodyPr lIns="0" rIns="0" tIns="0" bIns="0">
            <a:noAutofit/>
          </a:bodyPr>
          <a:p>
            <a:pPr marL="216000" indent="-216000">
              <a:lnSpc>
                <a:spcPct val="100000"/>
              </a:lnSpc>
              <a:spcBef>
                <a:spcPts val="360"/>
              </a:spcBef>
              <a:tabLst>
                <a:tab algn="l" pos="0"/>
              </a:tabLst>
            </a:pPr>
            <a:r>
              <a:rPr b="0" lang="en-GB" sz="2000" spc="-1" strike="noStrike">
                <a:latin typeface="Arial"/>
              </a:rPr>
              <a:t>This graphic informs the fundamental approach of the chapter and can be used to illustrate the intersection of information states (x-axis), key objectives of C.I.A. (y-axis), and the three primary means to implement (policy, education, and technology).</a:t>
            </a:r>
            <a:endParaRPr b="0" lang="en-GB" sz="2000" spc="-1" strike="noStrike">
              <a:latin typeface="Arial"/>
            </a:endParaRPr>
          </a:p>
          <a:p>
            <a:pPr marL="216000" indent="-216000">
              <a:lnSpc>
                <a:spcPct val="100000"/>
              </a:lnSpc>
              <a:tabLst>
                <a:tab algn="l" pos="0"/>
              </a:tabLst>
            </a:pPr>
            <a:endParaRPr b="0" lang="en-GB" sz="2000" spc="-1" strike="noStrike">
              <a:latin typeface="Arial"/>
            </a:endParaRPr>
          </a:p>
          <a:p>
            <a:pPr marL="216000" indent="-216000">
              <a:lnSpc>
                <a:spcPct val="100000"/>
              </a:lnSpc>
              <a:tabLst>
                <a:tab algn="l" pos="0"/>
              </a:tabLst>
            </a:pPr>
            <a:r>
              <a:rPr b="0" lang="en-GB" sz="1200" spc="-1" strike="noStrike">
                <a:solidFill>
                  <a:srgbClr val="000000"/>
                </a:solidFill>
                <a:latin typeface="Arial"/>
                <a:ea typeface="+mn-ea"/>
              </a:rPr>
              <a:t>The model, which was created by John McCumber in 1991, provides a graphical representation of the architectural approach widely used in computer and information security; it</a:t>
            </a:r>
            <a:endParaRPr b="0" lang="en-GB" sz="1200" spc="-1" strike="noStrike">
              <a:latin typeface="Arial"/>
            </a:endParaRPr>
          </a:p>
          <a:p>
            <a:pPr marL="216000" indent="-216000">
              <a:lnSpc>
                <a:spcPct val="100000"/>
              </a:lnSpc>
              <a:tabLst>
                <a:tab algn="l" pos="0"/>
              </a:tabLst>
            </a:pPr>
            <a:r>
              <a:rPr b="0" lang="en-GB" sz="1200" spc="-1" strike="noStrike">
                <a:solidFill>
                  <a:srgbClr val="000000"/>
                </a:solidFill>
                <a:latin typeface="Arial"/>
                <a:ea typeface="+mn-ea"/>
              </a:rPr>
              <a:t>is now known as the McCumber Cube.</a:t>
            </a:r>
            <a:endParaRPr b="0" lang="en-GB" sz="1200" spc="-1" strike="noStrike">
              <a:latin typeface="Arial"/>
            </a:endParaRPr>
          </a:p>
          <a:p>
            <a:pPr marL="216000" indent="-216000">
              <a:lnSpc>
                <a:spcPct val="100000"/>
              </a:lnSpc>
              <a:tabLst>
                <a:tab algn="l" pos="0"/>
              </a:tabLst>
            </a:pPr>
            <a:endParaRPr b="0" lang="en-GB" sz="1200" spc="-1" strike="noStrike">
              <a:latin typeface="Arial"/>
            </a:endParaRPr>
          </a:p>
          <a:p>
            <a:pPr marL="216000" indent="-216000">
              <a:lnSpc>
                <a:spcPct val="100000"/>
              </a:lnSpc>
              <a:tabLst>
                <a:tab algn="l" pos="0"/>
              </a:tabLst>
            </a:pPr>
            <a:endParaRPr b="0" lang="en-GB" sz="1200" spc="-1" strike="noStrike">
              <a:latin typeface="Arial"/>
            </a:endParaRPr>
          </a:p>
        </p:txBody>
      </p:sp>
      <p:sp>
        <p:nvSpPr>
          <p:cNvPr id="337"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36974A52-3525-4D3E-ADAF-AA02F4666B3E}" type="slidenum">
              <a:rPr b="0" lang="en-US" sz="1200" spc="-1" strike="noStrike">
                <a:solidFill>
                  <a:srgbClr val="000000"/>
                </a:solidFill>
                <a:latin typeface="Arial"/>
                <a:ea typeface="ＭＳ Ｐゴシック"/>
              </a:rPr>
              <a:t>26</a:t>
            </a:fld>
            <a:endParaRPr b="0" lang="en-GB" sz="1200" spc="-1" strike="noStrike">
              <a:latin typeface="Arial"/>
            </a:endParaRPr>
          </a:p>
        </p:txBody>
      </p:sp>
    </p:spTree>
  </p:cSld>
</p:notes>
</file>

<file path=ppt/notesSlides/notesSlide2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8" name="PlaceHolder 1"/>
          <p:cNvSpPr>
            <a:spLocks noGrp="1"/>
          </p:cNvSpPr>
          <p:nvPr>
            <p:ph type="sldImg"/>
          </p:nvPr>
        </p:nvSpPr>
        <p:spPr>
          <a:xfrm>
            <a:off x="1143000" y="685800"/>
            <a:ext cx="4571280" cy="3428280"/>
          </a:xfrm>
          <a:prstGeom prst="rect">
            <a:avLst/>
          </a:prstGeom>
        </p:spPr>
      </p:sp>
      <p:sp>
        <p:nvSpPr>
          <p:cNvPr id="339" name="PlaceHolder 2"/>
          <p:cNvSpPr>
            <a:spLocks noGrp="1"/>
          </p:cNvSpPr>
          <p:nvPr>
            <p:ph type="body"/>
          </p:nvPr>
        </p:nvSpPr>
        <p:spPr>
          <a:xfrm>
            <a:off x="685800" y="4343400"/>
            <a:ext cx="5485680" cy="4114080"/>
          </a:xfrm>
          <a:prstGeom prst="rect">
            <a:avLst/>
          </a:prstGeom>
        </p:spPr>
        <p:txBody>
          <a:bodyPr lIns="0" rIns="0" tIns="0" bIns="0">
            <a:normAutofit fontScale="89000"/>
          </a:bodyPr>
          <a:p>
            <a:pPr marL="216000" indent="-215640">
              <a:lnSpc>
                <a:spcPct val="100000"/>
              </a:lnSpc>
              <a:spcBef>
                <a:spcPts val="386"/>
              </a:spcBef>
              <a:tabLst>
                <a:tab algn="l" pos="0"/>
              </a:tabLst>
            </a:pPr>
            <a:r>
              <a:rPr b="1" lang="en-GB" sz="2000" spc="-1" strike="noStrike">
                <a:latin typeface="Arial"/>
                <a:ea typeface="Lucida Sans Unicode"/>
              </a:rPr>
              <a:t>Components of an Information System</a:t>
            </a:r>
            <a:endParaRPr b="0" lang="en-GB" sz="20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Information system (IS) is entire set of people, procedures, and technology that enable business to use information.</a:t>
            </a:r>
            <a:endParaRPr b="0" lang="en-GB" sz="27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Software</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Hardware</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Data</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People</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Procedures</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Networks</a:t>
            </a:r>
            <a:endParaRPr b="0" lang="en-GB" sz="25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2500" spc="-1" strike="noStrike">
              <a:latin typeface="Arial"/>
            </a:endParaRPr>
          </a:p>
        </p:txBody>
      </p:sp>
      <p:sp>
        <p:nvSpPr>
          <p:cNvPr id="340"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3A375026-4030-44B5-885D-49502D215CD4}" type="slidenum">
              <a:rPr b="0" lang="en-US" sz="1200" spc="-1" strike="noStrike">
                <a:solidFill>
                  <a:srgbClr val="000000"/>
                </a:solidFill>
                <a:latin typeface="Arial"/>
                <a:ea typeface="ＭＳ Ｐゴシック"/>
              </a:rPr>
              <a:t>28</a:t>
            </a:fld>
            <a:endParaRPr b="0" lang="en-GB" sz="1200" spc="-1" strike="noStrike">
              <a:latin typeface="Arial"/>
            </a:endParaRPr>
          </a:p>
        </p:txBody>
      </p:sp>
    </p:spTree>
  </p:cSld>
</p:notes>
</file>

<file path=ppt/notesSlides/notesSlide2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1" name="PlaceHolder 1"/>
          <p:cNvSpPr>
            <a:spLocks noGrp="1"/>
          </p:cNvSpPr>
          <p:nvPr>
            <p:ph type="sldImg"/>
          </p:nvPr>
        </p:nvSpPr>
        <p:spPr>
          <a:xfrm>
            <a:off x="1143000" y="685800"/>
            <a:ext cx="4571280" cy="3428280"/>
          </a:xfrm>
          <a:prstGeom prst="rect">
            <a:avLst/>
          </a:prstGeom>
        </p:spPr>
      </p:sp>
      <p:sp>
        <p:nvSpPr>
          <p:cNvPr id="342"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386"/>
              </a:spcBef>
              <a:tabLst>
                <a:tab algn="l" pos="0"/>
              </a:tabLst>
            </a:pPr>
            <a:r>
              <a:rPr b="1" lang="en-GB" sz="2000" spc="-1" strike="noStrike">
                <a:latin typeface="Arial"/>
              </a:rPr>
              <a:t>Security and Access Balancing</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When considering information security, it is important to realize that it is impossible to obtain perfect security. Security is not an absolute; it is a process not a goal.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Security should be considered a balance between protection and availability.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To achieve balance, the level of security must allow reasonable access yet protect against threats. </a:t>
            </a:r>
            <a:endParaRPr b="0" lang="en-GB" sz="2000" spc="-1" strike="noStrike">
              <a:latin typeface="Arial"/>
            </a:endParaRPr>
          </a:p>
          <a:p>
            <a:pPr marL="216000" indent="-215640">
              <a:lnSpc>
                <a:spcPct val="100000"/>
              </a:lnSpc>
              <a:spcBef>
                <a:spcPts val="462"/>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343"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1D30E903-DD9C-42FC-A3B5-5FFE94CF4AF9}" type="slidenum">
              <a:rPr b="0" lang="en-US" sz="1200" spc="-1" strike="noStrike">
                <a:solidFill>
                  <a:srgbClr val="000000"/>
                </a:solidFill>
                <a:latin typeface="Arial"/>
                <a:ea typeface="ＭＳ Ｐゴシック"/>
              </a:rPr>
              <a:t>28</a:t>
            </a:fld>
            <a:endParaRPr b="0" lang="en-GB" sz="1200" spc="-1" strike="noStrike">
              <a:latin typeface="Arial"/>
            </a:endParaRPr>
          </a:p>
        </p:txBody>
      </p:sp>
    </p:spTree>
  </p:cSld>
</p:notes>
</file>

<file path=ppt/notesSlides/notesSlide3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4" name="PlaceHolder 1"/>
          <p:cNvSpPr>
            <a:spLocks noGrp="1"/>
          </p:cNvSpPr>
          <p:nvPr>
            <p:ph type="sldImg"/>
          </p:nvPr>
        </p:nvSpPr>
        <p:spPr>
          <a:xfrm>
            <a:off x="1143000" y="685800"/>
            <a:ext cx="4571280" cy="3428280"/>
          </a:xfrm>
          <a:prstGeom prst="rect">
            <a:avLst/>
          </a:prstGeom>
        </p:spPr>
      </p:sp>
      <p:sp>
        <p:nvSpPr>
          <p:cNvPr id="345"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386"/>
              </a:spcBef>
              <a:tabLst>
                <a:tab algn="l" pos="0"/>
              </a:tabLst>
            </a:pPr>
            <a:r>
              <a:rPr b="1" lang="en-GB" sz="2000" spc="-1" strike="noStrike">
                <a:latin typeface="Arial"/>
              </a:rPr>
              <a:t>Bottom-up Approach to Security Implementation</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Security can begin as a grass-roots effort when systems administrators attempt to improve the security of their systems. This is referred to as the bottom-up approach.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The key advantage of the bottom-up approach is the technical expertise of the individual administrators.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Unfortunately, this approach seldom works, as it lacks a number of critical features, such as participant support and organizational staying power. </a:t>
            </a:r>
            <a:endParaRPr b="0" lang="en-GB" sz="2000" spc="-1" strike="noStrike">
              <a:latin typeface="Arial"/>
            </a:endParaRPr>
          </a:p>
          <a:p>
            <a:pPr marL="216000" indent="-215640">
              <a:lnSpc>
                <a:spcPct val="100000"/>
              </a:lnSpc>
              <a:spcBef>
                <a:spcPts val="386"/>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346"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623179EC-7CD7-4585-AA55-372B59FF8C71}" type="slidenum">
              <a:rPr b="0" lang="en-US" sz="1200" spc="-1" strike="noStrike">
                <a:solidFill>
                  <a:srgbClr val="000000"/>
                </a:solidFill>
                <a:latin typeface="Arial"/>
                <a:ea typeface="ＭＳ Ｐゴシック"/>
              </a:rPr>
              <a:t>28</a:t>
            </a:fld>
            <a:endParaRPr b="0" lang="en-GB" sz="1200" spc="-1" strike="noStrike">
              <a:latin typeface="Arial"/>
            </a:endParaRPr>
          </a:p>
        </p:txBody>
      </p:sp>
    </p:spTree>
  </p:cSld>
</p:notes>
</file>

<file path=ppt/notesSlides/notesSlide3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7" name="PlaceHolder 1"/>
          <p:cNvSpPr>
            <a:spLocks noGrp="1"/>
          </p:cNvSpPr>
          <p:nvPr>
            <p:ph type="sldImg"/>
          </p:nvPr>
        </p:nvSpPr>
        <p:spPr>
          <a:xfrm>
            <a:off x="1143000" y="685800"/>
            <a:ext cx="4571280" cy="3428280"/>
          </a:xfrm>
          <a:prstGeom prst="rect">
            <a:avLst/>
          </a:prstGeom>
        </p:spPr>
      </p:sp>
      <p:sp>
        <p:nvSpPr>
          <p:cNvPr id="348"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386"/>
              </a:spcBef>
              <a:tabLst>
                <a:tab algn="l" pos="0"/>
              </a:tabLst>
            </a:pPr>
            <a:r>
              <a:rPr b="1" lang="en-GB" sz="2000" spc="-1" strike="noStrike">
                <a:latin typeface="Arial"/>
              </a:rPr>
              <a:t>Top-down Approach to Security Implementation</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An alternative approach, which has a higher probability of success, is called the top-down approach. The project is initiated by upper management who issue policy, procedures, and processes; dictate the goals and expected outcomes of the project; and determine who is accountable for each of the required actions.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The top-down approach has strong upper-management support, a dedicated champion, dedicated funding, clear planning, and the opportunity to influence organizational culture.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The most successful top-down approach also involves a formal development strategy referred to as a systems development life cycle.</a:t>
            </a:r>
            <a:endParaRPr b="0" lang="en-GB" sz="2000" spc="-1" strike="noStrike">
              <a:latin typeface="Arial"/>
            </a:endParaRPr>
          </a:p>
          <a:p>
            <a:pPr marL="216000" indent="-215640">
              <a:lnSpc>
                <a:spcPct val="100000"/>
              </a:lnSpc>
              <a:spcBef>
                <a:spcPts val="386"/>
              </a:spcBef>
              <a:tabLst>
                <a:tab algn="l" pos="0"/>
              </a:tabLst>
            </a:pPr>
            <a:endParaRPr b="0" lang="en-GB" sz="2000" spc="-1" strike="noStrike">
              <a:latin typeface="Arial"/>
            </a:endParaRPr>
          </a:p>
        </p:txBody>
      </p:sp>
      <p:sp>
        <p:nvSpPr>
          <p:cNvPr id="349"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0AC6D65A-5FF3-4D8C-8749-C47B427669D2}" type="slidenum">
              <a:rPr b="0" lang="en-US" sz="1200" spc="-1" strike="noStrike">
                <a:solidFill>
                  <a:srgbClr val="000000"/>
                </a:solidFill>
                <a:latin typeface="Arial"/>
                <a:ea typeface="ＭＳ Ｐゴシック"/>
              </a:rPr>
              <a:t>28</a:t>
            </a:fld>
            <a:endParaRPr b="0" lang="en-GB" sz="1200" spc="-1" strike="noStrike">
              <a:latin typeface="Arial"/>
            </a:endParaRPr>
          </a:p>
        </p:txBody>
      </p:sp>
    </p:spTree>
  </p:cSld>
</p:notes>
</file>

<file path=ppt/notesSlides/notesSlide3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0" name="PlaceHolder 1"/>
          <p:cNvSpPr>
            <a:spLocks noGrp="1"/>
          </p:cNvSpPr>
          <p:nvPr>
            <p:ph type="sldImg"/>
          </p:nvPr>
        </p:nvSpPr>
        <p:spPr>
          <a:xfrm>
            <a:off x="1143000" y="685800"/>
            <a:ext cx="4571280" cy="3428280"/>
          </a:xfrm>
          <a:prstGeom prst="rect">
            <a:avLst/>
          </a:prstGeom>
        </p:spPr>
      </p:sp>
      <p:sp>
        <p:nvSpPr>
          <p:cNvPr id="351" name="PlaceHolder 2"/>
          <p:cNvSpPr>
            <a:spLocks noGrp="1"/>
          </p:cNvSpPr>
          <p:nvPr>
            <p:ph type="body"/>
          </p:nvPr>
        </p:nvSpPr>
        <p:spPr>
          <a:xfrm>
            <a:off x="685800" y="4343400"/>
            <a:ext cx="5485680" cy="4114080"/>
          </a:xfrm>
          <a:prstGeom prst="rect">
            <a:avLst/>
          </a:prstGeom>
        </p:spPr>
        <p:txBody>
          <a:bodyPr lIns="0" rIns="0" tIns="0" bIns="0">
            <a:noAutofit/>
          </a:bodyPr>
          <a:p>
            <a:pPr marL="216000" indent="-216000">
              <a:lnSpc>
                <a:spcPct val="100000"/>
              </a:lnSpc>
              <a:spcBef>
                <a:spcPts val="360"/>
              </a:spcBef>
              <a:tabLst>
                <a:tab algn="l" pos="0"/>
              </a:tabLst>
            </a:pPr>
            <a:r>
              <a:rPr b="0" lang="en-GB" sz="2000" spc="-1" strike="noStrike">
                <a:latin typeface="Arial"/>
              </a:rPr>
              <a:t>The key concept here is the direction of the left and right side arrows to show where planning is sourced and from which direction the pressure for success is driven.</a:t>
            </a:r>
            <a:endParaRPr b="0" lang="en-GB" sz="2000" spc="-1" strike="noStrike">
              <a:latin typeface="Arial"/>
            </a:endParaRPr>
          </a:p>
          <a:p>
            <a:pPr marL="216000" indent="-216000">
              <a:lnSpc>
                <a:spcPct val="100000"/>
              </a:lnSpc>
              <a:tabLst>
                <a:tab algn="l" pos="0"/>
              </a:tabLst>
            </a:pPr>
            <a:endParaRPr b="0" lang="en-GB" sz="2000" spc="-1" strike="noStrike">
              <a:latin typeface="Arial"/>
            </a:endParaRPr>
          </a:p>
        </p:txBody>
      </p:sp>
      <p:sp>
        <p:nvSpPr>
          <p:cNvPr id="352"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6155E541-15DD-496A-97CF-3A1FD80754C3}" type="slidenum">
              <a:rPr b="0" lang="en-US" sz="1200" spc="-1" strike="noStrike">
                <a:solidFill>
                  <a:srgbClr val="000000"/>
                </a:solidFill>
                <a:latin typeface="Arial"/>
                <a:ea typeface="ＭＳ Ｐゴシック"/>
              </a:rPr>
              <a:t>28</a:t>
            </a:fld>
            <a:endParaRPr b="0" lang="en-GB" sz="1200" spc="-1" strike="noStrike">
              <a:latin typeface="Arial"/>
            </a:endParaRPr>
          </a:p>
        </p:txBody>
      </p:sp>
    </p:spTree>
  </p:cSld>
</p:notes>
</file>

<file path=ppt/notesSlides/notesSlide3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3" name="PlaceHolder 1"/>
          <p:cNvSpPr>
            <a:spLocks noGrp="1"/>
          </p:cNvSpPr>
          <p:nvPr>
            <p:ph type="sldImg"/>
          </p:nvPr>
        </p:nvSpPr>
        <p:spPr>
          <a:xfrm>
            <a:off x="1143000" y="685800"/>
            <a:ext cx="4571280" cy="3428280"/>
          </a:xfrm>
          <a:prstGeom prst="rect">
            <a:avLst/>
          </a:prstGeom>
        </p:spPr>
      </p:sp>
      <p:sp>
        <p:nvSpPr>
          <p:cNvPr id="354" name="PlaceHolder 2"/>
          <p:cNvSpPr>
            <a:spLocks noGrp="1"/>
          </p:cNvSpPr>
          <p:nvPr>
            <p:ph type="body"/>
          </p:nvPr>
        </p:nvSpPr>
        <p:spPr>
          <a:xfrm>
            <a:off x="685800" y="4343400"/>
            <a:ext cx="5485680" cy="4114080"/>
          </a:xfrm>
          <a:prstGeom prst="rect">
            <a:avLst/>
          </a:prstGeom>
        </p:spPr>
        <p:txBody>
          <a:bodyPr lIns="0" rIns="0" tIns="0" bIns="0">
            <a:normAutofit fontScale="56000"/>
          </a:bodyPr>
          <a:p>
            <a:pPr marL="216000" indent="-215640">
              <a:lnSpc>
                <a:spcPct val="100000"/>
              </a:lnSpc>
              <a:spcBef>
                <a:spcPts val="386"/>
              </a:spcBef>
              <a:tabLst>
                <a:tab algn="l" pos="0"/>
              </a:tabLst>
            </a:pPr>
            <a:r>
              <a:rPr b="1" lang="en-GB" sz="2000" spc="-1" strike="noStrike">
                <a:latin typeface="Arial"/>
                <a:ea typeface="Lucida Sans Unicode"/>
              </a:rPr>
              <a:t>The Systems Development Life Cycle</a:t>
            </a:r>
            <a:endParaRPr b="0" lang="en-GB" sz="20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Systems Development Life Cycle (SDLC): methodology for design and implementation of an information system </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Methodology: formal approach to solving a problem based on a structured sequence of procedures</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Using a methodology:</a:t>
            </a:r>
            <a:endParaRPr b="0" lang="en-GB" sz="27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Ensures a rigorous process with a clearly defined goal</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Increases probability of success</a:t>
            </a:r>
            <a:endParaRPr b="0" lang="en-GB" sz="25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Traditional SDLC consists of six general phases</a:t>
            </a:r>
            <a:endParaRPr b="0" lang="en-GB" sz="27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2700" spc="-1" strike="noStrike">
              <a:latin typeface="Arial"/>
            </a:endParaRPr>
          </a:p>
        </p:txBody>
      </p:sp>
      <p:sp>
        <p:nvSpPr>
          <p:cNvPr id="355"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F3CC56BE-7012-4B80-8541-CDFA75D9F773}" type="slidenum">
              <a:rPr b="0" lang="en-US" sz="1200" spc="-1" strike="noStrike">
                <a:solidFill>
                  <a:srgbClr val="000000"/>
                </a:solidFill>
                <a:latin typeface="Arial"/>
                <a:ea typeface="ＭＳ Ｐゴシック"/>
              </a:rPr>
              <a:t>33</a:t>
            </a:fld>
            <a:endParaRPr b="0" lang="en-GB" sz="1200" spc="-1" strike="noStrike">
              <a:latin typeface="Arial"/>
            </a:endParaRPr>
          </a:p>
        </p:txBody>
      </p:sp>
    </p:spTree>
  </p:cSld>
</p:notes>
</file>

<file path=ppt/notesSlides/notesSlide3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6" name="PlaceHolder 1"/>
          <p:cNvSpPr>
            <a:spLocks noGrp="1"/>
          </p:cNvSpPr>
          <p:nvPr>
            <p:ph type="sldImg"/>
          </p:nvPr>
        </p:nvSpPr>
        <p:spPr>
          <a:xfrm>
            <a:off x="1143000" y="685800"/>
            <a:ext cx="4571280" cy="3428280"/>
          </a:xfrm>
          <a:prstGeom prst="rect">
            <a:avLst/>
          </a:prstGeom>
        </p:spPr>
      </p:sp>
      <p:sp>
        <p:nvSpPr>
          <p:cNvPr id="357" name="PlaceHolder 2"/>
          <p:cNvSpPr>
            <a:spLocks noGrp="1"/>
          </p:cNvSpPr>
          <p:nvPr>
            <p:ph type="body"/>
          </p:nvPr>
        </p:nvSpPr>
        <p:spPr>
          <a:xfrm>
            <a:off x="685800" y="4343400"/>
            <a:ext cx="5485680" cy="4114080"/>
          </a:xfrm>
          <a:prstGeom prst="rect">
            <a:avLst/>
          </a:prstGeom>
        </p:spPr>
        <p:txBody>
          <a:bodyPr lIns="0" rIns="0" tIns="0" bIns="0">
            <a:noAutofit/>
          </a:bodyPr>
          <a:p>
            <a:pPr marL="216000" indent="-216000">
              <a:lnSpc>
                <a:spcPct val="100000"/>
              </a:lnSpc>
              <a:spcBef>
                <a:spcPts val="360"/>
              </a:spcBef>
              <a:tabLst>
                <a:tab algn="l" pos="0"/>
              </a:tabLst>
            </a:pPr>
            <a:r>
              <a:rPr b="0" lang="en-GB" sz="2000" spc="-1" strike="noStrike">
                <a:latin typeface="Arial"/>
              </a:rPr>
              <a:t>Very much a traditional SDLC diagram.</a:t>
            </a:r>
            <a:endParaRPr b="0" lang="en-GB" sz="2000" spc="-1" strike="noStrike">
              <a:latin typeface="Arial"/>
            </a:endParaRPr>
          </a:p>
          <a:p>
            <a:pPr marL="216000" indent="-216000">
              <a:lnSpc>
                <a:spcPct val="100000"/>
              </a:lnSpc>
              <a:tabLst>
                <a:tab algn="l" pos="0"/>
              </a:tabLst>
            </a:pPr>
            <a:endParaRPr b="0" lang="en-GB" sz="2000" spc="-1" strike="noStrike">
              <a:latin typeface="Arial"/>
            </a:endParaRPr>
          </a:p>
        </p:txBody>
      </p:sp>
      <p:sp>
        <p:nvSpPr>
          <p:cNvPr id="358"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C9A8AF7B-13A2-4331-BD66-4B5B4C8CB01E}"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3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9" name="PlaceHolder 1"/>
          <p:cNvSpPr>
            <a:spLocks noGrp="1"/>
          </p:cNvSpPr>
          <p:nvPr>
            <p:ph type="sldImg"/>
          </p:nvPr>
        </p:nvSpPr>
        <p:spPr>
          <a:xfrm>
            <a:off x="1143000" y="685800"/>
            <a:ext cx="4571280" cy="3428280"/>
          </a:xfrm>
          <a:prstGeom prst="rect">
            <a:avLst/>
          </a:prstGeom>
        </p:spPr>
      </p:sp>
      <p:sp>
        <p:nvSpPr>
          <p:cNvPr id="360"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ea typeface="Lucida Sans Unicode"/>
              </a:rPr>
              <a:t>Investigation</a:t>
            </a:r>
            <a:endParaRPr b="0" lang="en-GB" sz="2000" spc="-1" strike="noStrike">
              <a:latin typeface="Arial"/>
            </a:endParaRPr>
          </a:p>
          <a:p>
            <a:pPr marL="352440" indent="-351720">
              <a:lnSpc>
                <a:spcPct val="100000"/>
              </a:lnSpc>
              <a:spcBef>
                <a:spcPts val="2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222222"/>
                </a:solidFill>
                <a:latin typeface="Arial"/>
                <a:ea typeface="Lucida Sans Unicode"/>
              </a:rPr>
              <a:t>What problem is the system being developed to solve?  </a:t>
            </a:r>
            <a:endParaRPr b="0" lang="en-GB" sz="1200" spc="-1" strike="noStrike">
              <a:latin typeface="Arial"/>
            </a:endParaRPr>
          </a:p>
          <a:p>
            <a:pPr marL="352440" indent="-351720">
              <a:lnSpc>
                <a:spcPct val="100000"/>
              </a:lnSpc>
              <a:spcBef>
                <a:spcPts val="2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222222"/>
                </a:solidFill>
                <a:latin typeface="Arial"/>
                <a:ea typeface="Lucida Sans Unicode"/>
              </a:rPr>
              <a:t>Objectives, constraints, and scope of project are specified</a:t>
            </a:r>
            <a:endParaRPr b="0" lang="en-GB" sz="1200" spc="-1" strike="noStrike">
              <a:latin typeface="Arial"/>
            </a:endParaRPr>
          </a:p>
          <a:p>
            <a:pPr marL="352440" indent="-351720">
              <a:lnSpc>
                <a:spcPct val="100000"/>
              </a:lnSpc>
              <a:spcBef>
                <a:spcPts val="2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222222"/>
                </a:solidFill>
                <a:latin typeface="Arial"/>
                <a:ea typeface="Lucida Sans Unicode"/>
              </a:rPr>
              <a:t>Preliminary </a:t>
            </a:r>
            <a:r>
              <a:rPr b="0" lang="en-US" sz="1200" spc="-1" strike="noStrike">
                <a:solidFill>
                  <a:srgbClr val="222222"/>
                </a:solidFill>
                <a:latin typeface="Arial"/>
                <a:ea typeface="Lucida Sans Unicode"/>
              </a:rPr>
              <a:t>cost-benefit</a:t>
            </a:r>
            <a:r>
              <a:rPr b="0" lang="en-GB" sz="1200" spc="-1" strike="noStrike">
                <a:solidFill>
                  <a:srgbClr val="222222"/>
                </a:solidFill>
                <a:latin typeface="Arial"/>
                <a:ea typeface="Lucida Sans Unicode"/>
              </a:rPr>
              <a:t> analysis is developed</a:t>
            </a:r>
            <a:endParaRPr b="0" lang="en-GB" sz="1200" spc="-1" strike="noStrike">
              <a:latin typeface="Arial"/>
            </a:endParaRPr>
          </a:p>
          <a:p>
            <a:pPr marL="352440" indent="-351720">
              <a:lnSpc>
                <a:spcPct val="100000"/>
              </a:lnSpc>
              <a:spcBef>
                <a:spcPts val="2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1200" spc="-1" strike="noStrike">
                <a:solidFill>
                  <a:srgbClr val="222222"/>
                </a:solidFill>
                <a:latin typeface="Arial"/>
                <a:ea typeface="Lucida Sans Unicode"/>
              </a:rPr>
              <a:t>At the end of all phases, a process is undertaken to assess economic, technical, and behavioral feasibilities and ensure implementation is worth time and effort</a:t>
            </a:r>
            <a:endParaRPr b="0" lang="en-GB" sz="12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1200" spc="-1" strike="noStrike">
              <a:latin typeface="Arial"/>
            </a:endParaRPr>
          </a:p>
        </p:txBody>
      </p:sp>
      <p:sp>
        <p:nvSpPr>
          <p:cNvPr id="361"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36212176-551E-4FEA-9FDA-3C4BE36A599C}"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3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2" name="PlaceHolder 1"/>
          <p:cNvSpPr>
            <a:spLocks noGrp="1"/>
          </p:cNvSpPr>
          <p:nvPr>
            <p:ph type="sldImg"/>
          </p:nvPr>
        </p:nvSpPr>
        <p:spPr>
          <a:xfrm>
            <a:off x="1143000" y="685800"/>
            <a:ext cx="4571280" cy="3428280"/>
          </a:xfrm>
          <a:prstGeom prst="rect">
            <a:avLst/>
          </a:prstGeom>
        </p:spPr>
      </p:sp>
      <p:sp>
        <p:nvSpPr>
          <p:cNvPr id="363"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Analysis</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The analysis phase begins with the information learned during the investigation phase.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This phase consists primarily of assessments of the organization, the status of current systems, and the capability to support the proposed systems.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Analysts begin to determine what the new system is expected to do and how it will interact with existing systems.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This phase ends with the documentation of the findings and a feasibility analysis update.</a:t>
            </a:r>
            <a:endParaRPr b="0" lang="en-GB" sz="2000" spc="-1" strike="noStrike">
              <a:latin typeface="Arial"/>
            </a:endParaRPr>
          </a:p>
          <a:p>
            <a:pPr marL="216000" indent="-215640">
              <a:lnSpc>
                <a:spcPct val="100000"/>
              </a:lnSpc>
              <a:spcBef>
                <a:spcPts val="462"/>
              </a:spcBef>
              <a:tabLst>
                <a:tab algn="l" pos="0"/>
              </a:tabLst>
            </a:pPr>
            <a:endParaRPr b="0" lang="en-GB" sz="2000" spc="-1" strike="noStrike">
              <a:latin typeface="Arial"/>
            </a:endParaRPr>
          </a:p>
          <a:p>
            <a:pPr marL="216000" indent="-215640">
              <a:lnSpc>
                <a:spcPct val="100000"/>
              </a:lnSpc>
              <a:spcBef>
                <a:spcPts val="462"/>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364"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DA1D2D12-E97E-43CF-B780-CA593E1B07B5}"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3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5" name="PlaceHolder 1"/>
          <p:cNvSpPr>
            <a:spLocks noGrp="1"/>
          </p:cNvSpPr>
          <p:nvPr>
            <p:ph type="sldImg"/>
          </p:nvPr>
        </p:nvSpPr>
        <p:spPr>
          <a:xfrm>
            <a:off x="1143000" y="685800"/>
            <a:ext cx="4571280" cy="3428280"/>
          </a:xfrm>
          <a:prstGeom prst="rect">
            <a:avLst/>
          </a:prstGeom>
        </p:spPr>
      </p:sp>
      <p:sp>
        <p:nvSpPr>
          <p:cNvPr id="366"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386"/>
              </a:spcBef>
              <a:tabLst>
                <a:tab algn="l" pos="0"/>
              </a:tabLst>
            </a:pPr>
            <a:r>
              <a:rPr b="1" lang="en-GB" sz="2000" spc="-1" strike="noStrike">
                <a:latin typeface="Arial"/>
              </a:rPr>
              <a:t>Logical Design</a:t>
            </a:r>
            <a:endParaRPr b="0" lang="en-GB" sz="2000" spc="-1" strike="noStrike">
              <a:latin typeface="Arial"/>
            </a:endParaRPr>
          </a:p>
          <a:p>
            <a:pPr marL="216000" indent="-215640">
              <a:lnSpc>
                <a:spcPct val="100000"/>
              </a:lnSpc>
              <a:tabLst>
                <a:tab algn="l" pos="0"/>
              </a:tabLst>
            </a:pPr>
            <a:r>
              <a:rPr b="0" lang="en-GB" sz="2000" spc="-1" strike="noStrike">
                <a:latin typeface="Arial"/>
              </a:rPr>
              <a:t>First and driving factor is business need</a:t>
            </a:r>
            <a:endParaRPr b="0" lang="en-GB" sz="2000" spc="-1" strike="noStrike">
              <a:latin typeface="Arial"/>
            </a:endParaRPr>
          </a:p>
          <a:p>
            <a:pPr marL="216000" indent="-215640">
              <a:lnSpc>
                <a:spcPct val="100000"/>
              </a:lnSpc>
              <a:tabLst>
                <a:tab algn="l" pos="0"/>
              </a:tabLst>
            </a:pPr>
            <a:r>
              <a:rPr b="0" lang="en-GB" sz="2000" spc="-1" strike="noStrike">
                <a:latin typeface="Arial"/>
              </a:rPr>
              <a:t>Applications are selected to provide needed services</a:t>
            </a:r>
            <a:endParaRPr b="0" lang="en-GB" sz="2000" spc="-1" strike="noStrike">
              <a:latin typeface="Arial"/>
            </a:endParaRPr>
          </a:p>
          <a:p>
            <a:pPr marL="216000" indent="-215640">
              <a:lnSpc>
                <a:spcPct val="100000"/>
              </a:lnSpc>
              <a:tabLst>
                <a:tab algn="l" pos="0"/>
              </a:tabLst>
            </a:pPr>
            <a:r>
              <a:rPr b="0" lang="en-GB" sz="2000" spc="-1" strike="noStrike">
                <a:latin typeface="Arial"/>
              </a:rPr>
              <a:t>Data support and structures capable of providing the needed inputs are identified</a:t>
            </a:r>
            <a:endParaRPr b="0" lang="en-GB" sz="2000" spc="-1" strike="noStrike">
              <a:latin typeface="Arial"/>
            </a:endParaRPr>
          </a:p>
          <a:p>
            <a:pPr marL="216000" indent="-215640">
              <a:lnSpc>
                <a:spcPct val="100000"/>
              </a:lnSpc>
              <a:tabLst>
                <a:tab algn="l" pos="0"/>
              </a:tabLst>
            </a:pPr>
            <a:r>
              <a:rPr b="0" lang="en-US" sz="2000" spc="-1" strike="noStrike">
                <a:latin typeface="Arial"/>
              </a:rPr>
              <a:t>Specific technologies are delineated to implement the physical solution</a:t>
            </a:r>
            <a:endParaRPr b="0" lang="en-GB" sz="2000" spc="-1" strike="noStrike">
              <a:latin typeface="Arial"/>
            </a:endParaRPr>
          </a:p>
          <a:p>
            <a:pPr marL="216000" indent="-215640">
              <a:lnSpc>
                <a:spcPct val="100000"/>
              </a:lnSpc>
              <a:tabLst>
                <a:tab algn="l" pos="0"/>
              </a:tabLst>
            </a:pPr>
            <a:r>
              <a:rPr b="0" lang="en-US" sz="2000" spc="-1" strike="noStrike">
                <a:latin typeface="Arial"/>
              </a:rPr>
              <a:t>Analysts generate estimates of costs and benefits to allow comparison of available options</a:t>
            </a:r>
            <a:endParaRPr b="0" lang="en-GB" sz="2000" spc="-1" strike="noStrike">
              <a:latin typeface="Arial"/>
            </a:endParaRPr>
          </a:p>
          <a:p>
            <a:pPr marL="216000" indent="-215640">
              <a:lnSpc>
                <a:spcPct val="100000"/>
              </a:lnSpc>
              <a:tabLst>
                <a:tab algn="l" pos="0"/>
              </a:tabLst>
            </a:pPr>
            <a:r>
              <a:rPr b="0" lang="en-GB" sz="2000" spc="-1" strike="noStrike">
                <a:latin typeface="Arial"/>
              </a:rPr>
              <a:t>Feasibility analysis performed at the end</a:t>
            </a: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367"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ABE3BB64-CE78-4654-BEC8-A7352B55D0B1}"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3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8" name="PlaceHolder 1"/>
          <p:cNvSpPr>
            <a:spLocks noGrp="1"/>
          </p:cNvSpPr>
          <p:nvPr>
            <p:ph type="sldImg"/>
          </p:nvPr>
        </p:nvSpPr>
        <p:spPr>
          <a:xfrm>
            <a:off x="1143000" y="685800"/>
            <a:ext cx="4571280" cy="3428280"/>
          </a:xfrm>
          <a:prstGeom prst="rect">
            <a:avLst/>
          </a:prstGeom>
        </p:spPr>
      </p:sp>
      <p:sp>
        <p:nvSpPr>
          <p:cNvPr id="369" name="PlaceHolder 2"/>
          <p:cNvSpPr>
            <a:spLocks noGrp="1"/>
          </p:cNvSpPr>
          <p:nvPr>
            <p:ph type="body"/>
          </p:nvPr>
        </p:nvSpPr>
        <p:spPr>
          <a:xfrm>
            <a:off x="685800" y="4343400"/>
            <a:ext cx="5485680" cy="4114080"/>
          </a:xfrm>
          <a:prstGeom prst="rect">
            <a:avLst/>
          </a:prstGeom>
        </p:spPr>
        <p:txBody>
          <a:bodyPr lIns="0" rIns="0" tIns="0" bIns="0">
            <a:normAutofit fontScale="91000"/>
          </a:bodyPr>
          <a:p>
            <a:pPr marL="216000" indent="-215640">
              <a:lnSpc>
                <a:spcPct val="100000"/>
              </a:lnSpc>
              <a:spcBef>
                <a:spcPts val="386"/>
              </a:spcBef>
              <a:tabLst>
                <a:tab algn="l" pos="0"/>
              </a:tabLst>
            </a:pPr>
            <a:r>
              <a:rPr b="1" lang="en-GB" sz="2000" spc="-1" strike="noStrike">
                <a:latin typeface="Arial"/>
                <a:ea typeface="Lucida Sans Unicode"/>
              </a:rPr>
              <a:t>Physical Design</a:t>
            </a:r>
            <a:endParaRPr b="0" lang="en-GB" sz="20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US" sz="2700" spc="-1" strike="noStrike">
                <a:solidFill>
                  <a:srgbClr val="222222"/>
                </a:solidFill>
                <a:latin typeface="Arial"/>
                <a:ea typeface="Lucida Sans Unicode"/>
              </a:rPr>
              <a:t>Specific technologies selected to support the alternatives identified and evaluated in the logical design</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Selected components evaluated on make-or-buy decision </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Feasibility analysis performed</a:t>
            </a:r>
            <a:endParaRPr b="0" lang="en-GB" sz="27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Entire solution presented to organization’s management for approval</a:t>
            </a:r>
            <a:endParaRPr b="0" lang="en-GB" sz="25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2500" spc="-1" strike="noStrike">
              <a:latin typeface="Arial"/>
            </a:endParaRPr>
          </a:p>
        </p:txBody>
      </p:sp>
      <p:sp>
        <p:nvSpPr>
          <p:cNvPr id="370"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5FCA2F80-3900-4A5E-B3AB-CC72B3A794B7}" type="slidenum">
              <a:rPr b="0" lang="en-US" sz="1200" spc="-1" strike="noStrike">
                <a:solidFill>
                  <a:srgbClr val="000000"/>
                </a:solidFill>
                <a:latin typeface="Arial"/>
                <a:ea typeface="ＭＳ Ｐゴシック"/>
              </a:rPr>
              <a:t>38</a:t>
            </a:fld>
            <a:endParaRPr b="0" lang="en-GB" sz="1200" spc="-1" strike="noStrike">
              <a:latin typeface="Arial"/>
            </a:endParaRPr>
          </a:p>
        </p:txBody>
      </p:sp>
    </p:spTree>
  </p:cSld>
</p:notes>
</file>

<file path=ppt/notesSlides/notesSlide3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1" name="PlaceHolder 1"/>
          <p:cNvSpPr>
            <a:spLocks noGrp="1"/>
          </p:cNvSpPr>
          <p:nvPr>
            <p:ph type="sldImg"/>
          </p:nvPr>
        </p:nvSpPr>
        <p:spPr>
          <a:xfrm>
            <a:off x="1143000" y="685800"/>
            <a:ext cx="4571280" cy="3428280"/>
          </a:xfrm>
          <a:prstGeom prst="rect">
            <a:avLst/>
          </a:prstGeom>
        </p:spPr>
      </p:sp>
      <p:sp>
        <p:nvSpPr>
          <p:cNvPr id="372" name="PlaceHolder 2"/>
          <p:cNvSpPr>
            <a:spLocks noGrp="1"/>
          </p:cNvSpPr>
          <p:nvPr>
            <p:ph type="body"/>
          </p:nvPr>
        </p:nvSpPr>
        <p:spPr>
          <a:xfrm>
            <a:off x="685800" y="4343400"/>
            <a:ext cx="5485680" cy="4114080"/>
          </a:xfrm>
          <a:prstGeom prst="rect">
            <a:avLst/>
          </a:prstGeom>
        </p:spPr>
        <p:txBody>
          <a:bodyPr lIns="0" rIns="0" tIns="0" bIns="0">
            <a:normAutofit/>
          </a:bodyPr>
          <a:p>
            <a:pPr marL="216000" indent="-215640">
              <a:lnSpc>
                <a:spcPct val="100000"/>
              </a:lnSpc>
              <a:spcBef>
                <a:spcPts val="462"/>
              </a:spcBef>
              <a:tabLst>
                <a:tab algn="l" pos="0"/>
              </a:tabLst>
            </a:pPr>
            <a:r>
              <a:rPr b="1" lang="en-GB" sz="2000" spc="-1" strike="noStrike">
                <a:latin typeface="Arial"/>
                <a:ea typeface="Lucida Sans Unicode"/>
              </a:rPr>
              <a:t>Implementation</a:t>
            </a:r>
            <a:endParaRPr b="0" lang="en-GB" sz="20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Needed software created</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Components ordered, received, and tested</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Users trained and supporting documentation created</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700" spc="-1" strike="noStrike">
                <a:solidFill>
                  <a:srgbClr val="222222"/>
                </a:solidFill>
                <a:latin typeface="Arial"/>
                <a:ea typeface="Lucida Sans Unicode"/>
              </a:rPr>
              <a:t>Feasibility analysis prepared</a:t>
            </a:r>
            <a:endParaRPr b="0" lang="en-GB" sz="2700" spc="-1" strike="noStrike">
              <a:latin typeface="Arial"/>
            </a:endParaRPr>
          </a:p>
          <a:p>
            <a:pPr lvl="1" marL="763560" indent="-293040">
              <a:lnSpc>
                <a:spcPct val="100000"/>
              </a:lnSpc>
              <a:spcBef>
                <a:spcPts val="499"/>
              </a:spcBef>
              <a:buClr>
                <a:srgbClr val="222222"/>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500" spc="-1" strike="noStrike">
                <a:solidFill>
                  <a:srgbClr val="222222"/>
                </a:solidFill>
                <a:latin typeface="Arial"/>
                <a:ea typeface="Lucida Sans Unicode"/>
              </a:rPr>
              <a:t>Sponsors presented with system for performance review and acceptance test</a:t>
            </a:r>
            <a:endParaRPr b="0" lang="en-GB" sz="2500" spc="-1" strike="noStrike">
              <a:latin typeface="Arial"/>
            </a:endParaRPr>
          </a:p>
          <a:p>
            <a:pPr>
              <a:lnSpc>
                <a:spcPct val="100000"/>
              </a:lnSpc>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endParaRPr b="0" lang="en-GB" sz="2500" spc="-1" strike="noStrike">
              <a:latin typeface="Arial"/>
            </a:endParaRPr>
          </a:p>
        </p:txBody>
      </p:sp>
      <p:sp>
        <p:nvSpPr>
          <p:cNvPr id="373"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C3F79C83-7077-4654-8AEE-9DA6DFA696AC}" type="slidenum">
              <a:rPr b="0" lang="en-US" sz="1200" spc="-1" strike="noStrike">
                <a:solidFill>
                  <a:srgbClr val="000000"/>
                </a:solidFill>
                <a:latin typeface="Arial"/>
                <a:ea typeface="ＭＳ Ｐゴシック"/>
              </a:rPr>
              <a:t>39</a:t>
            </a:fld>
            <a:endParaRPr b="0" lang="en-GB" sz="1200" spc="-1" strike="noStrike">
              <a:latin typeface="Arial"/>
            </a:endParaRPr>
          </a:p>
        </p:txBody>
      </p:sp>
    </p:spTree>
  </p:cSld>
</p:notes>
</file>

<file path=ppt/notesSlides/notesSlide4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4" name="PlaceHolder 1"/>
          <p:cNvSpPr>
            <a:spLocks noGrp="1"/>
          </p:cNvSpPr>
          <p:nvPr>
            <p:ph type="sldImg"/>
          </p:nvPr>
        </p:nvSpPr>
        <p:spPr>
          <a:xfrm>
            <a:off x="1143000" y="685800"/>
            <a:ext cx="4571280" cy="3428280"/>
          </a:xfrm>
          <a:prstGeom prst="rect">
            <a:avLst/>
          </a:prstGeom>
        </p:spPr>
      </p:sp>
      <p:sp>
        <p:nvSpPr>
          <p:cNvPr id="375"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Maintenance and Change</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The maintenance and change phase is the longest and most expensive phase of the process.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This phase consists of the tasks necessary to support and modify the system for the remainder of its useful life cycle.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Even though formal development may conclude during this phase, the life cycle of the project continues until it is determined that the process should begin again from the investigation phase. When the current system can no longer support the changed mission of the organization, the project is terminated and a new project is implemented.</a:t>
            </a:r>
            <a:endParaRPr b="0" lang="en-GB" sz="2000" spc="-1" strike="noStrike">
              <a:latin typeface="Arial"/>
            </a:endParaRPr>
          </a:p>
          <a:p>
            <a:pPr marL="216000" indent="-215640">
              <a:lnSpc>
                <a:spcPct val="100000"/>
              </a:lnSpc>
              <a:spcBef>
                <a:spcPts val="386"/>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376"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0F962726-90AD-40F8-A976-AE679335A64D}"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4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7" name="PlaceHolder 1"/>
          <p:cNvSpPr>
            <a:spLocks noGrp="1"/>
          </p:cNvSpPr>
          <p:nvPr>
            <p:ph type="sldImg"/>
          </p:nvPr>
        </p:nvSpPr>
        <p:spPr>
          <a:xfrm>
            <a:off x="1143000" y="685800"/>
            <a:ext cx="4571280" cy="3428280"/>
          </a:xfrm>
          <a:prstGeom prst="rect">
            <a:avLst/>
          </a:prstGeom>
        </p:spPr>
      </p:sp>
      <p:sp>
        <p:nvSpPr>
          <p:cNvPr id="378" name="PlaceHolder 2"/>
          <p:cNvSpPr>
            <a:spLocks noGrp="1"/>
          </p:cNvSpPr>
          <p:nvPr>
            <p:ph type="body"/>
          </p:nvPr>
        </p:nvSpPr>
        <p:spPr>
          <a:xfrm>
            <a:off x="685800" y="4343400"/>
            <a:ext cx="5485680" cy="4114080"/>
          </a:xfrm>
          <a:prstGeom prst="rect">
            <a:avLst/>
          </a:prstGeom>
        </p:spPr>
        <p:txBody>
          <a:bodyPr lIns="0" rIns="0" tIns="0" bIns="0">
            <a:normAutofit fontScale="64000"/>
          </a:bodyPr>
          <a:p>
            <a:pPr marL="352440" indent="-351720">
              <a:lnSpc>
                <a:spcPct val="100000"/>
              </a:lnSpc>
              <a:spcBef>
                <a:spcPts val="541"/>
              </a:spcBef>
              <a:buClr>
                <a:srgbClr val="222222"/>
              </a:buClr>
              <a:buFont typeface="Symbol"/>
              <a:buChar char=""/>
            </a:pPr>
            <a:r>
              <a:rPr b="0" lang="en-US" sz="2700" spc="-1" strike="noStrike">
                <a:solidFill>
                  <a:srgbClr val="222222"/>
                </a:solidFill>
                <a:latin typeface="Arial"/>
              </a:rPr>
              <a:t>Many organizations recognize need to include planning for security objectives in the SDLC used to create systems</a:t>
            </a:r>
            <a:endParaRPr b="0" lang="en-GB" sz="2700" spc="-1" strike="noStrike">
              <a:latin typeface="Arial"/>
            </a:endParaRPr>
          </a:p>
          <a:p>
            <a:pPr lvl="1" marL="763560" indent="-293040">
              <a:lnSpc>
                <a:spcPct val="100000"/>
              </a:lnSpc>
              <a:spcBef>
                <a:spcPts val="499"/>
              </a:spcBef>
              <a:buClr>
                <a:srgbClr val="222222"/>
              </a:buClr>
              <a:buFont typeface="Symbol"/>
              <a:buChar char=""/>
            </a:pPr>
            <a:r>
              <a:rPr b="0" lang="en-US" sz="2500" spc="-1" strike="noStrike">
                <a:solidFill>
                  <a:srgbClr val="222222"/>
                </a:solidFill>
                <a:latin typeface="Arial"/>
              </a:rPr>
              <a:t>Established procedures to create software more capable of being deployed in a secure fashion</a:t>
            </a:r>
            <a:endParaRPr b="0" lang="en-GB" sz="2500" spc="-1" strike="noStrike">
              <a:latin typeface="Arial"/>
            </a:endParaRPr>
          </a:p>
          <a:p>
            <a:pPr marL="352440" indent="-351720">
              <a:lnSpc>
                <a:spcPct val="100000"/>
              </a:lnSpc>
              <a:spcBef>
                <a:spcPts val="541"/>
              </a:spcBef>
              <a:buClr>
                <a:srgbClr val="222222"/>
              </a:buClr>
              <a:buFont typeface="Symbol"/>
              <a:buChar char=""/>
            </a:pPr>
            <a:r>
              <a:rPr b="0" lang="en-US" sz="2700" spc="-1" strike="noStrike">
                <a:solidFill>
                  <a:srgbClr val="222222"/>
                </a:solidFill>
                <a:latin typeface="Arial"/>
              </a:rPr>
              <a:t>This approach known as software assurance (SA)</a:t>
            </a:r>
            <a:endParaRPr b="0" lang="en-GB" sz="2700" spc="-1" strike="noStrike">
              <a:latin typeface="Arial"/>
            </a:endParaRPr>
          </a:p>
          <a:p>
            <a:pPr marL="352440" indent="-351720">
              <a:lnSpc>
                <a:spcPct val="100000"/>
              </a:lnSpc>
              <a:spcBef>
                <a:spcPts val="541"/>
              </a:spcBef>
              <a:buClr>
                <a:srgbClr val="222222"/>
              </a:buClr>
              <a:buFont typeface="Symbol"/>
              <a:buChar char=""/>
            </a:pPr>
            <a:r>
              <a:rPr b="0" lang="en-US" sz="2700" spc="-1" strike="noStrike">
                <a:solidFill>
                  <a:srgbClr val="222222"/>
                </a:solidFill>
                <a:latin typeface="Arial"/>
              </a:rPr>
              <a:t>Software Assurance Initiative resulted in publication of Secure Software Assurance (SwA) Common Body of Knowledge (CBK)</a:t>
            </a:r>
            <a:endParaRPr b="0" lang="en-GB" sz="2700" spc="-1" strike="noStrike">
              <a:latin typeface="Arial"/>
            </a:endParaRPr>
          </a:p>
          <a:p>
            <a:pPr>
              <a:lnSpc>
                <a:spcPct val="100000"/>
              </a:lnSpc>
            </a:pPr>
            <a:endParaRPr b="0" lang="en-GB" sz="2700" spc="-1" strike="noStrike">
              <a:latin typeface="Arial"/>
            </a:endParaRPr>
          </a:p>
        </p:txBody>
      </p:sp>
      <p:sp>
        <p:nvSpPr>
          <p:cNvPr id="379"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35DCDDE6-2D3D-45A5-9835-8154CF7DF386}" type="slidenum">
              <a:rPr b="0" lang="en-US" sz="1200" spc="-1" strike="noStrike">
                <a:solidFill>
                  <a:srgbClr val="000000"/>
                </a:solidFill>
                <a:latin typeface="Arial"/>
                <a:ea typeface="ＭＳ Ｐゴシック"/>
              </a:rPr>
              <a:t>41</a:t>
            </a:fld>
            <a:endParaRPr b="0" lang="en-GB" sz="1200" spc="-1" strike="noStrike">
              <a:latin typeface="Arial"/>
            </a:endParaRPr>
          </a:p>
        </p:txBody>
      </p:sp>
    </p:spTree>
  </p:cSld>
</p:notes>
</file>

<file path=ppt/notesSlides/notesSlide4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0" name="PlaceHolder 1"/>
          <p:cNvSpPr>
            <a:spLocks noGrp="1"/>
          </p:cNvSpPr>
          <p:nvPr>
            <p:ph type="sldImg"/>
          </p:nvPr>
        </p:nvSpPr>
        <p:spPr>
          <a:xfrm>
            <a:off x="1143000" y="685800"/>
            <a:ext cx="4571280" cy="3428280"/>
          </a:xfrm>
          <a:prstGeom prst="rect">
            <a:avLst/>
          </a:prstGeom>
        </p:spPr>
      </p:sp>
      <p:sp>
        <p:nvSpPr>
          <p:cNvPr id="381" name="PlaceHolder 2"/>
          <p:cNvSpPr>
            <a:spLocks noGrp="1"/>
          </p:cNvSpPr>
          <p:nvPr>
            <p:ph type="body"/>
          </p:nvPr>
        </p:nvSpPr>
        <p:spPr>
          <a:xfrm>
            <a:off x="685800" y="4343400"/>
            <a:ext cx="5485680" cy="4114080"/>
          </a:xfrm>
          <a:prstGeom prst="rect">
            <a:avLst/>
          </a:prstGeom>
        </p:spPr>
        <p:txBody>
          <a:bodyPr lIns="0" rIns="0" tIns="0" bIns="0">
            <a:normAutofit fontScale="84000"/>
          </a:bodyPr>
          <a:p>
            <a:pPr marL="352440" indent="-351720">
              <a:lnSpc>
                <a:spcPct val="100000"/>
              </a:lnSpc>
              <a:spcBef>
                <a:spcPts val="499"/>
              </a:spcBef>
              <a:buClr>
                <a:srgbClr val="222222"/>
              </a:buClr>
              <a:buFont typeface="Symbol"/>
              <a:buChar char=""/>
            </a:pPr>
            <a:r>
              <a:rPr b="0" lang="en-US" sz="2500" spc="-1" strike="noStrike">
                <a:solidFill>
                  <a:srgbClr val="222222"/>
                </a:solidFill>
                <a:latin typeface="Arial"/>
              </a:rPr>
              <a:t>SwA CBK is a work in progress, contains following sections:</a:t>
            </a:r>
            <a:endParaRPr b="0" lang="en-GB" sz="25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Nature of Dangers</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Fundamental Concepts and Principles</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Ethics, Law, and Governance</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Secure Software Requirements</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Secure Software Design</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Secure Software Construction</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Secure Software Verification, Validation, and Evaluation</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Secure Software Tools and Methods</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Secure Software Processes</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Secure Software Project Management</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Acquisition of Secure Software</a:t>
            </a:r>
            <a:endParaRPr b="0" lang="en-GB" sz="1800" spc="-1" strike="noStrike">
              <a:latin typeface="Arial"/>
            </a:endParaRPr>
          </a:p>
          <a:p>
            <a:pPr lvl="1" marL="763560" indent="-293040">
              <a:lnSpc>
                <a:spcPct val="100000"/>
              </a:lnSpc>
              <a:spcBef>
                <a:spcPts val="360"/>
              </a:spcBef>
              <a:buClr>
                <a:srgbClr val="222222"/>
              </a:buClr>
              <a:buFont typeface="Symbol"/>
              <a:buChar char=""/>
            </a:pPr>
            <a:r>
              <a:rPr b="0" lang="en-US" sz="1800" spc="-1" strike="noStrike">
                <a:solidFill>
                  <a:srgbClr val="222222"/>
                </a:solidFill>
                <a:latin typeface="Arial"/>
              </a:rPr>
              <a:t>Secure Software Sustainment</a:t>
            </a:r>
            <a:endParaRPr b="0" lang="en-GB" sz="1800" spc="-1" strike="noStrike">
              <a:latin typeface="Arial"/>
            </a:endParaRPr>
          </a:p>
          <a:p>
            <a:pPr>
              <a:lnSpc>
                <a:spcPct val="100000"/>
              </a:lnSpc>
            </a:pPr>
            <a:endParaRPr b="0" lang="en-GB" sz="1800" spc="-1" strike="noStrike">
              <a:latin typeface="Arial"/>
            </a:endParaRPr>
          </a:p>
          <a:p>
            <a:pPr>
              <a:lnSpc>
                <a:spcPct val="100000"/>
              </a:lnSpc>
            </a:pPr>
            <a:endParaRPr b="0" lang="en-GB" sz="1800" spc="-1" strike="noStrike">
              <a:latin typeface="Arial"/>
            </a:endParaRPr>
          </a:p>
        </p:txBody>
      </p:sp>
      <p:sp>
        <p:nvSpPr>
          <p:cNvPr id="382"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4F5558C1-2291-4B37-94C5-18D97C6E004F}" type="slidenum">
              <a:rPr b="0" lang="en-US" sz="1200" spc="-1" strike="noStrike">
                <a:solidFill>
                  <a:srgbClr val="000000"/>
                </a:solidFill>
                <a:latin typeface="Arial"/>
                <a:ea typeface="ＭＳ Ｐゴシック"/>
              </a:rPr>
              <a:t>42</a:t>
            </a:fld>
            <a:endParaRPr b="0" lang="en-GB" sz="1200" spc="-1" strike="noStrike">
              <a:latin typeface="Arial"/>
            </a:endParaRPr>
          </a:p>
        </p:txBody>
      </p:sp>
    </p:spTree>
  </p:cSld>
</p:notes>
</file>

<file path=ppt/notesSlides/notesSlide4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3" name="PlaceHolder 1"/>
          <p:cNvSpPr>
            <a:spLocks noGrp="1"/>
          </p:cNvSpPr>
          <p:nvPr>
            <p:ph type="sldImg"/>
          </p:nvPr>
        </p:nvSpPr>
        <p:spPr>
          <a:xfrm>
            <a:off x="1143000" y="685800"/>
            <a:ext cx="4571280" cy="3428280"/>
          </a:xfrm>
          <a:prstGeom prst="rect">
            <a:avLst/>
          </a:prstGeom>
        </p:spPr>
      </p:sp>
      <p:sp>
        <p:nvSpPr>
          <p:cNvPr id="384" name="PlaceHolder 2"/>
          <p:cNvSpPr>
            <a:spLocks noGrp="1"/>
          </p:cNvSpPr>
          <p:nvPr>
            <p:ph type="body"/>
          </p:nvPr>
        </p:nvSpPr>
        <p:spPr>
          <a:xfrm>
            <a:off x="685800" y="4343400"/>
            <a:ext cx="5485680" cy="4114080"/>
          </a:xfrm>
          <a:prstGeom prst="rect">
            <a:avLst/>
          </a:prstGeom>
        </p:spPr>
        <p:txBody>
          <a:bodyPr lIns="0" rIns="0" tIns="0" bIns="0">
            <a:normAutofit fontScale="45000"/>
          </a:bodyPr>
          <a:p>
            <a:pPr marL="216000" indent="-216000">
              <a:lnSpc>
                <a:spcPct val="100000"/>
              </a:lnSpc>
              <a:spcBef>
                <a:spcPts val="360"/>
              </a:spcBef>
              <a:tabLst>
                <a:tab algn="l" pos="0"/>
              </a:tabLst>
            </a:pPr>
            <a:r>
              <a:rPr b="0" lang="en-GB" sz="1200" spc="-1" strike="noStrike" u="sng">
                <a:solidFill>
                  <a:srgbClr val="000000"/>
                </a:solidFill>
                <a:uFillTx/>
                <a:latin typeface="Arial"/>
                <a:ea typeface="+mn-ea"/>
                <a:hlinkClick r:id="rId1"/>
              </a:rPr>
              <a:t>NIST: National Institute of Standards and Technology</a:t>
            </a:r>
            <a:endParaRPr b="0" lang="en-GB" sz="1200" spc="-1" strike="noStrike">
              <a:latin typeface="Arial"/>
            </a:endParaRPr>
          </a:p>
          <a:p>
            <a:pPr marL="216000" indent="-216000">
              <a:lnSpc>
                <a:spcPct val="100000"/>
              </a:lnSpc>
              <a:tabLst>
                <a:tab algn="l" pos="0"/>
              </a:tabLst>
            </a:pPr>
            <a:endParaRPr b="0" lang="en-GB" sz="1200" spc="-1" strike="noStrike">
              <a:latin typeface="Arial"/>
            </a:endParaRPr>
          </a:p>
          <a:p>
            <a:pPr marL="216000" indent="-216000">
              <a:lnSpc>
                <a:spcPct val="100000"/>
              </a:lnSpc>
              <a:tabLst>
                <a:tab algn="l" pos="0"/>
              </a:tabLst>
            </a:pPr>
            <a:r>
              <a:rPr b="1" lang="en-US" sz="2000" spc="-1" strike="noStrike">
                <a:solidFill>
                  <a:srgbClr val="000000"/>
                </a:solidFill>
                <a:latin typeface="Arial"/>
                <a:ea typeface="+mn-ea"/>
              </a:rPr>
              <a:t>The NIST Approach to Securing the SDLC</a:t>
            </a:r>
            <a:endParaRPr b="0" lang="en-GB" sz="2000" spc="-1" strike="noStrike">
              <a:latin typeface="Arial"/>
            </a:endParaRPr>
          </a:p>
          <a:p>
            <a:pPr marL="352440" indent="-351720">
              <a:lnSpc>
                <a:spcPct val="100000"/>
              </a:lnSpc>
              <a:spcBef>
                <a:spcPts val="541"/>
              </a:spcBef>
              <a:buClr>
                <a:srgbClr val="222222"/>
              </a:buClr>
              <a:buFont typeface="Symbol"/>
              <a:buChar char=""/>
              <a:tabLst>
                <a:tab algn="l" pos="0"/>
              </a:tabLst>
            </a:pPr>
            <a:r>
              <a:rPr b="0" lang="en-US" sz="2700" spc="-1" strike="noStrike">
                <a:solidFill>
                  <a:srgbClr val="222222"/>
                </a:solidFill>
                <a:latin typeface="Arial"/>
                <a:ea typeface="+mn-ea"/>
              </a:rPr>
              <a:t>NIST Special Publication 800-64 rev. 2 maintains that early integration of security in the SDLC enables agencies to maximize return on investment through:</a:t>
            </a:r>
            <a:endParaRPr b="0" lang="en-GB" sz="27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ea typeface="+mn-ea"/>
              </a:rPr>
              <a:t>Early identification and mitigation of security vulnerabilities and misconfigurations</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ea typeface="+mn-ea"/>
              </a:rPr>
              <a:t>Awareness of potential engineering challenges</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ea typeface="+mn-ea"/>
              </a:rPr>
              <a:t>Identification of shared security services and reuse of security strategies and tools</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ea typeface="+mn-ea"/>
              </a:rPr>
              <a:t>Facilitation of informed executive decision making</a:t>
            </a:r>
            <a:endParaRPr b="0" lang="en-GB" sz="2500" spc="-1" strike="noStrike">
              <a:latin typeface="Arial"/>
            </a:endParaRPr>
          </a:p>
          <a:p>
            <a:pPr>
              <a:lnSpc>
                <a:spcPct val="100000"/>
              </a:lnSpc>
              <a:tabLst>
                <a:tab algn="l" pos="0"/>
              </a:tabLst>
            </a:pPr>
            <a:endParaRPr b="0" lang="en-GB" sz="2500" spc="-1" strike="noStrike">
              <a:latin typeface="Arial"/>
            </a:endParaRPr>
          </a:p>
          <a:p>
            <a:pPr>
              <a:lnSpc>
                <a:spcPct val="100000"/>
              </a:lnSpc>
              <a:tabLst>
                <a:tab algn="l" pos="0"/>
              </a:tabLst>
            </a:pPr>
            <a:endParaRPr b="0" lang="en-GB" sz="2500" spc="-1" strike="noStrike">
              <a:latin typeface="Arial"/>
            </a:endParaRPr>
          </a:p>
        </p:txBody>
      </p:sp>
      <p:sp>
        <p:nvSpPr>
          <p:cNvPr id="385"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C09086EA-C5E5-4EDB-87BF-32162B8ABB03}" type="slidenum">
              <a:rPr b="0" lang="en-US" sz="1200" spc="-1" strike="noStrike">
                <a:solidFill>
                  <a:srgbClr val="000000"/>
                </a:solidFill>
                <a:latin typeface="Arial"/>
                <a:ea typeface="ＭＳ Ｐゴシック"/>
              </a:rPr>
              <a:t>46</a:t>
            </a:fld>
            <a:endParaRPr b="0" lang="en-GB" sz="1200" spc="-1" strike="noStrike">
              <a:latin typeface="Arial"/>
            </a:endParaRPr>
          </a:p>
        </p:txBody>
      </p:sp>
    </p:spTree>
  </p:cSld>
</p:notes>
</file>

<file path=ppt/notesSlides/notesSlide4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6" name="PlaceHolder 1"/>
          <p:cNvSpPr>
            <a:spLocks noGrp="1"/>
          </p:cNvSpPr>
          <p:nvPr>
            <p:ph type="sldImg"/>
          </p:nvPr>
        </p:nvSpPr>
        <p:spPr>
          <a:xfrm>
            <a:off x="1143000" y="685800"/>
            <a:ext cx="4571280" cy="3428280"/>
          </a:xfrm>
          <a:prstGeom prst="rect">
            <a:avLst/>
          </a:prstGeom>
        </p:spPr>
      </p:sp>
      <p:sp>
        <p:nvSpPr>
          <p:cNvPr id="387"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tabLst>
                <a:tab algn="l" pos="0"/>
              </a:tabLst>
            </a:pPr>
            <a:r>
              <a:rPr b="1" lang="en-US" sz="2000" spc="-1" strike="noStrike">
                <a:latin typeface="Arial"/>
              </a:rPr>
              <a:t>Initiation</a:t>
            </a:r>
            <a:endParaRPr b="0" lang="en-GB" sz="2000" spc="-1" strike="noStrike">
              <a:latin typeface="Arial"/>
            </a:endParaRPr>
          </a:p>
          <a:p>
            <a:pPr marL="216000" indent="-215640">
              <a:lnSpc>
                <a:spcPct val="100000"/>
              </a:lnSpc>
              <a:tabLst>
                <a:tab algn="l" pos="0"/>
              </a:tabLst>
            </a:pPr>
            <a:r>
              <a:rPr b="0" lang="en-US" sz="2000" spc="-1" strike="noStrike">
                <a:latin typeface="Arial"/>
              </a:rPr>
              <a:t>Security at this point looked at in terms of business risks, with information security office providing input</a:t>
            </a:r>
            <a:endParaRPr b="0" lang="en-GB" sz="2000" spc="-1" strike="noStrike">
              <a:latin typeface="Arial"/>
            </a:endParaRPr>
          </a:p>
          <a:p>
            <a:pPr marL="216000" indent="-215640">
              <a:lnSpc>
                <a:spcPct val="100000"/>
              </a:lnSpc>
              <a:tabLst>
                <a:tab algn="l" pos="0"/>
              </a:tabLst>
            </a:pPr>
            <a:r>
              <a:rPr b="0" lang="en-US" sz="2000" spc="-1" strike="noStrike">
                <a:latin typeface="Arial"/>
              </a:rPr>
              <a:t>Key security activities include:</a:t>
            </a:r>
            <a:endParaRPr b="0" lang="en-GB" sz="2000" spc="-1" strike="noStrike">
              <a:latin typeface="Arial"/>
            </a:endParaRPr>
          </a:p>
          <a:p>
            <a:pPr marL="216000" indent="-215640">
              <a:lnSpc>
                <a:spcPct val="100000"/>
              </a:lnSpc>
              <a:tabLst>
                <a:tab algn="l" pos="0"/>
              </a:tabLst>
            </a:pPr>
            <a:r>
              <a:rPr b="0" lang="en-US" sz="2000" spc="-1" strike="noStrike">
                <a:latin typeface="Arial"/>
              </a:rPr>
              <a:t>Delineation of business requirements in terms of confidentiality, integrity, and availability</a:t>
            </a:r>
            <a:endParaRPr b="0" lang="en-GB" sz="2000" spc="-1" strike="noStrike">
              <a:latin typeface="Arial"/>
            </a:endParaRPr>
          </a:p>
          <a:p>
            <a:pPr marL="216000" indent="-215640">
              <a:lnSpc>
                <a:spcPct val="100000"/>
              </a:lnSpc>
              <a:tabLst>
                <a:tab algn="l" pos="0"/>
              </a:tabLst>
            </a:pPr>
            <a:r>
              <a:rPr b="0" lang="en-US" sz="2000" spc="-1" strike="noStrike">
                <a:latin typeface="Arial"/>
              </a:rPr>
              <a:t>Determination of information categorization and identification of known special handling requirements to transmit, store, or create information </a:t>
            </a:r>
            <a:endParaRPr b="0" lang="en-GB" sz="2000" spc="-1" strike="noStrike">
              <a:latin typeface="Arial"/>
            </a:endParaRPr>
          </a:p>
          <a:p>
            <a:pPr marL="216000" indent="-215640">
              <a:lnSpc>
                <a:spcPct val="100000"/>
              </a:lnSpc>
              <a:tabLst>
                <a:tab algn="l" pos="0"/>
              </a:tabLst>
            </a:pPr>
            <a:r>
              <a:rPr b="0" lang="en-US" sz="2000" spc="-1" strike="noStrike">
                <a:latin typeface="Arial"/>
              </a:rPr>
              <a:t>Determination of any privacy requirements</a:t>
            </a:r>
            <a:endParaRPr b="0" lang="en-GB" sz="2000" spc="-1" strike="noStrike">
              <a:latin typeface="Arial"/>
            </a:endParaRPr>
          </a:p>
          <a:p>
            <a:pPr marL="216000" indent="-215640">
              <a:lnSpc>
                <a:spcPct val="100000"/>
              </a:lnSpc>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388"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A1281CE5-054A-4103-9E59-57722DDEE28C}"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4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9" name="PlaceHolder 1"/>
          <p:cNvSpPr>
            <a:spLocks noGrp="1"/>
          </p:cNvSpPr>
          <p:nvPr>
            <p:ph type="sldImg"/>
          </p:nvPr>
        </p:nvSpPr>
        <p:spPr>
          <a:xfrm>
            <a:off x="1143000" y="685800"/>
            <a:ext cx="4571280" cy="3428280"/>
          </a:xfrm>
          <a:prstGeom prst="rect">
            <a:avLst/>
          </a:prstGeom>
        </p:spPr>
      </p:sp>
      <p:sp>
        <p:nvSpPr>
          <p:cNvPr id="390" name="PlaceHolder 2"/>
          <p:cNvSpPr>
            <a:spLocks noGrp="1"/>
          </p:cNvSpPr>
          <p:nvPr>
            <p:ph type="body"/>
          </p:nvPr>
        </p:nvSpPr>
        <p:spPr>
          <a:xfrm>
            <a:off x="685800" y="4343400"/>
            <a:ext cx="5485680" cy="4114080"/>
          </a:xfrm>
          <a:prstGeom prst="rect">
            <a:avLst/>
          </a:prstGeom>
        </p:spPr>
        <p:txBody>
          <a:bodyPr lIns="0" rIns="0" tIns="0" bIns="0">
            <a:normAutofit fontScale="84000"/>
          </a:bodyPr>
          <a:p>
            <a:pPr marL="216000" indent="-215640">
              <a:lnSpc>
                <a:spcPct val="100000"/>
              </a:lnSpc>
              <a:tabLst>
                <a:tab algn="l" pos="0"/>
              </a:tabLst>
            </a:pPr>
            <a:r>
              <a:rPr b="1" lang="en-US" sz="2000" spc="-1" strike="noStrike">
                <a:latin typeface="Arial"/>
              </a:rPr>
              <a:t>Development/Acquisition</a:t>
            </a:r>
            <a:endParaRPr b="0" lang="en-GB" sz="2000" spc="-1" strike="noStrike">
              <a:latin typeface="Arial"/>
            </a:endParaRPr>
          </a:p>
          <a:p>
            <a:pPr marL="352440" indent="-351720">
              <a:lnSpc>
                <a:spcPct val="100000"/>
              </a:lnSpc>
              <a:spcBef>
                <a:spcPts val="541"/>
              </a:spcBef>
              <a:buClr>
                <a:srgbClr val="222222"/>
              </a:buClr>
              <a:buFont typeface="Symbol"/>
              <a:buChar char=""/>
              <a:tabLst>
                <a:tab algn="l" pos="0"/>
              </a:tabLst>
            </a:pPr>
            <a:r>
              <a:rPr b="0" lang="en-US" sz="2700" spc="-1" strike="noStrike">
                <a:solidFill>
                  <a:srgbClr val="222222"/>
                </a:solidFill>
                <a:latin typeface="Arial"/>
              </a:rPr>
              <a:t>Key security activities include:</a:t>
            </a:r>
            <a:endParaRPr b="0" lang="en-GB" sz="27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Conduct risk assessment and use results to supplement baseline security controls</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Analyze security requirements</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Perform functional and security testing</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Prepare initial documents for system certification and accreditation</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Design security architecture</a:t>
            </a:r>
            <a:endParaRPr b="0" lang="en-GB" sz="2500" spc="-1" strike="noStrike">
              <a:latin typeface="Arial"/>
            </a:endParaRPr>
          </a:p>
          <a:p>
            <a:pPr>
              <a:lnSpc>
                <a:spcPct val="100000"/>
              </a:lnSpc>
              <a:tabLst>
                <a:tab algn="l" pos="0"/>
              </a:tabLst>
            </a:pPr>
            <a:endParaRPr b="0" lang="en-GB" sz="2500" spc="-1" strike="noStrike">
              <a:latin typeface="Arial"/>
            </a:endParaRPr>
          </a:p>
          <a:p>
            <a:pPr>
              <a:lnSpc>
                <a:spcPct val="100000"/>
              </a:lnSpc>
              <a:tabLst>
                <a:tab algn="l" pos="0"/>
              </a:tabLst>
            </a:pPr>
            <a:endParaRPr b="0" lang="en-GB" sz="2500" spc="-1" strike="noStrike">
              <a:latin typeface="Arial"/>
            </a:endParaRPr>
          </a:p>
        </p:txBody>
      </p:sp>
      <p:sp>
        <p:nvSpPr>
          <p:cNvPr id="391"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BD2BED04-1270-40A5-A32E-82ED2C19F5E2}" type="slidenum">
              <a:rPr b="0" lang="en-US" sz="1200" spc="-1" strike="noStrike">
                <a:solidFill>
                  <a:srgbClr val="000000"/>
                </a:solidFill>
                <a:latin typeface="Arial"/>
                <a:ea typeface="ＭＳ Ｐゴシック"/>
              </a:rPr>
              <a:t>49</a:t>
            </a:fld>
            <a:endParaRPr b="0" lang="en-GB" sz="1200" spc="-1" strike="noStrike">
              <a:latin typeface="Arial"/>
            </a:endParaRPr>
          </a:p>
        </p:txBody>
      </p:sp>
    </p:spTree>
  </p:cSld>
</p:notes>
</file>

<file path=ppt/notesSlides/notesSlide5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2" name="PlaceHolder 1"/>
          <p:cNvSpPr>
            <a:spLocks noGrp="1"/>
          </p:cNvSpPr>
          <p:nvPr>
            <p:ph type="sldImg"/>
          </p:nvPr>
        </p:nvSpPr>
        <p:spPr>
          <a:xfrm>
            <a:off x="1143000" y="685800"/>
            <a:ext cx="4571280" cy="3428280"/>
          </a:xfrm>
          <a:prstGeom prst="rect">
            <a:avLst/>
          </a:prstGeom>
        </p:spPr>
      </p:sp>
      <p:sp>
        <p:nvSpPr>
          <p:cNvPr id="393" name="PlaceHolder 2"/>
          <p:cNvSpPr>
            <a:spLocks noGrp="1"/>
          </p:cNvSpPr>
          <p:nvPr>
            <p:ph type="body"/>
          </p:nvPr>
        </p:nvSpPr>
        <p:spPr>
          <a:xfrm>
            <a:off x="685800" y="4343400"/>
            <a:ext cx="5485680" cy="4114080"/>
          </a:xfrm>
          <a:prstGeom prst="rect">
            <a:avLst/>
          </a:prstGeom>
        </p:spPr>
        <p:txBody>
          <a:bodyPr lIns="0" rIns="0" tIns="0" bIns="0">
            <a:normAutofit fontScale="83000"/>
          </a:bodyPr>
          <a:p>
            <a:pPr marL="216000" indent="-215640">
              <a:lnSpc>
                <a:spcPct val="100000"/>
              </a:lnSpc>
              <a:tabLst>
                <a:tab algn="l" pos="0"/>
              </a:tabLst>
            </a:pPr>
            <a:r>
              <a:rPr b="1" lang="en-US" sz="2000" spc="-1" strike="noStrike">
                <a:latin typeface="Arial"/>
              </a:rPr>
              <a:t>Implementation/Assessment</a:t>
            </a:r>
            <a:endParaRPr b="0" lang="en-GB" sz="2000" spc="-1" strike="noStrike">
              <a:latin typeface="Arial"/>
            </a:endParaRPr>
          </a:p>
          <a:p>
            <a:pPr marL="352440" indent="-351720">
              <a:lnSpc>
                <a:spcPct val="100000"/>
              </a:lnSpc>
              <a:spcBef>
                <a:spcPts val="541"/>
              </a:spcBef>
              <a:buClr>
                <a:srgbClr val="222222"/>
              </a:buClr>
              <a:buFont typeface="Symbol"/>
              <a:buChar char=""/>
              <a:tabLst>
                <a:tab algn="l" pos="0"/>
              </a:tabLst>
            </a:pPr>
            <a:r>
              <a:rPr b="0" lang="en-US" sz="2700" spc="-1" strike="noStrike">
                <a:solidFill>
                  <a:srgbClr val="222222"/>
                </a:solidFill>
                <a:latin typeface="Arial"/>
              </a:rPr>
              <a:t>System installed and evaluated in operational environment</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Lst>
            </a:pPr>
            <a:r>
              <a:rPr b="0" lang="en-US" sz="2700" spc="-1" strike="noStrike">
                <a:solidFill>
                  <a:srgbClr val="222222"/>
                </a:solidFill>
                <a:latin typeface="Arial"/>
              </a:rPr>
              <a:t>Key security activities include:</a:t>
            </a:r>
            <a:endParaRPr b="0" lang="en-GB" sz="27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Integrate information system into its environment</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Plan and conduct system certification activities in synchronization with testing of security controls</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Complete system accreditation activities</a:t>
            </a:r>
            <a:endParaRPr b="0" lang="en-GB" sz="2500" spc="-1" strike="noStrike">
              <a:latin typeface="Arial"/>
            </a:endParaRPr>
          </a:p>
          <a:p>
            <a:pPr>
              <a:lnSpc>
                <a:spcPct val="100000"/>
              </a:lnSpc>
              <a:tabLst>
                <a:tab algn="l" pos="0"/>
              </a:tabLst>
            </a:pPr>
            <a:endParaRPr b="0" lang="en-GB" sz="2500" spc="-1" strike="noStrike">
              <a:latin typeface="Arial"/>
            </a:endParaRPr>
          </a:p>
          <a:p>
            <a:pPr>
              <a:lnSpc>
                <a:spcPct val="100000"/>
              </a:lnSpc>
              <a:tabLst>
                <a:tab algn="l" pos="0"/>
              </a:tabLst>
            </a:pPr>
            <a:endParaRPr b="0" lang="en-GB" sz="2500" spc="-1" strike="noStrike">
              <a:latin typeface="Arial"/>
            </a:endParaRPr>
          </a:p>
        </p:txBody>
      </p:sp>
      <p:sp>
        <p:nvSpPr>
          <p:cNvPr id="394"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D2CF3D3A-F701-4138-A417-3AB635FB5E66}" type="slidenum">
              <a:rPr b="0" lang="en-US" sz="1200" spc="-1" strike="noStrike">
                <a:solidFill>
                  <a:srgbClr val="000000"/>
                </a:solidFill>
                <a:latin typeface="Arial"/>
                <a:ea typeface="ＭＳ Ｐゴシック"/>
              </a:rPr>
              <a:t>51</a:t>
            </a:fld>
            <a:endParaRPr b="0" lang="en-GB" sz="1200" spc="-1" strike="noStrike">
              <a:latin typeface="Arial"/>
            </a:endParaRPr>
          </a:p>
        </p:txBody>
      </p:sp>
    </p:spTree>
  </p:cSld>
</p:notes>
</file>

<file path=ppt/notesSlides/notesSlide5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5" name="PlaceHolder 1"/>
          <p:cNvSpPr>
            <a:spLocks noGrp="1"/>
          </p:cNvSpPr>
          <p:nvPr>
            <p:ph type="sldImg"/>
          </p:nvPr>
        </p:nvSpPr>
        <p:spPr>
          <a:xfrm>
            <a:off x="1143000" y="685800"/>
            <a:ext cx="4571280" cy="3428280"/>
          </a:xfrm>
          <a:prstGeom prst="rect">
            <a:avLst/>
          </a:prstGeom>
        </p:spPr>
      </p:sp>
      <p:sp>
        <p:nvSpPr>
          <p:cNvPr id="396" name="PlaceHolder 2"/>
          <p:cNvSpPr>
            <a:spLocks noGrp="1"/>
          </p:cNvSpPr>
          <p:nvPr>
            <p:ph type="body"/>
          </p:nvPr>
        </p:nvSpPr>
        <p:spPr>
          <a:xfrm>
            <a:off x="685800" y="4343400"/>
            <a:ext cx="5485680" cy="4114080"/>
          </a:xfrm>
          <a:prstGeom prst="rect">
            <a:avLst/>
          </a:prstGeom>
        </p:spPr>
        <p:txBody>
          <a:bodyPr lIns="0" rIns="0" tIns="0" bIns="0">
            <a:normAutofit fontScale="45000"/>
          </a:bodyPr>
          <a:p>
            <a:pPr marL="216000" indent="-215640">
              <a:lnSpc>
                <a:spcPct val="100000"/>
              </a:lnSpc>
              <a:tabLst>
                <a:tab algn="l" pos="0"/>
              </a:tabLst>
            </a:pPr>
            <a:r>
              <a:rPr b="1" lang="en-US" sz="2000" spc="-1" strike="noStrike">
                <a:latin typeface="Arial"/>
              </a:rPr>
              <a:t>Operations and Maintenance:</a:t>
            </a:r>
            <a:endParaRPr b="0" lang="en-GB" sz="2000" spc="-1" strike="noStrike">
              <a:latin typeface="Arial"/>
            </a:endParaRPr>
          </a:p>
          <a:p>
            <a:pPr marL="352440" indent="-351720">
              <a:lnSpc>
                <a:spcPct val="100000"/>
              </a:lnSpc>
              <a:spcBef>
                <a:spcPts val="541"/>
              </a:spcBef>
              <a:buClr>
                <a:srgbClr val="222222"/>
              </a:buClr>
              <a:buFont typeface="Symbol"/>
              <a:buChar char=""/>
              <a:tabLst>
                <a:tab algn="l" pos="0"/>
              </a:tabLst>
            </a:pPr>
            <a:r>
              <a:rPr b="0" lang="en-US" sz="2700" spc="-1" strike="noStrike">
                <a:solidFill>
                  <a:srgbClr val="222222"/>
                </a:solidFill>
                <a:latin typeface="Arial"/>
              </a:rPr>
              <a:t>Systems are in place and operating, enhancements and/or modifications to the system are developed and tested, and hardware and/or software added or replaced</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Lst>
            </a:pPr>
            <a:r>
              <a:rPr b="0" lang="en-US" sz="2700" spc="-1" strike="noStrike">
                <a:solidFill>
                  <a:srgbClr val="222222"/>
                </a:solidFill>
                <a:latin typeface="Arial"/>
              </a:rPr>
              <a:t>Key security activities include:</a:t>
            </a:r>
            <a:endParaRPr b="0" lang="en-GB" sz="27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Conduct operational readiness review</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Manage configuration of system</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Institute process and procedure for assured operations and continuous monitoring of information system’s security controls</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Perform reauthorization as required</a:t>
            </a:r>
            <a:endParaRPr b="0" lang="en-GB" sz="2500" spc="-1" strike="noStrike">
              <a:latin typeface="Arial"/>
            </a:endParaRPr>
          </a:p>
          <a:p>
            <a:pPr>
              <a:lnSpc>
                <a:spcPct val="100000"/>
              </a:lnSpc>
              <a:tabLst>
                <a:tab algn="l" pos="0"/>
              </a:tabLst>
            </a:pPr>
            <a:endParaRPr b="0" lang="en-GB" sz="2500" spc="-1" strike="noStrike">
              <a:latin typeface="Arial"/>
            </a:endParaRPr>
          </a:p>
          <a:p>
            <a:pPr>
              <a:lnSpc>
                <a:spcPct val="100000"/>
              </a:lnSpc>
              <a:tabLst>
                <a:tab algn="l" pos="0"/>
              </a:tabLst>
            </a:pPr>
            <a:endParaRPr b="0" lang="en-GB" sz="2500" spc="-1" strike="noStrike">
              <a:latin typeface="Arial"/>
            </a:endParaRPr>
          </a:p>
        </p:txBody>
      </p:sp>
      <p:sp>
        <p:nvSpPr>
          <p:cNvPr id="397"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239CEE72-5068-4D78-B31A-BD9B0B4E6129}" type="slidenum">
              <a:rPr b="0" lang="en-US" sz="1200" spc="-1" strike="noStrike">
                <a:solidFill>
                  <a:srgbClr val="000000"/>
                </a:solidFill>
                <a:latin typeface="Arial"/>
                <a:ea typeface="ＭＳ Ｐゴシック"/>
              </a:rPr>
              <a:t>53</a:t>
            </a:fld>
            <a:endParaRPr b="0" lang="en-GB" sz="1200" spc="-1" strike="noStrike">
              <a:latin typeface="Arial"/>
            </a:endParaRPr>
          </a:p>
        </p:txBody>
      </p:sp>
    </p:spTree>
  </p:cSld>
</p:notes>
</file>

<file path=ppt/notesSlides/notesSlide5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8" name="PlaceHolder 1"/>
          <p:cNvSpPr>
            <a:spLocks noGrp="1"/>
          </p:cNvSpPr>
          <p:nvPr>
            <p:ph type="sldImg"/>
          </p:nvPr>
        </p:nvSpPr>
        <p:spPr>
          <a:xfrm>
            <a:off x="1143000" y="685800"/>
            <a:ext cx="4571280" cy="3428280"/>
          </a:xfrm>
          <a:prstGeom prst="rect">
            <a:avLst/>
          </a:prstGeom>
        </p:spPr>
      </p:sp>
      <p:sp>
        <p:nvSpPr>
          <p:cNvPr id="399" name="PlaceHolder 2"/>
          <p:cNvSpPr>
            <a:spLocks noGrp="1"/>
          </p:cNvSpPr>
          <p:nvPr>
            <p:ph type="body"/>
          </p:nvPr>
        </p:nvSpPr>
        <p:spPr>
          <a:xfrm>
            <a:off x="685800" y="4343400"/>
            <a:ext cx="5485680" cy="4114080"/>
          </a:xfrm>
          <a:prstGeom prst="rect">
            <a:avLst/>
          </a:prstGeom>
        </p:spPr>
        <p:txBody>
          <a:bodyPr lIns="0" rIns="0" tIns="0" bIns="0">
            <a:normAutofit fontScale="91000"/>
          </a:bodyPr>
          <a:p>
            <a:pPr marL="216000" indent="-215640">
              <a:lnSpc>
                <a:spcPct val="100000"/>
              </a:lnSpc>
              <a:tabLst>
                <a:tab algn="l" pos="0"/>
              </a:tabLst>
            </a:pPr>
            <a:r>
              <a:rPr b="1" lang="en-US" sz="2000" spc="-1" strike="noStrike">
                <a:latin typeface="Arial"/>
              </a:rPr>
              <a:t>Disposal:</a:t>
            </a:r>
            <a:endParaRPr b="0" lang="en-GB" sz="2000" spc="-1" strike="noStrike">
              <a:latin typeface="Arial"/>
            </a:endParaRPr>
          </a:p>
          <a:p>
            <a:pPr marL="352440" indent="-351720">
              <a:lnSpc>
                <a:spcPct val="100000"/>
              </a:lnSpc>
              <a:spcBef>
                <a:spcPts val="541"/>
              </a:spcBef>
              <a:buClr>
                <a:srgbClr val="222222"/>
              </a:buClr>
              <a:buFont typeface="Symbol"/>
              <a:buChar char=""/>
              <a:tabLst>
                <a:tab algn="l" pos="0"/>
              </a:tabLst>
            </a:pPr>
            <a:r>
              <a:rPr b="0" lang="en-US" sz="2700" spc="-1" strike="noStrike">
                <a:solidFill>
                  <a:srgbClr val="222222"/>
                </a:solidFill>
                <a:latin typeface="Arial"/>
              </a:rPr>
              <a:t>Provides for disposal of system and closeout of any contracts in place</a:t>
            </a:r>
            <a:endParaRPr b="0" lang="en-GB" sz="2700" spc="-1" strike="noStrike">
              <a:latin typeface="Arial"/>
            </a:endParaRPr>
          </a:p>
          <a:p>
            <a:pPr marL="352440" indent="-351720">
              <a:lnSpc>
                <a:spcPct val="100000"/>
              </a:lnSpc>
              <a:spcBef>
                <a:spcPts val="541"/>
              </a:spcBef>
              <a:buClr>
                <a:srgbClr val="222222"/>
              </a:buClr>
              <a:buFont typeface="Symbol"/>
              <a:buChar char=""/>
              <a:tabLst>
                <a:tab algn="l" pos="0"/>
              </a:tabLst>
            </a:pPr>
            <a:r>
              <a:rPr b="0" lang="en-US" sz="2700" spc="-1" strike="noStrike">
                <a:solidFill>
                  <a:srgbClr val="222222"/>
                </a:solidFill>
                <a:latin typeface="Arial"/>
              </a:rPr>
              <a:t>Key security activities include:</a:t>
            </a:r>
            <a:endParaRPr b="0" lang="en-GB" sz="27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Building and executing disposal/transition plan</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Archival of critical information</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Sanitization of media</a:t>
            </a:r>
            <a:endParaRPr b="0" lang="en-GB" sz="2500" spc="-1" strike="noStrike">
              <a:latin typeface="Arial"/>
            </a:endParaRPr>
          </a:p>
          <a:p>
            <a:pPr lvl="1" marL="763560" indent="-293040">
              <a:lnSpc>
                <a:spcPct val="100000"/>
              </a:lnSpc>
              <a:spcBef>
                <a:spcPts val="499"/>
              </a:spcBef>
              <a:buClr>
                <a:srgbClr val="222222"/>
              </a:buClr>
              <a:buFont typeface="Symbol"/>
              <a:buChar char=""/>
              <a:tabLst>
                <a:tab algn="l" pos="0"/>
              </a:tabLst>
            </a:pPr>
            <a:r>
              <a:rPr b="0" lang="en-US" sz="2500" spc="-1" strike="noStrike">
                <a:solidFill>
                  <a:srgbClr val="222222"/>
                </a:solidFill>
                <a:latin typeface="Arial"/>
              </a:rPr>
              <a:t>Disposal of hardware and software</a:t>
            </a:r>
            <a:endParaRPr b="0" lang="en-GB" sz="2500" spc="-1" strike="noStrike">
              <a:latin typeface="Arial"/>
            </a:endParaRPr>
          </a:p>
          <a:p>
            <a:pPr>
              <a:lnSpc>
                <a:spcPct val="100000"/>
              </a:lnSpc>
              <a:tabLst>
                <a:tab algn="l" pos="0"/>
              </a:tabLst>
            </a:pPr>
            <a:endParaRPr b="0" lang="en-GB" sz="2500" spc="-1" strike="noStrike">
              <a:latin typeface="Arial"/>
            </a:endParaRPr>
          </a:p>
          <a:p>
            <a:pPr>
              <a:lnSpc>
                <a:spcPct val="100000"/>
              </a:lnSpc>
              <a:tabLst>
                <a:tab algn="l" pos="0"/>
              </a:tabLst>
            </a:pPr>
            <a:endParaRPr b="0" lang="en-GB" sz="2500" spc="-1" strike="noStrike">
              <a:latin typeface="Arial"/>
            </a:endParaRPr>
          </a:p>
        </p:txBody>
      </p:sp>
      <p:sp>
        <p:nvSpPr>
          <p:cNvPr id="400"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DE26513E-2A06-4457-A409-58F77C27580A}" type="slidenum">
              <a:rPr b="0" lang="en-US" sz="1200" spc="-1" strike="noStrike">
                <a:solidFill>
                  <a:srgbClr val="000000"/>
                </a:solidFill>
                <a:latin typeface="Arial"/>
                <a:ea typeface="ＭＳ Ｐゴシック"/>
              </a:rPr>
              <a:t>55</a:t>
            </a:fld>
            <a:endParaRPr b="0" lang="en-GB" sz="1200" spc="-1" strike="noStrike">
              <a:latin typeface="Arial"/>
            </a:endParaRPr>
          </a:p>
        </p:txBody>
      </p:sp>
    </p:spTree>
  </p:cSld>
</p:notes>
</file>

<file path=ppt/notesSlides/notesSlide6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1" name="PlaceHolder 1"/>
          <p:cNvSpPr>
            <a:spLocks noGrp="1"/>
          </p:cNvSpPr>
          <p:nvPr>
            <p:ph type="sldImg"/>
          </p:nvPr>
        </p:nvSpPr>
        <p:spPr>
          <a:xfrm>
            <a:off x="1143000" y="685800"/>
            <a:ext cx="4571280" cy="3428280"/>
          </a:xfrm>
          <a:prstGeom prst="rect">
            <a:avLst/>
          </a:prstGeom>
        </p:spPr>
      </p:sp>
      <p:sp>
        <p:nvSpPr>
          <p:cNvPr id="402"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386"/>
              </a:spcBef>
              <a:tabLst>
                <a:tab algn="l" pos="0"/>
              </a:tabLst>
            </a:pPr>
            <a:r>
              <a:rPr b="1" lang="en-GB" sz="2000" spc="-1" strike="noStrike">
                <a:latin typeface="Arial"/>
              </a:rPr>
              <a:t>Security Professionals and the Organization</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It takes a wide range of professionals to support a diverse information security program.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To develop and execute specific security policies and procedures, additional administrative support and technical expertise is required.</a:t>
            </a:r>
            <a:endParaRPr b="0" lang="en-GB" sz="2000" spc="-1" strike="noStrike">
              <a:latin typeface="Arial"/>
            </a:endParaRPr>
          </a:p>
          <a:p>
            <a:pPr marL="216000" indent="-215640">
              <a:lnSpc>
                <a:spcPct val="100000"/>
              </a:lnSpc>
              <a:spcBef>
                <a:spcPts val="386"/>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403"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1A12E8F0-66E9-44A0-83A0-477223809AAA}"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6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4" name="PlaceHolder 1"/>
          <p:cNvSpPr>
            <a:spLocks noGrp="1"/>
          </p:cNvSpPr>
          <p:nvPr>
            <p:ph type="sldImg"/>
          </p:nvPr>
        </p:nvSpPr>
        <p:spPr>
          <a:xfrm>
            <a:off x="1143000" y="685800"/>
            <a:ext cx="4571280" cy="3428280"/>
          </a:xfrm>
          <a:prstGeom prst="rect">
            <a:avLst/>
          </a:prstGeom>
        </p:spPr>
      </p:sp>
      <p:sp>
        <p:nvSpPr>
          <p:cNvPr id="405"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Senior Management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Chief Information Officer – The senior technology officer, although other titles such as Vice President of Information, VP of Information Technology, and VP of Systems may be used. The CIO is primarily responsible for advising the Chief Executive Officer, President, or company owner on the strategic planning that affects the management of information in the organization.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Chief Information Security Officer – The individual primarily responsible for the assessment, management, and implementation of securing the information in the organization. The CISO may also be referred to as the Manager for Security, the Security Administrator, or a similar title.  </a:t>
            </a:r>
            <a:endParaRPr b="0" lang="en-GB" sz="2000" spc="-1" strike="noStrike">
              <a:latin typeface="Arial"/>
            </a:endParaRPr>
          </a:p>
          <a:p>
            <a:pPr marL="216000" indent="-215640">
              <a:lnSpc>
                <a:spcPct val="100000"/>
              </a:lnSpc>
              <a:spcBef>
                <a:spcPts val="386"/>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406"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D2757103-F82E-4655-A5AB-D6C790B808CD}"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6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7" name="PlaceHolder 1"/>
          <p:cNvSpPr>
            <a:spLocks noGrp="1"/>
          </p:cNvSpPr>
          <p:nvPr>
            <p:ph type="sldImg"/>
          </p:nvPr>
        </p:nvSpPr>
        <p:spPr>
          <a:xfrm>
            <a:off x="1143000" y="685800"/>
            <a:ext cx="4571280" cy="3428280"/>
          </a:xfrm>
          <a:prstGeom prst="rect">
            <a:avLst/>
          </a:prstGeom>
        </p:spPr>
      </p:sp>
      <p:sp>
        <p:nvSpPr>
          <p:cNvPr id="408" name="PlaceHolder 2"/>
          <p:cNvSpPr>
            <a:spLocks noGrp="1"/>
          </p:cNvSpPr>
          <p:nvPr>
            <p:ph type="body"/>
          </p:nvPr>
        </p:nvSpPr>
        <p:spPr>
          <a:xfrm>
            <a:off x="685800" y="4343400"/>
            <a:ext cx="5485680" cy="4114080"/>
          </a:xfrm>
          <a:prstGeom prst="rect">
            <a:avLst/>
          </a:prstGeom>
        </p:spPr>
        <p:txBody>
          <a:bodyPr lIns="0" rIns="0" tIns="0" bIns="0">
            <a:normAutofit fontScale="22000"/>
          </a:bodyPr>
          <a:p>
            <a:pPr marL="216000" indent="-215640">
              <a:lnSpc>
                <a:spcPct val="100000"/>
              </a:lnSpc>
              <a:spcBef>
                <a:spcPts val="462"/>
              </a:spcBef>
              <a:tabLst>
                <a:tab algn="l" pos="0"/>
              </a:tabLst>
            </a:pPr>
            <a:r>
              <a:rPr b="1" lang="en-GB" sz="2000" spc="-1" strike="noStrike">
                <a:latin typeface="Arial"/>
              </a:rPr>
              <a:t>Security Project Team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A number of individuals who are experienced in one or multiple requirements of both the technical and nontechnical areas.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The champion: A senior executive who promotes the project and ensures its support, both financially and administratively, at the highest levels of the organization.</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The team leader: A project manager, who may be a departmental line manager or staff unit manager, who understands project management, personnel management, and information security technical requirements.</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Security policy developers: Individuals who understand the organizational culture, policies, and requirements for developing and implementing successful policies.</a:t>
            </a:r>
            <a:endParaRPr b="0" lang="en-GB" sz="2000" spc="-1" strike="noStrike">
              <a:latin typeface="Arial"/>
            </a:endParaRPr>
          </a:p>
          <a:p>
            <a:pPr marL="216000" indent="-215640">
              <a:lnSpc>
                <a:spcPct val="100000"/>
              </a:lnSpc>
              <a:spcBef>
                <a:spcPts val="346"/>
              </a:spcBef>
              <a:tabLst>
                <a:tab algn="l" pos="0"/>
              </a:tabLst>
            </a:pPr>
            <a:r>
              <a:rPr b="0" lang="en-GB" sz="2000" spc="-1" strike="noStrike">
                <a:latin typeface="Arial"/>
              </a:rPr>
              <a:t>Risk assessment specialists: People who understand financial risk assessment techniques, the value of organizational assets, and the security methods to be used.</a:t>
            </a:r>
            <a:endParaRPr b="0" lang="en-GB" sz="2000" spc="-1" strike="noStrike">
              <a:latin typeface="Arial"/>
            </a:endParaRPr>
          </a:p>
          <a:p>
            <a:pPr marL="216000" indent="-215640">
              <a:lnSpc>
                <a:spcPct val="100000"/>
              </a:lnSpc>
              <a:spcBef>
                <a:spcPts val="346"/>
              </a:spcBef>
              <a:tabLst>
                <a:tab algn="l" pos="0"/>
              </a:tabLst>
            </a:pPr>
            <a:r>
              <a:rPr b="0" lang="en-GB" sz="2000" spc="-1" strike="noStrike">
                <a:latin typeface="Arial"/>
              </a:rPr>
              <a:t>Security professionals: Dedicated, trained, and well-educated specialists in all aspects of information security from both technical and nontechnical standpoints.  </a:t>
            </a:r>
            <a:endParaRPr b="0" lang="en-GB" sz="2000" spc="-1" strike="noStrike">
              <a:latin typeface="Arial"/>
            </a:endParaRPr>
          </a:p>
          <a:p>
            <a:pPr marL="216000" indent="-215640">
              <a:lnSpc>
                <a:spcPct val="100000"/>
              </a:lnSpc>
              <a:spcBef>
                <a:spcPts val="346"/>
              </a:spcBef>
              <a:tabLst>
                <a:tab algn="l" pos="0"/>
              </a:tabLst>
            </a:pPr>
            <a:r>
              <a:rPr b="0" lang="en-GB" sz="2000" spc="-1" strike="noStrike">
                <a:latin typeface="Arial"/>
              </a:rPr>
              <a:t>Systems administrators: People with the primary responsibility for administering the systems that house the information used by the organization.</a:t>
            </a:r>
            <a:endParaRPr b="0" lang="en-GB" sz="2000" spc="-1" strike="noStrike">
              <a:latin typeface="Arial"/>
            </a:endParaRPr>
          </a:p>
          <a:p>
            <a:pPr marL="216000" indent="-215640">
              <a:lnSpc>
                <a:spcPct val="100000"/>
              </a:lnSpc>
              <a:spcBef>
                <a:spcPts val="346"/>
              </a:spcBef>
              <a:tabLst>
                <a:tab algn="l" pos="0"/>
              </a:tabLst>
            </a:pPr>
            <a:r>
              <a:rPr b="0" lang="en-GB" sz="2000" spc="-1" strike="noStrike">
                <a:latin typeface="Arial"/>
              </a:rPr>
              <a:t>End users: Those whom the new system will most directly impact. Ideally, a selection of users from various departments, levels, and degrees of technical knowledge assist the team in focusing on the application of realistic controls applied in ways that do not disrupt the essential business activities they seek to safeguard.</a:t>
            </a:r>
            <a:endParaRPr b="0" lang="en-GB" sz="2000" spc="-1" strike="noStrike">
              <a:latin typeface="Arial"/>
            </a:endParaRPr>
          </a:p>
          <a:p>
            <a:pPr marL="216000" indent="-215640">
              <a:lnSpc>
                <a:spcPct val="100000"/>
              </a:lnSpc>
              <a:spcBef>
                <a:spcPts val="346"/>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409"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0F00912C-12F3-443E-953D-D01123B001A0}" type="slidenum">
              <a:rPr b="0" lang="en-US" sz="1200" spc="-1" strike="noStrike">
                <a:solidFill>
                  <a:srgbClr val="000000"/>
                </a:solidFill>
                <a:latin typeface="Arial"/>
                <a:ea typeface="ＭＳ Ｐゴシック"/>
              </a:rPr>
              <a:t>62</a:t>
            </a:fld>
            <a:endParaRPr b="0" lang="en-GB" sz="1200" spc="-1" strike="noStrike">
              <a:latin typeface="Arial"/>
            </a:endParaRPr>
          </a:p>
        </p:txBody>
      </p:sp>
    </p:spTree>
  </p:cSld>
</p:notes>
</file>

<file path=ppt/notesSlides/notesSlide6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0" name="PlaceHolder 1"/>
          <p:cNvSpPr>
            <a:spLocks noGrp="1"/>
          </p:cNvSpPr>
          <p:nvPr>
            <p:ph type="sldImg"/>
          </p:nvPr>
        </p:nvSpPr>
        <p:spPr>
          <a:xfrm>
            <a:off x="1143000" y="685800"/>
            <a:ext cx="4571280" cy="3428280"/>
          </a:xfrm>
          <a:prstGeom prst="rect">
            <a:avLst/>
          </a:prstGeom>
        </p:spPr>
      </p:sp>
      <p:sp>
        <p:nvSpPr>
          <p:cNvPr id="411"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386"/>
              </a:spcBef>
              <a:tabLst>
                <a:tab algn="l" pos="0"/>
              </a:tabLst>
            </a:pPr>
            <a:r>
              <a:rPr b="1" lang="en-GB" sz="2000" spc="-1" strike="noStrike">
                <a:latin typeface="Arial"/>
              </a:rPr>
              <a:t>Data Responsibilities</a:t>
            </a:r>
            <a:endParaRPr b="0" lang="en-GB" sz="2000" spc="-1" strike="noStrike">
              <a:latin typeface="Arial"/>
            </a:endParaRPr>
          </a:p>
          <a:p>
            <a:pPr marL="216000" indent="-215640">
              <a:lnSpc>
                <a:spcPct val="100000"/>
              </a:lnSpc>
              <a:tabLst>
                <a:tab algn="l" pos="0"/>
              </a:tabLst>
            </a:pPr>
            <a:r>
              <a:rPr b="0" lang="en-US" sz="2000" spc="-1" strike="noStrike">
                <a:latin typeface="AdvOT66af078c.B"/>
              </a:rPr>
              <a:t>Data owners</a:t>
            </a:r>
            <a:r>
              <a:rPr b="0" lang="en-US" sz="2000" spc="-1" strike="noStrike">
                <a:latin typeface="AdvOTbc475f09"/>
              </a:rPr>
              <a:t>: Members of senior management who are responsible for the security and use of a particular set of information. The data owners usually determine the level of data classification (discussed later), as well as the changes to that classification required by organizational change. The data owners work with subordinate managers to oversee the day-to-day administration of the data.</a:t>
            </a:r>
            <a:endParaRPr b="0" lang="en-GB" sz="2000" spc="-1" strike="noStrike">
              <a:latin typeface="Arial"/>
            </a:endParaRPr>
          </a:p>
          <a:p>
            <a:pPr marL="216000" indent="-215640">
              <a:lnSpc>
                <a:spcPct val="100000"/>
              </a:lnSpc>
              <a:tabLst>
                <a:tab algn="l" pos="0"/>
              </a:tabLst>
            </a:pPr>
            <a:r>
              <a:rPr b="0" lang="en-US" sz="800" spc="-1" strike="noStrike">
                <a:latin typeface="AdvOT526a88f1+25"/>
              </a:rPr>
              <a:t>● </a:t>
            </a:r>
            <a:r>
              <a:rPr b="0" lang="en-US" sz="2000" spc="-1" strike="noStrike">
                <a:latin typeface="AdvOT66af078c.B"/>
              </a:rPr>
              <a:t>Data custodians</a:t>
            </a:r>
            <a:r>
              <a:rPr b="0" lang="en-US" sz="2000" spc="-1" strike="noStrike">
                <a:latin typeface="AdvOTbc475f09"/>
              </a:rPr>
              <a:t>: Working directly with data owners, data custodians are responsible for the information and the systems that process, transmit, and store it. Depending on the size of the organization, this may be a dedicated position, such as the CISO, or it may be an additional responsibility of a systems administrator or other technology manager. The duties of a data custodian often include overseeing data storage and backups, implementing the specific procedures and policies laid out in the security policies and plans, and reporting to the data owner.</a:t>
            </a:r>
            <a:endParaRPr b="0" lang="en-GB" sz="2000" spc="-1" strike="noStrike">
              <a:latin typeface="Arial"/>
            </a:endParaRPr>
          </a:p>
          <a:p>
            <a:pPr marL="216000" indent="-215640">
              <a:lnSpc>
                <a:spcPct val="100000"/>
              </a:lnSpc>
              <a:tabLst>
                <a:tab algn="l" pos="0"/>
              </a:tabLst>
            </a:pPr>
            <a:r>
              <a:rPr b="0" lang="en-US" sz="800" spc="-1" strike="noStrike">
                <a:latin typeface="AdvOT526a88f1+25"/>
              </a:rPr>
              <a:t>● </a:t>
            </a:r>
            <a:r>
              <a:rPr b="0" lang="en-US" sz="2000" spc="-1" strike="noStrike">
                <a:latin typeface="AdvOT66af078c.B"/>
              </a:rPr>
              <a:t>Data users</a:t>
            </a:r>
            <a:r>
              <a:rPr b="0" lang="en-US" sz="2000" spc="-1" strike="noStrike">
                <a:latin typeface="AdvOTbc475f09"/>
              </a:rPr>
              <a:t>: Everyone in the organization is responsible for the security of data, so data users are included here as individuals with an information security role.</a:t>
            </a: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412"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9C83F5DC-6D01-40E6-A8A1-053AADB247B5}"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6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3" name="PlaceHolder 1"/>
          <p:cNvSpPr>
            <a:spLocks noGrp="1"/>
          </p:cNvSpPr>
          <p:nvPr>
            <p:ph type="sldImg"/>
          </p:nvPr>
        </p:nvSpPr>
        <p:spPr>
          <a:xfrm>
            <a:off x="1143000" y="685800"/>
            <a:ext cx="4571280" cy="3428280"/>
          </a:xfrm>
          <a:prstGeom prst="rect">
            <a:avLst/>
          </a:prstGeom>
        </p:spPr>
      </p:sp>
      <p:sp>
        <p:nvSpPr>
          <p:cNvPr id="414"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Communities of Interest</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Each organization develops and maintains its own unique culture and values. Within that corporate culture, there are communities of interest. These include:</a:t>
            </a:r>
            <a:endParaRPr b="0" lang="en-GB" sz="2000" spc="-1" strike="noStrike">
              <a:latin typeface="Arial"/>
            </a:endParaRPr>
          </a:p>
          <a:p>
            <a:pPr marL="216000" indent="-215640">
              <a:lnSpc>
                <a:spcPct val="100000"/>
              </a:lnSpc>
              <a:spcBef>
                <a:spcPts val="462"/>
              </a:spcBef>
              <a:buClr>
                <a:srgbClr val="000000"/>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000" spc="-1" strike="noStrike">
                <a:latin typeface="Arial"/>
              </a:rPr>
              <a:t> </a:t>
            </a:r>
            <a:r>
              <a:rPr b="0" lang="en-GB" sz="2000" spc="-1" strike="noStrike">
                <a:latin typeface="Arial"/>
              </a:rPr>
              <a:t>Information Security Management and Professionals</a:t>
            </a:r>
            <a:endParaRPr b="0" lang="en-GB" sz="2000" spc="-1" strike="noStrike">
              <a:latin typeface="Arial"/>
            </a:endParaRPr>
          </a:p>
          <a:p>
            <a:pPr marL="216000" indent="-215640">
              <a:lnSpc>
                <a:spcPct val="100000"/>
              </a:lnSpc>
              <a:spcBef>
                <a:spcPts val="462"/>
              </a:spcBef>
              <a:buClr>
                <a:srgbClr val="000000"/>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000" spc="-1" strike="noStrike">
                <a:latin typeface="Arial"/>
              </a:rPr>
              <a:t> </a:t>
            </a:r>
            <a:r>
              <a:rPr b="0" lang="en-GB" sz="2000" spc="-1" strike="noStrike">
                <a:latin typeface="Arial"/>
              </a:rPr>
              <a:t>Information Technology Management and Professionals</a:t>
            </a:r>
            <a:endParaRPr b="0" lang="en-GB" sz="2000" spc="-1" strike="noStrike">
              <a:latin typeface="Arial"/>
            </a:endParaRPr>
          </a:p>
          <a:p>
            <a:pPr marL="216000" indent="-215640">
              <a:lnSpc>
                <a:spcPct val="100000"/>
              </a:lnSpc>
              <a:spcBef>
                <a:spcPts val="462"/>
              </a:spcBef>
              <a:buClr>
                <a:srgbClr val="000000"/>
              </a:buClr>
              <a:buFont typeface="Symbol"/>
              <a:buChar char=""/>
              <a:tabLst>
                <a:tab algn="l" pos="0"/>
                <a:tab algn="l" pos="939600"/>
                <a:tab algn="l" pos="1879560"/>
                <a:tab algn="l" pos="2819160"/>
                <a:tab algn="l" pos="3758760"/>
                <a:tab algn="l" pos="4698720"/>
                <a:tab algn="l" pos="5638320"/>
                <a:tab algn="l" pos="6578280"/>
                <a:tab algn="l" pos="7517880"/>
                <a:tab algn="l" pos="8457480"/>
                <a:tab algn="l" pos="9397440"/>
                <a:tab algn="l" pos="10337040"/>
              </a:tabLst>
            </a:pPr>
            <a:r>
              <a:rPr b="0" lang="en-GB" sz="2000" spc="-1" strike="noStrike">
                <a:latin typeface="Arial"/>
              </a:rPr>
              <a:t> </a:t>
            </a:r>
            <a:r>
              <a:rPr b="0" lang="en-GB" sz="2000" spc="-1" strike="noStrike">
                <a:latin typeface="Arial"/>
              </a:rPr>
              <a:t>Organizational Management and Professionals</a:t>
            </a:r>
            <a:endParaRPr b="0" lang="en-GB" sz="2000" spc="-1" strike="noStrike">
              <a:latin typeface="Arial"/>
            </a:endParaRPr>
          </a:p>
          <a:p>
            <a:pPr marL="216000" indent="-215640">
              <a:lnSpc>
                <a:spcPct val="100000"/>
              </a:lnSpc>
              <a:spcBef>
                <a:spcPts val="462"/>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415"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EF23DB00-AB58-4EC4-A162-9CBBFD9F5AE7}"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6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6" name="PlaceHolder 1"/>
          <p:cNvSpPr>
            <a:spLocks noGrp="1"/>
          </p:cNvSpPr>
          <p:nvPr>
            <p:ph type="sldImg"/>
          </p:nvPr>
        </p:nvSpPr>
        <p:spPr>
          <a:xfrm>
            <a:off x="1143000" y="685800"/>
            <a:ext cx="4571280" cy="3428280"/>
          </a:xfrm>
          <a:prstGeom prst="rect">
            <a:avLst/>
          </a:prstGeom>
        </p:spPr>
      </p:sp>
      <p:sp>
        <p:nvSpPr>
          <p:cNvPr id="417"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Information Security: Is It an Art or a Science?</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With the level of complexity in today’s information systems, the implementation of information security has often been described as a combination of art and science.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The concept of the security artisan  is based on the way individuals perceived systems technologists since computers became commonplace. </a:t>
            </a:r>
            <a:endParaRPr b="0" lang="en-GB" sz="2000" spc="-1" strike="noStrike">
              <a:latin typeface="Arial"/>
            </a:endParaRPr>
          </a:p>
          <a:p>
            <a:pPr marL="216000" indent="-215640">
              <a:lnSpc>
                <a:spcPct val="100000"/>
              </a:lnSpc>
              <a:spcBef>
                <a:spcPts val="462"/>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418"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4BF66BF9-90D7-4FAF-9A44-2C63DA6ABE3D}"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6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9" name="PlaceHolder 1"/>
          <p:cNvSpPr>
            <a:spLocks noGrp="1"/>
          </p:cNvSpPr>
          <p:nvPr>
            <p:ph type="sldImg"/>
          </p:nvPr>
        </p:nvSpPr>
        <p:spPr>
          <a:xfrm>
            <a:off x="1143000" y="685800"/>
            <a:ext cx="4571280" cy="3428280"/>
          </a:xfrm>
          <a:prstGeom prst="rect">
            <a:avLst/>
          </a:prstGeom>
        </p:spPr>
      </p:sp>
      <p:sp>
        <p:nvSpPr>
          <p:cNvPr id="420"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Security as Art</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There are no hard and fast rules regulating the installation of various security mechanisms.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Nor are there many universally accepted complete solutions.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While there are many manuals to support individual systems, once these systems are interconnected, there is no magic user’s manual for the security of the entire system.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This is especially true with the complex levels of interaction between users, policy, and technology controls.  </a:t>
            </a:r>
            <a:endParaRPr b="0" lang="en-GB" sz="2000" spc="-1" strike="noStrike">
              <a:latin typeface="Arial"/>
            </a:endParaRPr>
          </a:p>
          <a:p>
            <a:pPr marL="216000" indent="-215640">
              <a:lnSpc>
                <a:spcPct val="100000"/>
              </a:lnSpc>
              <a:spcBef>
                <a:spcPts val="462"/>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421"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13EE60E0-A087-4685-8C66-37AD0DB5D2FC}"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6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2" name="PlaceHolder 1"/>
          <p:cNvSpPr>
            <a:spLocks noGrp="1"/>
          </p:cNvSpPr>
          <p:nvPr>
            <p:ph type="sldImg"/>
          </p:nvPr>
        </p:nvSpPr>
        <p:spPr>
          <a:xfrm>
            <a:off x="1143000" y="685800"/>
            <a:ext cx="4571280" cy="3428280"/>
          </a:xfrm>
          <a:prstGeom prst="rect">
            <a:avLst/>
          </a:prstGeom>
        </p:spPr>
      </p:sp>
      <p:sp>
        <p:nvSpPr>
          <p:cNvPr id="423"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Security as Science</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We are dealing with technology developed by computer scientists and engineers—technology designed to perform at rigorous levels of performance.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Even with the complexity of the technology, most scientists would agree that specific scientific conditions cause virtually all actions that occur in computer systems.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Almost every fault, security hole, and systems malfunction is a result of the interaction of specific hardware and software. </a:t>
            </a:r>
            <a:endParaRPr b="0" lang="en-GB" sz="2000" spc="-1" strike="noStrike">
              <a:latin typeface="Arial"/>
            </a:endParaRPr>
          </a:p>
          <a:p>
            <a:pPr marL="216000" indent="-215640">
              <a:lnSpc>
                <a:spcPct val="100000"/>
              </a:lnSpc>
              <a:spcBef>
                <a:spcPts val="462"/>
              </a:spcBef>
              <a:tabLst>
                <a:tab algn="l" pos="0"/>
              </a:tabLst>
            </a:pPr>
            <a:r>
              <a:rPr b="0" lang="en-GB" sz="2000" spc="-1" strike="noStrike">
                <a:latin typeface="Arial"/>
              </a:rPr>
              <a:t>If the developers had sufficient time, they could resolve and eliminate these faults. </a:t>
            </a:r>
            <a:endParaRPr b="0" lang="en-GB" sz="2000" spc="-1" strike="noStrike">
              <a:latin typeface="Arial"/>
            </a:endParaRPr>
          </a:p>
          <a:p>
            <a:pPr marL="216000" indent="-215640">
              <a:lnSpc>
                <a:spcPct val="100000"/>
              </a:lnSpc>
              <a:spcBef>
                <a:spcPts val="462"/>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424"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70BAFF20-9B2E-411A-823A-C77344F0AE4A}"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notesSlides/notesSlide6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5" name="PlaceHolder 1"/>
          <p:cNvSpPr>
            <a:spLocks noGrp="1"/>
          </p:cNvSpPr>
          <p:nvPr>
            <p:ph type="sldImg"/>
          </p:nvPr>
        </p:nvSpPr>
        <p:spPr>
          <a:xfrm>
            <a:off x="1143000" y="685800"/>
            <a:ext cx="4571280" cy="3428280"/>
          </a:xfrm>
          <a:prstGeom prst="rect">
            <a:avLst/>
          </a:prstGeom>
        </p:spPr>
      </p:sp>
      <p:sp>
        <p:nvSpPr>
          <p:cNvPr id="426" name="PlaceHolder 2"/>
          <p:cNvSpPr>
            <a:spLocks noGrp="1"/>
          </p:cNvSpPr>
          <p:nvPr>
            <p:ph type="body"/>
          </p:nvPr>
        </p:nvSpPr>
        <p:spPr>
          <a:xfrm>
            <a:off x="685800" y="4343400"/>
            <a:ext cx="5485680" cy="4114080"/>
          </a:xfrm>
          <a:prstGeom prst="rect">
            <a:avLst/>
          </a:prstGeom>
        </p:spPr>
        <p:txBody>
          <a:bodyPr lIns="0" rIns="0" tIns="0" bIns="0">
            <a:noAutofit/>
          </a:bodyPr>
          <a:p>
            <a:pPr marL="216000" indent="-215640">
              <a:lnSpc>
                <a:spcPct val="100000"/>
              </a:lnSpc>
              <a:spcBef>
                <a:spcPts val="462"/>
              </a:spcBef>
              <a:tabLst>
                <a:tab algn="l" pos="0"/>
              </a:tabLst>
            </a:pPr>
            <a:r>
              <a:rPr b="1" lang="en-GB" sz="2000" spc="-1" strike="noStrike">
                <a:latin typeface="Arial"/>
              </a:rPr>
              <a:t>Security as a Social Science</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There is a third view: security as a social science.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Social science examines the behavior of individuals as they interact with systems, whether societal systems or in our case information systems.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Security begins and ends with the people inside the organization and the people that interact with the system planned or otherwise.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End users that need the very information the security personnel are trying to protect may be the weakest link in the security chain.  </a:t>
            </a:r>
            <a:endParaRPr b="0" lang="en-GB" sz="2000" spc="-1" strike="noStrike">
              <a:latin typeface="Arial"/>
            </a:endParaRPr>
          </a:p>
          <a:p>
            <a:pPr marL="216000" indent="-215640">
              <a:lnSpc>
                <a:spcPct val="100000"/>
              </a:lnSpc>
              <a:spcBef>
                <a:spcPts val="386"/>
              </a:spcBef>
              <a:tabLst>
                <a:tab algn="l" pos="0"/>
              </a:tabLst>
            </a:pPr>
            <a:r>
              <a:rPr b="0" lang="en-GB" sz="2000" spc="-1" strike="noStrike">
                <a:latin typeface="Arial"/>
              </a:rPr>
              <a:t>By understanding some of the behavioral aspects of organizational science and change management, security administrators can greatly reduce the levels of risk caused by end users and create more acceptable and supportable security profiles.  </a:t>
            </a:r>
            <a:endParaRPr b="0" lang="en-GB" sz="2000" spc="-1" strike="noStrike">
              <a:latin typeface="Arial"/>
            </a:endParaRPr>
          </a:p>
          <a:p>
            <a:pPr marL="216000" indent="-215640">
              <a:lnSpc>
                <a:spcPct val="100000"/>
              </a:lnSpc>
              <a:spcBef>
                <a:spcPts val="386"/>
              </a:spcBef>
              <a:tabLst>
                <a:tab algn="l" pos="0"/>
              </a:tabLst>
            </a:pPr>
            <a:endParaRPr b="0" lang="en-GB" sz="2000" spc="-1" strike="noStrike">
              <a:latin typeface="Arial"/>
            </a:endParaRPr>
          </a:p>
          <a:p>
            <a:pPr marL="216000" indent="-215640">
              <a:lnSpc>
                <a:spcPct val="100000"/>
              </a:lnSpc>
              <a:tabLst>
                <a:tab algn="l" pos="0"/>
              </a:tabLst>
            </a:pPr>
            <a:endParaRPr b="0" lang="en-GB" sz="2000" spc="-1" strike="noStrike">
              <a:latin typeface="Arial"/>
            </a:endParaRPr>
          </a:p>
        </p:txBody>
      </p:sp>
      <p:sp>
        <p:nvSpPr>
          <p:cNvPr id="427" name="CustomShape 3"/>
          <p:cNvSpPr/>
          <p:nvPr/>
        </p:nvSpPr>
        <p:spPr>
          <a:xfrm>
            <a:off x="3884760" y="8685360"/>
            <a:ext cx="2971080" cy="456480"/>
          </a:xfrm>
          <a:prstGeom prst="rect">
            <a:avLst/>
          </a:prstGeom>
          <a:noFill/>
          <a:ln w="0">
            <a:noFill/>
          </a:ln>
        </p:spPr>
        <p:style>
          <a:lnRef idx="0"/>
          <a:fillRef idx="0"/>
          <a:effectRef idx="0"/>
          <a:fontRef idx="minor"/>
        </p:style>
        <p:txBody>
          <a:bodyPr lIns="90000" rIns="90000" tIns="45000" bIns="45000" anchor="b">
            <a:noAutofit/>
          </a:bodyPr>
          <a:p>
            <a:pPr algn="r">
              <a:lnSpc>
                <a:spcPct val="100000"/>
              </a:lnSpc>
            </a:pPr>
            <a:fld id="{A37660E0-AA51-4F0F-8188-108A3C9D163C}" type="slidenum">
              <a:rPr b="0" lang="en-US" sz="1200" spc="-1" strike="noStrike">
                <a:solidFill>
                  <a:srgbClr val="000000"/>
                </a:solidFill>
                <a:latin typeface="Arial"/>
                <a:ea typeface="ＭＳ Ｐゴシック"/>
              </a:rPr>
              <a:t>&lt;number&gt;</a:t>
            </a:fld>
            <a:endParaRPr b="0" lang="en-GB" sz="1200" spc="-1" strike="noStrike">
              <a:latin typeface="Arial"/>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3" name="PlaceHolder 2"/>
          <p:cNvSpPr>
            <a:spLocks noGrp="1"/>
          </p:cNvSpPr>
          <p:nvPr>
            <p:ph type="subTitle"/>
          </p:nvPr>
        </p:nvSpPr>
        <p:spPr>
          <a:xfrm>
            <a:off x="457200" y="1604520"/>
            <a:ext cx="8229240" cy="397728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5" name="PlaceHolder 2"/>
          <p:cNvSpPr>
            <a:spLocks noGrp="1"/>
          </p:cNvSpPr>
          <p:nvPr>
            <p:ph type="body"/>
          </p:nvPr>
        </p:nvSpPr>
        <p:spPr>
          <a:xfrm>
            <a:off x="457200" y="1604520"/>
            <a:ext cx="822924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7"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8"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457200" y="273600"/>
            <a:ext cx="8229240" cy="530784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12"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13"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
        <p:nvSpPr>
          <p:cNvPr id="14"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16"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17"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18" name="PlaceHolder 4"/>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20"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21"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22" name="PlaceHolder 4"/>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24" name="PlaceHolder 2"/>
          <p:cNvSpPr>
            <a:spLocks noGrp="1"/>
          </p:cNvSpPr>
          <p:nvPr>
            <p:ph type="body"/>
          </p:nvPr>
        </p:nvSpPr>
        <p:spPr>
          <a:xfrm>
            <a:off x="457200" y="1604520"/>
            <a:ext cx="8229240" cy="1896840"/>
          </a:xfrm>
          <a:prstGeom prst="rect">
            <a:avLst/>
          </a:prstGeom>
        </p:spPr>
        <p:txBody>
          <a:bodyPr lIns="0" rIns="0" tIns="0" bIns="0">
            <a:normAutofit/>
          </a:bodyPr>
          <a:p>
            <a:endParaRPr b="0" lang="en-GB" sz="3200" spc="-1" strike="noStrike">
              <a:latin typeface="Arial"/>
            </a:endParaRPr>
          </a:p>
        </p:txBody>
      </p:sp>
      <p:sp>
        <p:nvSpPr>
          <p:cNvPr id="25" name="PlaceHolder 3"/>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27"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28"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29"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
        <p:nvSpPr>
          <p:cNvPr id="30" name="PlaceHolder 5"/>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32" name="PlaceHolder 2"/>
          <p:cNvSpPr>
            <a:spLocks noGrp="1"/>
          </p:cNvSpPr>
          <p:nvPr>
            <p:ph type="body"/>
          </p:nvPr>
        </p:nvSpPr>
        <p:spPr>
          <a:xfrm>
            <a:off x="457200" y="1604520"/>
            <a:ext cx="2649600" cy="1896840"/>
          </a:xfrm>
          <a:prstGeom prst="rect">
            <a:avLst/>
          </a:prstGeom>
        </p:spPr>
        <p:txBody>
          <a:bodyPr lIns="0" rIns="0" tIns="0" bIns="0">
            <a:normAutofit/>
          </a:bodyPr>
          <a:p>
            <a:endParaRPr b="0" lang="en-GB" sz="3200" spc="-1" strike="noStrike">
              <a:latin typeface="Arial"/>
            </a:endParaRPr>
          </a:p>
        </p:txBody>
      </p:sp>
      <p:sp>
        <p:nvSpPr>
          <p:cNvPr id="33" name="PlaceHolder 3"/>
          <p:cNvSpPr>
            <a:spLocks noGrp="1"/>
          </p:cNvSpPr>
          <p:nvPr>
            <p:ph type="body"/>
          </p:nvPr>
        </p:nvSpPr>
        <p:spPr>
          <a:xfrm>
            <a:off x="3239640" y="1604520"/>
            <a:ext cx="2649600" cy="1896840"/>
          </a:xfrm>
          <a:prstGeom prst="rect">
            <a:avLst/>
          </a:prstGeom>
        </p:spPr>
        <p:txBody>
          <a:bodyPr lIns="0" rIns="0" tIns="0" bIns="0">
            <a:normAutofit/>
          </a:bodyPr>
          <a:p>
            <a:endParaRPr b="0" lang="en-GB" sz="3200" spc="-1" strike="noStrike">
              <a:latin typeface="Arial"/>
            </a:endParaRPr>
          </a:p>
        </p:txBody>
      </p:sp>
      <p:sp>
        <p:nvSpPr>
          <p:cNvPr id="34" name="PlaceHolder 4"/>
          <p:cNvSpPr>
            <a:spLocks noGrp="1"/>
          </p:cNvSpPr>
          <p:nvPr>
            <p:ph type="body"/>
          </p:nvPr>
        </p:nvSpPr>
        <p:spPr>
          <a:xfrm>
            <a:off x="6022080" y="1604520"/>
            <a:ext cx="2649600" cy="1896840"/>
          </a:xfrm>
          <a:prstGeom prst="rect">
            <a:avLst/>
          </a:prstGeom>
        </p:spPr>
        <p:txBody>
          <a:bodyPr lIns="0" rIns="0" tIns="0" bIns="0">
            <a:normAutofit/>
          </a:bodyPr>
          <a:p>
            <a:endParaRPr b="0" lang="en-GB" sz="3200" spc="-1" strike="noStrike">
              <a:latin typeface="Arial"/>
            </a:endParaRPr>
          </a:p>
        </p:txBody>
      </p:sp>
      <p:sp>
        <p:nvSpPr>
          <p:cNvPr id="35" name="PlaceHolder 5"/>
          <p:cNvSpPr>
            <a:spLocks noGrp="1"/>
          </p:cNvSpPr>
          <p:nvPr>
            <p:ph type="body"/>
          </p:nvPr>
        </p:nvSpPr>
        <p:spPr>
          <a:xfrm>
            <a:off x="457200" y="3682080"/>
            <a:ext cx="2649600" cy="1896840"/>
          </a:xfrm>
          <a:prstGeom prst="rect">
            <a:avLst/>
          </a:prstGeom>
        </p:spPr>
        <p:txBody>
          <a:bodyPr lIns="0" rIns="0" tIns="0" bIns="0">
            <a:normAutofit/>
          </a:bodyPr>
          <a:p>
            <a:endParaRPr b="0" lang="en-GB" sz="3200" spc="-1" strike="noStrike">
              <a:latin typeface="Arial"/>
            </a:endParaRPr>
          </a:p>
        </p:txBody>
      </p:sp>
      <p:sp>
        <p:nvSpPr>
          <p:cNvPr id="36" name="PlaceHolder 6"/>
          <p:cNvSpPr>
            <a:spLocks noGrp="1"/>
          </p:cNvSpPr>
          <p:nvPr>
            <p:ph type="body"/>
          </p:nvPr>
        </p:nvSpPr>
        <p:spPr>
          <a:xfrm>
            <a:off x="3239640" y="3682080"/>
            <a:ext cx="2649600" cy="1896840"/>
          </a:xfrm>
          <a:prstGeom prst="rect">
            <a:avLst/>
          </a:prstGeom>
        </p:spPr>
        <p:txBody>
          <a:bodyPr lIns="0" rIns="0" tIns="0" bIns="0">
            <a:normAutofit/>
          </a:bodyPr>
          <a:p>
            <a:endParaRPr b="0" lang="en-GB" sz="3200" spc="-1" strike="noStrike">
              <a:latin typeface="Arial"/>
            </a:endParaRPr>
          </a:p>
        </p:txBody>
      </p:sp>
      <p:sp>
        <p:nvSpPr>
          <p:cNvPr id="37" name="PlaceHolder 7"/>
          <p:cNvSpPr>
            <a:spLocks noGrp="1"/>
          </p:cNvSpPr>
          <p:nvPr>
            <p:ph type="body"/>
          </p:nvPr>
        </p:nvSpPr>
        <p:spPr>
          <a:xfrm>
            <a:off x="6022080" y="3682080"/>
            <a:ext cx="26496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0"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41" name="PlaceHolder 2"/>
          <p:cNvSpPr>
            <a:spLocks noGrp="1"/>
          </p:cNvSpPr>
          <p:nvPr>
            <p:ph type="subTitle"/>
          </p:nvPr>
        </p:nvSpPr>
        <p:spPr>
          <a:xfrm>
            <a:off x="457200" y="1604520"/>
            <a:ext cx="8229240" cy="397728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43" name="PlaceHolder 2"/>
          <p:cNvSpPr>
            <a:spLocks noGrp="1"/>
          </p:cNvSpPr>
          <p:nvPr>
            <p:ph type="body"/>
          </p:nvPr>
        </p:nvSpPr>
        <p:spPr>
          <a:xfrm>
            <a:off x="457200" y="1604520"/>
            <a:ext cx="822924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45"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46"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7"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8" name="PlaceHolder 1"/>
          <p:cNvSpPr>
            <a:spLocks noGrp="1"/>
          </p:cNvSpPr>
          <p:nvPr>
            <p:ph type="subTitle"/>
          </p:nvPr>
        </p:nvSpPr>
        <p:spPr>
          <a:xfrm>
            <a:off x="457200" y="273600"/>
            <a:ext cx="8229240" cy="530784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50"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51"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
        <p:nvSpPr>
          <p:cNvPr id="52"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54"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55"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56" name="PlaceHolder 4"/>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58"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59"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60" name="PlaceHolder 4"/>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62" name="PlaceHolder 2"/>
          <p:cNvSpPr>
            <a:spLocks noGrp="1"/>
          </p:cNvSpPr>
          <p:nvPr>
            <p:ph type="body"/>
          </p:nvPr>
        </p:nvSpPr>
        <p:spPr>
          <a:xfrm>
            <a:off x="457200" y="1604520"/>
            <a:ext cx="8229240" cy="1896840"/>
          </a:xfrm>
          <a:prstGeom prst="rect">
            <a:avLst/>
          </a:prstGeom>
        </p:spPr>
        <p:txBody>
          <a:bodyPr lIns="0" rIns="0" tIns="0" bIns="0">
            <a:normAutofit/>
          </a:bodyPr>
          <a:p>
            <a:endParaRPr b="0" lang="en-GB" sz="3200" spc="-1" strike="noStrike">
              <a:latin typeface="Arial"/>
            </a:endParaRPr>
          </a:p>
        </p:txBody>
      </p:sp>
      <p:sp>
        <p:nvSpPr>
          <p:cNvPr id="63" name="PlaceHolder 3"/>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65"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66"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67"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
        <p:nvSpPr>
          <p:cNvPr id="68" name="PlaceHolder 5"/>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70" name="PlaceHolder 2"/>
          <p:cNvSpPr>
            <a:spLocks noGrp="1"/>
          </p:cNvSpPr>
          <p:nvPr>
            <p:ph type="body"/>
          </p:nvPr>
        </p:nvSpPr>
        <p:spPr>
          <a:xfrm>
            <a:off x="457200" y="1604520"/>
            <a:ext cx="2649600" cy="1896840"/>
          </a:xfrm>
          <a:prstGeom prst="rect">
            <a:avLst/>
          </a:prstGeom>
        </p:spPr>
        <p:txBody>
          <a:bodyPr lIns="0" rIns="0" tIns="0" bIns="0">
            <a:normAutofit/>
          </a:bodyPr>
          <a:p>
            <a:endParaRPr b="0" lang="en-GB" sz="3200" spc="-1" strike="noStrike">
              <a:latin typeface="Arial"/>
            </a:endParaRPr>
          </a:p>
        </p:txBody>
      </p:sp>
      <p:sp>
        <p:nvSpPr>
          <p:cNvPr id="71" name="PlaceHolder 3"/>
          <p:cNvSpPr>
            <a:spLocks noGrp="1"/>
          </p:cNvSpPr>
          <p:nvPr>
            <p:ph type="body"/>
          </p:nvPr>
        </p:nvSpPr>
        <p:spPr>
          <a:xfrm>
            <a:off x="3239640" y="1604520"/>
            <a:ext cx="2649600" cy="1896840"/>
          </a:xfrm>
          <a:prstGeom prst="rect">
            <a:avLst/>
          </a:prstGeom>
        </p:spPr>
        <p:txBody>
          <a:bodyPr lIns="0" rIns="0" tIns="0" bIns="0">
            <a:normAutofit/>
          </a:bodyPr>
          <a:p>
            <a:endParaRPr b="0" lang="en-GB" sz="3200" spc="-1" strike="noStrike">
              <a:latin typeface="Arial"/>
            </a:endParaRPr>
          </a:p>
        </p:txBody>
      </p:sp>
      <p:sp>
        <p:nvSpPr>
          <p:cNvPr id="72" name="PlaceHolder 4"/>
          <p:cNvSpPr>
            <a:spLocks noGrp="1"/>
          </p:cNvSpPr>
          <p:nvPr>
            <p:ph type="body"/>
          </p:nvPr>
        </p:nvSpPr>
        <p:spPr>
          <a:xfrm>
            <a:off x="6022080" y="1604520"/>
            <a:ext cx="2649600" cy="1896840"/>
          </a:xfrm>
          <a:prstGeom prst="rect">
            <a:avLst/>
          </a:prstGeom>
        </p:spPr>
        <p:txBody>
          <a:bodyPr lIns="0" rIns="0" tIns="0" bIns="0">
            <a:normAutofit/>
          </a:bodyPr>
          <a:p>
            <a:endParaRPr b="0" lang="en-GB" sz="3200" spc="-1" strike="noStrike">
              <a:latin typeface="Arial"/>
            </a:endParaRPr>
          </a:p>
        </p:txBody>
      </p:sp>
      <p:sp>
        <p:nvSpPr>
          <p:cNvPr id="73" name="PlaceHolder 5"/>
          <p:cNvSpPr>
            <a:spLocks noGrp="1"/>
          </p:cNvSpPr>
          <p:nvPr>
            <p:ph type="body"/>
          </p:nvPr>
        </p:nvSpPr>
        <p:spPr>
          <a:xfrm>
            <a:off x="457200" y="3682080"/>
            <a:ext cx="2649600" cy="1896840"/>
          </a:xfrm>
          <a:prstGeom prst="rect">
            <a:avLst/>
          </a:prstGeom>
        </p:spPr>
        <p:txBody>
          <a:bodyPr lIns="0" rIns="0" tIns="0" bIns="0">
            <a:normAutofit/>
          </a:bodyPr>
          <a:p>
            <a:endParaRPr b="0" lang="en-GB" sz="3200" spc="-1" strike="noStrike">
              <a:latin typeface="Arial"/>
            </a:endParaRPr>
          </a:p>
        </p:txBody>
      </p:sp>
      <p:sp>
        <p:nvSpPr>
          <p:cNvPr id="74" name="PlaceHolder 6"/>
          <p:cNvSpPr>
            <a:spLocks noGrp="1"/>
          </p:cNvSpPr>
          <p:nvPr>
            <p:ph type="body"/>
          </p:nvPr>
        </p:nvSpPr>
        <p:spPr>
          <a:xfrm>
            <a:off x="3239640" y="3682080"/>
            <a:ext cx="2649600" cy="1896840"/>
          </a:xfrm>
          <a:prstGeom prst="rect">
            <a:avLst/>
          </a:prstGeom>
        </p:spPr>
        <p:txBody>
          <a:bodyPr lIns="0" rIns="0" tIns="0" bIns="0">
            <a:normAutofit/>
          </a:bodyPr>
          <a:p>
            <a:endParaRPr b="0" lang="en-GB" sz="3200" spc="-1" strike="noStrike">
              <a:latin typeface="Arial"/>
            </a:endParaRPr>
          </a:p>
        </p:txBody>
      </p:sp>
      <p:sp>
        <p:nvSpPr>
          <p:cNvPr id="75" name="PlaceHolder 7"/>
          <p:cNvSpPr>
            <a:spLocks noGrp="1"/>
          </p:cNvSpPr>
          <p:nvPr>
            <p:ph type="body"/>
          </p:nvPr>
        </p:nvSpPr>
        <p:spPr>
          <a:xfrm>
            <a:off x="6022080" y="3682080"/>
            <a:ext cx="26496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8"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79" name="PlaceHolder 2"/>
          <p:cNvSpPr>
            <a:spLocks noGrp="1"/>
          </p:cNvSpPr>
          <p:nvPr>
            <p:ph type="subTitle"/>
          </p:nvPr>
        </p:nvSpPr>
        <p:spPr>
          <a:xfrm>
            <a:off x="457200" y="1604520"/>
            <a:ext cx="8229240" cy="397728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0"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81" name="PlaceHolder 2"/>
          <p:cNvSpPr>
            <a:spLocks noGrp="1"/>
          </p:cNvSpPr>
          <p:nvPr>
            <p:ph type="body"/>
          </p:nvPr>
        </p:nvSpPr>
        <p:spPr>
          <a:xfrm>
            <a:off x="457200" y="1604520"/>
            <a:ext cx="822924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2"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83"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84"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85"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86" name="PlaceHolder 1"/>
          <p:cNvSpPr>
            <a:spLocks noGrp="1"/>
          </p:cNvSpPr>
          <p:nvPr>
            <p:ph type="subTitle"/>
          </p:nvPr>
        </p:nvSpPr>
        <p:spPr>
          <a:xfrm>
            <a:off x="457200" y="273600"/>
            <a:ext cx="8229240" cy="530784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87"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88"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89"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
        <p:nvSpPr>
          <p:cNvPr id="90"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91"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92"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93"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94" name="PlaceHolder 4"/>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96"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97"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98" name="PlaceHolder 4"/>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100" name="PlaceHolder 2"/>
          <p:cNvSpPr>
            <a:spLocks noGrp="1"/>
          </p:cNvSpPr>
          <p:nvPr>
            <p:ph type="body"/>
          </p:nvPr>
        </p:nvSpPr>
        <p:spPr>
          <a:xfrm>
            <a:off x="457200" y="1604520"/>
            <a:ext cx="8229240" cy="1896840"/>
          </a:xfrm>
          <a:prstGeom prst="rect">
            <a:avLst/>
          </a:prstGeom>
        </p:spPr>
        <p:txBody>
          <a:bodyPr lIns="0" rIns="0" tIns="0" bIns="0">
            <a:normAutofit/>
          </a:bodyPr>
          <a:p>
            <a:endParaRPr b="0" lang="en-GB" sz="3200" spc="-1" strike="noStrike">
              <a:latin typeface="Arial"/>
            </a:endParaRPr>
          </a:p>
        </p:txBody>
      </p:sp>
      <p:sp>
        <p:nvSpPr>
          <p:cNvPr id="101" name="PlaceHolder 3"/>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103"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104"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105"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
        <p:nvSpPr>
          <p:cNvPr id="106" name="PlaceHolder 5"/>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108" name="PlaceHolder 2"/>
          <p:cNvSpPr>
            <a:spLocks noGrp="1"/>
          </p:cNvSpPr>
          <p:nvPr>
            <p:ph type="body"/>
          </p:nvPr>
        </p:nvSpPr>
        <p:spPr>
          <a:xfrm>
            <a:off x="457200" y="1604520"/>
            <a:ext cx="2649600" cy="1896840"/>
          </a:xfrm>
          <a:prstGeom prst="rect">
            <a:avLst/>
          </a:prstGeom>
        </p:spPr>
        <p:txBody>
          <a:bodyPr lIns="0" rIns="0" tIns="0" bIns="0">
            <a:normAutofit/>
          </a:bodyPr>
          <a:p>
            <a:endParaRPr b="0" lang="en-GB" sz="3200" spc="-1" strike="noStrike">
              <a:latin typeface="Arial"/>
            </a:endParaRPr>
          </a:p>
        </p:txBody>
      </p:sp>
      <p:sp>
        <p:nvSpPr>
          <p:cNvPr id="109" name="PlaceHolder 3"/>
          <p:cNvSpPr>
            <a:spLocks noGrp="1"/>
          </p:cNvSpPr>
          <p:nvPr>
            <p:ph type="body"/>
          </p:nvPr>
        </p:nvSpPr>
        <p:spPr>
          <a:xfrm>
            <a:off x="3239640" y="1604520"/>
            <a:ext cx="2649600" cy="1896840"/>
          </a:xfrm>
          <a:prstGeom prst="rect">
            <a:avLst/>
          </a:prstGeom>
        </p:spPr>
        <p:txBody>
          <a:bodyPr lIns="0" rIns="0" tIns="0" bIns="0">
            <a:normAutofit/>
          </a:bodyPr>
          <a:p>
            <a:endParaRPr b="0" lang="en-GB" sz="3200" spc="-1" strike="noStrike">
              <a:latin typeface="Arial"/>
            </a:endParaRPr>
          </a:p>
        </p:txBody>
      </p:sp>
      <p:sp>
        <p:nvSpPr>
          <p:cNvPr id="110" name="PlaceHolder 4"/>
          <p:cNvSpPr>
            <a:spLocks noGrp="1"/>
          </p:cNvSpPr>
          <p:nvPr>
            <p:ph type="body"/>
          </p:nvPr>
        </p:nvSpPr>
        <p:spPr>
          <a:xfrm>
            <a:off x="6022080" y="1604520"/>
            <a:ext cx="2649600" cy="1896840"/>
          </a:xfrm>
          <a:prstGeom prst="rect">
            <a:avLst/>
          </a:prstGeom>
        </p:spPr>
        <p:txBody>
          <a:bodyPr lIns="0" rIns="0" tIns="0" bIns="0">
            <a:normAutofit/>
          </a:bodyPr>
          <a:p>
            <a:endParaRPr b="0" lang="en-GB" sz="3200" spc="-1" strike="noStrike">
              <a:latin typeface="Arial"/>
            </a:endParaRPr>
          </a:p>
        </p:txBody>
      </p:sp>
      <p:sp>
        <p:nvSpPr>
          <p:cNvPr id="111" name="PlaceHolder 5"/>
          <p:cNvSpPr>
            <a:spLocks noGrp="1"/>
          </p:cNvSpPr>
          <p:nvPr>
            <p:ph type="body"/>
          </p:nvPr>
        </p:nvSpPr>
        <p:spPr>
          <a:xfrm>
            <a:off x="457200" y="3682080"/>
            <a:ext cx="2649600" cy="1896840"/>
          </a:xfrm>
          <a:prstGeom prst="rect">
            <a:avLst/>
          </a:prstGeom>
        </p:spPr>
        <p:txBody>
          <a:bodyPr lIns="0" rIns="0" tIns="0" bIns="0">
            <a:normAutofit/>
          </a:bodyPr>
          <a:p>
            <a:endParaRPr b="0" lang="en-GB" sz="3200" spc="-1" strike="noStrike">
              <a:latin typeface="Arial"/>
            </a:endParaRPr>
          </a:p>
        </p:txBody>
      </p:sp>
      <p:sp>
        <p:nvSpPr>
          <p:cNvPr id="112" name="PlaceHolder 6"/>
          <p:cNvSpPr>
            <a:spLocks noGrp="1"/>
          </p:cNvSpPr>
          <p:nvPr>
            <p:ph type="body"/>
          </p:nvPr>
        </p:nvSpPr>
        <p:spPr>
          <a:xfrm>
            <a:off x="3239640" y="3682080"/>
            <a:ext cx="2649600" cy="1896840"/>
          </a:xfrm>
          <a:prstGeom prst="rect">
            <a:avLst/>
          </a:prstGeom>
        </p:spPr>
        <p:txBody>
          <a:bodyPr lIns="0" rIns="0" tIns="0" bIns="0">
            <a:normAutofit/>
          </a:bodyPr>
          <a:p>
            <a:endParaRPr b="0" lang="en-GB" sz="3200" spc="-1" strike="noStrike">
              <a:latin typeface="Arial"/>
            </a:endParaRPr>
          </a:p>
        </p:txBody>
      </p:sp>
      <p:sp>
        <p:nvSpPr>
          <p:cNvPr id="113" name="PlaceHolder 7"/>
          <p:cNvSpPr>
            <a:spLocks noGrp="1"/>
          </p:cNvSpPr>
          <p:nvPr>
            <p:ph type="body"/>
          </p:nvPr>
        </p:nvSpPr>
        <p:spPr>
          <a:xfrm>
            <a:off x="6022080" y="3682080"/>
            <a:ext cx="2649600" cy="1896840"/>
          </a:xfrm>
          <a:prstGeom prst="rect">
            <a:avLst/>
          </a:prstGeom>
        </p:spPr>
        <p:txBody>
          <a:bodyPr lIns="0" rIns="0" tIns="0" bIns="0">
            <a:normAutofit/>
          </a:bodyPr>
          <a:p>
            <a:endParaRPr b="0" lang="en-GB"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2.jpeg"/><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 Id="rId11" Type="http://schemas.openxmlformats.org/officeDocument/2006/relationships/slideLayout" Target="../slideLayouts/slideLayout21.xml"/><Relationship Id="rId12" Type="http://schemas.openxmlformats.org/officeDocument/2006/relationships/slideLayout" Target="../slideLayouts/slideLayout22.xml"/><Relationship Id="rId13" Type="http://schemas.openxmlformats.org/officeDocument/2006/relationships/slideLayout" Target="../slideLayouts/slideLayout23.xml"/><Relationship Id="rId14"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3.jpe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457200" y="273600"/>
            <a:ext cx="8229240" cy="1144800"/>
          </a:xfrm>
          <a:prstGeom prst="rect">
            <a:avLst/>
          </a:prstGeom>
        </p:spPr>
        <p:txBody>
          <a:bodyPr lIns="0" rIns="0" tIns="0" bIns="0" anchor="ctr">
            <a:noAutofit/>
          </a:bodyPr>
          <a:p>
            <a:pPr algn="ctr"/>
            <a:r>
              <a:rPr b="0" lang="en-GB" sz="4400" spc="-1" strike="noStrike">
                <a:latin typeface="Arial"/>
              </a:rPr>
              <a:t>Click to edit the title text format</a:t>
            </a:r>
            <a:endParaRPr b="0" lang="en-GB" sz="4400" spc="-1" strike="noStrike">
              <a:latin typeface="Arial"/>
            </a:endParaRPr>
          </a:p>
        </p:txBody>
      </p:sp>
      <p:sp>
        <p:nvSpPr>
          <p:cNvPr id="1" name="PlaceHolder 2"/>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38" name="PlaceHolder 1"/>
          <p:cNvSpPr>
            <a:spLocks noGrp="1"/>
          </p:cNvSpPr>
          <p:nvPr>
            <p:ph type="title"/>
          </p:nvPr>
        </p:nvSpPr>
        <p:spPr>
          <a:xfrm>
            <a:off x="457200" y="273600"/>
            <a:ext cx="8229240" cy="1144800"/>
          </a:xfrm>
          <a:prstGeom prst="rect">
            <a:avLst/>
          </a:prstGeom>
        </p:spPr>
        <p:txBody>
          <a:bodyPr lIns="0" rIns="0" tIns="0" bIns="0" anchor="ctr">
            <a:noAutofit/>
          </a:bodyPr>
          <a:p>
            <a:pPr algn="ctr"/>
            <a:r>
              <a:rPr b="0" lang="en-GB" sz="4400" spc="-1" strike="noStrike">
                <a:latin typeface="Arial"/>
              </a:rPr>
              <a:t>Click to edit the title text format</a:t>
            </a:r>
            <a:endParaRPr b="0" lang="en-GB" sz="4400" spc="-1" strike="noStrike">
              <a:latin typeface="Arial"/>
            </a:endParaRPr>
          </a:p>
        </p:txBody>
      </p:sp>
      <p:sp>
        <p:nvSpPr>
          <p:cNvPr id="39" name="PlaceHolder 2"/>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76" name="PlaceHolder 1"/>
          <p:cNvSpPr>
            <a:spLocks noGrp="1"/>
          </p:cNvSpPr>
          <p:nvPr>
            <p:ph type="title"/>
          </p:nvPr>
        </p:nvSpPr>
        <p:spPr>
          <a:xfrm>
            <a:off x="457200" y="273600"/>
            <a:ext cx="8229240" cy="1144800"/>
          </a:xfrm>
          <a:prstGeom prst="rect">
            <a:avLst/>
          </a:prstGeom>
        </p:spPr>
        <p:txBody>
          <a:bodyPr lIns="0" rIns="0" tIns="0" bIns="0" anchor="ctr">
            <a:noAutofit/>
          </a:bodyPr>
          <a:p>
            <a:pPr algn="ctr"/>
            <a:r>
              <a:rPr b="0" lang="en-GB" sz="4400" spc="-1" strike="noStrike">
                <a:latin typeface="Arial"/>
              </a:rPr>
              <a:t>Click to edit the title text format</a:t>
            </a:r>
            <a:endParaRPr b="0" lang="en-GB" sz="4400" spc="-1" strike="noStrike">
              <a:latin typeface="Arial"/>
            </a:endParaRPr>
          </a:p>
        </p:txBody>
      </p:sp>
      <p:sp>
        <p:nvSpPr>
          <p:cNvPr id="77" name="PlaceHolder 2"/>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25.xml"/>
</Relationships>
</file>

<file path=ppt/slides/_rels/slide7.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25.xml"/><Relationship Id="rId3"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
</Relationships>
</file>

<file path=ppt/slides/_rels/slide10.xml.rels><?xml version="1.0" encoding="UTF-8"?>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25.xml"/><Relationship Id="rId3" Type="http://schemas.openxmlformats.org/officeDocument/2006/relationships/notesSlide" Target="../notesSlides/notesSlide10.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25.xml"/><Relationship Id="rId3" Type="http://schemas.openxmlformats.org/officeDocument/2006/relationships/notesSlide" Target="../notesSlides/notesSlide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
</Relationships>
</file>

<file path=ppt/slides/_rels/slide20.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25.xml"/><Relationship Id="rId3" Type="http://schemas.openxmlformats.org/officeDocument/2006/relationships/notesSlide" Target="../notesSlides/notesSlide20.xml"/>
</Relationships>
</file>

<file path=ppt/slides/_rels/slide21.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25.xml"/><Relationship Id="rId3" Type="http://schemas.openxmlformats.org/officeDocument/2006/relationships/notesSlide" Target="../notesSlides/notesSlide21.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4.xml"/>
</Relationships>
</file>

<file path=ppt/slides/_rels/slide25.xml.rels><?xml version="1.0" encoding="UTF-8"?>
<Relationships xmlns="http://schemas.openxmlformats.org/package/2006/relationships"><Relationship Id="rId1" Type="http://schemas.openxmlformats.org/officeDocument/2006/relationships/image" Target="../media/image10.jpeg"/><Relationship Id="rId2" Type="http://schemas.openxmlformats.org/officeDocument/2006/relationships/slideLayout" Target="../slideLayouts/slideLayout25.xml"/>
</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
</Relationships>
</file>

<file path=ppt/slides/_rels/slide27.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5.xml"/><Relationship Id="rId3" Type="http://schemas.openxmlformats.org/officeDocument/2006/relationships/notesSlide" Target="../notesSlides/notesSlide27.xml"/>
</Relationships>
</file>

<file path=ppt/slides/_rels/slide2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8.xml"/>
</Relationships>
</file>

<file path=ppt/slides/_rels/slide2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9.xml"/>
</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0.xml"/>
</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1.xml"/>
</Relationships>
</file>

<file path=ppt/slides/_rels/slide32.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25.xml"/><Relationship Id="rId3" Type="http://schemas.openxmlformats.org/officeDocument/2006/relationships/notesSlide" Target="../notesSlides/notesSlide32.xml"/>
</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3.xml"/>
</Relationships>
</file>

<file path=ppt/slides/_rels/slide34.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25.xml"/><Relationship Id="rId3" Type="http://schemas.openxmlformats.org/officeDocument/2006/relationships/notesSlide" Target="../notesSlides/notesSlide34.xml"/>
</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5.xml"/>
</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6.xml"/>
</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7.xml"/>
</Relationships>
</file>

<file path=ppt/slides/_rels/slide3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8.xml"/>
</Relationships>
</file>

<file path=ppt/slides/_rels/slide3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9.xml"/>
</Relationships>
</file>

<file path=ppt/slides/_rels/slide4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0.xml"/>
</Relationships>
</file>

<file path=ppt/slides/_rels/slide4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1.xml"/>
</Relationships>
</file>

<file path=ppt/slides/_rels/slide4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2.xml"/>
</Relationships>
</file>

<file path=ppt/slides/_rels/slide4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6.xml"/>
</Relationships>
</file>

<file path=ppt/slides/_rels/slide4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7.xml"/>
</Relationships>
</file>

<file path=ppt/slides/_rels/slide48.xml.rels><?xml version="1.0" encoding="UTF-8"?>
<Relationships xmlns="http://schemas.openxmlformats.org/package/2006/relationships"><Relationship Id="rId1" Type="http://schemas.openxmlformats.org/officeDocument/2006/relationships/image" Target="../media/image14.jpeg"/><Relationship Id="rId2" Type="http://schemas.openxmlformats.org/officeDocument/2006/relationships/slideLayout" Target="../slideLayouts/slideLayout25.xml"/>
</Relationships>
</file>

<file path=ppt/slides/_rels/slide4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9.xml"/>
</Relationships>
</file>

<file path=ppt/slides/_rels/slide50.xml.rels><?xml version="1.0" encoding="UTF-8"?>
<Relationships xmlns="http://schemas.openxmlformats.org/package/2006/relationships"><Relationship Id="rId1" Type="http://schemas.openxmlformats.org/officeDocument/2006/relationships/image" Target="../media/image15.jpeg"/><Relationship Id="rId2" Type="http://schemas.openxmlformats.org/officeDocument/2006/relationships/slideLayout" Target="../slideLayouts/slideLayout25.xml"/>
</Relationships>
</file>

<file path=ppt/slides/_rels/slide5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1.xml"/>
</Relationships>
</file>

<file path=ppt/slides/_rels/slide52.xml.rels><?xml version="1.0" encoding="UTF-8"?>
<Relationships xmlns="http://schemas.openxmlformats.org/package/2006/relationships"><Relationship Id="rId1" Type="http://schemas.openxmlformats.org/officeDocument/2006/relationships/image" Target="../media/image16.jpeg"/><Relationship Id="rId2" Type="http://schemas.openxmlformats.org/officeDocument/2006/relationships/slideLayout" Target="../slideLayouts/slideLayout25.xml"/>
</Relationships>
</file>

<file path=ppt/slides/_rels/slide5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3.xml"/>
</Relationships>
</file>

<file path=ppt/slides/_rels/slide54.xml.rels><?xml version="1.0" encoding="UTF-8"?>
<Relationships xmlns="http://schemas.openxmlformats.org/package/2006/relationships"><Relationship Id="rId1" Type="http://schemas.openxmlformats.org/officeDocument/2006/relationships/image" Target="../media/image17.jpeg"/><Relationship Id="rId2" Type="http://schemas.openxmlformats.org/officeDocument/2006/relationships/slideLayout" Target="../slideLayouts/slideLayout25.xml"/>
</Relationships>
</file>

<file path=ppt/slides/_rels/slide5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5.xml"/>
</Relationships>
</file>

<file path=ppt/slides/_rels/slide56.xml.rels><?xml version="1.0" encoding="UTF-8"?>
<Relationships xmlns="http://schemas.openxmlformats.org/package/2006/relationships"><Relationship Id="rId1" Type="http://schemas.openxmlformats.org/officeDocument/2006/relationships/image" Target="../media/image18.jpeg"/><Relationship Id="rId2" Type="http://schemas.openxmlformats.org/officeDocument/2006/relationships/slideLayout" Target="../slideLayouts/slideLayout25.xml"/>
</Relationships>
</file>

<file path=ppt/slides/_rels/slide5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0.xml"/>
</Relationships>
</file>

<file path=ppt/slides/_rels/slide6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1.xml"/>
</Relationships>
</file>

<file path=ppt/slides/_rels/slide6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2.xml"/>
</Relationships>
</file>

<file path=ppt/slides/_rels/slide6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3.xml"/>
</Relationships>
</file>

<file path=ppt/slides/_rels/slide6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4.xml"/>
</Relationships>
</file>

<file path=ppt/slides/_rels/slide6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5.xml"/>
</Relationships>
</file>

<file path=ppt/slides/_rels/slide6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6.xml"/>
</Relationships>
</file>

<file path=ppt/slides/_rels/slide6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7.xml"/>
</Relationships>
</file>

<file path=ppt/slides/_rels/slide6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8.xml"/>
</Relationships>
</file>

<file path=ppt/slides/_rels/slide6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1.xml.rels><?xml version="1.0" encoding="UTF-8"?>
<Relationships xmlns="http://schemas.openxmlformats.org/package/2006/relationships"><Relationship Id="rId1"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0" name="CustomShape 1"/>
          <p:cNvSpPr/>
          <p:nvPr/>
        </p:nvSpPr>
        <p:spPr>
          <a:xfrm>
            <a:off x="1037520" y="762120"/>
            <a:ext cx="8228880" cy="622080"/>
          </a:xfrm>
          <a:prstGeom prst="rect">
            <a:avLst/>
          </a:prstGeom>
          <a:noFill/>
          <a:ln w="9360">
            <a:noFill/>
          </a:ln>
        </p:spPr>
        <p:style>
          <a:lnRef idx="0"/>
          <a:fillRef idx="0"/>
          <a:effectRef idx="0"/>
          <a:fontRef idx="minor"/>
        </p:style>
        <p:txBody>
          <a:bodyPr lIns="90000" rIns="90000" tIns="45000" bIns="45000">
            <a:noAutofit/>
          </a:bodyPr>
          <a:p>
            <a:pPr algn="ctr">
              <a:lnSpc>
                <a:spcPct val="100000"/>
              </a:lnSpc>
            </a:pPr>
            <a:r>
              <a:rPr b="0" lang="en-US" sz="3600" spc="-1" strike="noStrike">
                <a:solidFill>
                  <a:srgbClr val="000000"/>
                </a:solidFill>
                <a:latin typeface="Arial"/>
                <a:ea typeface="Verdana"/>
              </a:rPr>
              <a:t>Data Security and Compliance</a:t>
            </a:r>
            <a:br/>
            <a:r>
              <a:rPr b="0" lang="en-US" sz="3600" spc="-1" strike="noStrike">
                <a:solidFill>
                  <a:srgbClr val="000000"/>
                </a:solidFill>
                <a:latin typeface="Arial"/>
                <a:ea typeface="Verdana"/>
              </a:rPr>
              <a:t>ACCA5034</a:t>
            </a:r>
            <a:br/>
            <a:endParaRPr b="0" lang="en-GB" sz="3600" spc="-1" strike="noStrike">
              <a:latin typeface="Arial"/>
            </a:endParaRPr>
          </a:p>
        </p:txBody>
      </p:sp>
      <p:sp>
        <p:nvSpPr>
          <p:cNvPr id="121" name="CustomShape 2"/>
          <p:cNvSpPr/>
          <p:nvPr/>
        </p:nvSpPr>
        <p:spPr>
          <a:xfrm>
            <a:off x="2980800" y="1792800"/>
            <a:ext cx="4342680" cy="1377000"/>
          </a:xfrm>
          <a:prstGeom prst="rect">
            <a:avLst/>
          </a:prstGeom>
          <a:noFill/>
          <a:ln w="0">
            <a:noFill/>
          </a:ln>
        </p:spPr>
        <p:style>
          <a:lnRef idx="0"/>
          <a:fillRef idx="0"/>
          <a:effectRef idx="0"/>
          <a:fontRef idx="minor"/>
        </p:style>
        <p:txBody>
          <a:bodyPr lIns="90000" rIns="90000" tIns="45000" bIns="45000" anchor="b">
            <a:noAutofit/>
          </a:bodyPr>
          <a:p>
            <a:pPr algn="ctr">
              <a:lnSpc>
                <a:spcPct val="100000"/>
              </a:lnSpc>
              <a:tabLst>
                <a:tab algn="l" pos="0"/>
              </a:tabLst>
            </a:pPr>
            <a:r>
              <a:rPr b="1" lang="en-US" sz="4000" spc="-1" strike="noStrike">
                <a:solidFill>
                  <a:srgbClr val="000000"/>
                </a:solidFill>
                <a:latin typeface="Arial"/>
                <a:ea typeface="Verdana"/>
              </a:rPr>
              <a:t>Lecture 1</a:t>
            </a:r>
            <a:endParaRPr b="0" lang="en-GB" sz="4000" spc="-1" strike="noStrike">
              <a:latin typeface="Arial"/>
            </a:endParaRPr>
          </a:p>
        </p:txBody>
      </p:sp>
      <p:sp>
        <p:nvSpPr>
          <p:cNvPr id="122" name="CustomShape 3"/>
          <p:cNvSpPr/>
          <p:nvPr/>
        </p:nvSpPr>
        <p:spPr>
          <a:xfrm>
            <a:off x="3162240" y="4626360"/>
            <a:ext cx="5104800" cy="953280"/>
          </a:xfrm>
          <a:prstGeom prst="rect">
            <a:avLst/>
          </a:prstGeom>
          <a:noFill/>
          <a:ln w="0">
            <a:noFill/>
          </a:ln>
        </p:spPr>
        <p:style>
          <a:lnRef idx="0"/>
          <a:fillRef idx="0"/>
          <a:effectRef idx="0"/>
          <a:fontRef idx="minor"/>
        </p:style>
        <p:txBody>
          <a:bodyPr lIns="90000" rIns="90000" tIns="45000" bIns="45000">
            <a:noAutofit/>
          </a:bodyPr>
          <a:p>
            <a:pPr>
              <a:lnSpc>
                <a:spcPct val="100000"/>
              </a:lnSpc>
              <a:tabLst>
                <a:tab algn="l" pos="0"/>
              </a:tabLst>
            </a:pPr>
            <a:r>
              <a:rPr b="0" lang="en-GB" sz="2800" spc="-1" strike="noStrike">
                <a:solidFill>
                  <a:srgbClr val="000000"/>
                </a:solidFill>
                <a:latin typeface="Arial"/>
                <a:ea typeface="Verdana"/>
              </a:rPr>
              <a:t>Information Security : An Introduction</a:t>
            </a:r>
            <a:endParaRPr b="0" lang="en-GB" sz="2800" spc="-1" strike="noStrike">
              <a:latin typeface="Arial"/>
            </a:endParaRPr>
          </a:p>
        </p:txBody>
      </p:sp>
      <p:grpSp>
        <p:nvGrpSpPr>
          <p:cNvPr id="123" name="Group 4"/>
          <p:cNvGrpSpPr/>
          <p:nvPr/>
        </p:nvGrpSpPr>
        <p:grpSpPr>
          <a:xfrm>
            <a:off x="228600" y="2057400"/>
            <a:ext cx="1828080" cy="2571480"/>
            <a:chOff x="228600" y="2057400"/>
            <a:chExt cx="1828080" cy="2571480"/>
          </a:xfrm>
        </p:grpSpPr>
        <p:pic>
          <p:nvPicPr>
            <p:cNvPr id="124" name="Picture 2" descr="Book cover reads book name, title, edition number, and name of the author as follows: &quot;Information Security,&quot; &quot;Principles of Information Security,&quot; “Sixth Edition,&quot; and &quot;Michael E. Whitman&quot; and  &quot;Herbert J. Mattord.&quot; A photo on the cover page shows a screenshot with the close up view of digital coding."/>
            <p:cNvPicPr/>
            <p:nvPr/>
          </p:nvPicPr>
          <p:blipFill>
            <a:blip r:embed="rId1"/>
            <a:stretch/>
          </p:blipFill>
          <p:spPr>
            <a:xfrm>
              <a:off x="279360" y="2057400"/>
              <a:ext cx="1541160" cy="2217240"/>
            </a:xfrm>
            <a:prstGeom prst="rect">
              <a:avLst/>
            </a:prstGeom>
            <a:ln w="0">
              <a:noFill/>
            </a:ln>
          </p:spPr>
        </p:pic>
        <p:sp>
          <p:nvSpPr>
            <p:cNvPr id="125" name="CustomShape 5"/>
            <p:cNvSpPr/>
            <p:nvPr/>
          </p:nvSpPr>
          <p:spPr>
            <a:xfrm>
              <a:off x="228600" y="4264560"/>
              <a:ext cx="1828080" cy="364320"/>
            </a:xfrm>
            <a:prstGeom prst="rect">
              <a:avLst/>
            </a:prstGeom>
            <a:noFill/>
            <a:ln w="0">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Arial"/>
                  <a:ea typeface="ＭＳ Ｐゴシック"/>
                </a:rPr>
                <a:t>Adapted Text</a:t>
              </a:r>
              <a:endParaRPr b="0" lang="en-GB" sz="1800" spc="-1" strike="noStrike">
                <a:latin typeface="Arial"/>
              </a:endParaRPr>
            </a:p>
          </p:txBody>
        </p:sp>
      </p:gr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6"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Learning Objectives</a:t>
            </a:r>
            <a:endParaRPr b="0" lang="en-GB" sz="3600" spc="-1" strike="noStrike">
              <a:latin typeface="Arial"/>
            </a:endParaRPr>
          </a:p>
        </p:txBody>
      </p:sp>
      <p:sp>
        <p:nvSpPr>
          <p:cNvPr id="127"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nSpc>
                <a:spcPct val="100000"/>
              </a:lnSpc>
              <a:spcBef>
                <a:spcPts val="601"/>
              </a:spcBef>
              <a:buClr>
                <a:srgbClr val="364162"/>
              </a:buClr>
              <a:buFont typeface="Arial"/>
              <a:buChar char="•"/>
            </a:pPr>
            <a:r>
              <a:rPr b="0" lang="en-GB" sz="2800" spc="-1" strike="noStrike">
                <a:solidFill>
                  <a:srgbClr val="000000"/>
                </a:solidFill>
                <a:latin typeface="Arial"/>
                <a:ea typeface="Verdana"/>
              </a:rPr>
              <a:t>Upon completion of this material, you should be able to:</a:t>
            </a:r>
            <a:endParaRPr b="0" lang="en-GB" sz="28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Define information security</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Define key terms and critical concepts of information security</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Explain the role of security in the systems development life cycle</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Describe the information security roles of professionals within an organization</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Introduction</a:t>
            </a:r>
            <a:endParaRPr b="0" lang="en-GB" sz="3600" spc="-1" strike="noStrike">
              <a:latin typeface="Arial"/>
            </a:endParaRPr>
          </a:p>
        </p:txBody>
      </p:sp>
      <p:sp>
        <p:nvSpPr>
          <p:cNvPr id="129"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a:t>
            </a:r>
            <a:r>
              <a:rPr b="0" lang="en-US" sz="2800" spc="-1" strike="noStrike">
                <a:solidFill>
                  <a:srgbClr val="000000"/>
                </a:solidFill>
                <a:latin typeface="Arial"/>
                <a:ea typeface="Verdana"/>
              </a:rPr>
              <a:t>Enterprise information security is a critical business capability that needs to be aligned with corporate expectations and culture that provides the leadership and insight to identify risks and implement effective controls</a:t>
            </a:r>
            <a:r>
              <a:rPr b="0" lang="en-GB" sz="2800" spc="-1" strike="noStrike">
                <a:solidFill>
                  <a:srgbClr val="000000"/>
                </a:solidFill>
                <a:latin typeface="Arial"/>
                <a:ea typeface="Verdana"/>
              </a:rPr>
              <a:t>.”—</a:t>
            </a:r>
            <a:r>
              <a:rPr b="0" i="1" lang="en-GB" sz="2000" spc="-1" strike="noStrike">
                <a:solidFill>
                  <a:srgbClr val="000000"/>
                </a:solidFill>
                <a:latin typeface="Arial"/>
                <a:ea typeface="Verdana"/>
              </a:rPr>
              <a:t>Martin Fisher, IT Security Manager, North side Hospital, Atlanta, Georgia </a:t>
            </a:r>
            <a:r>
              <a:rPr b="0" i="1" lang="en-GB" sz="2000" spc="-1" strike="noStrike">
                <a:solidFill>
                  <a:srgbClr val="000000"/>
                </a:solidFill>
                <a:latin typeface="Arial"/>
                <a:ea typeface="Verdana"/>
              </a:rPr>
              <a:t>‏</a:t>
            </a:r>
            <a:endParaRPr b="0" lang="en-GB" sz="20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Security professionals must review the origins of this field to understand its impact on our understanding of information security today</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nodeType="clickEffect" fill="hold" presetClass="entr" presetID="1">
                                  <p:stCondLst>
                                    <p:cond delay="0"/>
                                  </p:stCondLst>
                                  <p:childTnLst>
                                    <p:set>
                                      <p:cBhvr>
                                        <p:cTn id="6" dur="1" fill="hold">
                                          <p:stCondLst>
                                            <p:cond delay="0"/>
                                          </p:stCondLst>
                                        </p:cTn>
                                        <p:tgtEl>
                                          <p:spTgt spid="12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nodeType="clickEffect" fill="hold" presetClass="entr" presetID="1">
                                  <p:stCondLst>
                                    <p:cond delay="0"/>
                                  </p:stCondLst>
                                  <p:childTnLst>
                                    <p:set>
                                      <p:cBhvr>
                                        <p:cTn id="10" dur="1" fill="hold">
                                          <p:stCondLst>
                                            <p:cond delay="0"/>
                                          </p:stCondLst>
                                        </p:cTn>
                                        <p:tgtEl>
                                          <p:spTgt spid="129">
                                            <p:txEl>
                                              <p:pRg st="1" end="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30"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The History of Information Security</a:t>
            </a:r>
            <a:endParaRPr b="0" lang="en-GB" sz="3600" spc="-1" strike="noStrike">
              <a:latin typeface="Arial"/>
            </a:endParaRPr>
          </a:p>
        </p:txBody>
      </p:sp>
      <p:sp>
        <p:nvSpPr>
          <p:cNvPr id="131"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38040" indent="-318240" algn="just">
              <a:lnSpc>
                <a:spcPct val="100000"/>
              </a:lnSpc>
              <a:spcBef>
                <a:spcPts val="601"/>
              </a:spcBef>
              <a:buClr>
                <a:srgbClr val="364162"/>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Lst>
            </a:pPr>
            <a:r>
              <a:rPr b="0" lang="en-GB" sz="2800" spc="-1" strike="noStrike">
                <a:solidFill>
                  <a:srgbClr val="000000"/>
                </a:solidFill>
                <a:latin typeface="Arial"/>
                <a:ea typeface="Verdana"/>
              </a:rPr>
              <a:t>Computer security began immediately after the first mainframes were developed </a:t>
            </a:r>
            <a:endParaRPr b="0" lang="en-GB" sz="2800" spc="-1" strike="noStrike">
              <a:latin typeface="Arial"/>
            </a:endParaRPr>
          </a:p>
          <a:p>
            <a:pPr lvl="1" marL="738360" indent="-318240" algn="just">
              <a:lnSpc>
                <a:spcPct val="100000"/>
              </a:lnSpc>
              <a:spcBef>
                <a:spcPts val="601"/>
              </a:spcBef>
              <a:buClr>
                <a:srgbClr val="364162"/>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Lst>
            </a:pPr>
            <a:r>
              <a:rPr b="0" lang="en-GB" sz="2600" spc="-1" strike="noStrike">
                <a:solidFill>
                  <a:srgbClr val="000000"/>
                </a:solidFill>
                <a:latin typeface="Arial"/>
                <a:ea typeface="Verdana"/>
              </a:rPr>
              <a:t>Groups developing code-breaking computations during World War II created the first modern computers.</a:t>
            </a:r>
            <a:endParaRPr b="0" lang="en-GB" sz="2600" spc="-1" strike="noStrike">
              <a:latin typeface="Arial"/>
            </a:endParaRPr>
          </a:p>
          <a:p>
            <a:pPr lvl="1" marL="738360" indent="-318240" algn="just">
              <a:lnSpc>
                <a:spcPct val="100000"/>
              </a:lnSpc>
              <a:spcBef>
                <a:spcPts val="601"/>
              </a:spcBef>
              <a:buClr>
                <a:srgbClr val="364162"/>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Lst>
            </a:pPr>
            <a:r>
              <a:rPr b="0" lang="en-GB" sz="2600" spc="-1" strike="noStrike">
                <a:solidFill>
                  <a:srgbClr val="000000"/>
                </a:solidFill>
                <a:latin typeface="Arial"/>
                <a:ea typeface="Verdana"/>
              </a:rPr>
              <a:t>Multiple levels of security were implemented.</a:t>
            </a:r>
            <a:endParaRPr b="0" lang="en-GB" sz="2600" spc="-1" strike="noStrike">
              <a:latin typeface="Arial"/>
            </a:endParaRPr>
          </a:p>
          <a:p>
            <a:pPr marL="338040" indent="-318240" algn="just">
              <a:lnSpc>
                <a:spcPct val="100000"/>
              </a:lnSpc>
              <a:spcBef>
                <a:spcPts val="601"/>
              </a:spcBef>
              <a:buClr>
                <a:srgbClr val="364162"/>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Lst>
            </a:pPr>
            <a:r>
              <a:rPr b="0" lang="en-GB" sz="2800" spc="-1" strike="noStrike">
                <a:solidFill>
                  <a:srgbClr val="000000"/>
                </a:solidFill>
                <a:latin typeface="Arial"/>
                <a:ea typeface="Verdana"/>
              </a:rPr>
              <a:t>Physical controls limiting access to sensitive military locations to authorized personnel</a:t>
            </a:r>
            <a:endParaRPr b="0" lang="en-GB" sz="2800" spc="-1" strike="noStrike">
              <a:latin typeface="Arial"/>
            </a:endParaRPr>
          </a:p>
          <a:p>
            <a:pPr marL="338040" indent="-318240" algn="just">
              <a:lnSpc>
                <a:spcPct val="100000"/>
              </a:lnSpc>
              <a:spcBef>
                <a:spcPts val="601"/>
              </a:spcBef>
              <a:buClr>
                <a:srgbClr val="364162"/>
              </a:buClr>
              <a:buFont typeface="Arial"/>
              <a:buChar char="•"/>
              <a:tabLst>
                <a:tab algn="l" pos="907920"/>
                <a:tab algn="l" pos="1822320"/>
                <a:tab algn="l" pos="2736720"/>
                <a:tab algn="l" pos="3651120"/>
                <a:tab algn="l" pos="4565520"/>
                <a:tab algn="l" pos="5479920"/>
                <a:tab algn="l" pos="6394320"/>
                <a:tab algn="l" pos="7308720"/>
                <a:tab algn="l" pos="8223120"/>
                <a:tab algn="l" pos="9137520"/>
                <a:tab algn="l" pos="10051920"/>
              </a:tabLst>
            </a:pPr>
            <a:r>
              <a:rPr b="0" lang="en-GB" sz="2800" spc="-1" strike="noStrike">
                <a:solidFill>
                  <a:srgbClr val="000000"/>
                </a:solidFill>
                <a:latin typeface="Arial"/>
                <a:ea typeface="Verdana"/>
              </a:rPr>
              <a:t>Rudimentary in defending against physical theft, espionage, and sabotage</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32" name="CustomShape 1"/>
          <p:cNvSpPr/>
          <p:nvPr/>
        </p:nvSpPr>
        <p:spPr>
          <a:xfrm>
            <a:off x="304920" y="19080"/>
            <a:ext cx="8686080" cy="66600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rPr>
              <a:t>Key Dates in Information Security (1 of 2)</a:t>
            </a:r>
            <a:endParaRPr b="0" lang="en-GB" sz="3600" spc="-1" strike="noStrike">
              <a:latin typeface="Arial"/>
            </a:endParaRPr>
          </a:p>
        </p:txBody>
      </p:sp>
      <p:graphicFrame>
        <p:nvGraphicFramePr>
          <p:cNvPr id="133" name="Table 2"/>
          <p:cNvGraphicFramePr/>
          <p:nvPr/>
        </p:nvGraphicFramePr>
        <p:xfrm>
          <a:off x="533520" y="838080"/>
          <a:ext cx="8152560" cy="4451040"/>
        </p:xfrm>
        <a:graphic>
          <a:graphicData uri="http://schemas.openxmlformats.org/drawingml/2006/table">
            <a:tbl>
              <a:tblPr/>
              <a:tblGrid>
                <a:gridCol w="999720"/>
                <a:gridCol w="7153200"/>
              </a:tblGrid>
              <a:tr h="380880">
                <a:tc>
                  <a:txBody>
                    <a:bodyPr>
                      <a:noAutofit/>
                    </a:bodyPr>
                    <a:p>
                      <a:pPr algn="ctr">
                        <a:lnSpc>
                          <a:spcPct val="100000"/>
                        </a:lnSpc>
                      </a:pPr>
                      <a:r>
                        <a:rPr b="1" lang="en-US" sz="1600" spc="-1" strike="noStrike">
                          <a:solidFill>
                            <a:srgbClr val="ffffff"/>
                          </a:solidFill>
                          <a:latin typeface="Arial"/>
                        </a:rPr>
                        <a:t>Date</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c>
                  <a:txBody>
                    <a:bodyPr>
                      <a:noAutofit/>
                    </a:bodyPr>
                    <a:p>
                      <a:pPr algn="ctr">
                        <a:lnSpc>
                          <a:spcPct val="100000"/>
                        </a:lnSpc>
                      </a:pPr>
                      <a:r>
                        <a:rPr b="1" lang="en-US" sz="1600" spc="-1" strike="noStrike">
                          <a:solidFill>
                            <a:srgbClr val="ffffff"/>
                          </a:solidFill>
                          <a:latin typeface="Arial"/>
                        </a:rPr>
                        <a:t>Document</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r>
              <a:tr h="543240">
                <a:tc>
                  <a:txBody>
                    <a:bodyPr>
                      <a:noAutofit/>
                    </a:bodyPr>
                    <a:p>
                      <a:pPr>
                        <a:lnSpc>
                          <a:spcPct val="100000"/>
                        </a:lnSpc>
                      </a:pPr>
                      <a:r>
                        <a:rPr b="0" lang="en-US" sz="1600" spc="-1" strike="noStrike">
                          <a:solidFill>
                            <a:srgbClr val="000000"/>
                          </a:solidFill>
                          <a:latin typeface="Arial"/>
                        </a:rPr>
                        <a:t>1968</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Maurice Wilkes discusses password security in Time - Sharing Computer Systems.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994680">
                <a:tc>
                  <a:txBody>
                    <a:bodyPr>
                      <a:noAutofit/>
                    </a:bodyPr>
                    <a:p>
                      <a:pPr>
                        <a:lnSpc>
                          <a:spcPct val="100000"/>
                        </a:lnSpc>
                      </a:pPr>
                      <a:r>
                        <a:rPr b="0" lang="en-US" sz="1600" spc="-1" strike="noStrike">
                          <a:solidFill>
                            <a:srgbClr val="000000"/>
                          </a:solidFill>
                          <a:latin typeface="Arial"/>
                        </a:rPr>
                        <a:t>1970</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tabLst>
                          <a:tab algn="l" pos="0"/>
                        </a:tabLst>
                      </a:pPr>
                      <a:r>
                        <a:rPr b="0" lang="en-US" sz="1600" spc="-1" strike="noStrike">
                          <a:solidFill>
                            <a:srgbClr val="000000"/>
                          </a:solidFill>
                          <a:latin typeface="Arial"/>
                        </a:rPr>
                        <a:t>Willis H. Ware author the report Security Controls for Computer Systems: Report of Defense Science Board Task Force on Computer Security—RAND R.609 which was not declassified until 1979. I became known as the seminal work identifying the need for computer Security.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768960">
                <a:tc>
                  <a:txBody>
                    <a:bodyPr>
                      <a:noAutofit/>
                    </a:bodyPr>
                    <a:p>
                      <a:pPr>
                        <a:lnSpc>
                          <a:spcPct val="100000"/>
                        </a:lnSpc>
                      </a:pPr>
                      <a:r>
                        <a:rPr b="0" lang="en-US" sz="1600" spc="-1" strike="noStrike">
                          <a:solidFill>
                            <a:srgbClr val="000000"/>
                          </a:solidFill>
                          <a:latin typeface="Arial"/>
                        </a:rPr>
                        <a:t>1973</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tabLst>
                          <a:tab algn="l" pos="0"/>
                        </a:tabLst>
                      </a:pPr>
                      <a:r>
                        <a:rPr b="0" lang="en-US" sz="1600" spc="-1" strike="noStrike">
                          <a:solidFill>
                            <a:srgbClr val="000000"/>
                          </a:solidFill>
                          <a:latin typeface="Arial"/>
                        </a:rPr>
                        <a:t>Schell, Downey, and Popek examine the need for additional security in military systems in Preliminary Notes on the Design of Secure Military Computer Systems.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543240">
                <a:tc>
                  <a:txBody>
                    <a:bodyPr>
                      <a:noAutofit/>
                    </a:bodyPr>
                    <a:p>
                      <a:pPr>
                        <a:lnSpc>
                          <a:spcPct val="100000"/>
                        </a:lnSpc>
                      </a:pPr>
                      <a:r>
                        <a:rPr b="0" lang="en-US" sz="1600" spc="-1" strike="noStrike">
                          <a:solidFill>
                            <a:srgbClr val="000000"/>
                          </a:solidFill>
                          <a:latin typeface="Arial"/>
                        </a:rPr>
                        <a:t>1975</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tabLst>
                          <a:tab algn="l" pos="0"/>
                        </a:tabLst>
                      </a:pPr>
                      <a:r>
                        <a:rPr b="0" lang="en-US" sz="1600" spc="-1" strike="noStrike">
                          <a:solidFill>
                            <a:srgbClr val="000000"/>
                          </a:solidFill>
                          <a:latin typeface="Arial"/>
                        </a:rPr>
                        <a:t>The Federal Information Processing Standards (FIPS) examines DES (Digital Encryption Standard) In the Federal Register.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1220400">
                <a:tc>
                  <a:txBody>
                    <a:bodyPr>
                      <a:noAutofit/>
                    </a:bodyPr>
                    <a:p>
                      <a:pPr>
                        <a:lnSpc>
                          <a:spcPct val="100000"/>
                        </a:lnSpc>
                      </a:pPr>
                      <a:r>
                        <a:rPr b="0" lang="en-US" sz="1600" spc="-1" strike="noStrike">
                          <a:solidFill>
                            <a:srgbClr val="000000"/>
                          </a:solidFill>
                          <a:latin typeface="Arial"/>
                        </a:rPr>
                        <a:t>1978</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tabLst>
                          <a:tab algn="l" pos="0"/>
                        </a:tabLst>
                      </a:pPr>
                      <a:r>
                        <a:rPr b="0" lang="en-US" sz="1600" spc="-1" strike="noStrike">
                          <a:solidFill>
                            <a:srgbClr val="000000"/>
                          </a:solidFill>
                          <a:latin typeface="Arial"/>
                        </a:rPr>
                        <a:t>Bisbey and Hollingsworth publish their study “Protection Analysis: Final Report,” which discussed the Protection Analysis project created by ARPA to better understand the vulnerabilities of operating system security and examine the possibility of automated vulnerability detection techniques in existing system software.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bl>
          </a:graphicData>
        </a:graphic>
      </p:graphicFrame>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34" name="CustomShape 1"/>
          <p:cNvSpPr/>
          <p:nvPr/>
        </p:nvSpPr>
        <p:spPr>
          <a:xfrm>
            <a:off x="304920" y="19080"/>
            <a:ext cx="8686080" cy="66600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rPr>
              <a:t>Key Dates in Information Security (2 of 2)</a:t>
            </a:r>
            <a:endParaRPr b="0" lang="en-GB" sz="3600" spc="-1" strike="noStrike">
              <a:latin typeface="Arial"/>
            </a:endParaRPr>
          </a:p>
        </p:txBody>
      </p:sp>
      <p:graphicFrame>
        <p:nvGraphicFramePr>
          <p:cNvPr id="135" name="Table 2"/>
          <p:cNvGraphicFramePr/>
          <p:nvPr/>
        </p:nvGraphicFramePr>
        <p:xfrm>
          <a:off x="495360" y="838080"/>
          <a:ext cx="8305200" cy="4576320"/>
        </p:xfrm>
        <a:graphic>
          <a:graphicData uri="http://schemas.openxmlformats.org/drawingml/2006/table">
            <a:tbl>
              <a:tblPr/>
              <a:tblGrid>
                <a:gridCol w="838080"/>
                <a:gridCol w="7467480"/>
              </a:tblGrid>
              <a:tr h="533160">
                <a:tc>
                  <a:txBody>
                    <a:bodyPr>
                      <a:noAutofit/>
                    </a:bodyPr>
                    <a:p>
                      <a:pPr algn="ctr">
                        <a:lnSpc>
                          <a:spcPct val="100000"/>
                        </a:lnSpc>
                      </a:pPr>
                      <a:r>
                        <a:rPr b="1" lang="en-US" sz="1400" spc="-1" strike="noStrike">
                          <a:solidFill>
                            <a:srgbClr val="ffffff"/>
                          </a:solidFill>
                          <a:latin typeface="Arial"/>
                        </a:rPr>
                        <a:t>Date</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c>
                  <a:txBody>
                    <a:bodyPr>
                      <a:noAutofit/>
                    </a:bodyPr>
                    <a:p>
                      <a:pPr algn="ctr">
                        <a:lnSpc>
                          <a:spcPct val="100000"/>
                        </a:lnSpc>
                      </a:pPr>
                      <a:r>
                        <a:rPr b="1" lang="en-US" sz="1400" spc="-1" strike="noStrike">
                          <a:solidFill>
                            <a:srgbClr val="ffffff"/>
                          </a:solidFill>
                          <a:latin typeface="Arial"/>
                        </a:rPr>
                        <a:t>Document</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r>
              <a:tr h="731520">
                <a:tc>
                  <a:txBody>
                    <a:bodyPr>
                      <a:noAutofit/>
                    </a:bodyPr>
                    <a:p>
                      <a:pPr>
                        <a:lnSpc>
                          <a:spcPct val="100000"/>
                        </a:lnSpc>
                      </a:pPr>
                      <a:r>
                        <a:rPr b="0" lang="en-US" sz="1400" spc="-1" strike="noStrike">
                          <a:solidFill>
                            <a:srgbClr val="000000"/>
                          </a:solidFill>
                          <a:latin typeface="Arial"/>
                        </a:rPr>
                        <a:t>1979</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tabLst>
                          <a:tab algn="l" pos="0"/>
                        </a:tabLst>
                      </a:pPr>
                      <a:r>
                        <a:rPr b="0" lang="en-US" sz="1400" spc="-1" strike="noStrike">
                          <a:solidFill>
                            <a:srgbClr val="000000"/>
                          </a:solidFill>
                          <a:latin typeface="Arial"/>
                        </a:rPr>
                        <a:t>Dennis Ritchie publishes “On the Security of UNIX” and “Protection of Data File Contents,” which discussed secure user IDs, secure group IDs, and the problems inherent in the systems. </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691200">
                <a:tc>
                  <a:txBody>
                    <a:bodyPr>
                      <a:noAutofit/>
                    </a:bodyPr>
                    <a:p>
                      <a:pPr>
                        <a:lnSpc>
                          <a:spcPct val="100000"/>
                        </a:lnSpc>
                      </a:pPr>
                      <a:r>
                        <a:rPr b="0" lang="en-US" sz="1400" spc="-1" strike="noStrike">
                          <a:solidFill>
                            <a:srgbClr val="000000"/>
                          </a:solidFill>
                          <a:latin typeface="Arial"/>
                        </a:rPr>
                        <a:t>1982</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tabLst>
                          <a:tab algn="l" pos="0"/>
                        </a:tabLst>
                      </a:pPr>
                      <a:r>
                        <a:rPr b="0" lang="en-US" sz="1400" spc="-1" strike="noStrike">
                          <a:solidFill>
                            <a:srgbClr val="000000"/>
                          </a:solidFill>
                          <a:latin typeface="Arial"/>
                        </a:rPr>
                        <a:t>The US. Department of Defense Computer Security Evaluation Center publishes the first version of the Trusted Computer Security (TCSEC) documents, which came to be known as the Rainbow Series. </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1038600">
                <a:tc>
                  <a:txBody>
                    <a:bodyPr>
                      <a:noAutofit/>
                    </a:bodyPr>
                    <a:p>
                      <a:pPr>
                        <a:lnSpc>
                          <a:spcPct val="100000"/>
                        </a:lnSpc>
                      </a:pPr>
                      <a:r>
                        <a:rPr b="0" lang="en-US" sz="1400" spc="-1" strike="noStrike">
                          <a:solidFill>
                            <a:srgbClr val="000000"/>
                          </a:solidFill>
                          <a:latin typeface="Arial"/>
                        </a:rPr>
                        <a:t>1982</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tabLst>
                          <a:tab algn="l" pos="0"/>
                        </a:tabLst>
                      </a:pPr>
                      <a:r>
                        <a:rPr b="0" lang="en-US" sz="1400" spc="-1" strike="noStrike">
                          <a:solidFill>
                            <a:srgbClr val="000000"/>
                          </a:solidFill>
                          <a:latin typeface="Arial"/>
                        </a:rPr>
                        <a:t>Grampp and Morris write “The UNIX System: UNIX Operating System Security.” In this report the authors examined four “important handles to computer security”: physical control of primes and computer facilities, management commitment to security objectives, education of employees, and administrative procedures aimed at increased security.</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891000">
                <a:tc>
                  <a:txBody>
                    <a:bodyPr>
                      <a:noAutofit/>
                    </a:bodyPr>
                    <a:p>
                      <a:pPr>
                        <a:lnSpc>
                          <a:spcPct val="100000"/>
                        </a:lnSpc>
                      </a:pPr>
                      <a:r>
                        <a:rPr b="0" lang="en-US" sz="1400" spc="-1" strike="noStrike">
                          <a:solidFill>
                            <a:srgbClr val="000000"/>
                          </a:solidFill>
                          <a:latin typeface="Arial"/>
                        </a:rPr>
                        <a:t>1984</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tabLst>
                          <a:tab algn="l" pos="0"/>
                        </a:tabLst>
                      </a:pPr>
                      <a:r>
                        <a:rPr b="0" lang="en-US" sz="1400" spc="-1" strike="noStrike">
                          <a:solidFill>
                            <a:srgbClr val="000000"/>
                          </a:solidFill>
                          <a:latin typeface="Arial"/>
                        </a:rPr>
                        <a:t>Reeds and Weinberger publish “File Security and the UNIX System Crypt Command.” Their premise was: “No technique can be secure against wiretapping or is equivalent on the computer. Therefore no technique can be secure against the system administrator or other privileged users... the naive user have no chance.”</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691200">
                <a:tc>
                  <a:txBody>
                    <a:bodyPr>
                      <a:noAutofit/>
                    </a:bodyPr>
                    <a:p>
                      <a:pPr>
                        <a:lnSpc>
                          <a:spcPct val="100000"/>
                        </a:lnSpc>
                      </a:pPr>
                      <a:r>
                        <a:rPr b="0" lang="en-US" sz="1400" spc="-1" strike="noStrike">
                          <a:solidFill>
                            <a:srgbClr val="000000"/>
                          </a:solidFill>
                          <a:latin typeface="Arial"/>
                        </a:rPr>
                        <a:t>1992</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tabLst>
                          <a:tab algn="l" pos="0"/>
                        </a:tabLst>
                      </a:pPr>
                      <a:r>
                        <a:rPr b="0" lang="en-US" sz="1400" spc="-1" strike="noStrike">
                          <a:solidFill>
                            <a:srgbClr val="000000"/>
                          </a:solidFill>
                          <a:latin typeface="Arial"/>
                        </a:rPr>
                        <a:t>Researchers for the Internet Engineering Task force, working at the Naval Research Laboratory, develop the Simple Internet Protocol  Plus (SIPP) Security protocols, creating what is now known as IPSEC security.</a:t>
                      </a:r>
                      <a:endParaRPr b="0" lang="en-GB" sz="14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bl>
          </a:graphicData>
        </a:graphic>
      </p:graphicFrame>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36" name="CustomShape 1"/>
          <p:cNvSpPr/>
          <p:nvPr/>
        </p:nvSpPr>
        <p:spPr>
          <a:xfrm>
            <a:off x="84960" y="28440"/>
            <a:ext cx="9058320" cy="961560"/>
          </a:xfrm>
          <a:prstGeom prst="rect">
            <a:avLst/>
          </a:prstGeom>
          <a:noFill/>
          <a:ln w="9360">
            <a:noFill/>
          </a:ln>
        </p:spPr>
        <p:style>
          <a:lnRef idx="0"/>
          <a:fillRef idx="0"/>
          <a:effectRef idx="0"/>
          <a:fontRef idx="minor"/>
        </p:style>
        <p:txBody>
          <a:bodyPr lIns="90000" rIns="90000" tIns="45000" bIns="45000" anchor="ctr">
            <a:normAutofit/>
          </a:bodyPr>
          <a:p>
            <a:pPr algn="ctr">
              <a:lnSpc>
                <a:spcPct val="100000"/>
              </a:lnSpc>
              <a:tabLst>
                <a:tab algn="l" pos="0"/>
              </a:tabLst>
            </a:pPr>
            <a:r>
              <a:rPr b="0" lang="en-US" sz="3600" spc="-1" strike="noStrike">
                <a:solidFill>
                  <a:srgbClr val="000000"/>
                </a:solidFill>
                <a:latin typeface="Arial"/>
              </a:rPr>
              <a:t>The Enigma (1 of 2)</a:t>
            </a:r>
            <a:endParaRPr b="0" lang="en-GB" sz="3600" spc="-1" strike="noStrike">
              <a:latin typeface="Arial"/>
            </a:endParaRPr>
          </a:p>
        </p:txBody>
      </p:sp>
      <p:pic>
        <p:nvPicPr>
          <p:cNvPr id="137" name="Picture 2" descr="A photo shows the German code enigma machine.&#10;"/>
          <p:cNvPicPr/>
          <p:nvPr/>
        </p:nvPicPr>
        <p:blipFill>
          <a:blip r:embed="rId1"/>
          <a:stretch/>
        </p:blipFill>
        <p:spPr>
          <a:xfrm>
            <a:off x="3509640" y="875880"/>
            <a:ext cx="2208960" cy="4057560"/>
          </a:xfrm>
          <a:prstGeom prst="rect">
            <a:avLst/>
          </a:prstGeom>
          <a:ln w="0">
            <a:noFill/>
          </a:ln>
        </p:spPr>
      </p:pic>
      <p:sp>
        <p:nvSpPr>
          <p:cNvPr id="138" name="CustomShape 2"/>
          <p:cNvSpPr/>
          <p:nvPr/>
        </p:nvSpPr>
        <p:spPr>
          <a:xfrm>
            <a:off x="1981080" y="4982040"/>
            <a:ext cx="6247800" cy="519840"/>
          </a:xfrm>
          <a:prstGeom prst="rect">
            <a:avLst/>
          </a:prstGeom>
          <a:noFill/>
          <a:ln w="0">
            <a:noFill/>
          </a:ln>
        </p:spPr>
        <p:style>
          <a:lnRef idx="0"/>
          <a:fillRef idx="0"/>
          <a:effectRef idx="0"/>
          <a:fontRef idx="minor"/>
        </p:style>
        <p:txBody>
          <a:bodyPr lIns="90000" rIns="90000" tIns="45000" bIns="45000">
            <a:normAutofit/>
          </a:bodyPr>
          <a:p>
            <a:pPr>
              <a:lnSpc>
                <a:spcPct val="100000"/>
              </a:lnSpc>
              <a:spcBef>
                <a:spcPts val="400"/>
              </a:spcBef>
              <a:tabLst>
                <a:tab algn="l" pos="0"/>
              </a:tabLst>
            </a:pPr>
            <a:r>
              <a:rPr b="0" i="1" lang="en-US" sz="2000" spc="-1" strike="noStrike">
                <a:solidFill>
                  <a:srgbClr val="000000"/>
                </a:solidFill>
                <a:latin typeface="Arial"/>
                <a:ea typeface="Verdana"/>
              </a:rPr>
              <a:t>Source. Bletchley Park Trust. Used with permission.</a:t>
            </a:r>
            <a:endParaRPr b="0" lang="en-GB" sz="20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39" name="CustomShape 1"/>
          <p:cNvSpPr/>
          <p:nvPr/>
        </p:nvSpPr>
        <p:spPr>
          <a:xfrm>
            <a:off x="45720" y="27720"/>
            <a:ext cx="9051840" cy="581040"/>
          </a:xfrm>
          <a:prstGeom prst="rect">
            <a:avLst/>
          </a:prstGeom>
          <a:noFill/>
          <a:ln w="9360">
            <a:noFill/>
          </a:ln>
        </p:spPr>
        <p:style>
          <a:lnRef idx="0"/>
          <a:fillRef idx="0"/>
          <a:effectRef idx="0"/>
          <a:fontRef idx="minor"/>
        </p:style>
        <p:txBody>
          <a:bodyPr lIns="90000" rIns="90000" tIns="45000" bIns="45000" anchor="ctr">
            <a:normAutofit fontScale="93000"/>
          </a:bodyPr>
          <a:p>
            <a:pPr algn="ctr">
              <a:lnSpc>
                <a:spcPct val="100000"/>
              </a:lnSpc>
            </a:pPr>
            <a:r>
              <a:rPr b="0" lang="en-US" sz="3600" spc="-1" strike="noStrike">
                <a:solidFill>
                  <a:srgbClr val="000000"/>
                </a:solidFill>
                <a:latin typeface="Arial"/>
                <a:ea typeface="Verdana"/>
              </a:rPr>
              <a:t>The Enigma (2 of 2)</a:t>
            </a:r>
            <a:endParaRPr b="0" lang="en-GB" sz="3600" spc="-1" strike="noStrike">
              <a:latin typeface="Arial"/>
            </a:endParaRPr>
          </a:p>
        </p:txBody>
      </p:sp>
      <p:sp>
        <p:nvSpPr>
          <p:cNvPr id="140" name="CustomShape 2"/>
          <p:cNvSpPr/>
          <p:nvPr/>
        </p:nvSpPr>
        <p:spPr>
          <a:xfrm>
            <a:off x="83880" y="838080"/>
            <a:ext cx="8762400" cy="47998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US" sz="2400" spc="-1" strike="noStrike">
                <a:solidFill>
                  <a:srgbClr val="000000"/>
                </a:solidFill>
                <a:latin typeface="Arial"/>
                <a:ea typeface="Verdana"/>
              </a:rPr>
              <a:t>Earlier versions of the German code machine Enigma were first broken by the Poles in the 1930s. The British and Americans managed to break later, more complex versions during World War II. The increasingly complex versions of the Enigma, especially the submarine or Unterseeboot version of the Enigma, caused considerable anguish to Allied forces before finally being cracked. The information gained from decrypted transmissions was used to anticipate the actions of German armed forces. 'Some ask why, if we were reading the Enigma, we did not win the war earlier. One might ask, instead, when, if ever, we would have won the war if we hadn't read it' </a:t>
            </a:r>
            <a:endParaRPr b="0" lang="en-GB" sz="24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41"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The 1960s</a:t>
            </a:r>
            <a:endParaRPr b="0" lang="en-GB" sz="3600" spc="-1" strike="noStrike">
              <a:latin typeface="Arial"/>
            </a:endParaRPr>
          </a:p>
        </p:txBody>
      </p:sp>
      <p:sp>
        <p:nvSpPr>
          <p:cNvPr id="142"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Advanced Research Projects Agency (ARPA) began to examine </a:t>
            </a:r>
            <a:r>
              <a:rPr b="0" lang="en-US" sz="2800" spc="-1" strike="noStrike">
                <a:solidFill>
                  <a:srgbClr val="000000"/>
                </a:solidFill>
                <a:latin typeface="Arial"/>
                <a:ea typeface="Verdana"/>
              </a:rPr>
              <a:t>the </a:t>
            </a:r>
            <a:r>
              <a:rPr b="0" lang="en-GB" sz="2800" spc="-1" strike="noStrike">
                <a:solidFill>
                  <a:srgbClr val="000000"/>
                </a:solidFill>
                <a:latin typeface="Arial"/>
                <a:ea typeface="Verdana"/>
              </a:rPr>
              <a:t>feasibility of redundant networked communications.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Larry Roberts developed the ARPANET from its inception.</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43" name="CustomShape 1"/>
          <p:cNvSpPr/>
          <p:nvPr/>
        </p:nvSpPr>
        <p:spPr>
          <a:xfrm>
            <a:off x="108720" y="228600"/>
            <a:ext cx="8914680" cy="596520"/>
          </a:xfrm>
          <a:prstGeom prst="rect">
            <a:avLst/>
          </a:prstGeom>
          <a:noFill/>
          <a:ln w="9360">
            <a:noFill/>
          </a:ln>
        </p:spPr>
        <p:style>
          <a:lnRef idx="0"/>
          <a:fillRef idx="0"/>
          <a:effectRef idx="0"/>
          <a:fontRef idx="minor"/>
        </p:style>
        <p:txBody>
          <a:bodyPr lIns="90000" rIns="90000" tIns="45000" bIns="45000" anchor="ctr">
            <a:normAutofit fontScale="97000"/>
          </a:bodyPr>
          <a:p>
            <a:pPr algn="ctr">
              <a:lnSpc>
                <a:spcPct val="100000"/>
              </a:lnSpc>
              <a:tabLst>
                <a:tab algn="l" pos="0"/>
              </a:tabLst>
            </a:pPr>
            <a:r>
              <a:rPr b="0" lang="en-US" sz="3600" spc="-1" strike="noStrike">
                <a:solidFill>
                  <a:srgbClr val="000000"/>
                </a:solidFill>
                <a:latin typeface="Arial"/>
              </a:rPr>
              <a:t>Development of the ARPANET</a:t>
            </a:r>
            <a:endParaRPr b="0" lang="en-GB" sz="3600" spc="-1" strike="noStrike">
              <a:latin typeface="Arial"/>
            </a:endParaRPr>
          </a:p>
        </p:txBody>
      </p:sp>
      <p:pic>
        <p:nvPicPr>
          <p:cNvPr id="144" name="Picture 5" descr="An illustration is labeled as, “ARPANET Program Plan.” It has a box on the left where the text reads as, “In ARPA, the Program Plan is the master document describing a major program. This plan, which I wrote in 1968, had the following concepts: 1. Objectives – Develop networking and resource sharing. 2. Technical need – Linking computers, 3. Military need – resource sharing – not nuclear war, 4. Prior work – MIT-SDC experiment, 5. Effect on ARPA – Link 17 computer research centers, network research, 6. Plan – Develop IMP’s and start 12/69 and 7. Cost - $3.4M for 68-71.” The text on the right describing Advanced Research Projects Agency and below it is the Washington D.C. 20301. Below it is the text that reads as, “Program Plan No. 723 and Date: third June 1968.” The title below it, reads as, “Resource sharing computer networks and the objectives of the program are given below.”&#10;"/>
          <p:cNvPicPr/>
          <p:nvPr/>
        </p:nvPicPr>
        <p:blipFill>
          <a:blip r:embed="rId1"/>
          <a:stretch/>
        </p:blipFill>
        <p:spPr>
          <a:xfrm>
            <a:off x="1758600" y="914400"/>
            <a:ext cx="5615280" cy="3949200"/>
          </a:xfrm>
          <a:prstGeom prst="rect">
            <a:avLst/>
          </a:prstGeom>
          <a:ln w="0">
            <a:noFill/>
          </a:ln>
        </p:spPr>
      </p:pic>
      <p:sp>
        <p:nvSpPr>
          <p:cNvPr id="145" name="CustomShape 2"/>
          <p:cNvSpPr/>
          <p:nvPr/>
        </p:nvSpPr>
        <p:spPr>
          <a:xfrm>
            <a:off x="613800" y="4952880"/>
            <a:ext cx="8381160" cy="558360"/>
          </a:xfrm>
          <a:prstGeom prst="rect">
            <a:avLst/>
          </a:prstGeom>
          <a:noFill/>
          <a:ln w="0">
            <a:noFill/>
          </a:ln>
        </p:spPr>
        <p:style>
          <a:lnRef idx="0"/>
          <a:fillRef idx="0"/>
          <a:effectRef idx="0"/>
          <a:fontRef idx="minor"/>
        </p:style>
        <p:txBody>
          <a:bodyPr lIns="90000" rIns="90000" tIns="45000" bIns="45000">
            <a:noAutofit/>
          </a:bodyPr>
          <a:p>
            <a:pPr>
              <a:lnSpc>
                <a:spcPct val="100000"/>
              </a:lnSpc>
              <a:spcBef>
                <a:spcPts val="601"/>
              </a:spcBef>
              <a:tabLst>
                <a:tab algn="l" pos="0"/>
              </a:tabLst>
            </a:pPr>
            <a:r>
              <a:rPr b="0" i="1" lang="en-US" sz="2000" spc="-1" strike="noStrike">
                <a:solidFill>
                  <a:srgbClr val="000000"/>
                </a:solidFill>
                <a:latin typeface="Arial"/>
                <a:ea typeface="Verdana"/>
              </a:rPr>
              <a:t>Source. Courtesy of Dr. Lawrence Roberts. Used with permission.</a:t>
            </a:r>
            <a:endParaRPr b="0" lang="en-GB" sz="20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46"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The 1970s and 80s (1 of 2)</a:t>
            </a:r>
            <a:endParaRPr b="0" lang="en-GB" sz="3600" spc="-1" strike="noStrike">
              <a:latin typeface="Arial"/>
            </a:endParaRPr>
          </a:p>
        </p:txBody>
      </p:sp>
      <p:sp>
        <p:nvSpPr>
          <p:cNvPr id="147"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800" spc="-1" strike="noStrike">
                <a:solidFill>
                  <a:srgbClr val="000000"/>
                </a:solidFill>
                <a:latin typeface="Arial"/>
                <a:ea typeface="Verdana"/>
              </a:rPr>
              <a:t>ARPANET grew in popularity, as did its potential for misuse.</a:t>
            </a:r>
            <a:endParaRPr b="0" lang="en-GB" sz="2800" spc="-1" strike="noStrike">
              <a:latin typeface="Arial"/>
            </a:endParaRPr>
          </a:p>
          <a:p>
            <a:pPr marL="343080" indent="-342360">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800" spc="-1" strike="noStrike">
                <a:solidFill>
                  <a:srgbClr val="000000"/>
                </a:solidFill>
                <a:latin typeface="Arial"/>
                <a:ea typeface="Verdana"/>
              </a:rPr>
              <a:t>Fundamental problems with ARPANET security were identified.</a:t>
            </a:r>
            <a:endParaRPr b="0" lang="en-GB" sz="2800" spc="-1" strike="noStrike">
              <a:latin typeface="Arial"/>
            </a:endParaRPr>
          </a:p>
          <a:p>
            <a:pPr lvl="1" marL="743040" indent="-285120">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No safety procedures for dial-up connections to ARPANET</a:t>
            </a:r>
            <a:endParaRPr b="0" lang="en-GB" sz="2600" spc="-1" strike="noStrike">
              <a:latin typeface="Arial"/>
            </a:endParaRPr>
          </a:p>
          <a:p>
            <a:pPr lvl="1" marL="743040" indent="-285120">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Nonexistent user identification and authorization to system</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48"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The 1970s and 80s (2 of 2)</a:t>
            </a:r>
            <a:endParaRPr b="0" lang="en-GB" sz="3600" spc="-1" strike="noStrike">
              <a:latin typeface="Arial"/>
            </a:endParaRPr>
          </a:p>
        </p:txBody>
      </p:sp>
      <p:sp>
        <p:nvSpPr>
          <p:cNvPr id="149"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800" spc="-1" strike="noStrike">
                <a:solidFill>
                  <a:srgbClr val="000000"/>
                </a:solidFill>
                <a:latin typeface="Arial"/>
                <a:ea typeface="Verdana"/>
              </a:rPr>
              <a:t>Information security began with RAND Report R-609 (paper that started the study of computer security and identified the role of management and policy issues in it)</a:t>
            </a:r>
            <a:r>
              <a:rPr b="0" lang="en-GB" sz="2800" spc="-1" strike="noStrike">
                <a:solidFill>
                  <a:srgbClr val="000000"/>
                </a:solidFill>
                <a:latin typeface="Arial"/>
                <a:ea typeface="Verdana"/>
              </a:rPr>
              <a:t>‏</a:t>
            </a:r>
            <a:r>
              <a:rPr b="0" lang="en-US" sz="2800" spc="-1" strike="noStrike">
                <a:solidFill>
                  <a:srgbClr val="000000"/>
                </a:solidFill>
                <a:latin typeface="Arial"/>
                <a:ea typeface="Verdana"/>
              </a:rPr>
              <a:t>.</a:t>
            </a:r>
            <a:endParaRPr b="0" lang="en-GB" sz="2800" spc="-1" strike="noStrike">
              <a:latin typeface="Arial"/>
            </a:endParaRPr>
          </a:p>
          <a:p>
            <a:pPr marL="343080" indent="-342360">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800" spc="-1" strike="noStrike">
                <a:solidFill>
                  <a:srgbClr val="000000"/>
                </a:solidFill>
                <a:latin typeface="Arial"/>
                <a:ea typeface="Verdana"/>
              </a:rPr>
              <a:t>The scope of computer security grew from physical security to include: </a:t>
            </a:r>
            <a:endParaRPr b="0" lang="en-GB" sz="2800" spc="-1" strike="noStrike">
              <a:latin typeface="Arial"/>
            </a:endParaRPr>
          </a:p>
          <a:p>
            <a:pPr lvl="1" marL="743040" indent="-285120">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Securing the data</a:t>
            </a:r>
            <a:endParaRPr b="0" lang="en-GB" sz="2600" spc="-1" strike="noStrike">
              <a:latin typeface="Arial"/>
            </a:endParaRPr>
          </a:p>
          <a:p>
            <a:pPr lvl="1" marL="743040" indent="-285120">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Limiting random and unauthorized access to data</a:t>
            </a:r>
            <a:endParaRPr b="0" lang="en-GB" sz="2600" spc="-1" strike="noStrike">
              <a:latin typeface="Arial"/>
            </a:endParaRPr>
          </a:p>
          <a:p>
            <a:pPr lvl="1" marL="743040" indent="-285120">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Involving personnel from multiple levels of the organization in information security</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0" name="CustomShape 1"/>
          <p:cNvSpPr/>
          <p:nvPr/>
        </p:nvSpPr>
        <p:spPr>
          <a:xfrm>
            <a:off x="0" y="83160"/>
            <a:ext cx="9143280" cy="98280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tabLst>
                <a:tab algn="l" pos="0"/>
              </a:tabLst>
            </a:pPr>
            <a:r>
              <a:rPr b="0" lang="en-US" sz="3400" spc="-1" strike="noStrike">
                <a:solidFill>
                  <a:srgbClr val="000000"/>
                </a:solidFill>
                <a:latin typeface="Arial"/>
              </a:rPr>
              <a:t>Illustration of computer network vulnerabilities from RAND Report R-609</a:t>
            </a:r>
            <a:endParaRPr b="0" lang="en-GB" sz="3400" spc="-1" strike="noStrike">
              <a:latin typeface="Arial"/>
            </a:endParaRPr>
          </a:p>
        </p:txBody>
      </p:sp>
      <p:pic>
        <p:nvPicPr>
          <p:cNvPr id="151" name="Picture 5" descr="An illustration is labeled as, Computer Network Vulnerabilities. A box labeled as, “Processor” has many inputs labeled as, “Files” under which “Theft, Copying, Unauthorized access” are mentioned. The input labeled as, “Hardware” has the text below which it reads as, “Failure of protection circuits and contribute to software failures.” The input labeled as, “Software” has the text below it which reads as, “Failure of protection features, Access control, Bounds control etc.” The output labeled as, “Radiation” is pointing out from the processor by an arrow. Several lines are seen connecting the box labeled as, “Processor” and “Switching center.” The connecting lines are labeled as, “Communication lines.” An arrow pointing out from the communication lines is labeled as, “Radiation.” An arrow labeled as, “Taps” points towards the communication lines. An arrow is shown pointing to an oval, present beside the Switching center. It is labeled as, “Crosstalk.” A picture of two men standing and a man with a computer is shown below the communication lines. An arrow points towards the picture of two men standing and are labeled as, “Operator” below which the text reads as, “Replace supervisor, Reveal protective measures” and “Maintenance Man” below which the text reads as, “Disable hardware devices, Use stand- alone utility programs.” An arrow pointing towards the man with computer is labeled as, “System Programmer” below which the text reads as, “Disable protective features, Provide “ins”, Reveal protective measures.” An arrow labeled as, “Radiation” points out from the “Switching center.” An arrow pointing towards the switching center is labeled as, “Hardware” below which the text reads as, “Improper connections, Cross coupling.” Several lines are seen emerging out from the switching center. A man labeled as, “User” below which the text reads as, “Identification, Authentication, Subtle software, modifications.” Next to man, a machine is labeled as, “Access” below which the text labeled as, “Attachments of recorders bugs” together it is labeled as, “Remote Consoles” is shown at the first and last lines emerging from the switching center. An oval is shown on the right of switching center and is labeled as, “crosstalk.” Two Arrows pointing out from the lines are labeled as, “Radiation” and an arrow is shown towards the line and is labeled as, “Taps.” &#10;"/>
          <p:cNvPicPr/>
          <p:nvPr/>
        </p:nvPicPr>
        <p:blipFill>
          <a:blip r:embed="rId1"/>
          <a:stretch/>
        </p:blipFill>
        <p:spPr>
          <a:xfrm>
            <a:off x="1676520" y="1219320"/>
            <a:ext cx="6019200" cy="3963960"/>
          </a:xfrm>
          <a:prstGeom prst="rect">
            <a:avLst/>
          </a:prstGeom>
          <a:ln w="0">
            <a:noFill/>
          </a:ln>
        </p:spPr>
      </p:pic>
      <p:sp>
        <p:nvSpPr>
          <p:cNvPr id="152" name="CustomShape 2"/>
          <p:cNvSpPr/>
          <p:nvPr/>
        </p:nvSpPr>
        <p:spPr>
          <a:xfrm>
            <a:off x="914400" y="5184000"/>
            <a:ext cx="8152560" cy="472320"/>
          </a:xfrm>
          <a:prstGeom prst="rect">
            <a:avLst/>
          </a:prstGeom>
          <a:noFill/>
          <a:ln w="0">
            <a:noFill/>
          </a:ln>
        </p:spPr>
        <p:style>
          <a:lnRef idx="0"/>
          <a:fillRef idx="0"/>
          <a:effectRef idx="0"/>
          <a:fontRef idx="minor"/>
        </p:style>
        <p:txBody>
          <a:bodyPr lIns="90000" rIns="90000" tIns="45000" bIns="45000">
            <a:normAutofit/>
          </a:bodyPr>
          <a:p>
            <a:pPr>
              <a:lnSpc>
                <a:spcPct val="100000"/>
              </a:lnSpc>
              <a:spcBef>
                <a:spcPts val="601"/>
              </a:spcBef>
              <a:tabLst>
                <a:tab algn="l" pos="0"/>
              </a:tabLst>
            </a:pPr>
            <a:r>
              <a:rPr b="0" i="1" lang="en-US" sz="2000" spc="-1" strike="noStrike">
                <a:solidFill>
                  <a:srgbClr val="000000"/>
                </a:solidFill>
                <a:latin typeface="Arial"/>
                <a:ea typeface="Verdana"/>
              </a:rPr>
              <a:t>Source. RAND Report R-609-1. Used with permission.</a:t>
            </a:r>
            <a:endParaRPr b="0" lang="en-GB" sz="2000" spc="-1" strike="noStrike">
              <a:latin typeface="Arial"/>
            </a:endParaRPr>
          </a:p>
        </p:txBody>
      </p:sp>
    </p:spTree>
  </p:cSld>
  <mc:AlternateContent>
    <mc:Choice Requires="p14">
      <p:transition spd="slow" p14:dur="2000"/>
    </mc:Choice>
    <mc:Fallback>
      <p:transition spd="slow"/>
    </mc:Fallback>
  </mc:AlternateContent>
  <p:timing>
    <p:tnLst>
      <p:par>
        <p:cTn id="11" dur="indefinite" restart="never" nodeType="tmRoot">
          <p:childTnLst>
            <p:seq>
              <p:cTn id="12" dur="indefinite" nodeType="mainSeq">
                <p:childTnLst>
                  <p:par>
                    <p:cTn id="13" fill="hold">
                      <p:stCondLst>
                        <p:cond delay="indefinite"/>
                      </p:stCondLst>
                      <p:childTnLst>
                        <p:par>
                          <p:cTn id="14" fill="hold">
                            <p:stCondLst>
                              <p:cond delay="0"/>
                            </p:stCondLst>
                            <p:childTnLst>
                              <p:par>
                                <p:cTn id="15" nodeType="clickEffect" fill="hold" presetClass="entr" presetID="1">
                                  <p:stCondLst>
                                    <p:cond delay="0"/>
                                  </p:stCondLst>
                                  <p:childTnLst>
                                    <p:set>
                                      <p:cBhvr>
                                        <p:cTn id="16" dur="1" fill="hold">
                                          <p:stCondLst>
                                            <p:cond delay="0"/>
                                          </p:stCondLst>
                                        </p:cTn>
                                        <p:tgtEl>
                                          <p:spTgt spid="151"/>
                                        </p:tgtEl>
                                        <p:attrNameLst>
                                          <p:attrName>style.visibility</p:attrName>
                                        </p:attrNameLst>
                                      </p:cBhvr>
                                      <p:to>
                                        <p:strVal val="visible"/>
                                      </p:to>
                                    </p:set>
                                  </p:childTnLst>
                                </p:cTn>
                              </p:par>
                              <p:par>
                                <p:cTn id="17" nodeType="withEffect" fill="hold" presetClass="entr" presetID="1">
                                  <p:stCondLst>
                                    <p:cond delay="0"/>
                                  </p:stCondLst>
                                  <p:childTnLst>
                                    <p:set>
                                      <p:cBhvr>
                                        <p:cTn id="18" dur="1" fill="hold">
                                          <p:stCondLst>
                                            <p:cond delay="0"/>
                                          </p:stCondLst>
                                        </p:cTn>
                                        <p:tgtEl>
                                          <p:spTgt spid="152">
                                            <p:txEl>
                                              <p:pRg st="0" end="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53"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MULTICS (1 of 2)</a:t>
            </a:r>
            <a:endParaRPr b="0" lang="en-GB" sz="3600" spc="-1" strike="noStrike">
              <a:latin typeface="Arial"/>
            </a:endParaRPr>
          </a:p>
        </p:txBody>
      </p:sp>
      <p:sp>
        <p:nvSpPr>
          <p:cNvPr id="154"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Early focus of computer security research centered on a system called Multiplexed Information and Computing Service (MULTICS)</a:t>
            </a:r>
            <a:r>
              <a:rPr b="0" lang="en-GB" sz="2800" spc="-1" strike="noStrike">
                <a:solidFill>
                  <a:srgbClr val="000000"/>
                </a:solidFill>
                <a:latin typeface="Arial"/>
                <a:ea typeface="Verdana"/>
              </a:rPr>
              <a:t>‏</a:t>
            </a:r>
            <a:r>
              <a:rPr b="0" lang="en-US" sz="2800" spc="-1" strike="noStrike">
                <a:solidFill>
                  <a:srgbClr val="000000"/>
                </a:solidFill>
                <a:latin typeface="Arial"/>
                <a:ea typeface="Verdana"/>
              </a:rPr>
              <a:t>.</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First operating system was created with security integrated into core functions.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Mainframe, time-sharing operating system was developed in the mid-1960s by General Electric (GE), Bell Labs, and Massachusetts Institute of Technology (MIT)</a:t>
            </a:r>
            <a:r>
              <a:rPr b="0" lang="en-GB" sz="2800" spc="-1" strike="noStrike">
                <a:solidFill>
                  <a:srgbClr val="000000"/>
                </a:solidFill>
                <a:latin typeface="Arial"/>
                <a:ea typeface="Verdana"/>
              </a:rPr>
              <a:t>‏</a:t>
            </a:r>
            <a:r>
              <a:rPr b="0" lang="en-US" sz="2800" spc="-1" strike="noStrike">
                <a:solidFill>
                  <a:srgbClr val="000000"/>
                </a:solidFill>
                <a:latin typeface="Arial"/>
                <a:ea typeface="Verdana"/>
              </a:rPr>
              <a:t>.</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55"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MULTICS (2 of 2)</a:t>
            </a:r>
            <a:endParaRPr b="0" lang="en-GB" sz="3600" spc="-1" strike="noStrike">
              <a:latin typeface="Arial"/>
            </a:endParaRPr>
          </a:p>
        </p:txBody>
      </p:sp>
      <p:sp>
        <p:nvSpPr>
          <p:cNvPr id="156"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nSpc>
                <a:spcPct val="100000"/>
              </a:lnSpc>
              <a:spcBef>
                <a:spcPts val="601"/>
              </a:spcBef>
              <a:buClr>
                <a:srgbClr val="364162"/>
              </a:buClr>
              <a:buFont typeface="Arial"/>
              <a:buChar char="•"/>
            </a:pPr>
            <a:r>
              <a:rPr b="0" lang="en-GB" sz="2800" spc="-1" strike="noStrike">
                <a:solidFill>
                  <a:srgbClr val="000000"/>
                </a:solidFill>
                <a:latin typeface="Arial"/>
                <a:ea typeface="Verdana"/>
              </a:rPr>
              <a:t>Several MULTICS key players created UNIX.</a:t>
            </a:r>
            <a:endParaRPr b="0" lang="en-GB" sz="2800" spc="-1" strike="noStrike">
              <a:latin typeface="Arial"/>
            </a:endParaRPr>
          </a:p>
          <a:p>
            <a:pPr lvl="1" marL="743040" indent="-285120">
              <a:lnSpc>
                <a:spcPct val="100000"/>
              </a:lnSpc>
              <a:spcBef>
                <a:spcPts val="601"/>
              </a:spcBef>
              <a:buClr>
                <a:srgbClr val="364162"/>
              </a:buClr>
              <a:buFont typeface="Arial"/>
              <a:buChar char="–"/>
            </a:pPr>
            <a:r>
              <a:rPr b="0" lang="en-GB" sz="2600" spc="-1" strike="noStrike">
                <a:solidFill>
                  <a:srgbClr val="000000"/>
                </a:solidFill>
                <a:latin typeface="Arial"/>
                <a:ea typeface="Verdana"/>
              </a:rPr>
              <a:t>Primary purpose of UNIX was text processing.</a:t>
            </a:r>
            <a:endParaRPr b="0" lang="en-GB" sz="2600" spc="-1" strike="noStrike">
              <a:latin typeface="Arial"/>
            </a:endParaRPr>
          </a:p>
          <a:p>
            <a:pPr marL="343080" indent="-342360">
              <a:lnSpc>
                <a:spcPct val="100000"/>
              </a:lnSpc>
              <a:spcBef>
                <a:spcPts val="601"/>
              </a:spcBef>
              <a:buClr>
                <a:srgbClr val="364162"/>
              </a:buClr>
              <a:buFont typeface="Arial"/>
              <a:buChar char="•"/>
            </a:pPr>
            <a:r>
              <a:rPr b="0" lang="en-GB" sz="2800" spc="-1" strike="noStrike">
                <a:solidFill>
                  <a:srgbClr val="000000"/>
                </a:solidFill>
                <a:latin typeface="Arial"/>
                <a:ea typeface="Verdana"/>
              </a:rPr>
              <a:t>Late 1970s: The microprocessor expanded computing capabilities and security threats.</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7" name="CustomShape 1"/>
          <p:cNvSpPr/>
          <p:nvPr/>
        </p:nvSpPr>
        <p:spPr>
          <a:xfrm>
            <a:off x="45720" y="27720"/>
            <a:ext cx="9051840" cy="73368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The 1990s</a:t>
            </a:r>
            <a:endParaRPr b="0" lang="en-GB" sz="3600" spc="-1" strike="noStrike">
              <a:latin typeface="Arial"/>
            </a:endParaRPr>
          </a:p>
        </p:txBody>
      </p:sp>
      <p:sp>
        <p:nvSpPr>
          <p:cNvPr id="158" name="CustomShape 2"/>
          <p:cNvSpPr/>
          <p:nvPr/>
        </p:nvSpPr>
        <p:spPr>
          <a:xfrm>
            <a:off x="190440" y="91440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Networks of computers became more common, as did the need to connect them to each other.</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Internet became the first global network of networks.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Initially, network connections were based on de facto standards.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In early Internet deployments, security was treated as a low priority</a:t>
            </a:r>
            <a:r>
              <a:rPr b="0" lang="en-US" sz="2800" spc="-1" strike="noStrike">
                <a:solidFill>
                  <a:srgbClr val="000000"/>
                </a:solidFill>
                <a:latin typeface="Arial"/>
                <a:ea typeface="Verdana"/>
              </a:rPr>
              <a:t>.</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In 1993, DEFCON conference was</a:t>
            </a:r>
            <a:r>
              <a:rPr b="0" lang="en-US" sz="2800" spc="-1" strike="noStrike">
                <a:solidFill>
                  <a:srgbClr val="000000"/>
                </a:solidFill>
                <a:latin typeface="Arial"/>
                <a:ea typeface="Verdana"/>
              </a:rPr>
              <a:t> </a:t>
            </a:r>
            <a:r>
              <a:rPr b="0" lang="en-GB" sz="2800" spc="-1" strike="noStrike">
                <a:solidFill>
                  <a:srgbClr val="000000"/>
                </a:solidFill>
                <a:latin typeface="Arial"/>
                <a:ea typeface="Verdana"/>
              </a:rPr>
              <a:t>established for those interested in information security.</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19" dur="indefinite" restart="never" nodeType="tmRoot">
          <p:childTnLst>
            <p:seq>
              <p:cTn id="20" dur="indefinite" nodeType="mainSeq">
                <p:childTnLst>
                  <p:par>
                    <p:cTn id="21" fill="hold">
                      <p:stCondLst>
                        <p:cond delay="indefinite"/>
                      </p:stCondLst>
                      <p:childTnLst>
                        <p:par>
                          <p:cTn id="22" fill="hold">
                            <p:stCondLst>
                              <p:cond delay="0"/>
                            </p:stCondLst>
                            <p:childTnLst>
                              <p:par>
                                <p:cTn id="23" nodeType="clickEffect" fill="hold" presetClass="entr" presetID="1">
                                  <p:stCondLst>
                                    <p:cond delay="0"/>
                                  </p:stCondLst>
                                  <p:childTnLst>
                                    <p:set>
                                      <p:cBhvr>
                                        <p:cTn id="24" dur="1" fill="hold">
                                          <p:stCondLst>
                                            <p:cond delay="0"/>
                                          </p:stCondLst>
                                        </p:cTn>
                                        <p:tgtEl>
                                          <p:spTgt spid="158">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nodeType="clickEffect" fill="hold" presetClass="entr" presetID="1">
                                  <p:stCondLst>
                                    <p:cond delay="0"/>
                                  </p:stCondLst>
                                  <p:childTnLst>
                                    <p:set>
                                      <p:cBhvr>
                                        <p:cTn id="28" dur="1" fill="hold">
                                          <p:stCondLst>
                                            <p:cond delay="0"/>
                                          </p:stCondLst>
                                        </p:cTn>
                                        <p:tgtEl>
                                          <p:spTgt spid="158">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nodeType="clickEffect" fill="hold" presetClass="entr" presetID="1">
                                  <p:stCondLst>
                                    <p:cond delay="0"/>
                                  </p:stCondLst>
                                  <p:childTnLst>
                                    <p:set>
                                      <p:cBhvr>
                                        <p:cTn id="32" dur="1" fill="hold">
                                          <p:stCondLst>
                                            <p:cond delay="0"/>
                                          </p:stCondLst>
                                        </p:cTn>
                                        <p:tgtEl>
                                          <p:spTgt spid="158">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nodeType="clickEffect" fill="hold" presetClass="entr" presetID="1">
                                  <p:stCondLst>
                                    <p:cond delay="0"/>
                                  </p:stCondLst>
                                  <p:childTnLst>
                                    <p:set>
                                      <p:cBhvr>
                                        <p:cTn id="36" dur="1" fill="hold">
                                          <p:stCondLst>
                                            <p:cond delay="0"/>
                                          </p:stCondLst>
                                        </p:cTn>
                                        <p:tgtEl>
                                          <p:spTgt spid="158">
                                            <p:txEl>
                                              <p:pRg st="3" end="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nodeType="clickEffect" fill="hold" presetClass="entr" presetID="1">
                                  <p:stCondLst>
                                    <p:cond delay="0"/>
                                  </p:stCondLst>
                                  <p:childTnLst>
                                    <p:set>
                                      <p:cBhvr>
                                        <p:cTn id="40" dur="1" fill="hold">
                                          <p:stCondLst>
                                            <p:cond delay="0"/>
                                          </p:stCondLst>
                                        </p:cTn>
                                        <p:tgtEl>
                                          <p:spTgt spid="158">
                                            <p:txEl>
                                              <p:pRg st="4" end="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9"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2000 to Present</a:t>
            </a:r>
            <a:endParaRPr b="0" lang="en-GB" sz="3600" spc="-1" strike="noStrike">
              <a:latin typeface="Arial"/>
            </a:endParaRPr>
          </a:p>
        </p:txBody>
      </p:sp>
      <p:sp>
        <p:nvSpPr>
          <p:cNvPr id="160"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5960" indent="-342360" algn="just">
              <a:lnSpc>
                <a:spcPct val="100000"/>
              </a:lnSpc>
              <a:spcBef>
                <a:spcPts val="624"/>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800" spc="-1" strike="noStrike">
                <a:solidFill>
                  <a:srgbClr val="000000"/>
                </a:solidFill>
                <a:latin typeface="Arial"/>
                <a:ea typeface="Verdana"/>
              </a:rPr>
              <a:t>The Internet brings millions of unsecured computer networks into continuous communication with each other.</a:t>
            </a:r>
            <a:endParaRPr b="0" lang="en-GB" sz="2800" spc="-1" strike="noStrike">
              <a:latin typeface="Arial"/>
            </a:endParaRPr>
          </a:p>
          <a:p>
            <a:pPr marL="345960" indent="-342360" algn="just">
              <a:lnSpc>
                <a:spcPct val="100000"/>
              </a:lnSpc>
              <a:spcBef>
                <a:spcPts val="624"/>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800" spc="-1" strike="noStrike">
                <a:solidFill>
                  <a:srgbClr val="000000"/>
                </a:solidFill>
                <a:latin typeface="Arial"/>
                <a:ea typeface="Verdana"/>
              </a:rPr>
              <a:t>The ability to secure a computer’s data </a:t>
            </a:r>
            <a:r>
              <a:rPr b="0" lang="en-US" sz="2800" spc="-1" strike="noStrike">
                <a:solidFill>
                  <a:srgbClr val="000000"/>
                </a:solidFill>
                <a:latin typeface="Arial"/>
                <a:ea typeface="Verdana"/>
              </a:rPr>
              <a:t>was </a:t>
            </a:r>
            <a:r>
              <a:rPr b="0" lang="en-GB" sz="2800" spc="-1" strike="noStrike">
                <a:solidFill>
                  <a:srgbClr val="000000"/>
                </a:solidFill>
                <a:latin typeface="Arial"/>
                <a:ea typeface="Verdana"/>
              </a:rPr>
              <a:t>influenced by the security of every computer to which it is connected.</a:t>
            </a:r>
            <a:endParaRPr b="0" lang="en-GB" sz="2800" spc="-1" strike="noStrike">
              <a:latin typeface="Arial"/>
            </a:endParaRPr>
          </a:p>
          <a:p>
            <a:pPr marL="345960" indent="-342360" algn="just">
              <a:lnSpc>
                <a:spcPct val="100000"/>
              </a:lnSpc>
              <a:spcBef>
                <a:spcPts val="624"/>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800" spc="-1" strike="noStrike">
                <a:solidFill>
                  <a:srgbClr val="000000"/>
                </a:solidFill>
                <a:latin typeface="Arial"/>
                <a:ea typeface="Verdana"/>
              </a:rPr>
              <a:t>Growing threat of cyber attacks has increased the awareness of need for improved security</a:t>
            </a:r>
            <a:r>
              <a:rPr b="0" lang="en-US" sz="2800" spc="-1" strike="noStrike">
                <a:solidFill>
                  <a:srgbClr val="000000"/>
                </a:solidFill>
                <a:latin typeface="Arial"/>
                <a:ea typeface="Verdana"/>
              </a:rPr>
              <a:t>.</a:t>
            </a:r>
            <a:endParaRPr b="0" lang="en-GB" sz="2800" spc="-1" strike="noStrike">
              <a:latin typeface="Arial"/>
            </a:endParaRPr>
          </a:p>
          <a:p>
            <a:pPr lvl="1" marL="746280" indent="-285120" algn="just">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Nation-states engaging in information warfare</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41" dur="indefinite" restart="never" nodeType="tmRoot">
          <p:childTnLst>
            <p:seq>
              <p:cTn id="42" dur="indefinite" nodeType="mainSeq">
                <p:childTnLst>
                  <p:par>
                    <p:cTn id="43" fill="hold">
                      <p:stCondLst>
                        <p:cond delay="indefinite"/>
                      </p:stCondLst>
                      <p:childTnLst>
                        <p:par>
                          <p:cTn id="44" fill="hold">
                            <p:stCondLst>
                              <p:cond delay="0"/>
                            </p:stCondLst>
                            <p:childTnLst>
                              <p:par>
                                <p:cTn id="45" nodeType="clickEffect" fill="hold" presetClass="entr" presetID="1">
                                  <p:stCondLst>
                                    <p:cond delay="0"/>
                                  </p:stCondLst>
                                  <p:childTnLst>
                                    <p:set>
                                      <p:cBhvr>
                                        <p:cTn id="46" dur="1" fill="hold">
                                          <p:stCondLst>
                                            <p:cond delay="0"/>
                                          </p:stCondLst>
                                        </p:cTn>
                                        <p:tgtEl>
                                          <p:spTgt spid="160">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nodeType="clickEffect" fill="hold" presetClass="entr" presetID="1">
                                  <p:stCondLst>
                                    <p:cond delay="0"/>
                                  </p:stCondLst>
                                  <p:childTnLst>
                                    <p:set>
                                      <p:cBhvr>
                                        <p:cTn id="50" dur="1" fill="hold">
                                          <p:stCondLst>
                                            <p:cond delay="0"/>
                                          </p:stCondLst>
                                        </p:cTn>
                                        <p:tgtEl>
                                          <p:spTgt spid="160">
                                            <p:txEl>
                                              <p:pRg st="1" end="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nodeType="clickEffect" fill="hold" presetClass="entr" presetID="1">
                                  <p:stCondLst>
                                    <p:cond delay="0"/>
                                  </p:stCondLst>
                                  <p:childTnLst>
                                    <p:set>
                                      <p:cBhvr>
                                        <p:cTn id="54" dur="1" fill="hold">
                                          <p:stCondLst>
                                            <p:cond delay="0"/>
                                          </p:stCondLst>
                                        </p:cTn>
                                        <p:tgtEl>
                                          <p:spTgt spid="160">
                                            <p:txEl>
                                              <p:pRg st="2" end="2"/>
                                            </p:txEl>
                                          </p:spTgt>
                                        </p:tgtEl>
                                        <p:attrNameLst>
                                          <p:attrName>style.visibility</p:attrName>
                                        </p:attrNameLst>
                                      </p:cBhvr>
                                      <p:to>
                                        <p:strVal val="visible"/>
                                      </p:to>
                                    </p:set>
                                  </p:childTnLst>
                                </p:cTn>
                              </p:par>
                              <p:par>
                                <p:cTn id="55" nodeType="withEffect" fill="hold" presetClass="entr" presetID="1">
                                  <p:stCondLst>
                                    <p:cond delay="0"/>
                                  </p:stCondLst>
                                  <p:childTnLst>
                                    <p:set>
                                      <p:cBhvr>
                                        <p:cTn id="56" dur="1" fill="hold">
                                          <p:stCondLst>
                                            <p:cond delay="0"/>
                                          </p:stCondLst>
                                        </p:cTn>
                                        <p:tgtEl>
                                          <p:spTgt spid="160">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1"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What Is Security? (1 of 2)</a:t>
            </a:r>
            <a:endParaRPr b="0" lang="en-GB" sz="3600" spc="-1" strike="noStrike">
              <a:latin typeface="Arial"/>
            </a:endParaRPr>
          </a:p>
        </p:txBody>
      </p:sp>
      <p:sp>
        <p:nvSpPr>
          <p:cNvPr id="162"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fontScale="88000"/>
          </a:bodyPr>
          <a:p>
            <a:pPr marL="343080" indent="-342360" algn="just">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800" spc="-1" strike="noStrike">
                <a:solidFill>
                  <a:srgbClr val="000000"/>
                </a:solidFill>
                <a:latin typeface="Arial"/>
                <a:ea typeface="Verdana"/>
              </a:rPr>
              <a:t>“</a:t>
            </a:r>
            <a:r>
              <a:rPr b="0" lang="en-GB" sz="2800" spc="-1" strike="noStrike">
                <a:solidFill>
                  <a:srgbClr val="000000"/>
                </a:solidFill>
                <a:latin typeface="Arial"/>
                <a:ea typeface="Verdana"/>
              </a:rPr>
              <a:t>A state of being secure and free from danger or harm; the actions taken to make someone or something secure.”  </a:t>
            </a:r>
            <a:endParaRPr b="0" lang="en-GB" sz="2800" spc="-1" strike="noStrike">
              <a:latin typeface="Arial"/>
            </a:endParaRPr>
          </a:p>
          <a:p>
            <a:pPr marL="343080" indent="-342360" algn="just">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800" spc="-1" strike="noStrike">
                <a:solidFill>
                  <a:srgbClr val="000000"/>
                </a:solidFill>
                <a:latin typeface="Arial"/>
                <a:ea typeface="Verdana"/>
              </a:rPr>
              <a:t>A successful organization should have multiple layers of security in place to protect: </a:t>
            </a:r>
            <a:endParaRPr b="0" lang="en-GB" sz="2800" spc="-1" strike="noStrike">
              <a:latin typeface="Arial"/>
            </a:endParaRPr>
          </a:p>
          <a:p>
            <a:pPr lvl="1" marL="743040" indent="-285120" algn="just">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Operations</a:t>
            </a:r>
            <a:endParaRPr b="0" lang="en-GB" sz="2600" spc="-1" strike="noStrike">
              <a:latin typeface="Arial"/>
            </a:endParaRPr>
          </a:p>
          <a:p>
            <a:pPr lvl="1" marL="743040" indent="-285120" algn="just">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Physical infrastructure</a:t>
            </a:r>
            <a:endParaRPr b="0" lang="en-GB" sz="2600" spc="-1" strike="noStrike">
              <a:latin typeface="Arial"/>
            </a:endParaRPr>
          </a:p>
          <a:p>
            <a:pPr lvl="1" marL="743040" indent="-285120" algn="just">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People</a:t>
            </a:r>
            <a:endParaRPr b="0" lang="en-GB" sz="2600" spc="-1" strike="noStrike">
              <a:latin typeface="Arial"/>
            </a:endParaRPr>
          </a:p>
          <a:p>
            <a:pPr lvl="1" marL="743040" indent="-285120" algn="just">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Functions</a:t>
            </a:r>
            <a:endParaRPr b="0" lang="en-GB" sz="2600" spc="-1" strike="noStrike">
              <a:latin typeface="Arial"/>
            </a:endParaRPr>
          </a:p>
          <a:p>
            <a:pPr lvl="1" marL="743040" indent="-285120" algn="just">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Communications</a:t>
            </a:r>
            <a:endParaRPr b="0" lang="en-GB" sz="2600" spc="-1" strike="noStrike">
              <a:latin typeface="Arial"/>
            </a:endParaRPr>
          </a:p>
          <a:p>
            <a:pPr lvl="1" marL="743040" indent="-285120" algn="just">
              <a:lnSpc>
                <a:spcPct val="100000"/>
              </a:lnSpc>
              <a:spcBef>
                <a:spcPts val="601"/>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Information</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57" dur="indefinite" restart="never" nodeType="tmRoot">
          <p:childTnLst>
            <p:seq>
              <p:cTn id="58" dur="indefinite" nodeType="mainSeq">
                <p:childTnLst>
                  <p:par>
                    <p:cTn id="59" fill="hold">
                      <p:stCondLst>
                        <p:cond delay="indefinite"/>
                      </p:stCondLst>
                      <p:childTnLst>
                        <p:par>
                          <p:cTn id="60" fill="hold">
                            <p:stCondLst>
                              <p:cond delay="0"/>
                            </p:stCondLst>
                            <p:childTnLst>
                              <p:par>
                                <p:cTn id="61" nodeType="clickEffect" fill="hold" presetClass="entr" presetID="1">
                                  <p:stCondLst>
                                    <p:cond delay="0"/>
                                  </p:stCondLst>
                                  <p:childTnLst>
                                    <p:set>
                                      <p:cBhvr>
                                        <p:cTn id="62" dur="1" fill="hold">
                                          <p:stCondLst>
                                            <p:cond delay="0"/>
                                          </p:stCondLst>
                                        </p:cTn>
                                        <p:tgtEl>
                                          <p:spTgt spid="162">
                                            <p:txEl>
                                              <p:pRg st="0" end="0"/>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nodeType="clickEffect" fill="hold" presetClass="entr" presetID="1">
                                  <p:stCondLst>
                                    <p:cond delay="0"/>
                                  </p:stCondLst>
                                  <p:childTnLst>
                                    <p:set>
                                      <p:cBhvr>
                                        <p:cTn id="66" dur="1" fill="hold">
                                          <p:stCondLst>
                                            <p:cond delay="0"/>
                                          </p:stCondLst>
                                        </p:cTn>
                                        <p:tgtEl>
                                          <p:spTgt spid="162">
                                            <p:txEl>
                                              <p:pRg st="1" end="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3"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What Is Security? (2 of 2)</a:t>
            </a:r>
            <a:endParaRPr b="0" lang="en-GB" sz="3600" spc="-1" strike="noStrike">
              <a:latin typeface="Arial"/>
            </a:endParaRPr>
          </a:p>
        </p:txBody>
      </p:sp>
      <p:sp>
        <p:nvSpPr>
          <p:cNvPr id="164"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519"/>
              </a:spcBef>
              <a:buClr>
                <a:srgbClr val="364162"/>
              </a:buClr>
              <a:buFont typeface="Arial"/>
              <a:buChar char="•"/>
            </a:pPr>
            <a:r>
              <a:rPr b="0" lang="en-GB" sz="2600" spc="-1" strike="noStrike">
                <a:solidFill>
                  <a:srgbClr val="000000"/>
                </a:solidFill>
                <a:latin typeface="Arial"/>
                <a:ea typeface="Verdana"/>
              </a:rPr>
              <a:t>The protection of information and its critical elements, including systems and hardware that use, store, and transmit that information </a:t>
            </a:r>
            <a:endParaRPr b="0" lang="en-GB" sz="2600" spc="-1" strike="noStrike">
              <a:latin typeface="Arial"/>
            </a:endParaRPr>
          </a:p>
          <a:p>
            <a:pPr marL="343080" indent="-342360" algn="just">
              <a:lnSpc>
                <a:spcPct val="100000"/>
              </a:lnSpc>
              <a:spcBef>
                <a:spcPts val="519"/>
              </a:spcBef>
              <a:buClr>
                <a:srgbClr val="364162"/>
              </a:buClr>
              <a:buFont typeface="Arial"/>
              <a:buChar char="•"/>
            </a:pPr>
            <a:r>
              <a:rPr b="0" lang="en-GB" sz="2600" spc="-1" strike="noStrike">
                <a:solidFill>
                  <a:srgbClr val="000000"/>
                </a:solidFill>
                <a:latin typeface="Arial"/>
                <a:ea typeface="Verdana"/>
              </a:rPr>
              <a:t>Includes information security management, data security, and network security</a:t>
            </a:r>
            <a:endParaRPr b="0" lang="en-GB" sz="2600" spc="-1" strike="noStrike">
              <a:latin typeface="Arial"/>
            </a:endParaRPr>
          </a:p>
          <a:p>
            <a:pPr marL="343080" indent="-342360" algn="just">
              <a:lnSpc>
                <a:spcPct val="100000"/>
              </a:lnSpc>
              <a:spcBef>
                <a:spcPts val="519"/>
              </a:spcBef>
              <a:buClr>
                <a:srgbClr val="364162"/>
              </a:buClr>
              <a:buFont typeface="Arial"/>
              <a:buChar char="•"/>
            </a:pPr>
            <a:r>
              <a:rPr b="0" lang="en-GB" sz="2600" spc="-1" strike="noStrike">
                <a:solidFill>
                  <a:srgbClr val="000000"/>
                </a:solidFill>
                <a:latin typeface="Arial"/>
                <a:ea typeface="Verdana"/>
              </a:rPr>
              <a:t>C.I.A. triad</a:t>
            </a:r>
            <a:endParaRPr b="0" lang="en-GB" sz="2600" spc="-1" strike="noStrike">
              <a:latin typeface="Arial"/>
            </a:endParaRPr>
          </a:p>
          <a:p>
            <a:pPr lvl="1" marL="743040" indent="-285120" algn="just">
              <a:lnSpc>
                <a:spcPct val="100000"/>
              </a:lnSpc>
              <a:spcBef>
                <a:spcPts val="519"/>
              </a:spcBef>
              <a:buClr>
                <a:srgbClr val="364162"/>
              </a:buClr>
              <a:buFont typeface="Arial"/>
              <a:buChar char="–"/>
            </a:pPr>
            <a:r>
              <a:rPr b="0" lang="en-GB" sz="2600" spc="-1" strike="noStrike">
                <a:solidFill>
                  <a:srgbClr val="000000"/>
                </a:solidFill>
                <a:latin typeface="Arial"/>
                <a:ea typeface="Verdana"/>
              </a:rPr>
              <a:t>Is a standard based on confidentiality, integrity, and availability, now viewed as inadequate.</a:t>
            </a:r>
            <a:endParaRPr b="0" lang="en-GB" sz="2600" spc="-1" strike="noStrike">
              <a:latin typeface="Arial"/>
            </a:endParaRPr>
          </a:p>
          <a:p>
            <a:pPr lvl="1" marL="743040" indent="-285120" algn="just">
              <a:lnSpc>
                <a:spcPct val="100000"/>
              </a:lnSpc>
              <a:spcBef>
                <a:spcPts val="519"/>
              </a:spcBef>
              <a:buClr>
                <a:srgbClr val="364162"/>
              </a:buClr>
              <a:buFont typeface="Arial"/>
              <a:buChar char="–"/>
            </a:pPr>
            <a:r>
              <a:rPr b="0" lang="en-GB" sz="2600" spc="-1" strike="noStrike">
                <a:solidFill>
                  <a:srgbClr val="000000"/>
                </a:solidFill>
                <a:latin typeface="Arial"/>
                <a:ea typeface="Verdana"/>
              </a:rPr>
              <a:t>Expanded model consists of a list of critical characteristics of information.</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67" dur="indefinite" restart="never" nodeType="tmRoot">
          <p:childTnLst>
            <p:seq>
              <p:cTn id="68" dur="indefinite" nodeType="mainSeq">
                <p:childTnLst>
                  <p:par>
                    <p:cTn id="69" fill="hold">
                      <p:stCondLst>
                        <p:cond delay="indefinite"/>
                      </p:stCondLst>
                      <p:childTnLst>
                        <p:par>
                          <p:cTn id="70" fill="hold">
                            <p:stCondLst>
                              <p:cond delay="0"/>
                            </p:stCondLst>
                            <p:childTnLst>
                              <p:par>
                                <p:cTn id="71" nodeType="clickEffect" fill="hold" presetClass="entr" presetID="1">
                                  <p:stCondLst>
                                    <p:cond delay="0"/>
                                  </p:stCondLst>
                                  <p:childTnLst>
                                    <p:set>
                                      <p:cBhvr>
                                        <p:cTn id="72" dur="1" fill="hold">
                                          <p:stCondLst>
                                            <p:cond delay="0"/>
                                          </p:stCondLst>
                                        </p:cTn>
                                        <p:tgtEl>
                                          <p:spTgt spid="164">
                                            <p:txEl>
                                              <p:pRg st="0" end="0"/>
                                            </p:tx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nodeType="clickEffect" fill="hold" presetClass="entr" presetID="1">
                                  <p:stCondLst>
                                    <p:cond delay="0"/>
                                  </p:stCondLst>
                                  <p:childTnLst>
                                    <p:set>
                                      <p:cBhvr>
                                        <p:cTn id="76" dur="1" fill="hold">
                                          <p:stCondLst>
                                            <p:cond delay="0"/>
                                          </p:stCondLst>
                                        </p:cTn>
                                        <p:tgtEl>
                                          <p:spTgt spid="164">
                                            <p:txEl>
                                              <p:pRg st="1" end="1"/>
                                            </p:txEl>
                                          </p:spTgt>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nodeType="clickEffect" fill="hold" presetClass="entr" presetID="1">
                                  <p:stCondLst>
                                    <p:cond delay="0"/>
                                  </p:stCondLst>
                                  <p:childTnLst>
                                    <p:set>
                                      <p:cBhvr>
                                        <p:cTn id="80" dur="1" fill="hold">
                                          <p:stCondLst>
                                            <p:cond delay="0"/>
                                          </p:stCondLst>
                                        </p:cTn>
                                        <p:tgtEl>
                                          <p:spTgt spid="164">
                                            <p:txEl>
                                              <p:pRg st="2" end="2"/>
                                            </p:txEl>
                                          </p:spTgt>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nodeType="clickEffect" fill="hold" presetClass="entr" presetID="1">
                                  <p:stCondLst>
                                    <p:cond delay="0"/>
                                  </p:stCondLst>
                                  <p:childTnLst>
                                    <p:set>
                                      <p:cBhvr>
                                        <p:cTn id="84" dur="1" fill="hold">
                                          <p:stCondLst>
                                            <p:cond delay="0"/>
                                          </p:stCondLst>
                                        </p:cTn>
                                        <p:tgtEl>
                                          <p:spTgt spid="164">
                                            <p:txEl>
                                              <p:pRg st="3" end="3"/>
                                            </p:txEl>
                                          </p:spTgt>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nodeType="clickEffect" fill="hold" presetClass="entr" presetID="1">
                                  <p:stCondLst>
                                    <p:cond delay="0"/>
                                  </p:stCondLst>
                                  <p:childTnLst>
                                    <p:set>
                                      <p:cBhvr>
                                        <p:cTn id="88" dur="1" fill="hold">
                                          <p:stCondLst>
                                            <p:cond delay="0"/>
                                          </p:stCondLst>
                                        </p:cTn>
                                        <p:tgtEl>
                                          <p:spTgt spid="164">
                                            <p:txEl>
                                              <p:pRg st="4" end="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5" name="CustomShape 1"/>
          <p:cNvSpPr/>
          <p:nvPr/>
        </p:nvSpPr>
        <p:spPr>
          <a:xfrm>
            <a:off x="0" y="76320"/>
            <a:ext cx="9143280" cy="60876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tabLst>
                <a:tab algn="l" pos="0"/>
              </a:tabLst>
            </a:pPr>
            <a:r>
              <a:rPr b="0" lang="en-US" sz="3600" spc="-1" strike="noStrike">
                <a:solidFill>
                  <a:srgbClr val="000000"/>
                </a:solidFill>
                <a:latin typeface="Arial"/>
              </a:rPr>
              <a:t>Components of information security (1 of 2)</a:t>
            </a:r>
            <a:endParaRPr b="0" lang="en-GB" sz="3600" spc="-1" strike="noStrike">
              <a:latin typeface="Arial"/>
            </a:endParaRPr>
          </a:p>
        </p:txBody>
      </p:sp>
      <p:pic>
        <p:nvPicPr>
          <p:cNvPr id="166" name="Picture 2" descr="An illustration shows horizontal lines above which three pillars and a triangle is shown above the pillars. The labels on the horizontal lines are, “Confidentiality, Integrity and Availability.” The labels on the pillars are, “Computer Security, Data Security and Network Security.” The labels on the triangle are, “Information Security, Governance, Policy” on the sides of triangle and Management of information security” in the middle of the triangle. &#10;"/>
          <p:cNvPicPr/>
          <p:nvPr/>
        </p:nvPicPr>
        <p:blipFill>
          <a:blip r:embed="rId1"/>
          <a:stretch/>
        </p:blipFill>
        <p:spPr>
          <a:xfrm>
            <a:off x="2209680" y="838080"/>
            <a:ext cx="4723560" cy="4513680"/>
          </a:xfrm>
          <a:prstGeom prst="rect">
            <a:avLst/>
          </a:prstGeom>
          <a:ln w="0">
            <a:noFill/>
          </a:ln>
        </p:spPr>
      </p:pic>
    </p:spTree>
  </p:cSld>
  <mc:AlternateContent>
    <mc:Choice Requires="p14">
      <p:transition spd="slow" p14:dur="2000"/>
    </mc:Choice>
    <mc:Fallback>
      <p:transition spd="slow"/>
    </mc:Fallback>
  </mc:AlternateContent>
  <p:timing>
    <p:tnLst>
      <p:par>
        <p:cTn id="89" dur="indefinite" restart="never" nodeType="tmRoot">
          <p:childTnLst>
            <p:seq>
              <p:cTn id="90" dur="indefinite" nodeType="mainSeq">
                <p:childTnLst>
                  <p:par>
                    <p:cTn id="91" fill="hold">
                      <p:stCondLst>
                        <p:cond delay="indefinite"/>
                      </p:stCondLst>
                      <p:childTnLst>
                        <p:par>
                          <p:cTn id="92" fill="hold">
                            <p:stCondLst>
                              <p:cond delay="0"/>
                            </p:stCondLst>
                            <p:childTnLst>
                              <p:par>
                                <p:cTn id="93" nodeType="clickEffect" fill="hold" presetClass="entr" presetID="1">
                                  <p:stCondLst>
                                    <p:cond delay="0"/>
                                  </p:stCondLst>
                                  <p:childTnLst>
                                    <p:set>
                                      <p:cBhvr>
                                        <p:cTn id="94" dur="1" fill="hold">
                                          <p:stCondLst>
                                            <p:cond delay="0"/>
                                          </p:stCondLst>
                                        </p:cTn>
                                        <p:tgtEl>
                                          <p:spTgt spid="16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7" name="CustomShape 1"/>
          <p:cNvSpPr/>
          <p:nvPr/>
        </p:nvSpPr>
        <p:spPr>
          <a:xfrm>
            <a:off x="0" y="76320"/>
            <a:ext cx="9143280" cy="76140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rPr>
              <a:t>The C.I.A. triad (2 of 2)</a:t>
            </a:r>
            <a:endParaRPr b="0" lang="en-GB" sz="3600" spc="-1" strike="noStrike">
              <a:latin typeface="Arial"/>
            </a:endParaRPr>
          </a:p>
        </p:txBody>
      </p:sp>
      <p:pic>
        <p:nvPicPr>
          <p:cNvPr id="168" name="Picture 2" descr="An illustration shows a triangle labeled as, “Confidentiality, Integrity and Availability” on the sides of triangle and the label “Data and services” in the middle of triangle.&#10;"/>
          <p:cNvPicPr/>
          <p:nvPr/>
        </p:nvPicPr>
        <p:blipFill>
          <a:blip r:embed="rId1"/>
          <a:srcRect l="0" t="8292" r="0" b="0"/>
          <a:stretch/>
        </p:blipFill>
        <p:spPr>
          <a:xfrm>
            <a:off x="1600200" y="914400"/>
            <a:ext cx="5942880" cy="4212360"/>
          </a:xfrm>
          <a:prstGeom prst="rect">
            <a:avLst/>
          </a:prstGeom>
          <a:ln w="0">
            <a:noFill/>
          </a:ln>
        </p:spPr>
      </p:pic>
    </p:spTree>
  </p:cSld>
  <mc:AlternateContent>
    <mc:Choice Requires="p14">
      <p:transition spd="slow" p14:dur="2000"/>
    </mc:Choice>
    <mc:Fallback>
      <p:transition spd="slow"/>
    </mc:Fallback>
  </mc:AlternateContent>
  <p:timing>
    <p:tnLst>
      <p:par>
        <p:cTn id="95" dur="indefinite" restart="never" nodeType="tmRoot">
          <p:childTnLst>
            <p:seq>
              <p:cTn id="96" dur="indefinite" nodeType="mainSeq">
                <p:childTnLst>
                  <p:par>
                    <p:cTn id="97" fill="hold">
                      <p:stCondLst>
                        <p:cond delay="indefinite"/>
                      </p:stCondLst>
                      <p:childTnLst>
                        <p:par>
                          <p:cTn id="98" fill="hold">
                            <p:stCondLst>
                              <p:cond delay="0"/>
                            </p:stCondLst>
                            <p:childTnLst>
                              <p:par>
                                <p:cTn id="99" nodeType="clickEffect" fill="hold" presetClass="entr" presetID="1">
                                  <p:stCondLst>
                                    <p:cond delay="0"/>
                                  </p:stCondLst>
                                  <p:childTnLst>
                                    <p:set>
                                      <p:cBhvr>
                                        <p:cTn id="100" dur="1" fill="hold">
                                          <p:stCondLst>
                                            <p:cond delay="0"/>
                                          </p:stCondLst>
                                        </p:cTn>
                                        <p:tgtEl>
                                          <p:spTgt spid="16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9"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Key Information Security Concepts (1 of 3)</a:t>
            </a:r>
            <a:endParaRPr b="0" lang="en-GB" sz="3600" spc="-1" strike="noStrike">
              <a:latin typeface="Arial"/>
            </a:endParaRPr>
          </a:p>
        </p:txBody>
      </p:sp>
      <p:sp>
        <p:nvSpPr>
          <p:cNvPr id="170" name="CustomShape 2"/>
          <p:cNvSpPr/>
          <p:nvPr/>
        </p:nvSpPr>
        <p:spPr>
          <a:xfrm>
            <a:off x="457200" y="1098360"/>
            <a:ext cx="8533800" cy="4463280"/>
          </a:xfrm>
          <a:prstGeom prst="rect">
            <a:avLst/>
          </a:prstGeom>
          <a:noFill/>
          <a:ln w="0">
            <a:noFill/>
          </a:ln>
        </p:spPr>
        <p:style>
          <a:lnRef idx="0"/>
          <a:fillRef idx="0"/>
          <a:effectRef idx="0"/>
          <a:fontRef idx="minor"/>
        </p:style>
        <p:txBody>
          <a:bodyPr lIns="90000" rIns="90000" tIns="45000" bIns="45000">
            <a:normAutofit/>
          </a:bodyPr>
          <a:p>
            <a:pPr marL="343080" indent="-342360">
              <a:lnSpc>
                <a:spcPct val="90000"/>
              </a:lnSpc>
              <a:spcBef>
                <a:spcPts val="700"/>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Access</a:t>
            </a:r>
            <a:endParaRPr b="0" lang="en-GB" sz="2600" spc="-1" strike="noStrike">
              <a:latin typeface="Arial"/>
            </a:endParaRPr>
          </a:p>
          <a:p>
            <a:pPr marL="343080" indent="-342360">
              <a:lnSpc>
                <a:spcPct val="90000"/>
              </a:lnSpc>
              <a:spcBef>
                <a:spcPts val="700"/>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Asset</a:t>
            </a:r>
            <a:endParaRPr b="0" lang="en-GB" sz="2600" spc="-1" strike="noStrike">
              <a:latin typeface="Arial"/>
            </a:endParaRPr>
          </a:p>
          <a:p>
            <a:pPr marL="343080" indent="-342360">
              <a:lnSpc>
                <a:spcPct val="90000"/>
              </a:lnSpc>
              <a:spcBef>
                <a:spcPts val="700"/>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Attack </a:t>
            </a:r>
            <a:endParaRPr b="0" lang="en-GB" sz="2600" spc="-1" strike="noStrike">
              <a:latin typeface="Arial"/>
            </a:endParaRPr>
          </a:p>
          <a:p>
            <a:pPr marL="343080" indent="-342360">
              <a:lnSpc>
                <a:spcPct val="90000"/>
              </a:lnSpc>
              <a:spcBef>
                <a:spcPts val="700"/>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Control, safeguard, or countermeasure</a:t>
            </a:r>
            <a:endParaRPr b="0" lang="en-GB" sz="2600" spc="-1" strike="noStrike">
              <a:latin typeface="Arial"/>
            </a:endParaRPr>
          </a:p>
          <a:p>
            <a:pPr marL="343080" indent="-342360">
              <a:lnSpc>
                <a:spcPct val="90000"/>
              </a:lnSpc>
              <a:spcBef>
                <a:spcPts val="700"/>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Exploit</a:t>
            </a:r>
            <a:endParaRPr b="0" lang="en-GB" sz="2600" spc="-1" strike="noStrike">
              <a:latin typeface="Arial"/>
            </a:endParaRPr>
          </a:p>
          <a:p>
            <a:pPr marL="343080" indent="-342360">
              <a:lnSpc>
                <a:spcPct val="90000"/>
              </a:lnSpc>
              <a:spcBef>
                <a:spcPts val="700"/>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Exposure</a:t>
            </a:r>
            <a:endParaRPr b="0" lang="en-GB" sz="2600" spc="-1" strike="noStrike">
              <a:latin typeface="Arial"/>
            </a:endParaRPr>
          </a:p>
          <a:p>
            <a:pPr marL="343080" indent="-342360">
              <a:lnSpc>
                <a:spcPct val="90000"/>
              </a:lnSpc>
              <a:spcBef>
                <a:spcPts val="700"/>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Loss</a:t>
            </a:r>
            <a:endParaRPr b="0" lang="en-GB" sz="2600" spc="-1" strike="noStrike">
              <a:latin typeface="Arial"/>
            </a:endParaRPr>
          </a:p>
          <a:p>
            <a:pPr marL="343080" indent="-342360">
              <a:lnSpc>
                <a:spcPct val="90000"/>
              </a:lnSpc>
              <a:spcBef>
                <a:spcPts val="700"/>
              </a:spcBef>
              <a:buClr>
                <a:srgbClr val="364162"/>
              </a:buClr>
              <a:buFont typeface="Arial"/>
              <a:buChar char="•"/>
              <a:tabLst>
                <a:tab algn="l" pos="911160"/>
                <a:tab algn="l" pos="1825560"/>
                <a:tab algn="l" pos="2739960"/>
                <a:tab algn="l" pos="3654360"/>
                <a:tab algn="l" pos="4568760"/>
                <a:tab algn="l" pos="5483160"/>
                <a:tab algn="l" pos="6397560"/>
                <a:tab algn="l" pos="7311960"/>
                <a:tab algn="l" pos="8226360"/>
                <a:tab algn="l" pos="9140760"/>
                <a:tab algn="l" pos="10055160"/>
              </a:tabLst>
            </a:pPr>
            <a:r>
              <a:rPr b="0" lang="en-GB" sz="2600" spc="-1" strike="noStrike">
                <a:solidFill>
                  <a:srgbClr val="000000"/>
                </a:solidFill>
                <a:latin typeface="Arial"/>
                <a:ea typeface="Verdana"/>
              </a:rPr>
              <a:t>Protection profile or security posture</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101" dur="indefinite" restart="never" nodeType="tmRoot">
          <p:childTnLst>
            <p:seq>
              <p:cTn id="102" dur="indefinite" nodeType="mainSeq">
                <p:childTnLst>
                  <p:par>
                    <p:cTn id="103" fill="hold">
                      <p:stCondLst>
                        <p:cond delay="indefinite"/>
                      </p:stCondLst>
                      <p:childTnLst>
                        <p:par>
                          <p:cTn id="104" fill="hold">
                            <p:stCondLst>
                              <p:cond delay="0"/>
                            </p:stCondLst>
                            <p:childTnLst>
                              <p:par>
                                <p:cTn id="105" nodeType="clickEffect" fill="hold" presetClass="entr" presetID="1">
                                  <p:stCondLst>
                                    <p:cond delay="0"/>
                                  </p:stCondLst>
                                  <p:childTnLst>
                                    <p:set>
                                      <p:cBhvr>
                                        <p:cTn id="106" dur="1" fill="hold">
                                          <p:stCondLst>
                                            <p:cond delay="0"/>
                                          </p:stCondLst>
                                        </p:cTn>
                                        <p:tgtEl>
                                          <p:spTgt spid="170">
                                            <p:txEl>
                                              <p:pRg st="0" end="0"/>
                                            </p:txEl>
                                          </p:spTgt>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nodeType="clickEffect" fill="hold" presetClass="entr" presetID="1">
                                  <p:stCondLst>
                                    <p:cond delay="0"/>
                                  </p:stCondLst>
                                  <p:childTnLst>
                                    <p:set>
                                      <p:cBhvr>
                                        <p:cTn id="110" dur="1" fill="hold">
                                          <p:stCondLst>
                                            <p:cond delay="0"/>
                                          </p:stCondLst>
                                        </p:cTn>
                                        <p:tgtEl>
                                          <p:spTgt spid="170">
                                            <p:txEl>
                                              <p:pRg st="1" end="1"/>
                                            </p:txEl>
                                          </p:spTgt>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nodeType="clickEffect" fill="hold" presetClass="entr" presetID="1">
                                  <p:stCondLst>
                                    <p:cond delay="0"/>
                                  </p:stCondLst>
                                  <p:childTnLst>
                                    <p:set>
                                      <p:cBhvr>
                                        <p:cTn id="114" dur="1" fill="hold">
                                          <p:stCondLst>
                                            <p:cond delay="0"/>
                                          </p:stCondLst>
                                        </p:cTn>
                                        <p:tgtEl>
                                          <p:spTgt spid="170">
                                            <p:txEl>
                                              <p:pRg st="2" end="2"/>
                                            </p:txEl>
                                          </p:spTgt>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nodeType="clickEffect" fill="hold" presetClass="entr" presetID="1">
                                  <p:stCondLst>
                                    <p:cond delay="0"/>
                                  </p:stCondLst>
                                  <p:childTnLst>
                                    <p:set>
                                      <p:cBhvr>
                                        <p:cTn id="118" dur="1" fill="hold">
                                          <p:stCondLst>
                                            <p:cond delay="0"/>
                                          </p:stCondLst>
                                        </p:cTn>
                                        <p:tgtEl>
                                          <p:spTgt spid="170">
                                            <p:txEl>
                                              <p:pRg st="3" end="3"/>
                                            </p:txEl>
                                          </p:spTgt>
                                        </p:tgtEl>
                                        <p:attrNameLst>
                                          <p:attrName>style.visibility</p:attrName>
                                        </p:attrNameLst>
                                      </p:cBhvr>
                                      <p:to>
                                        <p:strVal val="visible"/>
                                      </p:to>
                                    </p:set>
                                  </p:childTnLst>
                                </p:cTn>
                              </p:par>
                            </p:childTnLst>
                          </p:cTn>
                        </p:par>
                      </p:childTnLst>
                    </p:cTn>
                  </p:par>
                  <p:par>
                    <p:cTn id="119" fill="hold">
                      <p:stCondLst>
                        <p:cond delay="indefinite"/>
                      </p:stCondLst>
                      <p:childTnLst>
                        <p:par>
                          <p:cTn id="120" fill="hold">
                            <p:stCondLst>
                              <p:cond delay="0"/>
                            </p:stCondLst>
                            <p:childTnLst>
                              <p:par>
                                <p:cTn id="121" nodeType="clickEffect" fill="hold" presetClass="entr" presetID="1">
                                  <p:stCondLst>
                                    <p:cond delay="0"/>
                                  </p:stCondLst>
                                  <p:childTnLst>
                                    <p:set>
                                      <p:cBhvr>
                                        <p:cTn id="122" dur="1" fill="hold">
                                          <p:stCondLst>
                                            <p:cond delay="0"/>
                                          </p:stCondLst>
                                        </p:cTn>
                                        <p:tgtEl>
                                          <p:spTgt spid="170">
                                            <p:txEl>
                                              <p:pRg st="4" end="4"/>
                                            </p:txEl>
                                          </p:spTgt>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nodeType="clickEffect" fill="hold" presetClass="entr" presetID="1">
                                  <p:stCondLst>
                                    <p:cond delay="0"/>
                                  </p:stCondLst>
                                  <p:childTnLst>
                                    <p:set>
                                      <p:cBhvr>
                                        <p:cTn id="126" dur="1" fill="hold">
                                          <p:stCondLst>
                                            <p:cond delay="0"/>
                                          </p:stCondLst>
                                        </p:cTn>
                                        <p:tgtEl>
                                          <p:spTgt spid="170">
                                            <p:txEl>
                                              <p:pRg st="5" end="5"/>
                                            </p:txEl>
                                          </p:spTgt>
                                        </p:tgtEl>
                                        <p:attrNameLst>
                                          <p:attrName>style.visibility</p:attrName>
                                        </p:attrNameLst>
                                      </p:cBhvr>
                                      <p:to>
                                        <p:strVal val="visible"/>
                                      </p:to>
                                    </p:set>
                                  </p:childTnLst>
                                </p:cTn>
                              </p:par>
                            </p:childTnLst>
                          </p:cTn>
                        </p:par>
                      </p:childTnLst>
                    </p:cTn>
                  </p:par>
                  <p:par>
                    <p:cTn id="127" fill="hold">
                      <p:stCondLst>
                        <p:cond delay="indefinite"/>
                      </p:stCondLst>
                      <p:childTnLst>
                        <p:par>
                          <p:cTn id="128" fill="hold">
                            <p:stCondLst>
                              <p:cond delay="0"/>
                            </p:stCondLst>
                            <p:childTnLst>
                              <p:par>
                                <p:cTn id="129" nodeType="clickEffect" fill="hold" presetClass="entr" presetID="1">
                                  <p:stCondLst>
                                    <p:cond delay="0"/>
                                  </p:stCondLst>
                                  <p:childTnLst>
                                    <p:set>
                                      <p:cBhvr>
                                        <p:cTn id="130" dur="1" fill="hold">
                                          <p:stCondLst>
                                            <p:cond delay="0"/>
                                          </p:stCondLst>
                                        </p:cTn>
                                        <p:tgtEl>
                                          <p:spTgt spid="170">
                                            <p:txEl>
                                              <p:pRg st="6" end="6"/>
                                            </p:txEl>
                                          </p:spTgt>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nodeType="clickEffect" fill="hold" presetClass="entr" presetID="1">
                                  <p:stCondLst>
                                    <p:cond delay="0"/>
                                  </p:stCondLst>
                                  <p:childTnLst>
                                    <p:set>
                                      <p:cBhvr>
                                        <p:cTn id="134" dur="1" fill="hold">
                                          <p:stCondLst>
                                            <p:cond delay="0"/>
                                          </p:stCondLst>
                                        </p:cTn>
                                        <p:tgtEl>
                                          <p:spTgt spid="170">
                                            <p:txEl>
                                              <p:pRg st="7" end="7"/>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1"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Key Information Security Concepts (2 of 3)</a:t>
            </a:r>
            <a:endParaRPr b="0" lang="en-GB" sz="3600" spc="-1" strike="noStrike">
              <a:latin typeface="Arial"/>
            </a:endParaRPr>
          </a:p>
        </p:txBody>
      </p:sp>
      <p:sp>
        <p:nvSpPr>
          <p:cNvPr id="172" name="CustomShape 2"/>
          <p:cNvSpPr/>
          <p:nvPr/>
        </p:nvSpPr>
        <p:spPr>
          <a:xfrm>
            <a:off x="762120" y="1066680"/>
            <a:ext cx="8228880" cy="4463280"/>
          </a:xfrm>
          <a:prstGeom prst="rect">
            <a:avLst/>
          </a:prstGeom>
          <a:noFill/>
          <a:ln w="0">
            <a:noFill/>
          </a:ln>
        </p:spPr>
        <p:style>
          <a:lnRef idx="0"/>
          <a:fillRef idx="0"/>
          <a:effectRef idx="0"/>
          <a:fontRef idx="minor"/>
        </p:style>
        <p:txBody>
          <a:bodyPr lIns="90000" rIns="90000" tIns="45000" bIns="45000">
            <a:normAutofit/>
          </a:bodyPr>
          <a:p>
            <a:pPr marL="171360" indent="-170640">
              <a:lnSpc>
                <a:spcPct val="90000"/>
              </a:lnSpc>
              <a:spcBef>
                <a:spcPts val="601"/>
              </a:spcBef>
              <a:buClr>
                <a:srgbClr val="364162"/>
              </a:buClr>
              <a:buFont typeface="Arial"/>
              <a:buChar char="•"/>
            </a:pPr>
            <a:r>
              <a:rPr b="0" lang="en-GB" sz="2800" spc="-1" strike="noStrike">
                <a:solidFill>
                  <a:srgbClr val="000000"/>
                </a:solidFill>
                <a:latin typeface="Arial"/>
                <a:ea typeface="Verdana"/>
              </a:rPr>
              <a:t>Risk</a:t>
            </a:r>
            <a:endParaRPr b="0" lang="en-GB" sz="2800" spc="-1" strike="noStrike">
              <a:latin typeface="Arial"/>
            </a:endParaRPr>
          </a:p>
          <a:p>
            <a:pPr marL="171360" indent="-170640">
              <a:lnSpc>
                <a:spcPct val="90000"/>
              </a:lnSpc>
              <a:spcBef>
                <a:spcPts val="601"/>
              </a:spcBef>
              <a:buClr>
                <a:srgbClr val="364162"/>
              </a:buClr>
              <a:buFont typeface="Arial"/>
              <a:buChar char="•"/>
            </a:pPr>
            <a:r>
              <a:rPr b="0" lang="en-GB" sz="2800" spc="-1" strike="noStrike">
                <a:solidFill>
                  <a:srgbClr val="000000"/>
                </a:solidFill>
                <a:latin typeface="Arial"/>
                <a:ea typeface="Verdana"/>
              </a:rPr>
              <a:t>Subjects and objects of attack</a:t>
            </a:r>
            <a:endParaRPr b="0" lang="en-GB" sz="2800" spc="-1" strike="noStrike">
              <a:latin typeface="Arial"/>
            </a:endParaRPr>
          </a:p>
          <a:p>
            <a:pPr marL="171360" indent="-170640">
              <a:lnSpc>
                <a:spcPct val="90000"/>
              </a:lnSpc>
              <a:spcBef>
                <a:spcPts val="601"/>
              </a:spcBef>
              <a:buClr>
                <a:srgbClr val="364162"/>
              </a:buClr>
              <a:buFont typeface="Arial"/>
              <a:buChar char="•"/>
            </a:pPr>
            <a:r>
              <a:rPr b="0" lang="en-GB" sz="2800" spc="-1" strike="noStrike">
                <a:solidFill>
                  <a:srgbClr val="000000"/>
                </a:solidFill>
                <a:latin typeface="Arial"/>
                <a:ea typeface="Verdana"/>
              </a:rPr>
              <a:t>Threat</a:t>
            </a:r>
            <a:endParaRPr b="0" lang="en-GB" sz="2800" spc="-1" strike="noStrike">
              <a:latin typeface="Arial"/>
            </a:endParaRPr>
          </a:p>
          <a:p>
            <a:pPr marL="171360" indent="-170640">
              <a:lnSpc>
                <a:spcPct val="90000"/>
              </a:lnSpc>
              <a:spcBef>
                <a:spcPts val="601"/>
              </a:spcBef>
              <a:buClr>
                <a:srgbClr val="364162"/>
              </a:buClr>
              <a:buFont typeface="Arial"/>
              <a:buChar char="•"/>
            </a:pPr>
            <a:r>
              <a:rPr b="0" lang="en-GB" sz="2800" spc="-1" strike="noStrike">
                <a:solidFill>
                  <a:srgbClr val="000000"/>
                </a:solidFill>
                <a:latin typeface="Arial"/>
                <a:ea typeface="Verdana"/>
              </a:rPr>
              <a:t>Threat agent</a:t>
            </a:r>
            <a:endParaRPr b="0" lang="en-GB" sz="2800" spc="-1" strike="noStrike">
              <a:latin typeface="Arial"/>
            </a:endParaRPr>
          </a:p>
          <a:p>
            <a:pPr marL="171360" indent="-170640">
              <a:lnSpc>
                <a:spcPct val="90000"/>
              </a:lnSpc>
              <a:spcBef>
                <a:spcPts val="601"/>
              </a:spcBef>
              <a:buClr>
                <a:srgbClr val="364162"/>
              </a:buClr>
              <a:buFont typeface="Arial"/>
              <a:buChar char="•"/>
            </a:pPr>
            <a:r>
              <a:rPr b="0" lang="en-GB" sz="2800" spc="-1" strike="noStrike">
                <a:solidFill>
                  <a:srgbClr val="000000"/>
                </a:solidFill>
                <a:latin typeface="Arial"/>
                <a:ea typeface="Verdana"/>
              </a:rPr>
              <a:t>Threat event </a:t>
            </a:r>
            <a:endParaRPr b="0" lang="en-GB" sz="2800" spc="-1" strike="noStrike">
              <a:latin typeface="Arial"/>
            </a:endParaRPr>
          </a:p>
          <a:p>
            <a:pPr marL="171360" indent="-170640">
              <a:lnSpc>
                <a:spcPct val="90000"/>
              </a:lnSpc>
              <a:spcBef>
                <a:spcPts val="601"/>
              </a:spcBef>
              <a:buClr>
                <a:srgbClr val="364162"/>
              </a:buClr>
              <a:buFont typeface="Arial"/>
              <a:buChar char="•"/>
            </a:pPr>
            <a:r>
              <a:rPr b="0" lang="en-GB" sz="2800" spc="-1" strike="noStrike">
                <a:solidFill>
                  <a:srgbClr val="000000"/>
                </a:solidFill>
                <a:latin typeface="Arial"/>
                <a:ea typeface="Verdana"/>
              </a:rPr>
              <a:t>Threat source</a:t>
            </a:r>
            <a:endParaRPr b="0" lang="en-GB" sz="2800" spc="-1" strike="noStrike">
              <a:latin typeface="Arial"/>
            </a:endParaRPr>
          </a:p>
          <a:p>
            <a:pPr marL="171360" indent="-170640">
              <a:lnSpc>
                <a:spcPct val="90000"/>
              </a:lnSpc>
              <a:spcBef>
                <a:spcPts val="601"/>
              </a:spcBef>
              <a:buClr>
                <a:srgbClr val="364162"/>
              </a:buClr>
              <a:buFont typeface="Arial"/>
              <a:buChar char="•"/>
            </a:pPr>
            <a:r>
              <a:rPr b="0" lang="en-GB" sz="2800" spc="-1" strike="noStrike">
                <a:solidFill>
                  <a:srgbClr val="000000"/>
                </a:solidFill>
                <a:latin typeface="Arial"/>
                <a:ea typeface="Verdana"/>
              </a:rPr>
              <a:t>Vulnerability</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135" dur="indefinite" restart="never" nodeType="tmRoot">
          <p:childTnLst>
            <p:seq>
              <p:cTn id="136" dur="indefinite" nodeType="mainSeq">
                <p:childTnLst>
                  <p:par>
                    <p:cTn id="137" fill="hold">
                      <p:stCondLst>
                        <p:cond delay="indefinite"/>
                      </p:stCondLst>
                      <p:childTnLst>
                        <p:par>
                          <p:cTn id="138" fill="hold">
                            <p:stCondLst>
                              <p:cond delay="0"/>
                            </p:stCondLst>
                            <p:childTnLst>
                              <p:par>
                                <p:cTn id="139" nodeType="clickEffect" fill="hold" presetClass="entr" presetID="1">
                                  <p:stCondLst>
                                    <p:cond delay="0"/>
                                  </p:stCondLst>
                                  <p:childTnLst>
                                    <p:set>
                                      <p:cBhvr>
                                        <p:cTn id="140" dur="1" fill="hold">
                                          <p:stCondLst>
                                            <p:cond delay="0"/>
                                          </p:stCondLst>
                                        </p:cTn>
                                        <p:tgtEl>
                                          <p:spTgt spid="172">
                                            <p:txEl>
                                              <p:pRg st="0" end="0"/>
                                            </p:txEl>
                                          </p:spTgt>
                                        </p:tgtEl>
                                        <p:attrNameLst>
                                          <p:attrName>style.visibility</p:attrName>
                                        </p:attrNameLst>
                                      </p:cBhvr>
                                      <p:to>
                                        <p:strVal val="visible"/>
                                      </p:to>
                                    </p:set>
                                  </p:childTnLst>
                                </p:cTn>
                              </p:par>
                            </p:childTnLst>
                          </p:cTn>
                        </p:par>
                      </p:childTnLst>
                    </p:cTn>
                  </p:par>
                  <p:par>
                    <p:cTn id="141" fill="hold">
                      <p:stCondLst>
                        <p:cond delay="indefinite"/>
                      </p:stCondLst>
                      <p:childTnLst>
                        <p:par>
                          <p:cTn id="142" fill="hold">
                            <p:stCondLst>
                              <p:cond delay="0"/>
                            </p:stCondLst>
                            <p:childTnLst>
                              <p:par>
                                <p:cTn id="143" nodeType="clickEffect" fill="hold" presetClass="entr" presetID="1">
                                  <p:stCondLst>
                                    <p:cond delay="0"/>
                                  </p:stCondLst>
                                  <p:childTnLst>
                                    <p:set>
                                      <p:cBhvr>
                                        <p:cTn id="144" dur="1" fill="hold">
                                          <p:stCondLst>
                                            <p:cond delay="0"/>
                                          </p:stCondLst>
                                        </p:cTn>
                                        <p:tgtEl>
                                          <p:spTgt spid="172">
                                            <p:txEl>
                                              <p:pRg st="1" end="1"/>
                                            </p:txEl>
                                          </p:spTgt>
                                        </p:tgtEl>
                                        <p:attrNameLst>
                                          <p:attrName>style.visibility</p:attrName>
                                        </p:attrNameLst>
                                      </p:cBhvr>
                                      <p:to>
                                        <p:strVal val="visible"/>
                                      </p:to>
                                    </p:set>
                                  </p:childTnLst>
                                </p:cTn>
                              </p:par>
                            </p:childTnLst>
                          </p:cTn>
                        </p:par>
                      </p:childTnLst>
                    </p:cTn>
                  </p:par>
                  <p:par>
                    <p:cTn id="145" fill="hold">
                      <p:stCondLst>
                        <p:cond delay="indefinite"/>
                      </p:stCondLst>
                      <p:childTnLst>
                        <p:par>
                          <p:cTn id="146" fill="hold">
                            <p:stCondLst>
                              <p:cond delay="0"/>
                            </p:stCondLst>
                            <p:childTnLst>
                              <p:par>
                                <p:cTn id="147" nodeType="clickEffect" fill="hold" presetClass="entr" presetID="1">
                                  <p:stCondLst>
                                    <p:cond delay="0"/>
                                  </p:stCondLst>
                                  <p:childTnLst>
                                    <p:set>
                                      <p:cBhvr>
                                        <p:cTn id="148" dur="1" fill="hold">
                                          <p:stCondLst>
                                            <p:cond delay="0"/>
                                          </p:stCondLst>
                                        </p:cTn>
                                        <p:tgtEl>
                                          <p:spTgt spid="172">
                                            <p:txEl>
                                              <p:pRg st="2" end="2"/>
                                            </p:txEl>
                                          </p:spTgt>
                                        </p:tgtEl>
                                        <p:attrNameLst>
                                          <p:attrName>style.visibility</p:attrName>
                                        </p:attrNameLst>
                                      </p:cBhvr>
                                      <p:to>
                                        <p:strVal val="visible"/>
                                      </p:to>
                                    </p:set>
                                  </p:childTnLst>
                                </p:cTn>
                              </p:par>
                            </p:childTnLst>
                          </p:cTn>
                        </p:par>
                      </p:childTnLst>
                    </p:cTn>
                  </p:par>
                  <p:par>
                    <p:cTn id="149" fill="hold">
                      <p:stCondLst>
                        <p:cond delay="indefinite"/>
                      </p:stCondLst>
                      <p:childTnLst>
                        <p:par>
                          <p:cTn id="150" fill="hold">
                            <p:stCondLst>
                              <p:cond delay="0"/>
                            </p:stCondLst>
                            <p:childTnLst>
                              <p:par>
                                <p:cTn id="151" nodeType="clickEffect" fill="hold" presetClass="entr" presetID="1">
                                  <p:stCondLst>
                                    <p:cond delay="0"/>
                                  </p:stCondLst>
                                  <p:childTnLst>
                                    <p:set>
                                      <p:cBhvr>
                                        <p:cTn id="152" dur="1" fill="hold">
                                          <p:stCondLst>
                                            <p:cond delay="0"/>
                                          </p:stCondLst>
                                        </p:cTn>
                                        <p:tgtEl>
                                          <p:spTgt spid="172">
                                            <p:txEl>
                                              <p:pRg st="3" end="3"/>
                                            </p:txEl>
                                          </p:spTgt>
                                        </p:tgtEl>
                                        <p:attrNameLst>
                                          <p:attrName>style.visibility</p:attrName>
                                        </p:attrNameLst>
                                      </p:cBhvr>
                                      <p:to>
                                        <p:strVal val="visible"/>
                                      </p:to>
                                    </p:set>
                                  </p:childTnLst>
                                </p:cTn>
                              </p:par>
                            </p:childTnLst>
                          </p:cTn>
                        </p:par>
                      </p:childTnLst>
                    </p:cTn>
                  </p:par>
                  <p:par>
                    <p:cTn id="153" fill="hold">
                      <p:stCondLst>
                        <p:cond delay="indefinite"/>
                      </p:stCondLst>
                      <p:childTnLst>
                        <p:par>
                          <p:cTn id="154" fill="hold">
                            <p:stCondLst>
                              <p:cond delay="0"/>
                            </p:stCondLst>
                            <p:childTnLst>
                              <p:par>
                                <p:cTn id="155" nodeType="clickEffect" fill="hold" presetClass="entr" presetID="1">
                                  <p:stCondLst>
                                    <p:cond delay="0"/>
                                  </p:stCondLst>
                                  <p:childTnLst>
                                    <p:set>
                                      <p:cBhvr>
                                        <p:cTn id="156" dur="1" fill="hold">
                                          <p:stCondLst>
                                            <p:cond delay="0"/>
                                          </p:stCondLst>
                                        </p:cTn>
                                        <p:tgtEl>
                                          <p:spTgt spid="172">
                                            <p:txEl>
                                              <p:pRg st="4" end="4"/>
                                            </p:txEl>
                                          </p:spTgt>
                                        </p:tgtEl>
                                        <p:attrNameLst>
                                          <p:attrName>style.visibility</p:attrName>
                                        </p:attrNameLst>
                                      </p:cBhvr>
                                      <p:to>
                                        <p:strVal val="visible"/>
                                      </p:to>
                                    </p:set>
                                  </p:childTnLst>
                                </p:cTn>
                              </p:par>
                            </p:childTnLst>
                          </p:cTn>
                        </p:par>
                      </p:childTnLst>
                    </p:cTn>
                  </p:par>
                  <p:par>
                    <p:cTn id="157" fill="hold">
                      <p:stCondLst>
                        <p:cond delay="indefinite"/>
                      </p:stCondLst>
                      <p:childTnLst>
                        <p:par>
                          <p:cTn id="158" fill="hold">
                            <p:stCondLst>
                              <p:cond delay="0"/>
                            </p:stCondLst>
                            <p:childTnLst>
                              <p:par>
                                <p:cTn id="159" nodeType="clickEffect" fill="hold" presetClass="entr" presetID="1">
                                  <p:stCondLst>
                                    <p:cond delay="0"/>
                                  </p:stCondLst>
                                  <p:childTnLst>
                                    <p:set>
                                      <p:cBhvr>
                                        <p:cTn id="160" dur="1" fill="hold">
                                          <p:stCondLst>
                                            <p:cond delay="0"/>
                                          </p:stCondLst>
                                        </p:cTn>
                                        <p:tgtEl>
                                          <p:spTgt spid="172">
                                            <p:txEl>
                                              <p:pRg st="5" end="5"/>
                                            </p:txEl>
                                          </p:spTgt>
                                        </p:tgtEl>
                                        <p:attrNameLst>
                                          <p:attrName>style.visibility</p:attrName>
                                        </p:attrNameLst>
                                      </p:cBhvr>
                                      <p:to>
                                        <p:strVal val="visible"/>
                                      </p:to>
                                    </p:set>
                                  </p:childTnLst>
                                </p:cTn>
                              </p:par>
                            </p:childTnLst>
                          </p:cTn>
                        </p:par>
                      </p:childTnLst>
                    </p:cTn>
                  </p:par>
                  <p:par>
                    <p:cTn id="161" fill="hold">
                      <p:stCondLst>
                        <p:cond delay="indefinite"/>
                      </p:stCondLst>
                      <p:childTnLst>
                        <p:par>
                          <p:cTn id="162" fill="hold">
                            <p:stCondLst>
                              <p:cond delay="0"/>
                            </p:stCondLst>
                            <p:childTnLst>
                              <p:par>
                                <p:cTn id="163" nodeType="clickEffect" fill="hold" presetClass="entr" presetID="1">
                                  <p:stCondLst>
                                    <p:cond delay="0"/>
                                  </p:stCondLst>
                                  <p:childTnLst>
                                    <p:set>
                                      <p:cBhvr>
                                        <p:cTn id="164" dur="1" fill="hold">
                                          <p:stCondLst>
                                            <p:cond delay="0"/>
                                          </p:stCondLst>
                                        </p:cTn>
                                        <p:tgtEl>
                                          <p:spTgt spid="172">
                                            <p:txEl>
                                              <p:pRg st="6" end="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3"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Key Information Security Concepts (3 of 3)</a:t>
            </a:r>
            <a:endParaRPr b="0" lang="en-GB" sz="3600" spc="-1" strike="noStrike">
              <a:latin typeface="Arial"/>
            </a:endParaRPr>
          </a:p>
        </p:txBody>
      </p:sp>
      <p:sp>
        <p:nvSpPr>
          <p:cNvPr id="174"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A computer can be the subject of an attack and/or the object of an attack</a:t>
            </a:r>
            <a:r>
              <a:rPr b="0" lang="en-GB" sz="2600" spc="-1" strike="noStrike">
                <a:solidFill>
                  <a:srgbClr val="000000"/>
                </a:solidFill>
                <a:latin typeface="Arial"/>
                <a:ea typeface="Verdana"/>
              </a:rPr>
              <a:t>.</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When it is the subject of an attack, the computer is used as an active tool to conduct attack.</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When it is the object of an attack, the computer is the entity being attacked.</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165" dur="indefinite" restart="never" nodeType="tmRoot">
          <p:childTnLst>
            <p:seq>
              <p:cTn id="166" dur="indefinite" nodeType="mainSeq">
                <p:childTnLst>
                  <p:par>
                    <p:cTn id="167" fill="hold">
                      <p:stCondLst>
                        <p:cond delay="indefinite"/>
                      </p:stCondLst>
                      <p:childTnLst>
                        <p:par>
                          <p:cTn id="168" fill="hold">
                            <p:stCondLst>
                              <p:cond delay="0"/>
                            </p:stCondLst>
                            <p:childTnLst>
                              <p:par>
                                <p:cTn id="169" nodeType="clickEffect" fill="hold" presetClass="entr" presetID="1">
                                  <p:stCondLst>
                                    <p:cond delay="0"/>
                                  </p:stCondLst>
                                  <p:childTnLst>
                                    <p:set>
                                      <p:cBhvr>
                                        <p:cTn id="170" dur="1" fill="hold">
                                          <p:stCondLst>
                                            <p:cond delay="0"/>
                                          </p:stCondLst>
                                        </p:cTn>
                                        <p:tgtEl>
                                          <p:spTgt spid="174">
                                            <p:txEl>
                                              <p:pRg st="0" end="0"/>
                                            </p:txEl>
                                          </p:spTgt>
                                        </p:tgtEl>
                                        <p:attrNameLst>
                                          <p:attrName>style.visibility</p:attrName>
                                        </p:attrNameLst>
                                      </p:cBhvr>
                                      <p:to>
                                        <p:strVal val="visible"/>
                                      </p:to>
                                    </p:set>
                                  </p:childTnLst>
                                </p:cTn>
                              </p:par>
                            </p:childTnLst>
                          </p:cTn>
                        </p:par>
                      </p:childTnLst>
                    </p:cTn>
                  </p:par>
                  <p:par>
                    <p:cTn id="171" fill="hold">
                      <p:stCondLst>
                        <p:cond delay="indefinite"/>
                      </p:stCondLst>
                      <p:childTnLst>
                        <p:par>
                          <p:cTn id="172" fill="hold">
                            <p:stCondLst>
                              <p:cond delay="0"/>
                            </p:stCondLst>
                            <p:childTnLst>
                              <p:par>
                                <p:cTn id="173" nodeType="clickEffect" fill="hold" presetClass="entr" presetID="1">
                                  <p:stCondLst>
                                    <p:cond delay="0"/>
                                  </p:stCondLst>
                                  <p:childTnLst>
                                    <p:set>
                                      <p:cBhvr>
                                        <p:cTn id="174" dur="1" fill="hold">
                                          <p:stCondLst>
                                            <p:cond delay="0"/>
                                          </p:stCondLst>
                                        </p:cTn>
                                        <p:tgtEl>
                                          <p:spTgt spid="174">
                                            <p:txEl>
                                              <p:pRg st="1" end="1"/>
                                            </p:txEl>
                                          </p:spTgt>
                                        </p:tgtEl>
                                        <p:attrNameLst>
                                          <p:attrName>style.visibility</p:attrName>
                                        </p:attrNameLst>
                                      </p:cBhvr>
                                      <p:to>
                                        <p:strVal val="visible"/>
                                      </p:to>
                                    </p:set>
                                  </p:childTnLst>
                                </p:cTn>
                              </p:par>
                            </p:childTnLst>
                          </p:cTn>
                        </p:par>
                      </p:childTnLst>
                    </p:cTn>
                  </p:par>
                  <p:par>
                    <p:cTn id="175" fill="hold">
                      <p:stCondLst>
                        <p:cond delay="indefinite"/>
                      </p:stCondLst>
                      <p:childTnLst>
                        <p:par>
                          <p:cTn id="176" fill="hold">
                            <p:stCondLst>
                              <p:cond delay="0"/>
                            </p:stCondLst>
                            <p:childTnLst>
                              <p:par>
                                <p:cTn id="177" nodeType="clickEffect" fill="hold" presetClass="entr" presetID="1">
                                  <p:stCondLst>
                                    <p:cond delay="0"/>
                                  </p:stCondLst>
                                  <p:childTnLst>
                                    <p:set>
                                      <p:cBhvr>
                                        <p:cTn id="178" dur="1" fill="hold">
                                          <p:stCondLst>
                                            <p:cond delay="0"/>
                                          </p:stCondLst>
                                        </p:cTn>
                                        <p:tgtEl>
                                          <p:spTgt spid="174">
                                            <p:txEl>
                                              <p:pRg st="2" end="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5" name="CustomShape 1"/>
          <p:cNvSpPr/>
          <p:nvPr/>
        </p:nvSpPr>
        <p:spPr>
          <a:xfrm>
            <a:off x="-17640" y="0"/>
            <a:ext cx="9160920" cy="60876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tabLst>
                <a:tab algn="l" pos="0"/>
              </a:tabLst>
            </a:pPr>
            <a:r>
              <a:rPr b="0" lang="en-US" sz="3400" spc="-1" strike="noStrike">
                <a:solidFill>
                  <a:srgbClr val="000000"/>
                </a:solidFill>
                <a:latin typeface="Arial"/>
              </a:rPr>
              <a:t>Key concepts in information security</a:t>
            </a:r>
            <a:endParaRPr b="0" lang="en-GB" sz="3400" spc="-1" strike="noStrike">
              <a:latin typeface="Arial"/>
            </a:endParaRPr>
          </a:p>
        </p:txBody>
      </p:sp>
      <p:pic>
        <p:nvPicPr>
          <p:cNvPr id="176" name="Picture 4" descr="A figure shows two photos and three screenshots. These screenshots depicts the site of buybay.com, screenshot of program for hacking buybay.com and the text beside it reads as, “Attack: Ima Hacker downloads an exploit from MadHackz Website and then accesses buybay’s Web site. Ima then applies the script, which runs and compromises buybay’s security controls and steals customer data. These actions cause buybay to experience a loss.” The text above the screenshot reads as, “Exploit: Script from MadHackz Web site.” The screenshot of customer sales data for buybay.com. The text on the left reads as, “Asset: buybay’s customer database.” A photo of a man with a laptop is shown. The text below it reads as, “Threat: Theft, Threat agent: Ima Hacker.” A photo of woman viewing a file with a hand in her ear is shown. The text above it reads as, “Vulnerability: Buffer overflow in online database Web interface.” &#10;"/>
          <p:cNvPicPr/>
          <p:nvPr/>
        </p:nvPicPr>
        <p:blipFill>
          <a:blip r:embed="rId1"/>
          <a:stretch/>
        </p:blipFill>
        <p:spPr>
          <a:xfrm>
            <a:off x="2209680" y="766440"/>
            <a:ext cx="4470120" cy="3419640"/>
          </a:xfrm>
          <a:prstGeom prst="rect">
            <a:avLst/>
          </a:prstGeom>
          <a:ln w="0">
            <a:noFill/>
          </a:ln>
        </p:spPr>
      </p:pic>
      <p:sp>
        <p:nvSpPr>
          <p:cNvPr id="177" name="CustomShape 2"/>
          <p:cNvSpPr/>
          <p:nvPr/>
        </p:nvSpPr>
        <p:spPr>
          <a:xfrm>
            <a:off x="304920" y="4343400"/>
            <a:ext cx="8624880" cy="913680"/>
          </a:xfrm>
          <a:prstGeom prst="rect">
            <a:avLst/>
          </a:prstGeom>
          <a:noFill/>
          <a:ln w="0">
            <a:noFill/>
          </a:ln>
        </p:spPr>
        <p:style>
          <a:lnRef idx="0"/>
          <a:fillRef idx="0"/>
          <a:effectRef idx="0"/>
          <a:fontRef idx="minor"/>
        </p:style>
        <p:txBody>
          <a:bodyPr lIns="90000" rIns="90000" tIns="45000" bIns="45000">
            <a:noAutofit/>
          </a:bodyPr>
          <a:p>
            <a:pPr algn="just">
              <a:lnSpc>
                <a:spcPct val="100000"/>
              </a:lnSpc>
              <a:spcBef>
                <a:spcPts val="601"/>
              </a:spcBef>
              <a:tabLst>
                <a:tab algn="l" pos="0"/>
              </a:tabLst>
            </a:pPr>
            <a:r>
              <a:rPr b="0" i="1" lang="en-US" sz="2000" spc="-1" strike="noStrike">
                <a:solidFill>
                  <a:srgbClr val="000000"/>
                </a:solidFill>
                <a:latin typeface="Arial"/>
                <a:ea typeface="Verdana"/>
              </a:rPr>
              <a:t>Source. (top left to bottom right): © iStockphoto/tadija, Internet Explorer, © iStockphoto/darrenwise , Internet Explorer, Microsoft Excel.  </a:t>
            </a:r>
            <a:endParaRPr b="0" lang="en-GB" sz="2000" spc="-1" strike="noStrike">
              <a:latin typeface="Arial"/>
            </a:endParaRPr>
          </a:p>
        </p:txBody>
      </p:sp>
    </p:spTree>
  </p:cSld>
  <mc:AlternateContent>
    <mc:Choice Requires="p14">
      <p:transition spd="slow" p14:dur="2000"/>
    </mc:Choice>
    <mc:Fallback>
      <p:transition spd="slow"/>
    </mc:Fallback>
  </mc:AlternateContent>
  <p:timing>
    <p:tnLst>
      <p:par>
        <p:cTn id="179" dur="indefinite" restart="never" nodeType="tmRoot">
          <p:childTnLst>
            <p:seq>
              <p:cTn id="180" dur="indefinite" nodeType="mainSeq">
                <p:childTnLst>
                  <p:par>
                    <p:cTn id="181" fill="hold">
                      <p:stCondLst>
                        <p:cond delay="indefinite"/>
                      </p:stCondLst>
                      <p:childTnLst>
                        <p:par>
                          <p:cTn id="182" fill="hold">
                            <p:stCondLst>
                              <p:cond delay="0"/>
                            </p:stCondLst>
                            <p:childTnLst>
                              <p:par>
                                <p:cTn id="183" nodeType="clickEffect" fill="hold" presetClass="entr" presetID="1">
                                  <p:stCondLst>
                                    <p:cond delay="0"/>
                                  </p:stCondLst>
                                  <p:childTnLst>
                                    <p:set>
                                      <p:cBhvr>
                                        <p:cTn id="184" dur="1" fill="hold">
                                          <p:stCondLst>
                                            <p:cond delay="0"/>
                                          </p:stCondLst>
                                        </p:cTn>
                                        <p:tgtEl>
                                          <p:spTgt spid="17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8" name="CustomShape 1"/>
          <p:cNvSpPr/>
          <p:nvPr/>
        </p:nvSpPr>
        <p:spPr>
          <a:xfrm>
            <a:off x="45720" y="27720"/>
            <a:ext cx="9051840" cy="809640"/>
          </a:xfrm>
          <a:prstGeom prst="rect">
            <a:avLst/>
          </a:prstGeom>
          <a:noFill/>
          <a:ln w="9360">
            <a:noFill/>
          </a:ln>
        </p:spPr>
        <p:style>
          <a:lnRef idx="0"/>
          <a:fillRef idx="0"/>
          <a:effectRef idx="0"/>
          <a:fontRef idx="minor"/>
        </p:style>
        <p:txBody>
          <a:bodyPr lIns="90000" rIns="90000" tIns="45000" bIns="45000" anchor="ctr">
            <a:normAutofit/>
          </a:bodyPr>
          <a:p>
            <a:pPr algn="ctr">
              <a:lnSpc>
                <a:spcPct val="100000"/>
              </a:lnSpc>
            </a:pPr>
            <a:r>
              <a:rPr b="0" lang="en-GB" sz="3600" spc="-1" strike="noStrike">
                <a:solidFill>
                  <a:srgbClr val="000000"/>
                </a:solidFill>
                <a:latin typeface="Arial"/>
                <a:ea typeface="Verdana"/>
              </a:rPr>
              <a:t>Critical Characteristics of Information</a:t>
            </a:r>
            <a:endParaRPr b="0" lang="en-GB" sz="3600" spc="-1" strike="noStrike">
              <a:latin typeface="Arial"/>
            </a:endParaRPr>
          </a:p>
        </p:txBody>
      </p:sp>
      <p:sp>
        <p:nvSpPr>
          <p:cNvPr id="179" name="CustomShape 2"/>
          <p:cNvSpPr/>
          <p:nvPr/>
        </p:nvSpPr>
        <p:spPr>
          <a:xfrm>
            <a:off x="190440" y="99072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nSpc>
                <a:spcPct val="100000"/>
              </a:lnSpc>
              <a:spcBef>
                <a:spcPts val="601"/>
              </a:spcBef>
              <a:buClr>
                <a:srgbClr val="364162"/>
              </a:buClr>
              <a:buFont typeface="Arial"/>
              <a:buChar char="•"/>
            </a:pPr>
            <a:r>
              <a:rPr b="0" lang="en-GB" sz="2800" spc="-1" strike="noStrike">
                <a:solidFill>
                  <a:srgbClr val="000000"/>
                </a:solidFill>
                <a:latin typeface="Arial"/>
                <a:ea typeface="Verdana"/>
              </a:rPr>
              <a:t>The value of information comes from the characteristics it possesses: </a:t>
            </a:r>
            <a:endParaRPr b="0" lang="en-GB" sz="2800" spc="-1" strike="noStrike">
              <a:latin typeface="Arial"/>
            </a:endParaRPr>
          </a:p>
          <a:p>
            <a:pPr lvl="1" marL="743040" indent="-285120">
              <a:lnSpc>
                <a:spcPct val="100000"/>
              </a:lnSpc>
              <a:spcBef>
                <a:spcPts val="601"/>
              </a:spcBef>
              <a:buClr>
                <a:srgbClr val="364162"/>
              </a:buClr>
              <a:buFont typeface="Arial"/>
              <a:buChar char="–"/>
            </a:pPr>
            <a:r>
              <a:rPr b="0" lang="en-GB" sz="2600" spc="-1" strike="noStrike">
                <a:solidFill>
                  <a:srgbClr val="000000"/>
                </a:solidFill>
                <a:latin typeface="Arial"/>
                <a:ea typeface="Verdana"/>
              </a:rPr>
              <a:t>Availability</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GB" sz="2600" spc="-1" strike="noStrike">
                <a:solidFill>
                  <a:srgbClr val="000000"/>
                </a:solidFill>
                <a:latin typeface="Arial"/>
                <a:ea typeface="Verdana"/>
              </a:rPr>
              <a:t>Accuracy</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GB" sz="2600" spc="-1" strike="noStrike">
                <a:solidFill>
                  <a:srgbClr val="000000"/>
                </a:solidFill>
                <a:latin typeface="Arial"/>
                <a:ea typeface="Verdana"/>
              </a:rPr>
              <a:t>Authenticity</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GB" sz="2600" spc="-1" strike="noStrike">
                <a:solidFill>
                  <a:srgbClr val="000000"/>
                </a:solidFill>
                <a:latin typeface="Arial"/>
                <a:ea typeface="Verdana"/>
              </a:rPr>
              <a:t>Confidentiality</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GB" sz="2600" spc="-1" strike="noStrike">
                <a:solidFill>
                  <a:srgbClr val="000000"/>
                </a:solidFill>
                <a:latin typeface="Arial"/>
                <a:ea typeface="Verdana"/>
              </a:rPr>
              <a:t>Integrity</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GB" sz="2600" spc="-1" strike="noStrike">
                <a:solidFill>
                  <a:srgbClr val="000000"/>
                </a:solidFill>
                <a:latin typeface="Arial"/>
                <a:ea typeface="Verdana"/>
              </a:rPr>
              <a:t>Utility</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GB" sz="2600" spc="-1" strike="noStrike">
                <a:solidFill>
                  <a:srgbClr val="000000"/>
                </a:solidFill>
                <a:latin typeface="Arial"/>
                <a:ea typeface="Verdana"/>
              </a:rPr>
              <a:t>Possession</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185" dur="indefinite" restart="never" nodeType="tmRoot">
          <p:childTnLst>
            <p:seq>
              <p:cTn id="186" dur="indefinite" nodeType="mainSeq">
                <p:childTnLst>
                  <p:par>
                    <p:cTn id="187" fill="hold">
                      <p:stCondLst>
                        <p:cond delay="indefinite"/>
                      </p:stCondLst>
                      <p:childTnLst>
                        <p:par>
                          <p:cTn id="188" fill="hold">
                            <p:stCondLst>
                              <p:cond delay="0"/>
                            </p:stCondLst>
                            <p:childTnLst>
                              <p:par>
                                <p:cTn id="189" nodeType="clickEffect" fill="hold" presetClass="entr" presetID="1">
                                  <p:stCondLst>
                                    <p:cond delay="0"/>
                                  </p:stCondLst>
                                  <p:childTnLst>
                                    <p:set>
                                      <p:cBhvr>
                                        <p:cTn id="190" dur="1" fill="hold">
                                          <p:stCondLst>
                                            <p:cond delay="0"/>
                                          </p:stCondLst>
                                        </p:cTn>
                                        <p:tgtEl>
                                          <p:spTgt spid="179">
                                            <p:txEl>
                                              <p:pRg st="0" end="0"/>
                                            </p:txEl>
                                          </p:spTgt>
                                        </p:tgtEl>
                                        <p:attrNameLst>
                                          <p:attrName>style.visibility</p:attrName>
                                        </p:attrNameLst>
                                      </p:cBhvr>
                                      <p:to>
                                        <p:strVal val="visible"/>
                                      </p:to>
                                    </p:set>
                                  </p:childTnLst>
                                </p:cTn>
                              </p:par>
                            </p:childTnLst>
                          </p:cTn>
                        </p:par>
                      </p:childTnLst>
                    </p:cTn>
                  </p:par>
                  <p:par>
                    <p:cTn id="191" fill="hold">
                      <p:stCondLst>
                        <p:cond delay="indefinite"/>
                      </p:stCondLst>
                      <p:childTnLst>
                        <p:par>
                          <p:cTn id="192" fill="hold">
                            <p:stCondLst>
                              <p:cond delay="0"/>
                            </p:stCondLst>
                            <p:childTnLst>
                              <p:par>
                                <p:cTn id="193" nodeType="clickEffect" fill="hold" presetClass="entr" presetID="1">
                                  <p:stCondLst>
                                    <p:cond delay="0"/>
                                  </p:stCondLst>
                                  <p:childTnLst>
                                    <p:set>
                                      <p:cBhvr>
                                        <p:cTn id="194" dur="1" fill="hold">
                                          <p:stCondLst>
                                            <p:cond delay="0"/>
                                          </p:stCondLst>
                                        </p:cTn>
                                        <p:tgtEl>
                                          <p:spTgt spid="179">
                                            <p:txEl>
                                              <p:pRg st="1" end="1"/>
                                            </p:txEl>
                                          </p:spTgt>
                                        </p:tgtEl>
                                        <p:attrNameLst>
                                          <p:attrName>style.visibility</p:attrName>
                                        </p:attrNameLst>
                                      </p:cBhvr>
                                      <p:to>
                                        <p:strVal val="visible"/>
                                      </p:to>
                                    </p:set>
                                  </p:childTnLst>
                                </p:cTn>
                              </p:par>
                            </p:childTnLst>
                          </p:cTn>
                        </p:par>
                      </p:childTnLst>
                    </p:cTn>
                  </p:par>
                  <p:par>
                    <p:cTn id="195" fill="hold">
                      <p:stCondLst>
                        <p:cond delay="indefinite"/>
                      </p:stCondLst>
                      <p:childTnLst>
                        <p:par>
                          <p:cTn id="196" fill="hold">
                            <p:stCondLst>
                              <p:cond delay="0"/>
                            </p:stCondLst>
                            <p:childTnLst>
                              <p:par>
                                <p:cTn id="197" nodeType="clickEffect" fill="hold" presetClass="entr" presetID="1">
                                  <p:stCondLst>
                                    <p:cond delay="0"/>
                                  </p:stCondLst>
                                  <p:childTnLst>
                                    <p:set>
                                      <p:cBhvr>
                                        <p:cTn id="198" dur="1" fill="hold">
                                          <p:stCondLst>
                                            <p:cond delay="0"/>
                                          </p:stCondLst>
                                        </p:cTn>
                                        <p:tgtEl>
                                          <p:spTgt spid="179">
                                            <p:txEl>
                                              <p:pRg st="2" end="2"/>
                                            </p:txEl>
                                          </p:spTgt>
                                        </p:tgtEl>
                                        <p:attrNameLst>
                                          <p:attrName>style.visibility</p:attrName>
                                        </p:attrNameLst>
                                      </p:cBhvr>
                                      <p:to>
                                        <p:strVal val="visible"/>
                                      </p:to>
                                    </p:set>
                                  </p:childTnLst>
                                </p:cTn>
                              </p:par>
                            </p:childTnLst>
                          </p:cTn>
                        </p:par>
                      </p:childTnLst>
                    </p:cTn>
                  </p:par>
                  <p:par>
                    <p:cTn id="199" fill="hold">
                      <p:stCondLst>
                        <p:cond delay="indefinite"/>
                      </p:stCondLst>
                      <p:childTnLst>
                        <p:par>
                          <p:cTn id="200" fill="hold">
                            <p:stCondLst>
                              <p:cond delay="0"/>
                            </p:stCondLst>
                            <p:childTnLst>
                              <p:par>
                                <p:cTn id="201" nodeType="clickEffect" fill="hold" presetClass="entr" presetID="1">
                                  <p:stCondLst>
                                    <p:cond delay="0"/>
                                  </p:stCondLst>
                                  <p:childTnLst>
                                    <p:set>
                                      <p:cBhvr>
                                        <p:cTn id="202" dur="1" fill="hold">
                                          <p:stCondLst>
                                            <p:cond delay="0"/>
                                          </p:stCondLst>
                                        </p:cTn>
                                        <p:tgtEl>
                                          <p:spTgt spid="179">
                                            <p:txEl>
                                              <p:pRg st="3" end="3"/>
                                            </p:txEl>
                                          </p:spTgt>
                                        </p:tgtEl>
                                        <p:attrNameLst>
                                          <p:attrName>style.visibility</p:attrName>
                                        </p:attrNameLst>
                                      </p:cBhvr>
                                      <p:to>
                                        <p:strVal val="visible"/>
                                      </p:to>
                                    </p:set>
                                  </p:childTnLst>
                                </p:cTn>
                              </p:par>
                            </p:childTnLst>
                          </p:cTn>
                        </p:par>
                      </p:childTnLst>
                    </p:cTn>
                  </p:par>
                  <p:par>
                    <p:cTn id="203" fill="hold">
                      <p:stCondLst>
                        <p:cond delay="indefinite"/>
                      </p:stCondLst>
                      <p:childTnLst>
                        <p:par>
                          <p:cTn id="204" fill="hold">
                            <p:stCondLst>
                              <p:cond delay="0"/>
                            </p:stCondLst>
                            <p:childTnLst>
                              <p:par>
                                <p:cTn id="205" nodeType="clickEffect" fill="hold" presetClass="entr" presetID="1">
                                  <p:stCondLst>
                                    <p:cond delay="0"/>
                                  </p:stCondLst>
                                  <p:childTnLst>
                                    <p:set>
                                      <p:cBhvr>
                                        <p:cTn id="206" dur="1" fill="hold">
                                          <p:stCondLst>
                                            <p:cond delay="0"/>
                                          </p:stCondLst>
                                        </p:cTn>
                                        <p:tgtEl>
                                          <p:spTgt spid="179">
                                            <p:txEl>
                                              <p:pRg st="4" end="4"/>
                                            </p:txEl>
                                          </p:spTgt>
                                        </p:tgtEl>
                                        <p:attrNameLst>
                                          <p:attrName>style.visibility</p:attrName>
                                        </p:attrNameLst>
                                      </p:cBhvr>
                                      <p:to>
                                        <p:strVal val="visible"/>
                                      </p:to>
                                    </p:set>
                                  </p:childTnLst>
                                </p:cTn>
                              </p:par>
                            </p:childTnLst>
                          </p:cTn>
                        </p:par>
                      </p:childTnLst>
                    </p:cTn>
                  </p:par>
                  <p:par>
                    <p:cTn id="207" fill="hold">
                      <p:stCondLst>
                        <p:cond delay="indefinite"/>
                      </p:stCondLst>
                      <p:childTnLst>
                        <p:par>
                          <p:cTn id="208" fill="hold">
                            <p:stCondLst>
                              <p:cond delay="0"/>
                            </p:stCondLst>
                            <p:childTnLst>
                              <p:par>
                                <p:cTn id="209" nodeType="clickEffect" fill="hold" presetClass="entr" presetID="1">
                                  <p:stCondLst>
                                    <p:cond delay="0"/>
                                  </p:stCondLst>
                                  <p:childTnLst>
                                    <p:set>
                                      <p:cBhvr>
                                        <p:cTn id="210" dur="1" fill="hold">
                                          <p:stCondLst>
                                            <p:cond delay="0"/>
                                          </p:stCondLst>
                                        </p:cTn>
                                        <p:tgtEl>
                                          <p:spTgt spid="179">
                                            <p:txEl>
                                              <p:pRg st="5" end="5"/>
                                            </p:txEl>
                                          </p:spTgt>
                                        </p:tgtEl>
                                        <p:attrNameLst>
                                          <p:attrName>style.visibility</p:attrName>
                                        </p:attrNameLst>
                                      </p:cBhvr>
                                      <p:to>
                                        <p:strVal val="visible"/>
                                      </p:to>
                                    </p:set>
                                  </p:childTnLst>
                                </p:cTn>
                              </p:par>
                            </p:childTnLst>
                          </p:cTn>
                        </p:par>
                      </p:childTnLst>
                    </p:cTn>
                  </p:par>
                  <p:par>
                    <p:cTn id="211" fill="hold">
                      <p:stCondLst>
                        <p:cond delay="indefinite"/>
                      </p:stCondLst>
                      <p:childTnLst>
                        <p:par>
                          <p:cTn id="212" fill="hold">
                            <p:stCondLst>
                              <p:cond delay="0"/>
                            </p:stCondLst>
                            <p:childTnLst>
                              <p:par>
                                <p:cTn id="213" nodeType="clickEffect" fill="hold" presetClass="entr" presetID="1">
                                  <p:stCondLst>
                                    <p:cond delay="0"/>
                                  </p:stCondLst>
                                  <p:childTnLst>
                                    <p:set>
                                      <p:cBhvr>
                                        <p:cTn id="214" dur="1" fill="hold">
                                          <p:stCondLst>
                                            <p:cond delay="0"/>
                                          </p:stCondLst>
                                        </p:cTn>
                                        <p:tgtEl>
                                          <p:spTgt spid="179">
                                            <p:txEl>
                                              <p:pRg st="6" end="6"/>
                                            </p:txEl>
                                          </p:spTgt>
                                        </p:tgtEl>
                                        <p:attrNameLst>
                                          <p:attrName>style.visibility</p:attrName>
                                        </p:attrNameLst>
                                      </p:cBhvr>
                                      <p:to>
                                        <p:strVal val="visible"/>
                                      </p:to>
                                    </p:set>
                                  </p:childTnLst>
                                </p:cTn>
                              </p:par>
                            </p:childTnLst>
                          </p:cTn>
                        </p:par>
                      </p:childTnLst>
                    </p:cTn>
                  </p:par>
                  <p:par>
                    <p:cTn id="215" fill="hold">
                      <p:stCondLst>
                        <p:cond delay="indefinite"/>
                      </p:stCondLst>
                      <p:childTnLst>
                        <p:par>
                          <p:cTn id="216" fill="hold">
                            <p:stCondLst>
                              <p:cond delay="0"/>
                            </p:stCondLst>
                            <p:childTnLst>
                              <p:par>
                                <p:cTn id="217" nodeType="clickEffect" fill="hold" presetClass="entr" presetID="1">
                                  <p:stCondLst>
                                    <p:cond delay="0"/>
                                  </p:stCondLst>
                                  <p:childTnLst>
                                    <p:set>
                                      <p:cBhvr>
                                        <p:cTn id="218" dur="1" fill="hold">
                                          <p:stCondLst>
                                            <p:cond delay="0"/>
                                          </p:stCondLst>
                                        </p:cTn>
                                        <p:tgtEl>
                                          <p:spTgt spid="179">
                                            <p:txEl>
                                              <p:pRg st="7" end="7"/>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0" name="CustomShape 1"/>
          <p:cNvSpPr/>
          <p:nvPr/>
        </p:nvSpPr>
        <p:spPr>
          <a:xfrm>
            <a:off x="0" y="0"/>
            <a:ext cx="9143280" cy="1142280"/>
          </a:xfrm>
          <a:prstGeom prst="rect">
            <a:avLst/>
          </a:prstGeom>
          <a:noFill/>
          <a:ln w="9360">
            <a:noFill/>
          </a:ln>
        </p:spPr>
        <p:style>
          <a:lnRef idx="0"/>
          <a:fillRef idx="0"/>
          <a:effectRef idx="0"/>
          <a:fontRef idx="minor"/>
        </p:style>
        <p:txBody>
          <a:bodyPr lIns="90000" rIns="90000" tIns="45000" bIns="45000" anchor="ctr">
            <a:normAutofit/>
          </a:bodyPr>
          <a:p>
            <a:pPr algn="ctr">
              <a:lnSpc>
                <a:spcPct val="100000"/>
              </a:lnSpc>
              <a:tabLst>
                <a:tab algn="l" pos="0"/>
              </a:tabLst>
            </a:pPr>
            <a:r>
              <a:rPr b="0" lang="en-US" sz="3600" spc="-1" strike="noStrike">
                <a:solidFill>
                  <a:srgbClr val="000000"/>
                </a:solidFill>
                <a:latin typeface="Arial"/>
              </a:rPr>
              <a:t>The McCumber Cube</a:t>
            </a:r>
            <a:endParaRPr b="0" lang="en-GB" sz="3600" spc="-1" strike="noStrike">
              <a:latin typeface="Arial"/>
            </a:endParaRPr>
          </a:p>
        </p:txBody>
      </p:sp>
      <p:pic>
        <p:nvPicPr>
          <p:cNvPr id="181" name="Picture 2" descr="A figure shows a graph and a cuboid. In the graph, x-axis is labeled as, “Storage Processing Transmission” and y-axis is labeled as, “Confidentiality, Integrity and Availability.” The graph increases linearly and is labeled as, “Policy Education Technology.” A cuboid is shown on the right with shaded portion on the front view. The horizontal edge on the front view is labeled as, “Storage Processing Transmission” and the vertical edge is labeled as, “Confidentiality, Integrity and Availability.” The edge on the left of top view of the cube surface is labeled as, “Policy Education Technology.”&#10;"/>
          <p:cNvPicPr/>
          <p:nvPr/>
        </p:nvPicPr>
        <p:blipFill>
          <a:blip r:embed="rId1"/>
          <a:stretch/>
        </p:blipFill>
        <p:spPr>
          <a:xfrm>
            <a:off x="392760" y="1371600"/>
            <a:ext cx="8357400" cy="3428280"/>
          </a:xfrm>
          <a:prstGeom prst="rect">
            <a:avLst/>
          </a:prstGeom>
          <a:ln w="0">
            <a:noFill/>
          </a:ln>
        </p:spPr>
      </p:pic>
    </p:spTree>
  </p:cSld>
  <mc:AlternateContent>
    <mc:Choice Requires="p14">
      <p:transition spd="slow" p14:dur="2000"/>
    </mc:Choice>
    <mc:Fallback>
      <p:transition spd="slow"/>
    </mc:Fallback>
  </mc:AlternateContent>
  <p:timing>
    <p:tnLst>
      <p:par>
        <p:cTn id="219" dur="indefinite" restart="never" nodeType="tmRoot">
          <p:childTnLst>
            <p:seq>
              <p:cTn id="220" dur="indefinite" nodeType="mainSeq">
                <p:childTnLst>
                  <p:par>
                    <p:cTn id="221" fill="hold">
                      <p:stCondLst>
                        <p:cond delay="indefinite"/>
                      </p:stCondLst>
                      <p:childTnLst>
                        <p:par>
                          <p:cTn id="222" fill="hold">
                            <p:stCondLst>
                              <p:cond delay="0"/>
                            </p:stCondLst>
                            <p:childTnLst>
                              <p:par>
                                <p:cTn id="223" nodeType="clickEffect" fill="hold" presetClass="entr" presetID="1">
                                  <p:stCondLst>
                                    <p:cond delay="0"/>
                                  </p:stCondLst>
                                  <p:childTnLst>
                                    <p:set>
                                      <p:cBhvr>
                                        <p:cTn id="224" dur="1" fill="hold">
                                          <p:stCondLst>
                                            <p:cond delay="0"/>
                                          </p:stCondLst>
                                        </p:cTn>
                                        <p:tgtEl>
                                          <p:spTgt spid="18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2"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Components of an Information System</a:t>
            </a:r>
            <a:endParaRPr b="0" lang="en-GB" sz="3600" spc="-1" strike="noStrike">
              <a:latin typeface="Arial"/>
            </a:endParaRPr>
          </a:p>
        </p:txBody>
      </p:sp>
      <p:sp>
        <p:nvSpPr>
          <p:cNvPr id="183"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Information system (IS) is the entire set of people, procedures, and technology that enable business to use information.</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Software</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Hardware</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Data</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People</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Procedures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Networks</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225" dur="indefinite" restart="never" nodeType="tmRoot">
          <p:childTnLst>
            <p:seq>
              <p:cTn id="226" dur="indefinite" nodeType="mainSeq">
                <p:childTnLst>
                  <p:par>
                    <p:cTn id="227" fill="hold">
                      <p:stCondLst>
                        <p:cond delay="indefinite"/>
                      </p:stCondLst>
                      <p:childTnLst>
                        <p:par>
                          <p:cTn id="228" fill="hold">
                            <p:stCondLst>
                              <p:cond delay="0"/>
                            </p:stCondLst>
                            <p:childTnLst>
                              <p:par>
                                <p:cTn id="229" nodeType="clickEffect" fill="hold" presetClass="entr" presetID="1">
                                  <p:stCondLst>
                                    <p:cond delay="0"/>
                                  </p:stCondLst>
                                  <p:childTnLst>
                                    <p:set>
                                      <p:cBhvr>
                                        <p:cTn id="230" dur="1" fill="hold">
                                          <p:stCondLst>
                                            <p:cond delay="0"/>
                                          </p:stCondLst>
                                        </p:cTn>
                                        <p:tgtEl>
                                          <p:spTgt spid="183">
                                            <p:txEl>
                                              <p:pRg st="0" end="0"/>
                                            </p:txEl>
                                          </p:spTgt>
                                        </p:tgtEl>
                                        <p:attrNameLst>
                                          <p:attrName>style.visibility</p:attrName>
                                        </p:attrNameLst>
                                      </p:cBhvr>
                                      <p:to>
                                        <p:strVal val="visible"/>
                                      </p:to>
                                    </p:set>
                                  </p:childTnLst>
                                </p:cTn>
                              </p:par>
                            </p:childTnLst>
                          </p:cTn>
                        </p:par>
                      </p:childTnLst>
                    </p:cTn>
                  </p:par>
                  <p:par>
                    <p:cTn id="231" fill="hold">
                      <p:stCondLst>
                        <p:cond delay="indefinite"/>
                      </p:stCondLst>
                      <p:childTnLst>
                        <p:par>
                          <p:cTn id="232" fill="hold">
                            <p:stCondLst>
                              <p:cond delay="0"/>
                            </p:stCondLst>
                            <p:childTnLst>
                              <p:par>
                                <p:cTn id="233" nodeType="clickEffect" fill="hold" presetClass="entr" presetID="1">
                                  <p:stCondLst>
                                    <p:cond delay="0"/>
                                  </p:stCondLst>
                                  <p:childTnLst>
                                    <p:set>
                                      <p:cBhvr>
                                        <p:cTn id="234" dur="1" fill="hold">
                                          <p:stCondLst>
                                            <p:cond delay="0"/>
                                          </p:stCondLst>
                                        </p:cTn>
                                        <p:tgtEl>
                                          <p:spTgt spid="183">
                                            <p:txEl>
                                              <p:pRg st="1" end="1"/>
                                            </p:txEl>
                                          </p:spTgt>
                                        </p:tgtEl>
                                        <p:attrNameLst>
                                          <p:attrName>style.visibility</p:attrName>
                                        </p:attrNameLst>
                                      </p:cBhvr>
                                      <p:to>
                                        <p:strVal val="visible"/>
                                      </p:to>
                                    </p:set>
                                  </p:childTnLst>
                                </p:cTn>
                              </p:par>
                            </p:childTnLst>
                          </p:cTn>
                        </p:par>
                      </p:childTnLst>
                    </p:cTn>
                  </p:par>
                  <p:par>
                    <p:cTn id="235" fill="hold">
                      <p:stCondLst>
                        <p:cond delay="indefinite"/>
                      </p:stCondLst>
                      <p:childTnLst>
                        <p:par>
                          <p:cTn id="236" fill="hold">
                            <p:stCondLst>
                              <p:cond delay="0"/>
                            </p:stCondLst>
                            <p:childTnLst>
                              <p:par>
                                <p:cTn id="237" nodeType="clickEffect" fill="hold" presetClass="entr" presetID="1">
                                  <p:stCondLst>
                                    <p:cond delay="0"/>
                                  </p:stCondLst>
                                  <p:childTnLst>
                                    <p:set>
                                      <p:cBhvr>
                                        <p:cTn id="238" dur="1" fill="hold">
                                          <p:stCondLst>
                                            <p:cond delay="0"/>
                                          </p:stCondLst>
                                        </p:cTn>
                                        <p:tgtEl>
                                          <p:spTgt spid="183">
                                            <p:txEl>
                                              <p:pRg st="2" end="2"/>
                                            </p:txEl>
                                          </p:spTgt>
                                        </p:tgtEl>
                                        <p:attrNameLst>
                                          <p:attrName>style.visibility</p:attrName>
                                        </p:attrNameLst>
                                      </p:cBhvr>
                                      <p:to>
                                        <p:strVal val="visible"/>
                                      </p:to>
                                    </p:set>
                                  </p:childTnLst>
                                </p:cTn>
                              </p:par>
                            </p:childTnLst>
                          </p:cTn>
                        </p:par>
                      </p:childTnLst>
                    </p:cTn>
                  </p:par>
                  <p:par>
                    <p:cTn id="239" fill="hold">
                      <p:stCondLst>
                        <p:cond delay="indefinite"/>
                      </p:stCondLst>
                      <p:childTnLst>
                        <p:par>
                          <p:cTn id="240" fill="hold">
                            <p:stCondLst>
                              <p:cond delay="0"/>
                            </p:stCondLst>
                            <p:childTnLst>
                              <p:par>
                                <p:cTn id="241" nodeType="clickEffect" fill="hold" presetClass="entr" presetID="1">
                                  <p:stCondLst>
                                    <p:cond delay="0"/>
                                  </p:stCondLst>
                                  <p:childTnLst>
                                    <p:set>
                                      <p:cBhvr>
                                        <p:cTn id="242" dur="1" fill="hold">
                                          <p:stCondLst>
                                            <p:cond delay="0"/>
                                          </p:stCondLst>
                                        </p:cTn>
                                        <p:tgtEl>
                                          <p:spTgt spid="183">
                                            <p:txEl>
                                              <p:pRg st="3" end="3"/>
                                            </p:txEl>
                                          </p:spTgt>
                                        </p:tgtEl>
                                        <p:attrNameLst>
                                          <p:attrName>style.visibility</p:attrName>
                                        </p:attrNameLst>
                                      </p:cBhvr>
                                      <p:to>
                                        <p:strVal val="visible"/>
                                      </p:to>
                                    </p:set>
                                  </p:childTnLst>
                                </p:cTn>
                              </p:par>
                            </p:childTnLst>
                          </p:cTn>
                        </p:par>
                      </p:childTnLst>
                    </p:cTn>
                  </p:par>
                  <p:par>
                    <p:cTn id="243" fill="hold">
                      <p:stCondLst>
                        <p:cond delay="indefinite"/>
                      </p:stCondLst>
                      <p:childTnLst>
                        <p:par>
                          <p:cTn id="244" fill="hold">
                            <p:stCondLst>
                              <p:cond delay="0"/>
                            </p:stCondLst>
                            <p:childTnLst>
                              <p:par>
                                <p:cTn id="245" nodeType="clickEffect" fill="hold" presetClass="entr" presetID="1">
                                  <p:stCondLst>
                                    <p:cond delay="0"/>
                                  </p:stCondLst>
                                  <p:childTnLst>
                                    <p:set>
                                      <p:cBhvr>
                                        <p:cTn id="246" dur="1" fill="hold">
                                          <p:stCondLst>
                                            <p:cond delay="0"/>
                                          </p:stCondLst>
                                        </p:cTn>
                                        <p:tgtEl>
                                          <p:spTgt spid="183">
                                            <p:txEl>
                                              <p:pRg st="4" end="4"/>
                                            </p:txEl>
                                          </p:spTgt>
                                        </p:tgtEl>
                                        <p:attrNameLst>
                                          <p:attrName>style.visibility</p:attrName>
                                        </p:attrNameLst>
                                      </p:cBhvr>
                                      <p:to>
                                        <p:strVal val="visible"/>
                                      </p:to>
                                    </p:set>
                                  </p:childTnLst>
                                </p:cTn>
                              </p:par>
                            </p:childTnLst>
                          </p:cTn>
                        </p:par>
                      </p:childTnLst>
                    </p:cTn>
                  </p:par>
                  <p:par>
                    <p:cTn id="247" fill="hold">
                      <p:stCondLst>
                        <p:cond delay="indefinite"/>
                      </p:stCondLst>
                      <p:childTnLst>
                        <p:par>
                          <p:cTn id="248" fill="hold">
                            <p:stCondLst>
                              <p:cond delay="0"/>
                            </p:stCondLst>
                            <p:childTnLst>
                              <p:par>
                                <p:cTn id="249" nodeType="clickEffect" fill="hold" presetClass="entr" presetID="1">
                                  <p:stCondLst>
                                    <p:cond delay="0"/>
                                  </p:stCondLst>
                                  <p:childTnLst>
                                    <p:set>
                                      <p:cBhvr>
                                        <p:cTn id="250" dur="1" fill="hold">
                                          <p:stCondLst>
                                            <p:cond delay="0"/>
                                          </p:stCondLst>
                                        </p:cTn>
                                        <p:tgtEl>
                                          <p:spTgt spid="183">
                                            <p:txEl>
                                              <p:pRg st="5" end="5"/>
                                            </p:txEl>
                                          </p:spTgt>
                                        </p:tgtEl>
                                        <p:attrNameLst>
                                          <p:attrName>style.visibility</p:attrName>
                                        </p:attrNameLst>
                                      </p:cBhvr>
                                      <p:to>
                                        <p:strVal val="visible"/>
                                      </p:to>
                                    </p:set>
                                  </p:childTnLst>
                                </p:cTn>
                              </p:par>
                            </p:childTnLst>
                          </p:cTn>
                        </p:par>
                      </p:childTnLst>
                    </p:cTn>
                  </p:par>
                  <p:par>
                    <p:cTn id="251" fill="hold">
                      <p:stCondLst>
                        <p:cond delay="indefinite"/>
                      </p:stCondLst>
                      <p:childTnLst>
                        <p:par>
                          <p:cTn id="252" fill="hold">
                            <p:stCondLst>
                              <p:cond delay="0"/>
                            </p:stCondLst>
                            <p:childTnLst>
                              <p:par>
                                <p:cTn id="253" nodeType="clickEffect" fill="hold" presetClass="entr" presetID="1">
                                  <p:stCondLst>
                                    <p:cond delay="0"/>
                                  </p:stCondLst>
                                  <p:childTnLst>
                                    <p:set>
                                      <p:cBhvr>
                                        <p:cTn id="254" dur="1" fill="hold">
                                          <p:stCondLst>
                                            <p:cond delay="0"/>
                                          </p:stCondLst>
                                        </p:cTn>
                                        <p:tgtEl>
                                          <p:spTgt spid="183">
                                            <p:txEl>
                                              <p:pRg st="6" end="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4"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Balancing Information Security and Access</a:t>
            </a:r>
            <a:endParaRPr b="0" lang="en-GB" sz="3600" spc="-1" strike="noStrike">
              <a:latin typeface="Arial"/>
            </a:endParaRPr>
          </a:p>
        </p:txBody>
      </p:sp>
      <p:sp>
        <p:nvSpPr>
          <p:cNvPr id="185"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Impossible to obtain perfect information security—it is a process, not a goal.</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Security should be considered a balance between protection and availability.</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To achieve balance, </a:t>
            </a:r>
            <a:r>
              <a:rPr b="0" lang="en-US" sz="2800" spc="-1" strike="noStrike">
                <a:solidFill>
                  <a:srgbClr val="000000"/>
                </a:solidFill>
                <a:latin typeface="Arial"/>
                <a:ea typeface="Verdana"/>
              </a:rPr>
              <a:t>the </a:t>
            </a:r>
            <a:r>
              <a:rPr b="0" lang="en-GB" sz="2800" spc="-1" strike="noStrike">
                <a:solidFill>
                  <a:srgbClr val="000000"/>
                </a:solidFill>
                <a:latin typeface="Arial"/>
                <a:ea typeface="Verdana"/>
              </a:rPr>
              <a:t>level of security must allow reasonable access, yet protect against threats.</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255" dur="indefinite" restart="never" nodeType="tmRoot">
          <p:childTnLst>
            <p:seq>
              <p:cTn id="256" dur="indefinite" nodeType="mainSeq">
                <p:childTnLst>
                  <p:par>
                    <p:cTn id="257" fill="hold">
                      <p:stCondLst>
                        <p:cond delay="indefinite"/>
                      </p:stCondLst>
                      <p:childTnLst>
                        <p:par>
                          <p:cTn id="258" fill="hold">
                            <p:stCondLst>
                              <p:cond delay="0"/>
                            </p:stCondLst>
                            <p:childTnLst>
                              <p:par>
                                <p:cTn id="259" nodeType="clickEffect" fill="hold" presetClass="entr" presetID="1">
                                  <p:stCondLst>
                                    <p:cond delay="0"/>
                                  </p:stCondLst>
                                  <p:childTnLst>
                                    <p:set>
                                      <p:cBhvr>
                                        <p:cTn id="260" dur="1" fill="hold">
                                          <p:stCondLst>
                                            <p:cond delay="0"/>
                                          </p:stCondLst>
                                        </p:cTn>
                                        <p:tgtEl>
                                          <p:spTgt spid="185">
                                            <p:txEl>
                                              <p:pRg st="0" end="0"/>
                                            </p:txEl>
                                          </p:spTgt>
                                        </p:tgtEl>
                                        <p:attrNameLst>
                                          <p:attrName>style.visibility</p:attrName>
                                        </p:attrNameLst>
                                      </p:cBhvr>
                                      <p:to>
                                        <p:strVal val="visible"/>
                                      </p:to>
                                    </p:set>
                                  </p:childTnLst>
                                </p:cTn>
                              </p:par>
                            </p:childTnLst>
                          </p:cTn>
                        </p:par>
                      </p:childTnLst>
                    </p:cTn>
                  </p:par>
                  <p:par>
                    <p:cTn id="261" fill="hold">
                      <p:stCondLst>
                        <p:cond delay="indefinite"/>
                      </p:stCondLst>
                      <p:childTnLst>
                        <p:par>
                          <p:cTn id="262" fill="hold">
                            <p:stCondLst>
                              <p:cond delay="0"/>
                            </p:stCondLst>
                            <p:childTnLst>
                              <p:par>
                                <p:cTn id="263" nodeType="clickEffect" fill="hold" presetClass="entr" presetID="1">
                                  <p:stCondLst>
                                    <p:cond delay="0"/>
                                  </p:stCondLst>
                                  <p:childTnLst>
                                    <p:set>
                                      <p:cBhvr>
                                        <p:cTn id="264" dur="1" fill="hold">
                                          <p:stCondLst>
                                            <p:cond delay="0"/>
                                          </p:stCondLst>
                                        </p:cTn>
                                        <p:tgtEl>
                                          <p:spTgt spid="185">
                                            <p:txEl>
                                              <p:pRg st="1" end="1"/>
                                            </p:txEl>
                                          </p:spTgt>
                                        </p:tgtEl>
                                        <p:attrNameLst>
                                          <p:attrName>style.visibility</p:attrName>
                                        </p:attrNameLst>
                                      </p:cBhvr>
                                      <p:to>
                                        <p:strVal val="visible"/>
                                      </p:to>
                                    </p:set>
                                  </p:childTnLst>
                                </p:cTn>
                              </p:par>
                            </p:childTnLst>
                          </p:cTn>
                        </p:par>
                      </p:childTnLst>
                    </p:cTn>
                  </p:par>
                  <p:par>
                    <p:cTn id="265" fill="hold">
                      <p:stCondLst>
                        <p:cond delay="indefinite"/>
                      </p:stCondLst>
                      <p:childTnLst>
                        <p:par>
                          <p:cTn id="266" fill="hold">
                            <p:stCondLst>
                              <p:cond delay="0"/>
                            </p:stCondLst>
                            <p:childTnLst>
                              <p:par>
                                <p:cTn id="267" nodeType="clickEffect" fill="hold" presetClass="entr" presetID="1">
                                  <p:stCondLst>
                                    <p:cond delay="0"/>
                                  </p:stCondLst>
                                  <p:childTnLst>
                                    <p:set>
                                      <p:cBhvr>
                                        <p:cTn id="268" dur="1" fill="hold">
                                          <p:stCondLst>
                                            <p:cond delay="0"/>
                                          </p:stCondLst>
                                        </p:cTn>
                                        <p:tgtEl>
                                          <p:spTgt spid="185">
                                            <p:txEl>
                                              <p:pRg st="2" end="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6" name="CustomShape 1"/>
          <p:cNvSpPr/>
          <p:nvPr/>
        </p:nvSpPr>
        <p:spPr>
          <a:xfrm>
            <a:off x="45720" y="27720"/>
            <a:ext cx="9051840" cy="111456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Approaches to Information Security Implementation: Bottom-Up Approach</a:t>
            </a:r>
            <a:endParaRPr b="0" lang="en-GB" sz="3600" spc="-1" strike="noStrike">
              <a:latin typeface="Arial"/>
            </a:endParaRPr>
          </a:p>
        </p:txBody>
      </p:sp>
      <p:sp>
        <p:nvSpPr>
          <p:cNvPr id="187" name="CustomShape 2"/>
          <p:cNvSpPr/>
          <p:nvPr/>
        </p:nvSpPr>
        <p:spPr>
          <a:xfrm>
            <a:off x="190440" y="1295280"/>
            <a:ext cx="8762400" cy="428544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519"/>
              </a:spcBef>
              <a:buClr>
                <a:srgbClr val="364162"/>
              </a:buClr>
              <a:buFont typeface="Arial"/>
              <a:buChar char="•"/>
            </a:pPr>
            <a:r>
              <a:rPr b="0" lang="en-GB" sz="2600" spc="-1" strike="noStrike">
                <a:solidFill>
                  <a:srgbClr val="000000"/>
                </a:solidFill>
                <a:latin typeface="Arial"/>
                <a:ea typeface="Verdana"/>
              </a:rPr>
              <a:t>Grassroots effort: Systems administrators attempt to improve security of their systems.</a:t>
            </a:r>
            <a:endParaRPr b="0" lang="en-GB" sz="2600" spc="-1" strike="noStrike">
              <a:latin typeface="Arial"/>
            </a:endParaRPr>
          </a:p>
          <a:p>
            <a:pPr marL="343080" indent="-342360" algn="just">
              <a:lnSpc>
                <a:spcPct val="100000"/>
              </a:lnSpc>
              <a:spcBef>
                <a:spcPts val="519"/>
              </a:spcBef>
              <a:buClr>
                <a:srgbClr val="364162"/>
              </a:buClr>
              <a:buFont typeface="Arial"/>
              <a:buChar char="•"/>
            </a:pPr>
            <a:r>
              <a:rPr b="0" lang="en-GB" sz="2600" spc="-1" strike="noStrike">
                <a:solidFill>
                  <a:srgbClr val="000000"/>
                </a:solidFill>
                <a:latin typeface="Arial"/>
                <a:ea typeface="Verdana"/>
              </a:rPr>
              <a:t>Key advantage: technical expertise of individual administrators</a:t>
            </a:r>
            <a:endParaRPr b="0" lang="en-GB" sz="2600" spc="-1" strike="noStrike">
              <a:latin typeface="Arial"/>
            </a:endParaRPr>
          </a:p>
          <a:p>
            <a:pPr marL="343080" indent="-342360" algn="just">
              <a:lnSpc>
                <a:spcPct val="100000"/>
              </a:lnSpc>
              <a:spcBef>
                <a:spcPts val="519"/>
              </a:spcBef>
              <a:buClr>
                <a:srgbClr val="364162"/>
              </a:buClr>
              <a:buFont typeface="Arial"/>
              <a:buChar char="•"/>
            </a:pPr>
            <a:r>
              <a:rPr b="0" lang="en-GB" sz="2600" spc="-1" strike="noStrike">
                <a:solidFill>
                  <a:srgbClr val="000000"/>
                </a:solidFill>
                <a:latin typeface="Arial"/>
                <a:ea typeface="Verdana"/>
              </a:rPr>
              <a:t>Seldom works, as it lacks a number of critical features:</a:t>
            </a:r>
            <a:endParaRPr b="0" lang="en-GB" sz="2600" spc="-1" strike="noStrike">
              <a:latin typeface="Arial"/>
            </a:endParaRPr>
          </a:p>
          <a:p>
            <a:pPr lvl="1" marL="743040" indent="-285120" algn="just">
              <a:lnSpc>
                <a:spcPct val="100000"/>
              </a:lnSpc>
              <a:spcBef>
                <a:spcPts val="519"/>
              </a:spcBef>
              <a:buClr>
                <a:srgbClr val="364162"/>
              </a:buClr>
              <a:buFont typeface="Arial"/>
              <a:buChar char="–"/>
            </a:pPr>
            <a:r>
              <a:rPr b="0" lang="en-GB" sz="2600" spc="-1" strike="noStrike">
                <a:solidFill>
                  <a:srgbClr val="000000"/>
                </a:solidFill>
                <a:latin typeface="Arial"/>
                <a:ea typeface="Verdana"/>
              </a:rPr>
              <a:t>Participant support </a:t>
            </a:r>
            <a:endParaRPr b="0" lang="en-GB" sz="2600" spc="-1" strike="noStrike">
              <a:latin typeface="Arial"/>
            </a:endParaRPr>
          </a:p>
          <a:p>
            <a:pPr lvl="1" marL="743040" indent="-285120" algn="just">
              <a:lnSpc>
                <a:spcPct val="100000"/>
              </a:lnSpc>
              <a:spcBef>
                <a:spcPts val="519"/>
              </a:spcBef>
              <a:buClr>
                <a:srgbClr val="364162"/>
              </a:buClr>
              <a:buFont typeface="Arial"/>
              <a:buChar char="–"/>
            </a:pPr>
            <a:r>
              <a:rPr b="0" lang="en-GB" sz="2600" spc="-1" strike="noStrike">
                <a:solidFill>
                  <a:srgbClr val="000000"/>
                </a:solidFill>
                <a:latin typeface="Arial"/>
                <a:ea typeface="Verdana"/>
              </a:rPr>
              <a:t>Organizational staying power</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269" dur="indefinite" restart="never" nodeType="tmRoot">
          <p:childTnLst>
            <p:seq>
              <p:cTn id="270" dur="indefinite" nodeType="mainSeq">
                <p:childTnLst>
                  <p:par>
                    <p:cTn id="271" fill="hold">
                      <p:stCondLst>
                        <p:cond delay="indefinite"/>
                      </p:stCondLst>
                      <p:childTnLst>
                        <p:par>
                          <p:cTn id="272" fill="hold">
                            <p:stCondLst>
                              <p:cond delay="0"/>
                            </p:stCondLst>
                            <p:childTnLst>
                              <p:par>
                                <p:cTn id="273" nodeType="clickEffect" fill="hold" presetClass="entr" presetID="1">
                                  <p:stCondLst>
                                    <p:cond delay="0"/>
                                  </p:stCondLst>
                                  <p:childTnLst>
                                    <p:set>
                                      <p:cBhvr>
                                        <p:cTn id="274" dur="1" fill="hold">
                                          <p:stCondLst>
                                            <p:cond delay="0"/>
                                          </p:stCondLst>
                                        </p:cTn>
                                        <p:tgtEl>
                                          <p:spTgt spid="187">
                                            <p:txEl>
                                              <p:pRg st="0" end="0"/>
                                            </p:txEl>
                                          </p:spTgt>
                                        </p:tgtEl>
                                        <p:attrNameLst>
                                          <p:attrName>style.visibility</p:attrName>
                                        </p:attrNameLst>
                                      </p:cBhvr>
                                      <p:to>
                                        <p:strVal val="visible"/>
                                      </p:to>
                                    </p:set>
                                  </p:childTnLst>
                                </p:cTn>
                              </p:par>
                            </p:childTnLst>
                          </p:cTn>
                        </p:par>
                      </p:childTnLst>
                    </p:cTn>
                  </p:par>
                  <p:par>
                    <p:cTn id="275" fill="hold">
                      <p:stCondLst>
                        <p:cond delay="indefinite"/>
                      </p:stCondLst>
                      <p:childTnLst>
                        <p:par>
                          <p:cTn id="276" fill="hold">
                            <p:stCondLst>
                              <p:cond delay="0"/>
                            </p:stCondLst>
                            <p:childTnLst>
                              <p:par>
                                <p:cTn id="277" nodeType="clickEffect" fill="hold" presetClass="entr" presetID="1">
                                  <p:stCondLst>
                                    <p:cond delay="0"/>
                                  </p:stCondLst>
                                  <p:childTnLst>
                                    <p:set>
                                      <p:cBhvr>
                                        <p:cTn id="278" dur="1" fill="hold">
                                          <p:stCondLst>
                                            <p:cond delay="0"/>
                                          </p:stCondLst>
                                        </p:cTn>
                                        <p:tgtEl>
                                          <p:spTgt spid="187">
                                            <p:txEl>
                                              <p:pRg st="1" end="1"/>
                                            </p:txEl>
                                          </p:spTgt>
                                        </p:tgtEl>
                                        <p:attrNameLst>
                                          <p:attrName>style.visibility</p:attrName>
                                        </p:attrNameLst>
                                      </p:cBhvr>
                                      <p:to>
                                        <p:strVal val="visible"/>
                                      </p:to>
                                    </p:set>
                                  </p:childTnLst>
                                </p:cTn>
                              </p:par>
                            </p:childTnLst>
                          </p:cTn>
                        </p:par>
                      </p:childTnLst>
                    </p:cTn>
                  </p:par>
                  <p:par>
                    <p:cTn id="279" fill="hold">
                      <p:stCondLst>
                        <p:cond delay="indefinite"/>
                      </p:stCondLst>
                      <p:childTnLst>
                        <p:par>
                          <p:cTn id="280" fill="hold">
                            <p:stCondLst>
                              <p:cond delay="0"/>
                            </p:stCondLst>
                            <p:childTnLst>
                              <p:par>
                                <p:cTn id="281" nodeType="clickEffect" fill="hold" presetClass="entr" presetID="1">
                                  <p:stCondLst>
                                    <p:cond delay="0"/>
                                  </p:stCondLst>
                                  <p:childTnLst>
                                    <p:set>
                                      <p:cBhvr>
                                        <p:cTn id="282" dur="1" fill="hold">
                                          <p:stCondLst>
                                            <p:cond delay="0"/>
                                          </p:stCondLst>
                                        </p:cTn>
                                        <p:tgtEl>
                                          <p:spTgt spid="187">
                                            <p:txEl>
                                              <p:pRg st="2" end="2"/>
                                            </p:txEl>
                                          </p:spTgt>
                                        </p:tgtEl>
                                        <p:attrNameLst>
                                          <p:attrName>style.visibility</p:attrName>
                                        </p:attrNameLst>
                                      </p:cBhvr>
                                      <p:to>
                                        <p:strVal val="visible"/>
                                      </p:to>
                                    </p:set>
                                  </p:childTnLst>
                                </p:cTn>
                              </p:par>
                            </p:childTnLst>
                          </p:cTn>
                        </p:par>
                      </p:childTnLst>
                    </p:cTn>
                  </p:par>
                  <p:par>
                    <p:cTn id="283" fill="hold">
                      <p:stCondLst>
                        <p:cond delay="indefinite"/>
                      </p:stCondLst>
                      <p:childTnLst>
                        <p:par>
                          <p:cTn id="284" fill="hold">
                            <p:stCondLst>
                              <p:cond delay="0"/>
                            </p:stCondLst>
                            <p:childTnLst>
                              <p:par>
                                <p:cTn id="285" nodeType="clickEffect" fill="hold" presetClass="entr" presetID="1">
                                  <p:stCondLst>
                                    <p:cond delay="0"/>
                                  </p:stCondLst>
                                  <p:childTnLst>
                                    <p:set>
                                      <p:cBhvr>
                                        <p:cTn id="286" dur="1" fill="hold">
                                          <p:stCondLst>
                                            <p:cond delay="0"/>
                                          </p:stCondLst>
                                        </p:cTn>
                                        <p:tgtEl>
                                          <p:spTgt spid="187">
                                            <p:txEl>
                                              <p:pRg st="3" end="3"/>
                                            </p:txEl>
                                          </p:spTgt>
                                        </p:tgtEl>
                                        <p:attrNameLst>
                                          <p:attrName>style.visibility</p:attrName>
                                        </p:attrNameLst>
                                      </p:cBhvr>
                                      <p:to>
                                        <p:strVal val="visible"/>
                                      </p:to>
                                    </p:set>
                                  </p:childTnLst>
                                </p:cTn>
                              </p:par>
                            </p:childTnLst>
                          </p:cTn>
                        </p:par>
                      </p:childTnLst>
                    </p:cTn>
                  </p:par>
                  <p:par>
                    <p:cTn id="287" fill="hold">
                      <p:stCondLst>
                        <p:cond delay="indefinite"/>
                      </p:stCondLst>
                      <p:childTnLst>
                        <p:par>
                          <p:cTn id="288" fill="hold">
                            <p:stCondLst>
                              <p:cond delay="0"/>
                            </p:stCondLst>
                            <p:childTnLst>
                              <p:par>
                                <p:cTn id="289" nodeType="clickEffect" fill="hold" presetClass="entr" presetID="1">
                                  <p:stCondLst>
                                    <p:cond delay="0"/>
                                  </p:stCondLst>
                                  <p:childTnLst>
                                    <p:set>
                                      <p:cBhvr>
                                        <p:cTn id="290" dur="1" fill="hold">
                                          <p:stCondLst>
                                            <p:cond delay="0"/>
                                          </p:stCondLst>
                                        </p:cTn>
                                        <p:tgtEl>
                                          <p:spTgt spid="187">
                                            <p:txEl>
                                              <p:pRg st="4" end="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8"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Approaches to Information Security Implementation: Top-Down Approach</a:t>
            </a:r>
            <a:endParaRPr b="0" lang="en-GB" sz="3600" spc="-1" strike="noStrike">
              <a:latin typeface="Arial"/>
            </a:endParaRPr>
          </a:p>
        </p:txBody>
      </p:sp>
      <p:sp>
        <p:nvSpPr>
          <p:cNvPr id="189" name="CustomShape 2"/>
          <p:cNvSpPr/>
          <p:nvPr/>
        </p:nvSpPr>
        <p:spPr>
          <a:xfrm>
            <a:off x="228600" y="1295280"/>
            <a:ext cx="8762400" cy="426636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Initiated by upper management</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Issue policy, procedures, and processes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Dictate goals and expected outcomes of project</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Determine accountability for each required action</a:t>
            </a:r>
            <a:endParaRPr b="0" lang="en-GB" sz="26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The most successful type of top-down approach also involves a formal development strategy referred to as systems development life cycle.</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291" dur="indefinite" restart="never" nodeType="tmRoot">
          <p:childTnLst>
            <p:seq>
              <p:cTn id="292" dur="indefinite" nodeType="mainSeq">
                <p:childTnLst>
                  <p:par>
                    <p:cTn id="293" fill="hold">
                      <p:stCondLst>
                        <p:cond delay="indefinite"/>
                      </p:stCondLst>
                      <p:childTnLst>
                        <p:par>
                          <p:cTn id="294" fill="hold">
                            <p:stCondLst>
                              <p:cond delay="0"/>
                            </p:stCondLst>
                            <p:childTnLst>
                              <p:par>
                                <p:cTn id="295" nodeType="clickEffect" fill="hold" presetClass="entr" presetID="1">
                                  <p:stCondLst>
                                    <p:cond delay="0"/>
                                  </p:stCondLst>
                                  <p:childTnLst>
                                    <p:set>
                                      <p:cBhvr>
                                        <p:cTn id="296" dur="1" fill="hold">
                                          <p:stCondLst>
                                            <p:cond delay="0"/>
                                          </p:stCondLst>
                                        </p:cTn>
                                        <p:tgtEl>
                                          <p:spTgt spid="189">
                                            <p:txEl>
                                              <p:pRg st="0" end="0"/>
                                            </p:txEl>
                                          </p:spTgt>
                                        </p:tgtEl>
                                        <p:attrNameLst>
                                          <p:attrName>style.visibility</p:attrName>
                                        </p:attrNameLst>
                                      </p:cBhvr>
                                      <p:to>
                                        <p:strVal val="visible"/>
                                      </p:to>
                                    </p:set>
                                  </p:childTnLst>
                                </p:cTn>
                              </p:par>
                            </p:childTnLst>
                          </p:cTn>
                        </p:par>
                      </p:childTnLst>
                    </p:cTn>
                  </p:par>
                  <p:par>
                    <p:cTn id="297" fill="hold">
                      <p:stCondLst>
                        <p:cond delay="indefinite"/>
                      </p:stCondLst>
                      <p:childTnLst>
                        <p:par>
                          <p:cTn id="298" fill="hold">
                            <p:stCondLst>
                              <p:cond delay="0"/>
                            </p:stCondLst>
                            <p:childTnLst>
                              <p:par>
                                <p:cTn id="299" nodeType="clickEffect" fill="hold" presetClass="entr" presetID="1">
                                  <p:stCondLst>
                                    <p:cond delay="0"/>
                                  </p:stCondLst>
                                  <p:childTnLst>
                                    <p:set>
                                      <p:cBhvr>
                                        <p:cTn id="300" dur="1" fill="hold">
                                          <p:stCondLst>
                                            <p:cond delay="0"/>
                                          </p:stCondLst>
                                        </p:cTn>
                                        <p:tgtEl>
                                          <p:spTgt spid="189">
                                            <p:txEl>
                                              <p:pRg st="1" end="1"/>
                                            </p:txEl>
                                          </p:spTgt>
                                        </p:tgtEl>
                                        <p:attrNameLst>
                                          <p:attrName>style.visibility</p:attrName>
                                        </p:attrNameLst>
                                      </p:cBhvr>
                                      <p:to>
                                        <p:strVal val="visible"/>
                                      </p:to>
                                    </p:set>
                                  </p:childTnLst>
                                </p:cTn>
                              </p:par>
                            </p:childTnLst>
                          </p:cTn>
                        </p:par>
                      </p:childTnLst>
                    </p:cTn>
                  </p:par>
                  <p:par>
                    <p:cTn id="301" fill="hold">
                      <p:stCondLst>
                        <p:cond delay="indefinite"/>
                      </p:stCondLst>
                      <p:childTnLst>
                        <p:par>
                          <p:cTn id="302" fill="hold">
                            <p:stCondLst>
                              <p:cond delay="0"/>
                            </p:stCondLst>
                            <p:childTnLst>
                              <p:par>
                                <p:cTn id="303" nodeType="clickEffect" fill="hold" presetClass="entr" presetID="1">
                                  <p:stCondLst>
                                    <p:cond delay="0"/>
                                  </p:stCondLst>
                                  <p:childTnLst>
                                    <p:set>
                                      <p:cBhvr>
                                        <p:cTn id="304" dur="1" fill="hold">
                                          <p:stCondLst>
                                            <p:cond delay="0"/>
                                          </p:stCondLst>
                                        </p:cTn>
                                        <p:tgtEl>
                                          <p:spTgt spid="189">
                                            <p:txEl>
                                              <p:pRg st="2" end="2"/>
                                            </p:txEl>
                                          </p:spTgt>
                                        </p:tgtEl>
                                        <p:attrNameLst>
                                          <p:attrName>style.visibility</p:attrName>
                                        </p:attrNameLst>
                                      </p:cBhvr>
                                      <p:to>
                                        <p:strVal val="visible"/>
                                      </p:to>
                                    </p:set>
                                  </p:childTnLst>
                                </p:cTn>
                              </p:par>
                            </p:childTnLst>
                          </p:cTn>
                        </p:par>
                      </p:childTnLst>
                    </p:cTn>
                  </p:par>
                  <p:par>
                    <p:cTn id="305" fill="hold">
                      <p:stCondLst>
                        <p:cond delay="indefinite"/>
                      </p:stCondLst>
                      <p:childTnLst>
                        <p:par>
                          <p:cTn id="306" fill="hold">
                            <p:stCondLst>
                              <p:cond delay="0"/>
                            </p:stCondLst>
                            <p:childTnLst>
                              <p:par>
                                <p:cTn id="307" nodeType="clickEffect" fill="hold" presetClass="entr" presetID="1">
                                  <p:stCondLst>
                                    <p:cond delay="0"/>
                                  </p:stCondLst>
                                  <p:childTnLst>
                                    <p:set>
                                      <p:cBhvr>
                                        <p:cTn id="308" dur="1" fill="hold">
                                          <p:stCondLst>
                                            <p:cond delay="0"/>
                                          </p:stCondLst>
                                        </p:cTn>
                                        <p:tgtEl>
                                          <p:spTgt spid="189">
                                            <p:txEl>
                                              <p:pRg st="3" end="3"/>
                                            </p:txEl>
                                          </p:spTgt>
                                        </p:tgtEl>
                                        <p:attrNameLst>
                                          <p:attrName>style.visibility</p:attrName>
                                        </p:attrNameLst>
                                      </p:cBhvr>
                                      <p:to>
                                        <p:strVal val="visible"/>
                                      </p:to>
                                    </p:set>
                                  </p:childTnLst>
                                </p:cTn>
                              </p:par>
                            </p:childTnLst>
                          </p:cTn>
                        </p:par>
                      </p:childTnLst>
                    </p:cTn>
                  </p:par>
                  <p:par>
                    <p:cTn id="309" fill="hold">
                      <p:stCondLst>
                        <p:cond delay="indefinite"/>
                      </p:stCondLst>
                      <p:childTnLst>
                        <p:par>
                          <p:cTn id="310" fill="hold">
                            <p:stCondLst>
                              <p:cond delay="0"/>
                            </p:stCondLst>
                            <p:childTnLst>
                              <p:par>
                                <p:cTn id="311" nodeType="clickEffect" fill="hold" presetClass="entr" presetID="1">
                                  <p:stCondLst>
                                    <p:cond delay="0"/>
                                  </p:stCondLst>
                                  <p:childTnLst>
                                    <p:set>
                                      <p:cBhvr>
                                        <p:cTn id="312" dur="1" fill="hold">
                                          <p:stCondLst>
                                            <p:cond delay="0"/>
                                          </p:stCondLst>
                                        </p:cTn>
                                        <p:tgtEl>
                                          <p:spTgt spid="189">
                                            <p:txEl>
                                              <p:pRg st="4" end="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0" name="CustomShape 1"/>
          <p:cNvSpPr/>
          <p:nvPr/>
        </p:nvSpPr>
        <p:spPr>
          <a:xfrm>
            <a:off x="0" y="0"/>
            <a:ext cx="9143280" cy="121860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tabLst>
                <a:tab algn="l" pos="0"/>
              </a:tabLst>
            </a:pPr>
            <a:r>
              <a:rPr b="0" lang="en-US" sz="3600" spc="-1" strike="noStrike">
                <a:solidFill>
                  <a:srgbClr val="000000"/>
                </a:solidFill>
                <a:latin typeface="Arial"/>
              </a:rPr>
              <a:t>Approaches to information security implementation</a:t>
            </a:r>
            <a:endParaRPr b="0" lang="en-GB" sz="3600" spc="-1" strike="noStrike">
              <a:latin typeface="Arial"/>
            </a:endParaRPr>
          </a:p>
        </p:txBody>
      </p:sp>
      <p:pic>
        <p:nvPicPr>
          <p:cNvPr id="191" name="Picture 2" descr="An illustration shows the classifications and a triangle on the background. An arrow pointing from the top of the triangle to the bottom is labeled as, “Top-down approach” and an arrow pointing towards the tip of triangle is labeled as, “Bottom-up approach.” The label CEO is classified into CFO, CIO and COO. The label CIO is classified into CISO, VP-Systems and VP-Networks. The VP-Systems is classified into Security mgr, Systems mgr and Network mgr. The Systems mgr is classified into Security admin, Systems admin and Network admin. The Systems admin is classified into Security tech, Systems tech and network tech.&#10;"/>
          <p:cNvPicPr/>
          <p:nvPr/>
        </p:nvPicPr>
        <p:blipFill>
          <a:blip r:embed="rId1"/>
          <a:stretch/>
        </p:blipFill>
        <p:spPr>
          <a:xfrm>
            <a:off x="880920" y="1447920"/>
            <a:ext cx="7381080" cy="3926520"/>
          </a:xfrm>
          <a:prstGeom prst="rect">
            <a:avLst/>
          </a:prstGeom>
          <a:ln w="0">
            <a:noFill/>
          </a:ln>
        </p:spPr>
      </p:pic>
    </p:spTree>
  </p:cSld>
  <mc:AlternateContent>
    <mc:Choice Requires="p14">
      <p:transition spd="slow" p14:dur="2000"/>
    </mc:Choice>
    <mc:Fallback>
      <p:transition spd="slow"/>
    </mc:Fallback>
  </mc:AlternateContent>
  <p:timing>
    <p:tnLst>
      <p:par>
        <p:cTn id="313" dur="indefinite" restart="never" nodeType="tmRoot">
          <p:childTnLst>
            <p:seq>
              <p:cTn id="314" dur="indefinite" nodeType="mainSeq">
                <p:childTnLst>
                  <p:par>
                    <p:cTn id="315" fill="hold">
                      <p:stCondLst>
                        <p:cond delay="indefinite"/>
                      </p:stCondLst>
                      <p:childTnLst>
                        <p:par>
                          <p:cTn id="316" fill="hold">
                            <p:stCondLst>
                              <p:cond delay="0"/>
                            </p:stCondLst>
                            <p:childTnLst>
                              <p:par>
                                <p:cTn id="317" nodeType="clickEffect" fill="hold" presetClass="entr" presetID="1">
                                  <p:stCondLst>
                                    <p:cond delay="0"/>
                                  </p:stCondLst>
                                  <p:childTnLst>
                                    <p:set>
                                      <p:cBhvr>
                                        <p:cTn id="318" dur="1" fill="hold">
                                          <p:stCondLst>
                                            <p:cond delay="0"/>
                                          </p:stCondLst>
                                        </p:cTn>
                                        <p:tgtEl>
                                          <p:spTgt spid="19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2"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Security in the Systems Development Life Cycle</a:t>
            </a:r>
            <a:endParaRPr b="0" lang="en-GB" sz="3600" spc="-1" strike="noStrike">
              <a:latin typeface="Arial"/>
            </a:endParaRPr>
          </a:p>
        </p:txBody>
      </p:sp>
      <p:sp>
        <p:nvSpPr>
          <p:cNvPr id="193" name="CustomShape 2"/>
          <p:cNvSpPr/>
          <p:nvPr/>
        </p:nvSpPr>
        <p:spPr>
          <a:xfrm>
            <a:off x="190440" y="1295280"/>
            <a:ext cx="8762400" cy="438732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Systems development life cycle (SDLC): a methodology for the design and implementation of an information system </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Methodology: a formal approach to solving a problem based on a structured sequence of procedures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Using a methodology:</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Ensures a rigorous process with a clearly defined goal</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Increases probability of success</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319" dur="indefinite" restart="never" nodeType="tmRoot">
          <p:childTnLst>
            <p:seq>
              <p:cTn id="320" dur="indefinite" nodeType="mainSeq">
                <p:childTnLst>
                  <p:par>
                    <p:cTn id="321" fill="hold">
                      <p:stCondLst>
                        <p:cond delay="indefinite"/>
                      </p:stCondLst>
                      <p:childTnLst>
                        <p:par>
                          <p:cTn id="322" fill="hold">
                            <p:stCondLst>
                              <p:cond delay="0"/>
                            </p:stCondLst>
                            <p:childTnLst>
                              <p:par>
                                <p:cTn id="323" nodeType="clickEffect" fill="hold" presetClass="entr" presetID="1">
                                  <p:stCondLst>
                                    <p:cond delay="0"/>
                                  </p:stCondLst>
                                  <p:childTnLst>
                                    <p:set>
                                      <p:cBhvr>
                                        <p:cTn id="324" dur="1" fill="hold">
                                          <p:stCondLst>
                                            <p:cond delay="0"/>
                                          </p:stCondLst>
                                        </p:cTn>
                                        <p:tgtEl>
                                          <p:spTgt spid="193">
                                            <p:txEl>
                                              <p:pRg st="0" end="0"/>
                                            </p:txEl>
                                          </p:spTgt>
                                        </p:tgtEl>
                                        <p:attrNameLst>
                                          <p:attrName>style.visibility</p:attrName>
                                        </p:attrNameLst>
                                      </p:cBhvr>
                                      <p:to>
                                        <p:strVal val="visible"/>
                                      </p:to>
                                    </p:set>
                                  </p:childTnLst>
                                </p:cTn>
                              </p:par>
                            </p:childTnLst>
                          </p:cTn>
                        </p:par>
                      </p:childTnLst>
                    </p:cTn>
                  </p:par>
                  <p:par>
                    <p:cTn id="325" fill="hold">
                      <p:stCondLst>
                        <p:cond delay="indefinite"/>
                      </p:stCondLst>
                      <p:childTnLst>
                        <p:par>
                          <p:cTn id="326" fill="hold">
                            <p:stCondLst>
                              <p:cond delay="0"/>
                            </p:stCondLst>
                            <p:childTnLst>
                              <p:par>
                                <p:cTn id="327" nodeType="clickEffect" fill="hold" presetClass="entr" presetID="1">
                                  <p:stCondLst>
                                    <p:cond delay="0"/>
                                  </p:stCondLst>
                                  <p:childTnLst>
                                    <p:set>
                                      <p:cBhvr>
                                        <p:cTn id="328" dur="1" fill="hold">
                                          <p:stCondLst>
                                            <p:cond delay="0"/>
                                          </p:stCondLst>
                                        </p:cTn>
                                        <p:tgtEl>
                                          <p:spTgt spid="193">
                                            <p:txEl>
                                              <p:pRg st="1" end="1"/>
                                            </p:txEl>
                                          </p:spTgt>
                                        </p:tgtEl>
                                        <p:attrNameLst>
                                          <p:attrName>style.visibility</p:attrName>
                                        </p:attrNameLst>
                                      </p:cBhvr>
                                      <p:to>
                                        <p:strVal val="visible"/>
                                      </p:to>
                                    </p:set>
                                  </p:childTnLst>
                                </p:cTn>
                              </p:par>
                            </p:childTnLst>
                          </p:cTn>
                        </p:par>
                      </p:childTnLst>
                    </p:cTn>
                  </p:par>
                  <p:par>
                    <p:cTn id="329" fill="hold">
                      <p:stCondLst>
                        <p:cond delay="indefinite"/>
                      </p:stCondLst>
                      <p:childTnLst>
                        <p:par>
                          <p:cTn id="330" fill="hold">
                            <p:stCondLst>
                              <p:cond delay="0"/>
                            </p:stCondLst>
                            <p:childTnLst>
                              <p:par>
                                <p:cTn id="331" nodeType="clickEffect" fill="hold" presetClass="entr" presetID="1">
                                  <p:stCondLst>
                                    <p:cond delay="0"/>
                                  </p:stCondLst>
                                  <p:childTnLst>
                                    <p:set>
                                      <p:cBhvr>
                                        <p:cTn id="332" dur="1" fill="hold">
                                          <p:stCondLst>
                                            <p:cond delay="0"/>
                                          </p:stCondLst>
                                        </p:cTn>
                                        <p:tgtEl>
                                          <p:spTgt spid="193">
                                            <p:txEl>
                                              <p:pRg st="2" end="2"/>
                                            </p:txEl>
                                          </p:spTgt>
                                        </p:tgtEl>
                                        <p:attrNameLst>
                                          <p:attrName>style.visibility</p:attrName>
                                        </p:attrNameLst>
                                      </p:cBhvr>
                                      <p:to>
                                        <p:strVal val="visible"/>
                                      </p:to>
                                    </p:set>
                                  </p:childTnLst>
                                </p:cTn>
                              </p:par>
                            </p:childTnLst>
                          </p:cTn>
                        </p:par>
                      </p:childTnLst>
                    </p:cTn>
                  </p:par>
                  <p:par>
                    <p:cTn id="333" fill="hold">
                      <p:stCondLst>
                        <p:cond delay="indefinite"/>
                      </p:stCondLst>
                      <p:childTnLst>
                        <p:par>
                          <p:cTn id="334" fill="hold">
                            <p:stCondLst>
                              <p:cond delay="0"/>
                            </p:stCondLst>
                            <p:childTnLst>
                              <p:par>
                                <p:cTn id="335" nodeType="clickEffect" fill="hold" presetClass="entr" presetID="1">
                                  <p:stCondLst>
                                    <p:cond delay="0"/>
                                  </p:stCondLst>
                                  <p:childTnLst>
                                    <p:set>
                                      <p:cBhvr>
                                        <p:cTn id="336" dur="1" fill="hold">
                                          <p:stCondLst>
                                            <p:cond delay="0"/>
                                          </p:stCondLst>
                                        </p:cTn>
                                        <p:tgtEl>
                                          <p:spTgt spid="193">
                                            <p:txEl>
                                              <p:pRg st="3" end="3"/>
                                            </p:txEl>
                                          </p:spTgt>
                                        </p:tgtEl>
                                        <p:attrNameLst>
                                          <p:attrName>style.visibility</p:attrName>
                                        </p:attrNameLst>
                                      </p:cBhvr>
                                      <p:to>
                                        <p:strVal val="visible"/>
                                      </p:to>
                                    </p:set>
                                  </p:childTnLst>
                                </p:cTn>
                              </p:par>
                            </p:childTnLst>
                          </p:cTn>
                        </p:par>
                      </p:childTnLst>
                    </p:cTn>
                  </p:par>
                  <p:par>
                    <p:cTn id="337" fill="hold">
                      <p:stCondLst>
                        <p:cond delay="indefinite"/>
                      </p:stCondLst>
                      <p:childTnLst>
                        <p:par>
                          <p:cTn id="338" fill="hold">
                            <p:stCondLst>
                              <p:cond delay="0"/>
                            </p:stCondLst>
                            <p:childTnLst>
                              <p:par>
                                <p:cTn id="339" nodeType="clickEffect" fill="hold" presetClass="entr" presetID="1">
                                  <p:stCondLst>
                                    <p:cond delay="0"/>
                                  </p:stCondLst>
                                  <p:childTnLst>
                                    <p:set>
                                      <p:cBhvr>
                                        <p:cTn id="340" dur="1" fill="hold">
                                          <p:stCondLst>
                                            <p:cond delay="0"/>
                                          </p:stCondLst>
                                        </p:cTn>
                                        <p:tgtEl>
                                          <p:spTgt spid="193">
                                            <p:txEl>
                                              <p:pRg st="4" end="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4" name="CustomShape 1"/>
          <p:cNvSpPr/>
          <p:nvPr/>
        </p:nvSpPr>
        <p:spPr>
          <a:xfrm>
            <a:off x="0" y="0"/>
            <a:ext cx="9143280" cy="129456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tabLst>
                <a:tab algn="l" pos="0"/>
              </a:tabLst>
            </a:pPr>
            <a:r>
              <a:rPr b="0" lang="en-US" sz="3600" spc="-1" strike="noStrike">
                <a:solidFill>
                  <a:srgbClr val="000000"/>
                </a:solidFill>
                <a:latin typeface="Arial"/>
              </a:rPr>
              <a:t>SDLC waterfall methodology</a:t>
            </a:r>
            <a:endParaRPr b="0" lang="en-GB" sz="3600" spc="-1" strike="noStrike">
              <a:latin typeface="Arial"/>
            </a:endParaRPr>
          </a:p>
        </p:txBody>
      </p:sp>
      <p:pic>
        <p:nvPicPr>
          <p:cNvPr id="195" name="Picture 2" descr="A figure shows the flow chart. The label Investigation points to Analysis by an arrow and back to Investigation. An arrow points from Analysis to Logical Design and back to Analysis. An arrow points from Logical Design to Physical Design and back to Logical Design. An arrow points from Physical Design to Implementation and back to Physical Design. An arrow from Implementation points to Maintenance and Change which in turn points to Investigation which is labeled as, “Repeat when system no longer viable.” An arrow points from Implementation to Logical Design. An arrow from Physical Design points to Analysis. An arrow from Logical Design points to Investigation.&#10;"/>
          <p:cNvPicPr/>
          <p:nvPr/>
        </p:nvPicPr>
        <p:blipFill>
          <a:blip r:embed="rId1"/>
          <a:stretch/>
        </p:blipFill>
        <p:spPr>
          <a:xfrm>
            <a:off x="762120" y="1523880"/>
            <a:ext cx="8178840" cy="3766320"/>
          </a:xfrm>
          <a:prstGeom prst="rect">
            <a:avLst/>
          </a:prstGeom>
          <a:ln w="0">
            <a:noFill/>
          </a:ln>
        </p:spPr>
      </p:pic>
    </p:spTree>
  </p:cSld>
  <mc:AlternateContent>
    <mc:Choice Requires="p14">
      <p:transition spd="slow" p14:dur="2000"/>
    </mc:Choice>
    <mc:Fallback>
      <p:transition spd="slow"/>
    </mc:Fallback>
  </mc:AlternateContent>
  <p:timing>
    <p:tnLst>
      <p:par>
        <p:cTn id="341" dur="indefinite" restart="never" nodeType="tmRoot">
          <p:childTnLst>
            <p:seq>
              <p:cTn id="342" dur="indefinite" nodeType="mainSeq">
                <p:childTnLst>
                  <p:par>
                    <p:cTn id="343" fill="hold">
                      <p:stCondLst>
                        <p:cond delay="indefinite"/>
                      </p:stCondLst>
                      <p:childTnLst>
                        <p:par>
                          <p:cTn id="344" fill="hold">
                            <p:stCondLst>
                              <p:cond delay="0"/>
                            </p:stCondLst>
                            <p:childTnLst>
                              <p:par>
                                <p:cTn id="345" nodeType="clickEffect" fill="hold" presetClass="entr" presetID="1">
                                  <p:stCondLst>
                                    <p:cond delay="0"/>
                                  </p:stCondLst>
                                  <p:childTnLst>
                                    <p:set>
                                      <p:cBhvr>
                                        <p:cTn id="346" dur="1" fill="hold">
                                          <p:stCondLst>
                                            <p:cond delay="0"/>
                                          </p:stCondLst>
                                        </p:cTn>
                                        <p:tgtEl>
                                          <p:spTgt spid="19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6"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Investigation</a:t>
            </a:r>
            <a:endParaRPr b="0" lang="en-GB" sz="3600" spc="-1" strike="noStrike">
              <a:latin typeface="Arial"/>
            </a:endParaRPr>
          </a:p>
        </p:txBody>
      </p:sp>
      <p:sp>
        <p:nvSpPr>
          <p:cNvPr id="197" name="CustomShape 2"/>
          <p:cNvSpPr/>
          <p:nvPr/>
        </p:nvSpPr>
        <p:spPr>
          <a:xfrm>
            <a:off x="190440" y="106668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What problem is the system being developed to solve?  </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Objectives, constraints, and scope of project are specified.</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Preliminary cost-benefit analysis is developed.</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At the end of all phases, a process is undertaken to assess economic, technical, and behavioural feasibilities and ensure implementation is worth the time and effort.</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347" dur="indefinite" restart="never" nodeType="tmRoot">
          <p:childTnLst>
            <p:seq>
              <p:cTn id="348" dur="indefinite" nodeType="mainSeq">
                <p:childTnLst>
                  <p:par>
                    <p:cTn id="349" fill="hold">
                      <p:stCondLst>
                        <p:cond delay="indefinite"/>
                      </p:stCondLst>
                      <p:childTnLst>
                        <p:par>
                          <p:cTn id="350" fill="hold">
                            <p:stCondLst>
                              <p:cond delay="0"/>
                            </p:stCondLst>
                            <p:childTnLst>
                              <p:par>
                                <p:cTn id="351" nodeType="clickEffect" fill="hold" presetClass="entr" presetID="1">
                                  <p:stCondLst>
                                    <p:cond delay="0"/>
                                  </p:stCondLst>
                                  <p:childTnLst>
                                    <p:set>
                                      <p:cBhvr>
                                        <p:cTn id="352" dur="1" fill="hold">
                                          <p:stCondLst>
                                            <p:cond delay="0"/>
                                          </p:stCondLst>
                                        </p:cTn>
                                        <p:tgtEl>
                                          <p:spTgt spid="197">
                                            <p:txEl>
                                              <p:pRg st="0" end="0"/>
                                            </p:txEl>
                                          </p:spTgt>
                                        </p:tgtEl>
                                        <p:attrNameLst>
                                          <p:attrName>style.visibility</p:attrName>
                                        </p:attrNameLst>
                                      </p:cBhvr>
                                      <p:to>
                                        <p:strVal val="visible"/>
                                      </p:to>
                                    </p:set>
                                  </p:childTnLst>
                                </p:cTn>
                              </p:par>
                            </p:childTnLst>
                          </p:cTn>
                        </p:par>
                      </p:childTnLst>
                    </p:cTn>
                  </p:par>
                  <p:par>
                    <p:cTn id="353" fill="hold">
                      <p:stCondLst>
                        <p:cond delay="indefinite"/>
                      </p:stCondLst>
                      <p:childTnLst>
                        <p:par>
                          <p:cTn id="354" fill="hold">
                            <p:stCondLst>
                              <p:cond delay="0"/>
                            </p:stCondLst>
                            <p:childTnLst>
                              <p:par>
                                <p:cTn id="355" nodeType="clickEffect" fill="hold" presetClass="entr" presetID="1">
                                  <p:stCondLst>
                                    <p:cond delay="0"/>
                                  </p:stCondLst>
                                  <p:childTnLst>
                                    <p:set>
                                      <p:cBhvr>
                                        <p:cTn id="356" dur="1" fill="hold">
                                          <p:stCondLst>
                                            <p:cond delay="0"/>
                                          </p:stCondLst>
                                        </p:cTn>
                                        <p:tgtEl>
                                          <p:spTgt spid="197">
                                            <p:txEl>
                                              <p:pRg st="1" end="1"/>
                                            </p:txEl>
                                          </p:spTgt>
                                        </p:tgtEl>
                                        <p:attrNameLst>
                                          <p:attrName>style.visibility</p:attrName>
                                        </p:attrNameLst>
                                      </p:cBhvr>
                                      <p:to>
                                        <p:strVal val="visible"/>
                                      </p:to>
                                    </p:set>
                                  </p:childTnLst>
                                </p:cTn>
                              </p:par>
                            </p:childTnLst>
                          </p:cTn>
                        </p:par>
                      </p:childTnLst>
                    </p:cTn>
                  </p:par>
                  <p:par>
                    <p:cTn id="357" fill="hold">
                      <p:stCondLst>
                        <p:cond delay="indefinite"/>
                      </p:stCondLst>
                      <p:childTnLst>
                        <p:par>
                          <p:cTn id="358" fill="hold">
                            <p:stCondLst>
                              <p:cond delay="0"/>
                            </p:stCondLst>
                            <p:childTnLst>
                              <p:par>
                                <p:cTn id="359" nodeType="clickEffect" fill="hold" presetClass="entr" presetID="1">
                                  <p:stCondLst>
                                    <p:cond delay="0"/>
                                  </p:stCondLst>
                                  <p:childTnLst>
                                    <p:set>
                                      <p:cBhvr>
                                        <p:cTn id="360" dur="1" fill="hold">
                                          <p:stCondLst>
                                            <p:cond delay="0"/>
                                          </p:stCondLst>
                                        </p:cTn>
                                        <p:tgtEl>
                                          <p:spTgt spid="197">
                                            <p:txEl>
                                              <p:pRg st="2" end="2"/>
                                            </p:txEl>
                                          </p:spTgt>
                                        </p:tgtEl>
                                        <p:attrNameLst>
                                          <p:attrName>style.visibility</p:attrName>
                                        </p:attrNameLst>
                                      </p:cBhvr>
                                      <p:to>
                                        <p:strVal val="visible"/>
                                      </p:to>
                                    </p:set>
                                  </p:childTnLst>
                                </p:cTn>
                              </p:par>
                            </p:childTnLst>
                          </p:cTn>
                        </p:par>
                      </p:childTnLst>
                    </p:cTn>
                  </p:par>
                  <p:par>
                    <p:cTn id="361" fill="hold">
                      <p:stCondLst>
                        <p:cond delay="indefinite"/>
                      </p:stCondLst>
                      <p:childTnLst>
                        <p:par>
                          <p:cTn id="362" fill="hold">
                            <p:stCondLst>
                              <p:cond delay="0"/>
                            </p:stCondLst>
                            <p:childTnLst>
                              <p:par>
                                <p:cTn id="363" nodeType="clickEffect" fill="hold" presetClass="entr" presetID="1">
                                  <p:stCondLst>
                                    <p:cond delay="0"/>
                                  </p:stCondLst>
                                  <p:childTnLst>
                                    <p:set>
                                      <p:cBhvr>
                                        <p:cTn id="364" dur="1" fill="hold">
                                          <p:stCondLst>
                                            <p:cond delay="0"/>
                                          </p:stCondLst>
                                        </p:cTn>
                                        <p:tgtEl>
                                          <p:spTgt spid="197">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8"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Analysis</a:t>
            </a:r>
            <a:endParaRPr b="0" lang="en-GB" sz="3600" spc="-1" strike="noStrike">
              <a:latin typeface="Arial"/>
            </a:endParaRPr>
          </a:p>
        </p:txBody>
      </p:sp>
      <p:sp>
        <p:nvSpPr>
          <p:cNvPr id="199"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Consists of assessments of: </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The organization</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Current systems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Capability to support proposed systems</a:t>
            </a:r>
            <a:endParaRPr b="0" lang="en-GB" sz="26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Analysts determine what the new system is expected to do and how it will interact with existing systems.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Analysis ends with documentation of findings and an update of feasibility.</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365" dur="indefinite" restart="never" nodeType="tmRoot">
          <p:childTnLst>
            <p:seq>
              <p:cTn id="366" dur="indefinite" nodeType="mainSeq">
                <p:childTnLst>
                  <p:par>
                    <p:cTn id="367" fill="hold">
                      <p:stCondLst>
                        <p:cond delay="indefinite"/>
                      </p:stCondLst>
                      <p:childTnLst>
                        <p:par>
                          <p:cTn id="368" fill="hold">
                            <p:stCondLst>
                              <p:cond delay="0"/>
                            </p:stCondLst>
                            <p:childTnLst>
                              <p:par>
                                <p:cTn id="369" nodeType="clickEffect" fill="hold" presetClass="entr" presetID="1">
                                  <p:stCondLst>
                                    <p:cond delay="0"/>
                                  </p:stCondLst>
                                  <p:childTnLst>
                                    <p:set>
                                      <p:cBhvr>
                                        <p:cTn id="370" dur="1" fill="hold">
                                          <p:stCondLst>
                                            <p:cond delay="0"/>
                                          </p:stCondLst>
                                        </p:cTn>
                                        <p:tgtEl>
                                          <p:spTgt spid="199">
                                            <p:txEl>
                                              <p:pRg st="0" end="0"/>
                                            </p:txEl>
                                          </p:spTgt>
                                        </p:tgtEl>
                                        <p:attrNameLst>
                                          <p:attrName>style.visibility</p:attrName>
                                        </p:attrNameLst>
                                      </p:cBhvr>
                                      <p:to>
                                        <p:strVal val="visible"/>
                                      </p:to>
                                    </p:set>
                                  </p:childTnLst>
                                </p:cTn>
                              </p:par>
                              <p:par>
                                <p:cTn id="371" nodeType="withEffect" fill="hold" presetClass="entr" presetID="1">
                                  <p:stCondLst>
                                    <p:cond delay="0"/>
                                  </p:stCondLst>
                                  <p:childTnLst>
                                    <p:set>
                                      <p:cBhvr>
                                        <p:cTn id="372" dur="1" fill="hold">
                                          <p:stCondLst>
                                            <p:cond delay="0"/>
                                          </p:stCondLst>
                                        </p:cTn>
                                        <p:tgtEl>
                                          <p:spTgt spid="199">
                                            <p:txEl>
                                              <p:pRg st="1" end="1"/>
                                            </p:txEl>
                                          </p:spTgt>
                                        </p:tgtEl>
                                        <p:attrNameLst>
                                          <p:attrName>style.visibility</p:attrName>
                                        </p:attrNameLst>
                                      </p:cBhvr>
                                      <p:to>
                                        <p:strVal val="visible"/>
                                      </p:to>
                                    </p:set>
                                  </p:childTnLst>
                                </p:cTn>
                              </p:par>
                              <p:par>
                                <p:cTn id="373" nodeType="withEffect" fill="hold" presetClass="entr" presetID="1">
                                  <p:stCondLst>
                                    <p:cond delay="0"/>
                                  </p:stCondLst>
                                  <p:childTnLst>
                                    <p:set>
                                      <p:cBhvr>
                                        <p:cTn id="374" dur="1" fill="hold">
                                          <p:stCondLst>
                                            <p:cond delay="0"/>
                                          </p:stCondLst>
                                        </p:cTn>
                                        <p:tgtEl>
                                          <p:spTgt spid="199">
                                            <p:txEl>
                                              <p:pRg st="2" end="2"/>
                                            </p:txEl>
                                          </p:spTgt>
                                        </p:tgtEl>
                                        <p:attrNameLst>
                                          <p:attrName>style.visibility</p:attrName>
                                        </p:attrNameLst>
                                      </p:cBhvr>
                                      <p:to>
                                        <p:strVal val="visible"/>
                                      </p:to>
                                    </p:set>
                                  </p:childTnLst>
                                </p:cTn>
                              </p:par>
                              <p:par>
                                <p:cTn id="375" nodeType="withEffect" fill="hold" presetClass="entr" presetID="1">
                                  <p:stCondLst>
                                    <p:cond delay="0"/>
                                  </p:stCondLst>
                                  <p:childTnLst>
                                    <p:set>
                                      <p:cBhvr>
                                        <p:cTn id="376" dur="1" fill="hold">
                                          <p:stCondLst>
                                            <p:cond delay="0"/>
                                          </p:stCondLst>
                                        </p:cTn>
                                        <p:tgtEl>
                                          <p:spTgt spid="199">
                                            <p:txEl>
                                              <p:pRg st="3" end="3"/>
                                            </p:txEl>
                                          </p:spTgt>
                                        </p:tgtEl>
                                        <p:attrNameLst>
                                          <p:attrName>style.visibility</p:attrName>
                                        </p:attrNameLst>
                                      </p:cBhvr>
                                      <p:to>
                                        <p:strVal val="visible"/>
                                      </p:to>
                                    </p:set>
                                  </p:childTnLst>
                                </p:cTn>
                              </p:par>
                            </p:childTnLst>
                          </p:cTn>
                        </p:par>
                      </p:childTnLst>
                    </p:cTn>
                  </p:par>
                  <p:par>
                    <p:cTn id="377" fill="hold">
                      <p:stCondLst>
                        <p:cond delay="indefinite"/>
                      </p:stCondLst>
                      <p:childTnLst>
                        <p:par>
                          <p:cTn id="378" fill="hold">
                            <p:stCondLst>
                              <p:cond delay="0"/>
                            </p:stCondLst>
                            <p:childTnLst>
                              <p:par>
                                <p:cTn id="379" nodeType="clickEffect" fill="hold" presetClass="entr" presetID="1">
                                  <p:stCondLst>
                                    <p:cond delay="0"/>
                                  </p:stCondLst>
                                  <p:childTnLst>
                                    <p:set>
                                      <p:cBhvr>
                                        <p:cTn id="380" dur="1" fill="hold">
                                          <p:stCondLst>
                                            <p:cond delay="0"/>
                                          </p:stCondLst>
                                        </p:cTn>
                                        <p:tgtEl>
                                          <p:spTgt spid="199">
                                            <p:txEl>
                                              <p:pRg st="4" end="4"/>
                                            </p:txEl>
                                          </p:spTgt>
                                        </p:tgtEl>
                                        <p:attrNameLst>
                                          <p:attrName>style.visibility</p:attrName>
                                        </p:attrNameLst>
                                      </p:cBhvr>
                                      <p:to>
                                        <p:strVal val="visible"/>
                                      </p:to>
                                    </p:set>
                                  </p:childTnLst>
                                </p:cTn>
                              </p:par>
                            </p:childTnLst>
                          </p:cTn>
                        </p:par>
                      </p:childTnLst>
                    </p:cTn>
                  </p:par>
                  <p:par>
                    <p:cTn id="381" fill="hold">
                      <p:stCondLst>
                        <p:cond delay="indefinite"/>
                      </p:stCondLst>
                      <p:childTnLst>
                        <p:par>
                          <p:cTn id="382" fill="hold">
                            <p:stCondLst>
                              <p:cond delay="0"/>
                            </p:stCondLst>
                            <p:childTnLst>
                              <p:par>
                                <p:cTn id="383" nodeType="clickEffect" fill="hold" presetClass="entr" presetID="1">
                                  <p:stCondLst>
                                    <p:cond delay="0"/>
                                  </p:stCondLst>
                                  <p:childTnLst>
                                    <p:set>
                                      <p:cBhvr>
                                        <p:cTn id="384" dur="1" fill="hold">
                                          <p:stCondLst>
                                            <p:cond delay="0"/>
                                          </p:stCondLst>
                                        </p:cTn>
                                        <p:tgtEl>
                                          <p:spTgt spid="199">
                                            <p:txEl>
                                              <p:pRg st="5" end="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0"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Logical Design</a:t>
            </a:r>
            <a:endParaRPr b="0" lang="en-GB" sz="3600" spc="-1" strike="noStrike">
              <a:latin typeface="Arial"/>
            </a:endParaRPr>
          </a:p>
        </p:txBody>
      </p:sp>
      <p:sp>
        <p:nvSpPr>
          <p:cNvPr id="201"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The first and driving factor is the business need.</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Applications are selected to provide needed services</a:t>
            </a:r>
            <a:r>
              <a:rPr b="0" lang="en-US" sz="2400" spc="-1" strike="noStrike">
                <a:solidFill>
                  <a:srgbClr val="000000"/>
                </a:solidFill>
                <a:latin typeface="Arial"/>
                <a:ea typeface="Verdana"/>
              </a:rPr>
              <a:t>.</a:t>
            </a:r>
            <a:endParaRPr b="0" lang="en-GB" sz="24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Data support and structures capable of providing the needed inputs are identified.</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Specific technologies are delineated to implement the physical solution.</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Analysts generate estimates of costs and benefits to allow comparison of available options.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Feasibility analysis is performed at the end.</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385" dur="indefinite" restart="never" nodeType="tmRoot">
          <p:childTnLst>
            <p:seq>
              <p:cTn id="386" dur="indefinite" nodeType="mainSeq">
                <p:childTnLst>
                  <p:par>
                    <p:cTn id="387" fill="hold">
                      <p:stCondLst>
                        <p:cond delay="indefinite"/>
                      </p:stCondLst>
                      <p:childTnLst>
                        <p:par>
                          <p:cTn id="388" fill="hold">
                            <p:stCondLst>
                              <p:cond delay="0"/>
                            </p:stCondLst>
                            <p:childTnLst>
                              <p:par>
                                <p:cTn id="389" nodeType="clickEffect" fill="hold" presetClass="entr" presetID="1">
                                  <p:stCondLst>
                                    <p:cond delay="0"/>
                                  </p:stCondLst>
                                  <p:childTnLst>
                                    <p:set>
                                      <p:cBhvr>
                                        <p:cTn id="390" dur="1" fill="hold">
                                          <p:stCondLst>
                                            <p:cond delay="0"/>
                                          </p:stCondLst>
                                        </p:cTn>
                                        <p:tgtEl>
                                          <p:spTgt spid="201">
                                            <p:txEl>
                                              <p:pRg st="0" end="0"/>
                                            </p:txEl>
                                          </p:spTgt>
                                        </p:tgtEl>
                                        <p:attrNameLst>
                                          <p:attrName>style.visibility</p:attrName>
                                        </p:attrNameLst>
                                      </p:cBhvr>
                                      <p:to>
                                        <p:strVal val="visible"/>
                                      </p:to>
                                    </p:set>
                                  </p:childTnLst>
                                </p:cTn>
                              </p:par>
                              <p:par>
                                <p:cTn id="391" nodeType="withEffect" fill="hold" presetClass="entr" presetID="1">
                                  <p:stCondLst>
                                    <p:cond delay="0"/>
                                  </p:stCondLst>
                                  <p:childTnLst>
                                    <p:set>
                                      <p:cBhvr>
                                        <p:cTn id="392" dur="1" fill="hold">
                                          <p:stCondLst>
                                            <p:cond delay="0"/>
                                          </p:stCondLst>
                                        </p:cTn>
                                        <p:tgtEl>
                                          <p:spTgt spid="201">
                                            <p:txEl>
                                              <p:pRg st="1" end="1"/>
                                            </p:txEl>
                                          </p:spTgt>
                                        </p:tgtEl>
                                        <p:attrNameLst>
                                          <p:attrName>style.visibility</p:attrName>
                                        </p:attrNameLst>
                                      </p:cBhvr>
                                      <p:to>
                                        <p:strVal val="visible"/>
                                      </p:to>
                                    </p:set>
                                  </p:childTnLst>
                                </p:cTn>
                              </p:par>
                            </p:childTnLst>
                          </p:cTn>
                        </p:par>
                      </p:childTnLst>
                    </p:cTn>
                  </p:par>
                  <p:par>
                    <p:cTn id="393" fill="hold">
                      <p:stCondLst>
                        <p:cond delay="indefinite"/>
                      </p:stCondLst>
                      <p:childTnLst>
                        <p:par>
                          <p:cTn id="394" fill="hold">
                            <p:stCondLst>
                              <p:cond delay="0"/>
                            </p:stCondLst>
                            <p:childTnLst>
                              <p:par>
                                <p:cTn id="395" nodeType="clickEffect" fill="hold" presetClass="entr" presetID="1">
                                  <p:stCondLst>
                                    <p:cond delay="0"/>
                                  </p:stCondLst>
                                  <p:childTnLst>
                                    <p:set>
                                      <p:cBhvr>
                                        <p:cTn id="396" dur="1" fill="hold">
                                          <p:stCondLst>
                                            <p:cond delay="0"/>
                                          </p:stCondLst>
                                        </p:cTn>
                                        <p:tgtEl>
                                          <p:spTgt spid="201">
                                            <p:txEl>
                                              <p:pRg st="2" end="2"/>
                                            </p:txEl>
                                          </p:spTgt>
                                        </p:tgtEl>
                                        <p:attrNameLst>
                                          <p:attrName>style.visibility</p:attrName>
                                        </p:attrNameLst>
                                      </p:cBhvr>
                                      <p:to>
                                        <p:strVal val="visible"/>
                                      </p:to>
                                    </p:set>
                                  </p:childTnLst>
                                </p:cTn>
                              </p:par>
                            </p:childTnLst>
                          </p:cTn>
                        </p:par>
                      </p:childTnLst>
                    </p:cTn>
                  </p:par>
                  <p:par>
                    <p:cTn id="397" fill="hold">
                      <p:stCondLst>
                        <p:cond delay="indefinite"/>
                      </p:stCondLst>
                      <p:childTnLst>
                        <p:par>
                          <p:cTn id="398" fill="hold">
                            <p:stCondLst>
                              <p:cond delay="0"/>
                            </p:stCondLst>
                            <p:childTnLst>
                              <p:par>
                                <p:cTn id="399" nodeType="clickEffect" fill="hold" presetClass="entr" presetID="1">
                                  <p:stCondLst>
                                    <p:cond delay="0"/>
                                  </p:stCondLst>
                                  <p:childTnLst>
                                    <p:set>
                                      <p:cBhvr>
                                        <p:cTn id="400" dur="1" fill="hold">
                                          <p:stCondLst>
                                            <p:cond delay="0"/>
                                          </p:stCondLst>
                                        </p:cTn>
                                        <p:tgtEl>
                                          <p:spTgt spid="201">
                                            <p:txEl>
                                              <p:pRg st="3" end="3"/>
                                            </p:txEl>
                                          </p:spTgt>
                                        </p:tgtEl>
                                        <p:attrNameLst>
                                          <p:attrName>style.visibility</p:attrName>
                                        </p:attrNameLst>
                                      </p:cBhvr>
                                      <p:to>
                                        <p:strVal val="visible"/>
                                      </p:to>
                                    </p:set>
                                  </p:childTnLst>
                                </p:cTn>
                              </p:par>
                            </p:childTnLst>
                          </p:cTn>
                        </p:par>
                      </p:childTnLst>
                    </p:cTn>
                  </p:par>
                  <p:par>
                    <p:cTn id="401" fill="hold">
                      <p:stCondLst>
                        <p:cond delay="indefinite"/>
                      </p:stCondLst>
                      <p:childTnLst>
                        <p:par>
                          <p:cTn id="402" fill="hold">
                            <p:stCondLst>
                              <p:cond delay="0"/>
                            </p:stCondLst>
                            <p:childTnLst>
                              <p:par>
                                <p:cTn id="403" nodeType="clickEffect" fill="hold" presetClass="entr" presetID="1">
                                  <p:stCondLst>
                                    <p:cond delay="0"/>
                                  </p:stCondLst>
                                  <p:childTnLst>
                                    <p:set>
                                      <p:cBhvr>
                                        <p:cTn id="404" dur="1" fill="hold">
                                          <p:stCondLst>
                                            <p:cond delay="0"/>
                                          </p:stCondLst>
                                        </p:cTn>
                                        <p:tgtEl>
                                          <p:spTgt spid="201">
                                            <p:txEl>
                                              <p:pRg st="4" end="4"/>
                                            </p:txEl>
                                          </p:spTgt>
                                        </p:tgtEl>
                                        <p:attrNameLst>
                                          <p:attrName>style.visibility</p:attrName>
                                        </p:attrNameLst>
                                      </p:cBhvr>
                                      <p:to>
                                        <p:strVal val="visible"/>
                                      </p:to>
                                    </p:set>
                                  </p:childTnLst>
                                </p:cTn>
                              </p:par>
                            </p:childTnLst>
                          </p:cTn>
                        </p:par>
                      </p:childTnLst>
                    </p:cTn>
                  </p:par>
                  <p:par>
                    <p:cTn id="405" fill="hold">
                      <p:stCondLst>
                        <p:cond delay="indefinite"/>
                      </p:stCondLst>
                      <p:childTnLst>
                        <p:par>
                          <p:cTn id="406" fill="hold">
                            <p:stCondLst>
                              <p:cond delay="0"/>
                            </p:stCondLst>
                            <p:childTnLst>
                              <p:par>
                                <p:cTn id="407" nodeType="clickEffect" fill="hold" presetClass="entr" presetID="1">
                                  <p:stCondLst>
                                    <p:cond delay="0"/>
                                  </p:stCondLst>
                                  <p:childTnLst>
                                    <p:set>
                                      <p:cBhvr>
                                        <p:cTn id="408" dur="1" fill="hold">
                                          <p:stCondLst>
                                            <p:cond delay="0"/>
                                          </p:stCondLst>
                                        </p:cTn>
                                        <p:tgtEl>
                                          <p:spTgt spid="201">
                                            <p:txEl>
                                              <p:pRg st="5" end="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2"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Physical Design</a:t>
            </a:r>
            <a:endParaRPr b="0" lang="en-GB" sz="3600" spc="-1" strike="noStrike">
              <a:latin typeface="Arial"/>
            </a:endParaRPr>
          </a:p>
        </p:txBody>
      </p:sp>
      <p:sp>
        <p:nvSpPr>
          <p:cNvPr id="203"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Specific technologies are selected to support the alternatives identified and evaluated in the logical design.</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Selected components are evaluated on make-or-buy decision. </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Feasibility analysis is performed.</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Entire solution is presented to organization’s management for approval.</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409" dur="indefinite" restart="never" nodeType="tmRoot">
          <p:childTnLst>
            <p:seq>
              <p:cTn id="410" dur="indefinite" nodeType="mainSeq">
                <p:childTnLst>
                  <p:par>
                    <p:cTn id="411" fill="hold">
                      <p:stCondLst>
                        <p:cond delay="indefinite"/>
                      </p:stCondLst>
                      <p:childTnLst>
                        <p:par>
                          <p:cTn id="412" fill="hold">
                            <p:stCondLst>
                              <p:cond delay="0"/>
                            </p:stCondLst>
                            <p:childTnLst>
                              <p:par>
                                <p:cTn id="413" nodeType="clickEffect" fill="hold" presetClass="entr" presetID="1">
                                  <p:stCondLst>
                                    <p:cond delay="0"/>
                                  </p:stCondLst>
                                  <p:childTnLst>
                                    <p:set>
                                      <p:cBhvr>
                                        <p:cTn id="414" dur="1" fill="hold">
                                          <p:stCondLst>
                                            <p:cond delay="0"/>
                                          </p:stCondLst>
                                        </p:cTn>
                                        <p:tgtEl>
                                          <p:spTgt spid="203">
                                            <p:txEl>
                                              <p:pRg st="0" end="0"/>
                                            </p:txEl>
                                          </p:spTgt>
                                        </p:tgtEl>
                                        <p:attrNameLst>
                                          <p:attrName>style.visibility</p:attrName>
                                        </p:attrNameLst>
                                      </p:cBhvr>
                                      <p:to>
                                        <p:strVal val="visible"/>
                                      </p:to>
                                    </p:set>
                                  </p:childTnLst>
                                </p:cTn>
                              </p:par>
                            </p:childTnLst>
                          </p:cTn>
                        </p:par>
                      </p:childTnLst>
                    </p:cTn>
                  </p:par>
                  <p:par>
                    <p:cTn id="415" fill="hold">
                      <p:stCondLst>
                        <p:cond delay="indefinite"/>
                      </p:stCondLst>
                      <p:childTnLst>
                        <p:par>
                          <p:cTn id="416" fill="hold">
                            <p:stCondLst>
                              <p:cond delay="0"/>
                            </p:stCondLst>
                            <p:childTnLst>
                              <p:par>
                                <p:cTn id="417" nodeType="clickEffect" fill="hold" presetClass="entr" presetID="1">
                                  <p:stCondLst>
                                    <p:cond delay="0"/>
                                  </p:stCondLst>
                                  <p:childTnLst>
                                    <p:set>
                                      <p:cBhvr>
                                        <p:cTn id="418" dur="1" fill="hold">
                                          <p:stCondLst>
                                            <p:cond delay="0"/>
                                          </p:stCondLst>
                                        </p:cTn>
                                        <p:tgtEl>
                                          <p:spTgt spid="203">
                                            <p:txEl>
                                              <p:pRg st="1" end="1"/>
                                            </p:txEl>
                                          </p:spTgt>
                                        </p:tgtEl>
                                        <p:attrNameLst>
                                          <p:attrName>style.visibility</p:attrName>
                                        </p:attrNameLst>
                                      </p:cBhvr>
                                      <p:to>
                                        <p:strVal val="visible"/>
                                      </p:to>
                                    </p:set>
                                  </p:childTnLst>
                                </p:cTn>
                              </p:par>
                            </p:childTnLst>
                          </p:cTn>
                        </p:par>
                      </p:childTnLst>
                    </p:cTn>
                  </p:par>
                  <p:par>
                    <p:cTn id="419" fill="hold">
                      <p:stCondLst>
                        <p:cond delay="indefinite"/>
                      </p:stCondLst>
                      <p:childTnLst>
                        <p:par>
                          <p:cTn id="420" fill="hold">
                            <p:stCondLst>
                              <p:cond delay="0"/>
                            </p:stCondLst>
                            <p:childTnLst>
                              <p:par>
                                <p:cTn id="421" nodeType="clickEffect" fill="hold" presetClass="entr" presetID="1">
                                  <p:stCondLst>
                                    <p:cond delay="0"/>
                                  </p:stCondLst>
                                  <p:childTnLst>
                                    <p:set>
                                      <p:cBhvr>
                                        <p:cTn id="422" dur="1" fill="hold">
                                          <p:stCondLst>
                                            <p:cond delay="0"/>
                                          </p:stCondLst>
                                        </p:cTn>
                                        <p:tgtEl>
                                          <p:spTgt spid="203">
                                            <p:txEl>
                                              <p:pRg st="2" end="2"/>
                                            </p:txEl>
                                          </p:spTgt>
                                        </p:tgtEl>
                                        <p:attrNameLst>
                                          <p:attrName>style.visibility</p:attrName>
                                        </p:attrNameLst>
                                      </p:cBhvr>
                                      <p:to>
                                        <p:strVal val="visible"/>
                                      </p:to>
                                    </p:set>
                                  </p:childTnLst>
                                </p:cTn>
                              </p:par>
                            </p:childTnLst>
                          </p:cTn>
                        </p:par>
                      </p:childTnLst>
                    </p:cTn>
                  </p:par>
                  <p:par>
                    <p:cTn id="423" fill="hold">
                      <p:stCondLst>
                        <p:cond delay="indefinite"/>
                      </p:stCondLst>
                      <p:childTnLst>
                        <p:par>
                          <p:cTn id="424" fill="hold">
                            <p:stCondLst>
                              <p:cond delay="0"/>
                            </p:stCondLst>
                            <p:childTnLst>
                              <p:par>
                                <p:cTn id="425" nodeType="clickEffect" fill="hold" presetClass="entr" presetID="1">
                                  <p:stCondLst>
                                    <p:cond delay="0"/>
                                  </p:stCondLst>
                                  <p:childTnLst>
                                    <p:set>
                                      <p:cBhvr>
                                        <p:cTn id="426" dur="1" fill="hold">
                                          <p:stCondLst>
                                            <p:cond delay="0"/>
                                          </p:stCondLst>
                                        </p:cTn>
                                        <p:tgtEl>
                                          <p:spTgt spid="203">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4"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Implementation</a:t>
            </a:r>
            <a:endParaRPr b="0" lang="en-GB" sz="3600" spc="-1" strike="noStrike">
              <a:latin typeface="Arial"/>
            </a:endParaRPr>
          </a:p>
        </p:txBody>
      </p:sp>
      <p:sp>
        <p:nvSpPr>
          <p:cNvPr id="205"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Needed software is created.</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Components are ordered, received, and tested.</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Users are trained and supporting documentation created.</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Feasibility analysis is prepared.</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Sponsors are presented with the system for a performance review and acceptance test.</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427" dur="indefinite" restart="never" nodeType="tmRoot">
          <p:childTnLst>
            <p:seq>
              <p:cTn id="428" dur="indefinite" nodeType="mainSeq">
                <p:childTnLst>
                  <p:par>
                    <p:cTn id="429" fill="hold">
                      <p:stCondLst>
                        <p:cond delay="indefinite"/>
                      </p:stCondLst>
                      <p:childTnLst>
                        <p:par>
                          <p:cTn id="430" fill="hold">
                            <p:stCondLst>
                              <p:cond delay="0"/>
                            </p:stCondLst>
                            <p:childTnLst>
                              <p:par>
                                <p:cTn id="431" nodeType="clickEffect" fill="hold" presetClass="entr" presetID="1">
                                  <p:stCondLst>
                                    <p:cond delay="0"/>
                                  </p:stCondLst>
                                  <p:childTnLst>
                                    <p:set>
                                      <p:cBhvr>
                                        <p:cTn id="432" dur="1" fill="hold">
                                          <p:stCondLst>
                                            <p:cond delay="0"/>
                                          </p:stCondLst>
                                        </p:cTn>
                                        <p:tgtEl>
                                          <p:spTgt spid="205">
                                            <p:txEl>
                                              <p:pRg st="0" end="0"/>
                                            </p:txEl>
                                          </p:spTgt>
                                        </p:tgtEl>
                                        <p:attrNameLst>
                                          <p:attrName>style.visibility</p:attrName>
                                        </p:attrNameLst>
                                      </p:cBhvr>
                                      <p:to>
                                        <p:strVal val="visible"/>
                                      </p:to>
                                    </p:set>
                                  </p:childTnLst>
                                </p:cTn>
                              </p:par>
                            </p:childTnLst>
                          </p:cTn>
                        </p:par>
                      </p:childTnLst>
                    </p:cTn>
                  </p:par>
                  <p:par>
                    <p:cTn id="433" fill="hold">
                      <p:stCondLst>
                        <p:cond delay="indefinite"/>
                      </p:stCondLst>
                      <p:childTnLst>
                        <p:par>
                          <p:cTn id="434" fill="hold">
                            <p:stCondLst>
                              <p:cond delay="0"/>
                            </p:stCondLst>
                            <p:childTnLst>
                              <p:par>
                                <p:cTn id="435" nodeType="clickEffect" fill="hold" presetClass="entr" presetID="1">
                                  <p:stCondLst>
                                    <p:cond delay="0"/>
                                  </p:stCondLst>
                                  <p:childTnLst>
                                    <p:set>
                                      <p:cBhvr>
                                        <p:cTn id="436" dur="1" fill="hold">
                                          <p:stCondLst>
                                            <p:cond delay="0"/>
                                          </p:stCondLst>
                                        </p:cTn>
                                        <p:tgtEl>
                                          <p:spTgt spid="205">
                                            <p:txEl>
                                              <p:pRg st="1" end="1"/>
                                            </p:txEl>
                                          </p:spTgt>
                                        </p:tgtEl>
                                        <p:attrNameLst>
                                          <p:attrName>style.visibility</p:attrName>
                                        </p:attrNameLst>
                                      </p:cBhvr>
                                      <p:to>
                                        <p:strVal val="visible"/>
                                      </p:to>
                                    </p:set>
                                  </p:childTnLst>
                                </p:cTn>
                              </p:par>
                            </p:childTnLst>
                          </p:cTn>
                        </p:par>
                      </p:childTnLst>
                    </p:cTn>
                  </p:par>
                  <p:par>
                    <p:cTn id="437" fill="hold">
                      <p:stCondLst>
                        <p:cond delay="indefinite"/>
                      </p:stCondLst>
                      <p:childTnLst>
                        <p:par>
                          <p:cTn id="438" fill="hold">
                            <p:stCondLst>
                              <p:cond delay="0"/>
                            </p:stCondLst>
                            <p:childTnLst>
                              <p:par>
                                <p:cTn id="439" nodeType="clickEffect" fill="hold" presetClass="entr" presetID="1">
                                  <p:stCondLst>
                                    <p:cond delay="0"/>
                                  </p:stCondLst>
                                  <p:childTnLst>
                                    <p:set>
                                      <p:cBhvr>
                                        <p:cTn id="440" dur="1" fill="hold">
                                          <p:stCondLst>
                                            <p:cond delay="0"/>
                                          </p:stCondLst>
                                        </p:cTn>
                                        <p:tgtEl>
                                          <p:spTgt spid="205">
                                            <p:txEl>
                                              <p:pRg st="2" end="2"/>
                                            </p:txEl>
                                          </p:spTgt>
                                        </p:tgtEl>
                                        <p:attrNameLst>
                                          <p:attrName>style.visibility</p:attrName>
                                        </p:attrNameLst>
                                      </p:cBhvr>
                                      <p:to>
                                        <p:strVal val="visible"/>
                                      </p:to>
                                    </p:set>
                                  </p:childTnLst>
                                </p:cTn>
                              </p:par>
                            </p:childTnLst>
                          </p:cTn>
                        </p:par>
                      </p:childTnLst>
                    </p:cTn>
                  </p:par>
                  <p:par>
                    <p:cTn id="441" fill="hold">
                      <p:stCondLst>
                        <p:cond delay="indefinite"/>
                      </p:stCondLst>
                      <p:childTnLst>
                        <p:par>
                          <p:cTn id="442" fill="hold">
                            <p:stCondLst>
                              <p:cond delay="0"/>
                            </p:stCondLst>
                            <p:childTnLst>
                              <p:par>
                                <p:cTn id="443" nodeType="clickEffect" fill="hold" presetClass="entr" presetID="1">
                                  <p:stCondLst>
                                    <p:cond delay="0"/>
                                  </p:stCondLst>
                                  <p:childTnLst>
                                    <p:set>
                                      <p:cBhvr>
                                        <p:cTn id="444" dur="1" fill="hold">
                                          <p:stCondLst>
                                            <p:cond delay="0"/>
                                          </p:stCondLst>
                                        </p:cTn>
                                        <p:tgtEl>
                                          <p:spTgt spid="205">
                                            <p:txEl>
                                              <p:pRg st="3" end="3"/>
                                            </p:txEl>
                                          </p:spTgt>
                                        </p:tgtEl>
                                        <p:attrNameLst>
                                          <p:attrName>style.visibility</p:attrName>
                                        </p:attrNameLst>
                                      </p:cBhvr>
                                      <p:to>
                                        <p:strVal val="visible"/>
                                      </p:to>
                                    </p:set>
                                  </p:childTnLst>
                                </p:cTn>
                              </p:par>
                              <p:par>
                                <p:cTn id="445" nodeType="withEffect" fill="hold" presetClass="entr" presetID="1">
                                  <p:stCondLst>
                                    <p:cond delay="0"/>
                                  </p:stCondLst>
                                  <p:childTnLst>
                                    <p:set>
                                      <p:cBhvr>
                                        <p:cTn id="446" dur="1" fill="hold">
                                          <p:stCondLst>
                                            <p:cond delay="0"/>
                                          </p:stCondLst>
                                        </p:cTn>
                                        <p:tgtEl>
                                          <p:spTgt spid="205">
                                            <p:txEl>
                                              <p:pRg st="4" end="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6"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Maintenance and Change</a:t>
            </a:r>
            <a:endParaRPr b="0" lang="en-GB" sz="3600" spc="-1" strike="noStrike">
              <a:latin typeface="Arial"/>
            </a:endParaRPr>
          </a:p>
        </p:txBody>
      </p:sp>
      <p:sp>
        <p:nvSpPr>
          <p:cNvPr id="207"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Longest and most expensive phase</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Consists of the tasks necessary to support and modify the system for the remainder of its useful life </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Life cycle continues until the</a:t>
            </a:r>
            <a:r>
              <a:rPr b="0" lang="en-US" sz="2800" spc="-1" strike="noStrike">
                <a:solidFill>
                  <a:srgbClr val="000000"/>
                </a:solidFill>
                <a:latin typeface="Arial"/>
                <a:ea typeface="Verdana"/>
              </a:rPr>
              <a:t> </a:t>
            </a:r>
            <a:r>
              <a:rPr b="0" lang="en-GB" sz="2800" spc="-1" strike="noStrike">
                <a:solidFill>
                  <a:srgbClr val="000000"/>
                </a:solidFill>
                <a:latin typeface="Arial"/>
                <a:ea typeface="Verdana"/>
              </a:rPr>
              <a:t>team determines the process should begin again from the investigation phase</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When current system can no longer support the organization’s mission, a new project is implemented</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447" dur="indefinite" restart="never" nodeType="tmRoot">
          <p:childTnLst>
            <p:seq>
              <p:cTn id="448" dur="indefinite" nodeType="mainSeq">
                <p:childTnLst>
                  <p:par>
                    <p:cTn id="449" fill="hold">
                      <p:stCondLst>
                        <p:cond delay="indefinite"/>
                      </p:stCondLst>
                      <p:childTnLst>
                        <p:par>
                          <p:cTn id="450" fill="hold">
                            <p:stCondLst>
                              <p:cond delay="0"/>
                            </p:stCondLst>
                            <p:childTnLst>
                              <p:par>
                                <p:cTn id="451" nodeType="clickEffect" fill="hold" presetClass="entr" presetID="1">
                                  <p:stCondLst>
                                    <p:cond delay="0"/>
                                  </p:stCondLst>
                                  <p:childTnLst>
                                    <p:set>
                                      <p:cBhvr>
                                        <p:cTn id="452" dur="1" fill="hold">
                                          <p:stCondLst>
                                            <p:cond delay="0"/>
                                          </p:stCondLst>
                                        </p:cTn>
                                        <p:tgtEl>
                                          <p:spTgt spid="207">
                                            <p:txEl>
                                              <p:pRg st="0" end="0"/>
                                            </p:txEl>
                                          </p:spTgt>
                                        </p:tgtEl>
                                        <p:attrNameLst>
                                          <p:attrName>style.visibility</p:attrName>
                                        </p:attrNameLst>
                                      </p:cBhvr>
                                      <p:to>
                                        <p:strVal val="visible"/>
                                      </p:to>
                                    </p:set>
                                  </p:childTnLst>
                                </p:cTn>
                              </p:par>
                            </p:childTnLst>
                          </p:cTn>
                        </p:par>
                      </p:childTnLst>
                    </p:cTn>
                  </p:par>
                  <p:par>
                    <p:cTn id="453" fill="hold">
                      <p:stCondLst>
                        <p:cond delay="indefinite"/>
                      </p:stCondLst>
                      <p:childTnLst>
                        <p:par>
                          <p:cTn id="454" fill="hold">
                            <p:stCondLst>
                              <p:cond delay="0"/>
                            </p:stCondLst>
                            <p:childTnLst>
                              <p:par>
                                <p:cTn id="455" nodeType="clickEffect" fill="hold" presetClass="entr" presetID="1">
                                  <p:stCondLst>
                                    <p:cond delay="0"/>
                                  </p:stCondLst>
                                  <p:childTnLst>
                                    <p:set>
                                      <p:cBhvr>
                                        <p:cTn id="456" dur="1" fill="hold">
                                          <p:stCondLst>
                                            <p:cond delay="0"/>
                                          </p:stCondLst>
                                        </p:cTn>
                                        <p:tgtEl>
                                          <p:spTgt spid="207">
                                            <p:txEl>
                                              <p:pRg st="1" end="1"/>
                                            </p:txEl>
                                          </p:spTgt>
                                        </p:tgtEl>
                                        <p:attrNameLst>
                                          <p:attrName>style.visibility</p:attrName>
                                        </p:attrNameLst>
                                      </p:cBhvr>
                                      <p:to>
                                        <p:strVal val="visible"/>
                                      </p:to>
                                    </p:set>
                                  </p:childTnLst>
                                </p:cTn>
                              </p:par>
                            </p:childTnLst>
                          </p:cTn>
                        </p:par>
                      </p:childTnLst>
                    </p:cTn>
                  </p:par>
                  <p:par>
                    <p:cTn id="457" fill="hold">
                      <p:stCondLst>
                        <p:cond delay="indefinite"/>
                      </p:stCondLst>
                      <p:childTnLst>
                        <p:par>
                          <p:cTn id="458" fill="hold">
                            <p:stCondLst>
                              <p:cond delay="0"/>
                            </p:stCondLst>
                            <p:childTnLst>
                              <p:par>
                                <p:cTn id="459" nodeType="clickEffect" fill="hold" presetClass="entr" presetID="1">
                                  <p:stCondLst>
                                    <p:cond delay="0"/>
                                  </p:stCondLst>
                                  <p:childTnLst>
                                    <p:set>
                                      <p:cBhvr>
                                        <p:cTn id="460" dur="1" fill="hold">
                                          <p:stCondLst>
                                            <p:cond delay="0"/>
                                          </p:stCondLst>
                                        </p:cTn>
                                        <p:tgtEl>
                                          <p:spTgt spid="207">
                                            <p:txEl>
                                              <p:pRg st="2" end="2"/>
                                            </p:txEl>
                                          </p:spTgt>
                                        </p:tgtEl>
                                        <p:attrNameLst>
                                          <p:attrName>style.visibility</p:attrName>
                                        </p:attrNameLst>
                                      </p:cBhvr>
                                      <p:to>
                                        <p:strVal val="visible"/>
                                      </p:to>
                                    </p:set>
                                  </p:childTnLst>
                                </p:cTn>
                              </p:par>
                            </p:childTnLst>
                          </p:cTn>
                        </p:par>
                      </p:childTnLst>
                    </p:cTn>
                  </p:par>
                  <p:par>
                    <p:cTn id="461" fill="hold">
                      <p:stCondLst>
                        <p:cond delay="indefinite"/>
                      </p:stCondLst>
                      <p:childTnLst>
                        <p:par>
                          <p:cTn id="462" fill="hold">
                            <p:stCondLst>
                              <p:cond delay="0"/>
                            </p:stCondLst>
                            <p:childTnLst>
                              <p:par>
                                <p:cTn id="463" nodeType="clickEffect" fill="hold" presetClass="entr" presetID="1">
                                  <p:stCondLst>
                                    <p:cond delay="0"/>
                                  </p:stCondLst>
                                  <p:childTnLst>
                                    <p:set>
                                      <p:cBhvr>
                                        <p:cTn id="464" dur="1" fill="hold">
                                          <p:stCondLst>
                                            <p:cond delay="0"/>
                                          </p:stCondLst>
                                        </p:cTn>
                                        <p:tgtEl>
                                          <p:spTgt spid="207">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08"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Software Assurance (1 of 3)</a:t>
            </a:r>
            <a:endParaRPr b="0" lang="en-GB" sz="3600" spc="-1" strike="noStrike">
              <a:latin typeface="Arial"/>
            </a:endParaRPr>
          </a:p>
        </p:txBody>
      </p:sp>
      <p:sp>
        <p:nvSpPr>
          <p:cNvPr id="209"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Many organizations recognize the need to include planning for security objectives in the SDLC used to create systems.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400" spc="-1" strike="noStrike">
                <a:solidFill>
                  <a:srgbClr val="000000"/>
                </a:solidFill>
                <a:latin typeface="Arial"/>
                <a:ea typeface="Verdana"/>
              </a:rPr>
              <a:t>Established procedures to create software that is more capable of being deployed in a secure fashion</a:t>
            </a:r>
            <a:endParaRPr b="0" lang="en-GB" sz="2400" spc="-1" strike="noStrike">
              <a:latin typeface="Arial"/>
            </a:endParaRPr>
          </a:p>
          <a:p>
            <a:pPr marL="343080" indent="-34236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This approach is known as software assurance (SA).</a:t>
            </a:r>
            <a:endParaRPr b="0" lang="en-GB" sz="2600" spc="-1" strike="noStrike">
              <a:latin typeface="Arial"/>
            </a:endParaRPr>
          </a:p>
          <a:p>
            <a:pPr marL="343080" indent="-34236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A national effort is under way to create a common body of knowledge focused on secure software development.</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4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10"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Software Assurance (2 of 3)</a:t>
            </a:r>
            <a:endParaRPr b="0" lang="en-GB" sz="3600" spc="-1" strike="noStrike">
              <a:latin typeface="Arial"/>
            </a:endParaRPr>
          </a:p>
        </p:txBody>
      </p:sp>
      <p:sp>
        <p:nvSpPr>
          <p:cNvPr id="211"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fontScale="69000"/>
          </a:bodyPr>
          <a:p>
            <a:pPr marL="343080" indent="-342360" algn="just">
              <a:lnSpc>
                <a:spcPct val="110000"/>
              </a:lnSpc>
              <a:spcBef>
                <a:spcPts val="601"/>
              </a:spcBef>
              <a:buClr>
                <a:srgbClr val="364162"/>
              </a:buClr>
              <a:buFont typeface="Arial"/>
              <a:buChar char="•"/>
            </a:pPr>
            <a:r>
              <a:rPr b="0" lang="en-US" sz="2800" spc="-1" strike="noStrike">
                <a:solidFill>
                  <a:srgbClr val="000000"/>
                </a:solidFill>
                <a:latin typeface="Arial"/>
                <a:ea typeface="Verdana"/>
              </a:rPr>
              <a:t>U.S. Department of Defense and Department of Homeland Security supported the Software Assurance Initiative, which resulted in the publication of Secure Software Assurance (SwA) Common Body of Knowledge (CBK).</a:t>
            </a:r>
            <a:endParaRPr b="0" lang="en-GB" sz="2800" spc="-1" strike="noStrike">
              <a:latin typeface="Arial"/>
            </a:endParaRPr>
          </a:p>
          <a:p>
            <a:pPr marL="343080" indent="-342360" algn="just">
              <a:lnSpc>
                <a:spcPct val="110000"/>
              </a:lnSpc>
              <a:spcBef>
                <a:spcPts val="601"/>
              </a:spcBef>
              <a:buClr>
                <a:srgbClr val="364162"/>
              </a:buClr>
              <a:buFont typeface="Arial"/>
              <a:buChar char="•"/>
            </a:pPr>
            <a:r>
              <a:rPr b="0" lang="en-US" sz="2800" spc="-1" strike="noStrike">
                <a:solidFill>
                  <a:srgbClr val="000000"/>
                </a:solidFill>
                <a:latin typeface="Arial"/>
                <a:ea typeface="Verdana"/>
              </a:rPr>
              <a:t>SwA CBK serves as a strongly recommended guide to developing more secure applications. </a:t>
            </a:r>
            <a:endParaRPr b="0" lang="en-GB" sz="2800" spc="-1" strike="noStrike">
              <a:latin typeface="Arial"/>
            </a:endParaRPr>
          </a:p>
          <a:p>
            <a:pPr marL="343080" indent="-342360" algn="just">
              <a:lnSpc>
                <a:spcPct val="110000"/>
              </a:lnSpc>
              <a:spcBef>
                <a:spcPts val="601"/>
              </a:spcBef>
              <a:buClr>
                <a:srgbClr val="364162"/>
              </a:buClr>
              <a:buFont typeface="Arial"/>
              <a:buChar char="•"/>
            </a:pPr>
            <a:r>
              <a:rPr b="0" lang="en-US" sz="2800" spc="-1" strike="noStrike">
                <a:solidFill>
                  <a:srgbClr val="000000"/>
                </a:solidFill>
                <a:latin typeface="Arial"/>
                <a:ea typeface="Verdana"/>
              </a:rPr>
              <a:t>SwA CBK, which is a work in progress, contains the following sections:</a:t>
            </a:r>
            <a:endParaRPr b="0" lang="en-GB" sz="2800" spc="-1" strike="noStrike">
              <a:latin typeface="Arial"/>
            </a:endParaRPr>
          </a:p>
          <a:p>
            <a:pPr lvl="1" marL="743040" indent="-28512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Nature of Dangers</a:t>
            </a:r>
            <a:endParaRPr b="0" lang="en-GB" sz="2600" spc="-1" strike="noStrike">
              <a:latin typeface="Arial"/>
            </a:endParaRPr>
          </a:p>
          <a:p>
            <a:pPr lvl="1" marL="743040" indent="-28512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Fundamental Concepts and Principles</a:t>
            </a:r>
            <a:endParaRPr b="0" lang="en-GB" sz="2600" spc="-1" strike="noStrike">
              <a:latin typeface="Arial"/>
            </a:endParaRPr>
          </a:p>
          <a:p>
            <a:pPr lvl="1" marL="743040" indent="-28512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Ethics, Law, and Governance</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4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12"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Software Assurance (3 of 3)</a:t>
            </a:r>
            <a:endParaRPr b="0" lang="en-GB" sz="3600" spc="-1" strike="noStrike">
              <a:latin typeface="Arial"/>
            </a:endParaRPr>
          </a:p>
        </p:txBody>
      </p:sp>
      <p:sp>
        <p:nvSpPr>
          <p:cNvPr id="213"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Secure Software Requirements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Secure Software Design</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Secure Software Construction</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Secure Software Verification, Validation, and Evaluation</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Secure Software Tools and Methods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Secure Software Processes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Secure Software Project Management</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Acquisition of Secure Software</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Secure Software Sustainment</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4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14"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Software Design Principles (1 of 2)</a:t>
            </a:r>
            <a:endParaRPr b="0" lang="en-GB" sz="3600" spc="-1" strike="noStrike">
              <a:latin typeface="Arial"/>
            </a:endParaRPr>
          </a:p>
        </p:txBody>
      </p:sp>
      <p:sp>
        <p:nvSpPr>
          <p:cNvPr id="215"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algn="just">
              <a:lnSpc>
                <a:spcPct val="100000"/>
              </a:lnSpc>
              <a:spcBef>
                <a:spcPts val="601"/>
              </a:spcBef>
              <a:tabLst>
                <a:tab algn="l" pos="0"/>
              </a:tabLst>
            </a:pPr>
            <a:r>
              <a:rPr b="0" lang="en-US" sz="2800" spc="-1" strike="noStrike">
                <a:solidFill>
                  <a:srgbClr val="000000"/>
                </a:solidFill>
                <a:latin typeface="Arial"/>
                <a:ea typeface="Verdana"/>
              </a:rPr>
              <a:t>Good software development results in secure products that meet all design specifications.</a:t>
            </a:r>
            <a:endParaRPr b="0" lang="en-GB" sz="2800" spc="-1" strike="noStrike">
              <a:latin typeface="Arial"/>
            </a:endParaRPr>
          </a:p>
          <a:p>
            <a:pPr marL="343080" indent="-342360" algn="just">
              <a:lnSpc>
                <a:spcPct val="100000"/>
              </a:lnSpc>
              <a:spcBef>
                <a:spcPts val="601"/>
              </a:spcBef>
              <a:buClr>
                <a:srgbClr val="364162"/>
              </a:buClr>
              <a:buFont typeface="Arial"/>
              <a:buChar char="•"/>
              <a:tabLst>
                <a:tab algn="l" pos="0"/>
              </a:tabLst>
            </a:pPr>
            <a:r>
              <a:rPr b="0" lang="en-US" sz="2800" spc="-1" strike="noStrike">
                <a:solidFill>
                  <a:srgbClr val="000000"/>
                </a:solidFill>
                <a:latin typeface="Arial"/>
                <a:ea typeface="Verdana"/>
              </a:rPr>
              <a:t>Some commonplace security principles</a:t>
            </a:r>
            <a:endParaRPr b="0" lang="en-GB" sz="2800" spc="-1" strike="noStrike">
              <a:latin typeface="Arial"/>
            </a:endParaRPr>
          </a:p>
          <a:p>
            <a:pPr lvl="1" marL="743040" indent="-285120" algn="just">
              <a:lnSpc>
                <a:spcPct val="100000"/>
              </a:lnSpc>
              <a:spcBef>
                <a:spcPts val="601"/>
              </a:spcBef>
              <a:buClr>
                <a:srgbClr val="364162"/>
              </a:buClr>
              <a:buFont typeface="Arial"/>
              <a:buChar char="–"/>
              <a:tabLst>
                <a:tab algn="l" pos="0"/>
              </a:tabLst>
            </a:pPr>
            <a:r>
              <a:rPr b="0" lang="en-US" sz="2600" spc="-1" strike="noStrike">
                <a:solidFill>
                  <a:srgbClr val="000000"/>
                </a:solidFill>
                <a:latin typeface="Arial"/>
                <a:ea typeface="Verdana"/>
              </a:rPr>
              <a:t>Keep design simple and small</a:t>
            </a:r>
            <a:endParaRPr b="0" lang="en-GB" sz="2600" spc="-1" strike="noStrike">
              <a:latin typeface="Arial"/>
            </a:endParaRPr>
          </a:p>
          <a:p>
            <a:pPr lvl="1" marL="743040" indent="-285120" algn="just">
              <a:lnSpc>
                <a:spcPct val="100000"/>
              </a:lnSpc>
              <a:spcBef>
                <a:spcPts val="601"/>
              </a:spcBef>
              <a:buClr>
                <a:srgbClr val="364162"/>
              </a:buClr>
              <a:buFont typeface="Arial"/>
              <a:buChar char="–"/>
              <a:tabLst>
                <a:tab algn="l" pos="0"/>
              </a:tabLst>
            </a:pPr>
            <a:r>
              <a:rPr b="0" lang="en-US" sz="2600" spc="-1" strike="noStrike">
                <a:solidFill>
                  <a:srgbClr val="000000"/>
                </a:solidFill>
                <a:latin typeface="Arial"/>
                <a:ea typeface="Verdana"/>
              </a:rPr>
              <a:t>Access decisions by permission not exclusion</a:t>
            </a:r>
            <a:endParaRPr b="0" lang="en-GB" sz="2600" spc="-1" strike="noStrike">
              <a:latin typeface="Arial"/>
            </a:endParaRPr>
          </a:p>
          <a:p>
            <a:pPr lvl="1" marL="743040" indent="-285120" algn="just">
              <a:lnSpc>
                <a:spcPct val="100000"/>
              </a:lnSpc>
              <a:spcBef>
                <a:spcPts val="601"/>
              </a:spcBef>
              <a:buClr>
                <a:srgbClr val="364162"/>
              </a:buClr>
              <a:buFont typeface="Arial"/>
              <a:buChar char="–"/>
              <a:tabLst>
                <a:tab algn="l" pos="0"/>
              </a:tabLst>
            </a:pPr>
            <a:r>
              <a:rPr b="0" lang="en-US" sz="2600" spc="-1" strike="noStrike">
                <a:solidFill>
                  <a:srgbClr val="000000"/>
                </a:solidFill>
                <a:latin typeface="Arial"/>
                <a:ea typeface="Verdana"/>
              </a:rPr>
              <a:t>Every access to every object checked for authority</a:t>
            </a:r>
            <a:endParaRPr b="0" lang="en-GB" sz="2600" spc="-1" strike="noStrike">
              <a:latin typeface="Arial"/>
            </a:endParaRPr>
          </a:p>
          <a:p>
            <a:pPr lvl="1" marL="743040" indent="-285120" algn="just">
              <a:lnSpc>
                <a:spcPct val="100000"/>
              </a:lnSpc>
              <a:spcBef>
                <a:spcPts val="601"/>
              </a:spcBef>
              <a:buClr>
                <a:srgbClr val="364162"/>
              </a:buClr>
              <a:buFont typeface="Arial"/>
              <a:buChar char="–"/>
              <a:tabLst>
                <a:tab algn="l" pos="0"/>
              </a:tabLst>
            </a:pPr>
            <a:r>
              <a:rPr b="0" lang="en-US" sz="2600" spc="-1" strike="noStrike">
                <a:solidFill>
                  <a:srgbClr val="000000"/>
                </a:solidFill>
                <a:latin typeface="Arial"/>
                <a:ea typeface="Verdana"/>
              </a:rPr>
              <a:t>Design depends on possession of keys/passwords</a:t>
            </a:r>
            <a:endParaRPr b="0" lang="en-GB" sz="2600" spc="-1" strike="noStrike">
              <a:latin typeface="Arial"/>
            </a:endParaRPr>
          </a:p>
          <a:p>
            <a:pPr lvl="1" marL="743040" indent="-285120" algn="just">
              <a:lnSpc>
                <a:spcPct val="100000"/>
              </a:lnSpc>
              <a:spcBef>
                <a:spcPts val="601"/>
              </a:spcBef>
              <a:buClr>
                <a:srgbClr val="364162"/>
              </a:buClr>
              <a:buFont typeface="Arial"/>
              <a:buChar char="–"/>
              <a:tabLst>
                <a:tab algn="l" pos="0"/>
              </a:tabLst>
            </a:pPr>
            <a:r>
              <a:rPr b="0" lang="en-US" sz="2600" spc="-1" strike="noStrike">
                <a:solidFill>
                  <a:srgbClr val="000000"/>
                </a:solidFill>
                <a:latin typeface="Arial"/>
                <a:ea typeface="Verdana"/>
              </a:rPr>
              <a:t>Protection mechanisms require two keys to unlock</a:t>
            </a:r>
            <a:endParaRPr b="0" lang="en-GB" sz="2600" spc="-1" strike="noStrike">
              <a:latin typeface="Arial"/>
            </a:endParaRPr>
          </a:p>
          <a:p>
            <a:pPr lvl="1" marL="743040" indent="-285120" algn="just">
              <a:lnSpc>
                <a:spcPct val="100000"/>
              </a:lnSpc>
              <a:spcBef>
                <a:spcPts val="601"/>
              </a:spcBef>
              <a:buClr>
                <a:srgbClr val="364162"/>
              </a:buClr>
              <a:buFont typeface="Arial"/>
              <a:buChar char="–"/>
              <a:tabLst>
                <a:tab algn="l" pos="0"/>
              </a:tabLst>
            </a:pPr>
            <a:r>
              <a:rPr b="0" lang="en-US" sz="2600" spc="-1" strike="noStrike">
                <a:solidFill>
                  <a:srgbClr val="000000"/>
                </a:solidFill>
                <a:latin typeface="Arial"/>
                <a:ea typeface="Verdana"/>
              </a:rPr>
              <a:t>Programs/users utilize only necessary privileges </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4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16"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Software Design Principles (2 of 2)</a:t>
            </a:r>
            <a:endParaRPr b="0" lang="en-GB" sz="3600" spc="-1" strike="noStrike">
              <a:latin typeface="Arial"/>
            </a:endParaRPr>
          </a:p>
        </p:txBody>
      </p:sp>
      <p:sp>
        <p:nvSpPr>
          <p:cNvPr id="217"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Some commonplace security principles</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Minimize mechanisms common to multiple users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 </a:t>
            </a:r>
            <a:r>
              <a:rPr b="0" lang="en-US" sz="2600" spc="-1" strike="noStrike">
                <a:solidFill>
                  <a:srgbClr val="000000"/>
                </a:solidFill>
                <a:latin typeface="Arial"/>
                <a:ea typeface="Verdana"/>
              </a:rPr>
              <a:t>Human interface must be easy to use so users routinely/automatically use protection mechanisms.</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4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8"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The NIST Approach to Securing the SDLC</a:t>
            </a:r>
            <a:endParaRPr b="0" lang="en-GB" sz="3600" spc="-1" strike="noStrike">
              <a:latin typeface="Arial"/>
            </a:endParaRPr>
          </a:p>
        </p:txBody>
      </p:sp>
      <p:sp>
        <p:nvSpPr>
          <p:cNvPr id="219"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NIST Special Publication 800-64, rev. 2, maintains that early integration of security in the SDLC enables agencies to maximize return on investment through</a:t>
            </a:r>
            <a:r>
              <a:rPr b="0" lang="en-US" sz="2600" spc="-1" strike="noStrike">
                <a:solidFill>
                  <a:srgbClr val="000000"/>
                </a:solidFill>
                <a:latin typeface="Arial"/>
                <a:ea typeface="Verdana"/>
              </a:rPr>
              <a:t>:</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Early identification and mitigation of security vulnerabilities and misconfigurations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Awareness of potential engineering challenges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Identification of shared security services and reuse of security strategies and tools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Facilitation of informed executive decision making</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465" dur="indefinite" restart="never" nodeType="tmRoot">
          <p:childTnLst>
            <p:seq>
              <p:cTn id="466" dur="indefinite" nodeType="mainSeq">
                <p:childTnLst>
                  <p:par>
                    <p:cTn id="467" fill="hold">
                      <p:stCondLst>
                        <p:cond delay="indefinite"/>
                      </p:stCondLst>
                      <p:childTnLst>
                        <p:par>
                          <p:cTn id="468" fill="hold">
                            <p:stCondLst>
                              <p:cond delay="0"/>
                            </p:stCondLst>
                            <p:childTnLst>
                              <p:par>
                                <p:cTn id="469" nodeType="clickEffect" fill="hold" presetClass="entr" presetID="1">
                                  <p:stCondLst>
                                    <p:cond delay="0"/>
                                  </p:stCondLst>
                                  <p:childTnLst>
                                    <p:set>
                                      <p:cBhvr>
                                        <p:cTn id="470" dur="1" fill="hold">
                                          <p:stCondLst>
                                            <p:cond delay="0"/>
                                          </p:stCondLst>
                                        </p:cTn>
                                        <p:tgtEl>
                                          <p:spTgt spid="219">
                                            <p:txEl>
                                              <p:pRg st="0" end="0"/>
                                            </p:txEl>
                                          </p:spTgt>
                                        </p:tgtEl>
                                        <p:attrNameLst>
                                          <p:attrName>style.visibility</p:attrName>
                                        </p:attrNameLst>
                                      </p:cBhvr>
                                      <p:to>
                                        <p:strVal val="visible"/>
                                      </p:to>
                                    </p:set>
                                  </p:childTnLst>
                                </p:cTn>
                              </p:par>
                            </p:childTnLst>
                          </p:cTn>
                        </p:par>
                      </p:childTnLst>
                    </p:cTn>
                  </p:par>
                  <p:par>
                    <p:cTn id="471" fill="hold">
                      <p:stCondLst>
                        <p:cond delay="indefinite"/>
                      </p:stCondLst>
                      <p:childTnLst>
                        <p:par>
                          <p:cTn id="472" fill="hold">
                            <p:stCondLst>
                              <p:cond delay="0"/>
                            </p:stCondLst>
                            <p:childTnLst>
                              <p:par>
                                <p:cTn id="473" nodeType="clickEffect" fill="hold" presetClass="entr" presetID="1">
                                  <p:stCondLst>
                                    <p:cond delay="0"/>
                                  </p:stCondLst>
                                  <p:childTnLst>
                                    <p:set>
                                      <p:cBhvr>
                                        <p:cTn id="474" dur="1" fill="hold">
                                          <p:stCondLst>
                                            <p:cond delay="0"/>
                                          </p:stCondLst>
                                        </p:cTn>
                                        <p:tgtEl>
                                          <p:spTgt spid="219">
                                            <p:txEl>
                                              <p:pRg st="1" end="1"/>
                                            </p:txEl>
                                          </p:spTgt>
                                        </p:tgtEl>
                                        <p:attrNameLst>
                                          <p:attrName>style.visibility</p:attrName>
                                        </p:attrNameLst>
                                      </p:cBhvr>
                                      <p:to>
                                        <p:strVal val="visible"/>
                                      </p:to>
                                    </p:set>
                                  </p:childTnLst>
                                </p:cTn>
                              </p:par>
                            </p:childTnLst>
                          </p:cTn>
                        </p:par>
                      </p:childTnLst>
                    </p:cTn>
                  </p:par>
                  <p:par>
                    <p:cTn id="475" fill="hold">
                      <p:stCondLst>
                        <p:cond delay="indefinite"/>
                      </p:stCondLst>
                      <p:childTnLst>
                        <p:par>
                          <p:cTn id="476" fill="hold">
                            <p:stCondLst>
                              <p:cond delay="0"/>
                            </p:stCondLst>
                            <p:childTnLst>
                              <p:par>
                                <p:cTn id="477" nodeType="clickEffect" fill="hold" presetClass="entr" presetID="1">
                                  <p:stCondLst>
                                    <p:cond delay="0"/>
                                  </p:stCondLst>
                                  <p:childTnLst>
                                    <p:set>
                                      <p:cBhvr>
                                        <p:cTn id="478" dur="1" fill="hold">
                                          <p:stCondLst>
                                            <p:cond delay="0"/>
                                          </p:stCondLst>
                                        </p:cTn>
                                        <p:tgtEl>
                                          <p:spTgt spid="219">
                                            <p:txEl>
                                              <p:pRg st="2" end="2"/>
                                            </p:txEl>
                                          </p:spTgt>
                                        </p:tgtEl>
                                        <p:attrNameLst>
                                          <p:attrName>style.visibility</p:attrName>
                                        </p:attrNameLst>
                                      </p:cBhvr>
                                      <p:to>
                                        <p:strVal val="visible"/>
                                      </p:to>
                                    </p:set>
                                  </p:childTnLst>
                                </p:cTn>
                              </p:par>
                            </p:childTnLst>
                          </p:cTn>
                        </p:par>
                      </p:childTnLst>
                    </p:cTn>
                  </p:par>
                  <p:par>
                    <p:cTn id="479" fill="hold">
                      <p:stCondLst>
                        <p:cond delay="indefinite"/>
                      </p:stCondLst>
                      <p:childTnLst>
                        <p:par>
                          <p:cTn id="480" fill="hold">
                            <p:stCondLst>
                              <p:cond delay="0"/>
                            </p:stCondLst>
                            <p:childTnLst>
                              <p:par>
                                <p:cTn id="481" nodeType="clickEffect" fill="hold" presetClass="entr" presetID="1">
                                  <p:stCondLst>
                                    <p:cond delay="0"/>
                                  </p:stCondLst>
                                  <p:childTnLst>
                                    <p:set>
                                      <p:cBhvr>
                                        <p:cTn id="482" dur="1" fill="hold">
                                          <p:stCondLst>
                                            <p:cond delay="0"/>
                                          </p:stCondLst>
                                        </p:cTn>
                                        <p:tgtEl>
                                          <p:spTgt spid="219">
                                            <p:txEl>
                                              <p:pRg st="3" end="3"/>
                                            </p:txEl>
                                          </p:spTgt>
                                        </p:tgtEl>
                                        <p:attrNameLst>
                                          <p:attrName>style.visibility</p:attrName>
                                        </p:attrNameLst>
                                      </p:cBhvr>
                                      <p:to>
                                        <p:strVal val="visible"/>
                                      </p:to>
                                    </p:set>
                                  </p:childTnLst>
                                </p:cTn>
                              </p:par>
                            </p:childTnLst>
                          </p:cTn>
                        </p:par>
                      </p:childTnLst>
                    </p:cTn>
                  </p:par>
                  <p:par>
                    <p:cTn id="483" fill="hold">
                      <p:stCondLst>
                        <p:cond delay="indefinite"/>
                      </p:stCondLst>
                      <p:childTnLst>
                        <p:par>
                          <p:cTn id="484" fill="hold">
                            <p:stCondLst>
                              <p:cond delay="0"/>
                            </p:stCondLst>
                            <p:childTnLst>
                              <p:par>
                                <p:cTn id="485" nodeType="clickEffect" fill="hold" presetClass="entr" presetID="1">
                                  <p:stCondLst>
                                    <p:cond delay="0"/>
                                  </p:stCondLst>
                                  <p:childTnLst>
                                    <p:set>
                                      <p:cBhvr>
                                        <p:cTn id="486" dur="1" fill="hold">
                                          <p:stCondLst>
                                            <p:cond delay="0"/>
                                          </p:stCondLst>
                                        </p:cTn>
                                        <p:tgtEl>
                                          <p:spTgt spid="219">
                                            <p:txEl>
                                              <p:pRg st="4" end="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20"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The NIST Approach: Initiation</a:t>
            </a:r>
            <a:endParaRPr b="0" lang="en-GB" sz="3600" spc="-1" strike="noStrike">
              <a:latin typeface="Arial"/>
            </a:endParaRPr>
          </a:p>
        </p:txBody>
      </p:sp>
      <p:sp>
        <p:nvSpPr>
          <p:cNvPr id="221"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Security at this point is looked at in terms of business risks, with information security office providing input.</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Key security activities include:</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Delineation of business requirements in terms of confidentiality, integrity, and availability</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Determination of information categorization and identification of known special handling requirements to transmit, store, or create information </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Determination of any privacy requirements</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4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22" name="CustomShape 1"/>
          <p:cNvSpPr/>
          <p:nvPr/>
        </p:nvSpPr>
        <p:spPr>
          <a:xfrm>
            <a:off x="228600" y="19440"/>
            <a:ext cx="8914680" cy="1275120"/>
          </a:xfrm>
          <a:prstGeom prst="rect">
            <a:avLst/>
          </a:prstGeom>
          <a:noFill/>
          <a:ln w="9360">
            <a:noFill/>
          </a:ln>
        </p:spPr>
        <p:style>
          <a:lnRef idx="0"/>
          <a:fillRef idx="0"/>
          <a:effectRef idx="0"/>
          <a:fontRef idx="minor"/>
        </p:style>
        <p:txBody>
          <a:bodyPr lIns="90000" rIns="90000" tIns="45000" bIns="45000" anchor="ctr">
            <a:normAutofit/>
          </a:bodyPr>
          <a:p>
            <a:pPr algn="ctr">
              <a:lnSpc>
                <a:spcPct val="100000"/>
              </a:lnSpc>
              <a:tabLst>
                <a:tab algn="l" pos="0"/>
              </a:tabLst>
            </a:pPr>
            <a:r>
              <a:rPr b="0" lang="en-US" sz="3400" spc="-1" strike="noStrike">
                <a:solidFill>
                  <a:srgbClr val="000000"/>
                </a:solidFill>
                <a:latin typeface="Arial"/>
              </a:rPr>
              <a:t>Relating security considerations in the Initiation phase</a:t>
            </a:r>
            <a:endParaRPr b="0" lang="en-GB" sz="3400" spc="-1" strike="noStrike">
              <a:latin typeface="Arial"/>
            </a:endParaRPr>
          </a:p>
        </p:txBody>
      </p:sp>
      <p:pic>
        <p:nvPicPr>
          <p:cNvPr id="223" name="Picture 5" descr="A flow chart of Phase 1: Initiation is shown. A diamond on the left is labeled as, “Decision to initiate system Development.” It points to the right side to a block labeled as, “Initiate Project – Security Planning which further points to the output in which three bulletins and text reads as, “Supporting documents (slides, minutes, etc.), Common understanding of security expectations and initial schedule of security activities or decisions.” The center block is pointed down to another block labeled as, “Categorize Information System.” This block is pointed to left for output with three bulletins labeled as, “Security categorization, high-level security requirements and level of effort or rigor estimates.” The block categorize information system is pointed with two arrows from both left and right side with a circle that is marked with arrows in recycle form. The left side circle is pointed to a block that reads as, “Assess business impact which further points down to another block labeled output inside which the text reads as, “linkage to business drivers, core system components and initial recovery time and point objectives.” Assess business impact block points to another block below categorize information system. The block has the text that reads as, “Ensure secure system development.” The circle at the right side from categorize information system block points to another block labeled as, “Assess privacy impact.” It points upwards to output where the text reads as, “Privacy Impact Assessment.” Assess privacy impact points down toward the block Ensure secure system development. This block further points to the right as output which has the text that reads as, “Security training for development team, quality assurance plans and Development and coding standards. Ensure security system development block points down to major block labeled as, “control gates.” The text inside the block reads as, “Determine Acquisition strategy, system concept review, performance specification review, EA/IA Alignment, Financial review or Approval and risk management review.” It points to the right side block that reads as, “Decision to Begin Development/Acquisition Phase.” At the bottom left corner, a small circle resembling a recycling process is shown with the text as, “Synchronization.”&#10;"/>
          <p:cNvPicPr/>
          <p:nvPr/>
        </p:nvPicPr>
        <p:blipFill>
          <a:blip r:embed="rId1"/>
          <a:stretch/>
        </p:blipFill>
        <p:spPr>
          <a:xfrm>
            <a:off x="1752480" y="1295280"/>
            <a:ext cx="5413320" cy="3428280"/>
          </a:xfrm>
          <a:prstGeom prst="rect">
            <a:avLst/>
          </a:prstGeom>
          <a:ln w="0">
            <a:noFill/>
          </a:ln>
        </p:spPr>
      </p:pic>
      <p:sp>
        <p:nvSpPr>
          <p:cNvPr id="224" name="CustomShape 2"/>
          <p:cNvSpPr/>
          <p:nvPr/>
        </p:nvSpPr>
        <p:spPr>
          <a:xfrm>
            <a:off x="459360" y="4800600"/>
            <a:ext cx="8000280" cy="913680"/>
          </a:xfrm>
          <a:prstGeom prst="rect">
            <a:avLst/>
          </a:prstGeom>
          <a:noFill/>
          <a:ln w="0">
            <a:noFill/>
          </a:ln>
        </p:spPr>
        <p:style>
          <a:lnRef idx="0"/>
          <a:fillRef idx="0"/>
          <a:effectRef idx="0"/>
          <a:fontRef idx="minor"/>
        </p:style>
        <p:txBody>
          <a:bodyPr lIns="90000" rIns="90000" tIns="45000" bIns="45000">
            <a:noAutofit/>
          </a:bodyPr>
          <a:p>
            <a:pPr algn="just">
              <a:lnSpc>
                <a:spcPct val="100000"/>
              </a:lnSpc>
              <a:spcBef>
                <a:spcPts val="601"/>
              </a:spcBef>
              <a:tabLst>
                <a:tab algn="l" pos="0"/>
              </a:tabLst>
            </a:pPr>
            <a:r>
              <a:rPr b="0" i="1" lang="en-US" sz="2000" spc="-1" strike="noStrike">
                <a:solidFill>
                  <a:srgbClr val="000000"/>
                </a:solidFill>
                <a:latin typeface="Arial"/>
                <a:ea typeface="Verdana"/>
              </a:rPr>
              <a:t>Source: NIST SP 800-64 Rev. 2: Security Considerations in the System Development Life Cycle.</a:t>
            </a:r>
            <a:endParaRPr b="0" lang="en-GB" sz="2000" spc="-1" strike="noStrike">
              <a:latin typeface="Arial"/>
            </a:endParaRPr>
          </a:p>
        </p:txBody>
      </p:sp>
    </p:spTree>
  </p:cSld>
  <mc:AlternateContent>
    <mc:Choice Requires="p14">
      <p:transition spd="slow" p14:dur="2000"/>
    </mc:Choice>
    <mc:Fallback>
      <p:transition spd="slow"/>
    </mc:Fallback>
  </mc:AlternateContent>
</p:sld>
</file>

<file path=ppt/slides/slide4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25"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The NIST Approach: Development/Acquisition</a:t>
            </a:r>
            <a:endParaRPr b="0" lang="en-GB" sz="3600" spc="-1" strike="noStrike">
              <a:latin typeface="Arial"/>
            </a:endParaRPr>
          </a:p>
        </p:txBody>
      </p:sp>
      <p:sp>
        <p:nvSpPr>
          <p:cNvPr id="226" name="CustomShape 2"/>
          <p:cNvSpPr/>
          <p:nvPr/>
        </p:nvSpPr>
        <p:spPr>
          <a:xfrm>
            <a:off x="228600" y="1295280"/>
            <a:ext cx="8762400" cy="426636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Key security activities include:</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Conducting risk assessment and using results to supplement baseline security controls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Analyzing security requirements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Performing functional and security testing</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Preparing initial documents for system certification and accreditation</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Designing security architecture</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5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27" name="CustomShape 1"/>
          <p:cNvSpPr/>
          <p:nvPr/>
        </p:nvSpPr>
        <p:spPr>
          <a:xfrm>
            <a:off x="152280" y="76320"/>
            <a:ext cx="8914680" cy="1218600"/>
          </a:xfrm>
          <a:prstGeom prst="rect">
            <a:avLst/>
          </a:prstGeom>
          <a:noFill/>
          <a:ln w="9360">
            <a:noFill/>
          </a:ln>
        </p:spPr>
        <p:style>
          <a:lnRef idx="0"/>
          <a:fillRef idx="0"/>
          <a:effectRef idx="0"/>
          <a:fontRef idx="minor"/>
        </p:style>
        <p:txBody>
          <a:bodyPr lIns="90000" rIns="90000" tIns="45000" bIns="45000" anchor="ctr">
            <a:normAutofit/>
          </a:bodyPr>
          <a:p>
            <a:pPr algn="ctr">
              <a:lnSpc>
                <a:spcPct val="100000"/>
              </a:lnSpc>
              <a:tabLst>
                <a:tab algn="l" pos="0"/>
              </a:tabLst>
            </a:pPr>
            <a:r>
              <a:rPr b="0" lang="en-US" sz="3400" spc="-1" strike="noStrike">
                <a:solidFill>
                  <a:srgbClr val="000000"/>
                </a:solidFill>
                <a:latin typeface="Arial"/>
              </a:rPr>
              <a:t>Relating security considerations in the Development/Acquisition phase</a:t>
            </a:r>
            <a:endParaRPr b="0" lang="en-GB" sz="3400" spc="-1" strike="noStrike">
              <a:latin typeface="Arial"/>
            </a:endParaRPr>
          </a:p>
        </p:txBody>
      </p:sp>
      <p:pic>
        <p:nvPicPr>
          <p:cNvPr id="228" name="Picture 5" descr="A flow chart of Phase-2: Development/ Acquisition is shown. The block on the top left corner labeled as, “Decision to begin development/Acquisition phase. It points to a block on the right that is labeled as, “Assess Risk to System” and then points down to outputs and the text inside reads as, “Risk Assessment.” A circle with recycling direction arrow are pointed to assess risk to system block. This circle points to the left to a block that reads as, “Select and Document Security Controls.” It further points to the right as, “output inside which the text reads as, “System Security Plan.” Select and document block points down to another block labeled as, “Design Security Architecture” and points towards right, the block is outputs and the text inside the block reads as, “List of shared services and shared risk, schematic of security integration and Identification of common controls.” The design security architecture points down to another block that reads as, “Engineer in Security and Develop controls.” On the either side, there are circles with recycling arrows pointing to left block that reads as, “Develop Security Documentation” which points to output in which the text reads as, “Additional security documentation.” Then from the circle on the right, it points to a block that reads as, “Conduct testing” which further points down to block that reads as, “Test results and Implications.” Engineer in security and develops controls points down to output in which the text reads as, “Documented in place security control specification, list of variations from plan and Potential test scenarios.” The last block has an arrow from the block develop security documentation. It is labeled as, “Control gates” in which the text reads as, “Architecture or Design Review, Performance review, functional test review, risk management review, mid-project status and financial review.” It points to the right side block and the text inside reads as, “Decision to begin implementation/ Assessment phase.” At the right bottom corner a small circle with arrows in clock wise direction is shown and the text beside it reads as, “Synchronization.” &#10;"/>
          <p:cNvPicPr/>
          <p:nvPr/>
        </p:nvPicPr>
        <p:blipFill>
          <a:blip r:embed="rId1"/>
          <a:stretch/>
        </p:blipFill>
        <p:spPr>
          <a:xfrm>
            <a:off x="1983600" y="1600200"/>
            <a:ext cx="5025960" cy="3199680"/>
          </a:xfrm>
          <a:prstGeom prst="rect">
            <a:avLst/>
          </a:prstGeom>
          <a:ln w="0">
            <a:noFill/>
          </a:ln>
        </p:spPr>
      </p:pic>
      <p:sp>
        <p:nvSpPr>
          <p:cNvPr id="229" name="CustomShape 2"/>
          <p:cNvSpPr/>
          <p:nvPr/>
        </p:nvSpPr>
        <p:spPr>
          <a:xfrm>
            <a:off x="363600" y="4952880"/>
            <a:ext cx="8322480" cy="1065960"/>
          </a:xfrm>
          <a:prstGeom prst="rect">
            <a:avLst/>
          </a:prstGeom>
          <a:noFill/>
          <a:ln w="0">
            <a:noFill/>
          </a:ln>
        </p:spPr>
        <p:style>
          <a:lnRef idx="0"/>
          <a:fillRef idx="0"/>
          <a:effectRef idx="0"/>
          <a:fontRef idx="minor"/>
        </p:style>
        <p:txBody>
          <a:bodyPr lIns="90000" rIns="90000" tIns="45000" bIns="45000">
            <a:noAutofit/>
          </a:bodyPr>
          <a:p>
            <a:pPr>
              <a:lnSpc>
                <a:spcPct val="100000"/>
              </a:lnSpc>
              <a:spcBef>
                <a:spcPts val="601"/>
              </a:spcBef>
              <a:tabLst>
                <a:tab algn="l" pos="0"/>
              </a:tabLst>
            </a:pPr>
            <a:r>
              <a:rPr b="0" i="1" lang="en-US" sz="2000" spc="-1" strike="noStrike">
                <a:solidFill>
                  <a:srgbClr val="000000"/>
                </a:solidFill>
                <a:latin typeface="Arial"/>
                <a:ea typeface="Verdana"/>
              </a:rPr>
              <a:t>Source: NIST SP 800-64 Rev. 2: Security Considerations in the System Development Life Cycle.</a:t>
            </a:r>
            <a:endParaRPr b="0" lang="en-GB" sz="2000" spc="-1" strike="noStrike">
              <a:latin typeface="Arial"/>
            </a:endParaRPr>
          </a:p>
        </p:txBody>
      </p:sp>
    </p:spTree>
  </p:cSld>
  <mc:AlternateContent>
    <mc:Choice Requires="p14">
      <p:transition spd="slow" p14:dur="2000"/>
    </mc:Choice>
    <mc:Fallback>
      <p:transition spd="slow"/>
    </mc:Fallback>
  </mc:AlternateContent>
</p:sld>
</file>

<file path=ppt/slides/slide5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30"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The NIST Approach: Implementation/Assessment</a:t>
            </a:r>
            <a:endParaRPr b="0" lang="en-GB" sz="3600" spc="-1" strike="noStrike">
              <a:latin typeface="Arial"/>
            </a:endParaRPr>
          </a:p>
        </p:txBody>
      </p:sp>
      <p:sp>
        <p:nvSpPr>
          <p:cNvPr id="231" name="CustomShape 2"/>
          <p:cNvSpPr/>
          <p:nvPr/>
        </p:nvSpPr>
        <p:spPr>
          <a:xfrm>
            <a:off x="228600" y="1371600"/>
            <a:ext cx="8762400" cy="419040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System is installed and evaluated in operational environment.</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Key security activities include:</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Integrating information system into its environment</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Planning and conducting system certification activities in synchronization with testing of security controls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Completing system accreditation activities</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5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32" name="CustomShape 1"/>
          <p:cNvSpPr/>
          <p:nvPr/>
        </p:nvSpPr>
        <p:spPr>
          <a:xfrm>
            <a:off x="0" y="0"/>
            <a:ext cx="9143280" cy="121860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tabLst>
                <a:tab algn="l" pos="0"/>
              </a:tabLst>
            </a:pPr>
            <a:r>
              <a:rPr b="0" lang="en-US" sz="3400" spc="-1" strike="noStrike">
                <a:solidFill>
                  <a:srgbClr val="000000"/>
                </a:solidFill>
                <a:latin typeface="Arial"/>
              </a:rPr>
              <a:t>Relating security considerations in the Implementation/Assessment phase</a:t>
            </a:r>
            <a:endParaRPr b="0" lang="en-GB" sz="3400" spc="-1" strike="noStrike">
              <a:latin typeface="Arial"/>
            </a:endParaRPr>
          </a:p>
        </p:txBody>
      </p:sp>
      <p:pic>
        <p:nvPicPr>
          <p:cNvPr id="233" name="Picture 5" descr="A flow chart of Phase-3: Implementation/Assessment is shown. It starts with a block on the left in which the text reads as, “Decision to begin implementation/Assessment phase. It points to right block labeled as, “Create detailed plan for C &amp; A.” It points down to output in which the text reads as, “initial work plan.” Create detailed plan points to the right block labeled as, “Integrate security into environments or systems. This block points to right block labeled as, “Output” inside which the text reads as, “Verified list of operational security controls, Completed system documentation.” The integrate security block is pointed downwards to the block labeled as, “Access system security.” It points to the right side for output inside which the text reads as, “Security Assessment report, input for POA &amp;M, Potential list of documentation updates and security authorization package.” Access system security points down to the block labeled authorize information system. Then this points to the block on the left as output inside which the text reads as, “Security Authorization Decision, Final Security Authorization Package.” Authorize information system points down to block control gates labeled as, “System test readiness review, C &amp;A Review, Final Project Status and Financial Review, Deployment readiness Review, Authorization decision and IT deployment or connection approval.” Then the block points to right to a block labeled as, “Decision to begin operations and maintenance phase.”&#10;"/>
          <p:cNvPicPr/>
          <p:nvPr/>
        </p:nvPicPr>
        <p:blipFill>
          <a:blip r:embed="rId1"/>
          <a:stretch/>
        </p:blipFill>
        <p:spPr>
          <a:xfrm>
            <a:off x="2043360" y="1600200"/>
            <a:ext cx="4813920" cy="3048480"/>
          </a:xfrm>
          <a:prstGeom prst="rect">
            <a:avLst/>
          </a:prstGeom>
          <a:ln w="0">
            <a:noFill/>
          </a:ln>
        </p:spPr>
      </p:pic>
      <p:sp>
        <p:nvSpPr>
          <p:cNvPr id="234" name="CustomShape 2"/>
          <p:cNvSpPr/>
          <p:nvPr/>
        </p:nvSpPr>
        <p:spPr>
          <a:xfrm>
            <a:off x="304920" y="4777560"/>
            <a:ext cx="8673120" cy="1241640"/>
          </a:xfrm>
          <a:prstGeom prst="rect">
            <a:avLst/>
          </a:prstGeom>
          <a:noFill/>
          <a:ln w="0">
            <a:noFill/>
          </a:ln>
        </p:spPr>
        <p:style>
          <a:lnRef idx="0"/>
          <a:fillRef idx="0"/>
          <a:effectRef idx="0"/>
          <a:fontRef idx="minor"/>
        </p:style>
        <p:txBody>
          <a:bodyPr lIns="90000" rIns="90000" tIns="45000" bIns="45000">
            <a:noAutofit/>
          </a:bodyPr>
          <a:p>
            <a:pPr>
              <a:lnSpc>
                <a:spcPct val="100000"/>
              </a:lnSpc>
              <a:spcBef>
                <a:spcPts val="601"/>
              </a:spcBef>
              <a:tabLst>
                <a:tab algn="l" pos="0"/>
              </a:tabLst>
            </a:pPr>
            <a:r>
              <a:rPr b="0" i="1" lang="en-US" sz="2000" spc="-1" strike="noStrike">
                <a:solidFill>
                  <a:srgbClr val="000000"/>
                </a:solidFill>
                <a:latin typeface="Arial"/>
                <a:ea typeface="Verdana"/>
              </a:rPr>
              <a:t>Source: NIST SP 800-64 Rev. 2: Security Considerations in the System Development Life Cycle.</a:t>
            </a:r>
            <a:endParaRPr b="0" lang="en-GB" sz="2000" spc="-1" strike="noStrike">
              <a:latin typeface="Arial"/>
            </a:endParaRPr>
          </a:p>
        </p:txBody>
      </p:sp>
    </p:spTree>
  </p:cSld>
  <mc:AlternateContent>
    <mc:Choice Requires="p14">
      <p:transition spd="slow" p14:dur="2000"/>
    </mc:Choice>
    <mc:Fallback>
      <p:transition spd="slow"/>
    </mc:Fallback>
  </mc:AlternateContent>
</p:sld>
</file>

<file path=ppt/slides/slide5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35"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The NIST Approach: Operations and Maintenance</a:t>
            </a:r>
            <a:endParaRPr b="0" lang="en-GB" sz="3600" spc="-1" strike="noStrike">
              <a:latin typeface="Arial"/>
            </a:endParaRPr>
          </a:p>
        </p:txBody>
      </p:sp>
      <p:sp>
        <p:nvSpPr>
          <p:cNvPr id="236"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fontScale="91000"/>
          </a:bodyPr>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Systems are in place and operating, enhancements and/or modifications to the system are developed and tested, and hardware and/or software are added or replaced.</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Key security activities include:</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Conducting operational readiness review</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Managing configuration of system</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Instituting process and procedure for assured operations and continuous monitoring of information system’s security controls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Performing reauthorization as required</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5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37" name="CustomShape 1"/>
          <p:cNvSpPr/>
          <p:nvPr/>
        </p:nvSpPr>
        <p:spPr>
          <a:xfrm>
            <a:off x="20520" y="7200"/>
            <a:ext cx="9122760" cy="128772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tabLst>
                <a:tab algn="l" pos="0"/>
              </a:tabLst>
            </a:pPr>
            <a:r>
              <a:rPr b="0" lang="en-US" sz="3400" spc="-1" strike="noStrike">
                <a:solidFill>
                  <a:srgbClr val="000000"/>
                </a:solidFill>
                <a:latin typeface="Arial"/>
              </a:rPr>
              <a:t>Relating security  considerations in the Operation/Maintenance phase</a:t>
            </a:r>
            <a:endParaRPr b="0" lang="en-GB" sz="3400" spc="-1" strike="noStrike">
              <a:latin typeface="Arial"/>
            </a:endParaRPr>
          </a:p>
        </p:txBody>
      </p:sp>
      <p:pic>
        <p:nvPicPr>
          <p:cNvPr id="238" name="Picture 5" descr="A flow chart of Phase-4: Operation/Maintenance Phase is shown. A block starts from the left is labeled as, “Decision to begin operation and maintenance phase.” This block points to the right side block labeled as, “Review operational readiness” which further points to right block as output. The text inside the box reads as, “Evaluation of security implications due to changes.” Review operational readiness  points down to block labeled as, “Perform configuration management and control.” It further points towards block on the left labeled as output. The text inside the box reads as, “CCB decisions, updated security documentation and security evaluations.” The block at the center points down to a circle with arrows in clockwise direction. The circle points down to a block labeled as, “Conduct continuous monitoring.” It points to the right side block labeled output. The text inside the block reads as, “POA&amp;M Review, Documented results of Continuous Monitoring, Revised Security Authorization package and security reauthorization decision.” The block conduct continuous monitoring points down to the block labeled control gates and the text inside the block reads as, “Operational readiness review, change control board, POA&amp;M review and Authorization decision.” This block points to the block on the right labeled as, “Decisions to Begin disposal phase.” The left bottom of the page has a small circle with arrows in clockwise direction with the text that reads as, “Synchronization.” &#10;"/>
          <p:cNvPicPr/>
          <p:nvPr/>
        </p:nvPicPr>
        <p:blipFill>
          <a:blip r:embed="rId1"/>
          <a:stretch/>
        </p:blipFill>
        <p:spPr>
          <a:xfrm>
            <a:off x="1980000" y="1447920"/>
            <a:ext cx="5227920" cy="3284640"/>
          </a:xfrm>
          <a:prstGeom prst="rect">
            <a:avLst/>
          </a:prstGeom>
          <a:ln w="0">
            <a:noFill/>
          </a:ln>
        </p:spPr>
      </p:pic>
      <p:sp>
        <p:nvSpPr>
          <p:cNvPr id="239" name="CustomShape 2"/>
          <p:cNvSpPr/>
          <p:nvPr/>
        </p:nvSpPr>
        <p:spPr>
          <a:xfrm>
            <a:off x="304920" y="5037840"/>
            <a:ext cx="8381160" cy="1133640"/>
          </a:xfrm>
          <a:prstGeom prst="rect">
            <a:avLst/>
          </a:prstGeom>
          <a:noFill/>
          <a:ln w="0">
            <a:noFill/>
          </a:ln>
        </p:spPr>
        <p:style>
          <a:lnRef idx="0"/>
          <a:fillRef idx="0"/>
          <a:effectRef idx="0"/>
          <a:fontRef idx="minor"/>
        </p:style>
        <p:txBody>
          <a:bodyPr lIns="90000" rIns="90000" tIns="45000" bIns="45000">
            <a:noAutofit/>
          </a:bodyPr>
          <a:p>
            <a:pPr>
              <a:lnSpc>
                <a:spcPct val="100000"/>
              </a:lnSpc>
              <a:spcBef>
                <a:spcPts val="601"/>
              </a:spcBef>
              <a:tabLst>
                <a:tab algn="l" pos="0"/>
              </a:tabLst>
            </a:pPr>
            <a:r>
              <a:rPr b="0" i="1" lang="en-US" sz="2000" spc="-1" strike="noStrike">
                <a:solidFill>
                  <a:srgbClr val="000000"/>
                </a:solidFill>
                <a:latin typeface="Arial"/>
                <a:ea typeface="Verdana"/>
              </a:rPr>
              <a:t>Source: NIST SP 800-64 Rev. 2: Security Considerations in the System Development Life Cycle.</a:t>
            </a:r>
            <a:endParaRPr b="0" lang="en-GB" sz="2000" spc="-1" strike="noStrike">
              <a:latin typeface="Arial"/>
            </a:endParaRPr>
          </a:p>
        </p:txBody>
      </p:sp>
    </p:spTree>
  </p:cSld>
  <mc:AlternateContent>
    <mc:Choice Requires="p14">
      <p:transition spd="slow" p14:dur="2000"/>
    </mc:Choice>
    <mc:Fallback>
      <p:transition spd="slow"/>
    </mc:Fallback>
  </mc:AlternateContent>
</p:sld>
</file>

<file path=ppt/slides/slide5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40"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The NIST Approach: Disposal</a:t>
            </a:r>
            <a:endParaRPr b="0" lang="en-GB" sz="3600" spc="-1" strike="noStrike">
              <a:latin typeface="Arial"/>
            </a:endParaRPr>
          </a:p>
        </p:txBody>
      </p:sp>
      <p:sp>
        <p:nvSpPr>
          <p:cNvPr id="241" name="CustomShape 2"/>
          <p:cNvSpPr/>
          <p:nvPr/>
        </p:nvSpPr>
        <p:spPr>
          <a:xfrm>
            <a:off x="228600" y="1295280"/>
            <a:ext cx="8762400" cy="426636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Provides for disposal of system and closeout of any contracts in place</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Key security activities include</a:t>
            </a:r>
            <a:r>
              <a:rPr b="0" lang="en-US" sz="2600" spc="-1" strike="noStrike">
                <a:solidFill>
                  <a:srgbClr val="000000"/>
                </a:solidFill>
                <a:latin typeface="Arial"/>
                <a:ea typeface="Verdana"/>
              </a:rPr>
              <a:t>:</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Building and executing disposal/transition plan</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Archival of critical information</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Sanitization of media</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Disposal of hardware and software</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5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42" name="CustomShape 1"/>
          <p:cNvSpPr/>
          <p:nvPr/>
        </p:nvSpPr>
        <p:spPr>
          <a:xfrm>
            <a:off x="0" y="73800"/>
            <a:ext cx="9143280" cy="122112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tabLst>
                <a:tab algn="l" pos="0"/>
              </a:tabLst>
            </a:pPr>
            <a:r>
              <a:rPr b="0" lang="en-US" sz="3600" spc="-1" strike="noStrike">
                <a:solidFill>
                  <a:srgbClr val="000000"/>
                </a:solidFill>
                <a:latin typeface="Arial"/>
              </a:rPr>
              <a:t>Relating security considerations in the Disposal phase</a:t>
            </a:r>
            <a:endParaRPr b="0" lang="en-GB" sz="3600" spc="-1" strike="noStrike">
              <a:latin typeface="Arial"/>
            </a:endParaRPr>
          </a:p>
        </p:txBody>
      </p:sp>
      <p:pic>
        <p:nvPicPr>
          <p:cNvPr id="243" name="Picture 6" descr="A flow chart of Phase -5: Disposal is shown. A block on the left side is labeled as, “Decision to Begin Disposal Phase.” It points to the right block labeled as, “Build and execute disposal or transition plan. This block points to the right block labeled output inside which the text reads as, “Disposal/Transition Plan.” The block build and execute further down to three blocks, the one at the left points to block labeled as, “Sanitize Media”, and the center block is labeled as, “Ensure information preservation which is pointed to output. The text inside output block labeled as, “index of information, location, and retention attributes.” Sanitize media points down to output labeled as, “Media sanitization Records” and another block for output inside which the text reads as, “Documentation verifying system closure.” The center block points down to close system which further points to the left for second output from sanitize media. Sanitize Media and dispose of hardware and software points with double sided arrow marks to arrow marking from center block to close system. Close system blocks points to control gates inside which the text reads as, “System closure review, change control board and security review of closure.” This block points towards right side to a diamond labeled as, “End system.”&#10;"/>
          <p:cNvPicPr/>
          <p:nvPr/>
        </p:nvPicPr>
        <p:blipFill>
          <a:blip r:embed="rId1"/>
          <a:stretch/>
        </p:blipFill>
        <p:spPr>
          <a:xfrm>
            <a:off x="1676520" y="1450440"/>
            <a:ext cx="5409360" cy="3425760"/>
          </a:xfrm>
          <a:prstGeom prst="rect">
            <a:avLst/>
          </a:prstGeom>
          <a:ln w="0">
            <a:noFill/>
          </a:ln>
        </p:spPr>
      </p:pic>
      <p:sp>
        <p:nvSpPr>
          <p:cNvPr id="244" name="CustomShape 2"/>
          <p:cNvSpPr/>
          <p:nvPr/>
        </p:nvSpPr>
        <p:spPr>
          <a:xfrm>
            <a:off x="228600" y="5029200"/>
            <a:ext cx="8686080" cy="1065960"/>
          </a:xfrm>
          <a:prstGeom prst="rect">
            <a:avLst/>
          </a:prstGeom>
          <a:noFill/>
          <a:ln w="0">
            <a:noFill/>
          </a:ln>
        </p:spPr>
        <p:style>
          <a:lnRef idx="0"/>
          <a:fillRef idx="0"/>
          <a:effectRef idx="0"/>
          <a:fontRef idx="minor"/>
        </p:style>
        <p:txBody>
          <a:bodyPr lIns="90000" rIns="90000" tIns="45000" bIns="45000">
            <a:noAutofit/>
          </a:bodyPr>
          <a:p>
            <a:pPr>
              <a:lnSpc>
                <a:spcPct val="100000"/>
              </a:lnSpc>
              <a:spcBef>
                <a:spcPts val="400"/>
              </a:spcBef>
              <a:tabLst>
                <a:tab algn="l" pos="0"/>
              </a:tabLst>
            </a:pPr>
            <a:r>
              <a:rPr b="0" i="1" lang="en-US" sz="2000" spc="-1" strike="noStrike">
                <a:solidFill>
                  <a:srgbClr val="000000"/>
                </a:solidFill>
                <a:latin typeface="Arial"/>
                <a:ea typeface="Verdana"/>
              </a:rPr>
              <a:t>Source: NIST SP 800-64 Rev. 2: Security Considerations in the System Development Life Cycle.</a:t>
            </a:r>
            <a:endParaRPr b="0" lang="en-GB" sz="2000" spc="-1" strike="noStrike">
              <a:latin typeface="Arial"/>
            </a:endParaRPr>
          </a:p>
        </p:txBody>
      </p:sp>
    </p:spTree>
  </p:cSld>
  <mc:AlternateContent>
    <mc:Choice Requires="p14">
      <p:transition spd="slow" p14:dur="2000"/>
    </mc:Choice>
    <mc:Fallback>
      <p:transition spd="slow"/>
    </mc:Fallback>
  </mc:AlternateContent>
</p:sld>
</file>

<file path=ppt/slides/slide5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45" name="CustomShape 1"/>
          <p:cNvSpPr/>
          <p:nvPr/>
        </p:nvSpPr>
        <p:spPr>
          <a:xfrm>
            <a:off x="45720" y="27720"/>
            <a:ext cx="9051840" cy="8096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Microsoft’s SDL (1 of 3)</a:t>
            </a:r>
            <a:endParaRPr b="0" lang="en-GB" sz="3600" spc="-1" strike="noStrike">
              <a:latin typeface="Arial"/>
            </a:endParaRPr>
          </a:p>
        </p:txBody>
      </p:sp>
      <p:sp>
        <p:nvSpPr>
          <p:cNvPr id="246" name="CustomShape 2"/>
          <p:cNvSpPr/>
          <p:nvPr/>
        </p:nvSpPr>
        <p:spPr>
          <a:xfrm>
            <a:off x="228600" y="838080"/>
            <a:ext cx="8686080" cy="5104800"/>
          </a:xfrm>
          <a:prstGeom prst="rect">
            <a:avLst/>
          </a:prstGeom>
          <a:noFill/>
          <a:ln w="0">
            <a:noFill/>
          </a:ln>
        </p:spPr>
        <p:style>
          <a:lnRef idx="0"/>
          <a:fillRef idx="0"/>
          <a:effectRef idx="0"/>
          <a:fontRef idx="minor"/>
        </p:style>
        <p:txBody>
          <a:bodyPr lIns="90000" rIns="90000" tIns="45000" bIns="45000">
            <a:noAutofit/>
          </a:bodyPr>
          <a:p>
            <a:pPr marL="343080" indent="-342360">
              <a:lnSpc>
                <a:spcPct val="100000"/>
              </a:lnSpc>
              <a:spcBef>
                <a:spcPts val="601"/>
              </a:spcBef>
              <a:buClr>
                <a:srgbClr val="364162"/>
              </a:buClr>
              <a:buFont typeface="Arial"/>
              <a:buChar char="•"/>
            </a:pPr>
            <a:r>
              <a:rPr b="0" lang="en-US" sz="2800" spc="-1" strike="noStrike">
                <a:solidFill>
                  <a:srgbClr val="000000"/>
                </a:solidFill>
                <a:latin typeface="Arial"/>
                <a:ea typeface="Verdana"/>
              </a:rPr>
              <a:t>Training:</a:t>
            </a:r>
            <a:endParaRPr b="0" lang="en-GB" sz="28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Core security training</a:t>
            </a:r>
            <a:endParaRPr b="0" lang="en-GB" sz="2600" spc="-1" strike="noStrike">
              <a:latin typeface="Arial"/>
            </a:endParaRPr>
          </a:p>
          <a:p>
            <a:pPr lvl="1" marL="343080" indent="-342360">
              <a:lnSpc>
                <a:spcPct val="100000"/>
              </a:lnSpc>
              <a:spcBef>
                <a:spcPts val="601"/>
              </a:spcBef>
              <a:buClr>
                <a:srgbClr val="364162"/>
              </a:buClr>
              <a:buFont typeface="Arial"/>
              <a:buChar char="•"/>
            </a:pPr>
            <a:r>
              <a:rPr b="0" lang="en-US" sz="2800" spc="-1" strike="noStrike">
                <a:solidFill>
                  <a:srgbClr val="000000"/>
                </a:solidFill>
                <a:latin typeface="Arial"/>
                <a:ea typeface="Verdana"/>
              </a:rPr>
              <a:t>Requirements:</a:t>
            </a:r>
            <a:endParaRPr b="0" lang="en-GB" sz="28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Establish security requirements</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Create quality gates/bug bars</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Perform security and privacy risk assessments</a:t>
            </a:r>
            <a:endParaRPr b="0" lang="en-GB" sz="2600" spc="-1" strike="noStrike">
              <a:latin typeface="Arial"/>
            </a:endParaRPr>
          </a:p>
          <a:p>
            <a:pPr lvl="1" marL="343080" indent="-342360">
              <a:lnSpc>
                <a:spcPct val="100000"/>
              </a:lnSpc>
              <a:spcBef>
                <a:spcPts val="601"/>
              </a:spcBef>
              <a:buClr>
                <a:srgbClr val="364162"/>
              </a:buClr>
              <a:buFont typeface="Arial"/>
              <a:buChar char="•"/>
            </a:pPr>
            <a:r>
              <a:rPr b="0" lang="en-US" sz="2800" spc="-1" strike="noStrike">
                <a:solidFill>
                  <a:srgbClr val="000000"/>
                </a:solidFill>
                <a:latin typeface="Arial"/>
                <a:ea typeface="Verdana"/>
              </a:rPr>
              <a:t>Design:</a:t>
            </a:r>
            <a:endParaRPr b="0" lang="en-GB" sz="28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Establish design requirements </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Perform attack surface analysts/ reduction</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Use threat modeling</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5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47"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Microsoft’s SDL (2 of 3)</a:t>
            </a:r>
            <a:endParaRPr b="0" lang="en-GB" sz="3600" spc="-1" strike="noStrike">
              <a:latin typeface="Arial"/>
            </a:endParaRPr>
          </a:p>
        </p:txBody>
      </p:sp>
      <p:sp>
        <p:nvSpPr>
          <p:cNvPr id="248" name="CustomShape 2"/>
          <p:cNvSpPr/>
          <p:nvPr/>
        </p:nvSpPr>
        <p:spPr>
          <a:xfrm>
            <a:off x="152280" y="1371600"/>
            <a:ext cx="8762400" cy="4830120"/>
          </a:xfrm>
          <a:prstGeom prst="rect">
            <a:avLst/>
          </a:prstGeom>
          <a:noFill/>
          <a:ln w="0">
            <a:noFill/>
          </a:ln>
        </p:spPr>
        <p:style>
          <a:lnRef idx="0"/>
          <a:fillRef idx="0"/>
          <a:effectRef idx="0"/>
          <a:fontRef idx="minor"/>
        </p:style>
        <p:txBody>
          <a:bodyPr lIns="90000" rIns="90000" tIns="45000" bIns="45000">
            <a:noAutofit/>
          </a:bodyPr>
          <a:p>
            <a:pPr lvl="1" marL="343080" indent="-342360">
              <a:lnSpc>
                <a:spcPct val="100000"/>
              </a:lnSpc>
              <a:spcBef>
                <a:spcPts val="601"/>
              </a:spcBef>
              <a:buClr>
                <a:srgbClr val="364162"/>
              </a:buClr>
              <a:buFont typeface="Arial"/>
              <a:buChar char="•"/>
            </a:pPr>
            <a:r>
              <a:rPr b="0" lang="en-US" sz="2800" spc="-1" strike="noStrike">
                <a:solidFill>
                  <a:srgbClr val="000000"/>
                </a:solidFill>
                <a:latin typeface="Arial"/>
                <a:ea typeface="Verdana"/>
              </a:rPr>
              <a:t>Implementation:</a:t>
            </a:r>
            <a:endParaRPr b="0" lang="en-GB" sz="28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Use approved tools</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Deprecate unsafe functions</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Perform static analysis</a:t>
            </a:r>
            <a:endParaRPr b="0" lang="en-GB" sz="2600" spc="-1" strike="noStrike">
              <a:latin typeface="Arial"/>
            </a:endParaRPr>
          </a:p>
          <a:p>
            <a:pPr lvl="1" marL="404640" indent="-403920">
              <a:lnSpc>
                <a:spcPct val="100000"/>
              </a:lnSpc>
              <a:spcBef>
                <a:spcPts val="601"/>
              </a:spcBef>
              <a:buClr>
                <a:srgbClr val="364162"/>
              </a:buClr>
              <a:buFont typeface="Arial"/>
              <a:buChar char="•"/>
            </a:pPr>
            <a:r>
              <a:rPr b="0" lang="en-US" sz="2800" spc="-1" strike="noStrike">
                <a:solidFill>
                  <a:srgbClr val="000000"/>
                </a:solidFill>
                <a:latin typeface="Arial"/>
                <a:ea typeface="Verdana"/>
              </a:rPr>
              <a:t>Veri cation:</a:t>
            </a:r>
            <a:endParaRPr b="0" lang="en-GB" sz="28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Perform dynamic analysis</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Perform fuzz testing </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Conduct attack surface review</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5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49"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Microsoft’s SDL (3 of 3)</a:t>
            </a:r>
            <a:endParaRPr b="0" lang="en-GB" sz="3600" spc="-1" strike="noStrike">
              <a:latin typeface="Arial"/>
            </a:endParaRPr>
          </a:p>
        </p:txBody>
      </p:sp>
      <p:sp>
        <p:nvSpPr>
          <p:cNvPr id="250" name="CustomShape 2"/>
          <p:cNvSpPr/>
          <p:nvPr/>
        </p:nvSpPr>
        <p:spPr>
          <a:xfrm>
            <a:off x="152280" y="1219320"/>
            <a:ext cx="8810280" cy="4425840"/>
          </a:xfrm>
          <a:prstGeom prst="rect">
            <a:avLst/>
          </a:prstGeom>
          <a:noFill/>
          <a:ln w="0">
            <a:noFill/>
          </a:ln>
        </p:spPr>
        <p:style>
          <a:lnRef idx="0"/>
          <a:fillRef idx="0"/>
          <a:effectRef idx="0"/>
          <a:fontRef idx="minor"/>
        </p:style>
        <p:txBody>
          <a:bodyPr lIns="90000" rIns="90000" tIns="45000" bIns="45000">
            <a:normAutofit/>
          </a:bodyPr>
          <a:p>
            <a:pPr lvl="1" marL="404640" indent="-403920">
              <a:lnSpc>
                <a:spcPct val="100000"/>
              </a:lnSpc>
              <a:spcBef>
                <a:spcPts val="601"/>
              </a:spcBef>
              <a:buClr>
                <a:srgbClr val="364162"/>
              </a:buClr>
              <a:buFont typeface="Arial"/>
              <a:buChar char="•"/>
            </a:pPr>
            <a:r>
              <a:rPr b="0" lang="en-US" sz="2800" spc="-1" strike="noStrike">
                <a:solidFill>
                  <a:srgbClr val="000000"/>
                </a:solidFill>
                <a:latin typeface="Arial"/>
                <a:ea typeface="Verdana"/>
              </a:rPr>
              <a:t>Release:</a:t>
            </a:r>
            <a:endParaRPr b="0" lang="en-GB" sz="28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Create an incident response plan</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Conduct nal security review </a:t>
            </a:r>
            <a:endParaRPr b="0" lang="en-GB" sz="26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Certify release and archive</a:t>
            </a:r>
            <a:endParaRPr b="0" lang="en-GB" sz="2600" spc="-1" strike="noStrike">
              <a:latin typeface="Arial"/>
            </a:endParaRPr>
          </a:p>
          <a:p>
            <a:pPr lvl="1" marL="404640" indent="-403920">
              <a:lnSpc>
                <a:spcPct val="100000"/>
              </a:lnSpc>
              <a:spcBef>
                <a:spcPts val="601"/>
              </a:spcBef>
              <a:buClr>
                <a:srgbClr val="364162"/>
              </a:buClr>
              <a:buFont typeface="Arial"/>
              <a:buChar char="•"/>
            </a:pPr>
            <a:r>
              <a:rPr b="0" lang="en-US" sz="2800" spc="-1" strike="noStrike">
                <a:solidFill>
                  <a:srgbClr val="000000"/>
                </a:solidFill>
                <a:latin typeface="Arial"/>
                <a:ea typeface="Verdana"/>
              </a:rPr>
              <a:t>Response:</a:t>
            </a:r>
            <a:endParaRPr b="0" lang="en-GB" sz="2800" spc="-1" strike="noStrike">
              <a:latin typeface="Arial"/>
            </a:endParaRPr>
          </a:p>
          <a:p>
            <a:pPr lvl="1" marL="743040" indent="-285120">
              <a:lnSpc>
                <a:spcPct val="100000"/>
              </a:lnSpc>
              <a:spcBef>
                <a:spcPts val="601"/>
              </a:spcBef>
              <a:buClr>
                <a:srgbClr val="364162"/>
              </a:buClr>
              <a:buFont typeface="Arial"/>
              <a:buChar char="–"/>
            </a:pPr>
            <a:r>
              <a:rPr b="0" lang="en-US" sz="2600" spc="-1" strike="noStrike">
                <a:solidFill>
                  <a:srgbClr val="000000"/>
                </a:solidFill>
                <a:latin typeface="Arial"/>
                <a:ea typeface="Verdana"/>
              </a:rPr>
              <a:t>Execute incident response plan</a:t>
            </a:r>
            <a:endParaRPr b="0" lang="en-GB" sz="2600" spc="-1" strike="noStrike">
              <a:latin typeface="Arial"/>
            </a:endParaRPr>
          </a:p>
          <a:p>
            <a:pPr marL="457200">
              <a:lnSpc>
                <a:spcPct val="100000"/>
              </a:lnSpc>
              <a:spcBef>
                <a:spcPts val="601"/>
              </a:spcBef>
              <a:tabLst>
                <a:tab algn="l" pos="0"/>
              </a:tabLst>
            </a:pPr>
            <a:r>
              <a:rPr b="0" i="1" lang="en-US" sz="2000" spc="-1" strike="noStrike">
                <a:solidFill>
                  <a:srgbClr val="000000"/>
                </a:solidFill>
                <a:latin typeface="Arial"/>
                <a:ea typeface="Verdana"/>
              </a:rPr>
              <a:t>Source © Microsoft Learning 2015</a:t>
            </a:r>
            <a:endParaRPr b="0" lang="en-GB" sz="2000" spc="-1" strike="noStrike">
              <a:latin typeface="Arial"/>
            </a:endParaRPr>
          </a:p>
        </p:txBody>
      </p:sp>
    </p:spTree>
  </p:cSld>
  <mc:AlternateContent>
    <mc:Choice Requires="p14">
      <p:transition spd="slow" p14:dur="2000"/>
    </mc:Choice>
    <mc:Fallback>
      <p:transition spd="slow"/>
    </mc:Fallback>
  </mc:AlternateContent>
</p:sld>
</file>

<file path=ppt/slides/slide6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51"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Security Professionals and the Organization</a:t>
            </a:r>
            <a:endParaRPr b="0" lang="en-GB" sz="3600" spc="-1" strike="noStrike">
              <a:latin typeface="Arial"/>
            </a:endParaRPr>
          </a:p>
        </p:txBody>
      </p:sp>
      <p:sp>
        <p:nvSpPr>
          <p:cNvPr id="252" name="CustomShape 2"/>
          <p:cNvSpPr/>
          <p:nvPr/>
        </p:nvSpPr>
        <p:spPr>
          <a:xfrm>
            <a:off x="228600" y="1447920"/>
            <a:ext cx="8762400" cy="4114080"/>
          </a:xfrm>
          <a:prstGeom prst="rect">
            <a:avLst/>
          </a:prstGeom>
          <a:noFill/>
          <a:ln w="0">
            <a:noFill/>
          </a:ln>
        </p:spPr>
        <p:style>
          <a:lnRef idx="0"/>
          <a:fillRef idx="0"/>
          <a:effectRef idx="0"/>
          <a:fontRef idx="minor"/>
        </p:style>
        <p:txBody>
          <a:bodyPr lIns="90000" rIns="90000" tIns="45000" bIns="45000">
            <a:normAutofit/>
          </a:bodyPr>
          <a:p>
            <a:pPr marL="343080" indent="-342360">
              <a:lnSpc>
                <a:spcPct val="100000"/>
              </a:lnSpc>
              <a:spcBef>
                <a:spcPts val="601"/>
              </a:spcBef>
              <a:buClr>
                <a:srgbClr val="364162"/>
              </a:buClr>
              <a:buFont typeface="Arial"/>
              <a:buChar char="•"/>
            </a:pPr>
            <a:r>
              <a:rPr b="0" lang="en-GB" sz="2800" spc="-1" strike="noStrike">
                <a:solidFill>
                  <a:srgbClr val="000000"/>
                </a:solidFill>
                <a:latin typeface="Arial"/>
                <a:ea typeface="Verdana"/>
              </a:rPr>
              <a:t>Wide range of professionals are required to support a diverse information security program.</a:t>
            </a:r>
            <a:endParaRPr b="0" lang="en-GB" sz="2800" spc="-1" strike="noStrike">
              <a:latin typeface="Arial"/>
            </a:endParaRPr>
          </a:p>
          <a:p>
            <a:pPr marL="343080" indent="-342360">
              <a:lnSpc>
                <a:spcPct val="100000"/>
              </a:lnSpc>
              <a:spcBef>
                <a:spcPts val="601"/>
              </a:spcBef>
              <a:buClr>
                <a:srgbClr val="364162"/>
              </a:buClr>
              <a:buFont typeface="Arial"/>
              <a:buChar char="•"/>
            </a:pPr>
            <a:r>
              <a:rPr b="0" lang="en-GB" sz="2800" spc="-1" strike="noStrike">
                <a:solidFill>
                  <a:srgbClr val="000000"/>
                </a:solidFill>
                <a:latin typeface="Arial"/>
                <a:ea typeface="Verdana"/>
              </a:rPr>
              <a:t>Senior management is the key component.</a:t>
            </a:r>
            <a:endParaRPr b="0" lang="en-GB" sz="2800" spc="-1" strike="noStrike">
              <a:latin typeface="Arial"/>
            </a:endParaRPr>
          </a:p>
          <a:p>
            <a:pPr marL="343080" indent="-342360">
              <a:lnSpc>
                <a:spcPct val="100000"/>
              </a:lnSpc>
              <a:spcBef>
                <a:spcPts val="601"/>
              </a:spcBef>
              <a:buClr>
                <a:srgbClr val="364162"/>
              </a:buClr>
              <a:buFont typeface="Arial"/>
              <a:buChar char="•"/>
            </a:pPr>
            <a:r>
              <a:rPr b="0" lang="en-GB" sz="2800" spc="-1" strike="noStrike">
                <a:solidFill>
                  <a:srgbClr val="000000"/>
                </a:solidFill>
                <a:latin typeface="Arial"/>
                <a:ea typeface="Verdana"/>
              </a:rPr>
              <a:t>Additional administrative support and technical expertise are required to implement details of the IS program.</a:t>
            </a:r>
            <a:r>
              <a:rPr b="0" lang="en-GB" sz="2800" spc="-1" strike="noStrike">
                <a:solidFill>
                  <a:srgbClr val="000000"/>
                </a:solidFill>
                <a:latin typeface="Arial"/>
                <a:ea typeface="Verdana"/>
              </a:rPr>
              <a:t>	</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487" dur="indefinite" restart="never" nodeType="tmRoot">
          <p:childTnLst>
            <p:seq>
              <p:cTn id="488" dur="indefinite" nodeType="mainSeq">
                <p:childTnLst>
                  <p:par>
                    <p:cTn id="489" fill="hold">
                      <p:stCondLst>
                        <p:cond delay="indefinite"/>
                      </p:stCondLst>
                      <p:childTnLst>
                        <p:par>
                          <p:cTn id="490" fill="hold">
                            <p:stCondLst>
                              <p:cond delay="0"/>
                            </p:stCondLst>
                            <p:childTnLst>
                              <p:par>
                                <p:cTn id="491" nodeType="clickEffect" fill="hold" presetClass="entr" presetID="1">
                                  <p:stCondLst>
                                    <p:cond delay="0"/>
                                  </p:stCondLst>
                                  <p:childTnLst>
                                    <p:set>
                                      <p:cBhvr>
                                        <p:cTn id="492" dur="1" fill="hold">
                                          <p:stCondLst>
                                            <p:cond delay="0"/>
                                          </p:stCondLst>
                                        </p:cTn>
                                        <p:tgtEl>
                                          <p:spTgt spid="252">
                                            <p:txEl>
                                              <p:pRg st="0" end="0"/>
                                            </p:txEl>
                                          </p:spTgt>
                                        </p:tgtEl>
                                        <p:attrNameLst>
                                          <p:attrName>style.visibility</p:attrName>
                                        </p:attrNameLst>
                                      </p:cBhvr>
                                      <p:to>
                                        <p:strVal val="visible"/>
                                      </p:to>
                                    </p:set>
                                  </p:childTnLst>
                                </p:cTn>
                              </p:par>
                            </p:childTnLst>
                          </p:cTn>
                        </p:par>
                      </p:childTnLst>
                    </p:cTn>
                  </p:par>
                  <p:par>
                    <p:cTn id="493" fill="hold">
                      <p:stCondLst>
                        <p:cond delay="indefinite"/>
                      </p:stCondLst>
                      <p:childTnLst>
                        <p:par>
                          <p:cTn id="494" fill="hold">
                            <p:stCondLst>
                              <p:cond delay="0"/>
                            </p:stCondLst>
                            <p:childTnLst>
                              <p:par>
                                <p:cTn id="495" nodeType="clickEffect" fill="hold" presetClass="entr" presetID="1">
                                  <p:stCondLst>
                                    <p:cond delay="0"/>
                                  </p:stCondLst>
                                  <p:childTnLst>
                                    <p:set>
                                      <p:cBhvr>
                                        <p:cTn id="496" dur="1" fill="hold">
                                          <p:stCondLst>
                                            <p:cond delay="0"/>
                                          </p:stCondLst>
                                        </p:cTn>
                                        <p:tgtEl>
                                          <p:spTgt spid="252">
                                            <p:txEl>
                                              <p:pRg st="1" end="1"/>
                                            </p:txEl>
                                          </p:spTgt>
                                        </p:tgtEl>
                                        <p:attrNameLst>
                                          <p:attrName>style.visibility</p:attrName>
                                        </p:attrNameLst>
                                      </p:cBhvr>
                                      <p:to>
                                        <p:strVal val="visible"/>
                                      </p:to>
                                    </p:set>
                                  </p:childTnLst>
                                </p:cTn>
                              </p:par>
                            </p:childTnLst>
                          </p:cTn>
                        </p:par>
                      </p:childTnLst>
                    </p:cTn>
                  </p:par>
                  <p:par>
                    <p:cTn id="497" fill="hold">
                      <p:stCondLst>
                        <p:cond delay="indefinite"/>
                      </p:stCondLst>
                      <p:childTnLst>
                        <p:par>
                          <p:cTn id="498" fill="hold">
                            <p:stCondLst>
                              <p:cond delay="0"/>
                            </p:stCondLst>
                            <p:childTnLst>
                              <p:par>
                                <p:cTn id="499" nodeType="clickEffect" fill="hold" presetClass="entr" presetID="1">
                                  <p:stCondLst>
                                    <p:cond delay="0"/>
                                  </p:stCondLst>
                                  <p:childTnLst>
                                    <p:set>
                                      <p:cBhvr>
                                        <p:cTn id="500" dur="1" fill="hold">
                                          <p:stCondLst>
                                            <p:cond delay="0"/>
                                          </p:stCondLst>
                                        </p:cTn>
                                        <p:tgtEl>
                                          <p:spTgt spid="252">
                                            <p:txEl>
                                              <p:pRg st="2" end="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53" name="CustomShape 1"/>
          <p:cNvSpPr/>
          <p:nvPr/>
        </p:nvSpPr>
        <p:spPr>
          <a:xfrm>
            <a:off x="45720" y="27720"/>
            <a:ext cx="9051840" cy="96228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Senior Management </a:t>
            </a:r>
            <a:endParaRPr b="0" lang="en-GB" sz="3600" spc="-1" strike="noStrike">
              <a:latin typeface="Arial"/>
            </a:endParaRPr>
          </a:p>
        </p:txBody>
      </p:sp>
      <p:sp>
        <p:nvSpPr>
          <p:cNvPr id="254"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Chief information officer (CIO)</a:t>
            </a:r>
            <a:r>
              <a:rPr b="0" lang="en-GB" sz="2800" spc="-1" strike="noStrike">
                <a:solidFill>
                  <a:srgbClr val="000000"/>
                </a:solidFill>
                <a:latin typeface="Arial"/>
                <a:ea typeface="Verdana"/>
              </a:rPr>
              <a:t>‏</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Senior technology officer</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Primarily responsible for advising the senior executives on strategic planning </a:t>
            </a:r>
            <a:endParaRPr b="0" lang="en-GB" sz="26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Chief information security officer (CISO)</a:t>
            </a:r>
            <a:r>
              <a:rPr b="0" lang="en-GB" sz="2800" spc="-1" strike="noStrike">
                <a:solidFill>
                  <a:srgbClr val="000000"/>
                </a:solidFill>
                <a:latin typeface="Arial"/>
                <a:ea typeface="Verdana"/>
              </a:rPr>
              <a:t>‏</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Has primary responsibility for assessment, management, and implementation of IS in the organization</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Usually reports directly to the CIO</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501" dur="indefinite" restart="never" nodeType="tmRoot">
          <p:childTnLst>
            <p:seq>
              <p:cTn id="502" dur="indefinite" nodeType="mainSeq">
                <p:childTnLst>
                  <p:par>
                    <p:cTn id="503" fill="hold">
                      <p:stCondLst>
                        <p:cond delay="indefinite"/>
                      </p:stCondLst>
                      <p:childTnLst>
                        <p:par>
                          <p:cTn id="504" fill="hold">
                            <p:stCondLst>
                              <p:cond delay="0"/>
                            </p:stCondLst>
                            <p:childTnLst>
                              <p:par>
                                <p:cTn id="505" nodeType="clickEffect" fill="hold" presetClass="entr" presetID="1">
                                  <p:stCondLst>
                                    <p:cond delay="0"/>
                                  </p:stCondLst>
                                  <p:childTnLst>
                                    <p:set>
                                      <p:cBhvr>
                                        <p:cTn id="506" dur="1" fill="hold">
                                          <p:stCondLst>
                                            <p:cond delay="0"/>
                                          </p:stCondLst>
                                        </p:cTn>
                                        <p:tgtEl>
                                          <p:spTgt spid="254">
                                            <p:txEl>
                                              <p:pRg st="0" end="0"/>
                                            </p:txEl>
                                          </p:spTgt>
                                        </p:tgtEl>
                                        <p:attrNameLst>
                                          <p:attrName>style.visibility</p:attrName>
                                        </p:attrNameLst>
                                      </p:cBhvr>
                                      <p:to>
                                        <p:strVal val="visible"/>
                                      </p:to>
                                    </p:set>
                                  </p:childTnLst>
                                </p:cTn>
                              </p:par>
                              <p:par>
                                <p:cTn id="507" nodeType="withEffect" fill="hold" presetClass="entr" presetID="1">
                                  <p:stCondLst>
                                    <p:cond delay="0"/>
                                  </p:stCondLst>
                                  <p:childTnLst>
                                    <p:set>
                                      <p:cBhvr>
                                        <p:cTn id="508" dur="1" fill="hold">
                                          <p:stCondLst>
                                            <p:cond delay="0"/>
                                          </p:stCondLst>
                                        </p:cTn>
                                        <p:tgtEl>
                                          <p:spTgt spid="254">
                                            <p:txEl>
                                              <p:pRg st="1" end="1"/>
                                            </p:txEl>
                                          </p:spTgt>
                                        </p:tgtEl>
                                        <p:attrNameLst>
                                          <p:attrName>style.visibility</p:attrName>
                                        </p:attrNameLst>
                                      </p:cBhvr>
                                      <p:to>
                                        <p:strVal val="visible"/>
                                      </p:to>
                                    </p:set>
                                  </p:childTnLst>
                                </p:cTn>
                              </p:par>
                              <p:par>
                                <p:cTn id="509" nodeType="withEffect" fill="hold" presetClass="entr" presetID="1">
                                  <p:stCondLst>
                                    <p:cond delay="0"/>
                                  </p:stCondLst>
                                  <p:childTnLst>
                                    <p:set>
                                      <p:cBhvr>
                                        <p:cTn id="510" dur="1" fill="hold">
                                          <p:stCondLst>
                                            <p:cond delay="0"/>
                                          </p:stCondLst>
                                        </p:cTn>
                                        <p:tgtEl>
                                          <p:spTgt spid="254">
                                            <p:txEl>
                                              <p:pRg st="2" end="2"/>
                                            </p:txEl>
                                          </p:spTgt>
                                        </p:tgtEl>
                                        <p:attrNameLst>
                                          <p:attrName>style.visibility</p:attrName>
                                        </p:attrNameLst>
                                      </p:cBhvr>
                                      <p:to>
                                        <p:strVal val="visible"/>
                                      </p:to>
                                    </p:set>
                                  </p:childTnLst>
                                </p:cTn>
                              </p:par>
                            </p:childTnLst>
                          </p:cTn>
                        </p:par>
                      </p:childTnLst>
                    </p:cTn>
                  </p:par>
                  <p:par>
                    <p:cTn id="511" fill="hold">
                      <p:stCondLst>
                        <p:cond delay="indefinite"/>
                      </p:stCondLst>
                      <p:childTnLst>
                        <p:par>
                          <p:cTn id="512" fill="hold">
                            <p:stCondLst>
                              <p:cond delay="0"/>
                            </p:stCondLst>
                            <p:childTnLst>
                              <p:par>
                                <p:cTn id="513" nodeType="clickEffect" fill="hold" presetClass="entr" presetID="1">
                                  <p:stCondLst>
                                    <p:cond delay="0"/>
                                  </p:stCondLst>
                                  <p:childTnLst>
                                    <p:set>
                                      <p:cBhvr>
                                        <p:cTn id="514" dur="1" fill="hold">
                                          <p:stCondLst>
                                            <p:cond delay="0"/>
                                          </p:stCondLst>
                                        </p:cTn>
                                        <p:tgtEl>
                                          <p:spTgt spid="254">
                                            <p:txEl>
                                              <p:pRg st="3" end="3"/>
                                            </p:txEl>
                                          </p:spTgt>
                                        </p:tgtEl>
                                        <p:attrNameLst>
                                          <p:attrName>style.visibility</p:attrName>
                                        </p:attrNameLst>
                                      </p:cBhvr>
                                      <p:to>
                                        <p:strVal val="visible"/>
                                      </p:to>
                                    </p:set>
                                  </p:childTnLst>
                                </p:cTn>
                              </p:par>
                              <p:par>
                                <p:cTn id="515" nodeType="withEffect" fill="hold" presetClass="entr" presetID="1">
                                  <p:stCondLst>
                                    <p:cond delay="0"/>
                                  </p:stCondLst>
                                  <p:childTnLst>
                                    <p:set>
                                      <p:cBhvr>
                                        <p:cTn id="516" dur="1" fill="hold">
                                          <p:stCondLst>
                                            <p:cond delay="0"/>
                                          </p:stCondLst>
                                        </p:cTn>
                                        <p:tgtEl>
                                          <p:spTgt spid="254">
                                            <p:txEl>
                                              <p:pRg st="4" end="4"/>
                                            </p:txEl>
                                          </p:spTgt>
                                        </p:tgtEl>
                                        <p:attrNameLst>
                                          <p:attrName>style.visibility</p:attrName>
                                        </p:attrNameLst>
                                      </p:cBhvr>
                                      <p:to>
                                        <p:strVal val="visible"/>
                                      </p:to>
                                    </p:set>
                                  </p:childTnLst>
                                </p:cTn>
                              </p:par>
                              <p:par>
                                <p:cTn id="517" nodeType="withEffect" fill="hold" presetClass="entr" presetID="1">
                                  <p:stCondLst>
                                    <p:cond delay="0"/>
                                  </p:stCondLst>
                                  <p:childTnLst>
                                    <p:set>
                                      <p:cBhvr>
                                        <p:cTn id="518" dur="1" fill="hold">
                                          <p:stCondLst>
                                            <p:cond delay="0"/>
                                          </p:stCondLst>
                                        </p:cTn>
                                        <p:tgtEl>
                                          <p:spTgt spid="254">
                                            <p:txEl>
                                              <p:pRg st="5" end="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55"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Information Security Project Team </a:t>
            </a:r>
            <a:endParaRPr b="0" lang="en-GB" sz="3600" spc="-1" strike="noStrike">
              <a:latin typeface="Arial"/>
            </a:endParaRPr>
          </a:p>
        </p:txBody>
      </p:sp>
      <p:sp>
        <p:nvSpPr>
          <p:cNvPr id="256"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A small functional team of people who are experienced in one or multiple facets of required technical and nontechnical areas:</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Champion</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Team leader</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Security policy developers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Risk assessment specialists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Security professionals  </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Systems administrators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End users</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519" dur="indefinite" restart="never" nodeType="tmRoot">
          <p:childTnLst>
            <p:seq>
              <p:cTn id="520" dur="indefinite" nodeType="mainSeq">
                <p:childTnLst>
                  <p:par>
                    <p:cTn id="521" fill="hold">
                      <p:stCondLst>
                        <p:cond delay="indefinite"/>
                      </p:stCondLst>
                      <p:childTnLst>
                        <p:par>
                          <p:cTn id="522" fill="hold">
                            <p:stCondLst>
                              <p:cond delay="0"/>
                            </p:stCondLst>
                            <p:childTnLst>
                              <p:par>
                                <p:cTn id="523" nodeType="clickEffect" fill="hold" presetClass="entr" presetID="1">
                                  <p:stCondLst>
                                    <p:cond delay="0"/>
                                  </p:stCondLst>
                                  <p:childTnLst>
                                    <p:set>
                                      <p:cBhvr>
                                        <p:cTn id="524" dur="1" fill="hold">
                                          <p:stCondLst>
                                            <p:cond delay="0"/>
                                          </p:stCondLst>
                                        </p:cTn>
                                        <p:tgtEl>
                                          <p:spTgt spid="256">
                                            <p:txEl>
                                              <p:pRg st="0" end="0"/>
                                            </p:txEl>
                                          </p:spTgt>
                                        </p:tgtEl>
                                        <p:attrNameLst>
                                          <p:attrName>style.visibility</p:attrName>
                                        </p:attrNameLst>
                                      </p:cBhvr>
                                      <p:to>
                                        <p:strVal val="visible"/>
                                      </p:to>
                                    </p:set>
                                  </p:childTnLst>
                                </p:cTn>
                              </p:par>
                            </p:childTnLst>
                          </p:cTn>
                        </p:par>
                      </p:childTnLst>
                    </p:cTn>
                  </p:par>
                  <p:par>
                    <p:cTn id="525" fill="hold">
                      <p:stCondLst>
                        <p:cond delay="indefinite"/>
                      </p:stCondLst>
                      <p:childTnLst>
                        <p:par>
                          <p:cTn id="526" fill="hold">
                            <p:stCondLst>
                              <p:cond delay="0"/>
                            </p:stCondLst>
                            <p:childTnLst>
                              <p:par>
                                <p:cTn id="527" nodeType="clickEffect" fill="hold" presetClass="entr" presetID="1">
                                  <p:stCondLst>
                                    <p:cond delay="0"/>
                                  </p:stCondLst>
                                  <p:childTnLst>
                                    <p:set>
                                      <p:cBhvr>
                                        <p:cTn id="528" dur="1" fill="hold">
                                          <p:stCondLst>
                                            <p:cond delay="0"/>
                                          </p:stCondLst>
                                        </p:cTn>
                                        <p:tgtEl>
                                          <p:spTgt spid="256">
                                            <p:txEl>
                                              <p:pRg st="1" end="1"/>
                                            </p:txEl>
                                          </p:spTgt>
                                        </p:tgtEl>
                                        <p:attrNameLst>
                                          <p:attrName>style.visibility</p:attrName>
                                        </p:attrNameLst>
                                      </p:cBhvr>
                                      <p:to>
                                        <p:strVal val="visible"/>
                                      </p:to>
                                    </p:set>
                                  </p:childTnLst>
                                </p:cTn>
                              </p:par>
                            </p:childTnLst>
                          </p:cTn>
                        </p:par>
                      </p:childTnLst>
                    </p:cTn>
                  </p:par>
                  <p:par>
                    <p:cTn id="529" fill="hold">
                      <p:stCondLst>
                        <p:cond delay="indefinite"/>
                      </p:stCondLst>
                      <p:childTnLst>
                        <p:par>
                          <p:cTn id="530" fill="hold">
                            <p:stCondLst>
                              <p:cond delay="0"/>
                            </p:stCondLst>
                            <p:childTnLst>
                              <p:par>
                                <p:cTn id="531" nodeType="clickEffect" fill="hold" presetClass="entr" presetID="1">
                                  <p:stCondLst>
                                    <p:cond delay="0"/>
                                  </p:stCondLst>
                                  <p:childTnLst>
                                    <p:set>
                                      <p:cBhvr>
                                        <p:cTn id="532" dur="1" fill="hold">
                                          <p:stCondLst>
                                            <p:cond delay="0"/>
                                          </p:stCondLst>
                                        </p:cTn>
                                        <p:tgtEl>
                                          <p:spTgt spid="256">
                                            <p:txEl>
                                              <p:pRg st="2" end="2"/>
                                            </p:txEl>
                                          </p:spTgt>
                                        </p:tgtEl>
                                        <p:attrNameLst>
                                          <p:attrName>style.visibility</p:attrName>
                                        </p:attrNameLst>
                                      </p:cBhvr>
                                      <p:to>
                                        <p:strVal val="visible"/>
                                      </p:to>
                                    </p:set>
                                  </p:childTnLst>
                                </p:cTn>
                              </p:par>
                            </p:childTnLst>
                          </p:cTn>
                        </p:par>
                      </p:childTnLst>
                    </p:cTn>
                  </p:par>
                  <p:par>
                    <p:cTn id="533" fill="hold">
                      <p:stCondLst>
                        <p:cond delay="indefinite"/>
                      </p:stCondLst>
                      <p:childTnLst>
                        <p:par>
                          <p:cTn id="534" fill="hold">
                            <p:stCondLst>
                              <p:cond delay="0"/>
                            </p:stCondLst>
                            <p:childTnLst>
                              <p:par>
                                <p:cTn id="535" nodeType="clickEffect" fill="hold" presetClass="entr" presetID="1">
                                  <p:stCondLst>
                                    <p:cond delay="0"/>
                                  </p:stCondLst>
                                  <p:childTnLst>
                                    <p:set>
                                      <p:cBhvr>
                                        <p:cTn id="536" dur="1" fill="hold">
                                          <p:stCondLst>
                                            <p:cond delay="0"/>
                                          </p:stCondLst>
                                        </p:cTn>
                                        <p:tgtEl>
                                          <p:spTgt spid="256">
                                            <p:txEl>
                                              <p:pRg st="3" end="3"/>
                                            </p:txEl>
                                          </p:spTgt>
                                        </p:tgtEl>
                                        <p:attrNameLst>
                                          <p:attrName>style.visibility</p:attrName>
                                        </p:attrNameLst>
                                      </p:cBhvr>
                                      <p:to>
                                        <p:strVal val="visible"/>
                                      </p:to>
                                    </p:set>
                                  </p:childTnLst>
                                </p:cTn>
                              </p:par>
                            </p:childTnLst>
                          </p:cTn>
                        </p:par>
                      </p:childTnLst>
                    </p:cTn>
                  </p:par>
                  <p:par>
                    <p:cTn id="537" fill="hold">
                      <p:stCondLst>
                        <p:cond delay="indefinite"/>
                      </p:stCondLst>
                      <p:childTnLst>
                        <p:par>
                          <p:cTn id="538" fill="hold">
                            <p:stCondLst>
                              <p:cond delay="0"/>
                            </p:stCondLst>
                            <p:childTnLst>
                              <p:par>
                                <p:cTn id="539" nodeType="clickEffect" fill="hold" presetClass="entr" presetID="1">
                                  <p:stCondLst>
                                    <p:cond delay="0"/>
                                  </p:stCondLst>
                                  <p:childTnLst>
                                    <p:set>
                                      <p:cBhvr>
                                        <p:cTn id="540" dur="1" fill="hold">
                                          <p:stCondLst>
                                            <p:cond delay="0"/>
                                          </p:stCondLst>
                                        </p:cTn>
                                        <p:tgtEl>
                                          <p:spTgt spid="256">
                                            <p:txEl>
                                              <p:pRg st="4" end="4"/>
                                            </p:txEl>
                                          </p:spTgt>
                                        </p:tgtEl>
                                        <p:attrNameLst>
                                          <p:attrName>style.visibility</p:attrName>
                                        </p:attrNameLst>
                                      </p:cBhvr>
                                      <p:to>
                                        <p:strVal val="visible"/>
                                      </p:to>
                                    </p:set>
                                  </p:childTnLst>
                                </p:cTn>
                              </p:par>
                            </p:childTnLst>
                          </p:cTn>
                        </p:par>
                      </p:childTnLst>
                    </p:cTn>
                  </p:par>
                  <p:par>
                    <p:cTn id="541" fill="hold">
                      <p:stCondLst>
                        <p:cond delay="indefinite"/>
                      </p:stCondLst>
                      <p:childTnLst>
                        <p:par>
                          <p:cTn id="542" fill="hold">
                            <p:stCondLst>
                              <p:cond delay="0"/>
                            </p:stCondLst>
                            <p:childTnLst>
                              <p:par>
                                <p:cTn id="543" nodeType="clickEffect" fill="hold" presetClass="entr" presetID="1">
                                  <p:stCondLst>
                                    <p:cond delay="0"/>
                                  </p:stCondLst>
                                  <p:childTnLst>
                                    <p:set>
                                      <p:cBhvr>
                                        <p:cTn id="544" dur="1" fill="hold">
                                          <p:stCondLst>
                                            <p:cond delay="0"/>
                                          </p:stCondLst>
                                        </p:cTn>
                                        <p:tgtEl>
                                          <p:spTgt spid="256">
                                            <p:txEl>
                                              <p:pRg st="5" end="5"/>
                                            </p:txEl>
                                          </p:spTgt>
                                        </p:tgtEl>
                                        <p:attrNameLst>
                                          <p:attrName>style.visibility</p:attrName>
                                        </p:attrNameLst>
                                      </p:cBhvr>
                                      <p:to>
                                        <p:strVal val="visible"/>
                                      </p:to>
                                    </p:set>
                                  </p:childTnLst>
                                </p:cTn>
                              </p:par>
                            </p:childTnLst>
                          </p:cTn>
                        </p:par>
                      </p:childTnLst>
                    </p:cTn>
                  </p:par>
                  <p:par>
                    <p:cTn id="545" fill="hold">
                      <p:stCondLst>
                        <p:cond delay="indefinite"/>
                      </p:stCondLst>
                      <p:childTnLst>
                        <p:par>
                          <p:cTn id="546" fill="hold">
                            <p:stCondLst>
                              <p:cond delay="0"/>
                            </p:stCondLst>
                            <p:childTnLst>
                              <p:par>
                                <p:cTn id="547" nodeType="clickEffect" fill="hold" presetClass="entr" presetID="1">
                                  <p:stCondLst>
                                    <p:cond delay="0"/>
                                  </p:stCondLst>
                                  <p:childTnLst>
                                    <p:set>
                                      <p:cBhvr>
                                        <p:cTn id="548" dur="1" fill="hold">
                                          <p:stCondLst>
                                            <p:cond delay="0"/>
                                          </p:stCondLst>
                                        </p:cTn>
                                        <p:tgtEl>
                                          <p:spTgt spid="256">
                                            <p:txEl>
                                              <p:pRg st="6" end="6"/>
                                            </p:txEl>
                                          </p:spTgt>
                                        </p:tgtEl>
                                        <p:attrNameLst>
                                          <p:attrName>style.visibility</p:attrName>
                                        </p:attrNameLst>
                                      </p:cBhvr>
                                      <p:to>
                                        <p:strVal val="visible"/>
                                      </p:to>
                                    </p:set>
                                  </p:childTnLst>
                                </p:cTn>
                              </p:par>
                            </p:childTnLst>
                          </p:cTn>
                        </p:par>
                      </p:childTnLst>
                    </p:cTn>
                  </p:par>
                  <p:par>
                    <p:cTn id="549" fill="hold">
                      <p:stCondLst>
                        <p:cond delay="indefinite"/>
                      </p:stCondLst>
                      <p:childTnLst>
                        <p:par>
                          <p:cTn id="550" fill="hold">
                            <p:stCondLst>
                              <p:cond delay="0"/>
                            </p:stCondLst>
                            <p:childTnLst>
                              <p:par>
                                <p:cTn id="551" nodeType="clickEffect" fill="hold" presetClass="entr" presetID="1">
                                  <p:stCondLst>
                                    <p:cond delay="0"/>
                                  </p:stCondLst>
                                  <p:childTnLst>
                                    <p:set>
                                      <p:cBhvr>
                                        <p:cTn id="552" dur="1" fill="hold">
                                          <p:stCondLst>
                                            <p:cond delay="0"/>
                                          </p:stCondLst>
                                        </p:cTn>
                                        <p:tgtEl>
                                          <p:spTgt spid="256">
                                            <p:txEl>
                                              <p:pRg st="7" end="7"/>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57"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Data Responsibilities</a:t>
            </a:r>
            <a:endParaRPr b="0" lang="en-GB" sz="3600" spc="-1" strike="noStrike">
              <a:latin typeface="Arial"/>
            </a:endParaRPr>
          </a:p>
        </p:txBody>
      </p:sp>
      <p:sp>
        <p:nvSpPr>
          <p:cNvPr id="258"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Data owners: senior management responsible for the security and use of a particular set of information</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Data custodians: responsible for the information and systems that process, transmit, and store it</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Data users: individuals with an information security role</a:t>
            </a:r>
            <a:endParaRPr b="0" lang="en-GB" sz="2800" spc="-1" strike="noStrike">
              <a:latin typeface="Arial"/>
            </a:endParaRPr>
          </a:p>
        </p:txBody>
      </p:sp>
    </p:spTree>
  </p:cSld>
  <mc:AlternateContent>
    <mc:Choice Requires="p14">
      <p:transition spd="slow" p14:dur="2000"/>
    </mc:Choice>
    <mc:Fallback>
      <p:transition spd="slow"/>
    </mc:Fallback>
  </mc:AlternateContent>
  <p:timing>
    <p:tnLst>
      <p:par>
        <p:cTn id="553" dur="indefinite" restart="never" nodeType="tmRoot">
          <p:childTnLst>
            <p:seq>
              <p:cTn id="554" dur="indefinite" nodeType="mainSeq">
                <p:childTnLst>
                  <p:par>
                    <p:cTn id="555" fill="hold">
                      <p:stCondLst>
                        <p:cond delay="indefinite"/>
                      </p:stCondLst>
                      <p:childTnLst>
                        <p:par>
                          <p:cTn id="556" fill="hold">
                            <p:stCondLst>
                              <p:cond delay="0"/>
                            </p:stCondLst>
                            <p:childTnLst>
                              <p:par>
                                <p:cTn id="557" nodeType="clickEffect" fill="hold" presetClass="entr" presetID="1">
                                  <p:stCondLst>
                                    <p:cond delay="0"/>
                                  </p:stCondLst>
                                  <p:childTnLst>
                                    <p:set>
                                      <p:cBhvr>
                                        <p:cTn id="558" dur="1" fill="hold">
                                          <p:stCondLst>
                                            <p:cond delay="0"/>
                                          </p:stCondLst>
                                        </p:cTn>
                                        <p:tgtEl>
                                          <p:spTgt spid="258">
                                            <p:txEl>
                                              <p:pRg st="0" end="0"/>
                                            </p:txEl>
                                          </p:spTgt>
                                        </p:tgtEl>
                                        <p:attrNameLst>
                                          <p:attrName>style.visibility</p:attrName>
                                        </p:attrNameLst>
                                      </p:cBhvr>
                                      <p:to>
                                        <p:strVal val="visible"/>
                                      </p:to>
                                    </p:set>
                                  </p:childTnLst>
                                </p:cTn>
                              </p:par>
                            </p:childTnLst>
                          </p:cTn>
                        </p:par>
                      </p:childTnLst>
                    </p:cTn>
                  </p:par>
                  <p:par>
                    <p:cTn id="559" fill="hold">
                      <p:stCondLst>
                        <p:cond delay="indefinite"/>
                      </p:stCondLst>
                      <p:childTnLst>
                        <p:par>
                          <p:cTn id="560" fill="hold">
                            <p:stCondLst>
                              <p:cond delay="0"/>
                            </p:stCondLst>
                            <p:childTnLst>
                              <p:par>
                                <p:cTn id="561" nodeType="clickEffect" fill="hold" presetClass="entr" presetID="1">
                                  <p:stCondLst>
                                    <p:cond delay="0"/>
                                  </p:stCondLst>
                                  <p:childTnLst>
                                    <p:set>
                                      <p:cBhvr>
                                        <p:cTn id="562" dur="1" fill="hold">
                                          <p:stCondLst>
                                            <p:cond delay="0"/>
                                          </p:stCondLst>
                                        </p:cTn>
                                        <p:tgtEl>
                                          <p:spTgt spid="258">
                                            <p:txEl>
                                              <p:pRg st="1" end="1"/>
                                            </p:txEl>
                                          </p:spTgt>
                                        </p:tgtEl>
                                        <p:attrNameLst>
                                          <p:attrName>style.visibility</p:attrName>
                                        </p:attrNameLst>
                                      </p:cBhvr>
                                      <p:to>
                                        <p:strVal val="visible"/>
                                      </p:to>
                                    </p:set>
                                  </p:childTnLst>
                                </p:cTn>
                              </p:par>
                            </p:childTnLst>
                          </p:cTn>
                        </p:par>
                      </p:childTnLst>
                    </p:cTn>
                  </p:par>
                  <p:par>
                    <p:cTn id="563" fill="hold">
                      <p:stCondLst>
                        <p:cond delay="indefinite"/>
                      </p:stCondLst>
                      <p:childTnLst>
                        <p:par>
                          <p:cTn id="564" fill="hold">
                            <p:stCondLst>
                              <p:cond delay="0"/>
                            </p:stCondLst>
                            <p:childTnLst>
                              <p:par>
                                <p:cTn id="565" nodeType="clickEffect" fill="hold" presetClass="entr" presetID="1">
                                  <p:stCondLst>
                                    <p:cond delay="0"/>
                                  </p:stCondLst>
                                  <p:childTnLst>
                                    <p:set>
                                      <p:cBhvr>
                                        <p:cTn id="566" dur="1" fill="hold">
                                          <p:stCondLst>
                                            <p:cond delay="0"/>
                                          </p:stCondLst>
                                        </p:cTn>
                                        <p:tgtEl>
                                          <p:spTgt spid="258">
                                            <p:txEl>
                                              <p:pRg st="2" end="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59"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Communities of Interest</a:t>
            </a:r>
            <a:endParaRPr b="0" lang="en-GB" sz="3600" spc="-1" strike="noStrike">
              <a:latin typeface="Arial"/>
            </a:endParaRPr>
          </a:p>
        </p:txBody>
      </p:sp>
      <p:sp>
        <p:nvSpPr>
          <p:cNvPr id="260"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Group of individuals united by similar interests/values within an organization</a:t>
            </a:r>
            <a:endParaRPr b="0" lang="en-GB" sz="28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Information security management and professionals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Information technology management and professionals</a:t>
            </a:r>
            <a:endParaRPr b="0" lang="en-GB" sz="2600" spc="-1" strike="noStrike">
              <a:latin typeface="Arial"/>
            </a:endParaRPr>
          </a:p>
          <a:p>
            <a:pPr lvl="1" marL="743040" indent="-285120" algn="just">
              <a:lnSpc>
                <a:spcPct val="100000"/>
              </a:lnSpc>
              <a:spcBef>
                <a:spcPts val="601"/>
              </a:spcBef>
              <a:buClr>
                <a:srgbClr val="364162"/>
              </a:buClr>
              <a:buFont typeface="Arial"/>
              <a:buChar char="–"/>
            </a:pPr>
            <a:r>
              <a:rPr b="0" lang="en-GB" sz="2600" spc="-1" strike="noStrike">
                <a:solidFill>
                  <a:srgbClr val="000000"/>
                </a:solidFill>
                <a:latin typeface="Arial"/>
                <a:ea typeface="Verdana"/>
              </a:rPr>
              <a:t>Organizational management and professionals</a:t>
            </a:r>
            <a:endParaRPr b="0" lang="en-GB" sz="2600" spc="-1" strike="noStrike">
              <a:latin typeface="Arial"/>
            </a:endParaRPr>
          </a:p>
        </p:txBody>
      </p:sp>
    </p:spTree>
  </p:cSld>
  <mc:AlternateContent>
    <mc:Choice Requires="p14">
      <p:transition spd="slow" p14:dur="2000"/>
    </mc:Choice>
    <mc:Fallback>
      <p:transition spd="slow"/>
    </mc:Fallback>
  </mc:AlternateContent>
  <p:timing>
    <p:tnLst>
      <p:par>
        <p:cTn id="567" dur="indefinite" restart="never" nodeType="tmRoot">
          <p:childTnLst>
            <p:seq>
              <p:cTn id="568" dur="indefinite" nodeType="mainSeq">
                <p:childTnLst>
                  <p:par>
                    <p:cTn id="569" fill="hold">
                      <p:stCondLst>
                        <p:cond delay="indefinite"/>
                      </p:stCondLst>
                      <p:childTnLst>
                        <p:par>
                          <p:cTn id="570" fill="hold">
                            <p:stCondLst>
                              <p:cond delay="0"/>
                            </p:stCondLst>
                            <p:childTnLst>
                              <p:par>
                                <p:cTn id="571" nodeType="clickEffect" fill="hold" presetClass="entr" presetID="1">
                                  <p:stCondLst>
                                    <p:cond delay="0"/>
                                  </p:stCondLst>
                                  <p:childTnLst>
                                    <p:set>
                                      <p:cBhvr>
                                        <p:cTn id="572" dur="1" fill="hold">
                                          <p:stCondLst>
                                            <p:cond delay="0"/>
                                          </p:stCondLst>
                                        </p:cTn>
                                        <p:tgtEl>
                                          <p:spTgt spid="260">
                                            <p:txEl>
                                              <p:pRg st="0" end="0"/>
                                            </p:txEl>
                                          </p:spTgt>
                                        </p:tgtEl>
                                        <p:attrNameLst>
                                          <p:attrName>style.visibility</p:attrName>
                                        </p:attrNameLst>
                                      </p:cBhvr>
                                      <p:to>
                                        <p:strVal val="visible"/>
                                      </p:to>
                                    </p:set>
                                  </p:childTnLst>
                                </p:cTn>
                              </p:par>
                            </p:childTnLst>
                          </p:cTn>
                        </p:par>
                      </p:childTnLst>
                    </p:cTn>
                  </p:par>
                  <p:par>
                    <p:cTn id="573" fill="hold">
                      <p:stCondLst>
                        <p:cond delay="indefinite"/>
                      </p:stCondLst>
                      <p:childTnLst>
                        <p:par>
                          <p:cTn id="574" fill="hold">
                            <p:stCondLst>
                              <p:cond delay="0"/>
                            </p:stCondLst>
                            <p:childTnLst>
                              <p:par>
                                <p:cTn id="575" nodeType="clickEffect" fill="hold" presetClass="entr" presetID="1">
                                  <p:stCondLst>
                                    <p:cond delay="0"/>
                                  </p:stCondLst>
                                  <p:childTnLst>
                                    <p:set>
                                      <p:cBhvr>
                                        <p:cTn id="576" dur="1" fill="hold">
                                          <p:stCondLst>
                                            <p:cond delay="0"/>
                                          </p:stCondLst>
                                        </p:cTn>
                                        <p:tgtEl>
                                          <p:spTgt spid="260">
                                            <p:txEl>
                                              <p:pRg st="1" end="1"/>
                                            </p:txEl>
                                          </p:spTgt>
                                        </p:tgtEl>
                                        <p:attrNameLst>
                                          <p:attrName>style.visibility</p:attrName>
                                        </p:attrNameLst>
                                      </p:cBhvr>
                                      <p:to>
                                        <p:strVal val="visible"/>
                                      </p:to>
                                    </p:set>
                                  </p:childTnLst>
                                </p:cTn>
                              </p:par>
                            </p:childTnLst>
                          </p:cTn>
                        </p:par>
                      </p:childTnLst>
                    </p:cTn>
                  </p:par>
                  <p:par>
                    <p:cTn id="577" fill="hold">
                      <p:stCondLst>
                        <p:cond delay="indefinite"/>
                      </p:stCondLst>
                      <p:childTnLst>
                        <p:par>
                          <p:cTn id="578" fill="hold">
                            <p:stCondLst>
                              <p:cond delay="0"/>
                            </p:stCondLst>
                            <p:childTnLst>
                              <p:par>
                                <p:cTn id="579" nodeType="clickEffect" fill="hold" presetClass="entr" presetID="1">
                                  <p:stCondLst>
                                    <p:cond delay="0"/>
                                  </p:stCondLst>
                                  <p:childTnLst>
                                    <p:set>
                                      <p:cBhvr>
                                        <p:cTn id="580" dur="1" fill="hold">
                                          <p:stCondLst>
                                            <p:cond delay="0"/>
                                          </p:stCondLst>
                                        </p:cTn>
                                        <p:tgtEl>
                                          <p:spTgt spid="260">
                                            <p:txEl>
                                              <p:pRg st="2" end="2"/>
                                            </p:txEl>
                                          </p:spTgt>
                                        </p:tgtEl>
                                        <p:attrNameLst>
                                          <p:attrName>style.visibility</p:attrName>
                                        </p:attrNameLst>
                                      </p:cBhvr>
                                      <p:to>
                                        <p:strVal val="visible"/>
                                      </p:to>
                                    </p:set>
                                  </p:childTnLst>
                                </p:cTn>
                              </p:par>
                            </p:childTnLst>
                          </p:cTn>
                        </p:par>
                      </p:childTnLst>
                    </p:cTn>
                  </p:par>
                  <p:par>
                    <p:cTn id="581" fill="hold">
                      <p:stCondLst>
                        <p:cond delay="indefinite"/>
                      </p:stCondLst>
                      <p:childTnLst>
                        <p:par>
                          <p:cTn id="582" fill="hold">
                            <p:stCondLst>
                              <p:cond delay="0"/>
                            </p:stCondLst>
                            <p:childTnLst>
                              <p:par>
                                <p:cTn id="583" nodeType="clickEffect" fill="hold" presetClass="entr" presetID="1">
                                  <p:stCondLst>
                                    <p:cond delay="0"/>
                                  </p:stCondLst>
                                  <p:childTnLst>
                                    <p:set>
                                      <p:cBhvr>
                                        <p:cTn id="584" dur="1" fill="hold">
                                          <p:stCondLst>
                                            <p:cond delay="0"/>
                                          </p:stCondLst>
                                        </p:cTn>
                                        <p:tgtEl>
                                          <p:spTgt spid="260">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61"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Information Security: Is It an Art or a Science?</a:t>
            </a:r>
            <a:endParaRPr b="0" lang="en-GB" sz="3600" spc="-1" strike="noStrike">
              <a:latin typeface="Arial"/>
            </a:endParaRPr>
          </a:p>
        </p:txBody>
      </p:sp>
      <p:sp>
        <p:nvSpPr>
          <p:cNvPr id="262" name="CustomShape 2"/>
          <p:cNvSpPr/>
          <p:nvPr/>
        </p:nvSpPr>
        <p:spPr>
          <a:xfrm>
            <a:off x="228600" y="1371600"/>
            <a:ext cx="8762400" cy="419040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Implementation of information security is often described as a combination of art and science.</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a:t>
            </a:r>
            <a:r>
              <a:rPr b="0" lang="en-GB" sz="2800" spc="-1" strike="noStrike">
                <a:solidFill>
                  <a:srgbClr val="000000"/>
                </a:solidFill>
                <a:latin typeface="Arial"/>
                <a:ea typeface="Verdana"/>
              </a:rPr>
              <a:t>Security artisan” idea: based on the way individuals perceive system technologists and their abilities.</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6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63"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Security as Art</a:t>
            </a:r>
            <a:endParaRPr b="0" lang="en-GB" sz="3600" spc="-1" strike="noStrike">
              <a:latin typeface="Arial"/>
            </a:endParaRPr>
          </a:p>
        </p:txBody>
      </p:sp>
      <p:sp>
        <p:nvSpPr>
          <p:cNvPr id="264" name="CustomShape 2"/>
          <p:cNvSpPr/>
          <p:nvPr/>
        </p:nvSpPr>
        <p:spPr>
          <a:xfrm>
            <a:off x="228600" y="1295280"/>
            <a:ext cx="8762400" cy="426636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No hard and fast rules nor many universally accepted complete solutions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No manual for implementing security through entire system</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6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65"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Security as Science</a:t>
            </a:r>
            <a:endParaRPr b="0" lang="en-GB" sz="3600" spc="-1" strike="noStrike">
              <a:latin typeface="Arial"/>
            </a:endParaRPr>
          </a:p>
        </p:txBody>
      </p:sp>
      <p:sp>
        <p:nvSpPr>
          <p:cNvPr id="266"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Dealing with technology designed for rigorous performance levels.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Specific conditions cause virtually all actions in computer systems.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Almost every fault, security hole, and systems malfunction is a result of interaction of specific hardware and software.</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If developers had sufficient time, they could resolve and eliminate faults.</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6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67"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Security as a Social Science</a:t>
            </a:r>
            <a:endParaRPr b="0" lang="en-GB" sz="3600" spc="-1" strike="noStrike">
              <a:latin typeface="Arial"/>
            </a:endParaRPr>
          </a:p>
        </p:txBody>
      </p:sp>
      <p:sp>
        <p:nvSpPr>
          <p:cNvPr id="268"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Social science examines the behaviour of individuals interacting with systems.</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Security begins and ends with the people that interact with the system, intentionally or otherwise.</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Security administrators can greatly reduce the levels of risk caused by end users and  create more acceptable and supportable security profiles.</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6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69"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GB" sz="3600" spc="-1" strike="noStrike">
                <a:solidFill>
                  <a:srgbClr val="000000"/>
                </a:solidFill>
                <a:latin typeface="Arial"/>
                <a:ea typeface="Verdana"/>
              </a:rPr>
              <a:t>Summary (1 of 2)</a:t>
            </a:r>
            <a:endParaRPr b="0" lang="en-GB" sz="3600" spc="-1" strike="noStrike">
              <a:latin typeface="Arial"/>
            </a:endParaRPr>
          </a:p>
        </p:txBody>
      </p:sp>
      <p:sp>
        <p:nvSpPr>
          <p:cNvPr id="270"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Autofit/>
          </a:bodyPr>
          <a:p>
            <a:pPr marL="343080" indent="-342360" algn="just">
              <a:lnSpc>
                <a:spcPct val="110000"/>
              </a:lnSpc>
              <a:spcBef>
                <a:spcPts val="601"/>
              </a:spcBef>
              <a:buClr>
                <a:srgbClr val="364162"/>
              </a:buClr>
              <a:buFont typeface="Arial"/>
              <a:buChar char="•"/>
            </a:pPr>
            <a:r>
              <a:rPr b="0" lang="en-GB" sz="2800" spc="-1" strike="noStrike">
                <a:solidFill>
                  <a:srgbClr val="000000"/>
                </a:solidFill>
                <a:latin typeface="Arial"/>
                <a:ea typeface="Verdana"/>
              </a:rPr>
              <a:t>Computer security began immediately after </a:t>
            </a:r>
            <a:r>
              <a:rPr b="0" lang="en-US" sz="2800" spc="-1" strike="noStrike">
                <a:solidFill>
                  <a:srgbClr val="000000"/>
                </a:solidFill>
                <a:latin typeface="Arial"/>
                <a:ea typeface="Verdana"/>
              </a:rPr>
              <a:t>the </a:t>
            </a:r>
            <a:r>
              <a:rPr b="0" lang="en-GB" sz="2800" spc="-1" strike="noStrike">
                <a:solidFill>
                  <a:srgbClr val="000000"/>
                </a:solidFill>
                <a:latin typeface="Arial"/>
                <a:ea typeface="Verdana"/>
              </a:rPr>
              <a:t>first mainframes were developed. </a:t>
            </a:r>
            <a:endParaRPr b="0" lang="en-GB" sz="2800" spc="-1" strike="noStrike">
              <a:latin typeface="Arial"/>
            </a:endParaRPr>
          </a:p>
          <a:p>
            <a:pPr marL="343080" indent="-342360" algn="just">
              <a:lnSpc>
                <a:spcPct val="110000"/>
              </a:lnSpc>
              <a:spcBef>
                <a:spcPts val="601"/>
              </a:spcBef>
              <a:buClr>
                <a:srgbClr val="364162"/>
              </a:buClr>
              <a:buFont typeface="Arial"/>
              <a:buChar char="•"/>
            </a:pPr>
            <a:r>
              <a:rPr b="0" lang="en-GB" sz="2800" spc="-1" strike="noStrike">
                <a:solidFill>
                  <a:srgbClr val="000000"/>
                </a:solidFill>
                <a:latin typeface="Arial"/>
                <a:ea typeface="Verdana"/>
              </a:rPr>
              <a:t>Successful organizations have multiple layers of security in place: physical, personal, operations, communications, network, and information.</a:t>
            </a:r>
            <a:endParaRPr b="0" lang="en-GB" sz="2800" spc="-1" strike="noStrike">
              <a:latin typeface="Arial"/>
            </a:endParaRPr>
          </a:p>
          <a:p>
            <a:pPr marL="343080" indent="-342360" algn="just">
              <a:lnSpc>
                <a:spcPct val="110000"/>
              </a:lnSpc>
              <a:spcBef>
                <a:spcPts val="601"/>
              </a:spcBef>
              <a:buClr>
                <a:srgbClr val="364162"/>
              </a:buClr>
              <a:buFont typeface="Arial"/>
              <a:buChar char="•"/>
            </a:pPr>
            <a:r>
              <a:rPr b="0" lang="en-GB" sz="2800" spc="-1" strike="noStrike">
                <a:solidFill>
                  <a:srgbClr val="000000"/>
                </a:solidFill>
                <a:latin typeface="Arial"/>
                <a:ea typeface="Verdana"/>
              </a:rPr>
              <a:t>Security should be considered a balance between protection and availability.</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7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1"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Summary (2 of 2)</a:t>
            </a:r>
            <a:endParaRPr b="0" lang="en-GB" sz="3600" spc="-1" strike="noStrike">
              <a:latin typeface="Arial"/>
            </a:endParaRPr>
          </a:p>
        </p:txBody>
      </p:sp>
      <p:sp>
        <p:nvSpPr>
          <p:cNvPr id="272"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Information security must be managed similar to any major system implemented in an organization using a methodology like the SDLC.</a:t>
            </a:r>
            <a:endParaRPr b="0" lang="en-GB" sz="2800" spc="-1" strike="noStrike">
              <a:latin typeface="Arial"/>
            </a:endParaRPr>
          </a:p>
          <a:p>
            <a:pPr marL="343080" indent="-342360" algn="just">
              <a:lnSpc>
                <a:spcPct val="100000"/>
              </a:lnSpc>
              <a:spcBef>
                <a:spcPts val="601"/>
              </a:spcBef>
              <a:buClr>
                <a:srgbClr val="364162"/>
              </a:buClr>
              <a:buFont typeface="Arial"/>
              <a:buChar char="•"/>
            </a:pPr>
            <a:r>
              <a:rPr b="0" lang="en-GB" sz="2800" spc="-1" strike="noStrike">
                <a:solidFill>
                  <a:srgbClr val="000000"/>
                </a:solidFill>
                <a:latin typeface="Arial"/>
                <a:ea typeface="Verdana"/>
              </a:rPr>
              <a:t>Implementation of information security is often described as a combination of art and science.</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7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3" name="CustomShape 1"/>
          <p:cNvSpPr/>
          <p:nvPr/>
        </p:nvSpPr>
        <p:spPr>
          <a:xfrm>
            <a:off x="45720" y="27720"/>
            <a:ext cx="9051840" cy="1038240"/>
          </a:xfrm>
          <a:prstGeom prst="rect">
            <a:avLst/>
          </a:prstGeom>
          <a:noFill/>
          <a:ln w="9360">
            <a:noFill/>
          </a:ln>
        </p:spPr>
        <p:style>
          <a:lnRef idx="0"/>
          <a:fillRef idx="0"/>
          <a:effectRef idx="0"/>
          <a:fontRef idx="minor"/>
        </p:style>
        <p:txBody>
          <a:bodyPr lIns="90000" rIns="90000" tIns="45000" bIns="45000" anchor="ctr">
            <a:noAutofit/>
          </a:bodyPr>
          <a:p>
            <a:pPr algn="ctr">
              <a:lnSpc>
                <a:spcPct val="100000"/>
              </a:lnSpc>
            </a:pPr>
            <a:r>
              <a:rPr b="0" lang="en-US" sz="3600" spc="-1" strike="noStrike">
                <a:solidFill>
                  <a:srgbClr val="000000"/>
                </a:solidFill>
                <a:latin typeface="Arial"/>
                <a:ea typeface="Verdana"/>
              </a:rPr>
              <a:t>References</a:t>
            </a:r>
            <a:endParaRPr b="0" lang="en-GB" sz="3600" spc="-1" strike="noStrike">
              <a:latin typeface="Arial"/>
            </a:endParaRPr>
          </a:p>
        </p:txBody>
      </p:sp>
      <p:sp>
        <p:nvSpPr>
          <p:cNvPr id="274" name="CustomShape 2"/>
          <p:cNvSpPr/>
          <p:nvPr/>
        </p:nvSpPr>
        <p:spPr>
          <a:xfrm>
            <a:off x="228600" y="1098360"/>
            <a:ext cx="8762400" cy="4463280"/>
          </a:xfrm>
          <a:prstGeom prst="rect">
            <a:avLst/>
          </a:prstGeom>
          <a:noFill/>
          <a:ln w="0">
            <a:noFill/>
          </a:ln>
        </p:spPr>
        <p:style>
          <a:lnRef idx="0"/>
          <a:fillRef idx="0"/>
          <a:effectRef idx="0"/>
          <a:fontRef idx="minor"/>
        </p:style>
        <p:txBody>
          <a:bodyPr lIns="90000" rIns="90000" tIns="45000" bIns="45000">
            <a:normAutofit/>
          </a:bodyPr>
          <a:p>
            <a:pPr>
              <a:lnSpc>
                <a:spcPct val="100000"/>
              </a:lnSpc>
              <a:spcBef>
                <a:spcPts val="1417"/>
              </a:spcBef>
            </a:pPr>
            <a:endParaRPr b="0" lang="en-GB" sz="1800" spc="-1" strike="noStrike">
              <a:latin typeface="Arial"/>
            </a:endParaRPr>
          </a:p>
          <a:p>
            <a:pPr marL="432000" indent="-323640">
              <a:lnSpc>
                <a:spcPct val="100000"/>
              </a:lnSpc>
              <a:spcBef>
                <a:spcPts val="1417"/>
              </a:spcBef>
              <a:buClr>
                <a:srgbClr val="000000"/>
              </a:buClr>
              <a:buSzPct val="45000"/>
              <a:buFont typeface="Wingdings" charset="2"/>
              <a:buChar char=""/>
            </a:pPr>
            <a:r>
              <a:rPr b="0" lang="en-US" sz="2600" spc="-1" strike="noStrike">
                <a:solidFill>
                  <a:srgbClr val="000000"/>
                </a:solidFill>
                <a:latin typeface="Arial"/>
              </a:rPr>
              <a:t>Whitman, M.E.,Mattord, H.J., 2018. Principles of Information Security . Cengage Learning 658. </a:t>
            </a:r>
            <a:endParaRPr b="0" lang="en-GB" sz="2600" spc="-1" strike="noStrike">
              <a:latin typeface="Arial"/>
            </a:endParaRPr>
          </a:p>
          <a:p>
            <a:pPr marL="432000" indent="-323640">
              <a:lnSpc>
                <a:spcPct val="100000"/>
              </a:lnSpc>
              <a:spcBef>
                <a:spcPts val="1417"/>
              </a:spcBef>
              <a:buClr>
                <a:srgbClr val="000000"/>
              </a:buClr>
              <a:buSzPct val="45000"/>
              <a:buFont typeface="Wingdings" charset="2"/>
              <a:buChar char=""/>
            </a:pPr>
            <a:r>
              <a:rPr b="0" lang="en-US" sz="2600" spc="-1" strike="noStrike">
                <a:solidFill>
                  <a:srgbClr val="000000"/>
                </a:solidFill>
                <a:latin typeface="Arial"/>
              </a:rPr>
              <a:t> </a:t>
            </a:r>
            <a:r>
              <a:rPr b="0" lang="en-US" sz="2600" spc="-1" strike="noStrike">
                <a:solidFill>
                  <a:srgbClr val="000000"/>
                </a:solidFill>
                <a:latin typeface="Arial"/>
              </a:rPr>
              <a:t>Whitman, ME., Mattord H.J., 2011. Readings and Cases in Information Security Law and Ethics. Cengage </a:t>
            </a:r>
            <a:endParaRPr b="0" lang="en-GB" sz="2600" spc="-1" strike="noStrike">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Russell_4e_ch03</Template>
  <TotalTime>5974</TotalTime>
  <Application>LibreOffice/7.0.4.2$Windows_X86_64 LibreOffice_project/dcf040e67528d9187c66b2379df5ea4407429775</Application>
  <AppVersion>15.0000</AppVersion>
  <Words>7440</Words>
  <Paragraphs>702</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2008-12-13T17:52:47Z</dcterms:created>
  <dc:creator>Whitman</dc:creator>
  <dc:description/>
  <dc:language>en-GB</dc:language>
  <cp:lastModifiedBy/>
  <dcterms:modified xsi:type="dcterms:W3CDTF">2021-02-15T02:41:49Z</dcterms:modified>
  <cp:revision>331</cp:revision>
  <dc:subject/>
  <dc:title>Chapter 1 Introduction to Information Security</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HiddenSlides">
    <vt:i4>33</vt:i4>
  </property>
  <property fmtid="{D5CDD505-2E9C-101B-9397-08002B2CF9AE}" pid="3" name="Notes">
    <vt:i4>51</vt:i4>
  </property>
  <property fmtid="{D5CDD505-2E9C-101B-9397-08002B2CF9AE}" pid="4" name="PresentationFormat">
    <vt:lpwstr>On-screen Show (4:3)</vt:lpwstr>
  </property>
  <property fmtid="{D5CDD505-2E9C-101B-9397-08002B2CF9AE}" pid="5" name="Slides">
    <vt:i4>70</vt:i4>
  </property>
</Properties>
</file>