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AB3270E-0D94-4AAA-973E-6E40416D0D17}">
          <p14:sldIdLst>
            <p14:sldId id="256"/>
            <p14:sldId id="257"/>
            <p14:sldId id="258"/>
            <p14:sldId id="259"/>
            <p14:sldId id="260"/>
            <p14:sldId id="261"/>
            <p14:sldId id="262"/>
            <p14:sldId id="263"/>
            <p14:sldId id="264"/>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16E9BB-2BFE-40C7-8A87-54CFBECF189D}" v="758" dt="2025-02-27T12:16:54.7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3" d="100"/>
          <a:sy n="73" d="100"/>
        </p:scale>
        <p:origin x="86" y="1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021F830-41F7-4574-8F0A-21537A422BA2}" type="datetimeFigureOut">
              <a:rPr lang="en-GB" smtClean="0"/>
              <a:t>26/02/2025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01518988-011F-4C56-B400-DA449F8658F9}"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78195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21F830-41F7-4574-8F0A-21537A422BA2}"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18988-011F-4C56-B400-DA449F8658F9}" type="slidenum">
              <a:rPr lang="en-GB" smtClean="0"/>
              <a:t>‹#›</a:t>
            </a:fld>
            <a:endParaRPr lang="en-GB"/>
          </a:p>
        </p:txBody>
      </p:sp>
    </p:spTree>
    <p:extLst>
      <p:ext uri="{BB962C8B-B14F-4D97-AF65-F5344CB8AC3E}">
        <p14:creationId xmlns:p14="http://schemas.microsoft.com/office/powerpoint/2010/main" val="10066560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21F830-41F7-4574-8F0A-21537A422BA2}"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18988-011F-4C56-B400-DA449F8658F9}"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127354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21F830-41F7-4574-8F0A-21537A422BA2}" type="datetimeFigureOut">
              <a:rPr lang="en-GB" smtClean="0"/>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518988-011F-4C56-B400-DA449F8658F9}" type="slidenum">
              <a:rPr lang="en-GB" smtClean="0"/>
              <a:t>‹#›</a:t>
            </a:fld>
            <a:endParaRPr lang="en-GB"/>
          </a:p>
        </p:txBody>
      </p:sp>
    </p:spTree>
    <p:extLst>
      <p:ext uri="{BB962C8B-B14F-4D97-AF65-F5344CB8AC3E}">
        <p14:creationId xmlns:p14="http://schemas.microsoft.com/office/powerpoint/2010/main" val="10604955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21F830-41F7-4574-8F0A-21537A422BA2}" type="datetimeFigureOut">
              <a:rPr lang="en-GB" smtClean="0"/>
              <a:t>26/02/2025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518988-011F-4C56-B400-DA449F8658F9}"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14125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21F830-41F7-4574-8F0A-21537A422BA2}" type="datetimeFigureOut">
              <a:rPr lang="en-GB" smtClean="0"/>
              <a:t>26/02/2025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518988-011F-4C56-B400-DA449F8658F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42919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21F830-41F7-4574-8F0A-21537A422BA2}" type="datetimeFigureOut">
              <a:rPr lang="en-GB" smtClean="0"/>
              <a:t>26/02/2025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518988-011F-4C56-B400-DA449F8658F9}" type="slidenum">
              <a:rPr lang="en-GB" smtClean="0"/>
              <a:t>‹#›</a:t>
            </a:fld>
            <a:endParaRPr lang="en-GB"/>
          </a:p>
        </p:txBody>
      </p:sp>
    </p:spTree>
    <p:extLst>
      <p:ext uri="{BB962C8B-B14F-4D97-AF65-F5344CB8AC3E}">
        <p14:creationId xmlns:p14="http://schemas.microsoft.com/office/powerpoint/2010/main" val="25373169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21F830-41F7-4574-8F0A-21537A422BA2}" type="datetimeFigureOut">
              <a:rPr lang="en-GB" smtClean="0"/>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518988-011F-4C56-B400-DA449F8658F9}"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96224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21F830-41F7-4574-8F0A-21537A422BA2}" type="datetimeFigureOut">
              <a:rPr lang="en-GB" smtClean="0"/>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518988-011F-4C56-B400-DA449F8658F9}" type="slidenum">
              <a:rPr lang="en-GB" smtClean="0"/>
              <a:t>‹#›</a:t>
            </a:fld>
            <a:endParaRPr lang="en-GB"/>
          </a:p>
        </p:txBody>
      </p:sp>
    </p:spTree>
    <p:extLst>
      <p:ext uri="{BB962C8B-B14F-4D97-AF65-F5344CB8AC3E}">
        <p14:creationId xmlns:p14="http://schemas.microsoft.com/office/powerpoint/2010/main" val="23075932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21F830-41F7-4574-8F0A-21537A422BA2}" type="datetimeFigureOut">
              <a:rPr lang="en-GB" smtClean="0"/>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518988-011F-4C56-B400-DA449F8658F9}" type="slidenum">
              <a:rPr lang="en-GB" smtClean="0"/>
              <a:t>‹#›</a:t>
            </a:fld>
            <a:endParaRPr lang="en-GB"/>
          </a:p>
        </p:txBody>
      </p:sp>
    </p:spTree>
    <p:extLst>
      <p:ext uri="{BB962C8B-B14F-4D97-AF65-F5344CB8AC3E}">
        <p14:creationId xmlns:p14="http://schemas.microsoft.com/office/powerpoint/2010/main" val="27467896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21F830-41F7-4574-8F0A-21537A422BA2}"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18988-011F-4C56-B400-DA449F8658F9}"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31186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21F830-41F7-4574-8F0A-21537A422BA2}"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18988-011F-4C56-B400-DA449F8658F9}"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988766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21F830-41F7-4574-8F0A-21537A422BA2}"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18988-011F-4C56-B400-DA449F8658F9}" type="slidenum">
              <a:rPr lang="en-GB" smtClean="0"/>
              <a:t>‹#›</a:t>
            </a:fld>
            <a:endParaRPr lang="en-GB"/>
          </a:p>
        </p:txBody>
      </p:sp>
    </p:spTree>
    <p:extLst>
      <p:ext uri="{BB962C8B-B14F-4D97-AF65-F5344CB8AC3E}">
        <p14:creationId xmlns:p14="http://schemas.microsoft.com/office/powerpoint/2010/main" val="10436345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21F830-41F7-4574-8F0A-21537A422BA2}"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18988-011F-4C56-B400-DA449F8658F9}"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42931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21F830-41F7-4574-8F0A-21537A422BA2}"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18988-011F-4C56-B400-DA449F8658F9}"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14425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21F830-41F7-4574-8F0A-21537A422BA2}"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18988-011F-4C56-B400-DA449F8658F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88861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21F830-41F7-4574-8F0A-21537A422BA2}"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18988-011F-4C56-B400-DA449F8658F9}"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73693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21F830-41F7-4574-8F0A-21537A422BA2}"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518988-011F-4C56-B400-DA449F8658F9}" type="slidenum">
              <a:rPr lang="en-GB" smtClean="0"/>
              <a:t>‹#›</a:t>
            </a:fld>
            <a:endParaRPr lang="en-GB"/>
          </a:p>
        </p:txBody>
      </p:sp>
    </p:spTree>
    <p:extLst>
      <p:ext uri="{BB962C8B-B14F-4D97-AF65-F5344CB8AC3E}">
        <p14:creationId xmlns:p14="http://schemas.microsoft.com/office/powerpoint/2010/main" val="854575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021F830-41F7-4574-8F0A-21537A422BA2}" type="datetimeFigureOut">
              <a:rPr lang="en-GB" smtClean="0"/>
              <a:t>26/02/2025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1518988-011F-4C56-B400-DA449F8658F9}" type="slidenum">
              <a:rPr lang="en-GB" smtClean="0"/>
              <a:t>‹#›</a:t>
            </a:fld>
            <a:endParaRPr lang="en-GB"/>
          </a:p>
        </p:txBody>
      </p:sp>
    </p:spTree>
    <p:extLst>
      <p:ext uri="{BB962C8B-B14F-4D97-AF65-F5344CB8AC3E}">
        <p14:creationId xmlns:p14="http://schemas.microsoft.com/office/powerpoint/2010/main" val="146273497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hyperlink" Target="https://www.legislation.gov.uk/ukpga/1988/52/contents" TargetMode="External"/><Relationship Id="rId3" Type="http://schemas.openxmlformats.org/officeDocument/2006/relationships/hyperlink" Target="https://doi.org/10.1016/j.trf.2020.04.003" TargetMode="External"/><Relationship Id="rId7" Type="http://schemas.openxmlformats.org/officeDocument/2006/relationships/hyperlink" Target="https://doi.org/10.1177/105756770401400101"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legislation.gov.uk/ukpga/1980/66" TargetMode="External"/><Relationship Id="rId5" Type="http://schemas.openxmlformats.org/officeDocument/2006/relationships/hyperlink" Target="https://doi.org/10.1093/police/pam071" TargetMode="External"/><Relationship Id="rId4" Type="http://schemas.openxmlformats.org/officeDocument/2006/relationships/hyperlink" Target="https://www.college.police.uk/app/roads-policing"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77/0032258x221129866" TargetMode="External"/><Relationship Id="rId3" Type="http://schemas.openxmlformats.org/officeDocument/2006/relationships/hyperlink" Target="https://www.legislation.gov.uk/ukpga/1984/27" TargetMode="External"/><Relationship Id="rId7" Type="http://schemas.openxmlformats.org/officeDocument/2006/relationships/hyperlink" Target="https://www.suffolk.police.uk/"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pacts.org.uk/wp-content/uploads/docs/pdf-bank/Policing%20Road%20Risk.pdf" TargetMode="External"/><Relationship Id="rId5" Type="http://schemas.openxmlformats.org/officeDocument/2006/relationships/hyperlink" Target="https://library.college.police.uk/docs/NPCC/Roads_Policing_Strategy_2022.25.pdf" TargetMode="External"/><Relationship Id="rId4" Type="http://schemas.openxmlformats.org/officeDocument/2006/relationships/hyperlink" Target="https://www.pacts.org.uk/wp-content/uploads/Roads-Policing-Report-FinalV1-merged-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12" name="Picture 11">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34F79904-7E02-E235-7ECC-D82CFDB84198}"/>
              </a:ext>
            </a:extLst>
          </p:cNvPr>
          <p:cNvSpPr>
            <a:spLocks noGrp="1"/>
          </p:cNvSpPr>
          <p:nvPr>
            <p:ph type="ctrTitle"/>
          </p:nvPr>
        </p:nvSpPr>
        <p:spPr>
          <a:xfrm>
            <a:off x="997528" y="982132"/>
            <a:ext cx="4094017" cy="2823880"/>
          </a:xfrm>
        </p:spPr>
        <p:txBody>
          <a:bodyPr>
            <a:normAutofit/>
          </a:bodyPr>
          <a:lstStyle/>
          <a:p>
            <a:pPr>
              <a:lnSpc>
                <a:spcPct val="90000"/>
              </a:lnSpc>
            </a:pPr>
            <a:r>
              <a:rPr lang="en-GB" sz="3000" b="1" u="sng" dirty="0">
                <a:solidFill>
                  <a:srgbClr val="262626"/>
                </a:solidFill>
                <a:effectLst/>
                <a:latin typeface="Arial" panose="020B0604020202020204" pitchFamily="34" charset="0"/>
                <a:ea typeface="Arial" panose="020B0604020202020204" pitchFamily="34" charset="0"/>
              </a:rPr>
              <a:t>Critically analyse the contribution of road policing to disrupting crimes enabled by the road network</a:t>
            </a:r>
            <a:endParaRPr lang="en-GB" sz="3000" b="1" u="sng" dirty="0">
              <a:solidFill>
                <a:srgbClr val="262626"/>
              </a:solidFill>
            </a:endParaRPr>
          </a:p>
        </p:txBody>
      </p:sp>
      <p:sp>
        <p:nvSpPr>
          <p:cNvPr id="3" name="Subtitle 2">
            <a:extLst>
              <a:ext uri="{FF2B5EF4-FFF2-40B4-BE49-F238E27FC236}">
                <a16:creationId xmlns:a16="http://schemas.microsoft.com/office/drawing/2014/main" id="{7F73809C-335E-0B5E-740F-4293612B8AE3}"/>
              </a:ext>
            </a:extLst>
          </p:cNvPr>
          <p:cNvSpPr>
            <a:spLocks noGrp="1"/>
          </p:cNvSpPr>
          <p:nvPr>
            <p:ph type="subTitle" idx="1"/>
          </p:nvPr>
        </p:nvSpPr>
        <p:spPr>
          <a:xfrm>
            <a:off x="997528" y="4076944"/>
            <a:ext cx="4094017" cy="1679620"/>
          </a:xfrm>
        </p:spPr>
        <p:txBody>
          <a:bodyPr>
            <a:normAutofit/>
          </a:bodyPr>
          <a:lstStyle/>
          <a:p>
            <a:r>
              <a:rPr lang="en-GB" b="1">
                <a:solidFill>
                  <a:srgbClr val="000000"/>
                </a:solidFill>
                <a:effectLst/>
                <a:latin typeface="Arial" panose="020B0604020202020204" pitchFamily="34" charset="0"/>
                <a:ea typeface="Times New Roman" panose="02020603050405020304" pitchFamily="18" charset="0"/>
              </a:rPr>
              <a:t>Response and Roads Policing</a:t>
            </a:r>
          </a:p>
          <a:p>
            <a:r>
              <a:rPr lang="en-GB" b="1">
                <a:solidFill>
                  <a:srgbClr val="000000"/>
                </a:solidFill>
                <a:latin typeface="Arial" panose="020B0604020202020204" pitchFamily="34" charset="0"/>
              </a:rPr>
              <a:t>BMPL5018</a:t>
            </a:r>
          </a:p>
          <a:p>
            <a:r>
              <a:rPr lang="en-GB" b="1">
                <a:solidFill>
                  <a:srgbClr val="000000"/>
                </a:solidFill>
                <a:latin typeface="Arial" panose="020B0604020202020204" pitchFamily="34" charset="0"/>
              </a:rPr>
              <a:t>Chelsey and Madalina </a:t>
            </a:r>
            <a:endParaRPr lang="en-GB">
              <a:solidFill>
                <a:srgbClr val="000000"/>
              </a:solidFill>
            </a:endParaRPr>
          </a:p>
        </p:txBody>
      </p:sp>
      <p:pic>
        <p:nvPicPr>
          <p:cNvPr id="4" name="Picture 3" descr="A police car on the road&#10;&#10;AI-generated content may be incorrect.">
            <a:extLst>
              <a:ext uri="{FF2B5EF4-FFF2-40B4-BE49-F238E27FC236}">
                <a16:creationId xmlns:a16="http://schemas.microsoft.com/office/drawing/2014/main" id="{41EBCE94-A76F-DA49-1C5F-637415F032ED}"/>
              </a:ext>
            </a:extLst>
          </p:cNvPr>
          <p:cNvPicPr>
            <a:picLocks noChangeAspect="1"/>
          </p:cNvPicPr>
          <p:nvPr/>
        </p:nvPicPr>
        <p:blipFill>
          <a:blip r:embed="rId5"/>
          <a:srcRect l="15798" r="15963"/>
          <a:stretch/>
        </p:blipFill>
        <p:spPr>
          <a:xfrm rot="21600000">
            <a:off x="5644261" y="982131"/>
            <a:ext cx="5018279"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31279361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D0A35BE-82E9-90FE-F572-3CCDAE61A548}"/>
              </a:ext>
            </a:extLst>
          </p:cNvPr>
          <p:cNvSpPr>
            <a:spLocks noGrp="1"/>
          </p:cNvSpPr>
          <p:nvPr>
            <p:ph type="title"/>
          </p:nvPr>
        </p:nvSpPr>
        <p:spPr>
          <a:xfrm>
            <a:off x="952108" y="954756"/>
            <a:ext cx="2730414" cy="4946003"/>
          </a:xfrm>
        </p:spPr>
        <p:txBody>
          <a:bodyPr>
            <a:normAutofit/>
          </a:bodyPr>
          <a:lstStyle/>
          <a:p>
            <a:r>
              <a:rPr lang="en-GB" u="sng" dirty="0">
                <a:solidFill>
                  <a:srgbClr val="FFFFFF"/>
                </a:solidFill>
              </a:rPr>
              <a:t>What to expect…</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2245E7-DB19-83D8-F7D1-19782032883C}"/>
              </a:ext>
            </a:extLst>
          </p:cNvPr>
          <p:cNvSpPr>
            <a:spLocks noGrp="1"/>
          </p:cNvSpPr>
          <p:nvPr>
            <p:ph idx="1"/>
          </p:nvPr>
        </p:nvSpPr>
        <p:spPr>
          <a:xfrm>
            <a:off x="5140934" y="469900"/>
            <a:ext cx="5953630" cy="5405968"/>
          </a:xfrm>
        </p:spPr>
        <p:txBody>
          <a:bodyPr anchor="ctr">
            <a:normAutofit/>
          </a:bodyPr>
          <a:lstStyle/>
          <a:p>
            <a:r>
              <a:rPr lang="en-GB" dirty="0"/>
              <a:t>What is road policing and responsibilities </a:t>
            </a:r>
          </a:p>
          <a:p>
            <a:r>
              <a:rPr lang="en-GB" dirty="0"/>
              <a:t>Different acts </a:t>
            </a:r>
          </a:p>
          <a:p>
            <a:r>
              <a:rPr lang="en-GB" dirty="0"/>
              <a:t>National roads policing strategy 2022-2025</a:t>
            </a:r>
          </a:p>
          <a:p>
            <a:r>
              <a:rPr lang="en-GB" dirty="0"/>
              <a:t>Key contributions of road policing </a:t>
            </a:r>
          </a:p>
          <a:p>
            <a:r>
              <a:rPr lang="en-GB" dirty="0"/>
              <a:t>Crimes enabled by the road network</a:t>
            </a:r>
          </a:p>
          <a:p>
            <a:r>
              <a:rPr lang="en-GB" dirty="0"/>
              <a:t>Example of the road police disrupting crime  </a:t>
            </a:r>
          </a:p>
          <a:p>
            <a:endParaRPr lang="en-GB" dirty="0"/>
          </a:p>
        </p:txBody>
      </p:sp>
    </p:spTree>
    <p:extLst>
      <p:ext uri="{BB962C8B-B14F-4D97-AF65-F5344CB8AC3E}">
        <p14:creationId xmlns:p14="http://schemas.microsoft.com/office/powerpoint/2010/main" val="21006606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nodeType="after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nodeType="after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6F283-8226-005D-DA0F-ACFC8DE588AA}"/>
              </a:ext>
            </a:extLst>
          </p:cNvPr>
          <p:cNvSpPr>
            <a:spLocks noGrp="1"/>
          </p:cNvSpPr>
          <p:nvPr>
            <p:ph type="title"/>
          </p:nvPr>
        </p:nvSpPr>
        <p:spPr>
          <a:xfrm>
            <a:off x="1674729" y="1164197"/>
            <a:ext cx="8474214" cy="4363844"/>
          </a:xfrm>
        </p:spPr>
        <p:txBody>
          <a:bodyPr anchor="t">
            <a:normAutofit/>
          </a:bodyPr>
          <a:lstStyle/>
          <a:p>
            <a:r>
              <a:rPr lang="en-GB" sz="2800" b="1" u="sng" dirty="0">
                <a:solidFill>
                  <a:schemeClr val="tx1"/>
                </a:solidFill>
              </a:rPr>
              <a:t>What is road Policing and its responsibilities?...</a:t>
            </a:r>
          </a:p>
        </p:txBody>
      </p:sp>
      <p:sp>
        <p:nvSpPr>
          <p:cNvPr id="3" name="Content Placeholder 2">
            <a:extLst>
              <a:ext uri="{FF2B5EF4-FFF2-40B4-BE49-F238E27FC236}">
                <a16:creationId xmlns:a16="http://schemas.microsoft.com/office/drawing/2014/main" id="{68B78A03-94DD-C990-A946-3D2AF2960F11}"/>
              </a:ext>
            </a:extLst>
          </p:cNvPr>
          <p:cNvSpPr>
            <a:spLocks noGrp="1"/>
          </p:cNvSpPr>
          <p:nvPr>
            <p:ph sz="half" idx="1"/>
          </p:nvPr>
        </p:nvSpPr>
        <p:spPr>
          <a:xfrm>
            <a:off x="1193681" y="2494156"/>
            <a:ext cx="3535635" cy="3739496"/>
          </a:xfrm>
        </p:spPr>
        <p:txBody>
          <a:bodyPr>
            <a:normAutofit fontScale="92500" lnSpcReduction="10000"/>
          </a:bodyPr>
          <a:lstStyle/>
          <a:p>
            <a:r>
              <a:rPr lang="en-GB" sz="2600" dirty="0">
                <a:latin typeface="Google Sans"/>
              </a:rPr>
              <a:t>Often referred to as traffic police.</a:t>
            </a:r>
          </a:p>
          <a:p>
            <a:r>
              <a:rPr lang="en-GB" sz="2600" dirty="0">
                <a:latin typeface="Google Sans"/>
              </a:rPr>
              <a:t>The work of officers that enforce traffic laws and prevent dangerous driving. </a:t>
            </a:r>
          </a:p>
          <a:p>
            <a:pPr marL="0" indent="0">
              <a:buNone/>
            </a:pPr>
            <a:endParaRPr lang="en-GB" sz="2600" dirty="0">
              <a:latin typeface="Google Sans"/>
            </a:endParaRPr>
          </a:p>
          <a:p>
            <a:pPr marL="0" indent="0">
              <a:buNone/>
            </a:pPr>
            <a:endParaRPr lang="en-GB" sz="2600" dirty="0">
              <a:latin typeface="Google Sans"/>
            </a:endParaRPr>
          </a:p>
          <a:p>
            <a:pPr marL="0" marR="0" lvl="0" indent="0" defTabSz="914400" rtl="0" eaLnBrk="0" fontAlgn="base" latinLnBrk="0" hangingPunct="0">
              <a:spcBef>
                <a:spcPct val="0"/>
              </a:spcBef>
              <a:spcAft>
                <a:spcPts val="600"/>
              </a:spcAft>
              <a:buClrTx/>
              <a:buSzTx/>
              <a:buNone/>
              <a:tabLst/>
            </a:pPr>
            <a:r>
              <a:rPr kumimoji="0" lang="en-US" altLang="en-US" sz="1300" b="0" i="0" u="none" strike="noStrike" cap="none" normalizeH="0" baseline="0" dirty="0">
                <a:ln>
                  <a:noFill/>
                </a:ln>
                <a:effectLst/>
                <a:latin typeface="Google Sans"/>
              </a:rPr>
              <a:t>Bottomley</a:t>
            </a:r>
            <a:r>
              <a:rPr kumimoji="0" lang="en-US" altLang="en-US" sz="1300" b="0" i="0" u="none" strike="noStrike" cap="none" normalizeH="0" dirty="0">
                <a:ln>
                  <a:noFill/>
                </a:ln>
                <a:effectLst/>
                <a:latin typeface="Google Sans"/>
              </a:rPr>
              <a:t> et al, 2019.</a:t>
            </a:r>
          </a:p>
          <a:p>
            <a:pPr marL="0" marR="0" lvl="0" indent="0" defTabSz="914400" rtl="0" eaLnBrk="0" fontAlgn="base" latinLnBrk="0" hangingPunct="0">
              <a:spcBef>
                <a:spcPct val="0"/>
              </a:spcBef>
              <a:spcAft>
                <a:spcPts val="600"/>
              </a:spcAft>
              <a:buClrTx/>
              <a:buSzTx/>
              <a:buNone/>
              <a:tabLst/>
            </a:pPr>
            <a:r>
              <a:rPr lang="en-US" altLang="en-US" sz="1300" baseline="0" dirty="0">
                <a:latin typeface="Google Sans"/>
              </a:rPr>
              <a:t>Collage of Policing,</a:t>
            </a:r>
            <a:r>
              <a:rPr lang="en-US" altLang="en-US" sz="1300" dirty="0">
                <a:latin typeface="Google Sans"/>
              </a:rPr>
              <a:t> 2022. </a:t>
            </a:r>
            <a:endParaRPr kumimoji="0" lang="en-US" altLang="en-US" sz="1300" b="0" i="0" u="none" strike="noStrike" cap="none" normalizeH="0" baseline="0" dirty="0">
              <a:ln>
                <a:noFill/>
              </a:ln>
              <a:effectLst/>
              <a:latin typeface="Google Sans"/>
            </a:endParaRPr>
          </a:p>
          <a:p>
            <a:pPr marL="0" indent="0">
              <a:buNone/>
            </a:pPr>
            <a:endParaRPr lang="en-GB" sz="2600" dirty="0">
              <a:latin typeface="Google Sans"/>
            </a:endParaRPr>
          </a:p>
          <a:p>
            <a:endParaRPr lang="en-GB" sz="2000" dirty="0"/>
          </a:p>
        </p:txBody>
      </p:sp>
      <p:sp>
        <p:nvSpPr>
          <p:cNvPr id="5" name="Rectangle 1">
            <a:extLst>
              <a:ext uri="{FF2B5EF4-FFF2-40B4-BE49-F238E27FC236}">
                <a16:creationId xmlns:a16="http://schemas.microsoft.com/office/drawing/2014/main" id="{E0B0BCE3-F965-B269-8334-2BD146425657}"/>
              </a:ext>
            </a:extLst>
          </p:cNvPr>
          <p:cNvSpPr>
            <a:spLocks noGrp="1" noChangeArrowheads="1"/>
          </p:cNvSpPr>
          <p:nvPr>
            <p:ph sz="half" idx="2"/>
          </p:nvPr>
        </p:nvSpPr>
        <p:spPr bwMode="auto">
          <a:xfrm>
            <a:off x="6122883" y="2195198"/>
            <a:ext cx="4875436" cy="4805893"/>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63480" rIns="0" bIns="126960" numCol="1" anchorCtr="0" compatLnSpc="1">
            <a:prstTxWarp prst="textNoShape">
              <a:avLst/>
            </a:prstTxWarp>
            <a:normAutofit fontScale="92500" lnSpcReduction="10000"/>
          </a:bodyPr>
          <a:lstStyle/>
          <a:p>
            <a:pPr marL="0" marR="0" lvl="0" indent="0" defTabSz="914400" rtl="0" eaLnBrk="0" fontAlgn="base" latinLnBrk="0" hangingPunct="0">
              <a:spcBef>
                <a:spcPct val="0"/>
              </a:spcBef>
              <a:spcAft>
                <a:spcPts val="600"/>
              </a:spcAft>
              <a:buClrTx/>
              <a:buSzTx/>
              <a:buFontTx/>
              <a:buNone/>
              <a:tabLst/>
            </a:pPr>
            <a:endParaRPr kumimoji="0" lang="en-US" altLang="en-US" sz="19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Google Sans"/>
              </a:rPr>
              <a:t>Patrol roads and motorways</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Google Sans"/>
              </a:rPr>
              <a:t>Respond to road accidents and incidents</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Google Sans"/>
              </a:rPr>
              <a:t>Educate the public about road safety</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Google Sans"/>
              </a:rPr>
              <a:t>Support victims and witnesses</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Google Sans"/>
              </a:rPr>
              <a:t>Gather evidence for prosecutions</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Google Sans"/>
              </a:rPr>
              <a:t>Tackle vehicle crime</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Google Sans"/>
              </a:rPr>
              <a:t>Investigate fatal and serious collisions</a:t>
            </a:r>
          </a:p>
          <a:p>
            <a:pPr marL="0" marR="0" lvl="0" indent="0" defTabSz="914400" rtl="0" eaLnBrk="0" fontAlgn="base" latinLnBrk="0" hangingPunct="0">
              <a:spcBef>
                <a:spcPct val="0"/>
              </a:spcBef>
              <a:spcAft>
                <a:spcPts val="600"/>
              </a:spcAft>
              <a:buClrTx/>
              <a:buSzTx/>
              <a:buFontTx/>
              <a:buChar char="•"/>
              <a:tabLst/>
            </a:pPr>
            <a:endParaRPr lang="en-US" altLang="en-US" sz="1900" dirty="0">
              <a:latin typeface="Google Sans"/>
            </a:endParaRPr>
          </a:p>
          <a:p>
            <a:pPr marL="0" marR="0" lvl="0" indent="0" defTabSz="914400" rtl="0" eaLnBrk="0" fontAlgn="base" latinLnBrk="0" hangingPunct="0">
              <a:spcBef>
                <a:spcPct val="0"/>
              </a:spcBef>
              <a:spcAft>
                <a:spcPts val="600"/>
              </a:spcAft>
              <a:buClrTx/>
              <a:buSzTx/>
              <a:buFontTx/>
              <a:buChar char="•"/>
              <a:tabLst/>
            </a:pPr>
            <a:endParaRPr kumimoji="0" lang="en-US" altLang="en-US" sz="1900" b="0" i="0" u="none" strike="noStrike" cap="none" normalizeH="0" baseline="0" dirty="0">
              <a:ln>
                <a:noFill/>
              </a:ln>
              <a:effectLst/>
              <a:latin typeface="Google Sans"/>
            </a:endParaRPr>
          </a:p>
          <a:p>
            <a:pPr marL="0" marR="0" lvl="0" indent="0" defTabSz="914400" rtl="0" eaLnBrk="0" fontAlgn="base" latinLnBrk="0" hangingPunct="0">
              <a:spcBef>
                <a:spcPct val="0"/>
              </a:spcBef>
              <a:spcAft>
                <a:spcPts val="600"/>
              </a:spcAft>
              <a:buClrTx/>
              <a:buSzTx/>
              <a:buFontTx/>
              <a:buChar char="•"/>
              <a:tabLst/>
            </a:pPr>
            <a:endParaRPr lang="en-US" altLang="en-US" sz="1600" dirty="0">
              <a:latin typeface="Google Sans"/>
            </a:endParaRPr>
          </a:p>
          <a:p>
            <a:pPr marL="0" marR="0" lvl="0" indent="0" defTabSz="914400" rtl="0" eaLnBrk="0" fontAlgn="base" latinLnBrk="0" hangingPunct="0">
              <a:spcBef>
                <a:spcPct val="0"/>
              </a:spcBef>
              <a:spcAft>
                <a:spcPts val="600"/>
              </a:spcAft>
              <a:buClrTx/>
              <a:buSzTx/>
              <a:buFontTx/>
              <a:buNone/>
              <a:tabLst/>
            </a:pPr>
            <a:endParaRPr kumimoji="0" lang="en-US" altLang="en-US" sz="19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91070178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750"/>
                                        <p:tgtEl>
                                          <p:spTgt spid="3">
                                            <p:txEl>
                                              <p:pRg st="0" end="0"/>
                                            </p:txEl>
                                          </p:spTgt>
                                        </p:tgtEl>
                                      </p:cBhvr>
                                    </p:animEffect>
                                  </p:childTnLst>
                                </p:cTn>
                              </p:par>
                            </p:childTnLst>
                          </p:cTn>
                        </p:par>
                        <p:par>
                          <p:cTn id="12" fill="hold">
                            <p:stCondLst>
                              <p:cond delay="1250"/>
                            </p:stCondLst>
                            <p:childTnLst>
                              <p:par>
                                <p:cTn id="13" presetID="22" presetClass="entr" presetSubtype="4"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750"/>
                                        <p:tgtEl>
                                          <p:spTgt spid="3">
                                            <p:txEl>
                                              <p:pRg st="1" end="1"/>
                                            </p:txEl>
                                          </p:spTgt>
                                        </p:tgtEl>
                                      </p:cBhvr>
                                    </p:animEffect>
                                  </p:childTnLst>
                                </p:cTn>
                              </p:par>
                            </p:childTnLst>
                          </p:cTn>
                        </p:par>
                        <p:par>
                          <p:cTn id="16" fill="hold">
                            <p:stCondLst>
                              <p:cond delay="2000"/>
                            </p:stCondLst>
                            <p:childTnLst>
                              <p:par>
                                <p:cTn id="17" presetID="22" presetClass="entr" presetSubtype="4" fill="hold" grpId="0" nodeType="afterEffect">
                                  <p:stCondLst>
                                    <p:cond delay="50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down)">
                                      <p:cBhvr>
                                        <p:cTn id="19" dur="750"/>
                                        <p:tgtEl>
                                          <p:spTgt spid="3">
                                            <p:txEl>
                                              <p:pRg st="4" end="4"/>
                                            </p:txEl>
                                          </p:spTgt>
                                        </p:tgtEl>
                                      </p:cBhvr>
                                    </p:animEffect>
                                  </p:childTnLst>
                                </p:cTn>
                              </p:par>
                            </p:childTnLst>
                          </p:cTn>
                        </p:par>
                        <p:par>
                          <p:cTn id="20" fill="hold">
                            <p:stCondLst>
                              <p:cond delay="3250"/>
                            </p:stCondLst>
                            <p:childTnLst>
                              <p:par>
                                <p:cTn id="21" presetID="22" presetClass="entr" presetSubtype="4" fill="hold" grpId="0" nodeType="after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wipe(down)">
                                      <p:cBhvr>
                                        <p:cTn id="23" dur="750"/>
                                        <p:tgtEl>
                                          <p:spTgt spid="3">
                                            <p:txEl>
                                              <p:pRg st="5" end="5"/>
                                            </p:txEl>
                                          </p:spTgt>
                                        </p:tgtEl>
                                      </p:cBhvr>
                                    </p:animEffect>
                                  </p:childTnLst>
                                </p:cTn>
                              </p:par>
                            </p:childTnLst>
                          </p:cTn>
                        </p:par>
                        <p:par>
                          <p:cTn id="24" fill="hold">
                            <p:stCondLst>
                              <p:cond delay="4000"/>
                            </p:stCondLst>
                            <p:childTnLst>
                              <p:par>
                                <p:cTn id="25" presetID="22" presetClass="entr" presetSubtype="4" fill="hold" grpId="0" nodeType="after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animEffect transition="in" filter="wipe(down)">
                                      <p:cBhvr>
                                        <p:cTn id="27" dur="500"/>
                                        <p:tgtEl>
                                          <p:spTgt spid="5">
                                            <p:txEl>
                                              <p:pRg st="1" end="1"/>
                                            </p:txEl>
                                          </p:spTgt>
                                        </p:tgtEl>
                                      </p:cBhvr>
                                    </p:animEffect>
                                  </p:childTnLst>
                                </p:cTn>
                              </p:par>
                            </p:childTnLst>
                          </p:cTn>
                        </p:par>
                        <p:par>
                          <p:cTn id="28" fill="hold">
                            <p:stCondLst>
                              <p:cond delay="4500"/>
                            </p:stCondLst>
                            <p:childTnLst>
                              <p:par>
                                <p:cTn id="29" presetID="22" presetClass="entr" presetSubtype="4" fill="hold" grpId="0" nodeType="after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Effect transition="in" filter="wipe(down)">
                                      <p:cBhvr>
                                        <p:cTn id="31" dur="500"/>
                                        <p:tgtEl>
                                          <p:spTgt spid="5">
                                            <p:txEl>
                                              <p:pRg st="2" end="2"/>
                                            </p:txEl>
                                          </p:spTgt>
                                        </p:tgtEl>
                                      </p:cBhvr>
                                    </p:animEffect>
                                  </p:childTnLst>
                                </p:cTn>
                              </p:par>
                            </p:childTnLst>
                          </p:cTn>
                        </p:par>
                        <p:par>
                          <p:cTn id="32" fill="hold">
                            <p:stCondLst>
                              <p:cond delay="5000"/>
                            </p:stCondLst>
                            <p:childTnLst>
                              <p:par>
                                <p:cTn id="33" presetID="22" presetClass="entr" presetSubtype="4" fill="hold" grpId="0" nodeType="after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Effect transition="in" filter="wipe(down)">
                                      <p:cBhvr>
                                        <p:cTn id="35" dur="500"/>
                                        <p:tgtEl>
                                          <p:spTgt spid="5">
                                            <p:txEl>
                                              <p:pRg st="3" end="3"/>
                                            </p:txEl>
                                          </p:spTgt>
                                        </p:tgtEl>
                                      </p:cBhvr>
                                    </p:animEffect>
                                  </p:childTnLst>
                                </p:cTn>
                              </p:par>
                            </p:childTnLst>
                          </p:cTn>
                        </p:par>
                        <p:par>
                          <p:cTn id="36" fill="hold">
                            <p:stCondLst>
                              <p:cond delay="5500"/>
                            </p:stCondLst>
                            <p:childTnLst>
                              <p:par>
                                <p:cTn id="37" presetID="22" presetClass="entr" presetSubtype="4" fill="hold" grpId="0" nodeType="after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animEffect transition="in" filter="wipe(down)">
                                      <p:cBhvr>
                                        <p:cTn id="39" dur="500"/>
                                        <p:tgtEl>
                                          <p:spTgt spid="5">
                                            <p:txEl>
                                              <p:pRg st="4" end="4"/>
                                            </p:txEl>
                                          </p:spTgt>
                                        </p:tgtEl>
                                      </p:cBhvr>
                                    </p:animEffect>
                                  </p:childTnLst>
                                </p:cTn>
                              </p:par>
                            </p:childTnLst>
                          </p:cTn>
                        </p:par>
                        <p:par>
                          <p:cTn id="40" fill="hold">
                            <p:stCondLst>
                              <p:cond delay="6000"/>
                            </p:stCondLst>
                            <p:childTnLst>
                              <p:par>
                                <p:cTn id="41" presetID="22" presetClass="entr" presetSubtype="4" fill="hold" grpId="0" nodeType="after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animEffect transition="in" filter="wipe(down)">
                                      <p:cBhvr>
                                        <p:cTn id="43" dur="500"/>
                                        <p:tgtEl>
                                          <p:spTgt spid="5">
                                            <p:txEl>
                                              <p:pRg st="5" end="5"/>
                                            </p:txEl>
                                          </p:spTgt>
                                        </p:tgtEl>
                                      </p:cBhvr>
                                    </p:animEffect>
                                  </p:childTnLst>
                                </p:cTn>
                              </p:par>
                            </p:childTnLst>
                          </p:cTn>
                        </p:par>
                        <p:par>
                          <p:cTn id="44" fill="hold">
                            <p:stCondLst>
                              <p:cond delay="6500"/>
                            </p:stCondLst>
                            <p:childTnLst>
                              <p:par>
                                <p:cTn id="45" presetID="22" presetClass="entr" presetSubtype="4" fill="hold" grpId="0" nodeType="afterEffect">
                                  <p:stCondLst>
                                    <p:cond delay="0"/>
                                  </p:stCondLst>
                                  <p:childTnLst>
                                    <p:set>
                                      <p:cBhvr>
                                        <p:cTn id="46" dur="1" fill="hold">
                                          <p:stCondLst>
                                            <p:cond delay="0"/>
                                          </p:stCondLst>
                                        </p:cTn>
                                        <p:tgtEl>
                                          <p:spTgt spid="5">
                                            <p:txEl>
                                              <p:pRg st="6" end="6"/>
                                            </p:txEl>
                                          </p:spTgt>
                                        </p:tgtEl>
                                        <p:attrNameLst>
                                          <p:attrName>style.visibility</p:attrName>
                                        </p:attrNameLst>
                                      </p:cBhvr>
                                      <p:to>
                                        <p:strVal val="visible"/>
                                      </p:to>
                                    </p:set>
                                    <p:animEffect transition="in" filter="wipe(down)">
                                      <p:cBhvr>
                                        <p:cTn id="47" dur="500"/>
                                        <p:tgtEl>
                                          <p:spTgt spid="5">
                                            <p:txEl>
                                              <p:pRg st="6" end="6"/>
                                            </p:txEl>
                                          </p:spTgt>
                                        </p:tgtEl>
                                      </p:cBhvr>
                                    </p:animEffect>
                                  </p:childTnLst>
                                </p:cTn>
                              </p:par>
                            </p:childTnLst>
                          </p:cTn>
                        </p:par>
                        <p:par>
                          <p:cTn id="48" fill="hold">
                            <p:stCondLst>
                              <p:cond delay="7000"/>
                            </p:stCondLst>
                            <p:childTnLst>
                              <p:par>
                                <p:cTn id="49" presetID="22" presetClass="entr" presetSubtype="4" fill="hold" grpId="0" nodeType="afterEffect">
                                  <p:stCondLst>
                                    <p:cond delay="0"/>
                                  </p:stCondLst>
                                  <p:childTnLst>
                                    <p:set>
                                      <p:cBhvr>
                                        <p:cTn id="50" dur="1" fill="hold">
                                          <p:stCondLst>
                                            <p:cond delay="0"/>
                                          </p:stCondLst>
                                        </p:cTn>
                                        <p:tgtEl>
                                          <p:spTgt spid="5">
                                            <p:txEl>
                                              <p:pRg st="7" end="7"/>
                                            </p:txEl>
                                          </p:spTgt>
                                        </p:tgtEl>
                                        <p:attrNameLst>
                                          <p:attrName>style.visibility</p:attrName>
                                        </p:attrNameLst>
                                      </p:cBhvr>
                                      <p:to>
                                        <p:strVal val="visible"/>
                                      </p:to>
                                    </p:set>
                                    <p:animEffect transition="in" filter="wipe(down)">
                                      <p:cBhvr>
                                        <p:cTn id="51"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5"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FA7FC93-7764-BE82-A795-810E0CE80B71}"/>
              </a:ext>
            </a:extLst>
          </p:cNvPr>
          <p:cNvSpPr>
            <a:spLocks noGrp="1"/>
          </p:cNvSpPr>
          <p:nvPr>
            <p:ph type="title"/>
          </p:nvPr>
        </p:nvSpPr>
        <p:spPr>
          <a:xfrm>
            <a:off x="952108" y="954756"/>
            <a:ext cx="2730414" cy="4946003"/>
          </a:xfrm>
        </p:spPr>
        <p:txBody>
          <a:bodyPr>
            <a:normAutofit/>
          </a:bodyPr>
          <a:lstStyle/>
          <a:p>
            <a:r>
              <a:rPr lang="en-GB" b="1" u="sng" dirty="0">
                <a:solidFill>
                  <a:srgbClr val="FFFFFF"/>
                </a:solidFill>
              </a:rPr>
              <a:t>Different acts… </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5C88BE-F475-C148-65C4-9EC5BE365175}"/>
              </a:ext>
            </a:extLst>
          </p:cNvPr>
          <p:cNvSpPr>
            <a:spLocks noGrp="1"/>
          </p:cNvSpPr>
          <p:nvPr>
            <p:ph sz="quarter" idx="13"/>
          </p:nvPr>
        </p:nvSpPr>
        <p:spPr>
          <a:xfrm>
            <a:off x="5140934" y="469900"/>
            <a:ext cx="5953630" cy="5405968"/>
          </a:xfrm>
        </p:spPr>
        <p:txBody>
          <a:bodyPr anchor="ctr">
            <a:normAutofit/>
          </a:bodyPr>
          <a:lstStyle/>
          <a:p>
            <a:r>
              <a:rPr lang="en-GB" u="sng" dirty="0"/>
              <a:t>Road traffic Act </a:t>
            </a:r>
            <a:r>
              <a:rPr lang="en-GB" u="sng" dirty="0">
                <a:solidFill>
                  <a:schemeClr val="tx1"/>
                </a:solidFill>
              </a:rPr>
              <a:t>1988</a:t>
            </a:r>
            <a:r>
              <a:rPr lang="en-GB" dirty="0">
                <a:solidFill>
                  <a:schemeClr val="tx1"/>
                </a:solidFill>
              </a:rPr>
              <a:t>-</a:t>
            </a:r>
            <a:r>
              <a:rPr lang="en-GB" sz="1800" i="0" dirty="0">
                <a:solidFill>
                  <a:schemeClr val="tx1"/>
                </a:solidFill>
                <a:effectLst/>
                <a:latin typeface="Google Sans"/>
              </a:rPr>
              <a:t>The </a:t>
            </a:r>
            <a:r>
              <a:rPr lang="en-GB" sz="1800" b="0" i="0" dirty="0">
                <a:solidFill>
                  <a:schemeClr val="tx1"/>
                </a:solidFill>
                <a:effectLst/>
                <a:latin typeface="Google Sans"/>
              </a:rPr>
              <a:t>Road Traffic Act 1988 is an Act of the Parliament, concerning licensing of vehicles, insurance and road regulation</a:t>
            </a:r>
            <a:r>
              <a:rPr lang="en-GB" b="0" i="0" dirty="0">
                <a:solidFill>
                  <a:schemeClr val="tx1"/>
                </a:solidFill>
                <a:effectLst/>
                <a:latin typeface="Google Sans"/>
              </a:rPr>
              <a:t>.</a:t>
            </a:r>
            <a:endParaRPr lang="en-GB" dirty="0"/>
          </a:p>
          <a:p>
            <a:r>
              <a:rPr lang="en-GB" u="sng" dirty="0"/>
              <a:t>Highways Act 1980- </a:t>
            </a:r>
            <a:r>
              <a:rPr lang="en-GB" sz="1800" b="0" i="0" dirty="0">
                <a:solidFill>
                  <a:schemeClr val="tx1"/>
                </a:solidFill>
                <a:effectLst/>
                <a:latin typeface="Google Sans"/>
              </a:rPr>
              <a:t>is an act of the Parliament, dealing with the management and operation of the road network in England and Wales. It consolidated with amendments several earlier pieces of legislation </a:t>
            </a:r>
            <a:r>
              <a:rPr lang="en-GB" sz="1800" dirty="0">
                <a:solidFill>
                  <a:schemeClr val="tx1"/>
                </a:solidFill>
                <a:latin typeface="Google Sans"/>
              </a:rPr>
              <a:t>including </a:t>
            </a:r>
            <a:r>
              <a:rPr lang="en-GB" sz="1800" b="0" i="0" dirty="0">
                <a:solidFill>
                  <a:schemeClr val="tx1"/>
                </a:solidFill>
                <a:effectLst/>
                <a:latin typeface="Google Sans"/>
              </a:rPr>
              <a:t>the highways Act 1835.</a:t>
            </a:r>
            <a:endParaRPr lang="en-GB" sz="1800" u="sng" dirty="0">
              <a:solidFill>
                <a:schemeClr val="tx1"/>
              </a:solidFill>
            </a:endParaRPr>
          </a:p>
          <a:p>
            <a:r>
              <a:rPr lang="en-GB" u="sng" dirty="0"/>
              <a:t>Road traffic regulation Act 1984- </a:t>
            </a:r>
            <a:r>
              <a:rPr lang="en-GB" sz="1800" b="0" i="0" dirty="0">
                <a:solidFill>
                  <a:schemeClr val="tx1"/>
                </a:solidFill>
                <a:effectLst/>
                <a:latin typeface="Google Sans"/>
              </a:rPr>
              <a:t>The Road Traffic Regulation Act 1984 is an Act of the Parliament, which provides powers to regulate or restrict traffic on the roads, in the interest of safety. It superseded some earlier legislation, including the majority of the Road Traffic Regulation Act 1967.</a:t>
            </a:r>
          </a:p>
          <a:p>
            <a:pPr marL="0" indent="0">
              <a:buNone/>
            </a:pPr>
            <a:r>
              <a:rPr lang="en-GB" sz="1800" dirty="0">
                <a:solidFill>
                  <a:schemeClr val="tx1"/>
                </a:solidFill>
                <a:latin typeface="Google Sans"/>
              </a:rPr>
              <a:t>                                                                         Legislation.gov </a:t>
            </a:r>
            <a:endParaRPr lang="en-GB" sz="1800" dirty="0">
              <a:solidFill>
                <a:schemeClr val="tx1"/>
              </a:solidFill>
            </a:endParaRPr>
          </a:p>
        </p:txBody>
      </p:sp>
    </p:spTree>
    <p:extLst>
      <p:ext uri="{BB962C8B-B14F-4D97-AF65-F5344CB8AC3E}">
        <p14:creationId xmlns:p14="http://schemas.microsoft.com/office/powerpoint/2010/main" val="42541412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250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9" fill="hold">
                            <p:stCondLst>
                              <p:cond delay="4000"/>
                            </p:stCondLst>
                            <p:childTnLst>
                              <p:par>
                                <p:cTn id="20" presetID="2" presetClass="entr" presetSubtype="4" fill="hold" grpId="0" nodeType="afterEffect">
                                  <p:stCondLst>
                                    <p:cond delay="250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225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DD348-8F50-3ADD-D54F-FC16F7DED526}"/>
              </a:ext>
            </a:extLst>
          </p:cNvPr>
          <p:cNvSpPr>
            <a:spLocks noGrp="1"/>
          </p:cNvSpPr>
          <p:nvPr>
            <p:ph type="title"/>
          </p:nvPr>
        </p:nvSpPr>
        <p:spPr/>
        <p:txBody>
          <a:bodyPr>
            <a:normAutofit fontScale="90000"/>
          </a:bodyPr>
          <a:lstStyle/>
          <a:p>
            <a:r>
              <a:rPr lang="en-GB" u="sng" dirty="0"/>
              <a:t>National roads policing strategy 2022-2025</a:t>
            </a:r>
            <a:br>
              <a:rPr lang="en-GB" dirty="0"/>
            </a:br>
            <a:endParaRPr lang="en-GB" dirty="0"/>
          </a:p>
        </p:txBody>
      </p:sp>
      <p:sp>
        <p:nvSpPr>
          <p:cNvPr id="3" name="Content Placeholder 2">
            <a:extLst>
              <a:ext uri="{FF2B5EF4-FFF2-40B4-BE49-F238E27FC236}">
                <a16:creationId xmlns:a16="http://schemas.microsoft.com/office/drawing/2014/main" id="{52CFE65A-0E12-0D76-19BB-EB8040D88FEA}"/>
              </a:ext>
            </a:extLst>
          </p:cNvPr>
          <p:cNvSpPr>
            <a:spLocks noGrp="1"/>
          </p:cNvSpPr>
          <p:nvPr>
            <p:ph idx="1"/>
          </p:nvPr>
        </p:nvSpPr>
        <p:spPr/>
        <p:txBody>
          <a:bodyPr>
            <a:normAutofit fontScale="92500" lnSpcReduction="10000"/>
          </a:bodyPr>
          <a:lstStyle/>
          <a:p>
            <a:pPr marL="0" indent="0">
              <a:buNone/>
            </a:pPr>
            <a:r>
              <a:rPr lang="en-GB" dirty="0"/>
              <a:t>Chief Constable Jo Shiner introduced this policing strategy. The NPCC, along with a range of partners, developed it in hopes of making our roads safer.</a:t>
            </a:r>
          </a:p>
          <a:p>
            <a:pPr marL="0" indent="0">
              <a:buNone/>
            </a:pPr>
            <a:r>
              <a:rPr lang="en-GB" b="1" u="sng" dirty="0"/>
              <a:t>POLICING ROADS TOGETHER</a:t>
            </a:r>
          </a:p>
          <a:p>
            <a:pPr marL="457200" indent="-457200">
              <a:buFont typeface="+mj-lt"/>
              <a:buAutoNum type="arabicPeriod"/>
            </a:pPr>
            <a:r>
              <a:rPr lang="en-GB" sz="2100" dirty="0"/>
              <a:t>Preventing harm and saving lives </a:t>
            </a:r>
          </a:p>
          <a:p>
            <a:pPr marL="457200" indent="-457200">
              <a:buFont typeface="+mj-lt"/>
              <a:buAutoNum type="arabicPeriod"/>
            </a:pPr>
            <a:r>
              <a:rPr lang="en-GB" sz="2100" dirty="0"/>
              <a:t>Tackling crime </a:t>
            </a:r>
          </a:p>
          <a:p>
            <a:pPr marL="457200" indent="-457200">
              <a:buFont typeface="+mj-lt"/>
              <a:buAutoNum type="arabicPeriod"/>
            </a:pPr>
            <a:r>
              <a:rPr lang="en-GB" sz="2100" dirty="0"/>
              <a:t>Driving technology and innovation </a:t>
            </a:r>
          </a:p>
          <a:p>
            <a:pPr marL="457200" indent="-457200">
              <a:buFont typeface="+mj-lt"/>
              <a:buAutoNum type="arabicPeriod"/>
            </a:pPr>
            <a:r>
              <a:rPr lang="en-GB" sz="2100" dirty="0"/>
              <a:t>Changing minds.</a:t>
            </a:r>
            <a:endParaRPr lang="en-GB" sz="2100" b="1" dirty="0"/>
          </a:p>
          <a:p>
            <a:pPr marL="0" indent="0">
              <a:buNone/>
            </a:pPr>
            <a:r>
              <a:rPr lang="en-GB" dirty="0"/>
              <a:t>                                                                                                    </a:t>
            </a:r>
            <a:r>
              <a:rPr lang="en-GB" sz="1900" dirty="0"/>
              <a:t>NPCC,2022.</a:t>
            </a:r>
          </a:p>
        </p:txBody>
      </p:sp>
    </p:spTree>
    <p:extLst>
      <p:ext uri="{BB962C8B-B14F-4D97-AF65-F5344CB8AC3E}">
        <p14:creationId xmlns:p14="http://schemas.microsoft.com/office/powerpoint/2010/main" val="98008179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1000"/>
                                        <p:tgtEl>
                                          <p:spTgt spid="2"/>
                                        </p:tgtEl>
                                      </p:cBhvr>
                                    </p:animEffect>
                                  </p:childTnLst>
                                </p:cTn>
                              </p:par>
                            </p:childTnLst>
                          </p:cTn>
                        </p:par>
                        <p:par>
                          <p:cTn id="8" fill="hold">
                            <p:stCondLst>
                              <p:cond delay="1000"/>
                            </p:stCondLst>
                            <p:childTnLst>
                              <p:par>
                                <p:cTn id="9" presetID="42"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2000"/>
                            </p:stCondLst>
                            <p:childTnLst>
                              <p:par>
                                <p:cTn id="15" presetID="42" presetClass="entr" presetSubtype="0" fill="hold" grpId="0" nodeType="afterEffect">
                                  <p:stCondLst>
                                    <p:cond delay="100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42" presetClass="entr" presetSubtype="0"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6" fill="hold">
                            <p:stCondLst>
                              <p:cond delay="5000"/>
                            </p:stCondLst>
                            <p:childTnLst>
                              <p:par>
                                <p:cTn id="27" presetID="42" presetClass="entr" presetSubtype="0"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2" fill="hold">
                            <p:stCondLst>
                              <p:cond delay="6000"/>
                            </p:stCondLst>
                            <p:childTnLst>
                              <p:par>
                                <p:cTn id="33" presetID="42" presetClass="entr" presetSubtype="0"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8" fill="hold">
                            <p:stCondLst>
                              <p:cond delay="7000"/>
                            </p:stCondLst>
                            <p:childTnLst>
                              <p:par>
                                <p:cTn id="39" presetID="42" presetClass="entr" presetSubtype="0" fill="hold" grpId="0" nodeType="after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4" fill="hold">
                            <p:stCondLst>
                              <p:cond delay="8000"/>
                            </p:stCondLst>
                            <p:childTnLst>
                              <p:par>
                                <p:cTn id="45" presetID="42" presetClass="entr" presetSubtype="0" fill="hold" grpId="0" nodeType="after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1000"/>
                                        <p:tgtEl>
                                          <p:spTgt spid="3">
                                            <p:txEl>
                                              <p:pRg st="6" end="6"/>
                                            </p:txEl>
                                          </p:spTgt>
                                        </p:tgtEl>
                                      </p:cBhvr>
                                    </p:animEffect>
                                    <p:anim calcmode="lin" valueType="num">
                                      <p:cBhvr>
                                        <p:cTn id="4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A87857B-E82F-FE1B-6BAC-FE2E75BDC9AC}"/>
              </a:ext>
            </a:extLst>
          </p:cNvPr>
          <p:cNvSpPr>
            <a:spLocks noGrp="1"/>
          </p:cNvSpPr>
          <p:nvPr>
            <p:ph type="title"/>
          </p:nvPr>
        </p:nvSpPr>
        <p:spPr>
          <a:xfrm>
            <a:off x="952108" y="954756"/>
            <a:ext cx="2730414" cy="4946003"/>
          </a:xfrm>
        </p:spPr>
        <p:txBody>
          <a:bodyPr>
            <a:normAutofit/>
          </a:bodyPr>
          <a:lstStyle/>
          <a:p>
            <a:r>
              <a:rPr lang="en-GB" sz="3400" b="1" dirty="0">
                <a:solidFill>
                  <a:srgbClr val="FFFFFF"/>
                </a:solidFill>
              </a:rPr>
              <a:t>Key contributions of road policing…</a:t>
            </a:r>
            <a:br>
              <a:rPr lang="en-GB" sz="3400" b="1" dirty="0">
                <a:solidFill>
                  <a:srgbClr val="FFFFFF"/>
                </a:solidFill>
              </a:rPr>
            </a:br>
            <a:endParaRPr lang="en-GB" sz="3400" b="1" dirty="0">
              <a:solidFill>
                <a:srgbClr val="FFFFFF"/>
              </a:solidFill>
            </a:endParaRPr>
          </a:p>
        </p:txBody>
      </p:sp>
      <p:sp>
        <p:nvSpPr>
          <p:cNvPr id="25" name="Rectangle 24">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213A4C8D-3A34-F18E-FDA8-C1B32749F29E}"/>
              </a:ext>
            </a:extLst>
          </p:cNvPr>
          <p:cNvSpPr>
            <a:spLocks noGrp="1"/>
          </p:cNvSpPr>
          <p:nvPr>
            <p:ph idx="1"/>
          </p:nvPr>
        </p:nvSpPr>
        <p:spPr>
          <a:xfrm>
            <a:off x="5140934" y="469900"/>
            <a:ext cx="5953630" cy="5405968"/>
          </a:xfrm>
        </p:spPr>
        <p:txBody>
          <a:bodyPr anchor="ctr">
            <a:normAutofit/>
          </a:bodyPr>
          <a:lstStyle/>
          <a:p>
            <a:pPr>
              <a:lnSpc>
                <a:spcPct val="90000"/>
              </a:lnSpc>
              <a:spcBef>
                <a:spcPts val="750"/>
              </a:spcBef>
              <a:spcAft>
                <a:spcPts val="600"/>
              </a:spcAft>
              <a:buFont typeface="Arial" panose="020B0604020202020204" pitchFamily="34" charset="0"/>
              <a:buChar char="•"/>
            </a:pPr>
            <a:r>
              <a:rPr lang="en-GB" sz="2000" b="1" i="0" u="sng" dirty="0">
                <a:effectLst/>
                <a:latin typeface="Google Sans"/>
              </a:rPr>
              <a:t>Deterrence through Visible Presence</a:t>
            </a:r>
            <a:r>
              <a:rPr lang="en-GB" sz="2000" b="1" i="0" dirty="0">
                <a:effectLst/>
                <a:latin typeface="Google Sans"/>
              </a:rPr>
              <a:t>:</a:t>
            </a:r>
            <a:r>
              <a:rPr lang="en-GB" sz="2000" dirty="0">
                <a:latin typeface="Google Sans"/>
              </a:rPr>
              <a:t> actively </a:t>
            </a:r>
            <a:r>
              <a:rPr lang="en-GB" sz="2000" b="0" i="0" dirty="0">
                <a:effectLst/>
                <a:latin typeface="Google Sans"/>
              </a:rPr>
              <a:t>patrolling roads and </a:t>
            </a:r>
            <a:r>
              <a:rPr lang="en-GB" sz="2000" dirty="0">
                <a:latin typeface="Google Sans"/>
              </a:rPr>
              <a:t>doing </a:t>
            </a:r>
            <a:r>
              <a:rPr lang="en-GB" sz="2000" b="0" i="0" dirty="0">
                <a:effectLst/>
                <a:latin typeface="Google Sans"/>
              </a:rPr>
              <a:t>vehicle checks creates a visible deterrent against crimes and criminal activity, potentially discouraging</a:t>
            </a:r>
            <a:r>
              <a:rPr lang="en-GB" sz="2000" dirty="0">
                <a:latin typeface="Google Sans"/>
              </a:rPr>
              <a:t> criminals </a:t>
            </a:r>
            <a:r>
              <a:rPr lang="en-GB" sz="2000" b="0" i="0" dirty="0">
                <a:effectLst/>
                <a:latin typeface="Google Sans"/>
              </a:rPr>
              <a:t>from using the road network for criminal activities due to the increased risk of being caught. </a:t>
            </a:r>
          </a:p>
          <a:p>
            <a:pPr>
              <a:lnSpc>
                <a:spcPct val="90000"/>
              </a:lnSpc>
              <a:spcBef>
                <a:spcPts val="750"/>
              </a:spcBef>
              <a:spcAft>
                <a:spcPts val="600"/>
              </a:spcAft>
              <a:buFont typeface="Arial" panose="020B0604020202020204" pitchFamily="34" charset="0"/>
              <a:buChar char="•"/>
            </a:pPr>
            <a:r>
              <a:rPr lang="en-GB" sz="2000" b="1" i="0" u="sng" dirty="0">
                <a:effectLst/>
                <a:latin typeface="Google Sans"/>
              </a:rPr>
              <a:t>Intelligence Gathering:</a:t>
            </a:r>
            <a:r>
              <a:rPr lang="en-GB" sz="2000" u="sng" dirty="0">
                <a:latin typeface="Google Sans"/>
              </a:rPr>
              <a:t> </a:t>
            </a:r>
            <a:r>
              <a:rPr lang="en-GB" sz="2000" b="0" i="0" dirty="0">
                <a:effectLst/>
                <a:latin typeface="Google Sans"/>
              </a:rPr>
              <a:t>Traffic stops, and license plate recognition technology (ANPR) give police officers the resources to gather valuable intelligence by </a:t>
            </a:r>
            <a:r>
              <a:rPr lang="en-GB" sz="2000" dirty="0">
                <a:latin typeface="Google Sans"/>
              </a:rPr>
              <a:t>single out</a:t>
            </a:r>
            <a:r>
              <a:rPr lang="en-GB" sz="2000" b="0" i="0" dirty="0">
                <a:effectLst/>
                <a:latin typeface="Google Sans"/>
              </a:rPr>
              <a:t> suspicious vehicles, </a:t>
            </a:r>
            <a:r>
              <a:rPr lang="en-GB" sz="2000" dirty="0">
                <a:latin typeface="Google Sans"/>
              </a:rPr>
              <a:t>criminals</a:t>
            </a:r>
            <a:r>
              <a:rPr lang="en-GB" sz="2000" b="0" i="0" dirty="0">
                <a:effectLst/>
                <a:latin typeface="Google Sans"/>
              </a:rPr>
              <a:t>, and potential links to criminal activities. </a:t>
            </a:r>
          </a:p>
          <a:p>
            <a:pPr>
              <a:lnSpc>
                <a:spcPct val="90000"/>
              </a:lnSpc>
              <a:spcBef>
                <a:spcPts val="750"/>
              </a:spcBef>
              <a:spcAft>
                <a:spcPts val="600"/>
              </a:spcAft>
              <a:buFont typeface="Arial" panose="020B0604020202020204" pitchFamily="34" charset="0"/>
              <a:buChar char="•"/>
            </a:pPr>
            <a:r>
              <a:rPr lang="en-GB" sz="2000" b="1" i="0" u="sng" dirty="0">
                <a:effectLst/>
                <a:latin typeface="Google Sans"/>
              </a:rPr>
              <a:t>Proactive Identification of Criminal Activity:</a:t>
            </a:r>
            <a:r>
              <a:rPr lang="en-GB" sz="2000" u="sng" dirty="0">
                <a:latin typeface="Google Sans"/>
              </a:rPr>
              <a:t> </a:t>
            </a:r>
            <a:r>
              <a:rPr lang="en-GB" sz="2000" b="0" i="0" dirty="0" err="1">
                <a:effectLst/>
                <a:latin typeface="Google Sans"/>
              </a:rPr>
              <a:t>Analyzing</a:t>
            </a:r>
            <a:r>
              <a:rPr lang="en-GB" sz="2000" b="0" i="0" dirty="0">
                <a:effectLst/>
                <a:latin typeface="Google Sans"/>
              </a:rPr>
              <a:t> and identifying traffic patterns and </a:t>
            </a:r>
            <a:r>
              <a:rPr lang="en-GB" sz="2000" dirty="0">
                <a:latin typeface="Google Sans"/>
              </a:rPr>
              <a:t>hot spotting</a:t>
            </a:r>
            <a:r>
              <a:rPr lang="en-GB" sz="2000" b="0" i="0" dirty="0">
                <a:effectLst/>
                <a:latin typeface="Google Sans"/>
              </a:rPr>
              <a:t> areas with high criminal activity, this can help officers proactively focus resources to disrupt criminal operations. </a:t>
            </a:r>
          </a:p>
          <a:p>
            <a:pPr marL="0" indent="0">
              <a:lnSpc>
                <a:spcPct val="90000"/>
              </a:lnSpc>
              <a:spcBef>
                <a:spcPts val="750"/>
              </a:spcBef>
              <a:spcAft>
                <a:spcPts val="600"/>
              </a:spcAft>
              <a:buNone/>
            </a:pPr>
            <a:endParaRPr lang="en-GB" sz="2000" dirty="0">
              <a:latin typeface="Google Sans"/>
            </a:endParaRPr>
          </a:p>
          <a:p>
            <a:pPr>
              <a:lnSpc>
                <a:spcPct val="90000"/>
              </a:lnSpc>
            </a:pPr>
            <a:endParaRPr lang="en-GB" sz="2000" dirty="0"/>
          </a:p>
        </p:txBody>
      </p:sp>
      <p:sp>
        <p:nvSpPr>
          <p:cNvPr id="4" name="TextBox 3">
            <a:extLst>
              <a:ext uri="{FF2B5EF4-FFF2-40B4-BE49-F238E27FC236}">
                <a16:creationId xmlns:a16="http://schemas.microsoft.com/office/drawing/2014/main" id="{6A4E8D20-B98C-E070-461C-54B70266AE47}"/>
              </a:ext>
            </a:extLst>
          </p:cNvPr>
          <p:cNvSpPr txBox="1"/>
          <p:nvPr/>
        </p:nvSpPr>
        <p:spPr>
          <a:xfrm>
            <a:off x="9706708" y="5113933"/>
            <a:ext cx="2485292" cy="1744067"/>
          </a:xfrm>
          <a:prstGeom prst="rect">
            <a:avLst/>
          </a:prstGeom>
          <a:noFill/>
        </p:spPr>
        <p:txBody>
          <a:bodyPr wrap="square" rtlCol="0">
            <a:spAutoFit/>
          </a:bodyPr>
          <a:lstStyle/>
          <a:p>
            <a:pPr marL="0" indent="0" algn="r">
              <a:spcBef>
                <a:spcPts val="750"/>
              </a:spcBef>
              <a:spcAft>
                <a:spcPts val="600"/>
              </a:spcAft>
              <a:buNone/>
            </a:pPr>
            <a:r>
              <a:rPr lang="en-GB" sz="1400" b="0" i="0" dirty="0">
                <a:solidFill>
                  <a:schemeClr val="tx1"/>
                </a:solidFill>
                <a:effectLst/>
                <a:latin typeface="Google Sans"/>
              </a:rPr>
              <a:t> Venville et al, 2022.</a:t>
            </a:r>
          </a:p>
          <a:p>
            <a:pPr marL="0" indent="0" algn="r">
              <a:spcBef>
                <a:spcPts val="750"/>
              </a:spcBef>
              <a:spcAft>
                <a:spcPts val="600"/>
              </a:spcAft>
              <a:buNone/>
            </a:pPr>
            <a:r>
              <a:rPr lang="en-GB" sz="1400" dirty="0">
                <a:solidFill>
                  <a:schemeClr val="tx1"/>
                </a:solidFill>
                <a:latin typeface="Google Sans"/>
              </a:rPr>
              <a:t>                                                                                                                                                                                                                                                           Norbury, 2020.</a:t>
            </a:r>
          </a:p>
          <a:p>
            <a:pPr marL="0" indent="0" algn="r">
              <a:spcBef>
                <a:spcPts val="750"/>
              </a:spcBef>
              <a:spcAft>
                <a:spcPts val="600"/>
              </a:spcAft>
              <a:buNone/>
            </a:pPr>
            <a:r>
              <a:rPr lang="en-GB" sz="1400" b="0" i="0" dirty="0">
                <a:solidFill>
                  <a:schemeClr val="tx1"/>
                </a:solidFill>
                <a:effectLst/>
                <a:latin typeface="Google Sans"/>
              </a:rPr>
              <a:t>                                                                                                                                                                                                                                                                   </a:t>
            </a:r>
            <a:r>
              <a:rPr lang="en-GB" sz="1400" dirty="0" err="1">
                <a:solidFill>
                  <a:schemeClr val="tx1"/>
                </a:solidFill>
                <a:latin typeface="Google Sans"/>
              </a:rPr>
              <a:t>Parlermentary</a:t>
            </a:r>
            <a:r>
              <a:rPr lang="en-GB" sz="1400" dirty="0">
                <a:solidFill>
                  <a:schemeClr val="tx1"/>
                </a:solidFill>
                <a:latin typeface="Google Sans"/>
              </a:rPr>
              <a:t> advisory council for road safety, 2020.</a:t>
            </a:r>
            <a:endParaRPr lang="en-GB" sz="1400" dirty="0"/>
          </a:p>
        </p:txBody>
      </p:sp>
    </p:spTree>
    <p:extLst>
      <p:ext uri="{BB962C8B-B14F-4D97-AF65-F5344CB8AC3E}">
        <p14:creationId xmlns:p14="http://schemas.microsoft.com/office/powerpoint/2010/main" val="399050178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6" presetClass="entr" presetSubtype="21" fill="hold" grpId="0" nodeType="afterEffect">
                                  <p:stCondLst>
                                    <p:cond delay="0"/>
                                  </p:stCondLst>
                                  <p:childTnLst>
                                    <p:set>
                                      <p:cBhvr>
                                        <p:cTn id="11" dur="1" fill="hold">
                                          <p:stCondLst>
                                            <p:cond delay="0"/>
                                          </p:stCondLst>
                                        </p:cTn>
                                        <p:tgtEl>
                                          <p:spTgt spid="18">
                                            <p:txEl>
                                              <p:pRg st="0" end="0"/>
                                            </p:txEl>
                                          </p:spTgt>
                                        </p:tgtEl>
                                        <p:attrNameLst>
                                          <p:attrName>style.visibility</p:attrName>
                                        </p:attrNameLst>
                                      </p:cBhvr>
                                      <p:to>
                                        <p:strVal val="visible"/>
                                      </p:to>
                                    </p:set>
                                    <p:animEffect transition="in" filter="barn(inVertical)">
                                      <p:cBhvr>
                                        <p:cTn id="12" dur="500"/>
                                        <p:tgtEl>
                                          <p:spTgt spid="18">
                                            <p:txEl>
                                              <p:pRg st="0" end="0"/>
                                            </p:txEl>
                                          </p:spTgt>
                                        </p:tgtEl>
                                      </p:cBhvr>
                                    </p:animEffect>
                                  </p:childTnLst>
                                </p:cTn>
                              </p:par>
                            </p:childTnLst>
                          </p:cTn>
                        </p:par>
                        <p:par>
                          <p:cTn id="13" fill="hold">
                            <p:stCondLst>
                              <p:cond delay="1000"/>
                            </p:stCondLst>
                            <p:childTnLst>
                              <p:par>
                                <p:cTn id="14" presetID="16" presetClass="entr" presetSubtype="21" fill="hold" grpId="0" nodeType="afterEffect">
                                  <p:stCondLst>
                                    <p:cond delay="2000"/>
                                  </p:stCondLst>
                                  <p:childTnLst>
                                    <p:set>
                                      <p:cBhvr>
                                        <p:cTn id="15" dur="1" fill="hold">
                                          <p:stCondLst>
                                            <p:cond delay="0"/>
                                          </p:stCondLst>
                                        </p:cTn>
                                        <p:tgtEl>
                                          <p:spTgt spid="18">
                                            <p:txEl>
                                              <p:pRg st="1" end="1"/>
                                            </p:txEl>
                                          </p:spTgt>
                                        </p:tgtEl>
                                        <p:attrNameLst>
                                          <p:attrName>style.visibility</p:attrName>
                                        </p:attrNameLst>
                                      </p:cBhvr>
                                      <p:to>
                                        <p:strVal val="visible"/>
                                      </p:to>
                                    </p:set>
                                    <p:animEffect transition="in" filter="barn(inVertical)">
                                      <p:cBhvr>
                                        <p:cTn id="16" dur="500"/>
                                        <p:tgtEl>
                                          <p:spTgt spid="18">
                                            <p:txEl>
                                              <p:pRg st="1" end="1"/>
                                            </p:txEl>
                                          </p:spTgt>
                                        </p:tgtEl>
                                      </p:cBhvr>
                                    </p:animEffect>
                                  </p:childTnLst>
                                </p:cTn>
                              </p:par>
                            </p:childTnLst>
                          </p:cTn>
                        </p:par>
                        <p:par>
                          <p:cTn id="17" fill="hold">
                            <p:stCondLst>
                              <p:cond delay="3500"/>
                            </p:stCondLst>
                            <p:childTnLst>
                              <p:par>
                                <p:cTn id="18" presetID="16" presetClass="entr" presetSubtype="21" fill="hold" grpId="0" nodeType="afterEffect">
                                  <p:stCondLst>
                                    <p:cond delay="2000"/>
                                  </p:stCondLst>
                                  <p:childTnLst>
                                    <p:set>
                                      <p:cBhvr>
                                        <p:cTn id="19" dur="1" fill="hold">
                                          <p:stCondLst>
                                            <p:cond delay="0"/>
                                          </p:stCondLst>
                                        </p:cTn>
                                        <p:tgtEl>
                                          <p:spTgt spid="18">
                                            <p:txEl>
                                              <p:pRg st="2" end="2"/>
                                            </p:txEl>
                                          </p:spTgt>
                                        </p:tgtEl>
                                        <p:attrNameLst>
                                          <p:attrName>style.visibility</p:attrName>
                                        </p:attrNameLst>
                                      </p:cBhvr>
                                      <p:to>
                                        <p:strVal val="visible"/>
                                      </p:to>
                                    </p:set>
                                    <p:animEffect transition="in" filter="barn(inVertical)">
                                      <p:cBhvr>
                                        <p:cTn id="20" dur="500"/>
                                        <p:tgtEl>
                                          <p:spTgt spid="18">
                                            <p:txEl>
                                              <p:pRg st="2" end="2"/>
                                            </p:txEl>
                                          </p:spTgt>
                                        </p:tgtEl>
                                      </p:cBhvr>
                                    </p:animEffect>
                                  </p:childTnLst>
                                </p:cTn>
                              </p:par>
                              <p:par>
                                <p:cTn id="21" presetID="42"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1000"/>
                                        <p:tgtEl>
                                          <p:spTgt spid="4"/>
                                        </p:tgtEl>
                                      </p:cBhvr>
                                    </p:animEffect>
                                    <p:anim calcmode="lin" valueType="num">
                                      <p:cBhvr>
                                        <p:cTn id="24" dur="1000" fill="hold"/>
                                        <p:tgtEl>
                                          <p:spTgt spid="4"/>
                                        </p:tgtEl>
                                        <p:attrNameLst>
                                          <p:attrName>ppt_x</p:attrName>
                                        </p:attrNameLst>
                                      </p:cBhvr>
                                      <p:tavLst>
                                        <p:tav tm="0">
                                          <p:val>
                                            <p:strVal val="#ppt_x"/>
                                          </p:val>
                                        </p:tav>
                                        <p:tav tm="100000">
                                          <p:val>
                                            <p:strVal val="#ppt_x"/>
                                          </p:val>
                                        </p:tav>
                                      </p:tavLst>
                                    </p:anim>
                                    <p:anim calcmode="lin" valueType="num">
                                      <p:cBhvr>
                                        <p:cTn id="2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8" grpId="0" uiExpand="1"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0DED6-151A-6788-5368-654A836B9C58}"/>
              </a:ext>
            </a:extLst>
          </p:cNvPr>
          <p:cNvSpPr>
            <a:spLocks noGrp="1"/>
          </p:cNvSpPr>
          <p:nvPr>
            <p:ph type="title"/>
          </p:nvPr>
        </p:nvSpPr>
        <p:spPr/>
        <p:txBody>
          <a:bodyPr/>
          <a:lstStyle/>
          <a:p>
            <a:r>
              <a:rPr lang="en-GB" u="sng" dirty="0"/>
              <a:t>Crimes enabled by the road network..</a:t>
            </a:r>
          </a:p>
        </p:txBody>
      </p:sp>
      <p:sp>
        <p:nvSpPr>
          <p:cNvPr id="3" name="Content Placeholder 2">
            <a:extLst>
              <a:ext uri="{FF2B5EF4-FFF2-40B4-BE49-F238E27FC236}">
                <a16:creationId xmlns:a16="http://schemas.microsoft.com/office/drawing/2014/main" id="{BA7473AB-6B12-BA02-94D8-33F516E591A2}"/>
              </a:ext>
            </a:extLst>
          </p:cNvPr>
          <p:cNvSpPr>
            <a:spLocks noGrp="1"/>
          </p:cNvSpPr>
          <p:nvPr>
            <p:ph idx="1"/>
          </p:nvPr>
        </p:nvSpPr>
        <p:spPr/>
        <p:txBody>
          <a:bodyPr>
            <a:normAutofit fontScale="40000" lnSpcReduction="20000"/>
          </a:bodyPr>
          <a:lstStyle/>
          <a:p>
            <a:pPr fontAlgn="ctr">
              <a:spcAft>
                <a:spcPts val="1500"/>
              </a:spcAft>
            </a:pPr>
            <a:r>
              <a:rPr lang="en-GB" sz="4800" b="0" i="0" u="sng" dirty="0">
                <a:solidFill>
                  <a:schemeClr val="tx1"/>
                </a:solidFill>
                <a:effectLst/>
                <a:latin typeface="Google Sans"/>
              </a:rPr>
              <a:t>Car theft: </a:t>
            </a:r>
            <a:r>
              <a:rPr lang="en-GB" sz="4800" b="0" i="0" dirty="0">
                <a:solidFill>
                  <a:schemeClr val="tx1"/>
                </a:solidFill>
                <a:effectLst/>
                <a:latin typeface="Google Sans"/>
              </a:rPr>
              <a:t>Car thefts can be used to </a:t>
            </a:r>
            <a:r>
              <a:rPr lang="en-GB" sz="4800" dirty="0">
                <a:solidFill>
                  <a:schemeClr val="tx1"/>
                </a:solidFill>
                <a:latin typeface="Google Sans"/>
              </a:rPr>
              <a:t>commit a series </a:t>
            </a:r>
            <a:r>
              <a:rPr lang="en-GB" sz="4800" b="0" i="0" dirty="0">
                <a:solidFill>
                  <a:schemeClr val="tx1"/>
                </a:solidFill>
                <a:effectLst/>
                <a:latin typeface="Google Sans"/>
              </a:rPr>
              <a:t>other crimes, such as drug and human trafficking, smuggling.</a:t>
            </a:r>
          </a:p>
          <a:p>
            <a:pPr fontAlgn="ctr">
              <a:spcAft>
                <a:spcPts val="1500"/>
              </a:spcAft>
            </a:pPr>
            <a:r>
              <a:rPr lang="en-GB" sz="4800" b="0" i="0" u="sng" dirty="0">
                <a:solidFill>
                  <a:schemeClr val="tx1"/>
                </a:solidFill>
                <a:effectLst/>
                <a:latin typeface="Google Sans"/>
              </a:rPr>
              <a:t>Burglary: </a:t>
            </a:r>
            <a:r>
              <a:rPr lang="en-GB" sz="4800" b="0" i="0" dirty="0">
                <a:solidFill>
                  <a:schemeClr val="tx1"/>
                </a:solidFill>
                <a:effectLst/>
                <a:latin typeface="Google Sans"/>
              </a:rPr>
              <a:t>Burglars can use the road network to quickly transport stolen goods. One study found that burglary rates increased by 10% in the year of motorway connection.</a:t>
            </a:r>
          </a:p>
          <a:p>
            <a:pPr fontAlgn="ctr">
              <a:spcAft>
                <a:spcPts val="1500"/>
              </a:spcAft>
            </a:pPr>
            <a:r>
              <a:rPr lang="en-GB" sz="4800" b="0" i="0" u="sng" dirty="0">
                <a:solidFill>
                  <a:schemeClr val="tx1"/>
                </a:solidFill>
                <a:effectLst/>
                <a:latin typeface="Google Sans"/>
              </a:rPr>
              <a:t>Drug trafficking (</a:t>
            </a:r>
            <a:r>
              <a:rPr lang="en-GB" sz="4800" u="sng" dirty="0">
                <a:solidFill>
                  <a:schemeClr val="tx1"/>
                </a:solidFill>
                <a:latin typeface="Google Sans"/>
              </a:rPr>
              <a:t>C</a:t>
            </a:r>
            <a:r>
              <a:rPr lang="en-GB" sz="4800" b="0" i="0" u="sng" dirty="0">
                <a:solidFill>
                  <a:schemeClr val="tx1"/>
                </a:solidFill>
                <a:effectLst/>
                <a:latin typeface="Google Sans"/>
              </a:rPr>
              <a:t>ounty </a:t>
            </a:r>
            <a:r>
              <a:rPr lang="en-GB" sz="4800" u="sng" dirty="0">
                <a:solidFill>
                  <a:schemeClr val="tx1"/>
                </a:solidFill>
                <a:latin typeface="Google Sans"/>
              </a:rPr>
              <a:t>L</a:t>
            </a:r>
            <a:r>
              <a:rPr lang="en-GB" sz="4800" b="0" i="0" u="sng" dirty="0">
                <a:solidFill>
                  <a:schemeClr val="tx1"/>
                </a:solidFill>
                <a:effectLst/>
                <a:latin typeface="Google Sans"/>
              </a:rPr>
              <a:t>ines): </a:t>
            </a:r>
            <a:r>
              <a:rPr lang="en-GB" sz="4800" b="0" i="0" dirty="0">
                <a:solidFill>
                  <a:schemeClr val="tx1"/>
                </a:solidFill>
                <a:effectLst/>
                <a:latin typeface="Google Sans"/>
              </a:rPr>
              <a:t>The road network can be used to transport drugs.</a:t>
            </a:r>
          </a:p>
          <a:p>
            <a:pPr fontAlgn="ctr">
              <a:spcAft>
                <a:spcPts val="1500"/>
              </a:spcAft>
            </a:pPr>
            <a:r>
              <a:rPr lang="en-GB" sz="4800" b="0" i="0" u="sng" dirty="0">
                <a:solidFill>
                  <a:schemeClr val="tx1"/>
                </a:solidFill>
                <a:effectLst/>
                <a:latin typeface="Google Sans"/>
              </a:rPr>
              <a:t>Human trafficking: </a:t>
            </a:r>
            <a:r>
              <a:rPr lang="en-GB" sz="4800" b="0" i="0" dirty="0">
                <a:solidFill>
                  <a:schemeClr val="tx1"/>
                </a:solidFill>
                <a:effectLst/>
                <a:latin typeface="Google Sans"/>
              </a:rPr>
              <a:t>The road network can be used to transport humans.</a:t>
            </a:r>
          </a:p>
          <a:p>
            <a:pPr fontAlgn="ctr">
              <a:spcAft>
                <a:spcPts val="1500"/>
              </a:spcAft>
            </a:pPr>
            <a:r>
              <a:rPr lang="en-GB" sz="4800" b="0" i="0" u="sng" dirty="0">
                <a:solidFill>
                  <a:schemeClr val="tx1"/>
                </a:solidFill>
                <a:effectLst/>
                <a:latin typeface="Google Sans"/>
              </a:rPr>
              <a:t>Violent attacks: </a:t>
            </a:r>
            <a:r>
              <a:rPr lang="en-GB" sz="4800" b="0" i="0" dirty="0">
                <a:solidFill>
                  <a:schemeClr val="tx1"/>
                </a:solidFill>
                <a:effectLst/>
                <a:latin typeface="Google Sans"/>
              </a:rPr>
              <a:t>The road network can be used to facilitate violent attacks.</a:t>
            </a:r>
          </a:p>
          <a:p>
            <a:endParaRPr lang="en-GB" dirty="0"/>
          </a:p>
        </p:txBody>
      </p:sp>
    </p:spTree>
    <p:extLst>
      <p:ext uri="{BB962C8B-B14F-4D97-AF65-F5344CB8AC3E}">
        <p14:creationId xmlns:p14="http://schemas.microsoft.com/office/powerpoint/2010/main" val="5439320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22" presetClass="entr" presetSubtype="4" fill="hold" grpId="0" nodeType="afterEffect">
                                  <p:stCondLst>
                                    <p:cond delay="150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par>
                          <p:cTn id="12" fill="hold">
                            <p:stCondLst>
                              <p:cond delay="2500"/>
                            </p:stCondLst>
                            <p:childTnLst>
                              <p:par>
                                <p:cTn id="13" presetID="22" presetClass="entr" presetSubtype="4" fill="hold" grpId="0" nodeType="afterEffect">
                                  <p:stCondLst>
                                    <p:cond delay="100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par>
                          <p:cTn id="16" fill="hold">
                            <p:stCondLst>
                              <p:cond delay="4000"/>
                            </p:stCondLst>
                            <p:childTnLst>
                              <p:par>
                                <p:cTn id="17" presetID="22" presetClass="entr" presetSubtype="4" fill="hold" grpId="0" nodeType="afterEffect">
                                  <p:stCondLst>
                                    <p:cond delay="100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childTnLst>
                          </p:cTn>
                        </p:par>
                        <p:par>
                          <p:cTn id="20" fill="hold">
                            <p:stCondLst>
                              <p:cond delay="5500"/>
                            </p:stCondLst>
                            <p:childTnLst>
                              <p:par>
                                <p:cTn id="21" presetID="22" presetClass="entr" presetSubtype="4" fill="hold" grpId="0" nodeType="afterEffect">
                                  <p:stCondLst>
                                    <p:cond delay="100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wipe(down)">
                                      <p:cBhvr>
                                        <p:cTn id="23" dur="500"/>
                                        <p:tgtEl>
                                          <p:spTgt spid="3">
                                            <p:txEl>
                                              <p:pRg st="3" end="3"/>
                                            </p:txEl>
                                          </p:spTgt>
                                        </p:tgtEl>
                                      </p:cBhvr>
                                    </p:animEffect>
                                  </p:childTnLst>
                                </p:cTn>
                              </p:par>
                            </p:childTnLst>
                          </p:cTn>
                        </p:par>
                        <p:par>
                          <p:cTn id="24" fill="hold">
                            <p:stCondLst>
                              <p:cond delay="7000"/>
                            </p:stCondLst>
                            <p:childTnLst>
                              <p:par>
                                <p:cTn id="25" presetID="22" presetClass="entr" presetSubtype="4" fill="hold" grpId="0" nodeType="afterEffect">
                                  <p:stCondLst>
                                    <p:cond delay="100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4" name="Picture 33">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5" name="Rectangle 34">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6" name="Picture 35">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7" name="Picture 36">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9" name="Straight Connector 38">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41" name="Rectangle 40">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4" name="Picture 43">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5" name="Rectangle 44">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6" name="Picture 45">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7" name="Picture 46">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9CA3136-4F84-1360-6AD2-75EBB2F844F2}"/>
              </a:ext>
            </a:extLst>
          </p:cNvPr>
          <p:cNvSpPr>
            <a:spLocks noGrp="1"/>
          </p:cNvSpPr>
          <p:nvPr>
            <p:ph type="title"/>
          </p:nvPr>
        </p:nvSpPr>
        <p:spPr>
          <a:xfrm>
            <a:off x="6094413" y="813920"/>
            <a:ext cx="4802184" cy="1472080"/>
          </a:xfrm>
        </p:spPr>
        <p:txBody>
          <a:bodyPr vert="horz" lIns="91440" tIns="45720" rIns="91440" bIns="45720" rtlCol="0" anchor="ctr">
            <a:normAutofit fontScale="90000"/>
          </a:bodyPr>
          <a:lstStyle/>
          <a:p>
            <a:pPr>
              <a:lnSpc>
                <a:spcPct val="90000"/>
              </a:lnSpc>
            </a:pPr>
            <a:r>
              <a:rPr lang="en-US" sz="3200" b="1" i="0" u="sng" dirty="0"/>
              <a:t>Man given 37-month sentence for drug dealing after Stowmarket stop.</a:t>
            </a:r>
            <a:br>
              <a:rPr lang="en-US" sz="2400" b="1" i="0" u="sng" dirty="0"/>
            </a:br>
            <a:endParaRPr lang="en-US" sz="2400" u="sng" dirty="0"/>
          </a:p>
        </p:txBody>
      </p:sp>
      <p:sp>
        <p:nvSpPr>
          <p:cNvPr id="49" name="Rectangle 48">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B42254A-239B-A803-7301-2DA2ED02A118}"/>
              </a:ext>
            </a:extLst>
          </p:cNvPr>
          <p:cNvPicPr>
            <a:picLocks noGrp="1" noChangeAspect="1"/>
          </p:cNvPicPr>
          <p:nvPr>
            <p:ph sz="half" idx="2"/>
          </p:nvPr>
        </p:nvPicPr>
        <p:blipFill>
          <a:blip r:embed="rId5"/>
          <a:srcRect t="48" r="3" b="25302"/>
          <a:stretch/>
        </p:blipFill>
        <p:spPr>
          <a:xfrm>
            <a:off x="1412683" y="1410208"/>
            <a:ext cx="3876801" cy="3858780"/>
          </a:xfrm>
          <a:prstGeom prst="rect">
            <a:avLst/>
          </a:prstGeom>
        </p:spPr>
      </p:pic>
      <p:cxnSp>
        <p:nvCxnSpPr>
          <p:cNvPr id="51" name="Straight Connector 50">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17791B3A-29EF-0B48-CEEE-17347A4938A2}"/>
              </a:ext>
            </a:extLst>
          </p:cNvPr>
          <p:cNvSpPr>
            <a:spLocks noGrp="1"/>
          </p:cNvSpPr>
          <p:nvPr>
            <p:ph sz="half" idx="1"/>
          </p:nvPr>
        </p:nvSpPr>
        <p:spPr>
          <a:xfrm>
            <a:off x="6094412" y="2556932"/>
            <a:ext cx="4802184" cy="3318936"/>
          </a:xfrm>
        </p:spPr>
        <p:txBody>
          <a:bodyPr vert="horz" lIns="91440" tIns="45720" rIns="91440" bIns="45720" rtlCol="0" anchor="t">
            <a:normAutofit fontScale="92500"/>
          </a:bodyPr>
          <a:lstStyle/>
          <a:p>
            <a:r>
              <a:rPr lang="en-US" b="0" i="0" dirty="0" err="1"/>
              <a:t>Rustemi</a:t>
            </a:r>
            <a:r>
              <a:rPr lang="en-US" b="0" i="0" dirty="0"/>
              <a:t> was stopped by officers from Suffolk Constabularies Sentinel West </a:t>
            </a:r>
            <a:r>
              <a:rPr lang="en-US" b="1" i="0" dirty="0"/>
              <a:t>ANPR team </a:t>
            </a:r>
            <a:r>
              <a:rPr lang="en-US" b="0" i="0" dirty="0"/>
              <a:t>on Kestrel Drive, Stowmarket in September 2024.</a:t>
            </a:r>
          </a:p>
          <a:p>
            <a:r>
              <a:rPr lang="en-US" b="0" i="0" dirty="0"/>
              <a:t>A man from Coventry has been jailed for 37 months for drug dealing offences</a:t>
            </a:r>
          </a:p>
          <a:p>
            <a:pPr marL="0" indent="0">
              <a:buNone/>
            </a:pPr>
            <a:r>
              <a:rPr lang="en-US" b="0" i="0" dirty="0"/>
              <a:t>                                         </a:t>
            </a:r>
            <a:r>
              <a:rPr lang="en-US" sz="1900" b="0" i="0" dirty="0"/>
              <a:t>Suffolk police,2025</a:t>
            </a:r>
          </a:p>
          <a:p>
            <a:endParaRPr lang="en-US" dirty="0"/>
          </a:p>
        </p:txBody>
      </p:sp>
    </p:spTree>
    <p:extLst>
      <p:ext uri="{BB962C8B-B14F-4D97-AF65-F5344CB8AC3E}">
        <p14:creationId xmlns:p14="http://schemas.microsoft.com/office/powerpoint/2010/main" val="21569714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21" presetClass="entr" presetSubtype="1"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heel(1)">
                                      <p:cBhvr>
                                        <p:cTn id="11" dur="2000"/>
                                        <p:tgtEl>
                                          <p:spTgt spid="5"/>
                                        </p:tgtEl>
                                      </p:cBhvr>
                                    </p:animEffect>
                                  </p:childTnLst>
                                </p:cTn>
                              </p:par>
                            </p:childTnLst>
                          </p:cTn>
                        </p:par>
                        <p:par>
                          <p:cTn id="12" fill="hold">
                            <p:stCondLst>
                              <p:cond delay="2500"/>
                            </p:stCondLst>
                            <p:childTnLst>
                              <p:par>
                                <p:cTn id="13" presetID="2" presetClass="entr" presetSubtype="4"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7" fill="hold">
                            <p:stCondLst>
                              <p:cond delay="3000"/>
                            </p:stCondLst>
                            <p:childTnLst>
                              <p:par>
                                <p:cTn id="18" presetID="2" presetClass="entr" presetSubtype="4" fill="hold" grpId="0" nodeType="afterEffect">
                                  <p:stCondLst>
                                    <p:cond delay="200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125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E6E9258-2B3A-158A-6F22-B39A0B57742D}"/>
              </a:ext>
            </a:extLst>
          </p:cNvPr>
          <p:cNvSpPr>
            <a:spLocks noGrp="1"/>
          </p:cNvSpPr>
          <p:nvPr>
            <p:ph type="title"/>
          </p:nvPr>
        </p:nvSpPr>
        <p:spPr>
          <a:xfrm>
            <a:off x="952108" y="954756"/>
            <a:ext cx="2730414" cy="4946003"/>
          </a:xfrm>
        </p:spPr>
        <p:txBody>
          <a:bodyPr>
            <a:normAutofit/>
          </a:bodyPr>
          <a:lstStyle/>
          <a:p>
            <a:r>
              <a:rPr lang="en-GB" b="1" u="sng">
                <a:solidFill>
                  <a:srgbClr val="FFFFFF"/>
                </a:solidFill>
              </a:rPr>
              <a:t>Reference list…</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6E17FB-F108-FF6B-3564-EC579C55EBDB}"/>
              </a:ext>
            </a:extLst>
          </p:cNvPr>
          <p:cNvSpPr>
            <a:spLocks noGrp="1"/>
          </p:cNvSpPr>
          <p:nvPr>
            <p:ph idx="1"/>
          </p:nvPr>
        </p:nvSpPr>
        <p:spPr>
          <a:xfrm>
            <a:off x="5140934" y="469900"/>
            <a:ext cx="5953630" cy="5405968"/>
          </a:xfrm>
        </p:spPr>
        <p:txBody>
          <a:bodyPr anchor="ctr">
            <a:normAutofit/>
          </a:bodyPr>
          <a:lstStyle/>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Bates, L., Anderson, L., Rodwell, D. and Blais, E. (2020). A qualitative study of young drivers and deterrence based road policing.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Transportation Research Part F: Traffic Psychology and </a:t>
            </a:r>
            <a:r>
              <a:rPr lang="en-US" sz="1300" i="1" kern="0" err="1">
                <a:effectLst/>
                <a:latin typeface="Times New Roman" panose="02020603050405020304" pitchFamily="18" charset="0"/>
                <a:ea typeface="Times New Roman" panose="02020603050405020304" pitchFamily="18" charset="0"/>
                <a:cs typeface="Times New Roman" panose="02020603050405020304" pitchFamily="18" charset="0"/>
              </a:rPr>
              <a:t>Behaviour</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(71), pp.110–118. </a:t>
            </a:r>
            <a:r>
              <a:rPr lang="en-US" sz="1300" kern="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300" u="none" strike="noStrike" kern="0" err="1">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3"/>
              </a:rPr>
              <a:t>://doi.org/10.1016/j.trf.2020.04.003</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Bottomley, J., </a:t>
            </a:r>
            <a:r>
              <a:rPr lang="en-US" sz="1300" kern="0" err="1">
                <a:effectLst/>
                <a:latin typeface="Times New Roman" panose="02020603050405020304" pitchFamily="18" charset="0"/>
                <a:ea typeface="Times New Roman" panose="02020603050405020304" pitchFamily="18" charset="0"/>
                <a:cs typeface="Times New Roman" panose="02020603050405020304" pitchFamily="18" charset="0"/>
              </a:rPr>
              <a:t>Pryjmachuk</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S. and Wright, M. (2019).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Studying for your policing degree</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St Albans: Critical Publishing Ltd.</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College of Policing (2022).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Roads policing</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[online] College of Policing. Available at: </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https://www.college.police.uk/app/roads-policing</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[Accessed 24 Feb. 2025].</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Corbett, C. (2007). Roads Policing: Current Context and Imminent Dangers.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Policing</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2(1), pp.131–142. </a:t>
            </a:r>
            <a:r>
              <a:rPr lang="en-US" sz="1300" kern="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300" u="none" strike="noStrike" kern="0" err="1">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5"/>
              </a:rPr>
              <a:t>://doi.org/10.1093/police/pam071</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Gov.uk (2011).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Highways Act 1980</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[online] Legislation.gov.uk. Available at: </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https://www.legislation.gov.uk/ukpga/1980/66</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[Accessed 26 Feb. 2025].</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Innes, M. and </a:t>
            </a:r>
            <a:r>
              <a:rPr lang="en-US" sz="1300" kern="0" err="1">
                <a:effectLst/>
                <a:latin typeface="Times New Roman" panose="02020603050405020304" pitchFamily="18" charset="0"/>
                <a:ea typeface="Times New Roman" panose="02020603050405020304" pitchFamily="18" charset="0"/>
                <a:cs typeface="Times New Roman" panose="02020603050405020304" pitchFamily="18" charset="0"/>
              </a:rPr>
              <a:t>Sheptycki</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J.W.E. (2004). From Detection to Disruption.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International Criminal Justice Review</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[online] 14(1), pp.1–24. </a:t>
            </a:r>
            <a:r>
              <a:rPr lang="en-US" sz="1300" kern="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300" u="none" strike="noStrike" kern="0" err="1">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7"/>
              </a:rPr>
              <a:t>://doi.org/10.1177/105756770401400101</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Legislation.gov.uk (1988).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Road Traffic Act 1988</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[online] Legislation.gov.uk. Available at: </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https://www.legislation.gov.uk/ukpga/1988/52/contents</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[Accessed 26 Feb. 2025].</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898245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B0EFDC2-0E82-284B-CD72-8A22D4471D0C}"/>
              </a:ext>
            </a:extLst>
          </p:cNvPr>
          <p:cNvSpPr>
            <a:spLocks noGrp="1"/>
          </p:cNvSpPr>
          <p:nvPr>
            <p:ph type="title"/>
          </p:nvPr>
        </p:nvSpPr>
        <p:spPr>
          <a:xfrm>
            <a:off x="952108" y="954756"/>
            <a:ext cx="2730414" cy="4946003"/>
          </a:xfrm>
        </p:spPr>
        <p:txBody>
          <a:bodyPr>
            <a:normAutofit/>
          </a:bodyPr>
          <a:lstStyle/>
          <a:p>
            <a:r>
              <a:rPr lang="en-GB" dirty="0">
                <a:solidFill>
                  <a:srgbClr val="FFFFFF"/>
                </a:solidFill>
              </a:rPr>
              <a:t>Reference list…</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7633CB-B9C6-E025-B7A0-8156EE0CB909}"/>
              </a:ext>
            </a:extLst>
          </p:cNvPr>
          <p:cNvSpPr>
            <a:spLocks noGrp="1"/>
          </p:cNvSpPr>
          <p:nvPr>
            <p:ph idx="1"/>
          </p:nvPr>
        </p:nvSpPr>
        <p:spPr>
          <a:xfrm>
            <a:off x="5140934" y="469900"/>
            <a:ext cx="5953630" cy="5405968"/>
          </a:xfrm>
        </p:spPr>
        <p:txBody>
          <a:bodyPr anchor="ctr">
            <a:normAutofit/>
          </a:bodyPr>
          <a:lstStyle/>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Legislation.gov.uk. (2014).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Road Traffic Regulation Act 1984</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https://www.legislation.gov.uk/ukpga/1984/27</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[Accessed 26 Feb. 2025].</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Norbury, F. (2020).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Roads policing and its contribution to road safety</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https://www.pacts.org.uk/wp-content/uploads/Roads-Policing-Report-FinalV1-merged-1.pdf</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[Accessed 27 Feb. 2025].</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NPCC (2022).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National Roads Policing Strategy 2022 -2025</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https://library.college.police.uk/docs/NPCC/Roads_Policing_Strategy_2022.25.pdf</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[Accessed 26 Feb. 2025].</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parliamentary advisory council for transport safety (2005).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Policing Road Risk: Enforcement, Technologies and Road Safety parliamentary advisory council for transport safety</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https://www.pacts.org.uk/wp-content/uploads/docs/pdf-bank/Policing%20Road%20Risk.pdf</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[Accessed 27 Feb. 2025].</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Suffolk Constabulary. (n.d.).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Suffolk Constabulary</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https://www.suffolk.police.uk</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90000"/>
              </a:lnSpc>
              <a:spcAft>
                <a:spcPts val="1200"/>
              </a:spcAft>
            </a:pP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Venville, A., Kostecki, T., McGowan, D. and Lynch, R. (2022). From active police duty to civilian life: The role of peer support. </a:t>
            </a:r>
            <a:r>
              <a:rPr lang="en-US" sz="1300" i="1" kern="0">
                <a:effectLst/>
                <a:latin typeface="Times New Roman" panose="02020603050405020304" pitchFamily="18" charset="0"/>
                <a:ea typeface="Times New Roman" panose="02020603050405020304" pitchFamily="18" charset="0"/>
                <a:cs typeface="Times New Roman" panose="02020603050405020304" pitchFamily="18" charset="0"/>
              </a:rPr>
              <a:t>The Police Journal: Theory, Practice and Principles</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 (1), p.0032258X2211298. </a:t>
            </a:r>
            <a:r>
              <a:rPr lang="en-US" sz="1300" kern="0" err="1">
                <a:effectLst/>
                <a:latin typeface="Times New Roman" panose="02020603050405020304" pitchFamily="18" charset="0"/>
                <a:ea typeface="Times New Roman" panose="02020603050405020304" pitchFamily="18" charset="0"/>
                <a:cs typeface="Times New Roman" panose="02020603050405020304" pitchFamily="18" charset="0"/>
              </a:rPr>
              <a:t>doi:</a:t>
            </a:r>
            <a:r>
              <a:rPr lang="en-US" sz="1300" u="none" strike="noStrike" kern="0" err="1">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a:t>
            </a:r>
            <a:r>
              <a:rPr lang="en-US" sz="1300" u="none" strike="noStrike" kern="0">
                <a:effectLst/>
                <a:latin typeface="Times New Roman" panose="02020603050405020304" pitchFamily="18" charset="0"/>
                <a:ea typeface="Times New Roman" panose="02020603050405020304" pitchFamily="18" charset="0"/>
                <a:cs typeface="Times New Roman" panose="02020603050405020304" pitchFamily="18" charset="0"/>
                <a:hlinkClick r:id="rId8"/>
              </a:rPr>
              <a:t>://doi.org/10.1177/0032258x221129866</a:t>
            </a:r>
            <a:r>
              <a:rPr lang="en-US" sz="1300" kern="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kern="100">
              <a:effectLst/>
              <a:latin typeface="Aptos" panose="020B0004020202020204" pitchFamily="34" charset="0"/>
              <a:ea typeface="Times New Roman" panose="02020603050405020304" pitchFamily="18" charset="0"/>
              <a:cs typeface="Times New Roman" panose="02020603050405020304" pitchFamily="18" charset="0"/>
            </a:endParaRPr>
          </a:p>
          <a:p>
            <a:pPr marL="0" indent="0">
              <a:lnSpc>
                <a:spcPct val="90000"/>
              </a:lnSpc>
              <a:buNone/>
            </a:pPr>
            <a:endParaRPr lang="en-GB" sz="1300"/>
          </a:p>
        </p:txBody>
      </p:sp>
    </p:spTree>
    <p:extLst>
      <p:ext uri="{BB962C8B-B14F-4D97-AF65-F5344CB8AC3E}">
        <p14:creationId xmlns:p14="http://schemas.microsoft.com/office/powerpoint/2010/main" val="26407975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3" ma:contentTypeDescription="Create a new document." ma:contentTypeScope="" ma:versionID="3ccea089db30944052b64aa33a9a458b">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fa0cf8d61a5fc631527ace101bd4cd9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Props1.xml><?xml version="1.0" encoding="utf-8"?>
<ds:datastoreItem xmlns:ds="http://schemas.openxmlformats.org/officeDocument/2006/customXml" ds:itemID="{89405C26-5375-460F-8F74-413D6B9BC8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E7D19A-C09E-4B3D-9C31-D0A080ADCCC2}">
  <ds:schemaRefs>
    <ds:schemaRef ds:uri="http://schemas.microsoft.com/sharepoint/v3/contenttype/forms"/>
  </ds:schemaRefs>
</ds:datastoreItem>
</file>

<file path=customXml/itemProps3.xml><?xml version="1.0" encoding="utf-8"?>
<ds:datastoreItem xmlns:ds="http://schemas.openxmlformats.org/officeDocument/2006/customXml" ds:itemID="{6E78A5B8-D247-4DE3-A5E1-0A85B8BE5A16}">
  <ds:schemaRefs>
    <ds:schemaRef ds:uri="http://purl.org/dc/terms/"/>
    <ds:schemaRef ds:uri="http://purl.org/dc/elements/1.1/"/>
    <ds:schemaRef ds:uri="7b23fa32-4003-4364-bee1-595462966394"/>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f54e4810-f1f5-4bce-aa8e-e4722dc561be"/>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Organic</Template>
  <TotalTime>1557</TotalTime>
  <Words>1208</Words>
  <Application>Microsoft Office PowerPoint</Application>
  <PresentationFormat>Widescreen</PresentationFormat>
  <Paragraphs>73</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Garamond</vt:lpstr>
      <vt:lpstr>Google Sans</vt:lpstr>
      <vt:lpstr>Times New Roman</vt:lpstr>
      <vt:lpstr>Organic</vt:lpstr>
      <vt:lpstr>Critically analyse the contribution of road policing to disrupting crimes enabled by the road network</vt:lpstr>
      <vt:lpstr>What to expect…</vt:lpstr>
      <vt:lpstr>What is road Policing and its responsibilities?...</vt:lpstr>
      <vt:lpstr>Different acts… </vt:lpstr>
      <vt:lpstr>National roads policing strategy 2022-2025 </vt:lpstr>
      <vt:lpstr>Key contributions of road policing… </vt:lpstr>
      <vt:lpstr>Crimes enabled by the road network..</vt:lpstr>
      <vt:lpstr>Man given 37-month sentence for drug dealing after Stowmarket stop. </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Chelsey Poulton (2007838)</dc:creator>
  <cp:lastModifiedBy>Chelsey Poulton (2007838)</cp:lastModifiedBy>
  <cp:revision>6</cp:revision>
  <dcterms:created xsi:type="dcterms:W3CDTF">2025-02-26T10:25:21Z</dcterms:created>
  <dcterms:modified xsi:type="dcterms:W3CDTF">2025-02-27T12:23:01Z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