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7"/>
  </p:notesMasterIdLst>
  <p:handoutMasterIdLst>
    <p:handoutMasterId r:id="rId18"/>
  </p:handoutMasterIdLst>
  <p:sldIdLst>
    <p:sldId id="387" r:id="rId5"/>
    <p:sldId id="388" r:id="rId6"/>
    <p:sldId id="389" r:id="rId7"/>
    <p:sldId id="395" r:id="rId8"/>
    <p:sldId id="406" r:id="rId9"/>
    <p:sldId id="407" r:id="rId10"/>
    <p:sldId id="408" r:id="rId11"/>
    <p:sldId id="409" r:id="rId12"/>
    <p:sldId id="410" r:id="rId13"/>
    <p:sldId id="411" r:id="rId14"/>
    <p:sldId id="417" r:id="rId15"/>
    <p:sldId id="416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 userDrawn="1">
          <p15:clr>
            <a:srgbClr val="A4A3A4"/>
          </p15:clr>
        </p15:guide>
        <p15:guide id="3" pos="480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24726"/>
    <a:srgbClr val="B7472A"/>
    <a:srgbClr val="F5F5F5"/>
    <a:srgbClr val="9FCDB3"/>
    <a:srgbClr val="217346"/>
    <a:srgbClr val="000000"/>
    <a:srgbClr val="D9D9D9"/>
    <a:srgbClr val="F3F2F1"/>
    <a:srgbClr val="FF0066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976E88-1FCC-F12C-4702-DB5FC290131E}" v="16" dt="2024-12-15T23:56:52.908"/>
    <p1510:client id="{6E906E4C-C521-BDD4-578E-2272FE6DC43B}" v="293" dt="2024-12-16T03:36:13.391"/>
    <p1510:client id="{97F94F93-AF43-E985-9196-A03940B4FB36}" v="726" dt="2024-12-16T18:09:16.751"/>
    <p1510:client id="{C448D8E5-2ACD-8B44-0588-9F665771A3B8}" v="738" dt="2024-12-15T23:55:55.3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854"/>
    <p:restoredTop sz="94560"/>
  </p:normalViewPr>
  <p:slideViewPr>
    <p:cSldViewPr snapToGrid="0">
      <p:cViewPr>
        <p:scale>
          <a:sx n="100" d="100"/>
          <a:sy n="100" d="100"/>
        </p:scale>
        <p:origin x="360" y="-547"/>
      </p:cViewPr>
      <p:guideLst>
        <p:guide orient="horz" pos="2880"/>
        <p:guide pos="480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3403" y="28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5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680FBE-A8DF-4758-9AC4-3A9E1039168F}" type="datetimeFigureOut">
              <a:rPr lang="en-US" smtClean="0"/>
              <a:t>12/16/2024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679768-A2FC-4D08-91F6-8DCE6C566B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025516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13577B-6902-467D-A26C-08A0DD5E4E03}" type="datetimeFigureOut">
              <a:rPr lang="en-US" smtClean="0"/>
              <a:t>12/16/2024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61EA0F-A667-4B49-8422-0062BC55E2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19102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8056" y="2551176"/>
            <a:ext cx="9922447" cy="914400"/>
          </a:xfrm>
        </p:spPr>
        <p:txBody>
          <a:bodyPr/>
          <a:lstStyle>
            <a:lvl1pPr>
              <a:defRPr sz="5400" b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107D0E1-EAED-8E08-24BA-8F930364BA9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48056" y="3575304"/>
            <a:ext cx="9921943" cy="862012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pic>
        <p:nvPicPr>
          <p:cNvPr id="6" name="Picture 5" descr="Graphical user interface&#10;&#10;Description automatically generated">
            <a:extLst>
              <a:ext uri="{FF2B5EF4-FFF2-40B4-BE49-F238E27FC236}">
                <a16:creationId xmlns:a16="http://schemas.microsoft.com/office/drawing/2014/main" id="{976CD4A8-8154-0AA2-A2AB-9AD82CD7406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49483" y="128907"/>
            <a:ext cx="2369315" cy="867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85494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0ABE10-5A8F-5044-434F-7434A03566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5243B5-B498-1E60-5D02-983D13E82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EBAAA-29B5-4AF5-BC5F-7E580C29002D}" type="datetimeFigureOut">
              <a:rPr lang="en-US" smtClean="0"/>
              <a:pPr/>
              <a:t>12/16/2024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BD33E4-41B8-74EC-F9A4-3E1DCC0E75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2A375B-2E8B-0F31-9DE4-A5F0682ADF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0EDB8-5305-433F-BE41-D7A86D811DB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B40353B-463E-6D13-F92E-564948AFA38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4500" y="1463040"/>
            <a:ext cx="11210543" cy="46017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468111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0ABE10-5A8F-5044-434F-7434A03566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5243B5-B498-1E60-5D02-983D13E82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EBAAA-29B5-4AF5-BC5F-7E580C29002D}" type="datetimeFigureOut">
              <a:rPr lang="en-US" smtClean="0"/>
              <a:pPr/>
              <a:t>12/16/2024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BD33E4-41B8-74EC-F9A4-3E1DCC0E75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2A375B-2E8B-0F31-9DE4-A5F0682ADF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0EDB8-5305-433F-BE41-D7A86D811DB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B40353B-463E-6D13-F92E-564948AFA38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4500" y="1463040"/>
            <a:ext cx="5330952" cy="46017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904E943F-C687-D3B3-4E36-65D69E3E2F0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298690" y="1463040"/>
            <a:ext cx="5330952" cy="46017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332104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sho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0ABE10-5A8F-5044-434F-7434A03566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5243B5-B498-1E60-5D02-983D13E82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EBAAA-29B5-4AF5-BC5F-7E580C29002D}" type="datetimeFigureOut">
              <a:rPr lang="en-US" smtClean="0"/>
              <a:pPr/>
              <a:t>12/16/2024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BD33E4-41B8-74EC-F9A4-3E1DCC0E75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2A375B-2E8B-0F31-9DE4-A5F0682ADF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0EDB8-5305-433F-BE41-D7A86D811DB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B40353B-463E-6D13-F92E-564948AFA38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4500" y="1463040"/>
            <a:ext cx="5330952" cy="46017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907002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0ABE10-5A8F-5044-434F-7434A03566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5243B5-B498-1E60-5D02-983D13E82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EBAAA-29B5-4AF5-BC5F-7E580C29002D}" type="datetimeFigureOut">
              <a:rPr lang="en-US" smtClean="0"/>
              <a:pPr/>
              <a:t>12/16/2024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BD33E4-41B8-74EC-F9A4-3E1DCC0E75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2A375B-2E8B-0F31-9DE4-A5F0682ADF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0EDB8-5305-433F-BE41-D7A86D811DB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3832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44500" y="430609"/>
            <a:ext cx="11210544" cy="557784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48056" y="1447800"/>
            <a:ext cx="11210543" cy="3977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19099" y="6427391"/>
            <a:ext cx="3276600" cy="14168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BEEBAAA-29B5-4AF5-BC5F-7E580C29002D}" type="datetimeFigureOut">
              <a:rPr lang="en-US" smtClean="0"/>
              <a:pPr/>
              <a:t>12/16/2024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8200" y="6427391"/>
            <a:ext cx="2895600" cy="14168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53042" y="6427391"/>
            <a:ext cx="3276600" cy="14168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860EDB8-5305-433F-BE41-D7A86D811DB3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8F39A1B-8AD1-2C34-AB40-00704468E828}"/>
              </a:ext>
            </a:extLst>
          </p:cNvPr>
          <p:cNvCxnSpPr>
            <a:cxnSpLocks/>
          </p:cNvCxnSpPr>
          <p:nvPr userDrawn="1"/>
        </p:nvCxnSpPr>
        <p:spPr>
          <a:xfrm>
            <a:off x="533400" y="1104900"/>
            <a:ext cx="11119104" cy="0"/>
          </a:xfrm>
          <a:prstGeom prst="line">
            <a:avLst/>
          </a:prstGeom>
          <a:ln w="25400">
            <a:solidFill>
              <a:srgbClr val="D2472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6754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4" r:id="rId2"/>
    <p:sldLayoutId id="2147483665" r:id="rId3"/>
    <p:sldLayoutId id="2147483666" r:id="rId4"/>
    <p:sldLayoutId id="2147483667" r:id="rId5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>
          <a:solidFill>
            <a:schemeClr val="bg2">
              <a:lumMod val="25000"/>
            </a:schemeClr>
          </a:solidFill>
          <a:latin typeface="+mn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spcAft>
          <a:spcPts val="1200"/>
        </a:spcAft>
        <a:buFontTx/>
        <a:buNone/>
        <a:defRPr lang="en-US" sz="1600" kern="1200" dirty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283464" indent="-283464" algn="l" defTabSz="914400" rtl="0" eaLnBrk="1" latinLnBrk="0" hangingPunct="1">
        <a:lnSpc>
          <a:spcPct val="10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600" kern="1200" dirty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600" kern="1200" dirty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lnSpc>
          <a:spcPct val="10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600" kern="1200" dirty="0" smtClean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1600200" indent="-228600" algn="l" defTabSz="914400" rtl="0" eaLnBrk="1" latinLnBrk="0" hangingPunct="1">
        <a:lnSpc>
          <a:spcPct val="10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600" kern="1200" dirty="0" smtClean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0574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6pPr>
      <a:lvl7pPr marL="25146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7pPr>
      <a:lvl8pPr marL="29718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8pPr>
      <a:lvl9pPr marL="34290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None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984" userDrawn="1">
          <p15:clr>
            <a:srgbClr val="F26B43"/>
          </p15:clr>
        </p15:guide>
        <p15:guide id="2" pos="336" userDrawn="1">
          <p15:clr>
            <a:srgbClr val="F26B43"/>
          </p15:clr>
        </p15:guide>
        <p15:guide id="3" pos="7320" userDrawn="1">
          <p15:clr>
            <a:srgbClr val="F26B43"/>
          </p15:clr>
        </p15:guide>
        <p15:guide id="4" orient="horz" pos="912" userDrawn="1">
          <p15:clr>
            <a:srgbClr val="F26B43"/>
          </p15:clr>
        </p15:guide>
        <p15:guide id="5" orient="horz" pos="264" userDrawn="1">
          <p15:clr>
            <a:srgbClr val="F26B43"/>
          </p15:clr>
        </p15:guide>
        <p15:guide id="6" orient="horz" pos="696" userDrawn="1">
          <p15:clr>
            <a:srgbClr val="F26B43"/>
          </p15:clr>
        </p15:guide>
        <p15:guide id="7" pos="369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rammaticus.co/podcast/pericles/" TargetMode="External"/><Relationship Id="rId3" Type="http://schemas.openxmlformats.org/officeDocument/2006/relationships/hyperlink" Target="https://dc.ewu.edu/cgi/viewcontent.cgi?article=1178&amp;context=theses" TargetMode="External"/><Relationship Id="rId7" Type="http://schemas.openxmlformats.org/officeDocument/2006/relationships/hyperlink" Target="http://www.britannica.com/event/Peloponnesian-War" TargetMode="External"/><Relationship Id="rId2" Type="http://schemas.openxmlformats.org/officeDocument/2006/relationships/hyperlink" Target="http://www.merriam-webster.com/thesaurus/dictatorship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thoughtco.com/tyrants-after-the-peloponnesian-war-120199" TargetMode="External"/><Relationship Id="rId5" Type="http://schemas.openxmlformats.org/officeDocument/2006/relationships/hyperlink" Target="http://www.catherinemayoauthor.com/greeks-or-achaeans-whats-in-a-name/" TargetMode="External"/><Relationship Id="rId4" Type="http://schemas.openxmlformats.org/officeDocument/2006/relationships/hyperlink" Target="http://www.daviddarling.info/images/Athens_Sparta_major_battle_sites.jpg" TargetMode="External"/><Relationship Id="rId9" Type="http://schemas.openxmlformats.org/officeDocument/2006/relationships/hyperlink" Target="http://www.atheniandemocracy.weebly.com/power-to-the-people.html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ritannica.com/topic/tyrant" TargetMode="External"/><Relationship Id="rId7" Type="http://schemas.openxmlformats.org/officeDocument/2006/relationships/hyperlink" Target="http://www.youtube.com/watch?v=abcdefg1234" TargetMode="External"/><Relationship Id="rId2" Type="http://schemas.openxmlformats.org/officeDocument/2006/relationships/hyperlink" Target="http://www.governmentvs.com/en/tyranny-vs-dictatorship/comparison-48-33-0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worldhistory.org/Peloponnesian_War/" TargetMode="External"/><Relationship Id="rId5" Type="http://schemas.openxmlformats.org/officeDocument/2006/relationships/hyperlink" Target="http://www.diligent.com/resources/blog/what-constitutes-good-governance" TargetMode="External"/><Relationship Id="rId4" Type="http://schemas.openxmlformats.org/officeDocument/2006/relationships/hyperlink" Target="http://www.medium.com/@codytrusler/ancient-wars-modern-lessons-the-peloponnesian-wa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92C5BBD-308A-C826-C509-4C6A1E172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263461"/>
            <a:ext cx="11210544" cy="557784"/>
          </a:xfrm>
        </p:spPr>
        <p:txBody>
          <a:bodyPr>
            <a:normAutofit fontScale="90000"/>
          </a:bodyPr>
          <a:lstStyle/>
          <a:p>
            <a:r>
              <a:rPr lang="en-US" b="1" i="1" dirty="0">
                <a:solidFill>
                  <a:srgbClr val="FF0000"/>
                </a:solidFill>
                <a:latin typeface="Segoe UI"/>
                <a:ea typeface="+mn-lt"/>
                <a:cs typeface="+mn-lt"/>
              </a:rPr>
              <a:t>The Second Peloponnesian War and the Erosion of Good Governance:      </a:t>
            </a:r>
            <a:br>
              <a:rPr lang="en-US" b="1" i="1" dirty="0">
                <a:latin typeface="Segoe UI"/>
                <a:ea typeface="+mn-lt"/>
                <a:cs typeface="+mn-lt"/>
              </a:rPr>
            </a:br>
            <a:r>
              <a:rPr lang="en-US" b="1" i="1" dirty="0">
                <a:solidFill>
                  <a:srgbClr val="FF0000"/>
                </a:solidFill>
                <a:latin typeface="Segoe UI"/>
                <a:ea typeface="+mn-lt"/>
                <a:cs typeface="+mn-lt"/>
              </a:rPr>
              <a:t> A Study of Tyranny and Dictatorship</a:t>
            </a:r>
            <a:endParaRPr lang="en-US" i="1">
              <a:latin typeface="Segoe UI"/>
              <a:cs typeface="Times New Roman"/>
            </a:endParaRPr>
          </a:p>
          <a:p>
            <a:endParaRPr lang="en-US" dirty="0">
              <a:solidFill>
                <a:srgbClr val="FF0000"/>
              </a:solidFill>
              <a:cs typeface="Segoe UI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FA7977-2556-2D17-8E63-06584B8BDCA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4500" y="1305724"/>
            <a:ext cx="11214300" cy="460174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latin typeface="Times New Roman"/>
                <a:ea typeface="+mn-lt"/>
                <a:cs typeface="+mn-lt"/>
              </a:rPr>
              <a:t>Presented by Nicholas Millett</a:t>
            </a:r>
          </a:p>
          <a:p>
            <a:r>
              <a:rPr lang="en-US" dirty="0">
                <a:latin typeface="Times New Roman"/>
                <a:ea typeface="+mn-lt"/>
                <a:cs typeface="+mn-lt"/>
              </a:rPr>
              <a:t> Millett, Nicholas. The Second Peloponnesian War and the Erosion of Good Governance: A Study of Tyranny and Dictatorship. </a:t>
            </a:r>
            <a:r>
              <a:rPr lang="en-US">
                <a:latin typeface="Times New Roman"/>
                <a:ea typeface="+mn-lt"/>
                <a:cs typeface="+mn-lt"/>
              </a:rPr>
              <a:t>16/12/24. </a:t>
            </a:r>
            <a:endParaRPr lang="en-US" dirty="0">
              <a:latin typeface="Times New Roman"/>
              <a:cs typeface="Segoe UI"/>
            </a:endParaRPr>
          </a:p>
          <a:p>
            <a:r>
              <a:rPr lang="en-US" sz="1100">
                <a:solidFill>
                  <a:srgbClr val="616161"/>
                </a:solidFill>
                <a:ea typeface="+mn-lt"/>
                <a:cs typeface="+mn-lt"/>
              </a:rPr>
              <a:t>Tyranny and Revolution in the Ancient World (HPHI5909/HPHI6909)</a:t>
            </a:r>
            <a:endParaRPr lang="en-US"/>
          </a:p>
          <a:p>
            <a:br>
              <a:rPr lang="en-US" b="1" dirty="0">
                <a:cs typeface="Segoe UI"/>
              </a:rPr>
            </a:br>
            <a:endParaRPr lang="en-US" b="1">
              <a:cs typeface="Segoe UI"/>
            </a:endParaRPr>
          </a:p>
          <a:p>
            <a:endParaRPr lang="en-US" b="1">
              <a:cs typeface="Segoe UI"/>
            </a:endParaRPr>
          </a:p>
          <a:p>
            <a:endParaRPr lang="en-US" b="1">
              <a:cs typeface="Segoe UI"/>
            </a:endParaRPr>
          </a:p>
        </p:txBody>
      </p:sp>
      <p:pic>
        <p:nvPicPr>
          <p:cNvPr id="2" name="Picture 1" descr="Ancient Wars, Modern Lessons: The Peloponnesian War | by Cody Trusler |  Exploring History | Medium">
            <a:extLst>
              <a:ext uri="{FF2B5EF4-FFF2-40B4-BE49-F238E27FC236}">
                <a16:creationId xmlns:a16="http://schemas.microsoft.com/office/drawing/2014/main" id="{A4BD3911-D2FE-B529-6D47-5505234FAC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281" y="2997741"/>
            <a:ext cx="4692706" cy="2910935"/>
          </a:xfrm>
          <a:prstGeom prst="rect">
            <a:avLst/>
          </a:prstGeom>
        </p:spPr>
      </p:pic>
      <p:pic>
        <p:nvPicPr>
          <p:cNvPr id="3" name="Picture 2" descr="This is a map with Sparta in the south of Greece and Athens being slightly northeast ">
            <a:extLst>
              <a:ext uri="{FF2B5EF4-FFF2-40B4-BE49-F238E27FC236}">
                <a16:creationId xmlns:a16="http://schemas.microsoft.com/office/drawing/2014/main" id="{37D4DCEA-6912-BFA0-C0FB-685BF62C5C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29679" y="2995182"/>
            <a:ext cx="4811852" cy="2906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60251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F22130B-7050-46B1-D2A2-9D25F564A2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Times New Roman"/>
                <a:cs typeface="Segoe UI"/>
              </a:rPr>
              <a:t>Introduction to the Second Peloponnesian War-</a:t>
            </a:r>
            <a:r>
              <a:rPr lang="en-US" dirty="0" err="1">
                <a:solidFill>
                  <a:srgbClr val="202122"/>
                </a:solidFill>
                <a:latin typeface="Times New Roman"/>
                <a:cs typeface="Segoe UI"/>
              </a:rPr>
              <a:t>Πόλεμος</a:t>
            </a:r>
            <a:r>
              <a:rPr lang="en-US" dirty="0">
                <a:solidFill>
                  <a:srgbClr val="202122"/>
                </a:solidFill>
                <a:latin typeface="Times New Roman"/>
                <a:ea typeface="+mn-lt"/>
                <a:cs typeface="+mn-lt"/>
              </a:rPr>
              <a:t> </a:t>
            </a:r>
            <a:r>
              <a:rPr lang="en-US" dirty="0" err="1">
                <a:solidFill>
                  <a:srgbClr val="202122"/>
                </a:solidFill>
                <a:latin typeface="Times New Roman"/>
                <a:ea typeface="+mn-lt"/>
                <a:cs typeface="+mn-lt"/>
              </a:rPr>
              <a:t>τῶν</a:t>
            </a:r>
            <a:r>
              <a:rPr lang="en-US" dirty="0">
                <a:solidFill>
                  <a:srgbClr val="202122"/>
                </a:solidFill>
                <a:latin typeface="Times New Roman"/>
                <a:ea typeface="+mn-lt"/>
                <a:cs typeface="+mn-lt"/>
              </a:rPr>
              <a:t> </a:t>
            </a:r>
            <a:r>
              <a:rPr lang="en-US" dirty="0" err="1">
                <a:solidFill>
                  <a:srgbClr val="202122"/>
                </a:solidFill>
                <a:latin typeface="Times New Roman"/>
                <a:ea typeface="+mn-lt"/>
                <a:cs typeface="+mn-lt"/>
              </a:rPr>
              <a:t>Πελο</a:t>
            </a:r>
            <a:r>
              <a:rPr lang="en-US" dirty="0">
                <a:solidFill>
                  <a:srgbClr val="202122"/>
                </a:solidFill>
                <a:latin typeface="Times New Roman"/>
                <a:ea typeface="+mn-lt"/>
                <a:cs typeface="+mn-lt"/>
              </a:rPr>
              <a:t>π</a:t>
            </a:r>
            <a:r>
              <a:rPr lang="en-US" dirty="0" err="1">
                <a:solidFill>
                  <a:srgbClr val="202122"/>
                </a:solidFill>
                <a:latin typeface="Times New Roman"/>
                <a:ea typeface="+mn-lt"/>
                <a:cs typeface="+mn-lt"/>
              </a:rPr>
              <a:t>οννησίων</a:t>
            </a:r>
            <a:endParaRPr lang="en-US" dirty="0">
              <a:latin typeface="Times New Roman"/>
              <a:cs typeface="Segoe UI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EAC60C6-FC18-9509-A579-FA443C0588D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0977" y="1069575"/>
            <a:ext cx="7272449" cy="492638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 b="1" dirty="0">
                <a:solidFill>
                  <a:schemeClr val="tx1"/>
                </a:solidFill>
                <a:latin typeface="Times New Roman"/>
                <a:ea typeface="+mn-lt"/>
                <a:cs typeface="+mn-lt"/>
              </a:rPr>
              <a:t>Summary of the Second Peloponnesian War</a:t>
            </a:r>
            <a:r>
              <a:rPr lang="en-US" sz="2000" dirty="0">
                <a:solidFill>
                  <a:schemeClr val="tx1"/>
                </a:solidFill>
                <a:latin typeface="Times New Roman"/>
                <a:ea typeface="+mn-lt"/>
                <a:cs typeface="+mn-lt"/>
              </a:rPr>
              <a:t>:</a:t>
            </a:r>
            <a:endParaRPr lang="en-US" sz="2000">
              <a:solidFill>
                <a:schemeClr val="tx1"/>
              </a:solidFill>
              <a:latin typeface="Times New Roman"/>
              <a:cs typeface="Segoe UI"/>
            </a:endParaRPr>
          </a:p>
          <a:p>
            <a:pPr marL="1028700" lvl="2" indent="-342900">
              <a:buFont typeface="Arial"/>
              <a:buChar char="•"/>
            </a:pPr>
            <a:r>
              <a:rPr lang="en-US" sz="2000" dirty="0">
                <a:solidFill>
                  <a:schemeClr val="tx1"/>
                </a:solidFill>
                <a:latin typeface="Times New Roman"/>
                <a:ea typeface="+mn-lt"/>
                <a:cs typeface="+mn-lt"/>
              </a:rPr>
              <a:t>Fought between the two power-houses of Ancient Greece, Athens (Delian League) and Sparta (Peloponnesian League)</a:t>
            </a:r>
          </a:p>
          <a:p>
            <a:pPr marL="971550" lvl="2" indent="-285750">
              <a:buFont typeface="Arial"/>
              <a:buChar char="•"/>
            </a:pPr>
            <a:r>
              <a:rPr lang="en-US" sz="2000" dirty="0">
                <a:solidFill>
                  <a:schemeClr val="tx1"/>
                </a:solidFill>
                <a:latin typeface="Times New Roman"/>
                <a:ea typeface="+mn-lt"/>
                <a:cs typeface="+mn-lt"/>
              </a:rPr>
              <a:t>The war was from 431 to 404 ΒC with the result of Sparta's victory of Athens.</a:t>
            </a:r>
            <a:endParaRPr lang="en-US" sz="2000">
              <a:solidFill>
                <a:schemeClr val="tx1"/>
              </a:solidFill>
              <a:latin typeface="Times New Roman"/>
              <a:cs typeface="Segoe UI"/>
            </a:endParaRPr>
          </a:p>
          <a:p>
            <a:pPr marL="971550" lvl="2" indent="-285750">
              <a:buFont typeface="Arial"/>
              <a:buChar char="•"/>
            </a:pPr>
            <a:r>
              <a:rPr lang="en-US" sz="2000" dirty="0">
                <a:solidFill>
                  <a:schemeClr val="tx1"/>
                </a:solidFill>
                <a:latin typeface="Times New Roman"/>
                <a:ea typeface="+mn-lt"/>
                <a:cs typeface="+mn-lt"/>
              </a:rPr>
              <a:t>This war had long lasting social and political repercussions for the Greek city-states, especially in Athens. </a:t>
            </a:r>
            <a:endParaRPr lang="en-US" sz="2000">
              <a:solidFill>
                <a:schemeClr val="tx1"/>
              </a:solidFill>
              <a:latin typeface="Times New Roman"/>
              <a:cs typeface="Segoe UI"/>
            </a:endParaRPr>
          </a:p>
          <a:p>
            <a:pPr marL="0" lvl="1" indent="0">
              <a:buNone/>
            </a:pPr>
            <a:r>
              <a:rPr lang="en-US" sz="2000" b="1" dirty="0">
                <a:solidFill>
                  <a:schemeClr val="tx1"/>
                </a:solidFill>
                <a:latin typeface="Times New Roman"/>
                <a:ea typeface="+mn-lt"/>
                <a:cs typeface="+mn-lt"/>
              </a:rPr>
              <a:t>This Presentation Will Focus On:</a:t>
            </a:r>
            <a:endParaRPr lang="en-US" sz="2000" b="1">
              <a:solidFill>
                <a:schemeClr val="tx1"/>
              </a:solidFill>
              <a:latin typeface="Times New Roman"/>
              <a:cs typeface="Segoe UI"/>
            </a:endParaRPr>
          </a:p>
          <a:p>
            <a:pPr marL="971550" lvl="2" indent="-285750">
              <a:buFont typeface="Arial"/>
              <a:buChar char="•"/>
            </a:pPr>
            <a:r>
              <a:rPr lang="en-US" sz="2000" dirty="0">
                <a:solidFill>
                  <a:schemeClr val="tx1"/>
                </a:solidFill>
                <a:latin typeface="Times New Roman"/>
                <a:ea typeface="+mn-lt"/>
                <a:cs typeface="+mn-lt"/>
              </a:rPr>
              <a:t>Reviewing the political strategy and events during this war that compromised the values of good governance.</a:t>
            </a:r>
            <a:endParaRPr lang="en-US" sz="2000">
              <a:solidFill>
                <a:schemeClr val="tx1"/>
              </a:solidFill>
              <a:latin typeface="Times New Roman"/>
              <a:cs typeface="Segoe UI"/>
            </a:endParaRPr>
          </a:p>
          <a:p>
            <a:pPr marL="971550" lvl="2" indent="-285750">
              <a:buFont typeface="Arial"/>
              <a:buChar char="•"/>
            </a:pPr>
            <a:r>
              <a:rPr lang="en-US" sz="2000" dirty="0">
                <a:solidFill>
                  <a:schemeClr val="tx1"/>
                </a:solidFill>
                <a:latin typeface="Times New Roman"/>
                <a:ea typeface="+mn-lt"/>
                <a:cs typeface="+mn-lt"/>
              </a:rPr>
              <a:t>Determining if the political authority during this period was 'dictatorial' or 'tyrannical</a:t>
            </a:r>
            <a:r>
              <a:rPr lang="en-US" sz="2000">
                <a:solidFill>
                  <a:schemeClr val="tx1"/>
                </a:solidFill>
                <a:latin typeface="Times New Roman"/>
                <a:ea typeface="+mn-lt"/>
                <a:cs typeface="+mn-lt"/>
              </a:rPr>
              <a:t>' (Brittanica 1). </a:t>
            </a:r>
            <a:endParaRPr lang="en-US" sz="2000">
              <a:solidFill>
                <a:schemeClr val="tx1"/>
              </a:solidFill>
              <a:latin typeface="Times New Roman"/>
              <a:cs typeface="Segoe UI"/>
            </a:endParaRPr>
          </a:p>
          <a:p>
            <a:endParaRPr lang="en-US" sz="2000" dirty="0">
              <a:solidFill>
                <a:srgbClr val="FF0000"/>
              </a:solidFill>
              <a:latin typeface="Times New Roman"/>
              <a:cs typeface="Segoe U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E2590B5-A201-03AB-538F-21A1AD623C61}"/>
              </a:ext>
            </a:extLst>
          </p:cNvPr>
          <p:cNvSpPr txBox="1"/>
          <p:nvPr/>
        </p:nvSpPr>
        <p:spPr>
          <a:xfrm>
            <a:off x="8114364" y="3430911"/>
            <a:ext cx="2743200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b="1" dirty="0">
              <a:solidFill>
                <a:srgbClr val="FF0000"/>
              </a:solidFill>
              <a:cs typeface="Segoe UI"/>
            </a:endParaRPr>
          </a:p>
          <a:p>
            <a:r>
              <a:rPr lang="en-US" sz="2200" i="1" dirty="0">
                <a:solidFill>
                  <a:srgbClr val="000000"/>
                </a:solidFill>
                <a:latin typeface="Times New Roman"/>
                <a:ea typeface="+mn-lt"/>
                <a:cs typeface="+mn-lt"/>
              </a:rPr>
              <a:t>What happens when a democracy starts to mirror a dictatorship?</a:t>
            </a:r>
            <a:endParaRPr lang="en-US" sz="2200" i="1">
              <a:solidFill>
                <a:srgbClr val="000000"/>
              </a:solidFill>
              <a:latin typeface="Times New Roman"/>
              <a:cs typeface="Segoe UI"/>
            </a:endParaRPr>
          </a:p>
          <a:p>
            <a:pPr>
              <a:buFont typeface=""/>
              <a:buChar char="•"/>
            </a:pPr>
            <a:endParaRPr lang="en-US" i="1" dirty="0">
              <a:solidFill>
                <a:srgbClr val="000000"/>
              </a:solidFill>
              <a:cs typeface="Segoe UI"/>
            </a:endParaRPr>
          </a:p>
          <a:p>
            <a:endParaRPr lang="en-US" dirty="0">
              <a:solidFill>
                <a:srgbClr val="FF0000"/>
              </a:solidFill>
              <a:cs typeface="Segoe UI"/>
            </a:endParaRPr>
          </a:p>
        </p:txBody>
      </p:sp>
      <p:pic>
        <p:nvPicPr>
          <p:cNvPr id="3" name="Picture 2" descr="A painting of a person in a red robe&#10;&#10;Description automatically generated">
            <a:extLst>
              <a:ext uri="{FF2B5EF4-FFF2-40B4-BE49-F238E27FC236}">
                <a16:creationId xmlns:a16="http://schemas.microsoft.com/office/drawing/2014/main" id="{67ECE1A6-08F3-4E39-71C1-882CC61A9F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3845" y="1493618"/>
            <a:ext cx="3475702" cy="2115704"/>
          </a:xfrm>
          <a:prstGeom prst="rect">
            <a:avLst/>
          </a:prstGeom>
        </p:spPr>
      </p:pic>
      <p:pic>
        <p:nvPicPr>
          <p:cNvPr id="9" name="Picture 8" descr="Greeks or Achaeans: What's in a name ...">
            <a:extLst>
              <a:ext uri="{FF2B5EF4-FFF2-40B4-BE49-F238E27FC236}">
                <a16:creationId xmlns:a16="http://schemas.microsoft.com/office/drawing/2014/main" id="{9EA5D6F5-D131-A76F-53FE-E68747EA7C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54139" y="4879719"/>
            <a:ext cx="2128070" cy="1881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996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8FA407F-BC2E-41B0-1515-93D94A9F2A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500" dirty="0">
                <a:latin typeface="Times New Roman"/>
                <a:cs typeface="Segoe UI"/>
              </a:rPr>
              <a:t> Components of Good Governance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D3E6486-1483-E803-8E8D-48DAE2B2240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4499" y="1463040"/>
            <a:ext cx="5445937" cy="460174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>
              <a:cs typeface="Segoe UI"/>
            </a:endParaRPr>
          </a:p>
          <a:p>
            <a:endParaRPr lang="en-US" dirty="0"/>
          </a:p>
        </p:txBody>
      </p:sp>
      <p:sp>
        <p:nvSpPr>
          <p:cNvPr id="3" name="Content Placeholder 4">
            <a:extLst>
              <a:ext uri="{FF2B5EF4-FFF2-40B4-BE49-F238E27FC236}">
                <a16:creationId xmlns:a16="http://schemas.microsoft.com/office/drawing/2014/main" id="{9ED01A21-6236-223D-CA56-3B74D8E94611}"/>
              </a:ext>
            </a:extLst>
          </p:cNvPr>
          <p:cNvSpPr txBox="1">
            <a:spLocks/>
          </p:cNvSpPr>
          <p:nvPr/>
        </p:nvSpPr>
        <p:spPr>
          <a:xfrm>
            <a:off x="631313" y="1394214"/>
            <a:ext cx="7252493" cy="460174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Tx/>
              <a:buNone/>
              <a:defRPr lang="en-US" sz="1600" kern="1200" dirty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283464" indent="-283464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600" kern="1200" dirty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600" kern="1200" dirty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600" kern="1200" dirty="0" smtClean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600" kern="1200" dirty="0" smtClean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0574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514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9718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 dirty="0">
                <a:latin typeface="Times New Roman"/>
                <a:ea typeface="+mn-lt"/>
                <a:cs typeface="+mn-lt"/>
              </a:rPr>
              <a:t>Good Governance</a:t>
            </a:r>
            <a:r>
              <a:rPr lang="en-US" sz="2000" dirty="0">
                <a:latin typeface="Times New Roman"/>
                <a:ea typeface="+mn-lt"/>
                <a:cs typeface="+mn-lt"/>
              </a:rPr>
              <a:t>: is a political system that is transparent, responsible, and accountable. </a:t>
            </a:r>
          </a:p>
          <a:p>
            <a:pPr marL="283210" lvl="1" indent="-283210">
              <a:buFont typeface="Arial"/>
              <a:buChar char="•"/>
            </a:pPr>
            <a:r>
              <a:rPr lang="en-US" sz="2000" b="1" dirty="0">
                <a:latin typeface="Times New Roman"/>
                <a:ea typeface="+mn-lt"/>
                <a:cs typeface="+mn-lt"/>
              </a:rPr>
              <a:t>Responsibility: </a:t>
            </a:r>
            <a:r>
              <a:rPr lang="en-US" sz="2000" dirty="0">
                <a:latin typeface="Times New Roman"/>
                <a:ea typeface="+mn-lt"/>
                <a:cs typeface="+mn-lt"/>
              </a:rPr>
              <a:t>Leaders must take ownership for any problems that might come up.</a:t>
            </a:r>
            <a:endParaRPr lang="en-US" sz="2000" b="1" dirty="0">
              <a:latin typeface="Times New Roman"/>
              <a:cs typeface="Segoe UI"/>
            </a:endParaRPr>
          </a:p>
          <a:p>
            <a:pPr marL="283210" lvl="1" indent="-283210">
              <a:buFont typeface="Arial"/>
              <a:buChar char="•"/>
            </a:pPr>
            <a:r>
              <a:rPr lang="en-US" sz="2000" b="1" dirty="0">
                <a:latin typeface="Times New Roman"/>
                <a:ea typeface="+mn-lt"/>
                <a:cs typeface="+mn-lt"/>
              </a:rPr>
              <a:t>Accountability</a:t>
            </a:r>
            <a:r>
              <a:rPr lang="en-US" sz="2000" dirty="0">
                <a:latin typeface="Times New Roman"/>
                <a:ea typeface="+mn-lt"/>
                <a:cs typeface="+mn-lt"/>
              </a:rPr>
              <a:t>: Leaders are accountable to the people and must abide the laws in place.</a:t>
            </a:r>
            <a:endParaRPr lang="en-US" sz="2000">
              <a:latin typeface="Times New Roman"/>
              <a:cs typeface="Segoe UI"/>
            </a:endParaRPr>
          </a:p>
          <a:p>
            <a:pPr marL="283210" lvl="1" indent="-283210">
              <a:buFont typeface="Arial"/>
              <a:buChar char="•"/>
            </a:pPr>
            <a:r>
              <a:rPr lang="en-US" sz="2000" b="1" dirty="0">
                <a:latin typeface="Times New Roman"/>
                <a:ea typeface="+mn-lt"/>
                <a:cs typeface="+mn-lt"/>
              </a:rPr>
              <a:t>Transparency</a:t>
            </a:r>
            <a:r>
              <a:rPr lang="en-US" sz="2000" dirty="0">
                <a:latin typeface="Times New Roman"/>
                <a:ea typeface="+mn-lt"/>
                <a:cs typeface="+mn-lt"/>
              </a:rPr>
              <a:t>: Decisions made are open to judgement and questioning. </a:t>
            </a:r>
            <a:endParaRPr lang="en-US" sz="2000">
              <a:latin typeface="Times New Roman"/>
              <a:cs typeface="Segoe UI"/>
            </a:endParaRPr>
          </a:p>
          <a:p>
            <a:pPr marL="0" lvl="1" indent="0">
              <a:buNone/>
            </a:pPr>
            <a:r>
              <a:rPr lang="en-US" sz="1200">
                <a:solidFill>
                  <a:srgbClr val="3B3838"/>
                </a:solidFill>
                <a:ea typeface="+mn-lt"/>
                <a:cs typeface="+mn-lt"/>
              </a:rPr>
              <a:t>  </a:t>
            </a:r>
            <a:r>
              <a:rPr lang="en-US" sz="12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(Day 1).</a:t>
            </a:r>
          </a:p>
          <a:p>
            <a:pPr marL="283210" lvl="1" indent="-283210"/>
            <a:endParaRPr lang="en-US" sz="2000" i="1">
              <a:solidFill>
                <a:srgbClr val="D24726"/>
              </a:solidFill>
              <a:latin typeface="Times New Roman"/>
              <a:cs typeface="Segoe UI"/>
            </a:endParaRPr>
          </a:p>
          <a:p>
            <a:endParaRPr lang="en-US" sz="1000" dirty="0">
              <a:cs typeface="Segoe UI"/>
            </a:endParaRPr>
          </a:p>
        </p:txBody>
      </p:sp>
      <p:pic>
        <p:nvPicPr>
          <p:cNvPr id="6" name="Picture 5" descr="Ancient Greek Government - Lauren's Social Studies Page">
            <a:extLst>
              <a:ext uri="{FF2B5EF4-FFF2-40B4-BE49-F238E27FC236}">
                <a16:creationId xmlns:a16="http://schemas.microsoft.com/office/drawing/2014/main" id="{EC1F275E-0308-1659-A461-5D5C1A8A35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1824" y="4119870"/>
            <a:ext cx="3529473" cy="2177537"/>
          </a:xfrm>
          <a:prstGeom prst="rect">
            <a:avLst/>
          </a:prstGeom>
        </p:spPr>
      </p:pic>
      <p:pic>
        <p:nvPicPr>
          <p:cNvPr id="7" name="Picture 6" descr="Tyrant | Definition &amp; Facts | Britannica">
            <a:extLst>
              <a:ext uri="{FF2B5EF4-FFF2-40B4-BE49-F238E27FC236}">
                <a16:creationId xmlns:a16="http://schemas.microsoft.com/office/drawing/2014/main" id="{4F7A2DD6-4B32-35AA-DFF4-2B7B7C64F3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2285" y="1461013"/>
            <a:ext cx="3444977" cy="2249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10973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8FA407F-BC2E-41B0-1515-93D94A9F2A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/>
                <a:ea typeface="+mn-lt"/>
                <a:cs typeface="+mn-lt"/>
              </a:rPr>
              <a:t>Political Landscape During the War</a:t>
            </a:r>
            <a:endParaRPr lang="en-US">
              <a:latin typeface="Times New Roman"/>
              <a:cs typeface="Times New Roman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D3E6486-1483-E803-8E8D-48DAE2B2240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4499" y="1463040"/>
            <a:ext cx="5445937" cy="460174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>
              <a:cs typeface="Segoe UI"/>
            </a:endParaRPr>
          </a:p>
          <a:p>
            <a:endParaRPr lang="en-US" dirty="0"/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8433ED45-CCDB-00E9-63C3-537B8E429F0E}"/>
              </a:ext>
            </a:extLst>
          </p:cNvPr>
          <p:cNvSpPr txBox="1">
            <a:spLocks/>
          </p:cNvSpPr>
          <p:nvPr/>
        </p:nvSpPr>
        <p:spPr>
          <a:xfrm>
            <a:off x="552713" y="1295892"/>
            <a:ext cx="9102848" cy="5133795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10000"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Tx/>
              <a:buNone/>
              <a:defRPr lang="en-US" sz="1600" kern="1200" dirty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283464" indent="-283464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600" kern="1200" dirty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600" kern="1200" dirty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600" kern="1200" dirty="0" smtClean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600" kern="1200" dirty="0" smtClean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0574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514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9718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 dirty="0">
                <a:latin typeface="Times New Roman"/>
                <a:ea typeface="+mn-lt"/>
                <a:cs typeface="+mn-lt"/>
              </a:rPr>
              <a:t>Ancient Athens Prior to the Conflict</a:t>
            </a:r>
            <a:r>
              <a:rPr lang="en-US" sz="2000" dirty="0">
                <a:latin typeface="Times New Roman"/>
                <a:ea typeface="+mn-lt"/>
                <a:cs typeface="+mn-lt"/>
              </a:rPr>
              <a:t>:</a:t>
            </a:r>
          </a:p>
          <a:p>
            <a:pPr indent="-283210">
              <a:buFont typeface="Arial"/>
              <a:buChar char="•"/>
            </a:pPr>
            <a:r>
              <a:rPr lang="en-US" sz="2000" dirty="0">
                <a:latin typeface="Times New Roman"/>
                <a:ea typeface="+mn-lt"/>
                <a:cs typeface="+mn-lt"/>
              </a:rPr>
              <a:t>Athens was originally a democracy under the authority of </a:t>
            </a:r>
            <a:r>
              <a:rPr lang="en-US" sz="2000" i="1" dirty="0">
                <a:latin typeface="Times New Roman"/>
                <a:ea typeface="+mn-lt"/>
                <a:cs typeface="+mn-lt"/>
              </a:rPr>
              <a:t>Pericles (</a:t>
            </a:r>
            <a:r>
              <a:rPr lang="en-US" sz="2000" i="1" err="1">
                <a:latin typeface="Times New Roman"/>
                <a:ea typeface="+mn-lt"/>
                <a:cs typeface="+mn-lt"/>
              </a:rPr>
              <a:t>Περικλῆς</a:t>
            </a:r>
            <a:r>
              <a:rPr lang="en-US" sz="2000" i="1" dirty="0">
                <a:latin typeface="Times New Roman"/>
                <a:ea typeface="+mn-lt"/>
                <a:cs typeface="+mn-lt"/>
              </a:rPr>
              <a:t>)</a:t>
            </a:r>
            <a:r>
              <a:rPr lang="en-US" sz="2000" dirty="0">
                <a:latin typeface="Times New Roman"/>
                <a:ea typeface="+mn-lt"/>
                <a:cs typeface="+mn-lt"/>
              </a:rPr>
              <a:t>, who was a well-respected leader known for the active participation of citizens in the political sphere.</a:t>
            </a:r>
            <a:endParaRPr lang="en-US" sz="2000">
              <a:latin typeface="Times New Roman"/>
              <a:cs typeface="Segoe UI"/>
            </a:endParaRPr>
          </a:p>
          <a:p>
            <a:pPr>
              <a:buFont typeface="Arial"/>
              <a:buChar char="•"/>
            </a:pPr>
            <a:r>
              <a:rPr lang="en-US" sz="2000" dirty="0">
                <a:latin typeface="Times New Roman"/>
                <a:ea typeface="+mn-lt"/>
                <a:cs typeface="+mn-lt"/>
              </a:rPr>
              <a:t> Unfortunately, this original balance of power began to shift as the war progressed. </a:t>
            </a:r>
          </a:p>
          <a:p>
            <a:r>
              <a:rPr lang="en-US" sz="2000" b="1" dirty="0">
                <a:latin typeface="Times New Roman"/>
                <a:ea typeface="+mn-lt"/>
                <a:cs typeface="+mn-lt"/>
              </a:rPr>
              <a:t>The Shift in Athenian Leadership</a:t>
            </a:r>
            <a:r>
              <a:rPr lang="en-US" sz="2000" dirty="0">
                <a:latin typeface="Times New Roman"/>
                <a:ea typeface="+mn-lt"/>
                <a:cs typeface="+mn-lt"/>
              </a:rPr>
              <a:t>: </a:t>
            </a:r>
            <a:endParaRPr lang="en-US" sz="2000">
              <a:latin typeface="Times New Roman"/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US" sz="2000" b="1" dirty="0">
                <a:latin typeface="Times New Roman"/>
                <a:ea typeface="+mn-lt"/>
                <a:cs typeface="+mn-lt"/>
              </a:rPr>
              <a:t>The shift to oligarchy</a:t>
            </a:r>
            <a:r>
              <a:rPr lang="en-US" sz="2000" dirty="0">
                <a:latin typeface="Times New Roman"/>
                <a:ea typeface="+mn-lt"/>
                <a:cs typeface="+mn-lt"/>
              </a:rPr>
              <a:t>: As Athens faced crises during the war, its democratic institutions began to falter. The uncertainty of the war made Athens panic, and its democratic system began to stumble.</a:t>
            </a:r>
          </a:p>
          <a:p>
            <a:pPr>
              <a:buFont typeface="Arial"/>
              <a:buChar char="•"/>
            </a:pPr>
            <a:r>
              <a:rPr lang="en-US" sz="2000" b="1" dirty="0">
                <a:latin typeface="Times New Roman"/>
                <a:ea typeface="+mn-lt"/>
                <a:cs typeface="+mn-lt"/>
              </a:rPr>
              <a:t>The rise of the demagogues</a:t>
            </a:r>
            <a:r>
              <a:rPr lang="en-US" sz="2000" dirty="0">
                <a:latin typeface="Times New Roman"/>
                <a:ea typeface="+mn-lt"/>
                <a:cs typeface="+mn-lt"/>
              </a:rPr>
              <a:t>: Leaders such as </a:t>
            </a:r>
            <a:r>
              <a:rPr lang="en-US" sz="2000" i="1" dirty="0">
                <a:latin typeface="Times New Roman"/>
                <a:ea typeface="+mn-lt"/>
                <a:cs typeface="+mn-lt"/>
              </a:rPr>
              <a:t>Alcibiades</a:t>
            </a:r>
            <a:r>
              <a:rPr lang="en-US" sz="2000" dirty="0">
                <a:latin typeface="Times New Roman"/>
                <a:ea typeface="+mn-lt"/>
                <a:cs typeface="+mn-lt"/>
              </a:rPr>
              <a:t> </a:t>
            </a:r>
            <a:r>
              <a:rPr lang="en-US" sz="2000" i="1" dirty="0">
                <a:latin typeface="Times New Roman"/>
                <a:ea typeface="+mn-lt"/>
                <a:cs typeface="+mn-lt"/>
              </a:rPr>
              <a:t>(</a:t>
            </a:r>
            <a:r>
              <a:rPr lang="en-US" sz="2000" i="1" dirty="0" err="1">
                <a:latin typeface="Times New Roman"/>
                <a:ea typeface="+mn-lt"/>
                <a:cs typeface="+mn-lt"/>
              </a:rPr>
              <a:t>Ἀλκι</a:t>
            </a:r>
            <a:r>
              <a:rPr lang="en-US" sz="2000" i="1" dirty="0">
                <a:latin typeface="Times New Roman"/>
                <a:ea typeface="+mn-lt"/>
                <a:cs typeface="+mn-lt"/>
              </a:rPr>
              <a:t>β</a:t>
            </a:r>
            <a:r>
              <a:rPr lang="en-US" sz="2000" i="1" dirty="0" err="1">
                <a:latin typeface="Times New Roman"/>
                <a:ea typeface="+mn-lt"/>
                <a:cs typeface="+mn-lt"/>
              </a:rPr>
              <a:t>ιάδης</a:t>
            </a:r>
            <a:r>
              <a:rPr lang="en-US" sz="2000" i="1" dirty="0">
                <a:latin typeface="Times New Roman"/>
                <a:ea typeface="+mn-lt"/>
                <a:cs typeface="+mn-lt"/>
              </a:rPr>
              <a:t>) and Cleon (</a:t>
            </a:r>
            <a:r>
              <a:rPr lang="en-US" sz="2000" i="1" dirty="0" err="1">
                <a:latin typeface="Times New Roman"/>
                <a:ea typeface="+mn-lt"/>
                <a:cs typeface="+mn-lt"/>
              </a:rPr>
              <a:t>Κλέων</a:t>
            </a:r>
            <a:r>
              <a:rPr lang="en-US" sz="2000" i="1" dirty="0">
                <a:latin typeface="Times New Roman"/>
                <a:ea typeface="+mn-lt"/>
                <a:cs typeface="+mn-lt"/>
              </a:rPr>
              <a:t>) </a:t>
            </a:r>
            <a:r>
              <a:rPr lang="en-US" sz="2000" dirty="0">
                <a:latin typeface="Times New Roman"/>
                <a:ea typeface="+mn-lt"/>
                <a:cs typeface="+mn-lt"/>
              </a:rPr>
              <a:t>seized the opportunity of the combative, emotionally unstable environment to manipulate the democratic system</a:t>
            </a:r>
            <a:endParaRPr lang="en-US" sz="2000"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 sz="2000" dirty="0">
                <a:latin typeface="Times New Roman"/>
                <a:ea typeface="+mn-lt"/>
                <a:cs typeface="+mn-lt"/>
              </a:rPr>
              <a:t> After this systematic change, Athens began to prioritize military strength over its democratic ideals. </a:t>
            </a:r>
          </a:p>
          <a:p>
            <a:pPr marL="914400" lvl="3" indent="0">
              <a:buNone/>
            </a:pPr>
            <a:r>
              <a:rPr lang="en-US" sz="120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("Effects of the Peloponnesian War" 1).</a:t>
            </a:r>
            <a:endParaRPr lang="en-US" sz="1200">
              <a:solidFill>
                <a:schemeClr val="accent1">
                  <a:lumMod val="76000"/>
                </a:schemeClr>
              </a:solidFill>
              <a:latin typeface="Times New Roman"/>
              <a:cs typeface="Segoe UI"/>
            </a:endParaRPr>
          </a:p>
          <a:p>
            <a:pPr>
              <a:buFont typeface="Arial"/>
              <a:buChar char="•"/>
            </a:pPr>
            <a:endParaRPr lang="en-US" sz="2000" b="1" dirty="0">
              <a:latin typeface="Times New Roman"/>
              <a:cs typeface="Segoe UI"/>
            </a:endParaRPr>
          </a:p>
          <a:p>
            <a:endParaRPr lang="en-US" sz="2000" dirty="0">
              <a:latin typeface="Times New Roman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6637240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8FA407F-BC2E-41B0-1515-93D94A9F2A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/>
                <a:cs typeface="Times New Roman"/>
              </a:rPr>
              <a:t>The Role of the Oligarchic Coup</a:t>
            </a:r>
            <a:r>
              <a:rPr lang="en-US" dirty="0"/>
              <a:t> </a:t>
            </a:r>
            <a:endParaRPr lang="en-US" dirty="0">
              <a:cs typeface="Segoe UI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D3E6486-1483-E803-8E8D-48DAE2B2240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4499" y="1463040"/>
            <a:ext cx="5445937" cy="460174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>
              <a:cs typeface="Segoe UI"/>
            </a:endParaRPr>
          </a:p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9F7DECD-BCDE-90E1-B2B2-8B1F4CAA05C3}"/>
              </a:ext>
            </a:extLst>
          </p:cNvPr>
          <p:cNvSpPr txBox="1"/>
          <p:nvPr/>
        </p:nvSpPr>
        <p:spPr>
          <a:xfrm>
            <a:off x="138684" y="1461818"/>
            <a:ext cx="7809268" cy="532453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900" b="1" dirty="0">
                <a:ea typeface="+mn-lt"/>
                <a:cs typeface="+mn-lt"/>
              </a:rPr>
              <a:t>   </a:t>
            </a:r>
            <a:r>
              <a:rPr lang="en-US" sz="2000" b="1" dirty="0">
                <a:latin typeface="Times New Roman"/>
                <a:ea typeface="+mn-lt"/>
                <a:cs typeface="+mn-lt"/>
              </a:rPr>
              <a:t>The Oligarchic Coup of 411 BC  : </a:t>
            </a:r>
            <a:endParaRPr lang="en-US" sz="2000" dirty="0">
              <a:latin typeface="Times New Roman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000" b="1" dirty="0">
                <a:latin typeface="Times New Roman"/>
                <a:ea typeface="+mn-lt"/>
                <a:cs typeface="+mn-lt"/>
              </a:rPr>
              <a:t>The overthrow of  the Athenian democracy</a:t>
            </a:r>
            <a:r>
              <a:rPr lang="en-US" sz="2000" dirty="0">
                <a:latin typeface="Times New Roman"/>
                <a:ea typeface="+mn-lt"/>
                <a:cs typeface="+mn-lt"/>
              </a:rPr>
              <a:t>: In 411 BC, amidst political turmoil and military pressure, a group of oligarchs known as the "Four Hundred" seized power over the democratic system of Athens and replaced it with an oligarchic system. </a:t>
            </a:r>
          </a:p>
          <a:p>
            <a:pPr marL="285750" indent="-285750">
              <a:buFont typeface="Arial"/>
              <a:buChar char="•"/>
            </a:pPr>
            <a:r>
              <a:rPr lang="en-US" sz="2000" b="1" dirty="0">
                <a:latin typeface="Times New Roman"/>
                <a:ea typeface="+mn-lt"/>
                <a:cs typeface="+mn-lt"/>
              </a:rPr>
              <a:t>Violation of Good Governance</a:t>
            </a:r>
            <a:r>
              <a:rPr lang="en-US" sz="2000" dirty="0">
                <a:latin typeface="Times New Roman"/>
                <a:ea typeface="+mn-lt"/>
                <a:cs typeface="+mn-lt"/>
              </a:rPr>
              <a:t>:</a:t>
            </a:r>
          </a:p>
          <a:p>
            <a:pPr marL="742950" lvl="1" indent="-285750">
              <a:buFont typeface="Arial"/>
              <a:buChar char="•"/>
            </a:pPr>
            <a:r>
              <a:rPr lang="en-US" sz="2000" dirty="0">
                <a:latin typeface="Times New Roman"/>
                <a:ea typeface="+mn-lt"/>
                <a:cs typeface="+mn-lt"/>
              </a:rPr>
              <a:t>The group of oligarchs violated the values of good governance by undermining civil involvement and oversight.</a:t>
            </a:r>
          </a:p>
          <a:p>
            <a:pPr marL="742950" lvl="1" indent="-285750">
              <a:buFont typeface="Arial"/>
              <a:buChar char="•"/>
            </a:pPr>
            <a:r>
              <a:rPr lang="en-US" sz="2000" dirty="0">
                <a:latin typeface="Times New Roman"/>
                <a:ea typeface="+mn-lt"/>
                <a:cs typeface="+mn-lt"/>
              </a:rPr>
              <a:t>The oligarchic system was anti-democratic, and the system of power was concentrated solely within a group of individuals. This severely undermined the previous democratic system. </a:t>
            </a:r>
          </a:p>
          <a:p>
            <a:pPr marL="285750" indent="-285750">
              <a:buFont typeface="Arial"/>
              <a:buChar char="•"/>
            </a:pPr>
            <a:r>
              <a:rPr lang="en-US" sz="2000" b="1" dirty="0">
                <a:latin typeface="Times New Roman"/>
                <a:ea typeface="+mn-lt"/>
                <a:cs typeface="+mn-lt"/>
              </a:rPr>
              <a:t>Reactions and Aftermath</a:t>
            </a:r>
            <a:r>
              <a:rPr lang="en-US" sz="2000" dirty="0">
                <a:latin typeface="Times New Roman"/>
                <a:ea typeface="+mn-lt"/>
                <a:cs typeface="+mn-lt"/>
              </a:rPr>
              <a:t>:</a:t>
            </a:r>
            <a:endParaRPr lang="en-US" sz="2000">
              <a:latin typeface="Times New Roman"/>
              <a:cs typeface="Segoe UI"/>
            </a:endParaRPr>
          </a:p>
          <a:p>
            <a:pPr marL="742950" lvl="1" indent="-285750">
              <a:buFont typeface="Arial"/>
              <a:buChar char="•"/>
            </a:pPr>
            <a:r>
              <a:rPr lang="en-US" sz="2000" dirty="0">
                <a:latin typeface="Times New Roman"/>
                <a:ea typeface="+mn-lt"/>
                <a:cs typeface="+mn-lt"/>
              </a:rPr>
              <a:t>The coup was eventually overturned </a:t>
            </a:r>
            <a:r>
              <a:rPr lang="en-US" sz="2000" dirty="0">
                <a:latin typeface="Times New Roman"/>
                <a:ea typeface="+mn-lt"/>
                <a:cs typeface="Segoe UI"/>
              </a:rPr>
              <a:t>and </a:t>
            </a:r>
            <a:r>
              <a:rPr lang="en-US" sz="2000" dirty="0">
                <a:latin typeface="Times New Roman"/>
                <a:ea typeface="+mn-lt"/>
                <a:cs typeface="Times New Roman"/>
              </a:rPr>
              <a:t>replaced with the original democratic system</a:t>
            </a:r>
            <a:r>
              <a:rPr lang="en-US" sz="2000" dirty="0">
                <a:latin typeface="Times New Roman"/>
                <a:ea typeface="+mn-lt"/>
                <a:cs typeface="+mn-lt"/>
              </a:rPr>
              <a:t>. However, the effects were long-lasting, and Athenian democracy was severely weakened. </a:t>
            </a:r>
            <a:endParaRPr lang="en-US" sz="2000" dirty="0">
              <a:latin typeface="Times New Roman"/>
              <a:cs typeface="Segoe UI"/>
            </a:endParaRPr>
          </a:p>
          <a:p>
            <a:pPr lvl="1"/>
            <a:r>
              <a:rPr lang="en-US" sz="1200" dirty="0">
                <a:solidFill>
                  <a:schemeClr val="accent1">
                    <a:lumMod val="76000"/>
                  </a:schemeClr>
                </a:solidFill>
                <a:ea typeface="+mn-lt"/>
                <a:cs typeface="+mn-lt"/>
              </a:rPr>
              <a:t>    ("Effects of the Peloponnesian War" 1).</a:t>
            </a:r>
            <a:endParaRPr lang="en-US" sz="1200" dirty="0">
              <a:solidFill>
                <a:schemeClr val="accent1">
                  <a:lumMod val="76000"/>
                </a:schemeClr>
              </a:solidFill>
              <a:latin typeface="Times New Roman"/>
              <a:cs typeface="Segoe UI"/>
            </a:endParaRPr>
          </a:p>
          <a:p>
            <a:endParaRPr lang="en-US" sz="2000" b="1" dirty="0">
              <a:solidFill>
                <a:srgbClr val="FF0000"/>
              </a:solidFill>
              <a:latin typeface="Times New Roman"/>
              <a:cs typeface="Segoe UI"/>
            </a:endParaRPr>
          </a:p>
        </p:txBody>
      </p:sp>
      <p:pic>
        <p:nvPicPr>
          <p:cNvPr id="3" name="Picture 2" descr="History of Athens - Wikipedia">
            <a:extLst>
              <a:ext uri="{FF2B5EF4-FFF2-40B4-BE49-F238E27FC236}">
                <a16:creationId xmlns:a16="http://schemas.microsoft.com/office/drawing/2014/main" id="{4564F744-82AA-E79E-5CF3-04594375C0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49381" y="1186597"/>
            <a:ext cx="3460954" cy="2459361"/>
          </a:xfrm>
          <a:prstGeom prst="rect">
            <a:avLst/>
          </a:prstGeom>
        </p:spPr>
      </p:pic>
      <p:pic>
        <p:nvPicPr>
          <p:cNvPr id="6" name="Picture 5" descr="Delian League - Wikipedia">
            <a:extLst>
              <a:ext uri="{FF2B5EF4-FFF2-40B4-BE49-F238E27FC236}">
                <a16:creationId xmlns:a16="http://schemas.microsoft.com/office/drawing/2014/main" id="{F9BCC067-A6C9-AF69-639B-9E3FC2B879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49380" y="3757272"/>
            <a:ext cx="3460955" cy="2299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609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8FA407F-BC2E-41B0-1515-93D94A9F2A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/>
                <a:ea typeface="+mn-lt"/>
                <a:cs typeface="+mn-lt"/>
              </a:rPr>
              <a:t>The Tyranny of the Thirty</a:t>
            </a:r>
            <a:r>
              <a:rPr lang="en-US" dirty="0">
                <a:ea typeface="+mn-lt"/>
                <a:cs typeface="+mn-lt"/>
              </a:rPr>
              <a:t> 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D3E6486-1483-E803-8E8D-48DAE2B2240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4499" y="1463040"/>
            <a:ext cx="5445937" cy="460174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>
              <a:cs typeface="Segoe UI"/>
            </a:endParaRPr>
          </a:p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E56EEB-B152-9B50-7D02-F46ADFB822DD}"/>
              </a:ext>
            </a:extLst>
          </p:cNvPr>
          <p:cNvSpPr txBox="1"/>
          <p:nvPr/>
        </p:nvSpPr>
        <p:spPr>
          <a:xfrm>
            <a:off x="530079" y="1345358"/>
            <a:ext cx="10392829" cy="5509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200" b="1" dirty="0">
                <a:latin typeface="Times New Roman"/>
                <a:ea typeface="+mn-lt"/>
                <a:cs typeface="+mn-lt"/>
              </a:rPr>
              <a:t> The Tyranny of the Thirty Tyrants </a:t>
            </a:r>
            <a:r>
              <a:rPr lang="en-US" sz="2200" dirty="0">
                <a:latin typeface="Times New Roman"/>
                <a:ea typeface="+mn-lt"/>
                <a:cs typeface="+mn-lt"/>
              </a:rPr>
              <a:t>(</a:t>
            </a:r>
            <a:r>
              <a:rPr lang="en-US" sz="2200" dirty="0" err="1">
                <a:latin typeface="Times New Roman"/>
                <a:ea typeface="+mn-lt"/>
                <a:cs typeface="+mn-lt"/>
              </a:rPr>
              <a:t>Οἱ</a:t>
            </a:r>
            <a:r>
              <a:rPr lang="en-US" sz="2200" dirty="0">
                <a:latin typeface="Times New Roman"/>
                <a:ea typeface="+mn-lt"/>
                <a:cs typeface="+mn-lt"/>
              </a:rPr>
              <a:t> </a:t>
            </a:r>
            <a:r>
              <a:rPr lang="en-US" sz="2200" dirty="0" err="1">
                <a:latin typeface="Times New Roman"/>
                <a:ea typeface="+mn-lt"/>
                <a:cs typeface="+mn-lt"/>
              </a:rPr>
              <a:t>Τριάκοντ</a:t>
            </a:r>
            <a:r>
              <a:rPr lang="en-US" sz="2200" dirty="0">
                <a:latin typeface="Times New Roman"/>
                <a:ea typeface="+mn-lt"/>
                <a:cs typeface="+mn-lt"/>
              </a:rPr>
              <a:t>α </a:t>
            </a:r>
            <a:r>
              <a:rPr lang="en-US" sz="2200" dirty="0" err="1">
                <a:latin typeface="Times New Roman"/>
                <a:ea typeface="+mn-lt"/>
                <a:cs typeface="+mn-lt"/>
              </a:rPr>
              <a:t>Τύρ</a:t>
            </a:r>
            <a:r>
              <a:rPr lang="en-US" sz="2200" dirty="0">
                <a:latin typeface="Times New Roman"/>
                <a:ea typeface="+mn-lt"/>
                <a:cs typeface="+mn-lt"/>
              </a:rPr>
              <a:t>α</a:t>
            </a:r>
            <a:r>
              <a:rPr lang="en-US" sz="2200" dirty="0" err="1">
                <a:latin typeface="Times New Roman"/>
                <a:ea typeface="+mn-lt"/>
                <a:cs typeface="+mn-lt"/>
              </a:rPr>
              <a:t>ννοι</a:t>
            </a:r>
            <a:r>
              <a:rPr lang="en-US" sz="2200" dirty="0">
                <a:latin typeface="Times New Roman"/>
                <a:ea typeface="+mn-lt"/>
                <a:cs typeface="+mn-lt"/>
              </a:rPr>
              <a:t>)</a:t>
            </a:r>
            <a:r>
              <a:rPr lang="en-US" sz="2200" b="1" dirty="0">
                <a:latin typeface="Times New Roman"/>
                <a:ea typeface="+mn-lt"/>
                <a:cs typeface="+mn-lt"/>
              </a:rPr>
              <a:t> (404–403 BC)</a:t>
            </a:r>
            <a:r>
              <a:rPr lang="en-US" sz="2200" dirty="0">
                <a:latin typeface="Times New Roman"/>
                <a:ea typeface="+mn-lt"/>
                <a:cs typeface="+mn-lt"/>
              </a:rPr>
              <a:t>: </a:t>
            </a:r>
            <a:endParaRPr lang="en-US" sz="2200" b="1" dirty="0">
              <a:latin typeface="Times New Roman"/>
              <a:ea typeface="+mn-lt"/>
              <a:cs typeface="+mn-lt"/>
            </a:endParaRPr>
          </a:p>
          <a:p>
            <a:pPr marL="1200150" lvl="2" indent="-285750">
              <a:buFont typeface="Arial"/>
              <a:buChar char="•"/>
            </a:pPr>
            <a:r>
              <a:rPr lang="en-US" sz="2200" dirty="0">
                <a:latin typeface="Times New Roman"/>
                <a:ea typeface="+mn-lt"/>
                <a:cs typeface="+mn-lt"/>
              </a:rPr>
              <a:t>After Athens' defeat in the war from the Spartans, a more extreme oligarchic group called "The Thirty Tyrants", took control of Athens. </a:t>
            </a:r>
          </a:p>
          <a:p>
            <a:pPr marL="1200150" lvl="2" indent="-285750">
              <a:buFont typeface="Arial"/>
              <a:buChar char="•"/>
            </a:pPr>
            <a:r>
              <a:rPr lang="en-US" sz="2200" dirty="0">
                <a:latin typeface="Times New Roman"/>
                <a:ea typeface="+mn-lt"/>
                <a:cs typeface="+mn-lt"/>
              </a:rPr>
              <a:t>The group was led by Critias (</a:t>
            </a:r>
            <a:r>
              <a:rPr lang="en-US" sz="2200" dirty="0" err="1">
                <a:latin typeface="Times New Roman"/>
                <a:ea typeface="+mn-lt"/>
                <a:cs typeface="+mn-lt"/>
              </a:rPr>
              <a:t>Κρίτι</a:t>
            </a:r>
            <a:r>
              <a:rPr lang="en-US" sz="2200" dirty="0">
                <a:latin typeface="Times New Roman"/>
                <a:ea typeface="+mn-lt"/>
                <a:cs typeface="+mn-lt"/>
              </a:rPr>
              <a:t>ας) and </a:t>
            </a:r>
            <a:r>
              <a:rPr lang="en-US" sz="2200" dirty="0" err="1">
                <a:latin typeface="Times New Roman"/>
                <a:ea typeface="+mn-lt"/>
                <a:cs typeface="+mn-lt"/>
              </a:rPr>
              <a:t>Theramenes</a:t>
            </a:r>
            <a:r>
              <a:rPr lang="en-US" sz="2200" dirty="0">
                <a:latin typeface="Times New Roman"/>
                <a:ea typeface="+mn-lt"/>
                <a:cs typeface="+mn-lt"/>
              </a:rPr>
              <a:t> (</a:t>
            </a:r>
            <a:r>
              <a:rPr lang="en-US" sz="2200" dirty="0" err="1">
                <a:latin typeface="Times New Roman"/>
                <a:ea typeface="+mn-lt"/>
                <a:cs typeface="+mn-lt"/>
              </a:rPr>
              <a:t>Θηρ</a:t>
            </a:r>
            <a:r>
              <a:rPr lang="en-US" sz="2200" dirty="0">
                <a:latin typeface="Times New Roman"/>
                <a:ea typeface="+mn-lt"/>
                <a:cs typeface="+mn-lt"/>
              </a:rPr>
              <a:t>α</a:t>
            </a:r>
            <a:r>
              <a:rPr lang="en-US" sz="2200" dirty="0" err="1">
                <a:latin typeface="Times New Roman"/>
                <a:ea typeface="+mn-lt"/>
                <a:cs typeface="+mn-lt"/>
              </a:rPr>
              <a:t>μένης</a:t>
            </a:r>
            <a:r>
              <a:rPr lang="en-US" sz="2200" dirty="0">
                <a:latin typeface="Times New Roman"/>
                <a:ea typeface="+mn-lt"/>
                <a:cs typeface="+mn-lt"/>
              </a:rPr>
              <a:t>). The tyrants ruled Athens with absolute power and brutality.</a:t>
            </a:r>
          </a:p>
          <a:p>
            <a:r>
              <a:rPr lang="en-US" sz="2200" b="1" dirty="0">
                <a:latin typeface="Times New Roman"/>
                <a:ea typeface="+mn-lt"/>
                <a:cs typeface="+mn-lt"/>
              </a:rPr>
              <a:t> Tyranny and Dictatorship</a:t>
            </a:r>
            <a:r>
              <a:rPr lang="en-US" sz="2200" dirty="0">
                <a:latin typeface="Times New Roman"/>
                <a:ea typeface="+mn-lt"/>
                <a:cs typeface="+mn-lt"/>
              </a:rPr>
              <a:t>:</a:t>
            </a:r>
            <a:endParaRPr lang="en-US">
              <a:cs typeface="Segoe UI"/>
            </a:endParaRPr>
          </a:p>
          <a:p>
            <a:pPr marL="1200150" lvl="2" indent="-285750">
              <a:buFont typeface="Arial"/>
              <a:buChar char="•"/>
            </a:pPr>
            <a:r>
              <a:rPr lang="en-US" sz="2200" dirty="0">
                <a:latin typeface="Times New Roman"/>
                <a:ea typeface="+mn-lt"/>
                <a:cs typeface="+mn-lt"/>
              </a:rPr>
              <a:t>The Thirty Tyrants ruled with an iron fist, eliminating rivals, executing or exiling political opponents, and strengthening authority.</a:t>
            </a:r>
          </a:p>
          <a:p>
            <a:pPr marL="1200150" lvl="2" indent="-285750">
              <a:buFont typeface="Arial"/>
              <a:buChar char="•"/>
            </a:pPr>
            <a:r>
              <a:rPr lang="en-US" sz="2200" dirty="0">
                <a:latin typeface="Times New Roman"/>
                <a:ea typeface="+mn-lt"/>
                <a:cs typeface="+mn-lt"/>
              </a:rPr>
              <a:t>They disregarded all values of governance: no accountability, no system of justice, and no participation of the people in decisions.</a:t>
            </a:r>
          </a:p>
          <a:p>
            <a:pPr marL="1200150" lvl="2" indent="-285750">
              <a:buFont typeface="Arial"/>
              <a:buChar char="•"/>
            </a:pPr>
            <a:r>
              <a:rPr lang="en-US" sz="2200" dirty="0">
                <a:latin typeface="Times New Roman"/>
                <a:ea typeface="+mn-lt"/>
                <a:cs typeface="+mn-lt"/>
              </a:rPr>
              <a:t>Criticism and downfall: Obviously, this regime was deeply unpopular with the Athenian people, and after only a year, it was toppled. Democracy in Athens was once again restored, albeit weakened. The Thirty Tyrants is a clear example of a dictatorship and tyranny.</a:t>
            </a:r>
          </a:p>
          <a:p>
            <a:pPr lvl="2"/>
            <a:r>
              <a:rPr lang="en-US" sz="1200" dirty="0">
                <a:solidFill>
                  <a:schemeClr val="accent1">
                    <a:lumMod val="76000"/>
                  </a:schemeClr>
                </a:solidFill>
                <a:latin typeface="Times New Roman"/>
                <a:cs typeface="Segoe UI"/>
              </a:rPr>
              <a:t>   (Brittanica 1).</a:t>
            </a:r>
          </a:p>
          <a:p>
            <a:pPr lvl="2"/>
            <a:r>
              <a:rPr lang="en-US" sz="1200" dirty="0">
                <a:solidFill>
                  <a:schemeClr val="accent1">
                    <a:lumMod val="76000"/>
                  </a:schemeClr>
                </a:solidFill>
                <a:latin typeface="Times New Roman"/>
                <a:cs typeface="Segoe UI"/>
              </a:rPr>
              <a:t>   (</a:t>
            </a:r>
            <a:r>
              <a:rPr lang="en-US" sz="1200" dirty="0" err="1">
                <a:solidFill>
                  <a:schemeClr val="accent1">
                    <a:lumMod val="76000"/>
                  </a:schemeClr>
                </a:solidFill>
                <a:latin typeface="Times New Roman"/>
                <a:cs typeface="Segoe UI"/>
              </a:rPr>
              <a:t>ΤhoughtCo</a:t>
            </a:r>
            <a:r>
              <a:rPr lang="en-US" sz="1200" dirty="0">
                <a:solidFill>
                  <a:schemeClr val="accent1">
                    <a:lumMod val="76000"/>
                  </a:schemeClr>
                </a:solidFill>
                <a:latin typeface="Times New Roman"/>
                <a:cs typeface="Segoe UI"/>
              </a:rPr>
              <a:t> 1).</a:t>
            </a:r>
          </a:p>
          <a:p>
            <a:endParaRPr lang="en-US" sz="2200" dirty="0">
              <a:solidFill>
                <a:srgbClr val="C00000"/>
              </a:solidFill>
              <a:latin typeface="Times New Roman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28848762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8FA407F-BC2E-41B0-1515-93D94A9F2A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/>
                <a:cs typeface="Segoe UI"/>
              </a:rPr>
              <a:t>Components of Tyranny and Dictatorship</a:t>
            </a:r>
            <a:endParaRPr lang="en-US">
              <a:latin typeface="Times New Roman"/>
              <a:cs typeface="Times New Roman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D3E6486-1483-E803-8E8D-48DAE2B2240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4499" y="1463040"/>
            <a:ext cx="5445937" cy="460174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>
              <a:cs typeface="Segoe UI"/>
            </a:endParaRPr>
          </a:p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AEF71E2-B14C-542C-DB52-8213C11A9571}"/>
              </a:ext>
            </a:extLst>
          </p:cNvPr>
          <p:cNvSpPr txBox="1"/>
          <p:nvPr/>
        </p:nvSpPr>
        <p:spPr>
          <a:xfrm>
            <a:off x="664475" y="1345226"/>
            <a:ext cx="9288825" cy="48320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200" b="1" dirty="0">
                <a:latin typeface="Times New Roman"/>
                <a:ea typeface="+mn-lt"/>
                <a:cs typeface="+mn-lt"/>
              </a:rPr>
              <a:t>Signs of a Tyrannical or Dictatorial government</a:t>
            </a:r>
            <a:r>
              <a:rPr lang="en-US" sz="2200" dirty="0">
                <a:latin typeface="Times New Roman"/>
                <a:ea typeface="+mn-lt"/>
                <a:cs typeface="+mn-lt"/>
              </a:rPr>
              <a:t>:</a:t>
            </a:r>
            <a:endParaRPr lang="en-US" dirty="0">
              <a:latin typeface="Segoe UI"/>
              <a:ea typeface="+mn-lt"/>
              <a:cs typeface="+mn-lt"/>
            </a:endParaRPr>
          </a:p>
          <a:p>
            <a:pPr marL="742950" lvl="1" indent="-285750">
              <a:buFont typeface="Arial"/>
              <a:buChar char="•"/>
            </a:pPr>
            <a:r>
              <a:rPr lang="en-US" sz="2200" dirty="0">
                <a:latin typeface="Times New Roman"/>
                <a:ea typeface="+mn-lt"/>
                <a:cs typeface="+mn-lt"/>
              </a:rPr>
              <a:t>No Accountability: A system without checks and balances; the people in power dictate all the rules. </a:t>
            </a:r>
            <a:endParaRPr lang="en-US">
              <a:cs typeface="Segoe UI"/>
            </a:endParaRPr>
          </a:p>
          <a:p>
            <a:pPr marL="742950" lvl="1" indent="-285750">
              <a:buFont typeface="Arial"/>
              <a:buChar char="•"/>
            </a:pPr>
            <a:r>
              <a:rPr lang="en-US" sz="2200" dirty="0">
                <a:latin typeface="Times New Roman"/>
                <a:ea typeface="+mn-lt"/>
                <a:cs typeface="+mn-lt"/>
              </a:rPr>
              <a:t>Concentration of Power: Authority is concentrated in the hands of a few, limiting broader participation and representation of the masses.</a:t>
            </a:r>
          </a:p>
          <a:p>
            <a:pPr marL="742950" lvl="1" indent="-285750">
              <a:buFont typeface="Arial"/>
              <a:buChar char="•"/>
            </a:pPr>
            <a:r>
              <a:rPr lang="en-US" sz="2200" dirty="0">
                <a:latin typeface="Times New Roman"/>
                <a:ea typeface="+mn-lt"/>
                <a:cs typeface="+mn-lt"/>
              </a:rPr>
              <a:t>Use of Force and Fear: The ruler or group in charge uses tactics of fear, intimidation, and violence as a weapon of maintaining control. </a:t>
            </a:r>
          </a:p>
          <a:p>
            <a:pPr marL="742950" lvl="1" indent="-285750">
              <a:buFont typeface="Arial"/>
              <a:buChar char="•"/>
            </a:pPr>
            <a:r>
              <a:rPr lang="en-US" sz="2200" dirty="0">
                <a:latin typeface="Times New Roman"/>
                <a:ea typeface="+mn-lt"/>
                <a:cs typeface="+mn-lt"/>
              </a:rPr>
              <a:t>Disregard for Law and Justice: The already established legal system is bypassed in favor of indiscriminate decisions made by the ruler or group in charge. </a:t>
            </a:r>
          </a:p>
          <a:p>
            <a:pPr marL="742950" lvl="1" indent="-285750">
              <a:buFont typeface="Arial"/>
              <a:buChar char="•"/>
            </a:pPr>
            <a:r>
              <a:rPr lang="en-US" sz="2200" dirty="0">
                <a:latin typeface="Times New Roman"/>
                <a:ea typeface="+mn-lt"/>
                <a:cs typeface="+mn-lt"/>
              </a:rPr>
              <a:t>Suppression of Rights: Basic rights and freedoms are restricted or violated, often targeting a specific group or minority based on ethnic, political, or social affiliation.</a:t>
            </a:r>
          </a:p>
          <a:p>
            <a:r>
              <a:rPr lang="en-US" sz="1200" dirty="0">
                <a:solidFill>
                  <a:schemeClr val="accent1">
                    <a:lumMod val="76000"/>
                  </a:schemeClr>
                </a:solidFill>
                <a:cs typeface="Segoe UI"/>
              </a:rPr>
              <a:t>   (</a:t>
            </a:r>
            <a:r>
              <a:rPr lang="en-US" sz="1200" dirty="0" err="1">
                <a:solidFill>
                  <a:schemeClr val="accent1">
                    <a:lumMod val="76000"/>
                  </a:schemeClr>
                </a:solidFill>
                <a:cs typeface="Segoe UI"/>
              </a:rPr>
              <a:t>Governementvs</a:t>
            </a:r>
            <a:r>
              <a:rPr lang="en-US" sz="1200" dirty="0">
                <a:solidFill>
                  <a:schemeClr val="accent1">
                    <a:lumMod val="76000"/>
                  </a:schemeClr>
                </a:solidFill>
                <a:cs typeface="Segoe UI"/>
              </a:rPr>
              <a:t> 1).</a:t>
            </a:r>
          </a:p>
          <a:p>
            <a:r>
              <a:rPr lang="en-US" sz="1200" dirty="0">
                <a:solidFill>
                  <a:schemeClr val="accent1">
                    <a:lumMod val="76000"/>
                  </a:schemeClr>
                </a:solidFill>
                <a:cs typeface="Segoe UI"/>
              </a:rPr>
              <a:t>   (Merriam-Webster 1).</a:t>
            </a:r>
          </a:p>
        </p:txBody>
      </p:sp>
    </p:spTree>
    <p:extLst>
      <p:ext uri="{BB962C8B-B14F-4D97-AF65-F5344CB8AC3E}">
        <p14:creationId xmlns:p14="http://schemas.microsoft.com/office/powerpoint/2010/main" val="34780761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8FA407F-BC2E-41B0-1515-93D94A9F2A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/>
                <a:cs typeface="Times New Roman"/>
              </a:rPr>
              <a:t>Does This Matter Today? </a:t>
            </a:r>
            <a:r>
              <a:rPr lang="en-US" dirty="0"/>
              <a:t> </a:t>
            </a:r>
            <a:endParaRPr lang="en-US" dirty="0">
              <a:cs typeface="Segoe UI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D3E6486-1483-E803-8E8D-48DAE2B2240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4499" y="1463040"/>
            <a:ext cx="5445937" cy="460174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>
              <a:cs typeface="Segoe UI"/>
            </a:endParaRPr>
          </a:p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485E71C-FCE0-A12F-AB29-9CE8D20632B4}"/>
              </a:ext>
            </a:extLst>
          </p:cNvPr>
          <p:cNvSpPr txBox="1"/>
          <p:nvPr/>
        </p:nvSpPr>
        <p:spPr>
          <a:xfrm>
            <a:off x="563861" y="1545292"/>
            <a:ext cx="9945992" cy="38164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300" b="1" dirty="0">
                <a:latin typeface="Times New Roman"/>
                <a:ea typeface="+mn-lt"/>
                <a:cs typeface="+mn-lt"/>
              </a:rPr>
              <a:t>Are these standards still applicable?</a:t>
            </a:r>
            <a:endParaRPr lang="en-US" sz="2300" dirty="0">
              <a:latin typeface="Times New Roman"/>
              <a:ea typeface="+mn-lt"/>
              <a:cs typeface="+mn-lt"/>
            </a:endParaRPr>
          </a:p>
          <a:p>
            <a:pPr marL="742950" lvl="1" indent="-285750">
              <a:buFont typeface="Arial"/>
              <a:buChar char="•"/>
            </a:pPr>
            <a:r>
              <a:rPr lang="en-US" sz="2300" dirty="0">
                <a:latin typeface="Times New Roman"/>
                <a:ea typeface="+mn-lt"/>
                <a:cs typeface="+mn-lt"/>
              </a:rPr>
              <a:t>Does the criteria of tyrannies and dictatorships still hold today in modern-day governments? </a:t>
            </a:r>
          </a:p>
          <a:p>
            <a:r>
              <a:rPr lang="en-US" sz="2300" b="1" dirty="0">
                <a:latin typeface="Times New Roman"/>
                <a:ea typeface="+mn-lt"/>
                <a:cs typeface="+mn-lt"/>
              </a:rPr>
              <a:t>Historical context</a:t>
            </a:r>
            <a:r>
              <a:rPr lang="en-US" sz="2300" dirty="0">
                <a:latin typeface="Times New Roman"/>
                <a:ea typeface="+mn-lt"/>
                <a:cs typeface="+mn-lt"/>
              </a:rPr>
              <a:t>:</a:t>
            </a:r>
          </a:p>
          <a:p>
            <a:pPr marL="742950" lvl="1" indent="-285750">
              <a:buFont typeface="Arial"/>
              <a:buChar char="•"/>
            </a:pPr>
            <a:r>
              <a:rPr lang="en-US" sz="2300" dirty="0">
                <a:latin typeface="Times New Roman"/>
                <a:ea typeface="+mn-lt"/>
                <a:cs typeface="+mn-lt"/>
              </a:rPr>
              <a:t>Historically, ancient governments were more direct and militarized, so tyranny and dictatorship was more easily recognized and often accepted due to apparent threats such as war or governmental instability. </a:t>
            </a:r>
            <a:endParaRPr lang="en-US" sz="2300">
              <a:latin typeface="Times New Roman"/>
              <a:ea typeface="+mn-lt"/>
              <a:cs typeface="+mn-lt"/>
            </a:endParaRPr>
          </a:p>
          <a:p>
            <a:r>
              <a:rPr lang="en-US" sz="2300" b="1" dirty="0">
                <a:latin typeface="Times New Roman"/>
                <a:ea typeface="+mn-lt"/>
                <a:cs typeface="+mn-lt"/>
              </a:rPr>
              <a:t>Comparing the past with the present</a:t>
            </a:r>
            <a:r>
              <a:rPr lang="en-US" sz="2300" dirty="0">
                <a:latin typeface="Times New Roman"/>
                <a:ea typeface="+mn-lt"/>
                <a:cs typeface="+mn-lt"/>
              </a:rPr>
              <a:t>: </a:t>
            </a:r>
            <a:endParaRPr lang="en-US" sz="2300">
              <a:latin typeface="Times New Roman"/>
              <a:ea typeface="+mn-lt"/>
              <a:cs typeface="+mn-lt"/>
            </a:endParaRPr>
          </a:p>
          <a:p>
            <a:pPr marL="800100" lvl="1" indent="-342900">
              <a:buFont typeface="Arial"/>
              <a:buChar char="•"/>
            </a:pPr>
            <a:r>
              <a:rPr lang="en-US" sz="2300" dirty="0">
                <a:latin typeface="Times New Roman"/>
                <a:ea typeface="+mn-lt"/>
                <a:cs typeface="+mn-lt"/>
              </a:rPr>
              <a:t>Do modern democracies or governments ever fall into authoritarianism or at least to any extent?</a:t>
            </a:r>
            <a:endParaRPr lang="en-US" sz="2300">
              <a:latin typeface="Times New Roman"/>
              <a:cs typeface="Segoe UI"/>
            </a:endParaRPr>
          </a:p>
          <a:p>
            <a:r>
              <a:rPr lang="en-US" sz="1200" b="1" dirty="0">
                <a:solidFill>
                  <a:schemeClr val="accent1">
                    <a:lumMod val="76000"/>
                  </a:schemeClr>
                </a:solidFill>
                <a:cs typeface="Segoe UI"/>
              </a:rPr>
              <a:t>(Lumen-Learning 1).</a:t>
            </a:r>
          </a:p>
        </p:txBody>
      </p:sp>
    </p:spTree>
    <p:extLst>
      <p:ext uri="{BB962C8B-B14F-4D97-AF65-F5344CB8AC3E}">
        <p14:creationId xmlns:p14="http://schemas.microsoft.com/office/powerpoint/2010/main" val="30143190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8FA407F-BC2E-41B0-1515-93D94A9F2A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/>
                <a:cs typeface="Times New Roman"/>
              </a:rPr>
              <a:t>The Impact of Tyranny and Dictatorship on Athens</a:t>
            </a:r>
            <a:r>
              <a:rPr lang="en-US" b="1" dirty="0">
                <a:latin typeface="Times New Roman"/>
                <a:cs typeface="Times New Roman"/>
              </a:rPr>
              <a:t> </a:t>
            </a:r>
            <a:endParaRPr lang="en-US">
              <a:latin typeface="Times New Roman"/>
              <a:cs typeface="Times New Roman"/>
            </a:endParaRPr>
          </a:p>
          <a:p>
            <a:endParaRPr lang="en-US" dirty="0">
              <a:cs typeface="Segoe UI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D3E6486-1483-E803-8E8D-48DAE2B2240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4499" y="1463040"/>
            <a:ext cx="5445937" cy="460174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>
              <a:cs typeface="Segoe UI"/>
            </a:endParaRPr>
          </a:p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FE8076E-9BDE-D333-55FB-114629D4312F}"/>
              </a:ext>
            </a:extLst>
          </p:cNvPr>
          <p:cNvSpPr txBox="1"/>
          <p:nvPr/>
        </p:nvSpPr>
        <p:spPr>
          <a:xfrm>
            <a:off x="729049" y="1712441"/>
            <a:ext cx="8856804" cy="41549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200" b="1" dirty="0">
                <a:latin typeface="Times New Roman"/>
                <a:ea typeface="+mn-lt"/>
                <a:cs typeface="+mn-lt"/>
              </a:rPr>
              <a:t>Political Impact of the Tyrants</a:t>
            </a:r>
            <a:r>
              <a:rPr lang="en-US" sz="2200" dirty="0">
                <a:latin typeface="Times New Roman"/>
                <a:ea typeface="+mn-lt"/>
                <a:cs typeface="+mn-lt"/>
              </a:rPr>
              <a:t>:</a:t>
            </a:r>
            <a:endParaRPr lang="en-US">
              <a:latin typeface="Times New Roman"/>
              <a:ea typeface="+mn-lt"/>
              <a:cs typeface="+mn-lt"/>
            </a:endParaRPr>
          </a:p>
          <a:p>
            <a:pPr marL="800100" lvl="1" indent="-342900">
              <a:buFont typeface="Arial"/>
              <a:buChar char="•"/>
            </a:pPr>
            <a:r>
              <a:rPr lang="en-US" sz="2200" dirty="0">
                <a:latin typeface="Times New Roman"/>
                <a:ea typeface="+mn-lt"/>
                <a:cs typeface="+mn-lt"/>
              </a:rPr>
              <a:t>The sudden change from democracy to oligarchy and then to tyranny, hindered Athens both militarily, politically and morally. </a:t>
            </a:r>
            <a:endParaRPr lang="en-US">
              <a:latin typeface="Times New Roman"/>
              <a:cs typeface="Segoe UI"/>
            </a:endParaRPr>
          </a:p>
          <a:p>
            <a:pPr marL="285750" indent="-285750">
              <a:spcBef>
                <a:spcPct val="0"/>
              </a:spcBef>
              <a:buFont typeface="Arial"/>
              <a:buChar char="•"/>
            </a:pPr>
            <a:r>
              <a:rPr lang="en-US" sz="2200" b="1" dirty="0">
                <a:latin typeface="Times New Roman"/>
                <a:ea typeface="+mn-lt"/>
                <a:cs typeface="+mn-lt"/>
              </a:rPr>
              <a:t>Public Perception</a:t>
            </a:r>
            <a:r>
              <a:rPr lang="en-US" sz="2200" dirty="0">
                <a:latin typeface="Times New Roman"/>
                <a:ea typeface="+mn-lt"/>
                <a:cs typeface="+mn-lt"/>
              </a:rPr>
              <a:t>: </a:t>
            </a:r>
          </a:p>
          <a:p>
            <a:pPr marL="742950" lvl="1" indent="-285750">
              <a:spcBef>
                <a:spcPct val="0"/>
              </a:spcBef>
              <a:buFont typeface="Arial"/>
              <a:buChar char="•"/>
            </a:pPr>
            <a:r>
              <a:rPr lang="en-US" sz="2200" dirty="0">
                <a:latin typeface="Times New Roman"/>
                <a:ea typeface="+mn-lt"/>
                <a:cs typeface="+mn-lt"/>
              </a:rPr>
              <a:t>After experiencing the brutality under the rule of the Thirty Tyrants, many Athenians became disillusioned with the idea of absolute power. </a:t>
            </a:r>
            <a:endParaRPr lang="en-US">
              <a:latin typeface="Times New Roman"/>
              <a:cs typeface="Segoe UI"/>
            </a:endParaRPr>
          </a:p>
          <a:p>
            <a:pPr marL="285750" indent="-285750">
              <a:buFont typeface="Arial"/>
              <a:buChar char="•"/>
            </a:pPr>
            <a:r>
              <a:rPr lang="en-US" sz="2200" b="1" dirty="0">
                <a:latin typeface="Times New Roman"/>
                <a:ea typeface="+mn-lt"/>
                <a:cs typeface="+mn-lt"/>
              </a:rPr>
              <a:t>Long-Term Effects</a:t>
            </a:r>
            <a:r>
              <a:rPr lang="en-US" sz="2200" dirty="0">
                <a:latin typeface="Times New Roman"/>
                <a:ea typeface="+mn-lt"/>
                <a:cs typeface="+mn-lt"/>
              </a:rPr>
              <a:t>:</a:t>
            </a:r>
          </a:p>
          <a:p>
            <a:pPr marL="742950" lvl="1" indent="-285750">
              <a:buFont typeface="Arial"/>
              <a:buChar char="•"/>
            </a:pPr>
            <a:r>
              <a:rPr lang="en-US" sz="2200" dirty="0">
                <a:latin typeface="Times New Roman"/>
                <a:ea typeface="+mn-lt"/>
                <a:cs typeface="+mn-lt"/>
              </a:rPr>
              <a:t>Athens never recovered to its former position as a major superpower in the Greek world. The events during the war exposed the fragility of democratic systems, especially under pressure from wartime conflict.</a:t>
            </a:r>
            <a:endParaRPr lang="en-US" dirty="0">
              <a:latin typeface="Times New Roman"/>
              <a:cs typeface="Segoe UI"/>
            </a:endParaRPr>
          </a:p>
          <a:p>
            <a:pPr lvl="1"/>
            <a:r>
              <a:rPr lang="en-US" sz="1200" b="1" dirty="0">
                <a:solidFill>
                  <a:schemeClr val="accent1">
                    <a:lumMod val="76000"/>
                  </a:schemeClr>
                </a:solidFill>
                <a:latin typeface="Segoe UI"/>
                <a:cs typeface="Segoe UI"/>
              </a:rPr>
              <a:t>(Lumen-Learning 1).</a:t>
            </a:r>
            <a:endParaRPr lang="en-US" sz="2200" dirty="0">
              <a:solidFill>
                <a:srgbClr val="000000"/>
              </a:solidFill>
              <a:latin typeface="Times New Roman"/>
              <a:cs typeface="Segoe UI"/>
            </a:endParaRPr>
          </a:p>
          <a:p>
            <a:pPr lvl="1"/>
            <a:r>
              <a:rPr lang="en-US" sz="1200" b="1" dirty="0">
                <a:solidFill>
                  <a:schemeClr val="accent1">
                    <a:lumMod val="76000"/>
                  </a:schemeClr>
                </a:solidFill>
                <a:cs typeface="Segoe UI"/>
              </a:rPr>
              <a:t>(N.S. Gill 1). </a:t>
            </a:r>
          </a:p>
          <a:p>
            <a:endParaRPr lang="en-US" sz="2200" dirty="0">
              <a:solidFill>
                <a:srgbClr val="FF0000"/>
              </a:solidFill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28231641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8FA407F-BC2E-41B0-1515-93D94A9F2A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/>
                <a:ea typeface="+mn-lt"/>
                <a:cs typeface="+mn-lt"/>
              </a:rPr>
              <a:t>Conclusion </a:t>
            </a:r>
            <a:endParaRPr lang="en-US">
              <a:latin typeface="Times New Roman"/>
              <a:cs typeface="Times New Roman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D3E6486-1483-E803-8E8D-48DAE2B2240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4499" y="1359801"/>
            <a:ext cx="5445937" cy="460174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>
              <a:cs typeface="Segoe UI"/>
            </a:endParaRPr>
          </a:p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47E462C-78A8-AA32-EFB3-594D5A73E5CC}"/>
              </a:ext>
            </a:extLst>
          </p:cNvPr>
          <p:cNvSpPr txBox="1"/>
          <p:nvPr/>
        </p:nvSpPr>
        <p:spPr>
          <a:xfrm>
            <a:off x="723468" y="1619465"/>
            <a:ext cx="8763199" cy="47705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200" b="1" dirty="0">
                <a:latin typeface="Times New Roman"/>
                <a:ea typeface="+mn-lt"/>
                <a:cs typeface="+mn-lt"/>
              </a:rPr>
              <a:t>Summary</a:t>
            </a:r>
            <a:r>
              <a:rPr lang="en-US" sz="2200" dirty="0">
                <a:latin typeface="Times New Roman"/>
                <a:ea typeface="+mn-lt"/>
                <a:cs typeface="+mn-lt"/>
              </a:rPr>
              <a:t>:</a:t>
            </a:r>
            <a:endParaRPr lang="en-US"/>
          </a:p>
          <a:p>
            <a:pPr marL="742950" indent="-285750">
              <a:buFont typeface="Arial"/>
              <a:buChar char="•"/>
            </a:pPr>
            <a:r>
              <a:rPr lang="en-US" sz="2200" dirty="0">
                <a:latin typeface="Times New Roman"/>
                <a:ea typeface="+mn-lt"/>
                <a:cs typeface="+mn-lt"/>
              </a:rPr>
              <a:t>The Second Peloponnesian War witnessed as Athens transitioned from a democracy to an oligarchy, and later, tyranny under the Thirty Tyrants.</a:t>
            </a:r>
          </a:p>
          <a:p>
            <a:pPr marL="742950" indent="-285750">
              <a:buFont typeface="Arial"/>
              <a:buChar char="•"/>
            </a:pPr>
            <a:r>
              <a:rPr lang="en-US" sz="2200" dirty="0">
                <a:latin typeface="Times New Roman"/>
                <a:ea typeface="+mn-lt"/>
                <a:cs typeface="+mn-lt"/>
              </a:rPr>
              <a:t>These shifts violated core principles of good governance, leading to an erosion of the political system that Athens had once prided itself on.</a:t>
            </a:r>
          </a:p>
          <a:p>
            <a:pPr marL="742950" indent="-285750">
              <a:buFont typeface="Arial"/>
              <a:buChar char="•"/>
            </a:pPr>
            <a:r>
              <a:rPr lang="en-US" sz="2200" dirty="0">
                <a:latin typeface="Times New Roman"/>
                <a:ea typeface="+mn-lt"/>
                <a:cs typeface="+mn-lt"/>
              </a:rPr>
              <a:t>These events from this war demonstrate how war and political upheaval can pave the way for authoritarian rule. </a:t>
            </a:r>
          </a:p>
          <a:p>
            <a:pPr marL="742950" indent="-285750">
              <a:buFont typeface="Arial"/>
              <a:buChar char="•"/>
            </a:pPr>
            <a:r>
              <a:rPr lang="en-US" sz="2200" dirty="0">
                <a:latin typeface="Times New Roman"/>
                <a:ea typeface="+mn-lt"/>
                <a:cs typeface="+mn-lt"/>
              </a:rPr>
              <a:t>The aftermath of these events leave behind an important lesson about the vulnerability of democracies, and the necessity of defending the values of good governance.</a:t>
            </a:r>
          </a:p>
          <a:p>
            <a:pPr marL="742950" lvl="1" indent="-285750">
              <a:buFont typeface="Arial"/>
              <a:buChar char="•"/>
            </a:pPr>
            <a:endParaRPr lang="en-US" sz="2200" dirty="0">
              <a:solidFill>
                <a:srgbClr val="FF0000"/>
              </a:solidFill>
              <a:latin typeface="Times New Roman"/>
              <a:ea typeface="+mn-lt"/>
              <a:cs typeface="+mn-lt"/>
            </a:endParaRPr>
          </a:p>
          <a:p>
            <a:endParaRPr lang="en-US" b="1" dirty="0">
              <a:solidFill>
                <a:srgbClr val="FF0000"/>
              </a:solidFill>
              <a:latin typeface="Times New Roman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13645061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4841F-3B2C-71C1-16BB-BF3E2D2A87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Segoe UI"/>
              </a:rPr>
              <a:t>Works Cited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0F0682-EB38-6CEF-739F-B394A221417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4500" y="1187737"/>
            <a:ext cx="11662926" cy="487705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100" b="1">
                <a:ea typeface="+mn-lt"/>
                <a:cs typeface="+mn-lt"/>
              </a:rPr>
              <a:t>"Dictatorship."</a:t>
            </a:r>
            <a:r>
              <a:rPr lang="en-US" sz="1100">
                <a:ea typeface="+mn-lt"/>
                <a:cs typeface="+mn-lt"/>
              </a:rPr>
              <a:t> </a:t>
            </a:r>
            <a:r>
              <a:rPr lang="en-US" sz="1100" i="1">
                <a:ea typeface="+mn-lt"/>
                <a:cs typeface="+mn-lt"/>
              </a:rPr>
              <a:t>Merriam-Webster.com Thesaurus</a:t>
            </a:r>
            <a:r>
              <a:rPr lang="en-US" sz="1100">
                <a:ea typeface="+mn-lt"/>
                <a:cs typeface="+mn-lt"/>
              </a:rPr>
              <a:t>, Merriam-Webster, </a:t>
            </a:r>
            <a:r>
              <a:rPr lang="en-US" sz="1100">
                <a:ea typeface="+mn-lt"/>
                <a:cs typeface="+mn-lt"/>
                <a:hlinkClick r:id="rId2"/>
              </a:rPr>
              <a:t>www.merriam-webster.com/thesaurus/dictatorship</a:t>
            </a:r>
            <a:r>
              <a:rPr lang="en-US" sz="1100">
                <a:ea typeface="+mn-lt"/>
                <a:cs typeface="+mn-lt"/>
              </a:rPr>
              <a:t>. </a:t>
            </a:r>
            <a:endParaRPr lang="en-US" sz="1100">
              <a:cs typeface="Segoe UI"/>
            </a:endParaRPr>
          </a:p>
          <a:p>
            <a:r>
              <a:rPr lang="en-US" sz="1100" i="1">
                <a:ea typeface="+mn-lt"/>
                <a:cs typeface="+mn-lt"/>
              </a:rPr>
              <a:t>Eastern Washington University</a:t>
            </a:r>
            <a:r>
              <a:rPr lang="en-US" sz="1100">
                <a:ea typeface="+mn-lt"/>
                <a:cs typeface="+mn-lt"/>
              </a:rPr>
              <a:t>, 2024, </a:t>
            </a:r>
            <a:r>
              <a:rPr lang="en-US" sz="1100">
                <a:ea typeface="+mn-lt"/>
                <a:cs typeface="+mn-lt"/>
                <a:hlinkClick r:id="rId3"/>
              </a:rPr>
              <a:t>https://dc.ewu.edu/cgi/viewcontent.cgi?article=1178&amp;context=theses</a:t>
            </a:r>
            <a:r>
              <a:rPr lang="en-US" sz="1100">
                <a:ea typeface="+mn-lt"/>
                <a:cs typeface="+mn-lt"/>
              </a:rPr>
              <a:t>.</a:t>
            </a:r>
            <a:endParaRPr lang="en-US" sz="110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 sz="1100" b="1">
                <a:ea typeface="+mn-lt"/>
                <a:cs typeface="+mn-lt"/>
              </a:rPr>
              <a:t>"Effects of the Peloponnesian War."</a:t>
            </a:r>
            <a:r>
              <a:rPr lang="en-US" sz="1100">
                <a:ea typeface="+mn-lt"/>
                <a:cs typeface="+mn-lt"/>
              </a:rPr>
              <a:t> </a:t>
            </a:r>
            <a:r>
              <a:rPr lang="en-US" sz="1100" i="1">
                <a:ea typeface="+mn-lt"/>
                <a:cs typeface="+mn-lt"/>
              </a:rPr>
              <a:t>Lumen Learning</a:t>
            </a:r>
            <a:r>
              <a:rPr lang="en-US" sz="1100">
                <a:ea typeface="+mn-lt"/>
                <a:cs typeface="+mn-lt"/>
              </a:rPr>
              <a:t>, 2024, courses.lumenlearning.com/suny-hccc-worldhistory/chapter/effects-of-the-peloponnesian-war/.</a:t>
            </a:r>
            <a:endParaRPr lang="en-US" sz="1100">
              <a:cs typeface="Segoe UI"/>
            </a:endParaRPr>
          </a:p>
          <a:p>
            <a:r>
              <a:rPr lang="en-US" sz="1100" b="1">
                <a:ea typeface="+mn-lt"/>
                <a:cs typeface="+mn-lt"/>
              </a:rPr>
              <a:t>"History of Athens."</a:t>
            </a:r>
            <a:r>
              <a:rPr lang="en-US" sz="1100">
                <a:ea typeface="+mn-lt"/>
                <a:cs typeface="+mn-lt"/>
              </a:rPr>
              <a:t> </a:t>
            </a:r>
            <a:r>
              <a:rPr lang="en-US" sz="1100" i="1">
                <a:ea typeface="+mn-lt"/>
                <a:cs typeface="+mn-lt"/>
              </a:rPr>
              <a:t>Wikipedia</a:t>
            </a:r>
            <a:r>
              <a:rPr lang="en-US" sz="1100">
                <a:ea typeface="+mn-lt"/>
                <a:cs typeface="+mn-lt"/>
              </a:rPr>
              <a:t>, The Wikimedia Foundation, 15 Dec. 2024, en.wikipedia.org/wiki/History_of_Athens.</a:t>
            </a:r>
            <a:endParaRPr lang="en-US" sz="1100">
              <a:cs typeface="Segoe UI"/>
            </a:endParaRPr>
          </a:p>
          <a:p>
            <a:r>
              <a:rPr lang="en-US" sz="1100" b="1">
                <a:ea typeface="+mn-lt"/>
                <a:cs typeface="+mn-lt"/>
              </a:rPr>
              <a:t>"Map of the Peloponnesian War: Athens, Sparta, and Major Battle Sites."</a:t>
            </a:r>
            <a:r>
              <a:rPr lang="en-US" sz="1100">
                <a:ea typeface="+mn-lt"/>
                <a:cs typeface="+mn-lt"/>
              </a:rPr>
              <a:t> </a:t>
            </a:r>
            <a:r>
              <a:rPr lang="en-US" sz="1100" i="1">
                <a:ea typeface="+mn-lt"/>
                <a:cs typeface="+mn-lt"/>
              </a:rPr>
              <a:t>DavidDarling.info</a:t>
            </a:r>
            <a:r>
              <a:rPr lang="en-US" sz="1100">
                <a:ea typeface="+mn-lt"/>
                <a:cs typeface="+mn-lt"/>
              </a:rPr>
              <a:t>, </a:t>
            </a:r>
            <a:r>
              <a:rPr lang="en-US" sz="1100">
                <a:ea typeface="+mn-lt"/>
                <a:cs typeface="+mn-lt"/>
                <a:hlinkClick r:id="rId4"/>
              </a:rPr>
              <a:t>www.daviddarling.info/images/Athens_Sparta_major_battle_sites.jpg</a:t>
            </a:r>
            <a:r>
              <a:rPr lang="en-US" sz="1100">
                <a:ea typeface="+mn-lt"/>
                <a:cs typeface="+mn-lt"/>
              </a:rPr>
              <a:t>. Accessed 15 Dec. 2024.</a:t>
            </a:r>
            <a:endParaRPr lang="en-US" sz="1100">
              <a:cs typeface="Segoe UI"/>
            </a:endParaRPr>
          </a:p>
          <a:p>
            <a:r>
              <a:rPr lang="en-US" sz="1100" b="1">
                <a:ea typeface="+mn-lt"/>
                <a:cs typeface="+mn-lt"/>
              </a:rPr>
              <a:t>"Map of the Peloponnesian War (431 BC)."</a:t>
            </a:r>
            <a:r>
              <a:rPr lang="en-US" sz="1100">
                <a:ea typeface="+mn-lt"/>
                <a:cs typeface="+mn-lt"/>
              </a:rPr>
              <a:t> </a:t>
            </a:r>
            <a:r>
              <a:rPr lang="en-US" sz="1100" i="1">
                <a:ea typeface="+mn-lt"/>
                <a:cs typeface="+mn-lt"/>
              </a:rPr>
              <a:t>Wikimedia Commons</a:t>
            </a:r>
            <a:r>
              <a:rPr lang="en-US" sz="1100">
                <a:ea typeface="+mn-lt"/>
                <a:cs typeface="+mn-lt"/>
              </a:rPr>
              <a:t>, 2007, commons.wikimedia.org/wiki/File:Map_Peloponnesian_War_431_BC-en.svg.</a:t>
            </a:r>
            <a:endParaRPr lang="en-US" sz="1100">
              <a:cs typeface="Segoe UI"/>
            </a:endParaRPr>
          </a:p>
          <a:p>
            <a:r>
              <a:rPr lang="en-US" sz="1100" b="1">
                <a:ea typeface="+mn-lt"/>
                <a:cs typeface="+mn-lt"/>
              </a:rPr>
              <a:t>Mayo, Catherine.</a:t>
            </a:r>
            <a:r>
              <a:rPr lang="en-US" sz="1100">
                <a:ea typeface="+mn-lt"/>
                <a:cs typeface="+mn-lt"/>
              </a:rPr>
              <a:t> "Greeks or Achaeans: What's in a Name?" </a:t>
            </a:r>
            <a:r>
              <a:rPr lang="en-US" sz="1100" i="1">
                <a:ea typeface="+mn-lt"/>
                <a:cs typeface="+mn-lt"/>
              </a:rPr>
              <a:t>CatherineMayoAuthor.com</a:t>
            </a:r>
            <a:r>
              <a:rPr lang="en-US" sz="1100">
                <a:ea typeface="+mn-lt"/>
                <a:cs typeface="+mn-lt"/>
              </a:rPr>
              <a:t>, 2024, </a:t>
            </a:r>
            <a:r>
              <a:rPr lang="en-US" sz="1100">
                <a:ea typeface="+mn-lt"/>
                <a:cs typeface="+mn-lt"/>
                <a:hlinkClick r:id="rId5"/>
              </a:rPr>
              <a:t>www.catherinemayoauthor.com/greeks-or-achaeans-whats-in-a-name/</a:t>
            </a:r>
            <a:r>
              <a:rPr lang="en-US" sz="1100">
                <a:ea typeface="+mn-lt"/>
                <a:cs typeface="+mn-lt"/>
              </a:rPr>
              <a:t>.</a:t>
            </a:r>
            <a:endParaRPr lang="en-US" sz="1100">
              <a:cs typeface="Segoe UI"/>
            </a:endParaRPr>
          </a:p>
          <a:p>
            <a:r>
              <a:rPr lang="en-US" sz="1100" b="1">
                <a:ea typeface="+mn-lt"/>
                <a:cs typeface="+mn-lt"/>
              </a:rPr>
              <a:t>Miller, William.</a:t>
            </a:r>
            <a:r>
              <a:rPr lang="en-US" sz="1100">
                <a:ea typeface="+mn-lt"/>
                <a:cs typeface="+mn-lt"/>
              </a:rPr>
              <a:t> "Tyrants After the Peloponnesian War." </a:t>
            </a:r>
            <a:r>
              <a:rPr lang="en-US" sz="1100" i="1">
                <a:ea typeface="+mn-lt"/>
                <a:cs typeface="+mn-lt"/>
              </a:rPr>
              <a:t>ThoughtCo</a:t>
            </a:r>
            <a:r>
              <a:rPr lang="en-US" sz="1100">
                <a:ea typeface="+mn-lt"/>
                <a:cs typeface="+mn-lt"/>
              </a:rPr>
              <a:t>, Dotdash Meredith, 1 May 2020, </a:t>
            </a:r>
            <a:r>
              <a:rPr lang="en-US" sz="1100">
                <a:ea typeface="+mn-lt"/>
                <a:cs typeface="+mn-lt"/>
                <a:hlinkClick r:id="rId6"/>
              </a:rPr>
              <a:t>www.thoughtco.com/tyrants-after-the-peloponnesian-war-120199</a:t>
            </a:r>
            <a:r>
              <a:rPr lang="en-US" sz="1100">
                <a:ea typeface="+mn-lt"/>
                <a:cs typeface="+mn-lt"/>
              </a:rPr>
              <a:t>.</a:t>
            </a:r>
            <a:endParaRPr lang="en-US" sz="1100">
              <a:cs typeface="Segoe UI"/>
            </a:endParaRPr>
          </a:p>
          <a:p>
            <a:r>
              <a:rPr lang="en-US" sz="1100" b="1">
                <a:ea typeface="+mn-lt"/>
                <a:cs typeface="+mn-lt"/>
              </a:rPr>
              <a:t>Peloponnesian War."</a:t>
            </a:r>
            <a:r>
              <a:rPr lang="en-US" sz="1100">
                <a:ea typeface="+mn-lt"/>
                <a:cs typeface="+mn-lt"/>
              </a:rPr>
              <a:t> </a:t>
            </a:r>
            <a:r>
              <a:rPr lang="en-US" sz="1100" i="1">
                <a:ea typeface="+mn-lt"/>
                <a:cs typeface="+mn-lt"/>
              </a:rPr>
              <a:t>Encyclopaedia Britannica</a:t>
            </a:r>
            <a:r>
              <a:rPr lang="en-US" sz="1100">
                <a:ea typeface="+mn-lt"/>
                <a:cs typeface="+mn-lt"/>
              </a:rPr>
              <a:t>, Encyclopaedia Britannica, Inc., 2024, </a:t>
            </a:r>
            <a:r>
              <a:rPr lang="en-US" sz="1100">
                <a:ea typeface="+mn-lt"/>
                <a:cs typeface="+mn-lt"/>
                <a:hlinkClick r:id="rId7"/>
              </a:rPr>
              <a:t>www.britannica.com/event/Peloponnesian-War</a:t>
            </a:r>
            <a:r>
              <a:rPr lang="en-US" sz="1100">
                <a:ea typeface="+mn-lt"/>
                <a:cs typeface="+mn-lt"/>
              </a:rPr>
              <a:t>.</a:t>
            </a:r>
            <a:endParaRPr lang="en-US" sz="1100">
              <a:cs typeface="Segoe UI"/>
            </a:endParaRPr>
          </a:p>
          <a:p>
            <a:r>
              <a:rPr lang="en-US" sz="1100" b="1">
                <a:ea typeface="+mn-lt"/>
                <a:cs typeface="+mn-lt"/>
              </a:rPr>
              <a:t>"Pericles."</a:t>
            </a:r>
            <a:r>
              <a:rPr lang="en-US" sz="1100">
                <a:ea typeface="+mn-lt"/>
                <a:cs typeface="+mn-lt"/>
              </a:rPr>
              <a:t> </a:t>
            </a:r>
            <a:r>
              <a:rPr lang="en-US" sz="1100" i="1">
                <a:ea typeface="+mn-lt"/>
                <a:cs typeface="+mn-lt"/>
              </a:rPr>
              <a:t>Grammaticus</a:t>
            </a:r>
            <a:r>
              <a:rPr lang="en-US" sz="1100">
                <a:ea typeface="+mn-lt"/>
                <a:cs typeface="+mn-lt"/>
              </a:rPr>
              <a:t>, uploaded by Grammaticus, 2024, </a:t>
            </a:r>
            <a:r>
              <a:rPr lang="en-US" sz="1100">
                <a:ea typeface="+mn-lt"/>
                <a:cs typeface="+mn-lt"/>
                <a:hlinkClick r:id="rId8"/>
              </a:rPr>
              <a:t>www.grammaticus.co/podcast/pericles/</a:t>
            </a:r>
            <a:r>
              <a:rPr lang="en-US" sz="1100">
                <a:ea typeface="+mn-lt"/>
                <a:cs typeface="+mn-lt"/>
              </a:rPr>
              <a:t>.</a:t>
            </a:r>
            <a:endParaRPr lang="en-US" sz="1100">
              <a:cs typeface="Segoe UI"/>
            </a:endParaRPr>
          </a:p>
          <a:p>
            <a:r>
              <a:rPr lang="en-US" sz="1100" b="1">
                <a:ea typeface="+mn-lt"/>
                <a:cs typeface="+mn-lt"/>
              </a:rPr>
              <a:t>"Power to the People."</a:t>
            </a:r>
            <a:r>
              <a:rPr lang="en-US" sz="1100">
                <a:ea typeface="+mn-lt"/>
                <a:cs typeface="+mn-lt"/>
              </a:rPr>
              <a:t> </a:t>
            </a:r>
            <a:r>
              <a:rPr lang="en-US" sz="1100" i="1">
                <a:ea typeface="+mn-lt"/>
                <a:cs typeface="+mn-lt"/>
              </a:rPr>
              <a:t>Athenian Democracy</a:t>
            </a:r>
            <a:r>
              <a:rPr lang="en-US" sz="1100">
                <a:ea typeface="+mn-lt"/>
                <a:cs typeface="+mn-lt"/>
              </a:rPr>
              <a:t>, Weebly, </a:t>
            </a:r>
            <a:r>
              <a:rPr lang="en-US" sz="1100">
                <a:ea typeface="+mn-lt"/>
                <a:cs typeface="+mn-lt"/>
                <a:hlinkClick r:id="rId9"/>
              </a:rPr>
              <a:t>www.atheniandemocracy.weebly.com/power-to-the-people.html</a:t>
            </a:r>
            <a:r>
              <a:rPr lang="en-US" sz="1100">
                <a:ea typeface="+mn-lt"/>
                <a:cs typeface="+mn-lt"/>
              </a:rPr>
              <a:t>.</a:t>
            </a:r>
            <a:endParaRPr lang="en-US" sz="1100">
              <a:cs typeface="Segoe UI"/>
            </a:endParaRPr>
          </a:p>
          <a:p>
            <a:r>
              <a:rPr lang="en-US" sz="1100" b="1">
                <a:ea typeface="+mn-lt"/>
                <a:cs typeface="+mn-lt"/>
              </a:rPr>
              <a:t>"Tyranny."</a:t>
            </a:r>
            <a:r>
              <a:rPr lang="en-US" sz="1100">
                <a:ea typeface="+mn-lt"/>
                <a:cs typeface="+mn-lt"/>
              </a:rPr>
              <a:t> </a:t>
            </a:r>
            <a:r>
              <a:rPr lang="en-US" sz="1100" i="1">
                <a:ea typeface="+mn-lt"/>
                <a:cs typeface="+mn-lt"/>
              </a:rPr>
              <a:t>Cambridge Dictionary</a:t>
            </a:r>
            <a:r>
              <a:rPr lang="en-US" sz="1100">
                <a:ea typeface="+mn-lt"/>
                <a:cs typeface="+mn-lt"/>
              </a:rPr>
              <a:t>, Cambridge University Press, dictionary.cambridge.org/us/dictionary/english/tyranny.</a:t>
            </a:r>
            <a:endParaRPr lang="en-US" sz="1100">
              <a:cs typeface="Segoe UI"/>
            </a:endParaRPr>
          </a:p>
          <a:p>
            <a:endParaRPr lang="en-US" sz="1400" dirty="0"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28816203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9CB0DC-A1F8-EE60-D78C-8E23660888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Segoe UI"/>
              </a:rPr>
              <a:t>Works Cited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966075-BDEF-CD5E-B6D5-86D6E8A59C6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2990" y="1325388"/>
            <a:ext cx="8791906" cy="52998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b="1">
                <a:ea typeface="+mn-lt"/>
                <a:cs typeface="+mn-lt"/>
              </a:rPr>
              <a:t>"Tyranny vs Dictatorship."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i="1">
                <a:ea typeface="+mn-lt"/>
                <a:cs typeface="+mn-lt"/>
              </a:rPr>
              <a:t>GovernmentVS</a:t>
            </a:r>
            <a:r>
              <a:rPr lang="en-US">
                <a:ea typeface="+mn-lt"/>
                <a:cs typeface="+mn-lt"/>
              </a:rPr>
              <a:t>, 2024, </a:t>
            </a:r>
            <a:r>
              <a:rPr lang="en-US">
                <a:ea typeface="+mn-lt"/>
                <a:cs typeface="+mn-lt"/>
                <a:hlinkClick r:id="rId2"/>
              </a:rPr>
              <a:t>www.governmentvs.com/en/tyranny-vs-dictatorship/comparison-48-33-0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"Tyrant."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i="1">
                <a:ea typeface="+mn-lt"/>
                <a:cs typeface="+mn-lt"/>
              </a:rPr>
              <a:t>Encyclopaedia Britannica</a:t>
            </a:r>
            <a:r>
              <a:rPr lang="en-US">
                <a:ea typeface="+mn-lt"/>
                <a:cs typeface="+mn-lt"/>
              </a:rPr>
              <a:t>, Encyclopaedia Britannica, Inc., 2024, </a:t>
            </a:r>
            <a:r>
              <a:rPr lang="en-US">
                <a:ea typeface="+mn-lt"/>
                <a:cs typeface="+mn-lt"/>
                <a:hlinkClick r:id="rId3"/>
              </a:rPr>
              <a:t>www.britannica.com/topic/tyrant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Trusler, Cody.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i="1">
                <a:ea typeface="+mn-lt"/>
                <a:cs typeface="+mn-lt"/>
              </a:rPr>
              <a:t>Ancient Wars, Modern Lessons: The Peloponnesian War</a:t>
            </a:r>
            <a:r>
              <a:rPr lang="en-US">
                <a:ea typeface="+mn-lt"/>
                <a:cs typeface="+mn-lt"/>
              </a:rPr>
              <a:t>. 2023, </a:t>
            </a:r>
            <a:r>
              <a:rPr lang="en-US" i="1">
                <a:ea typeface="+mn-lt"/>
                <a:cs typeface="+mn-lt"/>
              </a:rPr>
              <a:t>Exploring History</a:t>
            </a:r>
            <a:r>
              <a:rPr lang="en-US">
                <a:ea typeface="+mn-lt"/>
                <a:cs typeface="+mn-lt"/>
              </a:rPr>
              <a:t>, Medium, </a:t>
            </a:r>
            <a:r>
              <a:rPr lang="en-US">
                <a:ea typeface="+mn-lt"/>
                <a:cs typeface="+mn-lt"/>
                <a:hlinkClick r:id="rId4"/>
              </a:rPr>
              <a:t>www.medium.com/@codytrusler/ancient-wars-modern-lessons-the-peloponnesian-war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"What Constitutes Good Governance."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i="1">
                <a:ea typeface="+mn-lt"/>
                <a:cs typeface="+mn-lt"/>
              </a:rPr>
              <a:t>Diligent</a:t>
            </a:r>
            <a:r>
              <a:rPr lang="en-US">
                <a:ea typeface="+mn-lt"/>
                <a:cs typeface="+mn-lt"/>
              </a:rPr>
              <a:t>, 2024, </a:t>
            </a:r>
            <a:r>
              <a:rPr lang="en-US">
                <a:ea typeface="+mn-lt"/>
                <a:cs typeface="+mn-lt"/>
                <a:hlinkClick r:id="rId5"/>
              </a:rPr>
              <a:t>www.diligent.com/resources/blog/what-constitutes-good-governance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"What is the Peloponnesian War?"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i="1">
                <a:ea typeface="+mn-lt"/>
                <a:cs typeface="+mn-lt"/>
              </a:rPr>
              <a:t>World History Encyclopedia</a:t>
            </a:r>
            <a:r>
              <a:rPr lang="en-US">
                <a:ea typeface="+mn-lt"/>
                <a:cs typeface="+mn-lt"/>
              </a:rPr>
              <a:t>, 15 Dec. 2024, </a:t>
            </a:r>
            <a:r>
              <a:rPr lang="en-US">
                <a:ea typeface="+mn-lt"/>
                <a:cs typeface="+mn-lt"/>
                <a:hlinkClick r:id="rId6"/>
              </a:rPr>
              <a:t>www.worldhistory.org/Peloponnesian_War/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Kings and Generals.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i="1">
                <a:ea typeface="+mn-lt"/>
                <a:cs typeface="+mn-lt"/>
              </a:rPr>
              <a:t>The Full History of the Peloponnesian War - Athens vs Sparta</a:t>
            </a:r>
            <a:r>
              <a:rPr lang="en-US">
                <a:ea typeface="+mn-lt"/>
                <a:cs typeface="+mn-lt"/>
              </a:rPr>
              <a:t>. YouTube, uploaded by Kings and Generals, 15 Nov. 2024, </a:t>
            </a:r>
            <a:r>
              <a:rPr lang="en-US">
                <a:ea typeface="+mn-lt"/>
                <a:cs typeface="+mn-lt"/>
                <a:hlinkClick r:id="rId7"/>
              </a:rPr>
              <a:t>www.youtube.com/watch?v=abcdefg1234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  <a:p>
            <a:endParaRPr lang="en-US" dirty="0"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2919827109"/>
      </p:ext>
    </p:extLst>
  </p:cSld>
  <p:clrMapOvr>
    <a:masterClrMapping/>
  </p:clrMapOvr>
</p:sld>
</file>

<file path=ppt/theme/theme1.xml><?xml version="1.0" encoding="utf-8"?>
<a:theme xmlns:a="http://schemas.openxmlformats.org/drawingml/2006/main" name="WelcomeDoc">
  <a:themeElements>
    <a:clrScheme name="Custom 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CF3D1C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Segoe UI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44889724_Win32" id="{A47D2243-58B7-4EA1-AC61-F4DDB07AC155}" vid="{5B84BEAD-BCA6-42F5-9270-6ECA397995E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Background xmlns="71af3243-3dd4-4a8d-8c0d-dd76da1f02a5">false</Background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FB6FBE4-5ACD-4115-9139-635E82C3D35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7EFEE82-03DD-4F90-81E2-2AF29E1D81FB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D0C6F549-03FF-4828-9BD8-8F40C0A2B2B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727</Words>
  <Application>Microsoft Office PowerPoint</Application>
  <PresentationFormat>Widescreen</PresentationFormat>
  <Paragraphs>49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WelcomeDoc</vt:lpstr>
      <vt:lpstr>The Second Peloponnesian War and the Erosion of Good Governance:        A Study of Tyranny and Dictatorship </vt:lpstr>
      <vt:lpstr>Introduction to the Second Peloponnesian War-Πόλεμος τῶν Πελοποννησίων</vt:lpstr>
      <vt:lpstr> Components of Good Governance</vt:lpstr>
      <vt:lpstr>Political Landscape During the War</vt:lpstr>
      <vt:lpstr>The Role of the Oligarchic Coup </vt:lpstr>
      <vt:lpstr>The Tyranny of the Thirty </vt:lpstr>
      <vt:lpstr>Components of Tyranny and Dictatorship</vt:lpstr>
      <vt:lpstr>Does This Matter Today?  </vt:lpstr>
      <vt:lpstr>The Impact of Tyranny and Dictatorship on Athens  </vt:lpstr>
      <vt:lpstr>Conclusion </vt:lpstr>
      <vt:lpstr>Works Cited</vt:lpstr>
      <vt:lpstr>Works Cited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keywords/>
  <cp:lastModifiedBy/>
  <cp:revision>1347</cp:revision>
  <dcterms:created xsi:type="dcterms:W3CDTF">2024-12-01T19:59:16Z</dcterms:created>
  <dcterms:modified xsi:type="dcterms:W3CDTF">2024-12-16T21:02:31Z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