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3"/>
  </p:notesMasterIdLst>
  <p:sldIdLst>
    <p:sldId id="266" r:id="rId5"/>
    <p:sldId id="308" r:id="rId6"/>
    <p:sldId id="309" r:id="rId7"/>
    <p:sldId id="310" r:id="rId8"/>
    <p:sldId id="311" r:id="rId9"/>
    <p:sldId id="312" r:id="rId10"/>
    <p:sldId id="313" r:id="rId11"/>
    <p:sldId id="31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9310" autoAdjust="0"/>
  </p:normalViewPr>
  <p:slideViewPr>
    <p:cSldViewPr snapToGrid="0">
      <p:cViewPr>
        <p:scale>
          <a:sx n="66" d="100"/>
          <a:sy n="66" d="100"/>
        </p:scale>
        <p:origin x="336" y="-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211F20-B4C8-4CAD-AECF-B9A9C37C84DA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E3D1F-4047-4E58-B1CD-5ECDA25DB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051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https://www.youtube.com/watch?v=CXAzZRnJo2o</a:t>
            </a:r>
          </a:p>
          <a:p>
            <a:endParaRPr lang="en-GB" dirty="0"/>
          </a:p>
          <a:p>
            <a:r>
              <a:rPr lang="en-GB" dirty="0"/>
              <a:t>Further details on each manager type is contained on further slides.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14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Douglas McGregor identified two different sets of assumptions made by managers about their staff. Each set of assumptions represents an extreme view of people. </a:t>
            </a:r>
          </a:p>
          <a:p>
            <a:endParaRPr lang="en-GB" dirty="0"/>
          </a:p>
          <a:p>
            <a:r>
              <a:rPr lang="en-GB" dirty="0"/>
              <a:t>McGregor believes that every manager’s actions are governed by how they view human nature. </a:t>
            </a:r>
          </a:p>
          <a:p>
            <a:endParaRPr lang="en-GB" dirty="0"/>
          </a:p>
          <a:p>
            <a:r>
              <a:rPr lang="en-GB" dirty="0"/>
              <a:t>A Theory X manager will attempt to exercise tight control by close supervision, demands for strict adherence to rules and threats of punishment.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011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theory Y manager will create an environment where effort is recognised and rewarded and praise is given regularly.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99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emphasis with students that Theory X managers will aim to use their authority as a manager whereas a theory Y manager will not perceive a great need to use authority in day to day management. A theory Y manager will seek to promote staff freedom within the defined limits of their role or remit, as well as allowing staff to give suggestions and make decisions. </a:t>
            </a:r>
          </a:p>
          <a:p>
            <a:endParaRPr lang="en-GB" dirty="0"/>
          </a:p>
          <a:p>
            <a:r>
              <a:rPr lang="en-GB" dirty="0"/>
              <a:t>In practice the either/or choice proposed by theorists may be somewhat artificial. In some circumstances an authoritarian (theory X approach) could be more effective than a democratic (theory Y) Neither approach is superior to the other and may reflect the culture in which the manager is working.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21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the video as a group and decide if Steve Job illustrates traits of Theory X or Theory Y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5E3D1F-4047-4E58-B1CD-5ECDA25DB86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361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60dheI4ARg?feature=oembed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8913" y="641454"/>
            <a:ext cx="5224159" cy="3492434"/>
          </a:xfrm>
        </p:spPr>
        <p:txBody>
          <a:bodyPr>
            <a:noAutofit/>
          </a:bodyPr>
          <a:lstStyle/>
          <a:p>
            <a:r>
              <a:rPr lang="en-US" sz="6600" dirty="0"/>
              <a:t>McGregor’s</a:t>
            </a:r>
            <a:br>
              <a:rPr lang="en-US" sz="6600" dirty="0"/>
            </a:br>
            <a:r>
              <a:rPr lang="en-US" sz="6600" dirty="0"/>
              <a:t> X and Y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Week 9 – Developing workplace critical thinking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During the session…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4355ACC-7CDE-B898-84A9-996000021E06}"/>
              </a:ext>
            </a:extLst>
          </p:cNvPr>
          <p:cNvGrpSpPr/>
          <p:nvPr/>
        </p:nvGrpSpPr>
        <p:grpSpPr>
          <a:xfrm>
            <a:off x="1132569" y="2439054"/>
            <a:ext cx="2981250" cy="3105001"/>
            <a:chOff x="1132569" y="2439054"/>
            <a:chExt cx="2981250" cy="3105001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04334A60-D3AB-805B-F0BC-05B667C5102E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Two Men with solid fill">
              <a:extLst>
                <a:ext uri="{FF2B5EF4-FFF2-40B4-BE49-F238E27FC236}">
                  <a16:creationId xmlns:a16="http://schemas.microsoft.com/office/drawing/2014/main" id="{5D8E0F6D-4B71-4065-FF5D-72465E5AE288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E3E352E-27B8-1BE5-1FC2-B311EC92867D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introduce and define </a:t>
              </a:r>
              <a:r>
                <a:rPr lang="en-US" sz="1600" kern="1200" dirty="0" err="1"/>
                <a:t>Mcgregor’s</a:t>
              </a:r>
              <a:r>
                <a:rPr lang="en-US" sz="1600" kern="1200" dirty="0"/>
                <a:t> x &amp; Y Theory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C67A96B-240A-A977-FC65-977A622205B7}"/>
              </a:ext>
            </a:extLst>
          </p:cNvPr>
          <p:cNvGrpSpPr/>
          <p:nvPr/>
        </p:nvGrpSpPr>
        <p:grpSpPr>
          <a:xfrm>
            <a:off x="4635537" y="2439054"/>
            <a:ext cx="2981250" cy="3105001"/>
            <a:chOff x="4635537" y="2439054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0DC9BDB-1C28-8630-79E1-41C6C3C9A63A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Confused person with solid fill">
              <a:extLst>
                <a:ext uri="{FF2B5EF4-FFF2-40B4-BE49-F238E27FC236}">
                  <a16:creationId xmlns:a16="http://schemas.microsoft.com/office/drawing/2014/main" id="{B5D8C2C3-5F94-E9C0-F279-A148162BA2DB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787AAFD-D69E-8F5B-F156-24462D6380B3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discuss when this theory will be useful to you.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670EF51-BFA3-7814-FE25-445738D8A35C}"/>
              </a:ext>
            </a:extLst>
          </p:cNvPr>
          <p:cNvGrpSpPr/>
          <p:nvPr/>
        </p:nvGrpSpPr>
        <p:grpSpPr>
          <a:xfrm>
            <a:off x="8138506" y="2439054"/>
            <a:ext cx="2981250" cy="3105001"/>
            <a:chOff x="8138506" y="2439054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98BC9D6F-94D0-3892-287E-C87A1518E700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Nervous face outline with solid fill">
              <a:extLst>
                <a:ext uri="{FF2B5EF4-FFF2-40B4-BE49-F238E27FC236}">
                  <a16:creationId xmlns:a16="http://schemas.microsoft.com/office/drawing/2014/main" id="{BA305B0C-EDE7-3F76-028C-ED3033DDEB5C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B3D3F4B-ACE6-9721-DC7D-F081E347C03F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reflect on which management style you might naturally have.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1D6DF-0CC3-6E2B-FD27-959D199CD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McGregor’s X and 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4A3BE-CBB3-1E46-0628-90327F5EE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2061" y="2108201"/>
            <a:ext cx="4325815" cy="406399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Douglas McGregor developed a theory relating how a managers’ belief or assume their employees behaviour.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 details two contrasting approaches: 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08BCFC6-0AD9-2D02-494C-1743EAC9C90D}"/>
              </a:ext>
            </a:extLst>
          </p:cNvPr>
          <p:cNvSpPr/>
          <p:nvPr/>
        </p:nvSpPr>
        <p:spPr>
          <a:xfrm>
            <a:off x="3316457" y="2108697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are lazy.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need control and coercion.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B45E8FF-DD28-D0DE-6CEB-5FA28B70FC84}"/>
              </a:ext>
            </a:extLst>
          </p:cNvPr>
          <p:cNvSpPr/>
          <p:nvPr/>
        </p:nvSpPr>
        <p:spPr>
          <a:xfrm>
            <a:off x="474784" y="2108697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900" kern="1200" dirty="0"/>
              <a:t>Manager X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179C3A6-6D86-1193-044C-23BA005698ED}"/>
              </a:ext>
            </a:extLst>
          </p:cNvPr>
          <p:cNvSpPr/>
          <p:nvPr/>
        </p:nvSpPr>
        <p:spPr>
          <a:xfrm>
            <a:off x="3316457" y="4236938"/>
            <a:ext cx="4262511" cy="1934765"/>
          </a:xfrm>
          <a:custGeom>
            <a:avLst/>
            <a:gdLst>
              <a:gd name="connsiteX0" fmla="*/ 0 w 4262511"/>
              <a:gd name="connsiteY0" fmla="*/ 241846 h 1934765"/>
              <a:gd name="connsiteX1" fmla="*/ 3295129 w 4262511"/>
              <a:gd name="connsiteY1" fmla="*/ 241846 h 1934765"/>
              <a:gd name="connsiteX2" fmla="*/ 3295129 w 4262511"/>
              <a:gd name="connsiteY2" fmla="*/ 0 h 1934765"/>
              <a:gd name="connsiteX3" fmla="*/ 4262511 w 4262511"/>
              <a:gd name="connsiteY3" fmla="*/ 967383 h 1934765"/>
              <a:gd name="connsiteX4" fmla="*/ 3295129 w 4262511"/>
              <a:gd name="connsiteY4" fmla="*/ 1934765 h 1934765"/>
              <a:gd name="connsiteX5" fmla="*/ 3295129 w 4262511"/>
              <a:gd name="connsiteY5" fmla="*/ 1692919 h 1934765"/>
              <a:gd name="connsiteX6" fmla="*/ 0 w 4262511"/>
              <a:gd name="connsiteY6" fmla="*/ 1692919 h 1934765"/>
              <a:gd name="connsiteX7" fmla="*/ 0 w 4262511"/>
              <a:gd name="connsiteY7" fmla="*/ 241846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2511" h="1934765">
                <a:moveTo>
                  <a:pt x="0" y="241846"/>
                </a:moveTo>
                <a:lnTo>
                  <a:pt x="3295129" y="241846"/>
                </a:lnTo>
                <a:lnTo>
                  <a:pt x="3295129" y="0"/>
                </a:lnTo>
                <a:lnTo>
                  <a:pt x="4262511" y="967383"/>
                </a:lnTo>
                <a:lnTo>
                  <a:pt x="3295129" y="1934765"/>
                </a:lnTo>
                <a:lnTo>
                  <a:pt x="3295129" y="1692919"/>
                </a:lnTo>
                <a:lnTo>
                  <a:pt x="0" y="1692919"/>
                </a:lnTo>
                <a:lnTo>
                  <a:pt x="0" y="241846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5875" tIns="257721" rIns="741412" bIns="257721" numCol="1" spcCol="1270" anchor="t" anchorCtr="0">
            <a:noAutofit/>
          </a:bodyPr>
          <a:lstStyle/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that employees like work. 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2500" kern="1200" dirty="0"/>
              <a:t>Believes employees do not require controlling.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D6F45E5-531C-21CE-8D26-C8E9DCE900DF}"/>
              </a:ext>
            </a:extLst>
          </p:cNvPr>
          <p:cNvSpPr/>
          <p:nvPr/>
        </p:nvSpPr>
        <p:spPr>
          <a:xfrm>
            <a:off x="474784" y="4236938"/>
            <a:ext cx="2841674" cy="1934765"/>
          </a:xfrm>
          <a:custGeom>
            <a:avLst/>
            <a:gdLst>
              <a:gd name="connsiteX0" fmla="*/ 0 w 2841674"/>
              <a:gd name="connsiteY0" fmla="*/ 322467 h 1934765"/>
              <a:gd name="connsiteX1" fmla="*/ 322467 w 2841674"/>
              <a:gd name="connsiteY1" fmla="*/ 0 h 1934765"/>
              <a:gd name="connsiteX2" fmla="*/ 2519207 w 2841674"/>
              <a:gd name="connsiteY2" fmla="*/ 0 h 1934765"/>
              <a:gd name="connsiteX3" fmla="*/ 2841674 w 2841674"/>
              <a:gd name="connsiteY3" fmla="*/ 322467 h 1934765"/>
              <a:gd name="connsiteX4" fmla="*/ 2841674 w 2841674"/>
              <a:gd name="connsiteY4" fmla="*/ 1612298 h 1934765"/>
              <a:gd name="connsiteX5" fmla="*/ 2519207 w 2841674"/>
              <a:gd name="connsiteY5" fmla="*/ 1934765 h 1934765"/>
              <a:gd name="connsiteX6" fmla="*/ 322467 w 2841674"/>
              <a:gd name="connsiteY6" fmla="*/ 1934765 h 1934765"/>
              <a:gd name="connsiteX7" fmla="*/ 0 w 2841674"/>
              <a:gd name="connsiteY7" fmla="*/ 1612298 h 1934765"/>
              <a:gd name="connsiteX8" fmla="*/ 0 w 2841674"/>
              <a:gd name="connsiteY8" fmla="*/ 322467 h 1934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41674" h="1934765">
                <a:moveTo>
                  <a:pt x="0" y="322467"/>
                </a:moveTo>
                <a:cubicBezTo>
                  <a:pt x="0" y="144373"/>
                  <a:pt x="144373" y="0"/>
                  <a:pt x="322467" y="0"/>
                </a:cubicBezTo>
                <a:lnTo>
                  <a:pt x="2519207" y="0"/>
                </a:lnTo>
                <a:cubicBezTo>
                  <a:pt x="2697301" y="0"/>
                  <a:pt x="2841674" y="144373"/>
                  <a:pt x="2841674" y="322467"/>
                </a:cubicBezTo>
                <a:lnTo>
                  <a:pt x="2841674" y="1612298"/>
                </a:lnTo>
                <a:cubicBezTo>
                  <a:pt x="2841674" y="1790392"/>
                  <a:pt x="2697301" y="1934765"/>
                  <a:pt x="2519207" y="1934765"/>
                </a:cubicBezTo>
                <a:lnTo>
                  <a:pt x="322467" y="1934765"/>
                </a:lnTo>
                <a:cubicBezTo>
                  <a:pt x="144373" y="1934765"/>
                  <a:pt x="0" y="1790392"/>
                  <a:pt x="0" y="1612298"/>
                </a:cubicBezTo>
                <a:lnTo>
                  <a:pt x="0" y="32246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1137" tIns="187792" rIns="281137" bIns="187792" numCol="1" spcCol="1270" anchor="ctr" anchorCtr="0">
            <a:noAutofit/>
          </a:bodyPr>
          <a:lstStyle/>
          <a:p>
            <a:pPr marL="0" lvl="0" indent="0" algn="ctr" defTabSz="2178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900" kern="1200" dirty="0"/>
              <a:t>Manager 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40ADDA-900F-160D-3FB6-E40EF0E73310}"/>
              </a:ext>
            </a:extLst>
          </p:cNvPr>
          <p:cNvSpPr txBox="1"/>
          <p:nvPr/>
        </p:nvSpPr>
        <p:spPr>
          <a:xfrm>
            <a:off x="8186057" y="5994400"/>
            <a:ext cx="3531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(Cole and Kelly 2011)</a:t>
            </a:r>
          </a:p>
        </p:txBody>
      </p:sp>
    </p:spTree>
    <p:extLst>
      <p:ext uri="{BB962C8B-B14F-4D97-AF65-F5344CB8AC3E}">
        <p14:creationId xmlns:p14="http://schemas.microsoft.com/office/powerpoint/2010/main" val="176947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E4842-99F0-1A6B-2C8B-9DF3996C0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D71A1F5-FED0-843D-F897-1487B324663F}"/>
              </a:ext>
            </a:extLst>
          </p:cNvPr>
          <p:cNvGrpSpPr/>
          <p:nvPr/>
        </p:nvGrpSpPr>
        <p:grpSpPr>
          <a:xfrm>
            <a:off x="1096963" y="2975850"/>
            <a:ext cx="9535886" cy="519480"/>
            <a:chOff x="1096963" y="2975850"/>
            <a:chExt cx="9535886" cy="51948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D8E464C-F958-594E-DEA8-D8A7D8CE9F6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ED6DCA0-AEA5-6350-5473-536862613BFD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money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3BD51AE-100E-0952-C4C8-4310A9753B15}"/>
              </a:ext>
            </a:extLst>
          </p:cNvPr>
          <p:cNvGrpSpPr/>
          <p:nvPr/>
        </p:nvGrpSpPr>
        <p:grpSpPr>
          <a:xfrm>
            <a:off x="1096963" y="3565530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EA17CD4-01F9-EDA1-599E-5E1F9A39DD4B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49434F2-9D49-024B-55F4-51E6641BD981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Will avoid work when possible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5737382-D0D3-6AD4-7639-65394F5B191F}"/>
              </a:ext>
            </a:extLst>
          </p:cNvPr>
          <p:cNvGrpSpPr/>
          <p:nvPr/>
        </p:nvGrpSpPr>
        <p:grpSpPr>
          <a:xfrm>
            <a:off x="1096963" y="4155210"/>
            <a:ext cx="9535886" cy="519480"/>
            <a:chOff x="1096963" y="4155210"/>
            <a:chExt cx="9535886" cy="51948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A911AD-AD61-5796-5D70-EE48128C8D88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A79E17C-9401-F62E-8A3F-6BDDBE39BB99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ambition and dislike responsibility 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2FDEF10-543A-D511-785C-D8AF6E83E929}"/>
              </a:ext>
            </a:extLst>
          </p:cNvPr>
          <p:cNvGrpSpPr/>
          <p:nvPr/>
        </p:nvGrpSpPr>
        <p:grpSpPr>
          <a:xfrm>
            <a:off x="1096963" y="4744891"/>
            <a:ext cx="9535886" cy="519480"/>
            <a:chOff x="1096963" y="4744891"/>
            <a:chExt cx="9535886" cy="51948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65D3506-E136-9530-B91E-E41EF0419BF3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1B46E3C-812C-B6B7-3F5C-2EDC3BDE394B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indifferent to organisational needs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7992FC8-B794-BAB5-63B6-9254FA771B88}"/>
              </a:ext>
            </a:extLst>
          </p:cNvPr>
          <p:cNvGrpSpPr/>
          <p:nvPr/>
        </p:nvGrpSpPr>
        <p:grpSpPr>
          <a:xfrm>
            <a:off x="1096963" y="5334571"/>
            <a:ext cx="9535886" cy="519480"/>
            <a:chOff x="1096963" y="533457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C542D76-9ACA-F670-DF5A-6F5BACE3A48D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5783B7A-372B-8F24-614F-EF5E12495505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creativity and resist change. </a:t>
              </a:r>
            </a:p>
          </p:txBody>
        </p:sp>
      </p:grp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FBD3DD4-6EBF-1EC3-BF45-6283E29D0D10}"/>
              </a:ext>
            </a:extLst>
          </p:cNvPr>
          <p:cNvSpPr/>
          <p:nvPr/>
        </p:nvSpPr>
        <p:spPr>
          <a:xfrm>
            <a:off x="1277257" y="2061029"/>
            <a:ext cx="9535886" cy="6821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X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161240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F672B-33C8-12E9-6376-001AE9CC2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194B7-54E7-1C79-32A8-72EB40942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9D94773-7D12-0201-C0F8-6805D7880282}"/>
              </a:ext>
            </a:extLst>
          </p:cNvPr>
          <p:cNvGrpSpPr/>
          <p:nvPr/>
        </p:nvGrpSpPr>
        <p:grpSpPr>
          <a:xfrm>
            <a:off x="1096963" y="2975850"/>
            <a:ext cx="9535886" cy="519480"/>
            <a:chOff x="1096963" y="2975850"/>
            <a:chExt cx="9535886" cy="51948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1E9FB37-F1C2-2B7C-A936-D7084AC3E0B4}"/>
                </a:ext>
              </a:extLst>
            </p:cNvPr>
            <p:cNvSpPr/>
            <p:nvPr/>
          </p:nvSpPr>
          <p:spPr>
            <a:xfrm>
              <a:off x="1096963" y="316773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57BFC42-7192-C517-997A-A601780EB878}"/>
                </a:ext>
              </a:extLst>
            </p:cNvPr>
            <p:cNvSpPr/>
            <p:nvPr/>
          </p:nvSpPr>
          <p:spPr>
            <a:xfrm>
              <a:off x="1573757" y="297585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driven by job satisfaction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D63CDE5-B607-9CFA-1C26-EB66C5DC4144}"/>
              </a:ext>
            </a:extLst>
          </p:cNvPr>
          <p:cNvGrpSpPr/>
          <p:nvPr/>
        </p:nvGrpSpPr>
        <p:grpSpPr>
          <a:xfrm>
            <a:off x="1096963" y="3565530"/>
            <a:ext cx="9535886" cy="519480"/>
            <a:chOff x="1096963" y="3565530"/>
            <a:chExt cx="9535886" cy="51948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3F27263-13B8-1536-E25D-96EE94852065}"/>
                </a:ext>
              </a:extLst>
            </p:cNvPr>
            <p:cNvSpPr/>
            <p:nvPr/>
          </p:nvSpPr>
          <p:spPr>
            <a:xfrm>
              <a:off x="1096963" y="375741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5F2A7DC-563C-ABEC-7825-67E3FD3B94C0}"/>
                </a:ext>
              </a:extLst>
            </p:cNvPr>
            <p:cNvSpPr/>
            <p:nvPr/>
          </p:nvSpPr>
          <p:spPr>
            <a:xfrm>
              <a:off x="1573757" y="356553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Actively seek work</a:t>
              </a:r>
              <a:endParaRPr lang="en-GB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BE53945-7311-BBAB-2309-BDC560CA4F4C}"/>
              </a:ext>
            </a:extLst>
          </p:cNvPr>
          <p:cNvGrpSpPr/>
          <p:nvPr/>
        </p:nvGrpSpPr>
        <p:grpSpPr>
          <a:xfrm>
            <a:off x="1096963" y="4155210"/>
            <a:ext cx="9535886" cy="519480"/>
            <a:chOff x="1096963" y="4155210"/>
            <a:chExt cx="9535886" cy="5194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613FABC-246F-FF25-A281-E6063E30E39B}"/>
                </a:ext>
              </a:extLst>
            </p:cNvPr>
            <p:cNvSpPr/>
            <p:nvPr/>
          </p:nvSpPr>
          <p:spPr>
            <a:xfrm>
              <a:off x="1096963" y="4347090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86DD40-2E62-87AC-D7FB-B1F885E871A1}"/>
                </a:ext>
              </a:extLst>
            </p:cNvPr>
            <p:cNvSpPr/>
            <p:nvPr/>
          </p:nvSpPr>
          <p:spPr>
            <a:xfrm>
              <a:off x="1573757" y="4155210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Show ambition and seek responsibility 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911CE9-771A-44A2-1055-F472927F1D32}"/>
              </a:ext>
            </a:extLst>
          </p:cNvPr>
          <p:cNvGrpSpPr/>
          <p:nvPr/>
        </p:nvGrpSpPr>
        <p:grpSpPr>
          <a:xfrm>
            <a:off x="1096963" y="4744891"/>
            <a:ext cx="9535886" cy="519480"/>
            <a:chOff x="1096963" y="4744891"/>
            <a:chExt cx="9535886" cy="5194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AF62950-1F8F-A1B3-F395-0BD1B395F7B6}"/>
                </a:ext>
              </a:extLst>
            </p:cNvPr>
            <p:cNvSpPr/>
            <p:nvPr/>
          </p:nvSpPr>
          <p:spPr>
            <a:xfrm>
              <a:off x="1096963" y="493677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54B461E-4414-90A3-F39B-285F20F23D91}"/>
                </a:ext>
              </a:extLst>
            </p:cNvPr>
            <p:cNvSpPr/>
            <p:nvPr/>
          </p:nvSpPr>
          <p:spPr>
            <a:xfrm>
              <a:off x="1573757" y="474489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Are committed to organisational objectives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CD34A03-2B10-DC56-3AFC-15FF8E880A3A}"/>
              </a:ext>
            </a:extLst>
          </p:cNvPr>
          <p:cNvGrpSpPr/>
          <p:nvPr/>
        </p:nvGrpSpPr>
        <p:grpSpPr>
          <a:xfrm>
            <a:off x="1096963" y="5334571"/>
            <a:ext cx="9535886" cy="519480"/>
            <a:chOff x="1096963" y="5334571"/>
            <a:chExt cx="9535886" cy="51948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4C2361A-5BB9-0E87-60C7-87D139C6F8E1}"/>
                </a:ext>
              </a:extLst>
            </p:cNvPr>
            <p:cNvSpPr/>
            <p:nvPr/>
          </p:nvSpPr>
          <p:spPr>
            <a:xfrm>
              <a:off x="1096963" y="5526451"/>
              <a:ext cx="9535886" cy="327600"/>
            </a:xfrm>
            <a:prstGeom prst="rect">
              <a:avLst/>
            </a:prstGeom>
          </p:spPr>
          <p:style>
            <a:lnRef idx="2">
              <a:schemeClr val="dk2">
                <a:hueOff val="0"/>
                <a:satOff val="0"/>
                <a:lumOff val="0"/>
                <a:alphaOff val="0"/>
              </a:schemeClr>
            </a:lnRef>
            <a:fillRef idx="1">
              <a:schemeClr val="lt2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2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6E4EBE2-FCC7-372C-E65C-27D1B6A8457D}"/>
                </a:ext>
              </a:extLst>
            </p:cNvPr>
            <p:cNvSpPr/>
            <p:nvPr/>
          </p:nvSpPr>
          <p:spPr>
            <a:xfrm>
              <a:off x="1573757" y="5334571"/>
              <a:ext cx="6675120" cy="383760"/>
            </a:xfrm>
            <a:custGeom>
              <a:avLst/>
              <a:gdLst>
                <a:gd name="connsiteX0" fmla="*/ 0 w 6675120"/>
                <a:gd name="connsiteY0" fmla="*/ 63961 h 383760"/>
                <a:gd name="connsiteX1" fmla="*/ 63961 w 6675120"/>
                <a:gd name="connsiteY1" fmla="*/ 0 h 383760"/>
                <a:gd name="connsiteX2" fmla="*/ 6611159 w 6675120"/>
                <a:gd name="connsiteY2" fmla="*/ 0 h 383760"/>
                <a:gd name="connsiteX3" fmla="*/ 6675120 w 6675120"/>
                <a:gd name="connsiteY3" fmla="*/ 63961 h 383760"/>
                <a:gd name="connsiteX4" fmla="*/ 6675120 w 6675120"/>
                <a:gd name="connsiteY4" fmla="*/ 319799 h 383760"/>
                <a:gd name="connsiteX5" fmla="*/ 6611159 w 6675120"/>
                <a:gd name="connsiteY5" fmla="*/ 383760 h 383760"/>
                <a:gd name="connsiteX6" fmla="*/ 63961 w 6675120"/>
                <a:gd name="connsiteY6" fmla="*/ 383760 h 383760"/>
                <a:gd name="connsiteX7" fmla="*/ 0 w 6675120"/>
                <a:gd name="connsiteY7" fmla="*/ 319799 h 383760"/>
                <a:gd name="connsiteX8" fmla="*/ 0 w 6675120"/>
                <a:gd name="connsiteY8" fmla="*/ 63961 h 383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75120" h="383760">
                  <a:moveTo>
                    <a:pt x="0" y="63961"/>
                  </a:moveTo>
                  <a:cubicBezTo>
                    <a:pt x="0" y="28636"/>
                    <a:pt x="28636" y="0"/>
                    <a:pt x="63961" y="0"/>
                  </a:cubicBezTo>
                  <a:lnTo>
                    <a:pt x="6611159" y="0"/>
                  </a:lnTo>
                  <a:cubicBezTo>
                    <a:pt x="6646484" y="0"/>
                    <a:pt x="6675120" y="28636"/>
                    <a:pt x="6675120" y="63961"/>
                  </a:cubicBezTo>
                  <a:lnTo>
                    <a:pt x="6675120" y="319799"/>
                  </a:lnTo>
                  <a:cubicBezTo>
                    <a:pt x="6675120" y="355124"/>
                    <a:pt x="6646484" y="383760"/>
                    <a:pt x="6611159" y="383760"/>
                  </a:cubicBezTo>
                  <a:lnTo>
                    <a:pt x="63961" y="383760"/>
                  </a:lnTo>
                  <a:cubicBezTo>
                    <a:pt x="28636" y="383760"/>
                    <a:pt x="0" y="355124"/>
                    <a:pt x="0" y="319799"/>
                  </a:cubicBezTo>
                  <a:lnTo>
                    <a:pt x="0" y="6396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spcFirstLastPara="0" vert="horz" wrap="square" lIns="271038" tIns="18734" rIns="271038" bIns="18734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Are creative and welcome change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B89CF8C-0088-C70F-B072-09912418EB7F}"/>
              </a:ext>
            </a:extLst>
          </p:cNvPr>
          <p:cNvSpPr/>
          <p:nvPr/>
        </p:nvSpPr>
        <p:spPr>
          <a:xfrm>
            <a:off x="1277257" y="2061029"/>
            <a:ext cx="9535886" cy="682171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Theory Y Managers believe that most people…</a:t>
            </a:r>
          </a:p>
        </p:txBody>
      </p:sp>
    </p:spTree>
    <p:extLst>
      <p:ext uri="{BB962C8B-B14F-4D97-AF65-F5344CB8AC3E}">
        <p14:creationId xmlns:p14="http://schemas.microsoft.com/office/powerpoint/2010/main" val="85335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9D537-2D94-2E2E-C420-37C076AC0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X and Y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6965BB0-F907-401B-536E-91E7B356C90A}"/>
              </a:ext>
            </a:extLst>
          </p:cNvPr>
          <p:cNvSpPr/>
          <p:nvPr/>
        </p:nvSpPr>
        <p:spPr>
          <a:xfrm>
            <a:off x="449943" y="2046514"/>
            <a:ext cx="5646057" cy="3743630"/>
          </a:xfrm>
          <a:custGeom>
            <a:avLst/>
            <a:gdLst>
              <a:gd name="connsiteX0" fmla="*/ 0 w 3593879"/>
              <a:gd name="connsiteY0" fmla="*/ 1257858 h 3760772"/>
              <a:gd name="connsiteX1" fmla="*/ 1796940 w 3593879"/>
              <a:gd name="connsiteY1" fmla="*/ 0 h 3760772"/>
              <a:gd name="connsiteX2" fmla="*/ 3593879 w 3593879"/>
              <a:gd name="connsiteY2" fmla="*/ 1257858 h 3760772"/>
              <a:gd name="connsiteX3" fmla="*/ 2695409 w 3593879"/>
              <a:gd name="connsiteY3" fmla="*/ 1257858 h 3760772"/>
              <a:gd name="connsiteX4" fmla="*/ 2695409 w 3593879"/>
              <a:gd name="connsiteY4" fmla="*/ 3760772 h 3760772"/>
              <a:gd name="connsiteX5" fmla="*/ 898470 w 3593879"/>
              <a:gd name="connsiteY5" fmla="*/ 3760772 h 3760772"/>
              <a:gd name="connsiteX6" fmla="*/ 898470 w 3593879"/>
              <a:gd name="connsiteY6" fmla="*/ 1257858 h 3760772"/>
              <a:gd name="connsiteX7" fmla="*/ 0 w 3593879"/>
              <a:gd name="connsiteY7" fmla="*/ 1257858 h 3760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93879" h="3760772">
                <a:moveTo>
                  <a:pt x="1202038" y="3760771"/>
                </a:moveTo>
                <a:lnTo>
                  <a:pt x="0" y="1880385"/>
                </a:lnTo>
                <a:lnTo>
                  <a:pt x="1202038" y="1"/>
                </a:lnTo>
                <a:lnTo>
                  <a:pt x="1202038" y="940194"/>
                </a:lnTo>
                <a:lnTo>
                  <a:pt x="3593879" y="940194"/>
                </a:lnTo>
                <a:lnTo>
                  <a:pt x="3593879" y="2820578"/>
                </a:lnTo>
                <a:lnTo>
                  <a:pt x="1202038" y="2820578"/>
                </a:lnTo>
                <a:lnTo>
                  <a:pt x="1202038" y="37607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41858" tIns="1211398" rIns="312928" bIns="1211399" numCol="1" spcCol="1270" anchor="ctr" anchorCtr="0">
            <a:noAutofit/>
          </a:bodyPr>
          <a:lstStyle/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400" b="1" kern="1200" dirty="0"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</a:p>
          <a:p>
            <a:pPr lvl="0" algn="ctr" defTabSz="1955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b="0" kern="1200" dirty="0">
                <a:latin typeface="Arial" panose="020B0604020202020204" pitchFamily="34" charset="0"/>
                <a:cs typeface="Arial" panose="020B0604020202020204" pitchFamily="34" charset="0"/>
              </a:rPr>
              <a:t>Tough, autocratic, tight controls, punishment and rewards.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Authoritarian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1772C04-BD80-5FDD-465F-A9E4C8C11DF5}"/>
              </a:ext>
            </a:extLst>
          </p:cNvPr>
          <p:cNvSpPr/>
          <p:nvPr/>
        </p:nvSpPr>
        <p:spPr>
          <a:xfrm>
            <a:off x="6373224" y="1991953"/>
            <a:ext cx="5646057" cy="3852752"/>
          </a:xfrm>
          <a:custGeom>
            <a:avLst/>
            <a:gdLst>
              <a:gd name="connsiteX0" fmla="*/ 0 w 3757166"/>
              <a:gd name="connsiteY0" fmla="*/ 1315008 h 3757166"/>
              <a:gd name="connsiteX1" fmla="*/ 1878583 w 3757166"/>
              <a:gd name="connsiteY1" fmla="*/ 0 h 3757166"/>
              <a:gd name="connsiteX2" fmla="*/ 3757166 w 3757166"/>
              <a:gd name="connsiteY2" fmla="*/ 1315008 h 3757166"/>
              <a:gd name="connsiteX3" fmla="*/ 2817875 w 3757166"/>
              <a:gd name="connsiteY3" fmla="*/ 1315008 h 3757166"/>
              <a:gd name="connsiteX4" fmla="*/ 2817875 w 3757166"/>
              <a:gd name="connsiteY4" fmla="*/ 3757166 h 3757166"/>
              <a:gd name="connsiteX5" fmla="*/ 939292 w 3757166"/>
              <a:gd name="connsiteY5" fmla="*/ 3757166 h 3757166"/>
              <a:gd name="connsiteX6" fmla="*/ 939292 w 3757166"/>
              <a:gd name="connsiteY6" fmla="*/ 1315008 h 3757166"/>
              <a:gd name="connsiteX7" fmla="*/ 0 w 3757166"/>
              <a:gd name="connsiteY7" fmla="*/ 1315008 h 37571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57166" h="3757166">
                <a:moveTo>
                  <a:pt x="2442158" y="0"/>
                </a:moveTo>
                <a:lnTo>
                  <a:pt x="3757166" y="1878583"/>
                </a:lnTo>
                <a:lnTo>
                  <a:pt x="2442158" y="3757166"/>
                </a:lnTo>
                <a:lnTo>
                  <a:pt x="2442158" y="2817875"/>
                </a:lnTo>
                <a:lnTo>
                  <a:pt x="0" y="2817875"/>
                </a:lnTo>
                <a:lnTo>
                  <a:pt x="0" y="939292"/>
                </a:lnTo>
                <a:lnTo>
                  <a:pt x="2442158" y="939292"/>
                </a:lnTo>
                <a:lnTo>
                  <a:pt x="2442158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77369" tIns="1216660" rIns="934871" bIns="1216659" numCol="1" spcCol="1270" anchor="ctr" anchorCtr="0">
            <a:noAutofit/>
          </a:bodyPr>
          <a:lstStyle/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900" b="1" kern="12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3900" kern="1200" dirty="0"/>
              <a:t> </a:t>
            </a:r>
          </a:p>
          <a:p>
            <a:pPr marL="0" lvl="0" indent="0" algn="ctr" defTabSz="1733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Benevolent, participative, believe in self contr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ols, </a:t>
            </a: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  <a:r>
              <a:rPr lang="en-GB" sz="3900" kern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127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77E2-79D0-2EA9-AADB-9E87FF321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Steve Jobs – X or Y?</a:t>
            </a:r>
          </a:p>
        </p:txBody>
      </p:sp>
      <p:pic>
        <p:nvPicPr>
          <p:cNvPr id="4" name="Online Media 3" title="Steve Jobs talks about managing people">
            <a:hlinkClick r:id="" action="ppaction://media"/>
            <a:extLst>
              <a:ext uri="{FF2B5EF4-FFF2-40B4-BE49-F238E27FC236}">
                <a16:creationId xmlns:a16="http://schemas.microsoft.com/office/drawing/2014/main" id="{AF42443D-38F8-788C-8719-D89E0217490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42967" y="1948543"/>
            <a:ext cx="7507433" cy="424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4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8B919-05FD-6947-BB66-B98167DE4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on your own management beliefs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3CFBC-4247-0173-70B4-AD33F0EEE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Activity – 30 mins - Complete the Reflective Questions on Management Style. </a:t>
            </a:r>
          </a:p>
          <a:p>
            <a:endParaRPr lang="en-GB" dirty="0"/>
          </a:p>
          <a:p>
            <a:r>
              <a:rPr lang="en-GB" dirty="0"/>
              <a:t>Moodle – Week 9 – Answer the questions and reflect on your own approach to management.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71707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{AFB8532D-A40E-4422-BA2A-5CBF57317124}tf11437505_win32</Template>
  <TotalTime>153</TotalTime>
  <Words>516</Words>
  <Application>Microsoft Office PowerPoint</Application>
  <PresentationFormat>Widescreen</PresentationFormat>
  <Paragraphs>58</Paragraphs>
  <Slides>8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Georgia Pro Cond Light</vt:lpstr>
      <vt:lpstr>Speak Pro</vt:lpstr>
      <vt:lpstr>RetrospectVTI</vt:lpstr>
      <vt:lpstr>McGregor’s  X and Y Theory</vt:lpstr>
      <vt:lpstr>During the session… </vt:lpstr>
      <vt:lpstr>McGregor’s X and Y Theory</vt:lpstr>
      <vt:lpstr>Theory X</vt:lpstr>
      <vt:lpstr>Theory Y</vt:lpstr>
      <vt:lpstr>Theory X and Y </vt:lpstr>
      <vt:lpstr>Steve Jobs – X or Y?</vt:lpstr>
      <vt:lpstr>Reflect on your own management beliefs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McGregor’s  X and Y Theory</dc:title>
  <dc:creator>Rebecca Kavanagh</dc:creator>
  <cp:lastModifiedBy>Rebecca Kavanagh</cp:lastModifiedBy>
  <cp:revision>6</cp:revision>
  <dcterms:created xsi:type="dcterms:W3CDTF">2022-11-09T21:43:57Z</dcterms:created>
  <dcterms:modified xsi:type="dcterms:W3CDTF">2022-11-10T00:17:30Z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