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1"/>
  </p:notesMasterIdLst>
  <p:sldIdLst>
    <p:sldId id="256" r:id="rId5"/>
    <p:sldId id="269" r:id="rId6"/>
    <p:sldId id="270" r:id="rId7"/>
    <p:sldId id="326" r:id="rId8"/>
    <p:sldId id="328" r:id="rId9"/>
    <p:sldId id="327" r:id="rId10"/>
    <p:sldId id="329" r:id="rId11"/>
    <p:sldId id="272" r:id="rId12"/>
    <p:sldId id="332" r:id="rId13"/>
    <p:sldId id="275" r:id="rId14"/>
    <p:sldId id="333" r:id="rId15"/>
    <p:sldId id="277" r:id="rId16"/>
    <p:sldId id="337" r:id="rId17"/>
    <p:sldId id="335" r:id="rId18"/>
    <p:sldId id="336" r:id="rId19"/>
    <p:sldId id="279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31571"/>
    <a:srgbClr val="FFFFCC"/>
    <a:srgbClr val="FAAC04"/>
    <a:srgbClr val="F41427"/>
    <a:srgbClr val="FC03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78939"/>
  </p:normalViewPr>
  <p:slideViewPr>
    <p:cSldViewPr snapToGrid="0" snapToObjects="1">
      <p:cViewPr varScale="1">
        <p:scale>
          <a:sx n="67" d="100"/>
          <a:sy n="67" d="100"/>
        </p:scale>
        <p:origin x="1906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BA752-11D7-F948-B8D3-308FEFB9D21F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EC2477-61D7-F946-B35A-3E65E0D777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970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097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6776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4502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258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055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7C6B2FED-4482-4741-9570-880BCAD31E6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117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758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671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474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812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135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897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34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021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853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DED699-838B-094B-9974-7EAD773EA11E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26933C6E-B659-AE4F-B387-E6FF2EBE1604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94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pn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67B14C2-4C5C-844A-B563-62FF49017299}"/>
              </a:ext>
            </a:extLst>
          </p:cNvPr>
          <p:cNvSpPr/>
          <p:nvPr/>
        </p:nvSpPr>
        <p:spPr>
          <a:xfrm>
            <a:off x="0" y="0"/>
            <a:ext cx="9249104" cy="69368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8F17B5EE-92C0-E340-9254-43FA035AD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99174" cy="69368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2DA0BC-5186-0244-90EB-CAAA6FB9F5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" y="5664692"/>
            <a:ext cx="5748575" cy="1051226"/>
          </a:xfrm>
        </p:spPr>
        <p:txBody>
          <a:bodyPr>
            <a:normAutofit fontScale="90000"/>
          </a:bodyPr>
          <a:lstStyle/>
          <a:p>
            <a:pPr algn="l"/>
            <a:r>
              <a:rPr lang="cy-GB" sz="5300" b="1" dirty="0">
                <a:solidFill>
                  <a:srgbClr val="FFFFCC"/>
                </a:solidFill>
                <a:latin typeface="+mn-lt"/>
              </a:rPr>
              <a:t>Arwain a Rheoli ADY </a:t>
            </a:r>
            <a:r>
              <a:rPr lang="cy-GB" sz="5300" b="1" dirty="0">
                <a:solidFill>
                  <a:schemeClr val="bg1"/>
                </a:solidFill>
                <a:latin typeface="+mn-lt"/>
              </a:rPr>
              <a:t>/ </a:t>
            </a:r>
            <a:r>
              <a:rPr lang="en-US" sz="5300" b="1" dirty="0">
                <a:solidFill>
                  <a:schemeClr val="bg1"/>
                </a:solidFill>
                <a:latin typeface="+mn-lt"/>
              </a:rPr>
              <a:t>Leadership and Management of ALN</a:t>
            </a:r>
            <a:br>
              <a:rPr lang="en-US" b="1" dirty="0">
                <a:solidFill>
                  <a:schemeClr val="bg1"/>
                </a:solidFill>
                <a:latin typeface="+mn-lt"/>
              </a:rPr>
            </a:br>
            <a:br>
              <a:rPr lang="en-US" b="1" dirty="0">
                <a:solidFill>
                  <a:schemeClr val="bg1"/>
                </a:solidFill>
                <a:latin typeface="+mn-lt"/>
              </a:rPr>
            </a:br>
            <a:r>
              <a:rPr lang="en-US" b="1" dirty="0" err="1">
                <a:solidFill>
                  <a:srgbClr val="FFFFCC"/>
                </a:solidFill>
                <a:latin typeface="+mn-lt"/>
              </a:rPr>
              <a:t>Dydd</a:t>
            </a:r>
            <a:r>
              <a:rPr lang="en-US" b="1" dirty="0">
                <a:solidFill>
                  <a:srgbClr val="FFFFCC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FFFFCC"/>
                </a:solidFill>
                <a:latin typeface="+mn-lt"/>
              </a:rPr>
              <a:t>Sadwrn</a:t>
            </a:r>
            <a:r>
              <a:rPr lang="en-US" b="1" dirty="0">
                <a:solidFill>
                  <a:srgbClr val="FFFFCC"/>
                </a:solidFill>
                <a:latin typeface="+mn-lt"/>
              </a:rPr>
              <a:t> </a:t>
            </a:r>
            <a:r>
              <a:rPr lang="en-US" b="1" dirty="0">
                <a:solidFill>
                  <a:schemeClr val="bg1"/>
                </a:solidFill>
                <a:latin typeface="+mn-lt"/>
              </a:rPr>
              <a:t>/ Saturday 11.02.23</a:t>
            </a: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88A6AFA-07E5-B44A-A580-BC2055CC3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4316" y="367205"/>
            <a:ext cx="2938091" cy="1966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3744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CBFF9-4D1E-4443-9296-E0257FD75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66" y="-19826"/>
            <a:ext cx="7886700" cy="1325563"/>
          </a:xfrm>
        </p:spPr>
        <p:txBody>
          <a:bodyPr/>
          <a:lstStyle/>
          <a:p>
            <a:pPr algn="ctr"/>
            <a:r>
              <a:rPr lang="en-US" b="1" dirty="0" err="1">
                <a:solidFill>
                  <a:srgbClr val="231571"/>
                </a:solidFill>
                <a:latin typeface="+mn-lt"/>
              </a:rPr>
              <a:t>Croeso</a:t>
            </a:r>
            <a:r>
              <a:rPr lang="en-US" b="1" dirty="0">
                <a:solidFill>
                  <a:srgbClr val="231571"/>
                </a:solidFill>
                <a:latin typeface="+mn-lt"/>
              </a:rPr>
              <a:t> - Welcome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98EFF-3A2D-0D4A-B0FC-6E663EE25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37003"/>
            <a:ext cx="6989458" cy="6967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 err="1">
                <a:solidFill>
                  <a:srgbClr val="231571"/>
                </a:solidFill>
              </a:rPr>
              <a:t>Dewch</a:t>
            </a:r>
            <a:r>
              <a:rPr lang="en-US" sz="1600" dirty="0">
                <a:solidFill>
                  <a:srgbClr val="231571"/>
                </a:solidFill>
              </a:rPr>
              <a:t> </a:t>
            </a:r>
            <a:r>
              <a:rPr lang="en-US" sz="1600" dirty="0" err="1">
                <a:solidFill>
                  <a:srgbClr val="231571"/>
                </a:solidFill>
              </a:rPr>
              <a:t>i</a:t>
            </a:r>
            <a:r>
              <a:rPr lang="en-US" sz="1600" dirty="0">
                <a:solidFill>
                  <a:srgbClr val="231571"/>
                </a:solidFill>
              </a:rPr>
              <a:t> </a:t>
            </a:r>
            <a:r>
              <a:rPr lang="en-US" sz="1600" dirty="0" err="1">
                <a:solidFill>
                  <a:srgbClr val="231571"/>
                </a:solidFill>
              </a:rPr>
              <a:t>gwrdd</a:t>
            </a:r>
            <a:r>
              <a:rPr lang="en-US" sz="1600" dirty="0">
                <a:solidFill>
                  <a:srgbClr val="231571"/>
                </a:solidFill>
              </a:rPr>
              <a:t> </a:t>
            </a:r>
            <a:r>
              <a:rPr lang="en-US" sz="1600" dirty="0" err="1">
                <a:solidFill>
                  <a:srgbClr val="231571"/>
                </a:solidFill>
              </a:rPr>
              <a:t>a’r</a:t>
            </a:r>
            <a:r>
              <a:rPr lang="en-US" sz="1600" dirty="0">
                <a:solidFill>
                  <a:srgbClr val="231571"/>
                </a:solidFill>
              </a:rPr>
              <a:t> </a:t>
            </a:r>
            <a:r>
              <a:rPr lang="en-US" sz="1600" dirty="0" err="1">
                <a:solidFill>
                  <a:srgbClr val="231571"/>
                </a:solidFill>
              </a:rPr>
              <a:t>T</a:t>
            </a:r>
            <a:r>
              <a:rPr lang="en-US" sz="1600" dirty="0" err="1">
                <a:solidFill>
                  <a:srgbClr val="231571"/>
                </a:solidFill>
                <a:cs typeface="Arial" panose="020B0604020202020204" pitchFamily="34" charset="0"/>
              </a:rPr>
              <a:t>îm</a:t>
            </a:r>
            <a:r>
              <a:rPr lang="en-US" sz="1600" dirty="0">
                <a:solidFill>
                  <a:srgbClr val="231571"/>
                </a:solidFill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231571"/>
                </a:solidFill>
                <a:cs typeface="Arial" panose="020B0604020202020204" pitchFamily="34" charset="0"/>
              </a:rPr>
              <a:t>Addysgu</a:t>
            </a:r>
            <a:r>
              <a:rPr lang="en-US" sz="1600" dirty="0">
                <a:solidFill>
                  <a:srgbClr val="231571"/>
                </a:solidFill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231571"/>
                </a:solidFill>
                <a:cs typeface="Arial" panose="020B0604020202020204" pitchFamily="34" charset="0"/>
              </a:rPr>
              <a:t>Cenedlaethol</a:t>
            </a:r>
            <a:r>
              <a:rPr lang="en-US" sz="1600" dirty="0">
                <a:solidFill>
                  <a:srgbClr val="231571"/>
                </a:solidFill>
                <a:cs typeface="Arial" panose="020B0604020202020204" pitchFamily="34" charset="0"/>
              </a:rPr>
              <a:t> – </a:t>
            </a:r>
            <a:r>
              <a:rPr lang="en-US" sz="1600" dirty="0" err="1">
                <a:solidFill>
                  <a:srgbClr val="231571"/>
                </a:solidFill>
                <a:cs typeface="Arial" panose="020B0604020202020204" pitchFamily="34" charset="0"/>
              </a:rPr>
              <a:t>Tymor</a:t>
            </a:r>
            <a:r>
              <a:rPr lang="en-US" sz="1600" dirty="0">
                <a:solidFill>
                  <a:srgbClr val="231571"/>
                </a:solidFill>
                <a:cs typeface="Arial" panose="020B0604020202020204" pitchFamily="34" charset="0"/>
              </a:rPr>
              <a:t> 2</a:t>
            </a:r>
            <a:endParaRPr lang="en-US" sz="1600" dirty="0">
              <a:solidFill>
                <a:srgbClr val="231571"/>
              </a:solidFill>
            </a:endParaRPr>
          </a:p>
          <a:p>
            <a:pPr marL="0" indent="0">
              <a:buNone/>
            </a:pPr>
            <a:r>
              <a:rPr lang="en-US" sz="1600" dirty="0">
                <a:solidFill>
                  <a:srgbClr val="231571"/>
                </a:solidFill>
              </a:rPr>
              <a:t>Meet the National Teaching Team – Term 2</a:t>
            </a:r>
          </a:p>
        </p:txBody>
      </p:sp>
      <p:pic>
        <p:nvPicPr>
          <p:cNvPr id="1036" name="Picture 12">
            <a:extLst>
              <a:ext uri="{FF2B5EF4-FFF2-40B4-BE49-F238E27FC236}">
                <a16:creationId xmlns:a16="http://schemas.microsoft.com/office/drawing/2014/main" id="{2EBC85DB-FCF3-7645-A209-44737E8B7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61" y="1743693"/>
            <a:ext cx="1454638" cy="1454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EDD4515-ED31-7545-90EE-3FB1A120F141}"/>
              </a:ext>
            </a:extLst>
          </p:cNvPr>
          <p:cNvSpPr txBox="1"/>
          <p:nvPr/>
        </p:nvSpPr>
        <p:spPr>
          <a:xfrm>
            <a:off x="0" y="3264647"/>
            <a:ext cx="1802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31571"/>
                </a:solidFill>
              </a:rPr>
              <a:t> Rhiannon Packer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4EC574-12CA-BE46-AF4C-ADEC1759664B}"/>
              </a:ext>
            </a:extLst>
          </p:cNvPr>
          <p:cNvSpPr txBox="1"/>
          <p:nvPr/>
        </p:nvSpPr>
        <p:spPr>
          <a:xfrm>
            <a:off x="1893014" y="3262861"/>
            <a:ext cx="21143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31571"/>
                </a:solidFill>
              </a:rPr>
              <a:t>Alison Rees-Edwards</a:t>
            </a: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928F8C74-7FEC-2745-ADC0-BF6D1C91D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9155" y="1667466"/>
            <a:ext cx="1177700" cy="1531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DA8607F-394F-DE42-BAD2-90EEC2B55522}"/>
              </a:ext>
            </a:extLst>
          </p:cNvPr>
          <p:cNvSpPr txBox="1"/>
          <p:nvPr/>
        </p:nvSpPr>
        <p:spPr>
          <a:xfrm>
            <a:off x="4097844" y="3287783"/>
            <a:ext cx="1385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231571"/>
                </a:solidFill>
              </a:rPr>
              <a:t>Nanna Ryder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8C3C1413-02AD-904F-BD3B-74E65ACDC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46" y="3707583"/>
            <a:ext cx="1573047" cy="157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CE37BD3-1C38-3C4A-82C2-D3E628408229}"/>
              </a:ext>
            </a:extLst>
          </p:cNvPr>
          <p:cNvSpPr txBox="1"/>
          <p:nvPr/>
        </p:nvSpPr>
        <p:spPr>
          <a:xfrm>
            <a:off x="86380" y="5369904"/>
            <a:ext cx="1628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231571"/>
                </a:solidFill>
              </a:rPr>
              <a:t>David Thomas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4D8FF13-47E2-8641-B201-D3EFCD077BBA}"/>
              </a:ext>
            </a:extLst>
          </p:cNvPr>
          <p:cNvSpPr txBox="1"/>
          <p:nvPr/>
        </p:nvSpPr>
        <p:spPr>
          <a:xfrm>
            <a:off x="1962763" y="5418417"/>
            <a:ext cx="1950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231571"/>
                </a:solidFill>
              </a:rPr>
              <a:t>Megan Hicks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1759CD5-7923-6245-A3F2-2AAC54F46E5B}"/>
              </a:ext>
            </a:extLst>
          </p:cNvPr>
          <p:cNvSpPr txBox="1"/>
          <p:nvPr/>
        </p:nvSpPr>
        <p:spPr>
          <a:xfrm>
            <a:off x="7263448" y="5398815"/>
            <a:ext cx="1751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231571"/>
                </a:solidFill>
              </a:rPr>
              <a:t>Laura Williams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1ED85A8-3DD8-674F-B37F-D89A870DC937}"/>
              </a:ext>
            </a:extLst>
          </p:cNvPr>
          <p:cNvSpPr txBox="1"/>
          <p:nvPr/>
        </p:nvSpPr>
        <p:spPr>
          <a:xfrm>
            <a:off x="5715417" y="5399644"/>
            <a:ext cx="1866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231571"/>
                </a:solidFill>
              </a:rPr>
              <a:t>Fliss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Kyffin</a:t>
            </a:r>
            <a:endParaRPr lang="en-GB" dirty="0">
              <a:solidFill>
                <a:srgbClr val="23157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2846C49-931B-B44C-BF0E-45315688BFC1}"/>
              </a:ext>
            </a:extLst>
          </p:cNvPr>
          <p:cNvSpPr txBox="1"/>
          <p:nvPr/>
        </p:nvSpPr>
        <p:spPr>
          <a:xfrm>
            <a:off x="3842856" y="5436886"/>
            <a:ext cx="2402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231571"/>
                </a:solidFill>
              </a:rPr>
              <a:t>Anne Hodgson</a:t>
            </a:r>
          </a:p>
        </p:txBody>
      </p:sp>
      <p:sp>
        <p:nvSpPr>
          <p:cNvPr id="6" name="AutoShape 2" descr="Image preview">
            <a:extLst>
              <a:ext uri="{FF2B5EF4-FFF2-40B4-BE49-F238E27FC236}">
                <a16:creationId xmlns:a16="http://schemas.microsoft.com/office/drawing/2014/main" id="{F6A8CA01-FF0E-AD4A-9509-9818D188B1E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25E0FBB-840C-83E4-71B4-5CDA3A1EBC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950" y="3631545"/>
            <a:ext cx="1490595" cy="1777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>
            <a:extLst>
              <a:ext uri="{FF2B5EF4-FFF2-40B4-BE49-F238E27FC236}">
                <a16:creationId xmlns:a16="http://schemas.microsoft.com/office/drawing/2014/main" id="{43DFF1CD-8E38-36AC-9F24-EB1497ABF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0408" y="1610639"/>
            <a:ext cx="1256483" cy="1636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EBED8CDE-F32E-96D4-2B07-9787F5A2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2176" y="1610639"/>
            <a:ext cx="1431623" cy="1636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18EC4386-159B-77CD-C184-802BD26AA68E}"/>
              </a:ext>
            </a:extLst>
          </p:cNvPr>
          <p:cNvSpPr txBox="1"/>
          <p:nvPr/>
        </p:nvSpPr>
        <p:spPr>
          <a:xfrm>
            <a:off x="5962029" y="3330306"/>
            <a:ext cx="1619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231571"/>
                </a:solidFill>
              </a:rPr>
              <a:t>Carmel Conn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76C3C5-51D8-CC8E-A9CA-1263D1C1A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8412" y="3697601"/>
            <a:ext cx="1383563" cy="1698558"/>
          </a:xfrm>
          <a:prstGeom prst="rect">
            <a:avLst/>
          </a:prstGeom>
        </p:spPr>
      </p:pic>
      <p:pic>
        <p:nvPicPr>
          <p:cNvPr id="7" name="Picture 8">
            <a:extLst>
              <a:ext uri="{FF2B5EF4-FFF2-40B4-BE49-F238E27FC236}">
                <a16:creationId xmlns:a16="http://schemas.microsoft.com/office/drawing/2014/main" id="{DCBCF39E-109E-6C5C-882F-FEED294C6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2853" y="3640172"/>
            <a:ext cx="1313169" cy="175601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311F983-498B-CEE9-369C-69D2CC3AED6D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4129" t="9697" r="9811" b="18935"/>
          <a:stretch/>
        </p:blipFill>
        <p:spPr>
          <a:xfrm>
            <a:off x="7410273" y="3679170"/>
            <a:ext cx="1390220" cy="1739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856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3D7060D-4D4C-54EF-882E-783690A386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2880" y="182880"/>
            <a:ext cx="8823960" cy="5899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2435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0927F-2A3C-824D-9712-DB7123F02A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8255"/>
            <a:ext cx="7886700" cy="1325563"/>
          </a:xfrm>
        </p:spPr>
        <p:txBody>
          <a:bodyPr/>
          <a:lstStyle/>
          <a:p>
            <a:pPr algn="ctr"/>
            <a:r>
              <a:rPr lang="en-GB" b="1" dirty="0" err="1">
                <a:solidFill>
                  <a:srgbClr val="231571"/>
                </a:solidFill>
                <a:latin typeface="+mn-lt"/>
              </a:rPr>
              <a:t>Asesiad</a:t>
            </a:r>
            <a:r>
              <a:rPr lang="en-GB" b="1" dirty="0">
                <a:solidFill>
                  <a:srgbClr val="231571"/>
                </a:solidFill>
                <a:latin typeface="+mn-lt"/>
              </a:rPr>
              <a:t>:</a:t>
            </a:r>
            <a:br>
              <a:rPr lang="en-GB" b="1" dirty="0">
                <a:solidFill>
                  <a:srgbClr val="231571"/>
                </a:solidFill>
                <a:latin typeface="+mn-lt"/>
              </a:rPr>
            </a:br>
            <a:r>
              <a:rPr lang="en-GB" b="1" dirty="0">
                <a:solidFill>
                  <a:srgbClr val="231571"/>
                </a:solidFill>
                <a:latin typeface="+mn-lt"/>
              </a:rPr>
              <a:t>Assessment: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FF97C-9924-FA4F-A22C-4274425AA0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7907" y="1509939"/>
            <a:ext cx="38862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>
                <a:solidFill>
                  <a:srgbClr val="231571"/>
                </a:solidFill>
                <a:cs typeface="Arial" panose="020B0604020202020204" pitchFamily="34" charset="0"/>
              </a:rPr>
              <a:t>Testun</a:t>
            </a:r>
            <a:r>
              <a:rPr lang="en-GB" dirty="0">
                <a:solidFill>
                  <a:srgbClr val="231571"/>
                </a:solidFill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231571"/>
                </a:solidFill>
                <a:cs typeface="Arial" panose="020B0604020202020204" pitchFamily="34" charset="0"/>
              </a:rPr>
              <a:t>clytwaith</a:t>
            </a:r>
            <a:r>
              <a:rPr lang="en-GB" dirty="0">
                <a:solidFill>
                  <a:srgbClr val="231571"/>
                </a:solidFill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231571"/>
                </a:solidFill>
                <a:cs typeface="Arial" panose="020B0604020202020204" pitchFamily="34" charset="0"/>
              </a:rPr>
              <a:t>sy’n</a:t>
            </a:r>
            <a:r>
              <a:rPr lang="en-GB" dirty="0">
                <a:solidFill>
                  <a:srgbClr val="231571"/>
                </a:solidFill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231571"/>
                </a:solidFill>
                <a:cs typeface="Arial" panose="020B0604020202020204" pitchFamily="34" charset="0"/>
              </a:rPr>
              <a:t>archwilio’r</a:t>
            </a:r>
            <a:r>
              <a:rPr lang="en-GB" dirty="0">
                <a:solidFill>
                  <a:srgbClr val="231571"/>
                </a:solidFill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231571"/>
                </a:solidFill>
                <a:cs typeface="Arial" panose="020B0604020202020204" pitchFamily="34" charset="0"/>
              </a:rPr>
              <a:t>prosesau</a:t>
            </a:r>
            <a:r>
              <a:rPr lang="en-GB" dirty="0">
                <a:solidFill>
                  <a:srgbClr val="231571"/>
                </a:solidFill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rgbClr val="231571"/>
                </a:solidFill>
                <a:cs typeface="Arial" panose="020B0604020202020204" pitchFamily="34" charset="0"/>
              </a:rPr>
              <a:t>gyflwyno</a:t>
            </a:r>
            <a:r>
              <a:rPr lang="en-GB" dirty="0">
                <a:solidFill>
                  <a:srgbClr val="231571"/>
                </a:solidFill>
                <a:cs typeface="Arial" panose="020B0604020202020204" pitchFamily="34" charset="0"/>
              </a:rPr>
              <a:t> / </a:t>
            </a:r>
            <a:r>
              <a:rPr lang="en-GB" dirty="0" err="1">
                <a:solidFill>
                  <a:srgbClr val="231571"/>
                </a:solidFill>
                <a:cs typeface="Arial" panose="020B0604020202020204" pitchFamily="34" charset="0"/>
              </a:rPr>
              <a:t>mirienio</a:t>
            </a:r>
            <a:r>
              <a:rPr lang="en-GB" dirty="0">
                <a:solidFill>
                  <a:srgbClr val="231571"/>
                </a:solidFill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231571"/>
                </a:solidFill>
                <a:cs typeface="Arial" panose="020B0604020202020204" pitchFamily="34" charset="0"/>
              </a:rPr>
              <a:t>agwedd</a:t>
            </a:r>
            <a:r>
              <a:rPr lang="en-GB" dirty="0">
                <a:solidFill>
                  <a:srgbClr val="231571"/>
                </a:solidFill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231571"/>
                </a:solidFill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rgbClr val="231571"/>
                </a:solidFill>
                <a:cs typeface="Arial" panose="020B0604020202020204" pitchFamily="34" charset="0"/>
              </a:rPr>
              <a:t> ADY (</a:t>
            </a:r>
            <a:r>
              <a:rPr lang="en-GB" dirty="0" err="1">
                <a:solidFill>
                  <a:srgbClr val="FC0354"/>
                </a:solidFill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rgbClr val="FC0354"/>
                </a:solidFill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FC0354"/>
                </a:solidFill>
                <a:cs typeface="Arial" panose="020B0604020202020204" pitchFamily="34" charset="0"/>
              </a:rPr>
              <a:t>gyfateb</a:t>
            </a:r>
            <a:r>
              <a:rPr lang="en-GB" dirty="0">
                <a:solidFill>
                  <a:srgbClr val="FC0354"/>
                </a:solidFill>
                <a:cs typeface="Arial" panose="020B0604020202020204" pitchFamily="34" charset="0"/>
              </a:rPr>
              <a:t> ag 4000 gair</a:t>
            </a:r>
            <a:r>
              <a:rPr lang="en-GB" dirty="0">
                <a:solidFill>
                  <a:srgbClr val="231571"/>
                </a:solidFill>
                <a:cs typeface="Arial" panose="020B0604020202020204" pitchFamily="34" charset="0"/>
              </a:rPr>
              <a:t>)</a:t>
            </a:r>
          </a:p>
          <a:p>
            <a:r>
              <a:rPr lang="en-GB" dirty="0" err="1">
                <a:solidFill>
                  <a:srgbClr val="231571"/>
                </a:solidFill>
              </a:rPr>
              <a:t>Bydd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pob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llinyn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craidd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yn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cyfrannu</a:t>
            </a:r>
            <a:r>
              <a:rPr lang="en-GB" dirty="0">
                <a:solidFill>
                  <a:srgbClr val="231571"/>
                </a:solidFill>
              </a:rPr>
              <a:t> at y </a:t>
            </a:r>
            <a:r>
              <a:rPr lang="en-GB" dirty="0" err="1">
                <a:solidFill>
                  <a:srgbClr val="231571"/>
                </a:solidFill>
              </a:rPr>
              <a:t>testun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clytwaith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gan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ddefnyddio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amrywiaeth</a:t>
            </a:r>
            <a:r>
              <a:rPr lang="en-GB" dirty="0">
                <a:solidFill>
                  <a:srgbClr val="231571"/>
                </a:solidFill>
              </a:rPr>
              <a:t> o </a:t>
            </a:r>
            <a:r>
              <a:rPr lang="en-GB" dirty="0" err="1">
                <a:solidFill>
                  <a:srgbClr val="231571"/>
                </a:solidFill>
              </a:rPr>
              <a:t>fformatau</a:t>
            </a:r>
            <a:r>
              <a:rPr lang="en-GB" dirty="0">
                <a:solidFill>
                  <a:srgbClr val="231571"/>
                </a:solidFill>
              </a:rPr>
              <a:t>, </a:t>
            </a:r>
            <a:r>
              <a:rPr lang="en-GB" dirty="0" err="1">
                <a:solidFill>
                  <a:srgbClr val="231571"/>
                </a:solidFill>
              </a:rPr>
              <a:t>pob</a:t>
            </a:r>
            <a:r>
              <a:rPr lang="en-GB" dirty="0">
                <a:solidFill>
                  <a:srgbClr val="231571"/>
                </a:solidFill>
              </a:rPr>
              <a:t> un </a:t>
            </a:r>
            <a:r>
              <a:rPr lang="en-GB" dirty="0" err="1">
                <a:solidFill>
                  <a:srgbClr val="231571"/>
                </a:solidFill>
              </a:rPr>
              <a:t>yn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cyfateb</a:t>
            </a:r>
            <a:r>
              <a:rPr lang="en-GB" dirty="0">
                <a:solidFill>
                  <a:srgbClr val="231571"/>
                </a:solidFill>
              </a:rPr>
              <a:t>  </a:t>
            </a:r>
            <a:r>
              <a:rPr lang="en-GB" dirty="0" err="1">
                <a:solidFill>
                  <a:srgbClr val="231571"/>
                </a:solidFill>
              </a:rPr>
              <a:t>i</a:t>
            </a:r>
            <a:r>
              <a:rPr lang="en-GB" dirty="0">
                <a:solidFill>
                  <a:srgbClr val="231571"/>
                </a:solidFill>
              </a:rPr>
              <a:t> 1000 o </a:t>
            </a:r>
            <a:r>
              <a:rPr lang="en-GB" dirty="0" err="1">
                <a:solidFill>
                  <a:srgbClr val="231571"/>
                </a:solidFill>
              </a:rPr>
              <a:t>eiriau</a:t>
            </a:r>
            <a:r>
              <a:rPr lang="en-GB" dirty="0">
                <a:solidFill>
                  <a:srgbClr val="231571"/>
                </a:solidFill>
              </a:rPr>
              <a:t>.</a:t>
            </a:r>
          </a:p>
          <a:p>
            <a:r>
              <a:rPr lang="en-GB" dirty="0" err="1">
                <a:solidFill>
                  <a:srgbClr val="231571"/>
                </a:solidFill>
              </a:rPr>
              <a:t>Cyflwynwch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eich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gwaith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fel</a:t>
            </a:r>
            <a:r>
              <a:rPr lang="en-GB" dirty="0">
                <a:solidFill>
                  <a:srgbClr val="231571"/>
                </a:solidFill>
              </a:rPr>
              <a:t> un </a:t>
            </a:r>
            <a:r>
              <a:rPr lang="en-GB" dirty="0" err="1">
                <a:solidFill>
                  <a:srgbClr val="231571"/>
                </a:solidFill>
              </a:rPr>
              <a:t>cyflwyniad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ar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ddogfen</a:t>
            </a:r>
            <a:r>
              <a:rPr lang="en-GB" dirty="0">
                <a:solidFill>
                  <a:srgbClr val="231571"/>
                </a:solidFill>
              </a:rPr>
              <a:t> ‘word</a:t>
            </a:r>
            <a:r>
              <a:rPr lang="en-GB" sz="3000" dirty="0">
                <a:solidFill>
                  <a:srgbClr val="231571"/>
                </a:solidFill>
              </a:rPr>
              <a:t>’.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B177CB-54E3-4391-8BC9-6B74A5F7B0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26378" y="1509939"/>
            <a:ext cx="38862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231571"/>
                </a:solidFill>
              </a:rPr>
              <a:t>A patchwork text that explores the processes of introducing/refining an aspect of ALN  (</a:t>
            </a:r>
            <a:r>
              <a:rPr lang="en-GB" dirty="0">
                <a:solidFill>
                  <a:srgbClr val="FC0354"/>
                </a:solidFill>
              </a:rPr>
              <a:t>4000 word equiv.</a:t>
            </a:r>
            <a:r>
              <a:rPr lang="en-GB" dirty="0">
                <a:solidFill>
                  <a:srgbClr val="231571"/>
                </a:solidFill>
              </a:rPr>
              <a:t>). </a:t>
            </a:r>
          </a:p>
          <a:p>
            <a:r>
              <a:rPr lang="en-GB" dirty="0">
                <a:solidFill>
                  <a:srgbClr val="231571"/>
                </a:solidFill>
              </a:rPr>
              <a:t>All Core Strands will contribute to the patchwork text using a variety of formats, each equivalent to 1000 words.  </a:t>
            </a:r>
          </a:p>
          <a:p>
            <a:r>
              <a:rPr lang="en-GB" dirty="0">
                <a:solidFill>
                  <a:srgbClr val="231571"/>
                </a:solidFill>
              </a:rPr>
              <a:t>Submit your work as one submission on a word document.  </a:t>
            </a:r>
            <a:endParaRPr lang="en-GB" i="1" dirty="0">
              <a:solidFill>
                <a:srgbClr val="23157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171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24FDB-2DDE-8647-BDAC-FECFA87C3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solidFill>
                  <a:srgbClr val="231571"/>
                </a:solidFill>
                <a:latin typeface="+mn-lt"/>
              </a:rPr>
              <a:t>Strwythur</a:t>
            </a:r>
            <a:br>
              <a:rPr lang="en-GB" b="1" dirty="0">
                <a:solidFill>
                  <a:srgbClr val="231571"/>
                </a:solidFill>
                <a:latin typeface="+mn-lt"/>
              </a:rPr>
            </a:br>
            <a:r>
              <a:rPr lang="en-GB" b="1" dirty="0">
                <a:solidFill>
                  <a:srgbClr val="231571"/>
                </a:solidFill>
                <a:latin typeface="+mn-lt"/>
              </a:rPr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FECB0-E7AB-3143-84DD-25726D40F5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err="1">
                <a:solidFill>
                  <a:srgbClr val="FC0354"/>
                </a:solidFill>
              </a:rPr>
              <a:t>Llinyn</a:t>
            </a:r>
            <a:r>
              <a:rPr lang="en-GB" b="1" dirty="0">
                <a:solidFill>
                  <a:srgbClr val="FC0354"/>
                </a:solidFill>
              </a:rPr>
              <a:t> </a:t>
            </a:r>
            <a:r>
              <a:rPr lang="en-GB" b="1" dirty="0" err="1">
                <a:solidFill>
                  <a:srgbClr val="FC0354"/>
                </a:solidFill>
              </a:rPr>
              <a:t>Craidd</a:t>
            </a:r>
            <a:r>
              <a:rPr lang="en-GB" b="1" dirty="0">
                <a:solidFill>
                  <a:srgbClr val="FC0354"/>
                </a:solidFill>
              </a:rPr>
              <a:t> 1</a:t>
            </a:r>
          </a:p>
          <a:p>
            <a:pPr marL="0" indent="0">
              <a:buNone/>
            </a:pPr>
            <a:r>
              <a:rPr lang="en-GB" b="1" dirty="0" err="1">
                <a:solidFill>
                  <a:srgbClr val="231571"/>
                </a:solidFill>
              </a:rPr>
              <a:t>Cyflwyniad</a:t>
            </a:r>
            <a:r>
              <a:rPr lang="en-GB" b="1" dirty="0">
                <a:solidFill>
                  <a:srgbClr val="231571"/>
                </a:solidFill>
              </a:rPr>
              <a:t> </a:t>
            </a:r>
            <a:r>
              <a:rPr lang="en-GB" b="1" dirty="0" err="1">
                <a:solidFill>
                  <a:srgbClr val="231571"/>
                </a:solidFill>
              </a:rPr>
              <a:t>fideo</a:t>
            </a:r>
            <a:endParaRPr lang="en-GB" b="1" dirty="0">
              <a:solidFill>
                <a:srgbClr val="231571"/>
              </a:solidFill>
            </a:endParaRPr>
          </a:p>
          <a:p>
            <a:pPr marL="0" indent="0">
              <a:buNone/>
            </a:pPr>
            <a:r>
              <a:rPr lang="en-GB" dirty="0" err="1">
                <a:solidFill>
                  <a:srgbClr val="231571"/>
                </a:solidFill>
              </a:rPr>
              <a:t>Archwiliad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beirniadol</a:t>
            </a:r>
            <a:r>
              <a:rPr lang="en-GB" dirty="0">
                <a:solidFill>
                  <a:srgbClr val="231571"/>
                </a:solidFill>
              </a:rPr>
              <a:t> o </a:t>
            </a:r>
            <a:r>
              <a:rPr lang="en-GB" dirty="0" err="1">
                <a:solidFill>
                  <a:srgbClr val="231571"/>
                </a:solidFill>
              </a:rPr>
              <a:t>swyddogaethau</a:t>
            </a:r>
            <a:r>
              <a:rPr lang="en-GB" dirty="0">
                <a:solidFill>
                  <a:srgbClr val="231571"/>
                </a:solidFill>
              </a:rPr>
              <a:t> a </a:t>
            </a:r>
            <a:r>
              <a:rPr lang="en-GB" dirty="0" err="1">
                <a:solidFill>
                  <a:srgbClr val="231571"/>
                </a:solidFill>
              </a:rPr>
              <a:t>chyfrifoldebau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penodol</a:t>
            </a:r>
            <a:r>
              <a:rPr lang="en-GB" dirty="0">
                <a:solidFill>
                  <a:srgbClr val="231571"/>
                </a:solidFill>
              </a:rPr>
              <a:t> y CADY ac </a:t>
            </a:r>
            <a:r>
              <a:rPr lang="en-GB" dirty="0" err="1">
                <a:solidFill>
                  <a:srgbClr val="231571"/>
                </a:solidFill>
              </a:rPr>
              <a:t>effaith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hyn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ar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randdeiliaid</a:t>
            </a:r>
            <a:r>
              <a:rPr lang="en-GB" dirty="0">
                <a:solidFill>
                  <a:srgbClr val="231571"/>
                </a:solidFill>
              </a:rPr>
              <a:t>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DAB01B5-AA9C-4066-9351-830FB88AE6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2" y="1690689"/>
            <a:ext cx="38862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C0354"/>
                </a:solidFill>
              </a:rPr>
              <a:t>Core Strand 1</a:t>
            </a:r>
          </a:p>
          <a:p>
            <a:pPr marL="0" indent="0">
              <a:buNone/>
            </a:pPr>
            <a:r>
              <a:rPr lang="en-GB" b="1" dirty="0">
                <a:solidFill>
                  <a:srgbClr val="231571"/>
                </a:solidFill>
              </a:rPr>
              <a:t>Video presentation</a:t>
            </a:r>
          </a:p>
          <a:p>
            <a:pPr marL="0" indent="0">
              <a:buNone/>
            </a:pPr>
            <a:r>
              <a:rPr lang="en-GB" dirty="0">
                <a:solidFill>
                  <a:srgbClr val="231571"/>
                </a:solidFill>
              </a:rPr>
              <a:t>A critical evaluation of specific functions and responsibilities of the </a:t>
            </a:r>
            <a:r>
              <a:rPr lang="en-GB" dirty="0" err="1">
                <a:solidFill>
                  <a:srgbClr val="231571"/>
                </a:solidFill>
              </a:rPr>
              <a:t>ALNCo</a:t>
            </a:r>
            <a:r>
              <a:rPr lang="en-GB" dirty="0">
                <a:solidFill>
                  <a:srgbClr val="231571"/>
                </a:solidFill>
              </a:rPr>
              <a:t> and impact upon stakeholders.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229D1C-BCFC-4C4F-B0A5-50C6B31180CF}"/>
              </a:ext>
            </a:extLst>
          </p:cNvPr>
          <p:cNvSpPr txBox="1"/>
          <p:nvPr/>
        </p:nvSpPr>
        <p:spPr>
          <a:xfrm>
            <a:off x="3583442" y="5516047"/>
            <a:ext cx="2257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41427"/>
                </a:solidFill>
              </a:rPr>
              <a:t>8 </a:t>
            </a:r>
            <a:r>
              <a:rPr lang="en-GB" b="1" dirty="0" err="1">
                <a:solidFill>
                  <a:srgbClr val="F41427"/>
                </a:solidFill>
              </a:rPr>
              <a:t>munud</a:t>
            </a:r>
            <a:r>
              <a:rPr lang="en-GB" b="1" dirty="0">
                <a:solidFill>
                  <a:srgbClr val="F41427"/>
                </a:solidFill>
              </a:rPr>
              <a:t> / 8 minutes</a:t>
            </a:r>
          </a:p>
        </p:txBody>
      </p:sp>
    </p:spTree>
    <p:extLst>
      <p:ext uri="{BB962C8B-B14F-4D97-AF65-F5344CB8AC3E}">
        <p14:creationId xmlns:p14="http://schemas.microsoft.com/office/powerpoint/2010/main" val="3038337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0AB0670D-5204-D360-2A15-3FF6243731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8590" y="205740"/>
            <a:ext cx="8423910" cy="5989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3862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1235B-5729-1540-AD44-5D120FD9DE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solidFill>
                  <a:srgbClr val="231571"/>
                </a:solidFill>
                <a:latin typeface="+mn-lt"/>
              </a:rPr>
              <a:t>Strwythur</a:t>
            </a:r>
            <a:br>
              <a:rPr lang="en-GB" b="1" dirty="0">
                <a:solidFill>
                  <a:srgbClr val="231571"/>
                </a:solidFill>
                <a:latin typeface="+mn-lt"/>
              </a:rPr>
            </a:br>
            <a:r>
              <a:rPr lang="en-GB" b="1" dirty="0">
                <a:solidFill>
                  <a:srgbClr val="231571"/>
                </a:solidFill>
                <a:latin typeface="+mn-lt"/>
              </a:rPr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F82EF-9E2B-D64B-81B0-C108886473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6133" y="1630095"/>
            <a:ext cx="3886200" cy="4351338"/>
          </a:xfrm>
        </p:spPr>
        <p:txBody>
          <a:bodyPr>
            <a:normAutofit fontScale="92500" lnSpcReduction="10000"/>
          </a:bodyPr>
          <a:lstStyle/>
          <a:p>
            <a:pPr marL="0" indent="0" fontAlgn="base">
              <a:buNone/>
            </a:pPr>
            <a:r>
              <a:rPr lang="en-GB" b="1" dirty="0" err="1">
                <a:solidFill>
                  <a:srgbClr val="FC0354"/>
                </a:solidFill>
              </a:rPr>
              <a:t>Llinyn</a:t>
            </a:r>
            <a:r>
              <a:rPr lang="en-GB" b="1" dirty="0">
                <a:solidFill>
                  <a:srgbClr val="FC0354"/>
                </a:solidFill>
              </a:rPr>
              <a:t> </a:t>
            </a:r>
            <a:r>
              <a:rPr lang="en-GB" b="1" dirty="0" err="1">
                <a:solidFill>
                  <a:srgbClr val="FC0354"/>
                </a:solidFill>
              </a:rPr>
              <a:t>Craidd</a:t>
            </a:r>
            <a:r>
              <a:rPr lang="en-GB" b="1" dirty="0">
                <a:solidFill>
                  <a:srgbClr val="FC0354"/>
                </a:solidFill>
              </a:rPr>
              <a:t> 2</a:t>
            </a:r>
          </a:p>
          <a:p>
            <a:pPr marL="0" indent="0" fontAlgn="base">
              <a:buNone/>
            </a:pPr>
            <a:r>
              <a:rPr lang="en-GB" b="1" dirty="0">
                <a:solidFill>
                  <a:srgbClr val="231571"/>
                </a:solidFill>
              </a:rPr>
              <a:t>Hunan-</a:t>
            </a:r>
            <a:r>
              <a:rPr lang="en-GB" b="1" dirty="0" err="1">
                <a:solidFill>
                  <a:srgbClr val="231571"/>
                </a:solidFill>
              </a:rPr>
              <a:t>werthuso</a:t>
            </a:r>
            <a:endParaRPr lang="en-GB" b="1" dirty="0">
              <a:solidFill>
                <a:srgbClr val="231571"/>
              </a:solidFill>
            </a:endParaRPr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Trwy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dynnu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gweithgareddau’r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myfyrwyr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yn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y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maes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hwn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at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ei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gilydd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,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cwblhewch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hunanwerthusiad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o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weithio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mewn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partneriaeth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yn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eich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lleoliad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,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wedi’i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ategu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gan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lenyddiaeth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berthnasol</a:t>
            </a:r>
            <a:r>
              <a:rPr lang="en-GB" b="0" i="0" u="none" strike="noStrike" dirty="0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 a </a:t>
            </a:r>
            <a:r>
              <a:rPr lang="en-GB" b="0" i="0" u="none" strike="noStrike" dirty="0" err="1">
                <a:solidFill>
                  <a:srgbClr val="231571"/>
                </a:solidFill>
                <a:effectLst/>
                <a:latin typeface="Calibri" panose="020F0502020204030204" pitchFamily="34" charset="0"/>
              </a:rPr>
              <a:t>chyfredol</a:t>
            </a:r>
            <a:endParaRPr lang="en-GB" sz="8000" dirty="0">
              <a:solidFill>
                <a:srgbClr val="23157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E89D4B-62BC-4060-B80F-E1A9242634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40741" y="1630095"/>
            <a:ext cx="3886200" cy="446617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C0354"/>
                </a:solidFill>
              </a:rPr>
              <a:t>Core strand 2</a:t>
            </a:r>
          </a:p>
          <a:p>
            <a:pPr marL="0" indent="0">
              <a:buNone/>
            </a:pPr>
            <a:r>
              <a:rPr lang="en-GB" b="1" dirty="0">
                <a:solidFill>
                  <a:srgbClr val="231571"/>
                </a:solidFill>
              </a:rPr>
              <a:t>Self-evaluation</a:t>
            </a:r>
          </a:p>
          <a:p>
            <a:pPr marL="0" indent="0">
              <a:buNone/>
            </a:pPr>
            <a:endParaRPr lang="en-GB" dirty="0">
              <a:solidFill>
                <a:srgbClr val="23157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231571"/>
                </a:solidFill>
              </a:rPr>
              <a:t>Drawing together student activities within this strand, complete a self-evaluation of partnership working within your setting, supported with relevant and current literature. 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1C7676-7E95-E545-9CB6-F906A3DAA9F7}"/>
              </a:ext>
            </a:extLst>
          </p:cNvPr>
          <p:cNvSpPr txBox="1"/>
          <p:nvPr/>
        </p:nvSpPr>
        <p:spPr>
          <a:xfrm>
            <a:off x="3671888" y="5772150"/>
            <a:ext cx="2957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C0354"/>
                </a:solidFill>
              </a:rPr>
              <a:t>1000 gair / 1000 words</a:t>
            </a:r>
          </a:p>
        </p:txBody>
      </p:sp>
    </p:spTree>
    <p:extLst>
      <p:ext uri="{BB962C8B-B14F-4D97-AF65-F5344CB8AC3E}">
        <p14:creationId xmlns:p14="http://schemas.microsoft.com/office/powerpoint/2010/main" val="13963185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34194-EF39-31E6-9E45-9EE7A11652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8AEBD2C-DA28-1257-F608-B4BF007E32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2880" y="240030"/>
            <a:ext cx="8641080" cy="582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629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17A09-6DAD-8847-B17C-EA75897821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solidFill>
                  <a:srgbClr val="231571"/>
                </a:solidFill>
                <a:latin typeface="+mn-lt"/>
              </a:rPr>
              <a:t>Strwythur</a:t>
            </a:r>
            <a:br>
              <a:rPr lang="en-GB" b="1" dirty="0">
                <a:solidFill>
                  <a:srgbClr val="231571"/>
                </a:solidFill>
                <a:latin typeface="+mn-lt"/>
              </a:rPr>
            </a:br>
            <a:r>
              <a:rPr lang="en-GB" b="1" dirty="0">
                <a:solidFill>
                  <a:srgbClr val="231571"/>
                </a:solidFill>
                <a:latin typeface="+mn-lt"/>
              </a:rPr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156B3-F93B-A44D-A70C-1ABC470AC32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err="1">
                <a:solidFill>
                  <a:srgbClr val="FC0354"/>
                </a:solidFill>
              </a:rPr>
              <a:t>Llinyn</a:t>
            </a:r>
            <a:r>
              <a:rPr lang="en-GB" b="1" dirty="0">
                <a:solidFill>
                  <a:srgbClr val="FC0354"/>
                </a:solidFill>
              </a:rPr>
              <a:t> </a:t>
            </a:r>
            <a:r>
              <a:rPr lang="en-GB" b="1" dirty="0" err="1">
                <a:solidFill>
                  <a:srgbClr val="FC0354"/>
                </a:solidFill>
              </a:rPr>
              <a:t>Craidd</a:t>
            </a:r>
            <a:r>
              <a:rPr lang="en-GB" b="1" dirty="0">
                <a:solidFill>
                  <a:srgbClr val="FC0354"/>
                </a:solidFill>
              </a:rPr>
              <a:t> 3</a:t>
            </a:r>
          </a:p>
          <a:p>
            <a:pPr marL="0" indent="0">
              <a:buNone/>
            </a:pPr>
            <a:r>
              <a:rPr lang="en-GB" b="1" dirty="0">
                <a:solidFill>
                  <a:srgbClr val="231571"/>
                </a:solidFill>
              </a:rPr>
              <a:t>Poster </a:t>
            </a:r>
            <a:r>
              <a:rPr lang="en-GB" b="1" dirty="0" err="1">
                <a:solidFill>
                  <a:srgbClr val="231571"/>
                </a:solidFill>
              </a:rPr>
              <a:t>Academaidd</a:t>
            </a:r>
            <a:endParaRPr lang="en-GB" b="1" dirty="0">
              <a:solidFill>
                <a:srgbClr val="23157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231571"/>
              </a:solidFill>
            </a:endParaRPr>
          </a:p>
          <a:p>
            <a:pPr marL="0" indent="0">
              <a:buNone/>
            </a:pPr>
            <a:r>
              <a:rPr lang="en-GB" dirty="0" err="1">
                <a:solidFill>
                  <a:srgbClr val="231571"/>
                </a:solidFill>
              </a:rPr>
              <a:t>Gwerthuso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ymateb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graddedig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i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gefnogi</a:t>
            </a:r>
            <a:r>
              <a:rPr lang="en-GB" dirty="0">
                <a:solidFill>
                  <a:srgbClr val="231571"/>
                </a:solidFill>
              </a:rPr>
              <a:t> </a:t>
            </a:r>
            <a:r>
              <a:rPr lang="en-GB" dirty="0" err="1">
                <a:solidFill>
                  <a:srgbClr val="231571"/>
                </a:solidFill>
              </a:rPr>
              <a:t>dysgwyr</a:t>
            </a:r>
            <a:endParaRPr lang="en-GB" dirty="0">
              <a:solidFill>
                <a:srgbClr val="23157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A249E0-A6E9-3941-9A6B-A55C520B9DC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C0354"/>
                </a:solidFill>
              </a:rPr>
              <a:t>Core Strand 3</a:t>
            </a:r>
          </a:p>
          <a:p>
            <a:pPr marL="0" indent="0">
              <a:buNone/>
            </a:pPr>
            <a:r>
              <a:rPr lang="en-GB" b="1" dirty="0">
                <a:solidFill>
                  <a:srgbClr val="231571"/>
                </a:solidFill>
              </a:rPr>
              <a:t>Academic Poster</a:t>
            </a:r>
          </a:p>
          <a:p>
            <a:pPr marL="0" indent="0">
              <a:buNone/>
            </a:pPr>
            <a:endParaRPr lang="en-US" dirty="0">
              <a:solidFill>
                <a:srgbClr val="23157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231571"/>
                </a:solidFill>
              </a:rPr>
              <a:t>Evaluation of a graduated response to supporting learners  </a:t>
            </a:r>
            <a:endParaRPr lang="en-GB" dirty="0">
              <a:solidFill>
                <a:srgbClr val="23157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8B7DC8-488A-E240-BFB5-E5CC239210CA}"/>
              </a:ext>
            </a:extLst>
          </p:cNvPr>
          <p:cNvSpPr txBox="1"/>
          <p:nvPr/>
        </p:nvSpPr>
        <p:spPr>
          <a:xfrm>
            <a:off x="3357562" y="5586413"/>
            <a:ext cx="2543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41427"/>
                </a:solidFill>
              </a:rPr>
              <a:t>1000 gair / 1000 words</a:t>
            </a:r>
          </a:p>
        </p:txBody>
      </p:sp>
    </p:spTree>
    <p:extLst>
      <p:ext uri="{BB962C8B-B14F-4D97-AF65-F5344CB8AC3E}">
        <p14:creationId xmlns:p14="http://schemas.microsoft.com/office/powerpoint/2010/main" val="1313899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F6F5AFB-F03E-5E23-AD29-8D20EEBB04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0030" y="297180"/>
            <a:ext cx="8755380" cy="515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7191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FD075-2667-5F41-A1C1-6ADF3D78E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231571"/>
                </a:solidFill>
                <a:latin typeface="+mn-lt"/>
              </a:rPr>
              <a:t>Structure</a:t>
            </a:r>
            <a:br>
              <a:rPr lang="en-GB" b="1" dirty="0">
                <a:solidFill>
                  <a:srgbClr val="231571"/>
                </a:solidFill>
                <a:latin typeface="+mn-lt"/>
              </a:rPr>
            </a:br>
            <a:r>
              <a:rPr lang="en-GB" b="1" dirty="0" err="1">
                <a:solidFill>
                  <a:srgbClr val="231571"/>
                </a:solidFill>
                <a:latin typeface="+mn-lt"/>
              </a:rPr>
              <a:t>Strwythur</a:t>
            </a:r>
            <a:endParaRPr lang="en-GB" b="1" dirty="0">
              <a:solidFill>
                <a:srgbClr val="231571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7F831-6EFD-0D4C-B569-82764B47E52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>
                <a:solidFill>
                  <a:srgbClr val="FC0354"/>
                </a:solidFill>
              </a:rPr>
              <a:t>Llinyn</a:t>
            </a:r>
            <a:r>
              <a:rPr lang="en-GB" dirty="0">
                <a:solidFill>
                  <a:srgbClr val="FC0354"/>
                </a:solidFill>
              </a:rPr>
              <a:t> </a:t>
            </a:r>
            <a:r>
              <a:rPr lang="en-GB" dirty="0" err="1">
                <a:solidFill>
                  <a:srgbClr val="FC0354"/>
                </a:solidFill>
              </a:rPr>
              <a:t>Craidd</a:t>
            </a:r>
            <a:r>
              <a:rPr lang="en-GB" dirty="0">
                <a:solidFill>
                  <a:srgbClr val="FC0354"/>
                </a:solidFill>
              </a:rPr>
              <a:t> 4</a:t>
            </a:r>
          </a:p>
          <a:p>
            <a:pPr marL="0" indent="0">
              <a:buNone/>
            </a:pPr>
            <a:r>
              <a:rPr lang="en-GB" b="1" dirty="0" err="1">
                <a:solidFill>
                  <a:srgbClr val="231571"/>
                </a:solidFill>
              </a:rPr>
              <a:t>Gwerthuso’n</a:t>
            </a:r>
            <a:r>
              <a:rPr lang="en-GB" b="1" dirty="0">
                <a:solidFill>
                  <a:srgbClr val="231571"/>
                </a:solidFill>
              </a:rPr>
              <a:t> </a:t>
            </a:r>
            <a:r>
              <a:rPr lang="en-GB" b="1" dirty="0" err="1">
                <a:solidFill>
                  <a:srgbClr val="231571"/>
                </a:solidFill>
              </a:rPr>
              <a:t>feirniadol</a:t>
            </a:r>
            <a:endParaRPr lang="en-GB" b="1" dirty="0">
              <a:solidFill>
                <a:srgbClr val="231571"/>
              </a:solidFill>
            </a:endParaRPr>
          </a:p>
          <a:p>
            <a:pPr marL="0" indent="0">
              <a:buNone/>
            </a:pPr>
            <a:r>
              <a:rPr lang="cy-GB" b="0" i="0" u="none" strike="noStrike" dirty="0">
                <a:solidFill>
                  <a:srgbClr val="231571"/>
                </a:solidFill>
                <a:effectLst/>
              </a:rPr>
              <a:t>Gwerthuswch yn feirniadol dulliau effeithiol o arwain a rheoli ADY yn y lleoliad cyfan.   </a:t>
            </a:r>
            <a:endParaRPr lang="en-GB" dirty="0">
              <a:solidFill>
                <a:srgbClr val="23157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50D7A5-84C0-724E-9704-72EE970D6E6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C0354"/>
                </a:solidFill>
              </a:rPr>
              <a:t>Core strand 4</a:t>
            </a:r>
          </a:p>
          <a:p>
            <a:pPr marL="0" indent="0">
              <a:buNone/>
            </a:pPr>
            <a:r>
              <a:rPr lang="en-GB" b="1" dirty="0">
                <a:solidFill>
                  <a:srgbClr val="231571"/>
                </a:solidFill>
              </a:rPr>
              <a:t>Critical evaluation</a:t>
            </a:r>
          </a:p>
          <a:p>
            <a:pPr marL="0" indent="0">
              <a:buNone/>
            </a:pPr>
            <a:r>
              <a:rPr lang="en-GB" dirty="0">
                <a:solidFill>
                  <a:srgbClr val="231571"/>
                </a:solidFill>
              </a:rPr>
              <a:t>Critically evaluate modes of effective leadership and management of ALN within the whole setting.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FF972B-751B-FE46-A0A6-F01A09478856}"/>
              </a:ext>
            </a:extLst>
          </p:cNvPr>
          <p:cNvSpPr txBox="1"/>
          <p:nvPr/>
        </p:nvSpPr>
        <p:spPr>
          <a:xfrm>
            <a:off x="3578678" y="5427311"/>
            <a:ext cx="2771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C0354"/>
                </a:solidFill>
              </a:rPr>
              <a:t>1000 gair / </a:t>
            </a:r>
            <a:r>
              <a:rPr lang="en-GB" b="1" i="1" dirty="0">
                <a:solidFill>
                  <a:srgbClr val="FC0354"/>
                </a:solidFill>
              </a:rPr>
              <a:t>1000 words</a:t>
            </a:r>
          </a:p>
        </p:txBody>
      </p:sp>
    </p:spTree>
    <p:extLst>
      <p:ext uri="{BB962C8B-B14F-4D97-AF65-F5344CB8AC3E}">
        <p14:creationId xmlns:p14="http://schemas.microsoft.com/office/powerpoint/2010/main" val="37521852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F8698F5-6F5A-FF46-A5FC-7D97009883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4310" y="217170"/>
            <a:ext cx="8801100" cy="6046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9338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AB683C3-D98F-3ADB-5341-5798A38F58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600" y="274320"/>
            <a:ext cx="8743950" cy="5612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47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FB6FA-99CD-3E44-B8E9-025BA547A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025" y="-292100"/>
            <a:ext cx="78867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231571"/>
                </a:solidFill>
                <a:latin typeface="+mn-lt"/>
              </a:rPr>
              <a:t>Marking Criteria</a:t>
            </a:r>
          </a:p>
        </p:txBody>
      </p:sp>
      <p:graphicFrame>
        <p:nvGraphicFramePr>
          <p:cNvPr id="12" name="Table 12">
            <a:extLst>
              <a:ext uri="{FF2B5EF4-FFF2-40B4-BE49-F238E27FC236}">
                <a16:creationId xmlns:a16="http://schemas.microsoft.com/office/drawing/2014/main" id="{965F050A-5E11-894F-A504-A28295EC2D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7900181"/>
              </p:ext>
            </p:extLst>
          </p:nvPr>
        </p:nvGraphicFramePr>
        <p:xfrm>
          <a:off x="200024" y="911225"/>
          <a:ext cx="8852535" cy="4792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75661">
                  <a:extLst>
                    <a:ext uri="{9D8B030D-6E8A-4147-A177-3AD203B41FA5}">
                      <a16:colId xmlns:a16="http://schemas.microsoft.com/office/drawing/2014/main" val="3715150701"/>
                    </a:ext>
                  </a:extLst>
                </a:gridCol>
                <a:gridCol w="1338233">
                  <a:extLst>
                    <a:ext uri="{9D8B030D-6E8A-4147-A177-3AD203B41FA5}">
                      <a16:colId xmlns:a16="http://schemas.microsoft.com/office/drawing/2014/main" val="619001075"/>
                    </a:ext>
                  </a:extLst>
                </a:gridCol>
                <a:gridCol w="1138641">
                  <a:extLst>
                    <a:ext uri="{9D8B030D-6E8A-4147-A177-3AD203B41FA5}">
                      <a16:colId xmlns:a16="http://schemas.microsoft.com/office/drawing/2014/main" val="4055817061"/>
                    </a:ext>
                  </a:extLst>
                </a:gridCol>
              </a:tblGrid>
              <a:tr h="84196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Marking 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Weighting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Learning Outcome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8294821"/>
                  </a:ext>
                </a:extLst>
              </a:tr>
              <a:tr h="589374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rgbClr val="23157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Critical examination of specific functions and responsibilities of the </a:t>
                      </a:r>
                      <a:r>
                        <a:rPr lang="en-GB" sz="1800" b="0" i="0" u="none" strike="noStrike" kern="1200" dirty="0" err="1">
                          <a:solidFill>
                            <a:srgbClr val="23157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ALNCo</a:t>
                      </a:r>
                      <a:r>
                        <a:rPr lang="en-GB" sz="1800" b="0" i="0" u="none" strike="noStrike" kern="1200" dirty="0">
                          <a:solidFill>
                            <a:srgbClr val="23157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and impact upon staff, children and families </a:t>
                      </a:r>
                      <a:endParaRPr lang="en-GB" dirty="0">
                        <a:solidFill>
                          <a:srgbClr val="23157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20% (CS1)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LO1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5055766"/>
                  </a:ext>
                </a:extLst>
              </a:tr>
              <a:tr h="841963">
                <a:tc>
                  <a:txBody>
                    <a:bodyPr/>
                    <a:lstStyle/>
                    <a:p>
                      <a:r>
                        <a:rPr lang="en-US" sz="1800" b="0" i="0" u="none" strike="noStrike" kern="1200" dirty="0">
                          <a:solidFill>
                            <a:srgbClr val="23157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Critical evaluation of partnership working in the context of ALN and demonstrate a critical awareness of the benefits and challenges.   </a:t>
                      </a:r>
                      <a:endParaRPr lang="en-GB" dirty="0">
                        <a:solidFill>
                          <a:srgbClr val="23157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20% (CS2)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LO2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2482104"/>
                  </a:ext>
                </a:extLst>
              </a:tr>
              <a:tr h="841963">
                <a:tc>
                  <a:txBody>
                    <a:bodyPr/>
                    <a:lstStyle/>
                    <a:p>
                      <a:r>
                        <a:rPr lang="en-US" sz="1800" b="0" i="0" u="none" strike="noStrike" kern="1200" dirty="0">
                          <a:solidFill>
                            <a:srgbClr val="23157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Develop a strategic plan to implement appropriate interventions and strategies for the support of ALN in students’ context.</a:t>
                      </a:r>
                      <a:endParaRPr lang="en-GB" dirty="0">
                        <a:solidFill>
                          <a:srgbClr val="23157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20% (CS3)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LO3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4370051"/>
                  </a:ext>
                </a:extLst>
              </a:tr>
              <a:tr h="589374">
                <a:tc>
                  <a:txBody>
                    <a:bodyPr/>
                    <a:lstStyle/>
                    <a:p>
                      <a:r>
                        <a:rPr lang="en-US" sz="1800" b="0" i="0" u="none" strike="noStrike" kern="1200" dirty="0">
                          <a:solidFill>
                            <a:srgbClr val="23157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Critically evaluate modes of effective leadership and management of ALN within the whole setting.   </a:t>
                      </a:r>
                      <a:endParaRPr lang="en-GB" dirty="0">
                        <a:solidFill>
                          <a:srgbClr val="23157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20% (CS4)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LO4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9680204"/>
                  </a:ext>
                </a:extLst>
              </a:tr>
              <a:tr h="841963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rgbClr val="23157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Clarity of exposition and accuracy with reference to grammar, syntax and spelling. Use of relevant and current literature which is correctly cited and referenced.  </a:t>
                      </a:r>
                      <a:endParaRPr lang="en-GB" dirty="0">
                        <a:solidFill>
                          <a:srgbClr val="23157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20% </a:t>
                      </a:r>
                    </a:p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(CS1-4)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rgbClr val="23157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0646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62215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D6BA8-2BF3-FF4F-8187-1B43D212C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-206375"/>
            <a:ext cx="7886700" cy="1325563"/>
          </a:xfrm>
        </p:spPr>
        <p:txBody>
          <a:bodyPr/>
          <a:lstStyle/>
          <a:p>
            <a:pPr algn="ctr"/>
            <a:r>
              <a:rPr lang="en-GB" b="1" dirty="0" err="1">
                <a:solidFill>
                  <a:srgbClr val="231571"/>
                </a:solidFill>
                <a:latin typeface="+mn-lt"/>
              </a:rPr>
              <a:t>Meini</a:t>
            </a:r>
            <a:r>
              <a:rPr lang="en-GB" b="1" dirty="0">
                <a:solidFill>
                  <a:srgbClr val="231571"/>
                </a:solidFill>
                <a:latin typeface="+mn-lt"/>
              </a:rPr>
              <a:t> </a:t>
            </a:r>
            <a:r>
              <a:rPr lang="en-GB" b="1" dirty="0" err="1">
                <a:solidFill>
                  <a:srgbClr val="231571"/>
                </a:solidFill>
                <a:latin typeface="+mn-lt"/>
              </a:rPr>
              <a:t>Prawf</a:t>
            </a:r>
            <a:r>
              <a:rPr lang="en-GB" b="1" dirty="0">
                <a:solidFill>
                  <a:srgbClr val="231571"/>
                </a:solidFill>
                <a:latin typeface="+mn-lt"/>
              </a:rPr>
              <a:t> Marcio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F08B795-E17A-DB4F-AE0C-80236E0954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5117939"/>
              </p:ext>
            </p:extLst>
          </p:nvPr>
        </p:nvGraphicFramePr>
        <p:xfrm>
          <a:off x="257175" y="960120"/>
          <a:ext cx="862965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65768">
                  <a:extLst>
                    <a:ext uri="{9D8B030D-6E8A-4147-A177-3AD203B41FA5}">
                      <a16:colId xmlns:a16="http://schemas.microsoft.com/office/drawing/2014/main" val="1020160344"/>
                    </a:ext>
                  </a:extLst>
                </a:gridCol>
                <a:gridCol w="1125607">
                  <a:extLst>
                    <a:ext uri="{9D8B030D-6E8A-4147-A177-3AD203B41FA5}">
                      <a16:colId xmlns:a16="http://schemas.microsoft.com/office/drawing/2014/main" val="60330996"/>
                    </a:ext>
                  </a:extLst>
                </a:gridCol>
                <a:gridCol w="1438275">
                  <a:extLst>
                    <a:ext uri="{9D8B030D-6E8A-4147-A177-3AD203B41FA5}">
                      <a16:colId xmlns:a16="http://schemas.microsoft.com/office/drawing/2014/main" val="220506070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Meini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Prawf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Marcio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Pwysoli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Deilliannau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Dysgu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45894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Archwiliad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beirniadol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o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swyddogaethau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a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chyfrifoldebau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penodol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y CADY,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a’r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effaith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ar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staff, plant a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theuluoedd</a:t>
                      </a:r>
                      <a:endParaRPr lang="en-GB" dirty="0">
                        <a:solidFill>
                          <a:srgbClr val="23157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20% (LlC1)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DD1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3720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Gwerthusiad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beirinadol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o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weithio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mewn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partneriaeth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yng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nghyd-destun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ADY a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dangos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ymwybyddiaeth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feirniadol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o’r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buddion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a’r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heriau</a:t>
                      </a:r>
                      <a:endParaRPr lang="en-GB" dirty="0">
                        <a:solidFill>
                          <a:srgbClr val="23157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20% (LlC2)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DD2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35427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Datblygwch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gynllun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strategol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i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weithredu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ymyriadau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a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strategaethau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priodol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ar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gyfer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cefnogi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ADY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yng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nghyd-destun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myfyrwyr</a:t>
                      </a:r>
                      <a:endParaRPr lang="en-GB" dirty="0">
                        <a:solidFill>
                          <a:srgbClr val="23157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20% (LlC3)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DD3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23626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Gwerthuswch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yn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feirniadol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ddulliau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o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arwain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a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rheoli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ADY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yn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effeithiol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yn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y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lleoliad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cyfan</a:t>
                      </a:r>
                      <a:endParaRPr lang="en-GB" dirty="0">
                        <a:solidFill>
                          <a:srgbClr val="23157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20% (LlC4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DD4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19009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Eglurder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esboniad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a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chywirdeb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mewn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perthynas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â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gramadeg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,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cystrawen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a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sillafu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.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Defnydd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o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lenyddiaeth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berthnasol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a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chyfredol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sy’n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cael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ei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dyfynnu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a’i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geirio’n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 </a:t>
                      </a:r>
                      <a:r>
                        <a:rPr lang="en-GB" dirty="0" err="1">
                          <a:solidFill>
                            <a:srgbClr val="231571"/>
                          </a:solidFill>
                        </a:rPr>
                        <a:t>gywir</a:t>
                      </a:r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20%</a:t>
                      </a:r>
                    </a:p>
                    <a:p>
                      <a:r>
                        <a:rPr lang="en-GB" dirty="0">
                          <a:solidFill>
                            <a:srgbClr val="231571"/>
                          </a:solidFill>
                        </a:rPr>
                        <a:t>(LlC1-4)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rgbClr val="23157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737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98167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1822E-05F2-3936-577D-832D99874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6438"/>
            <a:ext cx="752094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 err="1">
                <a:solidFill>
                  <a:srgbClr val="231571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M</a:t>
            </a:r>
            <a:r>
              <a:rPr lang="en-GB" sz="3600" b="1" dirty="0" err="1">
                <a:solidFill>
                  <a:srgbClr val="23157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wynhewch</a:t>
            </a:r>
            <a:r>
              <a:rPr lang="en-GB" sz="3600" b="1" dirty="0">
                <a:solidFill>
                  <a:srgbClr val="23157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y </a:t>
            </a:r>
            <a:r>
              <a:rPr lang="en-GB" sz="3600" b="1" dirty="0" err="1">
                <a:solidFill>
                  <a:srgbClr val="23157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diwrnod</a:t>
            </a:r>
            <a:r>
              <a:rPr lang="en-GB" sz="3600" b="1" dirty="0">
                <a:solidFill>
                  <a:srgbClr val="23157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3600" b="1" dirty="0">
                <a:solidFill>
                  <a:srgbClr val="231571"/>
                </a:solidFill>
                <a:latin typeface="+mn-lt"/>
              </a:rPr>
              <a:t>/ Enjoy the day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5EF42A-3103-C9A4-B1C0-EF6282086B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539875"/>
            <a:ext cx="5458920" cy="43513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3CD75FB-F18A-6544-8EEB-1BB5A67018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8920" y="1795622"/>
            <a:ext cx="2345622" cy="212788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AFB265E-EEA3-0BFA-6342-4D41D52A9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23857"/>
          <a:stretch/>
        </p:blipFill>
        <p:spPr>
          <a:xfrm>
            <a:off x="5458920" y="4116230"/>
            <a:ext cx="2345622" cy="2030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3672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99C6E756E3D84E8B1A0D94836D794A" ma:contentTypeVersion="9" ma:contentTypeDescription="Create a new document." ma:contentTypeScope="" ma:versionID="6dc714cf38b1546649a8f4acbaa91a46">
  <xsd:schema xmlns:xsd="http://www.w3.org/2001/XMLSchema" xmlns:xs="http://www.w3.org/2001/XMLSchema" xmlns:p="http://schemas.microsoft.com/office/2006/metadata/properties" xmlns:ns2="c697bc9e-ecf6-4086-8cbb-eb9131efbefa" targetNamespace="http://schemas.microsoft.com/office/2006/metadata/properties" ma:root="true" ma:fieldsID="cfac48246ec5a4e864cc8167bcae3fa5" ns2:_="">
    <xsd:import namespace="c697bc9e-ecf6-4086-8cbb-eb9131efbef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97bc9e-ecf6-4086-8cbb-eb9131efbef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EE536C0-CB8F-4E4C-8BC1-62089C6B7AF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0276D73-970E-4A56-A708-6A725F7E3619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c697bc9e-ecf6-4086-8cbb-eb9131efbefa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C362CD7-8F7F-4A99-92E5-457F0482B25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697bc9e-ecf6-4086-8cbb-eb9131efbef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1846</TotalTime>
  <Words>642</Words>
  <Application>Microsoft Office PowerPoint</Application>
  <PresentationFormat>On-screen Show (4:3)</PresentationFormat>
  <Paragraphs>99</Paragraphs>
  <Slides>16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Arwain a Rheoli ADY / Leadership and Management of ALN  Dydd Sadwrn / Saturday 11.02.23</vt:lpstr>
      <vt:lpstr>Croeso - Welcome</vt:lpstr>
      <vt:lpstr>PowerPoint Presentation</vt:lpstr>
      <vt:lpstr>Asesiad: Assessment: </vt:lpstr>
      <vt:lpstr>Strwythur Structure</vt:lpstr>
      <vt:lpstr>PowerPoint Presentation</vt:lpstr>
      <vt:lpstr>Strwythur Structure</vt:lpstr>
      <vt:lpstr>PowerPoint Presentation</vt:lpstr>
      <vt:lpstr>Strwythur Structure</vt:lpstr>
      <vt:lpstr>PowerPoint Presentation</vt:lpstr>
      <vt:lpstr>Structure Strwythur</vt:lpstr>
      <vt:lpstr>PowerPoint Presentation</vt:lpstr>
      <vt:lpstr>PowerPoint Presentation</vt:lpstr>
      <vt:lpstr>Marking Criteria</vt:lpstr>
      <vt:lpstr>Meini Prawf Marcio</vt:lpstr>
      <vt:lpstr>Mwynhewch y diwrnod / Enjoy the day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Waters Creative</dc:creator>
  <cp:lastModifiedBy>Dai Thomas</cp:lastModifiedBy>
  <cp:revision>27</cp:revision>
  <dcterms:created xsi:type="dcterms:W3CDTF">2021-06-18T14:15:35Z</dcterms:created>
  <dcterms:modified xsi:type="dcterms:W3CDTF">2023-02-06T16:21:43Z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0x010100FF99C6E756E3D84E8B1A0D94836D794A</vt:lpwstr>
  </property>
</Properties>
</file>