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1"/>
  </p:sldMasterIdLst>
  <p:sldIdLst>
    <p:sldId id="256" r:id="rId2"/>
    <p:sldId id="257" r:id="rId3"/>
    <p:sldId id="258" r:id="rId4"/>
    <p:sldId id="259" r:id="rId5"/>
    <p:sldId id="264" r:id="rId6"/>
    <p:sldId id="260" r:id="rId7"/>
    <p:sldId id="261" r:id="rId8"/>
    <p:sldId id="262" r:id="rId9"/>
    <p:sldId id="263" r:id="rId10"/>
    <p:sldId id="266"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7FC7E7-999B-443B-A599-8B614A7F374F}" v="213" dt="2023-01-26T13:16:13.939"/>
    <p1510:client id="{1ADADDFB-2814-D825-8F2E-39A881390FD9}" v="1117" dt="2023-02-11T14:32:16.496"/>
    <p1510:client id="{26BFB238-173D-F8D4-1094-83378E17F466}" v="141" dt="2023-02-17T13:56:04.553"/>
    <p1510:client id="{47422FB6-6075-6657-B2CA-379764687477}" v="258" dt="2023-02-02T11:15:06.914"/>
    <p1510:client id="{5F1E634B-288C-6941-BB7C-C3E968585339}" v="330" dt="2023-02-19T17:41:17.859"/>
    <p1510:client id="{625DD0D0-0799-A501-1C93-715723B3BABE}" v="317" dt="2023-02-01T16:18:03.768"/>
    <p1510:client id="{855B5E94-F6AC-CAC9-EED0-5F348ECB03B1}" v="428" dt="2023-02-03T13:16:59.699"/>
    <p1510:client id="{A1564C39-F8FF-6B57-B659-4975887EC462}" v="113" dt="2023-02-19T17:53:28.461"/>
    <p1510:client id="{AF6B3429-B7BE-C3FA-D841-F9ECDBFB2BBA}" v="45" dt="2023-02-19T16:29:11.061"/>
    <p1510:client id="{B58B603C-9BCE-C210-DAF8-337DAE54F782}" v="283" dt="2023-02-02T13:22:45.277"/>
    <p1510:client id="{DBFFC14E-9318-CCB1-683E-58A7D221D85B}" v="473" dt="2023-02-19T20:58:13.553"/>
    <p1510:client id="{DC625052-BF61-9535-753F-F92600B9228A}" v="976" dt="2023-01-27T13:46:02.394"/>
    <p1510:client id="{E7F7E5B8-A074-6585-C18D-CF1E4012AFC5}" v="145" dt="2023-01-26T20:23:35.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161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99074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46362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8099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96921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16911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2640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38650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78103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33337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54737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749057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19343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263512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36841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883602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43038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2/19/2023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902274631"/>
      </p:ext>
    </p:extLst>
  </p:cSld>
  <p:clrMap bg1="dk1" tx1="lt1" bg2="dk2" tx2="lt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 id="214748373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hyperlink" Target="https://brandongaille.com/19-advantages-and-disadvantages-of-democratic-leadership-style/" TargetMode="External"/><Relationship Id="rId3" Type="http://schemas.openxmlformats.org/officeDocument/2006/relationships/image" Target="../media/image7.png"/><Relationship Id="rId7" Type="http://schemas.openxmlformats.org/officeDocument/2006/relationships/hyperlink" Target="https://books.google.co.uk/books/about/Organizational_Behaviour.html?id=Y6ilDwAAQBAJ&amp;redir_esc=y"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23.jpeg"/><Relationship Id="rId4" Type="http://schemas.openxmlformats.org/officeDocument/2006/relationships/image" Target="../media/image8.png"/><Relationship Id="rId9" Type="http://schemas.openxmlformats.org/officeDocument/2006/relationships/hyperlink" Target="https://cpdonline.co.uk/knowledge-base/business/different-leadership-styles/#democratic-leadership"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adamstrong.net/slow-decisions-making-ruin-busines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3E4B34-8B98-D30D-A95B-4B1B6684B978}"/>
              </a:ext>
            </a:extLst>
          </p:cNvPr>
          <p:cNvPicPr>
            <a:picLocks noChangeAspect="1"/>
          </p:cNvPicPr>
          <p:nvPr/>
        </p:nvPicPr>
        <p:blipFill rotWithShape="1">
          <a:blip r:embed="rId3">
            <a:duotone>
              <a:prstClr val="black"/>
              <a:schemeClr val="accent5">
                <a:tint val="45000"/>
                <a:satMod val="400000"/>
              </a:schemeClr>
            </a:duotone>
            <a:alphaModFix amt="25000"/>
          </a:blip>
          <a:srcRect l="4569" t="18329" b="27991"/>
          <a:stretch/>
        </p:blipFill>
        <p:spPr>
          <a:xfrm>
            <a:off x="20" y="10"/>
            <a:ext cx="12191980" cy="6857990"/>
          </a:xfrm>
          <a:prstGeom prst="rect">
            <a:avLst/>
          </a:prstGeom>
        </p:spPr>
      </p:pic>
      <p:sp>
        <p:nvSpPr>
          <p:cNvPr id="2" name="Title 1"/>
          <p:cNvSpPr>
            <a:spLocks noGrp="1"/>
          </p:cNvSpPr>
          <p:nvPr>
            <p:ph type="ctrTitle"/>
          </p:nvPr>
        </p:nvSpPr>
        <p:spPr/>
        <p:txBody>
          <a:bodyPr>
            <a:normAutofit/>
          </a:bodyPr>
          <a:lstStyle/>
          <a:p>
            <a:pPr>
              <a:lnSpc>
                <a:spcPct val="90000"/>
              </a:lnSpc>
            </a:pPr>
            <a:r>
              <a:rPr lang="en-GB" sz="4500">
                <a:latin typeface="Arial"/>
                <a:cs typeface="Calibri Light"/>
              </a:rPr>
              <a:t>Sherrell Dillion</a:t>
            </a:r>
            <a:br>
              <a:rPr lang="en-GB" sz="4500">
                <a:latin typeface="Arial"/>
                <a:cs typeface="Calibri Light"/>
              </a:rPr>
            </a:br>
            <a:r>
              <a:rPr lang="en-GB" sz="4500">
                <a:latin typeface="Arial"/>
                <a:cs typeface="Calibri Light"/>
              </a:rPr>
              <a:t>2021776</a:t>
            </a:r>
            <a:br>
              <a:rPr lang="en-GB" sz="4500">
                <a:latin typeface="Arial"/>
                <a:cs typeface="Calibri Light"/>
              </a:rPr>
            </a:br>
            <a:r>
              <a:rPr lang="en-GB" sz="4500">
                <a:latin typeface="Arial"/>
                <a:cs typeface="Calibri Light"/>
              </a:rPr>
              <a:t>Emergent of Leadership Skills for the Workplace </a:t>
            </a:r>
            <a:br>
              <a:rPr lang="en-GB" sz="4500">
                <a:latin typeface="Arial"/>
                <a:cs typeface="Calibri Light"/>
              </a:rPr>
            </a:br>
            <a:r>
              <a:rPr lang="en-GB" sz="4500">
                <a:latin typeface="Arial"/>
                <a:cs typeface="Calibri Light"/>
              </a:rPr>
              <a:t>BMSW6101</a:t>
            </a:r>
            <a:endParaRPr lang="en-GB" sz="4500">
              <a:latin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3"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4"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5"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7"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8"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Red toy person in front of two lines of white figures">
            <a:extLst>
              <a:ext uri="{FF2B5EF4-FFF2-40B4-BE49-F238E27FC236}">
                <a16:creationId xmlns:a16="http://schemas.microsoft.com/office/drawing/2014/main" id="{03548EB4-81F5-FB17-B63A-ACFB1A5BD3DD}"/>
              </a:ext>
            </a:extLst>
          </p:cNvPr>
          <p:cNvPicPr>
            <a:picLocks noChangeAspect="1"/>
          </p:cNvPicPr>
          <p:nvPr/>
        </p:nvPicPr>
        <p:blipFill rotWithShape="1">
          <a:blip r:embed="rId7"/>
          <a:srcRect l="28473" r="24565" b="-1"/>
          <a:stretch/>
        </p:blipFill>
        <p:spPr>
          <a:xfrm>
            <a:off x="607849" y="2034210"/>
            <a:ext cx="3221293" cy="3374884"/>
          </a:xfrm>
          <a:prstGeom prst="rect">
            <a:avLst/>
          </a:prstGeom>
          <a:effectLst>
            <a:outerShdw blurRad="50800" dist="38100" dir="5400000" algn="t" rotWithShape="0">
              <a:prstClr val="black">
                <a:alpha val="43000"/>
              </a:prstClr>
            </a:outerShdw>
          </a:effectLst>
        </p:spPr>
      </p:pic>
      <p:sp>
        <p:nvSpPr>
          <p:cNvPr id="9" name="TextBox 8">
            <a:extLst>
              <a:ext uri="{FF2B5EF4-FFF2-40B4-BE49-F238E27FC236}">
                <a16:creationId xmlns:a16="http://schemas.microsoft.com/office/drawing/2014/main" id="{7A3E69A9-9F48-CEA4-C531-52E206F0557F}"/>
              </a:ext>
            </a:extLst>
          </p:cNvPr>
          <p:cNvSpPr txBox="1"/>
          <p:nvPr/>
        </p:nvSpPr>
        <p:spPr>
          <a:xfrm>
            <a:off x="4099037" y="582543"/>
            <a:ext cx="797881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solidFill>
                  <a:srgbClr val="EBEBEB"/>
                </a:solidFill>
                <a:latin typeface="Arial"/>
                <a:cs typeface="Arial"/>
              </a:rPr>
              <a:t>Introduction </a:t>
            </a:r>
            <a:r>
              <a:rPr lang="en-US" dirty="0">
                <a:latin typeface="Arial"/>
                <a:ea typeface="Century Gothic"/>
                <a:cs typeface="Century Gothic"/>
              </a:rPr>
              <a:t>​</a:t>
            </a:r>
            <a:br>
              <a:rPr lang="en-US" dirty="0">
                <a:latin typeface="Arial"/>
                <a:ea typeface="Century Gothic"/>
                <a:cs typeface="Century Gothic"/>
              </a:rPr>
            </a:br>
            <a:r>
              <a:rPr lang="en-US" dirty="0">
                <a:latin typeface="Arial"/>
                <a:ea typeface="Century Gothic"/>
                <a:cs typeface="Century Gothic"/>
              </a:rPr>
              <a:t>​</a:t>
            </a:r>
            <a:br>
              <a:rPr lang="en-US" dirty="0">
                <a:latin typeface="Arial"/>
                <a:ea typeface="Century Gothic"/>
                <a:cs typeface="Century Gothic"/>
              </a:rPr>
            </a:br>
            <a:endParaRPr lang="en-US">
              <a:solidFill>
                <a:srgbClr val="FFFFFF"/>
              </a:solidFill>
              <a:latin typeface="Arial"/>
              <a:cs typeface="Arial"/>
            </a:endParaRPr>
          </a:p>
          <a:p>
            <a:pPr marL="285750" indent="-285750">
              <a:buFont typeface="Arial"/>
              <a:buChar char="•"/>
            </a:pPr>
            <a:r>
              <a:rPr lang="en-US" dirty="0">
                <a:latin typeface="Arial"/>
                <a:cs typeface="Arial"/>
              </a:rPr>
              <a:t>a leader is one who inspires and motivates action, having a can-do personality and strong leadership skills is the key to leading the charge.</a:t>
            </a:r>
            <a:r>
              <a:rPr lang="en-US" dirty="0">
                <a:latin typeface="Arial"/>
                <a:ea typeface="Century Gothic"/>
                <a:cs typeface="Century Gothic"/>
              </a:rPr>
              <a:t>​ Buchanan et al (2007) says leadership is the process of influencing the activities of an organized group in its efforts towards goal-setting and goal-achievements.</a:t>
            </a:r>
            <a:br>
              <a:rPr lang="en-US" dirty="0">
                <a:latin typeface="Arial"/>
                <a:ea typeface="Century Gothic"/>
                <a:cs typeface="Century Gothic"/>
              </a:rPr>
            </a:br>
            <a:r>
              <a:rPr lang="en-US" dirty="0">
                <a:latin typeface="Arial"/>
                <a:ea typeface="Century Gothic"/>
                <a:cs typeface="Century Gothic"/>
              </a:rPr>
              <a:t>​</a:t>
            </a:r>
            <a:br>
              <a:rPr lang="en-US" dirty="0">
                <a:latin typeface="Arial"/>
                <a:ea typeface="Century Gothic"/>
                <a:cs typeface="Century Gothic"/>
              </a:rPr>
            </a:br>
            <a:endParaRPr lang="en-US">
              <a:latin typeface="Arial"/>
              <a:cs typeface="Arial"/>
            </a:endParaRPr>
          </a:p>
          <a:p>
            <a:pPr marL="285750" indent="-285750">
              <a:buFont typeface="Arial"/>
              <a:buChar char="•"/>
            </a:pPr>
            <a:r>
              <a:rPr lang="en-US" dirty="0">
                <a:latin typeface="Arial"/>
                <a:cs typeface="Arial"/>
              </a:rPr>
              <a:t>there are several types of leadership styles which are Autocratic style, democratic styles, laissez-faire style, bureaucratic style. These types of styles are the strengths and the abilities  that individuals demonstrate  to help oversee the processes. </a:t>
            </a:r>
            <a:r>
              <a:rPr lang="en-US" dirty="0">
                <a:latin typeface="Arial"/>
                <a:ea typeface="Century Gothic"/>
                <a:cs typeface="Century Gothic"/>
              </a:rPr>
              <a:t>​(Lewin,1939)</a:t>
            </a:r>
            <a:br>
              <a:rPr lang="en-US" dirty="0">
                <a:latin typeface="Arial"/>
                <a:ea typeface="Century Gothic"/>
                <a:cs typeface="Century Gothic"/>
              </a:rPr>
            </a:br>
            <a:r>
              <a:rPr lang="en-US" dirty="0">
                <a:latin typeface="Arial"/>
                <a:ea typeface="Century Gothic"/>
                <a:cs typeface="Century Gothic"/>
              </a:rPr>
              <a:t>​</a:t>
            </a:r>
            <a:br>
              <a:rPr lang="en-US" dirty="0">
                <a:latin typeface="Arial"/>
                <a:ea typeface="Century Gothic"/>
                <a:cs typeface="Century Gothic"/>
              </a:rPr>
            </a:br>
            <a:r>
              <a:rPr lang="en-US" dirty="0">
                <a:latin typeface="Arial"/>
                <a:cs typeface="Arial"/>
              </a:rPr>
              <a:t> </a:t>
            </a:r>
            <a:endParaRPr lang="en-GB" dirty="0">
              <a:latin typeface="Arial"/>
              <a:cs typeface="Arial"/>
            </a:endParaRPr>
          </a:p>
          <a:p>
            <a:pPr marL="285750" indent="-285750" algn="l">
              <a:buFont typeface="Arial"/>
              <a:buChar char="•"/>
            </a:pPr>
            <a:r>
              <a:rPr lang="en-US" dirty="0">
                <a:latin typeface="Arial"/>
                <a:cs typeface="Arial"/>
              </a:rPr>
              <a:t>the purpose of this presentation is to help understand the different  types of leadership style and what aligns with myself and the overview of the style, while looking into the advantages and the disadvantages of the style , followed by a conclusion to sum it all up.</a:t>
            </a:r>
            <a:r>
              <a:rPr lang="en-US" dirty="0">
                <a:latin typeface="Arial"/>
                <a:ea typeface="Century Gothic"/>
                <a:cs typeface="Century Gothic"/>
              </a:rPr>
              <a:t>​</a:t>
            </a:r>
            <a:endParaRPr lang="en-GB" dirty="0">
              <a:latin typeface="Arial"/>
            </a:endParaRPr>
          </a:p>
        </p:txBody>
      </p:sp>
    </p:spTree>
    <p:extLst>
      <p:ext uri="{BB962C8B-B14F-4D97-AF65-F5344CB8AC3E}">
        <p14:creationId xmlns:p14="http://schemas.microsoft.com/office/powerpoint/2010/main" val="345657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92096A1-6AC3-46FB-979A-18F4AE8B94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33">
            <a:extLst>
              <a:ext uri="{FF2B5EF4-FFF2-40B4-BE49-F238E27FC236}">
                <a16:creationId xmlns:a16="http://schemas.microsoft.com/office/drawing/2014/main" id="{F728CD29-58B3-4F21-B30F-28798953D7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74E4178E-1E41-4E39-8171-5EEC297F4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5ED4CF93-A4AC-4FA3-BE1C-E27B351DF7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4150C84B-F28C-46CF-A2DB-070F524044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0421F718-8F86-42C4-86D6-42E6DB597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79BACF-058B-ABDC-1FFD-22F9B791D91F}"/>
              </a:ext>
            </a:extLst>
          </p:cNvPr>
          <p:cNvSpPr>
            <a:spLocks noGrp="1"/>
          </p:cNvSpPr>
          <p:nvPr>
            <p:ph type="title"/>
          </p:nvPr>
        </p:nvSpPr>
        <p:spPr>
          <a:xfrm>
            <a:off x="152413" y="-231377"/>
            <a:ext cx="5717081" cy="7146301"/>
          </a:xfrm>
        </p:spPr>
        <p:txBody>
          <a:bodyPr vert="horz" lIns="91440" tIns="45720" rIns="91440" bIns="45720" rtlCol="0" anchor="b">
            <a:normAutofit fontScale="90000"/>
          </a:bodyPr>
          <a:lstStyle/>
          <a:p>
            <a:pPr>
              <a:lnSpc>
                <a:spcPct val="90000"/>
              </a:lnSpc>
            </a:pPr>
            <a:br>
              <a:rPr lang="en-US" sz="2000" b="1">
                <a:latin typeface="Arial"/>
                <a:cs typeface="Arial"/>
              </a:rPr>
            </a:br>
            <a:br>
              <a:rPr lang="en-US" sz="2000" b="1">
                <a:latin typeface="Arial"/>
                <a:cs typeface="Arial"/>
              </a:rPr>
            </a:br>
            <a:br>
              <a:rPr lang="en-US" sz="2000" b="1">
                <a:latin typeface="Arial"/>
                <a:cs typeface="Arial"/>
              </a:rPr>
            </a:br>
            <a:r>
              <a:rPr lang="en-US" sz="2000" b="1">
                <a:latin typeface="Arial"/>
                <a:cs typeface="Arial"/>
              </a:rPr>
              <a:t>Overview of leadership styles </a:t>
            </a:r>
            <a:br>
              <a:rPr lang="en-US" sz="2000" b="1">
                <a:latin typeface="Arial"/>
              </a:rPr>
            </a:br>
            <a:br>
              <a:rPr lang="en-US" sz="2000" b="1">
                <a:latin typeface="Arial"/>
              </a:rPr>
            </a:br>
            <a:r>
              <a:rPr lang="en-US" sz="2000" b="1">
                <a:latin typeface="Arial"/>
                <a:cs typeface="Arial"/>
              </a:rPr>
              <a:t> </a:t>
            </a:r>
            <a:r>
              <a:rPr lang="en-US" sz="2000">
                <a:latin typeface="Arial"/>
                <a:cs typeface="Arial"/>
              </a:rPr>
              <a:t>a psychologist back in the early 20th century called Kurt Lewin identified 3 specific types of leadership styles, authoritarian , democratic, laissez-faire</a:t>
            </a:r>
            <a:br>
              <a:rPr lang="en-US" sz="2000">
                <a:latin typeface="Arial"/>
              </a:rPr>
            </a:br>
            <a:r>
              <a:rPr lang="en-US" sz="2000">
                <a:latin typeface="Arial"/>
                <a:cs typeface="Arial"/>
              </a:rPr>
              <a:t> </a:t>
            </a:r>
            <a:br>
              <a:rPr lang="en-US" sz="2000">
                <a:latin typeface="Arial"/>
              </a:rPr>
            </a:br>
            <a:r>
              <a:rPr lang="en-US" sz="2000">
                <a:latin typeface="Arial"/>
                <a:cs typeface="Arial"/>
              </a:rPr>
              <a:t>Autocratic leaders is often considered as the classical approach this style provides clear expectations  for what needs to be done and when it should be done. Autocratic style has been criticized over the past 30 years as some studies have said many autocratic leaders have a higher turnover  than other organizations. (Khan et al 2015)</a:t>
            </a:r>
            <a:br>
              <a:rPr lang="en-US" sz="2000">
                <a:latin typeface="Arial"/>
              </a:rPr>
            </a:br>
            <a:br>
              <a:rPr lang="en-US" sz="2000">
                <a:latin typeface="Arial"/>
              </a:rPr>
            </a:br>
            <a:r>
              <a:rPr lang="en-US" sz="2000">
                <a:latin typeface="Arial"/>
                <a:cs typeface="Arial"/>
              </a:rPr>
              <a:t>Democratic style encourages employees to be part of the decision making. They see themselves as more guiders than leaders. Democratic leader like to help their peers reach their goals. (Khan et al 2015)</a:t>
            </a:r>
            <a:br>
              <a:rPr lang="en-US" sz="2000">
                <a:latin typeface="Arial"/>
              </a:rPr>
            </a:br>
            <a:br>
              <a:rPr lang="en-US" sz="2000">
                <a:latin typeface="Arial"/>
              </a:rPr>
            </a:br>
            <a:r>
              <a:rPr lang="en-US" sz="2000">
                <a:latin typeface="Arial"/>
                <a:cs typeface="Arial"/>
              </a:rPr>
              <a:t>laissez-faire is where the managers provide little or no direction and gives employees as much freedom as possible. (Khan et al 2015)</a:t>
            </a:r>
            <a:br>
              <a:rPr lang="en-US" sz="1400"/>
            </a:br>
            <a:r>
              <a:rPr lang="en-US" sz="1400"/>
              <a:t> </a:t>
            </a:r>
          </a:p>
        </p:txBody>
      </p:sp>
      <p:pic>
        <p:nvPicPr>
          <p:cNvPr id="27" name="Picture 26" descr="Conference room table">
            <a:extLst>
              <a:ext uri="{FF2B5EF4-FFF2-40B4-BE49-F238E27FC236}">
                <a16:creationId xmlns:a16="http://schemas.microsoft.com/office/drawing/2014/main" id="{91CF2A51-D857-772C-A9B8-5428F2831870}"/>
              </a:ext>
            </a:extLst>
          </p:cNvPr>
          <p:cNvPicPr>
            <a:picLocks noChangeAspect="1"/>
          </p:cNvPicPr>
          <p:nvPr/>
        </p:nvPicPr>
        <p:blipFill rotWithShape="1">
          <a:blip r:embed="rId7"/>
          <a:srcRect t="21263" r="3" b="15621"/>
          <a:stretch/>
        </p:blipFill>
        <p:spPr>
          <a:xfrm>
            <a:off x="6103423" y="-1"/>
            <a:ext cx="6087038" cy="3429001"/>
          </a:xfrm>
          <a:prstGeom prst="rect">
            <a:avLst/>
          </a:prstGeom>
        </p:spPr>
      </p:pic>
      <p:sp>
        <p:nvSpPr>
          <p:cNvPr id="44" name="Rectangle 43">
            <a:extLst>
              <a:ext uri="{FF2B5EF4-FFF2-40B4-BE49-F238E27FC236}">
                <a16:creationId xmlns:a16="http://schemas.microsoft.com/office/drawing/2014/main" id="{AA9FFBA2-F0B1-4379-BF93-5526B0B8F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People in a meeting">
            <a:extLst>
              <a:ext uri="{FF2B5EF4-FFF2-40B4-BE49-F238E27FC236}">
                <a16:creationId xmlns:a16="http://schemas.microsoft.com/office/drawing/2014/main" id="{F9BC2470-8A5E-E6F7-2ED2-F08985033D26}"/>
              </a:ext>
            </a:extLst>
          </p:cNvPr>
          <p:cNvPicPr>
            <a:picLocks noChangeAspect="1"/>
          </p:cNvPicPr>
          <p:nvPr/>
        </p:nvPicPr>
        <p:blipFill rotWithShape="1">
          <a:blip r:embed="rId8"/>
          <a:srcRect t="15617" r="3" b="3"/>
          <a:stretch/>
        </p:blipFill>
        <p:spPr>
          <a:xfrm>
            <a:off x="6103423" y="3428999"/>
            <a:ext cx="6087038" cy="3428539"/>
          </a:xfrm>
          <a:prstGeom prst="rect">
            <a:avLst/>
          </a:prstGeom>
        </p:spPr>
      </p:pic>
    </p:spTree>
    <p:extLst>
      <p:ext uri="{BB962C8B-B14F-4D97-AF65-F5344CB8AC3E}">
        <p14:creationId xmlns:p14="http://schemas.microsoft.com/office/powerpoint/2010/main" val="3228799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A470-82BD-FBD4-AF70-03F9E58DFBC9}"/>
              </a:ext>
            </a:extLst>
          </p:cNvPr>
          <p:cNvSpPr>
            <a:spLocks noGrp="1"/>
          </p:cNvSpPr>
          <p:nvPr>
            <p:ph type="title"/>
          </p:nvPr>
        </p:nvSpPr>
        <p:spPr>
          <a:xfrm>
            <a:off x="533174" y="3999456"/>
            <a:ext cx="6521232" cy="1087285"/>
          </a:xfrm>
        </p:spPr>
        <p:txBody>
          <a:bodyPr vert="horz" lIns="91440" tIns="45720" rIns="91440" bIns="45720" rtlCol="0" anchor="ctr">
            <a:normAutofit fontScale="90000"/>
          </a:bodyPr>
          <a:lstStyle/>
          <a:p>
            <a:br>
              <a:rPr lang="en-US" sz="1400" b="1" dirty="0"/>
            </a:br>
            <a:br>
              <a:rPr lang="en-US" sz="2000" b="1" dirty="0"/>
            </a:br>
            <a:br>
              <a:rPr lang="en-US" sz="2000" b="1" dirty="0"/>
            </a:br>
            <a:r>
              <a:rPr lang="en-US" sz="2000" b="1" dirty="0">
                <a:latin typeface="Arial"/>
                <a:cs typeface="Arial"/>
              </a:rPr>
              <a:t>Democratic</a:t>
            </a:r>
            <a:r>
              <a:rPr lang="en-US" sz="2000" dirty="0">
                <a:latin typeface="Arial"/>
                <a:cs typeface="Arial"/>
              </a:rPr>
              <a:t> style of leadership is also known as the participative style as it encourages and motivates employees to be part of the decision-making process. Ideas and suggestions can be brought forward by any team member, and the democratic style of leadership facilitates and asks questions until there consensus in the decision-making. it is also where the focus of power is more with the group as a whole and there is greater interaction within the group. (Lee, 2021)</a:t>
            </a:r>
            <a:br>
              <a:rPr lang="en-US" sz="2000" dirty="0">
                <a:latin typeface="Arial"/>
              </a:rPr>
            </a:br>
            <a:br>
              <a:rPr lang="en-US" sz="2000" dirty="0">
                <a:latin typeface="Arial"/>
              </a:rPr>
            </a:br>
            <a:br>
              <a:rPr lang="en-US" sz="2000" dirty="0">
                <a:latin typeface="Arial"/>
              </a:rPr>
            </a:br>
            <a:r>
              <a:rPr lang="en-US" sz="2000" dirty="0">
                <a:latin typeface="Arial"/>
                <a:cs typeface="Arial"/>
              </a:rPr>
              <a:t>I align myself with the democratic style of leadership because I see myself as a motivating leader who likes to take my teams opinions into consideration, I also like to speak on the same level as my peers as I don’t like them to see me as better than them. However, I still want them to take me seriously because the job needs to get done in a professional manner and as a democratic leader, we like the phase "All for one and one for all". (Editor in Chief, 2019) says that this type of style connects people to their work and when employees feel like they have a connection with their employer and team they are more likely to be inclined and have more of a positive attitude.</a:t>
            </a:r>
            <a:r>
              <a:rPr lang="en-US" sz="2400" dirty="0">
                <a:latin typeface="Arial"/>
                <a:cs typeface="Arial"/>
              </a:rPr>
              <a:t> </a:t>
            </a:r>
            <a:br>
              <a:rPr lang="en-US" sz="1800" dirty="0"/>
            </a:br>
            <a:br>
              <a:rPr lang="en-US" sz="1800" dirty="0"/>
            </a:br>
            <a:r>
              <a:rPr lang="en-US" sz="1800" dirty="0"/>
              <a:t> </a:t>
            </a:r>
            <a:br>
              <a:rPr lang="en-US" sz="1400" dirty="0"/>
            </a:br>
            <a:br>
              <a:rPr lang="en-US" sz="1400" dirty="0"/>
            </a:br>
            <a:r>
              <a:rPr lang="en-US" sz="7200" dirty="0"/>
              <a:t> </a:t>
            </a:r>
            <a:br>
              <a:rPr lang="en-US" sz="7200" dirty="0"/>
            </a:br>
            <a:endParaRPr lang="en-US" sz="7200" b="0" i="0" kern="1200">
              <a:latin typeface="+mj-lt"/>
            </a:endParaRPr>
          </a:p>
        </p:txBody>
      </p:sp>
      <p:pic>
        <p:nvPicPr>
          <p:cNvPr id="3" name="Picture 3" descr="Businesswoman thumbs up">
            <a:extLst>
              <a:ext uri="{FF2B5EF4-FFF2-40B4-BE49-F238E27FC236}">
                <a16:creationId xmlns:a16="http://schemas.microsoft.com/office/drawing/2014/main" id="{590BDD58-25D5-4A9F-D7C9-083CE1C87FF7}"/>
              </a:ext>
            </a:extLst>
          </p:cNvPr>
          <p:cNvPicPr>
            <a:picLocks noChangeAspect="1"/>
          </p:cNvPicPr>
          <p:nvPr/>
        </p:nvPicPr>
        <p:blipFill>
          <a:blip r:embed="rId3"/>
          <a:stretch>
            <a:fillRect/>
          </a:stretch>
        </p:blipFill>
        <p:spPr>
          <a:xfrm>
            <a:off x="8319958" y="1043154"/>
            <a:ext cx="2121047" cy="5100141"/>
          </a:xfrm>
          <a:prstGeom prst="rect">
            <a:avLst/>
          </a:prstGeom>
        </p:spPr>
      </p:pic>
    </p:spTree>
    <p:extLst>
      <p:ext uri="{BB962C8B-B14F-4D97-AF65-F5344CB8AC3E}">
        <p14:creationId xmlns:p14="http://schemas.microsoft.com/office/powerpoint/2010/main" val="3956890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Picture 3" descr="Businesswoman holding sign">
            <a:extLst>
              <a:ext uri="{FF2B5EF4-FFF2-40B4-BE49-F238E27FC236}">
                <a16:creationId xmlns:a16="http://schemas.microsoft.com/office/drawing/2014/main" id="{65D69172-07B8-EDD1-9252-AA5FD49861B7}"/>
              </a:ext>
            </a:extLst>
          </p:cNvPr>
          <p:cNvPicPr>
            <a:picLocks noChangeAspect="1"/>
          </p:cNvPicPr>
          <p:nvPr/>
        </p:nvPicPr>
        <p:blipFill rotWithShape="1">
          <a:blip r:embed="rId3"/>
          <a:srcRect r="9285"/>
          <a:stretch/>
        </p:blipFill>
        <p:spPr>
          <a:xfrm>
            <a:off x="8129871" y="609601"/>
            <a:ext cx="3414427" cy="5638797"/>
          </a:xfrm>
          <a:prstGeom prst="rect">
            <a:avLst/>
          </a:prstGeom>
          <a:effectLst>
            <a:outerShdw blurRad="50800" dist="38100" dir="5400000" algn="t" rotWithShape="0">
              <a:prstClr val="black">
                <a:alpha val="43000"/>
              </a:prstClr>
            </a:outerShdw>
          </a:effectLst>
        </p:spPr>
      </p:pic>
      <p:sp>
        <p:nvSpPr>
          <p:cNvPr id="16" name="Rectangle 7">
            <a:extLst>
              <a:ext uri="{FF2B5EF4-FFF2-40B4-BE49-F238E27FC236}">
                <a16:creationId xmlns:a16="http://schemas.microsoft.com/office/drawing/2014/main" id="{809E3E1B-C8AD-46FD-8A76-75D5BBD77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1F457A8-4A18-F36A-6DF3-3F171B22B516}"/>
              </a:ext>
            </a:extLst>
          </p:cNvPr>
          <p:cNvSpPr>
            <a:spLocks noGrp="1"/>
          </p:cNvSpPr>
          <p:nvPr>
            <p:ph idx="1"/>
          </p:nvPr>
        </p:nvSpPr>
        <p:spPr>
          <a:xfrm>
            <a:off x="647700" y="927539"/>
            <a:ext cx="6834468" cy="4335514"/>
          </a:xfrm>
        </p:spPr>
        <p:txBody>
          <a:bodyPr vert="horz" lIns="91440" tIns="45720" rIns="91440" bIns="45720" rtlCol="0" anchor="t">
            <a:normAutofit/>
          </a:bodyPr>
          <a:lstStyle/>
          <a:p>
            <a:pPr marL="0" indent="0">
              <a:lnSpc>
                <a:spcPct val="90000"/>
              </a:lnSpc>
              <a:buNone/>
            </a:pPr>
            <a:r>
              <a:rPr lang="en-US">
                <a:latin typeface="Arial"/>
                <a:ea typeface="+mj-lt"/>
                <a:cs typeface="+mj-lt"/>
              </a:rPr>
              <a:t>This style requires the leader to be a coach who has the final say but gathers information from staff members before making a decision.</a:t>
            </a:r>
            <a:br>
              <a:rPr lang="en-US">
                <a:latin typeface="Arial"/>
                <a:ea typeface="+mj-lt"/>
                <a:cs typeface="+mj-lt"/>
              </a:rPr>
            </a:br>
            <a:r>
              <a:rPr lang="en-US">
                <a:latin typeface="Arial"/>
                <a:ea typeface="+mj-lt"/>
                <a:cs typeface="+mj-lt"/>
              </a:rPr>
              <a:t>Democratic leaders tend to produce high quality and high quantity work for long periods of time.  for example, Larry Page and John f Kennedy are known as democratic leaders.</a:t>
            </a:r>
            <a:br>
              <a:rPr lang="en-US">
                <a:latin typeface="Arial"/>
                <a:ea typeface="+mj-lt"/>
                <a:cs typeface="+mj-lt"/>
              </a:rPr>
            </a:br>
            <a:br>
              <a:rPr lang="en-US">
                <a:latin typeface="Arial"/>
                <a:ea typeface="+mj-lt"/>
                <a:cs typeface="+mj-lt"/>
              </a:rPr>
            </a:br>
            <a:r>
              <a:rPr lang="en-US">
                <a:latin typeface="Arial"/>
                <a:ea typeface="+mj-lt"/>
                <a:cs typeface="+mj-lt"/>
              </a:rPr>
              <a:t>Democratic leaders recognizes and encourages achievement  they also encourage employees to grow on the job and to be promoted, democratic leadership is mostly successful when used with highly skilled or experienced employees or when implementing operational changes or resolving individual or group problems. (Lee, 2021)</a:t>
            </a:r>
            <a:endParaRPr lang="en-US">
              <a:latin typeface="Arial"/>
            </a:endParaRPr>
          </a:p>
        </p:txBody>
      </p:sp>
    </p:spTree>
    <p:extLst>
      <p:ext uri="{BB962C8B-B14F-4D97-AF65-F5344CB8AC3E}">
        <p14:creationId xmlns:p14="http://schemas.microsoft.com/office/powerpoint/2010/main" val="3892472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242A51-A2D5-02E9-6E35-2A649D3890C1}"/>
              </a:ext>
            </a:extLst>
          </p:cNvPr>
          <p:cNvSpPr>
            <a:spLocks noGrp="1"/>
          </p:cNvSpPr>
          <p:nvPr>
            <p:ph type="title"/>
          </p:nvPr>
        </p:nvSpPr>
        <p:spPr>
          <a:xfrm>
            <a:off x="647701" y="627275"/>
            <a:ext cx="7214968" cy="5749065"/>
          </a:xfrm>
        </p:spPr>
        <p:txBody>
          <a:bodyPr vert="horz" lIns="91440" tIns="45720" rIns="91440" bIns="45720" rtlCol="0" anchor="b">
            <a:normAutofit fontScale="90000"/>
          </a:bodyPr>
          <a:lstStyle/>
          <a:p>
            <a:pPr>
              <a:lnSpc>
                <a:spcPct val="90000"/>
              </a:lnSpc>
            </a:pPr>
            <a:r>
              <a:rPr lang="en-US" sz="2400" dirty="0">
                <a:latin typeface="Arial"/>
                <a:cs typeface="Arial"/>
              </a:rPr>
              <a:t> Advantages of Democratic Leadership Styles</a:t>
            </a:r>
            <a:br>
              <a:rPr lang="en-US" sz="2400" dirty="0">
                <a:latin typeface="Arial"/>
                <a:cs typeface="Arial"/>
              </a:rPr>
            </a:br>
            <a:br>
              <a:rPr lang="en-US" sz="2400" dirty="0">
                <a:latin typeface="Arial"/>
                <a:cs typeface="Arial"/>
              </a:rPr>
            </a:br>
            <a:r>
              <a:rPr lang="en-US" sz="2400" dirty="0">
                <a:latin typeface="Arial"/>
                <a:cs typeface="Arial"/>
              </a:rPr>
              <a:t>According to Rustin and Armstrong (2012)  there are two main advanced advantages that democratic leaders have over autocratic leaders and one of them is motivation and loyalty. Members of a work-group are more likely to commit themselves to its purposes where they feel more valued.</a:t>
            </a:r>
            <a:br>
              <a:rPr lang="en-US" sz="2400" dirty="0">
                <a:latin typeface="Arial"/>
                <a:cs typeface="Arial"/>
              </a:rPr>
            </a:br>
            <a:br>
              <a:rPr lang="en-US" sz="2400" dirty="0">
                <a:latin typeface="Arial"/>
              </a:rPr>
            </a:br>
            <a:r>
              <a:rPr lang="en-US" sz="2400" dirty="0">
                <a:latin typeface="Arial"/>
                <a:cs typeface="Arial"/>
              </a:rPr>
              <a:t>&gt; Decreased risk of catastrophic failure </a:t>
            </a:r>
            <a:br>
              <a:rPr lang="en-US" sz="2400" dirty="0">
                <a:latin typeface="Arial"/>
              </a:rPr>
            </a:br>
            <a:r>
              <a:rPr lang="en-US" sz="2400" dirty="0">
                <a:latin typeface="Arial"/>
                <a:cs typeface="Arial"/>
              </a:rPr>
              <a:t>&gt; Good working environment </a:t>
            </a:r>
            <a:br>
              <a:rPr lang="en-US" sz="2400" dirty="0">
                <a:latin typeface="Arial"/>
              </a:rPr>
            </a:br>
            <a:r>
              <a:rPr lang="en-US" sz="2400" dirty="0">
                <a:latin typeface="Arial"/>
                <a:cs typeface="Arial"/>
              </a:rPr>
              <a:t>&gt; High- performance teams </a:t>
            </a:r>
            <a:br>
              <a:rPr lang="en-US" sz="2400" dirty="0">
                <a:latin typeface="Arial"/>
              </a:rPr>
            </a:br>
            <a:r>
              <a:rPr lang="en-US" sz="2400" dirty="0">
                <a:latin typeface="Arial"/>
                <a:cs typeface="Arial"/>
              </a:rPr>
              <a:t>&gt; Self –sufficient </a:t>
            </a:r>
            <a:br>
              <a:rPr lang="en-US" sz="2400" dirty="0">
                <a:latin typeface="Arial"/>
              </a:rPr>
            </a:br>
            <a:r>
              <a:rPr lang="en-US" sz="2400" dirty="0">
                <a:latin typeface="Arial"/>
                <a:cs typeface="Arial"/>
              </a:rPr>
              <a:t>&gt; Motivating</a:t>
            </a:r>
            <a:br>
              <a:rPr lang="en-US" sz="2400" dirty="0">
                <a:latin typeface="Arial"/>
              </a:rPr>
            </a:br>
            <a:r>
              <a:rPr lang="en-US" sz="2400" dirty="0">
                <a:latin typeface="Arial"/>
                <a:cs typeface="Arial"/>
              </a:rPr>
              <a:t>&gt; Equal rights </a:t>
            </a:r>
            <a:br>
              <a:rPr lang="en-US" sz="2400" dirty="0">
                <a:latin typeface="Arial"/>
              </a:rPr>
            </a:br>
            <a:r>
              <a:rPr lang="en-US" sz="2400" dirty="0">
                <a:latin typeface="Arial"/>
                <a:cs typeface="Arial"/>
              </a:rPr>
              <a:t>&gt; An understanding of most problems</a:t>
            </a:r>
            <a:r>
              <a:rPr lang="en-US" sz="2000" dirty="0">
                <a:latin typeface="Arial"/>
                <a:cs typeface="Arial"/>
              </a:rPr>
              <a:t> </a:t>
            </a:r>
            <a:br>
              <a:rPr lang="en-US" sz="1500" dirty="0"/>
            </a:br>
            <a:br>
              <a:rPr lang="en-US" sz="1500" dirty="0"/>
            </a:br>
            <a:endParaRPr lang="en-US" sz="1500"/>
          </a:p>
        </p:txBody>
      </p:sp>
      <p:pic>
        <p:nvPicPr>
          <p:cNvPr id="5" name="Picture 4" descr="Row of hanging black suits with one gold one">
            <a:extLst>
              <a:ext uri="{FF2B5EF4-FFF2-40B4-BE49-F238E27FC236}">
                <a16:creationId xmlns:a16="http://schemas.microsoft.com/office/drawing/2014/main" id="{F980D316-2410-D3B4-9FEA-A56D2AB65010}"/>
              </a:ext>
            </a:extLst>
          </p:cNvPr>
          <p:cNvPicPr>
            <a:picLocks noChangeAspect="1"/>
          </p:cNvPicPr>
          <p:nvPr/>
        </p:nvPicPr>
        <p:blipFill rotWithShape="1">
          <a:blip r:embed="rId7"/>
          <a:srcRect l="17768" r="8674" b="-1"/>
          <a:stretch/>
        </p:blipFill>
        <p:spPr>
          <a:xfrm>
            <a:off x="8674309" y="10"/>
            <a:ext cx="3517692"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00525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80F8C53-3F57-14F6-DB40-E02B478B7B04}"/>
              </a:ext>
            </a:extLst>
          </p:cNvPr>
          <p:cNvSpPr>
            <a:spLocks noGrp="1"/>
          </p:cNvSpPr>
          <p:nvPr>
            <p:ph type="title"/>
          </p:nvPr>
        </p:nvSpPr>
        <p:spPr>
          <a:xfrm>
            <a:off x="647701" y="275407"/>
            <a:ext cx="6282176" cy="4724879"/>
          </a:xfrm>
        </p:spPr>
        <p:txBody>
          <a:bodyPr vert="horz" lIns="91440" tIns="45720" rIns="91440" bIns="45720" rtlCol="0" anchor="b">
            <a:normAutofit fontScale="90000"/>
          </a:bodyPr>
          <a:lstStyle/>
          <a:p>
            <a:pPr>
              <a:lnSpc>
                <a:spcPct val="90000"/>
              </a:lnSpc>
            </a:pPr>
            <a:r>
              <a:rPr lang="en-US" sz="2400" dirty="0">
                <a:latin typeface="Arial"/>
                <a:cs typeface="Arial"/>
              </a:rPr>
              <a:t>Disadvantages Of Democratic Leadership Styles  </a:t>
            </a:r>
            <a:br>
              <a:rPr lang="en-US" sz="2400" dirty="0">
                <a:latin typeface="Arial"/>
                <a:cs typeface="Arial"/>
              </a:rPr>
            </a:br>
            <a:br>
              <a:rPr lang="en-US" sz="2400" dirty="0">
                <a:latin typeface="Arial"/>
              </a:rPr>
            </a:br>
            <a:r>
              <a:rPr lang="en-US" sz="2400" dirty="0">
                <a:latin typeface="Arial"/>
                <a:cs typeface="Arial"/>
              </a:rPr>
              <a:t>&gt; Slow decision-making can cost you time, money and impacts relationships</a:t>
            </a:r>
            <a:br>
              <a:rPr lang="en-US" sz="2400" dirty="0">
                <a:latin typeface="Arial"/>
                <a:cs typeface="Arial"/>
              </a:rPr>
            </a:br>
            <a:r>
              <a:rPr lang="en-US" sz="2400" dirty="0">
                <a:latin typeface="Arial"/>
                <a:cs typeface="Arial"/>
              </a:rPr>
              <a:t>&gt; Over- dependence on the team</a:t>
            </a:r>
            <a:br>
              <a:rPr lang="en-US" sz="2400" dirty="0">
                <a:latin typeface="Arial"/>
              </a:rPr>
            </a:br>
            <a:r>
              <a:rPr lang="en-US" sz="2400" dirty="0">
                <a:latin typeface="Arial"/>
                <a:cs typeface="Arial"/>
              </a:rPr>
              <a:t>&gt; collaboration burden</a:t>
            </a:r>
            <a:br>
              <a:rPr lang="en-US" sz="2400" dirty="0">
                <a:latin typeface="Arial"/>
              </a:rPr>
            </a:br>
            <a:r>
              <a:rPr lang="en-US" sz="2400" dirty="0">
                <a:latin typeface="Arial"/>
                <a:cs typeface="Arial"/>
              </a:rPr>
              <a:t>&gt; Time consuming for the leader</a:t>
            </a:r>
            <a:br>
              <a:rPr lang="en-US" sz="2400" dirty="0">
                <a:latin typeface="Arial"/>
              </a:rPr>
            </a:br>
            <a:r>
              <a:rPr lang="en-US" sz="2400" dirty="0">
                <a:latin typeface="Arial"/>
                <a:cs typeface="Arial"/>
              </a:rPr>
              <a:t>&gt; No optional solutions </a:t>
            </a:r>
            <a:br>
              <a:rPr lang="en-US" sz="2400" dirty="0">
                <a:latin typeface="Arial"/>
                <a:cs typeface="Arial"/>
              </a:rPr>
            </a:br>
            <a:br>
              <a:rPr lang="en-US" sz="2400" dirty="0">
                <a:latin typeface="Arial"/>
                <a:cs typeface="Arial"/>
              </a:rPr>
            </a:br>
            <a:r>
              <a:rPr lang="en-US" sz="2400" dirty="0">
                <a:latin typeface="Arial"/>
                <a:ea typeface="+mj-lt"/>
                <a:cs typeface="+mj-lt"/>
              </a:rPr>
              <a:t>(Gaille, 2018) says this type of style can create feelings of uncertainty within the team because when the team fails with this leadership style there is a lot of blame being pushed around and no-one wants to take accountability.</a:t>
            </a:r>
            <a:endParaRPr lang="en-US" sz="2400" dirty="0">
              <a:latin typeface="Arial"/>
              <a:cs typeface="Arial"/>
            </a:endParaRPr>
          </a:p>
        </p:txBody>
      </p:sp>
      <p:pic>
        <p:nvPicPr>
          <p:cNvPr id="5" name="Picture 4" descr="A digital balance scale using circles">
            <a:extLst>
              <a:ext uri="{FF2B5EF4-FFF2-40B4-BE49-F238E27FC236}">
                <a16:creationId xmlns:a16="http://schemas.microsoft.com/office/drawing/2014/main" id="{C1D2DAB3-7D20-2B60-2472-90FEFE476B76}"/>
              </a:ext>
            </a:extLst>
          </p:cNvPr>
          <p:cNvPicPr>
            <a:picLocks noChangeAspect="1"/>
          </p:cNvPicPr>
          <p:nvPr/>
        </p:nvPicPr>
        <p:blipFill rotWithShape="1">
          <a:blip r:embed="rId7"/>
          <a:srcRect l="12120" r="21211" b="1"/>
          <a:stretch/>
        </p:blipFill>
        <p:spPr>
          <a:xfrm>
            <a:off x="8326440" y="10"/>
            <a:ext cx="5954492" cy="6857990"/>
          </a:xfrm>
          <a:prstGeom prst="rect">
            <a:avLst/>
          </a:prstGeom>
        </p:spPr>
      </p:pic>
      <p:sp>
        <p:nvSpPr>
          <p:cNvPr id="56" name="Rectangle 55">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3812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66BCFF9-896F-6705-111B-817F64CA432E}"/>
              </a:ext>
            </a:extLst>
          </p:cNvPr>
          <p:cNvSpPr>
            <a:spLocks noGrp="1"/>
          </p:cNvSpPr>
          <p:nvPr>
            <p:ph type="title"/>
          </p:nvPr>
        </p:nvSpPr>
        <p:spPr>
          <a:xfrm>
            <a:off x="635913" y="1061279"/>
            <a:ext cx="5633638" cy="6861399"/>
          </a:xfrm>
        </p:spPr>
        <p:txBody>
          <a:bodyPr vert="horz" lIns="91440" tIns="45720" rIns="91440" bIns="45720" rtlCol="0" anchor="b">
            <a:normAutofit/>
          </a:bodyPr>
          <a:lstStyle/>
          <a:p>
            <a:r>
              <a:rPr lang="en-US" sz="2000" dirty="0">
                <a:latin typeface="Arial"/>
                <a:cs typeface="Arial"/>
              </a:rPr>
              <a:t>Conclusion</a:t>
            </a:r>
            <a:br>
              <a:rPr lang="en-US" sz="2000" dirty="0">
                <a:latin typeface="Arial"/>
                <a:cs typeface="Arial"/>
              </a:rPr>
            </a:br>
            <a:br>
              <a:rPr lang="en-US" sz="2000" dirty="0">
                <a:latin typeface="Arial"/>
                <a:cs typeface="Arial"/>
              </a:rPr>
            </a:br>
            <a:r>
              <a:rPr lang="en-US" sz="2000" dirty="0">
                <a:latin typeface="Arial"/>
                <a:cs typeface="Arial"/>
              </a:rPr>
              <a:t>I have concluded that a democratic leader doesn’t just think about themselves, they like to have the opinions and the input of decision-making from their employees because they know teamwork makes the dream work. And most employees like the trust they receive and respond with cooperation, team spirit, and high morals.  As much as it's a great style to have it also has its disadvantages. </a:t>
            </a:r>
            <a:br>
              <a:rPr lang="en-US" sz="1800" dirty="0">
                <a:latin typeface="Arial"/>
                <a:cs typeface="Arial"/>
              </a:rPr>
            </a:br>
            <a:r>
              <a:rPr lang="en-US" sz="7200" dirty="0"/>
              <a:t> </a:t>
            </a:r>
            <a:br>
              <a:rPr lang="en-US" sz="7200" dirty="0"/>
            </a:br>
            <a:br>
              <a:rPr lang="en-US" sz="7200" dirty="0"/>
            </a:br>
            <a:endParaRPr lang="en-US" sz="7200"/>
          </a:p>
        </p:txBody>
      </p:sp>
      <p:pic>
        <p:nvPicPr>
          <p:cNvPr id="5" name="Picture 4" descr="Pen placed on top of a signature line">
            <a:extLst>
              <a:ext uri="{FF2B5EF4-FFF2-40B4-BE49-F238E27FC236}">
                <a16:creationId xmlns:a16="http://schemas.microsoft.com/office/drawing/2014/main" id="{EC098D3A-6628-46CD-789E-2CB439884C0F}"/>
              </a:ext>
            </a:extLst>
          </p:cNvPr>
          <p:cNvPicPr>
            <a:picLocks noChangeAspect="1"/>
          </p:cNvPicPr>
          <p:nvPr/>
        </p:nvPicPr>
        <p:blipFill rotWithShape="1">
          <a:blip r:embed="rId7"/>
          <a:srcRect l="51489" r="1737" b="2"/>
          <a:stretch/>
        </p:blipFill>
        <p:spPr>
          <a:xfrm>
            <a:off x="7203354" y="1447800"/>
            <a:ext cx="2936836" cy="419100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796022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56E20E5-1D81-8AF6-6559-78E01CBECB42}"/>
              </a:ext>
            </a:extLst>
          </p:cNvPr>
          <p:cNvSpPr>
            <a:spLocks noGrp="1"/>
          </p:cNvSpPr>
          <p:nvPr>
            <p:ph type="title"/>
          </p:nvPr>
        </p:nvSpPr>
        <p:spPr>
          <a:xfrm>
            <a:off x="217008" y="1033981"/>
            <a:ext cx="8669087" cy="6702613"/>
          </a:xfrm>
        </p:spPr>
        <p:txBody>
          <a:bodyPr vert="horz" lIns="91440" tIns="45720" rIns="91440" bIns="45720" rtlCol="0" anchor="b">
            <a:normAutofit fontScale="90000"/>
          </a:bodyPr>
          <a:lstStyle/>
          <a:p>
            <a:pPr>
              <a:lnSpc>
                <a:spcPct val="90000"/>
              </a:lnSpc>
            </a:pPr>
            <a:r>
              <a:rPr lang="en-US" sz="2400" dirty="0">
                <a:latin typeface="Arial"/>
                <a:cs typeface="Arial"/>
              </a:rPr>
              <a:t>References</a:t>
            </a:r>
            <a:br>
              <a:rPr lang="en-US" sz="2000" dirty="0">
                <a:latin typeface="Arial"/>
                <a:cs typeface="Arial"/>
              </a:rPr>
            </a:br>
            <a:br>
              <a:rPr lang="en-US" sz="2000" dirty="0">
                <a:latin typeface="Arial"/>
                <a:cs typeface="Arial"/>
              </a:rPr>
            </a:br>
            <a:r>
              <a:rPr lang="en-US" sz="2000" dirty="0">
                <a:ea typeface="+mj-lt"/>
                <a:cs typeface="+mj-lt"/>
              </a:rPr>
              <a:t>Buchanan, D.A. and Huczynski, A.A. (2019). </a:t>
            </a:r>
            <a:r>
              <a:rPr lang="en-US" sz="2000" i="1" dirty="0">
                <a:ea typeface="+mj-lt"/>
                <a:cs typeface="+mj-lt"/>
              </a:rPr>
              <a:t>Organizational </a:t>
            </a:r>
            <a:r>
              <a:rPr lang="en-US" sz="2000" i="1" dirty="0" err="1">
                <a:ea typeface="+mj-lt"/>
                <a:cs typeface="+mj-lt"/>
              </a:rPr>
              <a:t>Behaviour</a:t>
            </a:r>
            <a:r>
              <a:rPr lang="en-US" sz="2000" dirty="0">
                <a:ea typeface="+mj-lt"/>
                <a:cs typeface="+mj-lt"/>
              </a:rPr>
              <a:t>. [online] </a:t>
            </a:r>
            <a:r>
              <a:rPr lang="en-US" sz="2000" i="1" dirty="0">
                <a:ea typeface="+mj-lt"/>
                <a:cs typeface="+mj-lt"/>
              </a:rPr>
              <a:t>Google Books</a:t>
            </a:r>
            <a:r>
              <a:rPr lang="en-US" sz="2000" dirty="0">
                <a:ea typeface="+mj-lt"/>
                <a:cs typeface="+mj-lt"/>
              </a:rPr>
              <a:t>. Pearson UK. Available at: </a:t>
            </a:r>
            <a:r>
              <a:rPr lang="en-US" sz="2000" dirty="0">
                <a:solidFill>
                  <a:schemeClr val="tx1">
                    <a:lumMod val="95000"/>
                  </a:schemeClr>
                </a:solidFill>
                <a:ea typeface="+mj-lt"/>
                <a:cs typeface="+mj-lt"/>
                <a:hlinkClick r:id="rId7">
                  <a:extLst>
                    <a:ext uri="{A12FA001-AC4F-418D-AE19-62706E023703}">
                      <ahyp:hlinkClr xmlns:ahyp="http://schemas.microsoft.com/office/drawing/2018/hyperlinkcolor" val="tx"/>
                    </a:ext>
                  </a:extLst>
                </a:hlinkClick>
              </a:rPr>
              <a:t>https://books.google.co.uk/books/about/Organizational_Behaviour.html?id=Y6ilDwAAQBAJ&amp;redir_esc=y</a:t>
            </a:r>
            <a:r>
              <a:rPr lang="en-US" sz="2000" dirty="0">
                <a:solidFill>
                  <a:schemeClr val="tx1">
                    <a:lumMod val="95000"/>
                  </a:schemeClr>
                </a:solidFill>
                <a:ea typeface="+mj-lt"/>
                <a:cs typeface="+mj-lt"/>
              </a:rPr>
              <a:t>.</a:t>
            </a:r>
            <a:endParaRPr lang="en-US" sz="2000">
              <a:solidFill>
                <a:schemeClr val="tx1">
                  <a:lumMod val="95000"/>
                </a:schemeClr>
              </a:solidFill>
              <a:latin typeface="Arial"/>
              <a:cs typeface="Arial"/>
            </a:endParaRPr>
          </a:p>
          <a:p>
            <a:pPr>
              <a:lnSpc>
                <a:spcPct val="90000"/>
              </a:lnSpc>
            </a:pPr>
            <a:br>
              <a:rPr lang="en-US" sz="2000" dirty="0">
                <a:latin typeface="Arial"/>
                <a:cs typeface="Arial"/>
              </a:rPr>
            </a:br>
            <a:br>
              <a:rPr lang="en-US" sz="2000" dirty="0">
                <a:latin typeface="Arial"/>
                <a:cs typeface="Arial"/>
              </a:rPr>
            </a:br>
            <a:r>
              <a:rPr lang="en-US" sz="2000" dirty="0">
                <a:solidFill>
                  <a:schemeClr val="tx1"/>
                </a:solidFill>
                <a:latin typeface="Arial"/>
                <a:cs typeface="Arial"/>
              </a:rPr>
              <a:t>Editor in chief, (2019) 22 advantages and disadvantages of Democratic leadership styles. Available at:  22 Advantages and Disadvantages of Democratic Leadership Style – ConnectUS (connectusfund.org) (Accessed 17th February 2023)</a:t>
            </a:r>
            <a:br>
              <a:rPr lang="en-US" sz="2000" dirty="0">
                <a:solidFill>
                  <a:schemeClr val="tx1"/>
                </a:solidFill>
                <a:latin typeface="Arial"/>
                <a:cs typeface="Arial"/>
              </a:rPr>
            </a:br>
            <a:endParaRPr lang="en-US" sz="2000" dirty="0">
              <a:solidFill>
                <a:schemeClr val="tx1"/>
              </a:solidFill>
              <a:latin typeface="Arial"/>
              <a:cs typeface="Arial"/>
            </a:endParaRPr>
          </a:p>
          <a:p>
            <a:r>
              <a:rPr lang="en-US" sz="2000" dirty="0">
                <a:latin typeface="Century Gothic"/>
              </a:rPr>
              <a:t>Gaille, B. (2018). </a:t>
            </a:r>
            <a:r>
              <a:rPr lang="en-US" sz="2000" i="1" dirty="0">
                <a:latin typeface="Century Gothic"/>
              </a:rPr>
              <a:t>19 Advantages and Disadvantages of Democratic Leadership Style</a:t>
            </a:r>
            <a:r>
              <a:rPr lang="en-US" sz="2000" dirty="0">
                <a:latin typeface="Century Gothic"/>
              </a:rPr>
              <a:t>. [online] </a:t>
            </a:r>
            <a:r>
              <a:rPr lang="en-US" sz="2000" dirty="0" err="1">
                <a:latin typeface="Century Gothic"/>
              </a:rPr>
              <a:t>BrandonGaille</a:t>
            </a:r>
            <a:r>
              <a:rPr lang="en-US" sz="2000" dirty="0">
                <a:latin typeface="Century Gothic"/>
              </a:rPr>
              <a:t>. Available at</a:t>
            </a:r>
            <a:r>
              <a:rPr lang="en-US" sz="2000" dirty="0">
                <a:solidFill>
                  <a:schemeClr val="tx1">
                    <a:lumMod val="95000"/>
                  </a:schemeClr>
                </a:solidFill>
                <a:latin typeface="Century Gothic"/>
              </a:rPr>
              <a:t>: </a:t>
            </a:r>
            <a:r>
              <a:rPr lang="en-US" sz="2000" dirty="0">
                <a:solidFill>
                  <a:schemeClr val="tx1">
                    <a:lumMod val="95000"/>
                  </a:schemeClr>
                </a:solidFill>
                <a:latin typeface="Century Gothic"/>
                <a:hlinkClick r:id="rId8">
                  <a:extLst>
                    <a:ext uri="{A12FA001-AC4F-418D-AE19-62706E023703}">
                      <ahyp:hlinkClr xmlns:ahyp="http://schemas.microsoft.com/office/drawing/2018/hyperlinkcolor" val="tx"/>
                    </a:ext>
                  </a:extLst>
                </a:hlinkClick>
              </a:rPr>
              <a:t>https://brandongaille.com/19-advantages-and-disadvantages-of-democratic-leadership-style/</a:t>
            </a:r>
            <a:r>
              <a:rPr lang="en-US" sz="2000" dirty="0">
                <a:solidFill>
                  <a:schemeClr val="tx1">
                    <a:lumMod val="95000"/>
                  </a:schemeClr>
                </a:solidFill>
                <a:latin typeface="Century Gothic"/>
              </a:rPr>
              <a:t>.</a:t>
            </a:r>
            <a:br>
              <a:rPr lang="en-US" sz="2000" dirty="0">
                <a:latin typeface="Arial"/>
              </a:rPr>
            </a:br>
            <a:r>
              <a:rPr lang="en-US" sz="2000" dirty="0">
                <a:latin typeface="Arial"/>
                <a:cs typeface="Arial"/>
              </a:rPr>
              <a:t> </a:t>
            </a:r>
            <a:br>
              <a:rPr lang="en-US" sz="2000" dirty="0">
                <a:latin typeface="Arial"/>
              </a:rPr>
            </a:br>
            <a:r>
              <a:rPr lang="en-US" sz="2000" dirty="0">
                <a:latin typeface="Arial"/>
                <a:cs typeface="Arial"/>
              </a:rPr>
              <a:t>Khan et al, </a:t>
            </a:r>
            <a:r>
              <a:rPr lang="en-US" sz="2000" i="1" dirty="0">
                <a:latin typeface="Arial"/>
                <a:cs typeface="Arial"/>
              </a:rPr>
              <a:t>Public Policy and Administration Research</a:t>
            </a:r>
            <a:r>
              <a:rPr lang="en-US" sz="2000" dirty="0">
                <a:latin typeface="Arial"/>
                <a:cs typeface="Arial"/>
              </a:rPr>
              <a:t> vol.5, No.3 (2015)</a:t>
            </a:r>
            <a:br>
              <a:rPr lang="en-US" sz="2000" dirty="0">
                <a:latin typeface="Arial"/>
              </a:rPr>
            </a:br>
            <a:br>
              <a:rPr lang="en-US" sz="2000" dirty="0">
                <a:latin typeface="Arial"/>
              </a:rPr>
            </a:br>
            <a:r>
              <a:rPr lang="en-US" sz="2000" dirty="0">
                <a:solidFill>
                  <a:schemeClr val="tx1"/>
                </a:solidFill>
                <a:latin typeface="Arial"/>
                <a:ea typeface="+mj-lt"/>
                <a:cs typeface="+mj-lt"/>
                <a:hlinkClick r:id="rId9">
                  <a:extLst>
                    <a:ext uri="{A12FA001-AC4F-418D-AE19-62706E023703}">
                      <ahyp:hlinkClr xmlns:ahyp="http://schemas.microsoft.com/office/drawing/2018/hyperlinkcolor" val="tx"/>
                    </a:ext>
                  </a:extLst>
                </a:hlinkClick>
              </a:rPr>
              <a:t>Lee, E (2021) </a:t>
            </a:r>
            <a:r>
              <a:rPr lang="en-US" sz="2000" i="1" dirty="0">
                <a:solidFill>
                  <a:schemeClr val="tx1"/>
                </a:solidFill>
                <a:latin typeface="Arial"/>
                <a:ea typeface="+mj-lt"/>
                <a:cs typeface="+mj-lt"/>
                <a:hlinkClick r:id="rId9">
                  <a:extLst>
                    <a:ext uri="{A12FA001-AC4F-418D-AE19-62706E023703}">
                      <ahyp:hlinkClr xmlns:ahyp="http://schemas.microsoft.com/office/drawing/2018/hyperlinkcolor" val="tx"/>
                    </a:ext>
                  </a:extLst>
                </a:hlinkClick>
              </a:rPr>
              <a:t>Differentleadership styles | Pros and Cons of different leading styles</a:t>
            </a:r>
            <a:r>
              <a:rPr lang="en-US" sz="2000" dirty="0">
                <a:solidFill>
                  <a:schemeClr val="tx1"/>
                </a:solidFill>
                <a:latin typeface="Arial"/>
                <a:ea typeface="+mj-lt"/>
                <a:cs typeface="+mj-lt"/>
                <a:hlinkClick r:id="rId9">
                  <a:extLst>
                    <a:ext uri="{A12FA001-AC4F-418D-AE19-62706E023703}">
                      <ahyp:hlinkClr xmlns:ahyp="http://schemas.microsoft.com/office/drawing/2018/hyperlinkcolor" val="tx"/>
                    </a:ext>
                  </a:extLst>
                </a:hlinkClick>
              </a:rPr>
              <a:t> (cpdonline.co.uk)</a:t>
            </a:r>
            <a:endParaRPr lang="en-US" sz="2000">
              <a:solidFill>
                <a:schemeClr val="tx1"/>
              </a:solidFill>
              <a:latin typeface="Arial"/>
              <a:cs typeface="Arial"/>
            </a:endParaRPr>
          </a:p>
          <a:p>
            <a:pPr>
              <a:lnSpc>
                <a:spcPct val="90000"/>
              </a:lnSpc>
            </a:pPr>
            <a:br>
              <a:rPr lang="en-US" sz="2000" dirty="0">
                <a:ea typeface="+mj-lt"/>
                <a:cs typeface="+mj-lt"/>
              </a:rPr>
            </a:br>
            <a:endParaRPr lang="en-US" sz="2000" dirty="0">
              <a:ea typeface="+mj-lt"/>
              <a:cs typeface="+mj-lt"/>
            </a:endParaRPr>
          </a:p>
          <a:p>
            <a:endParaRPr lang="en-US" sz="2000" dirty="0">
              <a:solidFill>
                <a:schemeClr val="tx1">
                  <a:lumMod val="95000"/>
                </a:schemeClr>
              </a:solidFill>
            </a:endParaRPr>
          </a:p>
          <a:p>
            <a:pPr>
              <a:lnSpc>
                <a:spcPct val="90000"/>
              </a:lnSpc>
            </a:pPr>
            <a:br>
              <a:rPr lang="en-US" sz="2000" dirty="0">
                <a:latin typeface="Arial"/>
                <a:ea typeface="+mj-lt"/>
                <a:cs typeface="+mj-lt"/>
              </a:rPr>
            </a:br>
            <a:br>
              <a:rPr lang="en-US" sz="2000" dirty="0">
                <a:latin typeface="Arial"/>
                <a:ea typeface="+mj-lt"/>
                <a:cs typeface="+mj-lt"/>
              </a:rPr>
            </a:br>
            <a:br>
              <a:rPr lang="en-US" sz="2000" dirty="0">
                <a:latin typeface="Arial"/>
                <a:ea typeface="+mj-lt"/>
                <a:cs typeface="+mj-lt"/>
              </a:rPr>
            </a:br>
            <a:endParaRPr lang="en-US" sz="2000">
              <a:solidFill>
                <a:schemeClr val="tx1">
                  <a:lumMod val="95000"/>
                </a:schemeClr>
              </a:solidFill>
              <a:latin typeface="Arial"/>
              <a:cs typeface="Arial"/>
            </a:endParaRPr>
          </a:p>
        </p:txBody>
      </p:sp>
      <p:pic>
        <p:nvPicPr>
          <p:cNvPr id="5" name="Picture 4" descr="One big red drawing pin in front of many smaller black drawing pins">
            <a:extLst>
              <a:ext uri="{FF2B5EF4-FFF2-40B4-BE49-F238E27FC236}">
                <a16:creationId xmlns:a16="http://schemas.microsoft.com/office/drawing/2014/main" id="{4AF2A478-0E07-6BF5-2E37-06D4309C0858}"/>
              </a:ext>
            </a:extLst>
          </p:cNvPr>
          <p:cNvPicPr>
            <a:picLocks noChangeAspect="1"/>
          </p:cNvPicPr>
          <p:nvPr/>
        </p:nvPicPr>
        <p:blipFill rotWithShape="1">
          <a:blip r:embed="rId10"/>
          <a:srcRect l="12325" r="7230" b="-1"/>
          <a:stretch/>
        </p:blipFill>
        <p:spPr>
          <a:xfrm>
            <a:off x="8878233" y="10"/>
            <a:ext cx="3313768"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423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6652A-4C3F-8EAB-3B0E-0621B65B826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2E65A95-D08F-B85B-A836-8032AC9950D9}"/>
              </a:ext>
            </a:extLst>
          </p:cNvPr>
          <p:cNvSpPr>
            <a:spLocks noGrp="1"/>
          </p:cNvSpPr>
          <p:nvPr>
            <p:ph idx="1"/>
          </p:nvPr>
        </p:nvSpPr>
        <p:spPr/>
        <p:txBody>
          <a:bodyPr vert="horz" lIns="91440" tIns="45720" rIns="91440" bIns="45720" rtlCol="0" anchor="t">
            <a:normAutofit/>
          </a:bodyPr>
          <a:lstStyle/>
          <a:p>
            <a:pPr marL="0" indent="0">
              <a:buNone/>
            </a:pPr>
            <a:r>
              <a:rPr lang="en-US" dirty="0"/>
              <a:t>Rustin, M. and Armstrong, D. (2012). What happened to democratic leadership? </a:t>
            </a:r>
            <a:r>
              <a:rPr lang="en-US" i="1" dirty="0"/>
              <a:t>Soundings</a:t>
            </a:r>
            <a:r>
              <a:rPr lang="en-US" dirty="0"/>
              <a:t>, 50(50), pp.59–71. </a:t>
            </a:r>
            <a:r>
              <a:rPr lang="en-US" dirty="0" err="1"/>
              <a:t>doi:https</a:t>
            </a:r>
            <a:r>
              <a:rPr lang="en-US" dirty="0"/>
              <a:t>://doi.org/10.3898/136266212800379482.</a:t>
            </a:r>
            <a:endParaRPr lang="en-GB" dirty="0">
              <a:solidFill>
                <a:srgbClr val="F2F2F2"/>
              </a:solidFill>
            </a:endParaRPr>
          </a:p>
          <a:p>
            <a:pPr marL="0" indent="0">
              <a:buClr>
                <a:srgbClr val="EF53A5"/>
              </a:buClr>
              <a:buNone/>
            </a:pPr>
            <a:r>
              <a:rPr lang="en-US" dirty="0"/>
              <a:t>Strong, A. (2017). </a:t>
            </a:r>
            <a:r>
              <a:rPr lang="en-US" i="1" dirty="0"/>
              <a:t>Slow Decision Making Killing Your Business - Adam Strong Official</a:t>
            </a:r>
            <a:r>
              <a:rPr lang="en-US" dirty="0"/>
              <a:t>. [online] Adam Strong Official. Available at: </a:t>
            </a:r>
            <a:r>
              <a:rPr lang="en-US" dirty="0">
                <a:solidFill>
                  <a:schemeClr val="tx1">
                    <a:lumMod val="95000"/>
                  </a:schemeClr>
                </a:solidFill>
                <a:hlinkClick r:id="rId2">
                  <a:extLst>
                    <a:ext uri="{A12FA001-AC4F-418D-AE19-62706E023703}">
                      <ahyp:hlinkClr xmlns:ahyp="http://schemas.microsoft.com/office/drawing/2018/hyperlinkcolor" val="tx"/>
                    </a:ext>
                  </a:extLst>
                </a:hlinkClick>
              </a:rPr>
              <a:t>https://adamstrong.net/slow-decisions-making-ruin-business/</a:t>
            </a:r>
            <a:r>
              <a:rPr lang="en-US" dirty="0">
                <a:solidFill>
                  <a:schemeClr val="tx1">
                    <a:lumMod val="95000"/>
                  </a:schemeClr>
                </a:solidFill>
              </a:rPr>
              <a:t>.</a:t>
            </a:r>
            <a:endParaRPr lang="en-GB">
              <a:solidFill>
                <a:schemeClr val="tx1">
                  <a:lumMod val="95000"/>
                </a:schemeClr>
              </a:solidFill>
            </a:endParaRPr>
          </a:p>
        </p:txBody>
      </p:sp>
    </p:spTree>
    <p:extLst>
      <p:ext uri="{BB962C8B-B14F-4D97-AF65-F5344CB8AC3E}">
        <p14:creationId xmlns:p14="http://schemas.microsoft.com/office/powerpoint/2010/main" val="2469413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3E3E-5E1F-2934-2AB0-267E4D9D5CAC}"/>
              </a:ext>
            </a:extLst>
          </p:cNvPr>
          <p:cNvSpPr>
            <a:spLocks noGrp="1"/>
          </p:cNvSpPr>
          <p:nvPr>
            <p:ph type="title"/>
          </p:nvPr>
        </p:nvSpPr>
        <p:spPr>
          <a:xfrm>
            <a:off x="478137" y="1582244"/>
            <a:ext cx="6245695" cy="2459148"/>
          </a:xfrm>
        </p:spPr>
        <p:txBody>
          <a:bodyPr>
            <a:normAutofit/>
          </a:bodyPr>
          <a:lstStyle/>
          <a:p>
            <a:pPr>
              <a:lnSpc>
                <a:spcPct val="90000"/>
              </a:lnSpc>
            </a:pPr>
            <a:r>
              <a:rPr lang="en-GB" sz="3600"/>
              <a:t>Thank you for taking the time out to listen to my presentation. </a:t>
            </a:r>
          </a:p>
        </p:txBody>
      </p:sp>
      <p:sp>
        <p:nvSpPr>
          <p:cNvPr id="8" name="Content Placeholder 7">
            <a:extLst>
              <a:ext uri="{FF2B5EF4-FFF2-40B4-BE49-F238E27FC236}">
                <a16:creationId xmlns:a16="http://schemas.microsoft.com/office/drawing/2014/main" id="{E94D89ED-B1D6-7B23-1628-5CCB862DEBFF}"/>
              </a:ext>
            </a:extLst>
          </p:cNvPr>
          <p:cNvSpPr>
            <a:spLocks noGrp="1"/>
          </p:cNvSpPr>
          <p:nvPr>
            <p:ph idx="1"/>
          </p:nvPr>
        </p:nvSpPr>
        <p:spPr>
          <a:xfrm>
            <a:off x="648931" y="4960882"/>
            <a:ext cx="2174079" cy="1262937"/>
          </a:xfrm>
        </p:spPr>
        <p:txBody>
          <a:bodyPr vert="horz" lIns="91440" tIns="45720" rIns="91440" bIns="45720" rtlCol="0" anchor="t">
            <a:normAutofit/>
          </a:bodyPr>
          <a:lstStyle/>
          <a:p>
            <a:pPr marL="0" indent="0">
              <a:buNone/>
            </a:pPr>
            <a:endParaRPr lang="en-US"/>
          </a:p>
        </p:txBody>
      </p:sp>
      <p:sp>
        <p:nvSpPr>
          <p:cNvPr id="11" name="Freeform 31">
            <a:extLst>
              <a:ext uri="{FF2B5EF4-FFF2-40B4-BE49-F238E27FC236}">
                <a16:creationId xmlns:a16="http://schemas.microsoft.com/office/drawing/2014/main" id="{10208470-709D-4AF1-83BC-8A1019901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 name="Rectangle 12">
            <a:extLst>
              <a:ext uri="{FF2B5EF4-FFF2-40B4-BE49-F238E27FC236}">
                <a16:creationId xmlns:a16="http://schemas.microsoft.com/office/drawing/2014/main" id="{38D8AE6D-D2DF-4BEA-AF55-5E7DD41A3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8D9E9787-9929-42D8-AEDA-28F93680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Graphic 4" descr="Lecturer with solid fill">
            <a:extLst>
              <a:ext uri="{FF2B5EF4-FFF2-40B4-BE49-F238E27FC236}">
                <a16:creationId xmlns:a16="http://schemas.microsoft.com/office/drawing/2014/main" id="{5D6CF71C-91D0-501C-6745-68091115420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3742" y="1438929"/>
            <a:ext cx="3980139" cy="3980139"/>
          </a:xfrm>
          <a:prstGeom prst="rect">
            <a:avLst/>
          </a:prstGeom>
          <a:effectLst/>
        </p:spPr>
      </p:pic>
      <p:sp>
        <p:nvSpPr>
          <p:cNvPr id="17" name="Rectangle 16">
            <a:extLst>
              <a:ext uri="{FF2B5EF4-FFF2-40B4-BE49-F238E27FC236}">
                <a16:creationId xmlns:a16="http://schemas.microsoft.com/office/drawing/2014/main" id="{30A678BD-FD5D-4756-B0DC-E713CB82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297107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Sherrell Dillion 2021776 Emergent of Leadership Skills for the Workplace  BMSW6101</vt:lpstr>
      <vt:lpstr>PowerPoint Presentation</vt:lpstr>
      <vt:lpstr>   Overview of leadership styles    a psychologist back in the early 20th century called Kurt Lewin identified 3 specific types of leadership styles, authoritarian , democratic, laissez-faire   Autocratic leaders is often considered as the classical approach this style provides clear expectations  for what needs to be done and when it should be done. Autocratic style has been criticized over the past 30 years as some studies have said many autocratic leaders have a higher turnover  than other organizations. (Khan et al 2015)  Democratic style encourages employees to be part of the decision making. They see themselves as more guiders than leaders. Democratic leader like to help their peers reach their goals. (Khan et al 2015)  laissez-faire is where the managers provide little or no direction and gives employees as much freedom as possible. (Khan et al 2015)  </vt:lpstr>
      <vt:lpstr>   Democratic style of leadership is also known as the participative style as it encourages and motivates employees to be part of the decision-making process. Ideas and suggestions can be brought forward by any team member, and the democratic style of leadership facilitates and asks questions until there consensus in the decision-making. it is also where the focus of power is more with the group as a whole and there is greater interaction within the group. (Lee, 2021)   I align myself with the democratic style of leadership because I see myself as a motivating leader who likes to take my teams opinions into consideration, I also like to speak on the same level as my peers as I don’t like them to see me as better than them. However, I still want them to take me seriously because the job needs to get done in a professional manner and as a democratic leader, we like the phase "All for one and one for all". (Editor in Chief, 2019) says that this type of style connects people to their work and when employees feel like they have a connection with their employer and team they are more likely to be inclined and have more of a positive attitude.        </vt:lpstr>
      <vt:lpstr>PowerPoint Presentation</vt:lpstr>
      <vt:lpstr> Advantages of Democratic Leadership Styles  According to Rustin and Armstrong (2012)  there are two main advanced advantages that democratic leaders have over autocratic leaders and one of them is motivation and loyalty. Members of a work-group are more likely to commit themselves to its purposes where they feel more valued.  &gt; Decreased risk of catastrophic failure  &gt; Good working environment  &gt; High- performance teams  &gt; Self –sufficient  &gt; Motivating &gt; Equal rights  &gt; An understanding of most problems   </vt:lpstr>
      <vt:lpstr>Disadvantages Of Democratic Leadership Styles    &gt; Slow decision-making can cost you time, money and impacts relationships &gt; Over- dependence on the team &gt; collaboration burden &gt; Time consuming for the leader &gt; No optional solutions   (Gaille, 2018) says this type of style can create feelings of uncertainty within the team because when the team fails with this leadership style there is a lot of blame being pushed around and no-one wants to take accountability.</vt:lpstr>
      <vt:lpstr>Conclusion  I have concluded that a democratic leader doesn’t just think about themselves, they like to have the opinions and the input of decision-making from their employees because they know teamwork makes the dream work. And most employees like the trust they receive and respond with cooperation, team spirit, and high morals.  As much as it's a great style to have it also has its disadvantages.     </vt:lpstr>
      <vt:lpstr>References  Buchanan, D.A. and Huczynski, A.A. (2019). Organizational Behaviour. [online] Google Books. Pearson UK. Available at: https://books.google.co.uk/books/about/Organizational_Behaviour.html?id=Y6ilDwAAQBAJ&amp;redir_esc=y.   Editor in chief, (2019) 22 advantages and disadvantages of Democratic leadership styles. Available at:  22 Advantages and Disadvantages of Democratic Leadership Style – ConnectUS (connectusfund.org) (Accessed 17th February 2023)  Gaille, B. (2018). 19 Advantages and Disadvantages of Democratic Leadership Style. [online] BrandonGaille. Available at: https://brandongaille.com/19-advantages-and-disadvantages-of-democratic-leadership-style/.   Khan et al, Public Policy and Administration Research vol.5, No.3 (2015)  Lee, E (2021) Differentleadership styles | Pros and Cons of different leading styles (cpdonline.co.uk)       </vt:lpstr>
      <vt:lpstr>References</vt:lpstr>
      <vt:lpstr>Thank you for taking the time out to listen to my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198</cp:revision>
  <dcterms:created xsi:type="dcterms:W3CDTF">2023-01-26T12:15:18Z</dcterms:created>
  <dcterms:modified xsi:type="dcterms:W3CDTF">2023-02-19T21:05:14Z</dcterms:modified>
</cp:coreProperties>
</file>