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F43F"/>
    <a:srgbClr val="EBE893"/>
    <a:srgbClr val="C8F6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7671"/>
    <p:restoredTop sz="95595"/>
  </p:normalViewPr>
  <p:slideViewPr>
    <p:cSldViewPr snapToGrid="0" snapToObjects="1">
      <p:cViewPr varScale="1">
        <p:scale>
          <a:sx n="72" d="100"/>
          <a:sy n="72" d="100"/>
        </p:scale>
        <p:origin x="152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759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776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540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832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979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053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01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660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347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702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266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915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ABBB19A-BE2D-7B48-881E-D0E02340E154}"/>
              </a:ext>
            </a:extLst>
          </p:cNvPr>
          <p:cNvSpPr txBox="1"/>
          <p:nvPr/>
        </p:nvSpPr>
        <p:spPr>
          <a:xfrm>
            <a:off x="5611757" y="91754"/>
            <a:ext cx="7189843" cy="3231654"/>
          </a:xfrm>
          <a:prstGeom prst="rect">
            <a:avLst/>
          </a:prstGeom>
          <a:solidFill>
            <a:srgbClr val="73F43F"/>
          </a:solidFill>
        </p:spPr>
        <p:txBody>
          <a:bodyPr wrap="square" rtlCol="0">
            <a:spAutoFit/>
          </a:bodyPr>
          <a:lstStyle/>
          <a:p>
            <a:r>
              <a:rPr lang="en-US" sz="1200" b="1" dirty="0" err="1"/>
              <a:t>Yr</a:t>
            </a:r>
            <a:r>
              <a:rPr lang="en-US" sz="1200" b="1" dirty="0"/>
              <a:t> </a:t>
            </a:r>
            <a:r>
              <a:rPr lang="en-US" sz="1200" b="1" dirty="0" err="1"/>
              <a:t>ysgol</a:t>
            </a:r>
            <a:r>
              <a:rPr lang="en-US" sz="1200" b="1" dirty="0"/>
              <a:t> </a:t>
            </a:r>
            <a:r>
              <a:rPr lang="en-US" sz="1200" b="1" dirty="0" err="1"/>
              <a:t>a’r</a:t>
            </a:r>
            <a:r>
              <a:rPr lang="en-US" sz="1200" b="1" dirty="0"/>
              <a:t> </a:t>
            </a:r>
            <a:r>
              <a:rPr lang="en-US" sz="1200" b="1" dirty="0" err="1"/>
              <a:t>Gymuned</a:t>
            </a:r>
            <a:r>
              <a:rPr lang="en-US" sz="1200" b="1" dirty="0"/>
              <a:t> </a:t>
            </a:r>
            <a:r>
              <a:rPr lang="en-US" sz="1200" b="1" dirty="0" err="1"/>
              <a:t>agos</a:t>
            </a:r>
            <a:endParaRPr lang="en-US" sz="1200" b="1" dirty="0"/>
          </a:p>
          <a:p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sicrhau</a:t>
            </a:r>
            <a:r>
              <a:rPr lang="en-US" sz="1200" dirty="0"/>
              <a:t> bod y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teimlo</a:t>
            </a:r>
            <a:r>
              <a:rPr lang="en-US" sz="1200" dirty="0"/>
              <a:t> </a:t>
            </a:r>
            <a:r>
              <a:rPr lang="en-US" sz="1200" dirty="0" err="1"/>
              <a:t>fel</a:t>
            </a:r>
            <a:r>
              <a:rPr lang="en-US" sz="1200" dirty="0"/>
              <a:t> </a:t>
            </a:r>
            <a:r>
              <a:rPr lang="en-US" sz="1200" dirty="0" err="1"/>
              <a:t>eu</a:t>
            </a:r>
            <a:r>
              <a:rPr lang="en-US" sz="1200" dirty="0"/>
              <a:t> bod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perthyn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gymuned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wneud</a:t>
            </a:r>
            <a:r>
              <a:rPr lang="en-US" sz="1200" dirty="0"/>
              <a:t> y </a:t>
            </a:r>
            <a:r>
              <a:rPr lang="en-US" sz="1200" dirty="0" err="1"/>
              <a:t>gweithgareddau</a:t>
            </a:r>
            <a:r>
              <a:rPr lang="en-US" sz="1200" dirty="0"/>
              <a:t> </a:t>
            </a:r>
            <a:r>
              <a:rPr lang="en-US" sz="1200" dirty="0" err="1"/>
              <a:t>isod</a:t>
            </a:r>
            <a:r>
              <a:rPr lang="en-US" sz="1200" dirty="0"/>
              <a:t>: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en-US" sz="1200" dirty="0"/>
              <a:t>Mae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CRACh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medru</a:t>
            </a:r>
            <a:r>
              <a:rPr lang="en-US" sz="1200" dirty="0"/>
              <a:t> </a:t>
            </a:r>
            <a:r>
              <a:rPr lang="en-US" sz="1200" dirty="0" err="1"/>
              <a:t>cynnal</a:t>
            </a:r>
            <a:r>
              <a:rPr lang="en-US" sz="1200" dirty="0"/>
              <a:t> </a:t>
            </a:r>
            <a:r>
              <a:rPr lang="en-US" sz="1200" dirty="0" err="1"/>
              <a:t>cyfarfodydd</a:t>
            </a:r>
            <a:r>
              <a:rPr lang="en-US" sz="1200" dirty="0"/>
              <a:t> </a:t>
            </a:r>
            <a:r>
              <a:rPr lang="en-US" sz="1200" dirty="0" err="1"/>
              <a:t>anffurfiol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a </a:t>
            </a:r>
            <a:r>
              <a:rPr lang="en-US" sz="1200" dirty="0" err="1"/>
              <a:t>chymuned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sicrhau</a:t>
            </a:r>
            <a:r>
              <a:rPr lang="en-US" sz="1200" dirty="0"/>
              <a:t> </a:t>
            </a:r>
            <a:r>
              <a:rPr lang="en-US" sz="1200" dirty="0" err="1"/>
              <a:t>digwyddiadau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plant </a:t>
            </a:r>
            <a:r>
              <a:rPr lang="en-US" sz="1200" dirty="0" err="1"/>
              <a:t>cymryd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</a:t>
            </a:r>
            <a:r>
              <a:rPr lang="en-US" sz="1200" dirty="0" err="1"/>
              <a:t>ynddi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Mae’r</a:t>
            </a:r>
            <a:r>
              <a:rPr lang="en-US" sz="1200" dirty="0"/>
              <a:t> plant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cyfle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berfformio</a:t>
            </a:r>
            <a:r>
              <a:rPr lang="en-US" sz="1200" dirty="0"/>
              <a:t> a </a:t>
            </a:r>
            <a:r>
              <a:rPr lang="en-US" sz="1200" dirty="0" err="1"/>
              <a:t>chymryd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</a:t>
            </a:r>
            <a:r>
              <a:rPr lang="en-US" sz="1200" dirty="0" err="1"/>
              <a:t>mewn</a:t>
            </a:r>
            <a:r>
              <a:rPr lang="en-US" sz="1200" dirty="0"/>
              <a:t> </a:t>
            </a:r>
            <a:r>
              <a:rPr lang="en-US" sz="1200" dirty="0" err="1"/>
              <a:t>nifer</a:t>
            </a:r>
            <a:r>
              <a:rPr lang="en-US" sz="1200" dirty="0"/>
              <a:t> </a:t>
            </a:r>
            <a:r>
              <a:rPr lang="en-US" sz="1200" dirty="0" err="1"/>
              <a:t>helaeth</a:t>
            </a:r>
            <a:r>
              <a:rPr lang="en-US" sz="1200" dirty="0"/>
              <a:t> o </a:t>
            </a:r>
            <a:r>
              <a:rPr lang="en-US" sz="1200" dirty="0" err="1"/>
              <a:t>achlysuron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ynghlwm</a:t>
            </a:r>
            <a:r>
              <a:rPr lang="en-US" sz="1200" dirty="0"/>
              <a:t> </a:t>
            </a:r>
            <a:r>
              <a:rPr lang="en-US" sz="1200" dirty="0" err="1"/>
              <a:t>gyda’r</a:t>
            </a:r>
            <a:r>
              <a:rPr lang="en-US" sz="1200" dirty="0"/>
              <a:t> </a:t>
            </a:r>
            <a:r>
              <a:rPr lang="en-US" sz="1200" dirty="0" err="1"/>
              <a:t>gymuned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ceisio</a:t>
            </a:r>
            <a:r>
              <a:rPr lang="en-US" sz="1200" dirty="0"/>
              <a:t> </a:t>
            </a:r>
            <a:r>
              <a:rPr lang="en-US" sz="1200" dirty="0" err="1"/>
              <a:t>cefnogi’r</a:t>
            </a:r>
            <a:r>
              <a:rPr lang="en-US" sz="1200" dirty="0"/>
              <a:t> </a:t>
            </a:r>
            <a:r>
              <a:rPr lang="en-US" sz="1200" dirty="0" err="1"/>
              <a:t>teuluoedd</a:t>
            </a:r>
            <a:r>
              <a:rPr lang="en-US" sz="1200" dirty="0"/>
              <a:t>  di-</a:t>
            </a:r>
            <a:r>
              <a:rPr lang="en-US" sz="1200" dirty="0" err="1"/>
              <a:t>gymraeg</a:t>
            </a:r>
            <a:r>
              <a:rPr lang="en-US" sz="1200" dirty="0"/>
              <a:t>,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cynnig</a:t>
            </a:r>
            <a:r>
              <a:rPr lang="en-US" sz="1200" dirty="0"/>
              <a:t> </a:t>
            </a:r>
            <a:r>
              <a:rPr lang="en-US" sz="1200" dirty="0" err="1"/>
              <a:t>cyrsiau</a:t>
            </a:r>
            <a:r>
              <a:rPr lang="en-US" sz="1200" dirty="0"/>
              <a:t> </a:t>
            </a:r>
            <a:r>
              <a:rPr lang="en-US" sz="1200" dirty="0" err="1"/>
              <a:t>dysgu</a:t>
            </a:r>
            <a:r>
              <a:rPr lang="en-US" sz="1200" dirty="0"/>
              <a:t> </a:t>
            </a:r>
            <a:r>
              <a:rPr lang="en-US" sz="1200" dirty="0" err="1"/>
              <a:t>Cymraeg</a:t>
            </a:r>
            <a:r>
              <a:rPr lang="en-US" sz="1200" dirty="0"/>
              <a:t> am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un </a:t>
            </a:r>
            <a:r>
              <a:rPr lang="en-US" sz="1200" dirty="0" err="1"/>
              <a:t>Gymraeg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Mae </a:t>
            </a:r>
            <a:r>
              <a:rPr lang="en-US" sz="1200" dirty="0" err="1"/>
              <a:t>codi</a:t>
            </a:r>
            <a:r>
              <a:rPr lang="en-US" sz="1200" dirty="0"/>
              <a:t> </a:t>
            </a:r>
            <a:r>
              <a:rPr lang="en-US" sz="1200" dirty="0" err="1"/>
              <a:t>arian</a:t>
            </a:r>
            <a:r>
              <a:rPr lang="en-US" sz="1200" dirty="0"/>
              <a:t> a </a:t>
            </a:r>
            <a:r>
              <a:rPr lang="en-US" sz="1200" dirty="0" err="1"/>
              <a:t>chefnogi</a:t>
            </a:r>
            <a:r>
              <a:rPr lang="en-US" sz="1200" dirty="0"/>
              <a:t> </a:t>
            </a:r>
            <a:r>
              <a:rPr lang="en-US" sz="1200" dirty="0" err="1"/>
              <a:t>elusennau</a:t>
            </a:r>
            <a:r>
              <a:rPr lang="en-US" sz="1200" dirty="0"/>
              <a:t> </a:t>
            </a:r>
            <a:r>
              <a:rPr lang="en-US" sz="1200" dirty="0" err="1"/>
              <a:t>lleol</a:t>
            </a:r>
            <a:r>
              <a:rPr lang="en-US" sz="1200" dirty="0"/>
              <a:t> </a:t>
            </a:r>
            <a:r>
              <a:rPr lang="en-US" sz="1200" dirty="0" err="1"/>
              <a:t>megis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Eglwys</a:t>
            </a:r>
            <a:r>
              <a:rPr lang="en-US" sz="1200" dirty="0"/>
              <a:t> </a:t>
            </a:r>
            <a:r>
              <a:rPr lang="en-US" sz="1200" dirty="0" err="1"/>
              <a:t>leol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</a:t>
            </a:r>
            <a:r>
              <a:rPr lang="en-US" sz="1200" dirty="0" err="1"/>
              <a:t>annatod</a:t>
            </a:r>
            <a:r>
              <a:rPr lang="en-US" sz="1200" dirty="0"/>
              <a:t>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 Mae </a:t>
            </a:r>
            <a:r>
              <a:rPr lang="en-US" sz="1200" dirty="0" err="1"/>
              <a:t>gwneud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hybu</a:t>
            </a:r>
            <a:r>
              <a:rPr lang="en-US" sz="1200" dirty="0"/>
              <a:t> </a:t>
            </a:r>
            <a:r>
              <a:rPr lang="en-US" sz="1200" dirty="0" err="1"/>
              <a:t>caredigrwydd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cyfoethogu</a:t>
            </a:r>
            <a:r>
              <a:rPr lang="en-US" sz="1200" dirty="0"/>
              <a:t> </a:t>
            </a:r>
            <a:r>
              <a:rPr lang="en-US" sz="1200" dirty="0" err="1"/>
              <a:t>profiadau'r</a:t>
            </a:r>
            <a:r>
              <a:rPr lang="en-US" sz="1200" dirty="0"/>
              <a:t> plant,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gwahodd</a:t>
            </a:r>
            <a:r>
              <a:rPr lang="en-US" sz="1200" dirty="0"/>
              <a:t> </a:t>
            </a:r>
            <a:r>
              <a:rPr lang="en-US" sz="1200" dirty="0" err="1"/>
              <a:t>unigolion</a:t>
            </a:r>
            <a:r>
              <a:rPr lang="en-US" sz="1200" dirty="0"/>
              <a:t>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cyhoedd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 </a:t>
            </a:r>
            <a:r>
              <a:rPr lang="en-US" sz="1200" dirty="0" err="1"/>
              <a:t>Yn</a:t>
            </a:r>
            <a:r>
              <a:rPr lang="en-US" sz="1200" dirty="0"/>
              <a:t> y </a:t>
            </a:r>
            <a:r>
              <a:rPr lang="en-US" sz="1200" dirty="0" err="1"/>
              <a:t>blyddynoedd</a:t>
            </a:r>
            <a:r>
              <a:rPr lang="en-US" sz="1200" dirty="0"/>
              <a:t> </a:t>
            </a:r>
            <a:r>
              <a:rPr lang="en-US" sz="1200" dirty="0" err="1"/>
              <a:t>diwethaf</a:t>
            </a:r>
            <a:r>
              <a:rPr lang="en-US" sz="1200" dirty="0"/>
              <a:t>, mi </a:t>
            </a:r>
            <a:r>
              <a:rPr lang="en-US" sz="1200" dirty="0" err="1"/>
              <a:t>gaiff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profiad</a:t>
            </a:r>
            <a:r>
              <a:rPr lang="en-US" sz="1200" dirty="0"/>
              <a:t> o </a:t>
            </a:r>
            <a:r>
              <a:rPr lang="en-US" sz="1200" dirty="0" err="1"/>
              <a:t>ddisgo</a:t>
            </a:r>
            <a:r>
              <a:rPr lang="en-US" sz="1200" dirty="0"/>
              <a:t> </a:t>
            </a:r>
            <a:r>
              <a:rPr lang="en-US" sz="1200" dirty="0" err="1"/>
              <a:t>pŵer</a:t>
            </a:r>
            <a:r>
              <a:rPr lang="en-US" sz="1200" dirty="0"/>
              <a:t> </a:t>
            </a:r>
            <a:r>
              <a:rPr lang="en-US" sz="1200" dirty="0" err="1"/>
              <a:t>pedlo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dathlu</a:t>
            </a:r>
            <a:r>
              <a:rPr lang="en-US" sz="1200" dirty="0"/>
              <a:t> </a:t>
            </a:r>
            <a:r>
              <a:rPr lang="en-US" sz="1200" dirty="0" err="1"/>
              <a:t>Dydd</a:t>
            </a:r>
            <a:r>
              <a:rPr lang="en-US" sz="1200" dirty="0"/>
              <a:t> </a:t>
            </a:r>
            <a:r>
              <a:rPr lang="en-US" sz="1200" dirty="0" err="1"/>
              <a:t>Miwsig</a:t>
            </a:r>
            <a:r>
              <a:rPr lang="en-US" sz="1200" dirty="0"/>
              <a:t> Cymru.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defnyddio</a:t>
            </a:r>
            <a:r>
              <a:rPr lang="en-US" sz="1200" dirty="0"/>
              <a:t> un o </a:t>
            </a:r>
            <a:r>
              <a:rPr lang="en-US" sz="1200" dirty="0" err="1"/>
              <a:t>dechnegau</a:t>
            </a:r>
            <a:r>
              <a:rPr lang="en-US" sz="1200" dirty="0"/>
              <a:t> Vygotsky.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gwahodd</a:t>
            </a:r>
            <a:r>
              <a:rPr lang="en-US" sz="1200" dirty="0"/>
              <a:t> plant o’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uwchradd</a:t>
            </a:r>
            <a:r>
              <a:rPr lang="en-US" sz="1200" dirty="0"/>
              <a:t> </a:t>
            </a:r>
            <a:r>
              <a:rPr lang="en-US" sz="1200" dirty="0" err="1"/>
              <a:t>leol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ddarllen</a:t>
            </a:r>
            <a:r>
              <a:rPr lang="en-US" sz="1200" dirty="0"/>
              <a:t> </a:t>
            </a:r>
            <a:r>
              <a:rPr lang="en-US" sz="1200" dirty="0" err="1"/>
              <a:t>gyda’r</a:t>
            </a:r>
            <a:r>
              <a:rPr lang="en-US" sz="1200" dirty="0"/>
              <a:t> 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gynradd</a:t>
            </a:r>
            <a:r>
              <a:rPr lang="en-US" sz="1200" dirty="0"/>
              <a:t>. Mae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brofiad</a:t>
            </a:r>
            <a:r>
              <a:rPr lang="en-US" sz="1200" dirty="0"/>
              <a:t> </a:t>
            </a:r>
            <a:r>
              <a:rPr lang="en-US" sz="1200" dirty="0" err="1"/>
              <a:t>anhygoel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ddau</a:t>
            </a:r>
            <a:r>
              <a:rPr lang="en-US" sz="1200" dirty="0"/>
              <a:t> </a:t>
            </a:r>
            <a:r>
              <a:rPr lang="en-US" sz="1200" dirty="0" err="1"/>
              <a:t>grŵp</a:t>
            </a:r>
            <a:r>
              <a:rPr lang="en-US" sz="1200" dirty="0"/>
              <a:t> o </a:t>
            </a:r>
            <a:r>
              <a:rPr lang="en-US" sz="1200" dirty="0" err="1"/>
              <a:t>blant</a:t>
            </a:r>
            <a:r>
              <a:rPr lang="en-US" sz="1200" dirty="0"/>
              <a:t> am </a:t>
            </a:r>
            <a:r>
              <a:rPr lang="en-US" sz="1200" dirty="0" err="1"/>
              <a:t>eu</a:t>
            </a:r>
            <a:r>
              <a:rPr lang="en-US" sz="1200" dirty="0"/>
              <a:t> bod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magu</a:t>
            </a:r>
            <a:r>
              <a:rPr lang="en-US" sz="1200" dirty="0"/>
              <a:t> </a:t>
            </a:r>
            <a:r>
              <a:rPr lang="en-US" sz="1200" dirty="0" err="1"/>
              <a:t>hyder</a:t>
            </a:r>
            <a:r>
              <a:rPr lang="en-US" sz="1200" dirty="0"/>
              <a:t> y </a:t>
            </a:r>
            <a:r>
              <a:rPr lang="en-US" sz="1200" dirty="0" err="1"/>
              <a:t>ddau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greu</a:t>
            </a:r>
            <a:r>
              <a:rPr lang="en-US" sz="1200" dirty="0"/>
              <a:t> </a:t>
            </a:r>
            <a:r>
              <a:rPr lang="en-US" sz="1200" dirty="0" err="1"/>
              <a:t>perthynas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ogystal</a:t>
            </a:r>
            <a:r>
              <a:rPr lang="en-US" sz="1200" dirty="0"/>
              <a:t> </a:t>
            </a:r>
            <a:r>
              <a:rPr lang="en-US" sz="1200" dirty="0" err="1"/>
              <a:t>â’u</a:t>
            </a:r>
            <a:r>
              <a:rPr lang="en-US" sz="1200" dirty="0"/>
              <a:t> </a:t>
            </a:r>
            <a:r>
              <a:rPr lang="en-US" sz="1200" dirty="0" err="1"/>
              <a:t>sgiliau</a:t>
            </a:r>
            <a:r>
              <a:rPr lang="en-US" sz="1200" dirty="0"/>
              <a:t> </a:t>
            </a:r>
            <a:r>
              <a:rPr lang="en-US" sz="1200" dirty="0" err="1"/>
              <a:t>darllen</a:t>
            </a:r>
            <a:r>
              <a:rPr lang="en-US" sz="1200" dirty="0"/>
              <a:t>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F8EBDE-E779-3F45-BC8B-4D62095B7CF9}"/>
              </a:ext>
            </a:extLst>
          </p:cNvPr>
          <p:cNvSpPr txBox="1"/>
          <p:nvPr/>
        </p:nvSpPr>
        <p:spPr>
          <a:xfrm>
            <a:off x="8305235" y="3659490"/>
            <a:ext cx="4331625" cy="39703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1200" b="1" dirty="0"/>
              <a:t>Y </a:t>
            </a:r>
            <a:r>
              <a:rPr lang="en-US" sz="1200" b="1" dirty="0" err="1"/>
              <a:t>siarter</a:t>
            </a:r>
            <a:r>
              <a:rPr lang="en-US" sz="1200" b="1" dirty="0"/>
              <a:t> </a:t>
            </a:r>
            <a:r>
              <a:rPr lang="en-US" sz="1200" b="1" dirty="0" err="1"/>
              <a:t>iaith</a:t>
            </a:r>
            <a:r>
              <a:rPr lang="en-US" sz="1200" b="1" dirty="0"/>
              <a:t>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Y </a:t>
            </a:r>
            <a:r>
              <a:rPr lang="en-US" sz="1200" dirty="0" err="1"/>
              <a:t>Siarter</a:t>
            </a:r>
            <a:r>
              <a:rPr lang="en-US" sz="1200" dirty="0"/>
              <a:t> </a:t>
            </a:r>
            <a:r>
              <a:rPr lang="en-US" sz="1200" dirty="0" err="1"/>
              <a:t>iaith</a:t>
            </a:r>
            <a:r>
              <a:rPr lang="en-US" sz="1200" dirty="0"/>
              <a:t> </a:t>
            </a:r>
            <a:r>
              <a:rPr lang="en-US" sz="1200" dirty="0" err="1"/>
              <a:t>yw</a:t>
            </a:r>
            <a:r>
              <a:rPr lang="en-US" sz="1200" dirty="0"/>
              <a:t> </a:t>
            </a:r>
            <a:r>
              <a:rPr lang="en-US" sz="1200" dirty="0" err="1"/>
              <a:t>fframwaith</a:t>
            </a:r>
            <a:r>
              <a:rPr lang="en-US" sz="1200" dirty="0"/>
              <a:t> </a:t>
            </a:r>
            <a:r>
              <a:rPr lang="en-US" sz="1200" dirty="0" err="1"/>
              <a:t>creuwyd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y </a:t>
            </a:r>
            <a:r>
              <a:rPr lang="en-US" sz="1200" dirty="0" err="1"/>
              <a:t>llywodraeth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cyrraedd</a:t>
            </a:r>
            <a:r>
              <a:rPr lang="en-US" sz="1200" dirty="0"/>
              <a:t> y nod o </a:t>
            </a:r>
            <a:r>
              <a:rPr lang="en-US" sz="1200" dirty="0" err="1"/>
              <a:t>gael</a:t>
            </a:r>
            <a:r>
              <a:rPr lang="en-US" sz="1200" dirty="0"/>
              <a:t> 1 </a:t>
            </a:r>
            <a:r>
              <a:rPr lang="en-US" sz="1200" dirty="0" err="1"/>
              <a:t>miliwn</a:t>
            </a:r>
            <a:r>
              <a:rPr lang="en-US" sz="1200" dirty="0"/>
              <a:t> o </a:t>
            </a:r>
            <a:r>
              <a:rPr lang="en-US" sz="1200" dirty="0" err="1"/>
              <a:t>siaradwyr</a:t>
            </a:r>
            <a:r>
              <a:rPr lang="en-US" sz="1200" dirty="0"/>
              <a:t> </a:t>
            </a:r>
            <a:r>
              <a:rPr lang="en-US" sz="1200" dirty="0" err="1"/>
              <a:t>Gymraeg</a:t>
            </a:r>
            <a:r>
              <a:rPr lang="en-US" sz="1200" dirty="0"/>
              <a:t> </a:t>
            </a:r>
            <a:r>
              <a:rPr lang="en-US" sz="1200" dirty="0" err="1"/>
              <a:t>erbyn</a:t>
            </a:r>
            <a:r>
              <a:rPr lang="en-US" sz="1200" dirty="0"/>
              <a:t> 2050.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Y </a:t>
            </a:r>
            <a:r>
              <a:rPr lang="en-US" sz="1200" dirty="0" err="1"/>
              <a:t>pwrpas</a:t>
            </a:r>
            <a:r>
              <a:rPr lang="en-US" sz="1200" dirty="0"/>
              <a:t> </a:t>
            </a:r>
            <a:r>
              <a:rPr lang="en-US" sz="1200" dirty="0" err="1"/>
              <a:t>yw</a:t>
            </a:r>
            <a:r>
              <a:rPr lang="en-US" sz="1200" dirty="0"/>
              <a:t> </a:t>
            </a:r>
            <a:r>
              <a:rPr lang="en-US" sz="1200" dirty="0" err="1"/>
              <a:t>cynyddu</a:t>
            </a:r>
            <a:r>
              <a:rPr lang="en-US" sz="1200" dirty="0"/>
              <a:t> </a:t>
            </a:r>
            <a:r>
              <a:rPr lang="en-US" sz="1200" dirty="0" err="1"/>
              <a:t>hyder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iaith</a:t>
            </a:r>
            <a:r>
              <a:rPr lang="en-US" sz="1200" dirty="0"/>
              <a:t> </a:t>
            </a:r>
            <a:r>
              <a:rPr lang="en-US" sz="1200" dirty="0" err="1"/>
              <a:t>a’u</a:t>
            </a:r>
            <a:r>
              <a:rPr lang="en-US" sz="1200" dirty="0"/>
              <a:t> </a:t>
            </a:r>
            <a:r>
              <a:rPr lang="en-US" sz="1200" dirty="0" err="1"/>
              <a:t>defnyddio</a:t>
            </a:r>
            <a:r>
              <a:rPr lang="en-US" sz="1200" dirty="0"/>
              <a:t>  </a:t>
            </a:r>
            <a:r>
              <a:rPr lang="en-US" sz="1200" dirty="0" err="1"/>
              <a:t>tu</a:t>
            </a:r>
            <a:r>
              <a:rPr lang="en-US" sz="1200" dirty="0"/>
              <a:t> </a:t>
            </a:r>
            <a:r>
              <a:rPr lang="en-US" sz="1200" dirty="0" err="1"/>
              <a:t>mewn</a:t>
            </a:r>
            <a:r>
              <a:rPr lang="en-US" sz="1200" dirty="0"/>
              <a:t> a </a:t>
            </a:r>
            <a:r>
              <a:rPr lang="en-US" sz="1200" dirty="0" err="1"/>
              <a:t>thu</a:t>
            </a:r>
            <a:r>
              <a:rPr lang="en-US" sz="1200" dirty="0"/>
              <a:t> </a:t>
            </a:r>
            <a:r>
              <a:rPr lang="en-US" sz="1200" dirty="0" err="1"/>
              <a:t>allan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paratoi</a:t>
            </a:r>
            <a:r>
              <a:rPr lang="en-US" sz="1200" dirty="0"/>
              <a:t> gig </a:t>
            </a:r>
            <a:r>
              <a:rPr lang="en-US" sz="1200" dirty="0" err="1"/>
              <a:t>Cymraeg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y </a:t>
            </a:r>
            <a:r>
              <a:rPr lang="en-US" sz="1200" dirty="0" err="1"/>
              <a:t>dosbarthiadau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dathlu</a:t>
            </a:r>
            <a:r>
              <a:rPr lang="en-US" sz="1200" dirty="0"/>
              <a:t> </a:t>
            </a:r>
            <a:r>
              <a:rPr lang="en-US" sz="1200" dirty="0" err="1"/>
              <a:t>dydd</a:t>
            </a:r>
            <a:r>
              <a:rPr lang="en-US" sz="1200" dirty="0"/>
              <a:t> </a:t>
            </a:r>
            <a:r>
              <a:rPr lang="en-US" sz="1200" dirty="0" err="1"/>
              <a:t>miwsig</a:t>
            </a:r>
            <a:r>
              <a:rPr lang="en-US" sz="1200" dirty="0"/>
              <a:t> Cymru,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hefyd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caniatáu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plant </a:t>
            </a:r>
            <a:r>
              <a:rPr lang="en-US" sz="1200" dirty="0" err="1"/>
              <a:t>creu</a:t>
            </a:r>
            <a:r>
              <a:rPr lang="en-US" sz="1200" dirty="0"/>
              <a:t> </a:t>
            </a:r>
            <a:r>
              <a:rPr lang="en-US" sz="1200" dirty="0" err="1"/>
              <a:t>cyswllt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iaith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fywyd</a:t>
            </a:r>
            <a:r>
              <a:rPr lang="en-US" sz="1200" dirty="0"/>
              <a:t> </a:t>
            </a:r>
            <a:r>
              <a:rPr lang="en-US" sz="1200" dirty="0" err="1"/>
              <a:t>pob</a:t>
            </a:r>
            <a:r>
              <a:rPr lang="en-US" sz="1200" dirty="0"/>
              <a:t> </a:t>
            </a:r>
            <a:r>
              <a:rPr lang="en-US" sz="1200" dirty="0" err="1"/>
              <a:t>dydd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ogystal</a:t>
            </a:r>
            <a:r>
              <a:rPr lang="en-US" sz="1200" dirty="0"/>
              <a:t> </a:t>
            </a:r>
            <a:r>
              <a:rPr lang="en-US" sz="1200" dirty="0" err="1"/>
              <a:t>â</a:t>
            </a:r>
            <a:r>
              <a:rPr lang="en-US" sz="1200" dirty="0"/>
              <a:t> </a:t>
            </a:r>
            <a:r>
              <a:rPr lang="en-US" sz="1200" dirty="0" err="1"/>
              <a:t>dathlu</a:t>
            </a:r>
            <a:r>
              <a:rPr lang="en-US" sz="1200" dirty="0"/>
              <a:t> </a:t>
            </a:r>
            <a:r>
              <a:rPr lang="en-US" sz="1200" dirty="0" err="1"/>
              <a:t>dydd</a:t>
            </a:r>
            <a:r>
              <a:rPr lang="en-US" sz="1200" dirty="0"/>
              <a:t> </a:t>
            </a:r>
            <a:r>
              <a:rPr lang="en-US" sz="1200" dirty="0" err="1"/>
              <a:t>miwsig</a:t>
            </a:r>
            <a:r>
              <a:rPr lang="en-US" sz="1200" dirty="0"/>
              <a:t> Cymru,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paratoi</a:t>
            </a:r>
            <a:r>
              <a:rPr lang="en-US" sz="1200" dirty="0"/>
              <a:t> </a:t>
            </a:r>
            <a:r>
              <a:rPr lang="en-US" sz="1200" dirty="0" err="1"/>
              <a:t>gweithgareddau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gyfer</a:t>
            </a:r>
            <a:r>
              <a:rPr lang="en-US" sz="1200" dirty="0"/>
              <a:t> </a:t>
            </a:r>
            <a:r>
              <a:rPr lang="en-US" sz="1200" dirty="0" err="1"/>
              <a:t>dathlu</a:t>
            </a:r>
            <a:r>
              <a:rPr lang="en-US" sz="1200" dirty="0"/>
              <a:t> </a:t>
            </a:r>
            <a:r>
              <a:rPr lang="en-US" sz="1200" dirty="0" err="1"/>
              <a:t>diwrnodau</a:t>
            </a:r>
            <a:r>
              <a:rPr lang="en-US" sz="1200" dirty="0"/>
              <a:t> </a:t>
            </a:r>
            <a:r>
              <a:rPr lang="en-US" sz="1200" dirty="0" err="1"/>
              <a:t>pwysig</a:t>
            </a:r>
            <a:r>
              <a:rPr lang="en-US" sz="1200" dirty="0"/>
              <a:t> </a:t>
            </a:r>
            <a:r>
              <a:rPr lang="en-US" sz="1200" dirty="0" err="1"/>
              <a:t>fel</a:t>
            </a:r>
            <a:r>
              <a:rPr lang="en-US" sz="1200" dirty="0"/>
              <a:t>: </a:t>
            </a:r>
            <a:r>
              <a:rPr lang="en-US" sz="1200" dirty="0" err="1"/>
              <a:t>diwrnod</a:t>
            </a:r>
            <a:r>
              <a:rPr lang="en-US" sz="1200" dirty="0"/>
              <a:t> </a:t>
            </a:r>
            <a:r>
              <a:rPr lang="en-US" sz="1200" dirty="0" err="1"/>
              <a:t>Shwmae</a:t>
            </a:r>
            <a:r>
              <a:rPr lang="en-US" sz="1200" dirty="0"/>
              <a:t> </a:t>
            </a:r>
            <a:r>
              <a:rPr lang="en-US" sz="1200" dirty="0" err="1"/>
              <a:t>Sumae</a:t>
            </a:r>
            <a:r>
              <a:rPr lang="en-US" sz="1200" dirty="0"/>
              <a:t>, </a:t>
            </a:r>
            <a:r>
              <a:rPr lang="en-US" sz="1200" dirty="0" err="1"/>
              <a:t>Diwrnod</a:t>
            </a:r>
            <a:r>
              <a:rPr lang="en-US" sz="1200" dirty="0"/>
              <a:t> T </a:t>
            </a:r>
            <a:r>
              <a:rPr lang="en-US" sz="1200" dirty="0" err="1"/>
              <a:t>Llew</a:t>
            </a:r>
            <a:r>
              <a:rPr lang="en-US" sz="1200" dirty="0"/>
              <a:t> Jones, </a:t>
            </a:r>
            <a:r>
              <a:rPr lang="en-US" sz="1200" dirty="0" err="1"/>
              <a:t>Dydd</a:t>
            </a:r>
            <a:r>
              <a:rPr lang="en-US" sz="1200" dirty="0"/>
              <a:t> </a:t>
            </a:r>
            <a:r>
              <a:rPr lang="en-US" sz="1200" dirty="0" err="1"/>
              <a:t>Gŵyl</a:t>
            </a:r>
            <a:r>
              <a:rPr lang="en-US" sz="1200" dirty="0"/>
              <a:t> </a:t>
            </a:r>
            <a:r>
              <a:rPr lang="en-US" sz="1200" dirty="0" err="1"/>
              <a:t>Dewi</a:t>
            </a:r>
            <a:r>
              <a:rPr lang="en-US" sz="1200" dirty="0"/>
              <a:t> ac </a:t>
            </a:r>
            <a:r>
              <a:rPr lang="en-US" sz="1200" dirty="0" err="1"/>
              <a:t>ati</a:t>
            </a:r>
            <a:r>
              <a:rPr lang="en-US" sz="1200" dirty="0"/>
              <a:t>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Mae </a:t>
            </a:r>
            <a:r>
              <a:rPr lang="en-US" sz="1200" dirty="0" err="1"/>
              <a:t>gweithio</a:t>
            </a:r>
            <a:r>
              <a:rPr lang="en-US" sz="1200" dirty="0"/>
              <a:t> </a:t>
            </a:r>
            <a:r>
              <a:rPr lang="en-US" sz="1200" dirty="0" err="1"/>
              <a:t>gyda’r</a:t>
            </a:r>
            <a:r>
              <a:rPr lang="en-US" sz="1200" dirty="0"/>
              <a:t> </a:t>
            </a:r>
            <a:r>
              <a:rPr lang="en-US" sz="1200" dirty="0" err="1"/>
              <a:t>gymuned</a:t>
            </a:r>
            <a:r>
              <a:rPr lang="en-US" sz="1200" dirty="0"/>
              <a:t> </a:t>
            </a:r>
            <a:r>
              <a:rPr lang="en-US" sz="1200" dirty="0" err="1"/>
              <a:t>ehangach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dysgu</a:t>
            </a:r>
            <a:r>
              <a:rPr lang="en-US" sz="1200" dirty="0"/>
              <a:t> am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ardal</a:t>
            </a:r>
            <a:r>
              <a:rPr lang="en-US" sz="1200" dirty="0"/>
              <a:t> </a:t>
            </a:r>
            <a:r>
              <a:rPr lang="en-US" sz="1200" dirty="0" err="1"/>
              <a:t>leol</a:t>
            </a:r>
            <a:r>
              <a:rPr lang="en-US" sz="1200" dirty="0"/>
              <a:t>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dreftadaeth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ynghlwm</a:t>
            </a:r>
            <a:r>
              <a:rPr lang="en-US" sz="1200" dirty="0"/>
              <a:t> a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nodwedd</a:t>
            </a:r>
            <a:r>
              <a:rPr lang="en-US" sz="1200" dirty="0"/>
              <a:t> </a:t>
            </a:r>
            <a:r>
              <a:rPr lang="en-US" sz="1200" dirty="0" err="1"/>
              <a:t>arall</a:t>
            </a:r>
            <a:r>
              <a:rPr lang="en-US" sz="1200" dirty="0"/>
              <a:t>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siarter</a:t>
            </a:r>
            <a:r>
              <a:rPr lang="en-US" sz="1200" dirty="0"/>
              <a:t> </a:t>
            </a:r>
            <a:r>
              <a:rPr lang="en-US" sz="1200" dirty="0" err="1"/>
              <a:t>iaith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yma</a:t>
            </a:r>
            <a:r>
              <a:rPr lang="en-US" sz="1200" dirty="0"/>
              <a:t>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Mae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cynorthwywyr</a:t>
            </a:r>
            <a:r>
              <a:rPr lang="en-US" sz="1200" dirty="0"/>
              <a:t> </a:t>
            </a:r>
            <a:r>
              <a:rPr lang="en-US" sz="1200" dirty="0" err="1"/>
              <a:t>Cymraeg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iddynt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mewnbwn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digwyddiadau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ynghlwm</a:t>
            </a:r>
            <a:r>
              <a:rPr lang="en-US" sz="1200" dirty="0"/>
              <a:t>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siarter</a:t>
            </a:r>
            <a:r>
              <a:rPr lang="en-US" sz="1200" dirty="0"/>
              <a:t> </a:t>
            </a:r>
            <a:r>
              <a:rPr lang="en-US" sz="1200" dirty="0" err="1"/>
              <a:t>iaith</a:t>
            </a:r>
            <a:r>
              <a:rPr lang="en-US" sz="1200" dirty="0"/>
              <a:t> a </a:t>
            </a:r>
            <a:r>
              <a:rPr lang="en-US" sz="1200" dirty="0" err="1"/>
              <a:t>hybu’r</a:t>
            </a:r>
            <a:r>
              <a:rPr lang="en-US" sz="1200" dirty="0"/>
              <a:t> </a:t>
            </a:r>
            <a:r>
              <a:rPr lang="en-US" sz="1200" dirty="0" err="1"/>
              <a:t>Gymraeg</a:t>
            </a:r>
            <a:r>
              <a:rPr lang="en-US" sz="1200" dirty="0"/>
              <a:t>. </a:t>
            </a:r>
            <a:r>
              <a:rPr lang="en-US" sz="1200" dirty="0" err="1"/>
              <a:t>Roedd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digon</a:t>
            </a:r>
            <a:r>
              <a:rPr lang="en-US" sz="1200" dirty="0"/>
              <a:t> </a:t>
            </a:r>
            <a:r>
              <a:rPr lang="en-US" sz="1200" dirty="0" err="1"/>
              <a:t>ffodus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ymweliad</a:t>
            </a:r>
            <a:r>
              <a:rPr lang="en-US" sz="1200" dirty="0"/>
              <a:t> </a:t>
            </a:r>
            <a:r>
              <a:rPr lang="en-US" sz="1200" dirty="0" err="1"/>
              <a:t>wrth</a:t>
            </a:r>
            <a:r>
              <a:rPr lang="en-US" sz="1200" dirty="0"/>
              <a:t> Bronwen Lewis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iddynt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mwynhau</a:t>
            </a:r>
            <a:r>
              <a:rPr lang="en-US" sz="1200" dirty="0"/>
              <a:t> </a:t>
            </a:r>
            <a:r>
              <a:rPr lang="en-US" sz="1200" dirty="0" err="1"/>
              <a:t>cerddoriaeth</a:t>
            </a:r>
            <a:r>
              <a:rPr lang="en-US" sz="1200" dirty="0"/>
              <a:t> </a:t>
            </a:r>
            <a:r>
              <a:rPr lang="en-US" sz="1200" dirty="0" err="1"/>
              <a:t>fodern</a:t>
            </a:r>
            <a:r>
              <a:rPr lang="en-US" sz="1200" dirty="0"/>
              <a:t> </a:t>
            </a:r>
            <a:r>
              <a:rPr lang="en-US" sz="1200" dirty="0" err="1"/>
              <a:t>Cymraeg</a:t>
            </a:r>
            <a:r>
              <a:rPr lang="en-US" sz="12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714C6E-2D97-EB4D-9BA9-E7F3BEE9066C}"/>
              </a:ext>
            </a:extLst>
          </p:cNvPr>
          <p:cNvSpPr txBox="1"/>
          <p:nvPr/>
        </p:nvSpPr>
        <p:spPr>
          <a:xfrm>
            <a:off x="4625788" y="7795115"/>
            <a:ext cx="8175812" cy="1754326"/>
          </a:xfrm>
          <a:prstGeom prst="rect">
            <a:avLst/>
          </a:prstGeom>
          <a:solidFill>
            <a:srgbClr val="C8F649"/>
          </a:solidFill>
        </p:spPr>
        <p:txBody>
          <a:bodyPr wrap="square" rtlCol="0">
            <a:spAutoFit/>
          </a:bodyPr>
          <a:lstStyle/>
          <a:p>
            <a:r>
              <a:rPr lang="en-US" sz="1200" b="1" dirty="0" err="1"/>
              <a:t>Prosiect</a:t>
            </a:r>
            <a:r>
              <a:rPr lang="en-US" sz="1200" b="1" dirty="0"/>
              <a:t> </a:t>
            </a:r>
            <a:r>
              <a:rPr lang="en-US" sz="1200" b="1" dirty="0" err="1"/>
              <a:t>yr</a:t>
            </a:r>
            <a:r>
              <a:rPr lang="en-US" sz="1200" b="1" dirty="0"/>
              <a:t> </a:t>
            </a:r>
            <a:r>
              <a:rPr lang="en-US" sz="1200" b="1" dirty="0" err="1"/>
              <a:t>ysgol</a:t>
            </a:r>
            <a:r>
              <a:rPr lang="en-US" sz="1200" b="1" dirty="0"/>
              <a:t> 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Prosiect</a:t>
            </a:r>
            <a:r>
              <a:rPr lang="en-US" sz="1200" dirty="0"/>
              <a:t> </a:t>
            </a:r>
            <a:r>
              <a:rPr lang="en-US" sz="1200" dirty="0" err="1"/>
              <a:t>gwerth</a:t>
            </a:r>
            <a:r>
              <a:rPr lang="en-US" sz="1200" dirty="0"/>
              <a:t> £9.8 </a:t>
            </a:r>
            <a:r>
              <a:rPr lang="en-US" sz="1200" dirty="0" err="1"/>
              <a:t>miliwn</a:t>
            </a:r>
            <a:r>
              <a:rPr lang="en-US" sz="1200" dirty="0"/>
              <a:t> </a:t>
            </a:r>
            <a:r>
              <a:rPr lang="en-US" sz="1200" dirty="0" err="1"/>
              <a:t>oedd</a:t>
            </a:r>
            <a:r>
              <a:rPr lang="en-US" sz="1200" dirty="0"/>
              <a:t> ail </a:t>
            </a:r>
            <a:r>
              <a:rPr lang="en-US" sz="1200" dirty="0" err="1"/>
              <a:t>greu’r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ystod</a:t>
            </a:r>
            <a:r>
              <a:rPr lang="en-US" sz="1200" dirty="0"/>
              <a:t> y </a:t>
            </a:r>
            <a:r>
              <a:rPr lang="en-US" sz="1200" dirty="0" err="1"/>
              <a:t>prosiect</a:t>
            </a:r>
            <a:r>
              <a:rPr lang="en-US" sz="1200" dirty="0"/>
              <a:t> </a:t>
            </a:r>
            <a:r>
              <a:rPr lang="en-US" sz="1200" dirty="0" err="1"/>
              <a:t>yma</a:t>
            </a:r>
            <a:r>
              <a:rPr lang="en-US" sz="1200" dirty="0"/>
              <a:t>, </a:t>
            </a:r>
            <a:r>
              <a:rPr lang="en-US" sz="1200" dirty="0" err="1"/>
              <a:t>roedd</a:t>
            </a:r>
            <a:r>
              <a:rPr lang="en-US" sz="1200" dirty="0"/>
              <a:t> y </a:t>
            </a:r>
            <a:r>
              <a:rPr lang="en-US" sz="1200" dirty="0" err="1"/>
              <a:t>cyngor</a:t>
            </a:r>
            <a:r>
              <a:rPr lang="en-US" sz="1200" dirty="0"/>
              <a:t> am </a:t>
            </a:r>
            <a:r>
              <a:rPr lang="en-US" sz="1200" dirty="0" err="1"/>
              <a:t>gefnogi</a:t>
            </a:r>
            <a:r>
              <a:rPr lang="en-US" sz="1200" dirty="0"/>
              <a:t> </a:t>
            </a:r>
            <a:r>
              <a:rPr lang="en-US" sz="1200" dirty="0" err="1"/>
              <a:t>cwmnïoedd</a:t>
            </a:r>
            <a:r>
              <a:rPr lang="en-US" sz="1200" dirty="0"/>
              <a:t> </a:t>
            </a:r>
            <a:r>
              <a:rPr lang="en-US" sz="1200" dirty="0" err="1"/>
              <a:t>lleol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creu</a:t>
            </a:r>
            <a:r>
              <a:rPr lang="en-US" sz="1200" dirty="0"/>
              <a:t> </a:t>
            </a:r>
            <a:r>
              <a:rPr lang="en-US" sz="1200" dirty="0" err="1"/>
              <a:t>swyddi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trigolion</a:t>
            </a:r>
            <a:r>
              <a:rPr lang="en-US" sz="1200" dirty="0"/>
              <a:t> </a:t>
            </a:r>
            <a:r>
              <a:rPr lang="en-US" sz="1200" dirty="0" err="1"/>
              <a:t>lleol</a:t>
            </a:r>
            <a:r>
              <a:rPr lang="en-US" sz="1200" dirty="0"/>
              <a:t>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Mi </a:t>
            </a:r>
            <a:r>
              <a:rPr lang="en-US" sz="1200" dirty="0" err="1"/>
              <a:t>oedd</a:t>
            </a:r>
            <a:r>
              <a:rPr lang="en-US" sz="1200" dirty="0"/>
              <a:t> </a:t>
            </a:r>
            <a:r>
              <a:rPr lang="en-US" sz="1200" dirty="0" err="1"/>
              <a:t>yna</a:t>
            </a:r>
            <a:r>
              <a:rPr lang="en-US" sz="1200" dirty="0"/>
              <a:t> </a:t>
            </a:r>
            <a:r>
              <a:rPr lang="en-US" sz="1200" dirty="0" err="1"/>
              <a:t>asesu</a:t>
            </a:r>
            <a:r>
              <a:rPr lang="en-US" sz="1200" dirty="0"/>
              <a:t> </a:t>
            </a:r>
            <a:r>
              <a:rPr lang="en-US" sz="1200" dirty="0" err="1"/>
              <a:t>rheolaidd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y </a:t>
            </a:r>
            <a:r>
              <a:rPr lang="en-US" sz="1200" dirty="0" err="1"/>
              <a:t>safle</a:t>
            </a:r>
            <a:r>
              <a:rPr lang="en-US" sz="1200" dirty="0"/>
              <a:t> </a:t>
            </a:r>
            <a:r>
              <a:rPr lang="en-US" sz="1200" dirty="0" err="1"/>
              <a:t>gwaith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sicrhau</a:t>
            </a:r>
            <a:r>
              <a:rPr lang="en-US" sz="1200" dirty="0"/>
              <a:t> </a:t>
            </a:r>
            <a:r>
              <a:rPr lang="en-US" sz="1200" dirty="0" err="1"/>
              <a:t>diogelwch</a:t>
            </a:r>
            <a:r>
              <a:rPr lang="en-US" sz="1200" dirty="0"/>
              <a:t> y </a:t>
            </a:r>
            <a:r>
              <a:rPr lang="en-US" sz="1200" dirty="0" err="1"/>
              <a:t>gweithwyr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ogystal</a:t>
            </a:r>
            <a:r>
              <a:rPr lang="en-US" sz="1200" dirty="0"/>
              <a:t> </a:t>
            </a:r>
            <a:r>
              <a:rPr lang="en-US" sz="1200" dirty="0" err="1"/>
              <a:t>â</a:t>
            </a:r>
            <a:r>
              <a:rPr lang="en-US" sz="1200" dirty="0"/>
              <a:t> </a:t>
            </a:r>
            <a:r>
              <a:rPr lang="en-US" sz="1200" dirty="0" err="1"/>
              <a:t>sicrhau</a:t>
            </a:r>
            <a:r>
              <a:rPr lang="en-US" sz="1200" dirty="0"/>
              <a:t> </a:t>
            </a:r>
            <a:r>
              <a:rPr lang="en-US" sz="1200" dirty="0" err="1"/>
              <a:t>roeddent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parchu’r</a:t>
            </a:r>
            <a:r>
              <a:rPr lang="en-US" sz="1200" dirty="0"/>
              <a:t> </a:t>
            </a:r>
            <a:r>
              <a:rPr lang="en-US" sz="1200" dirty="0" err="1"/>
              <a:t>gymuned</a:t>
            </a:r>
            <a:r>
              <a:rPr lang="en-US" sz="1200" dirty="0"/>
              <a:t> </a:t>
            </a:r>
            <a:r>
              <a:rPr lang="en-US" sz="1200" dirty="0" err="1"/>
              <a:t>agos</a:t>
            </a:r>
            <a:r>
              <a:rPr lang="en-US" sz="1200" dirty="0"/>
              <a:t>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ystod</a:t>
            </a:r>
            <a:r>
              <a:rPr lang="en-US" sz="1200" dirty="0"/>
              <a:t> y </a:t>
            </a:r>
            <a:r>
              <a:rPr lang="en-US" sz="1200" dirty="0" err="1"/>
              <a:t>prosiect</a:t>
            </a:r>
            <a:r>
              <a:rPr lang="en-US" sz="1200" dirty="0"/>
              <a:t> </a:t>
            </a:r>
            <a:r>
              <a:rPr lang="en-US" sz="1200" dirty="0" err="1"/>
              <a:t>caiff</a:t>
            </a:r>
            <a:r>
              <a:rPr lang="en-US" sz="1200" dirty="0"/>
              <a:t> </a:t>
            </a:r>
            <a:r>
              <a:rPr lang="en-US" sz="1200" dirty="0" err="1"/>
              <a:t>bobl</a:t>
            </a:r>
            <a:r>
              <a:rPr lang="en-US" sz="1200" dirty="0"/>
              <a:t> </a:t>
            </a:r>
            <a:r>
              <a:rPr lang="en-US" sz="1200" dirty="0" err="1"/>
              <a:t>ifanc</a:t>
            </a:r>
            <a:r>
              <a:rPr lang="en-US" sz="1200" dirty="0"/>
              <a:t> di-</a:t>
            </a:r>
            <a:r>
              <a:rPr lang="en-US" sz="1200" dirty="0" err="1"/>
              <a:t>waith</a:t>
            </a:r>
            <a:r>
              <a:rPr lang="en-US" sz="1200" dirty="0"/>
              <a:t> y </a:t>
            </a:r>
            <a:r>
              <a:rPr lang="en-US" sz="1200" dirty="0" err="1"/>
              <a:t>cyfle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profiad</a:t>
            </a:r>
            <a:r>
              <a:rPr lang="en-US" sz="1200" dirty="0"/>
              <a:t> Gwaith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adeiladu’r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Newydd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ystod</a:t>
            </a:r>
            <a:r>
              <a:rPr lang="en-US" sz="1200" dirty="0"/>
              <a:t> y </a:t>
            </a:r>
            <a:r>
              <a:rPr lang="en-US" sz="1200" dirty="0" err="1"/>
              <a:t>prosiect</a:t>
            </a:r>
            <a:r>
              <a:rPr lang="en-US" sz="1200" dirty="0"/>
              <a:t> </a:t>
            </a:r>
            <a:r>
              <a:rPr lang="en-US" sz="1200" dirty="0" err="1"/>
              <a:t>caiff</a:t>
            </a:r>
            <a:r>
              <a:rPr lang="en-US" sz="1200" dirty="0"/>
              <a:t> </a:t>
            </a:r>
            <a:r>
              <a:rPr lang="en-US" sz="1200" dirty="0" err="1"/>
              <a:t>trigolion</a:t>
            </a:r>
            <a:r>
              <a:rPr lang="en-US" sz="1200" dirty="0"/>
              <a:t> </a:t>
            </a:r>
            <a:r>
              <a:rPr lang="en-US" sz="1200" dirty="0" err="1"/>
              <a:t>ifanc</a:t>
            </a:r>
            <a:r>
              <a:rPr lang="en-US" sz="1200" dirty="0"/>
              <a:t> di-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lleol</a:t>
            </a:r>
            <a:r>
              <a:rPr lang="en-US" sz="1200" dirty="0"/>
              <a:t> y </a:t>
            </a:r>
            <a:r>
              <a:rPr lang="en-US" sz="1200" dirty="0" err="1"/>
              <a:t>cyfle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profiad</a:t>
            </a:r>
            <a:r>
              <a:rPr lang="en-US" sz="1200" dirty="0"/>
              <a:t> Gwaith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adeiladu’r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Newydd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defnyddio</a:t>
            </a:r>
            <a:r>
              <a:rPr lang="en-US" sz="1200" dirty="0"/>
              <a:t> </a:t>
            </a:r>
            <a:r>
              <a:rPr lang="en-US" sz="1200" dirty="0" err="1"/>
              <a:t>cwmni</a:t>
            </a:r>
            <a:r>
              <a:rPr lang="en-US" sz="1200" dirty="0"/>
              <a:t> </a:t>
            </a:r>
            <a:r>
              <a:rPr lang="en-US" sz="1200" dirty="0" err="1"/>
              <a:t>bysiau</a:t>
            </a:r>
            <a:r>
              <a:rPr lang="en-US" sz="1200" dirty="0"/>
              <a:t> </a:t>
            </a:r>
            <a:r>
              <a:rPr lang="en-US" sz="1200" dirty="0" err="1"/>
              <a:t>lleol</a:t>
            </a:r>
            <a:r>
              <a:rPr lang="en-US" sz="1200" dirty="0"/>
              <a:t> ac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dala</a:t>
            </a:r>
            <a:r>
              <a:rPr lang="en-US" sz="1200" dirty="0"/>
              <a:t> contract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gyfer</a:t>
            </a:r>
            <a:r>
              <a:rPr lang="en-US" sz="1200" dirty="0"/>
              <a:t> 5 </a:t>
            </a:r>
            <a:r>
              <a:rPr lang="en-US" sz="1200" dirty="0" err="1"/>
              <a:t>bws</a:t>
            </a:r>
            <a:r>
              <a:rPr lang="en-US" sz="1200" dirty="0"/>
              <a:t>, </a:t>
            </a:r>
            <a:r>
              <a:rPr lang="en-US" sz="1200" dirty="0" err="1"/>
              <a:t>felly’n</a:t>
            </a:r>
            <a:r>
              <a:rPr lang="en-US" sz="1200" dirty="0"/>
              <a:t> </a:t>
            </a:r>
            <a:r>
              <a:rPr lang="en-US" sz="1200" dirty="0" err="1"/>
              <a:t>sicrhau</a:t>
            </a:r>
            <a:r>
              <a:rPr lang="en-US" sz="1200" dirty="0"/>
              <a:t> </a:t>
            </a:r>
            <a:r>
              <a:rPr lang="en-US" sz="1200" dirty="0" err="1"/>
              <a:t>gwaith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fusnes</a:t>
            </a:r>
            <a:r>
              <a:rPr lang="en-US" sz="1200" dirty="0"/>
              <a:t> ac </a:t>
            </a:r>
            <a:r>
              <a:rPr lang="en-US" sz="1200" dirty="0" err="1"/>
              <a:t>unigolion</a:t>
            </a:r>
            <a:r>
              <a:rPr lang="en-US" sz="1200" dirty="0"/>
              <a:t> </a:t>
            </a:r>
            <a:r>
              <a:rPr lang="en-US" sz="1200" dirty="0" err="1"/>
              <a:t>lleol</a:t>
            </a:r>
            <a:r>
              <a:rPr lang="en-US" sz="1200" dirty="0"/>
              <a:t>.</a:t>
            </a:r>
            <a:endParaRPr lang="en-US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3142B6-B48A-724C-B991-788099CB5271}"/>
              </a:ext>
            </a:extLst>
          </p:cNvPr>
          <p:cNvSpPr txBox="1"/>
          <p:nvPr/>
        </p:nvSpPr>
        <p:spPr>
          <a:xfrm>
            <a:off x="0" y="6545247"/>
            <a:ext cx="4496366" cy="304698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1200" b="1" dirty="0" err="1"/>
              <a:t>Ffeithiau</a:t>
            </a:r>
            <a:r>
              <a:rPr lang="en-US" sz="1200" b="1" dirty="0"/>
              <a:t> am </a:t>
            </a:r>
            <a:r>
              <a:rPr lang="en-US" sz="1200" b="1" dirty="0" err="1"/>
              <a:t>yr</a:t>
            </a:r>
            <a:r>
              <a:rPr lang="en-US" sz="1200" b="1" dirty="0"/>
              <a:t> </a:t>
            </a:r>
            <a:r>
              <a:rPr lang="en-US" sz="1200" b="1" dirty="0" err="1"/>
              <a:t>ysgol</a:t>
            </a:r>
            <a:r>
              <a:rPr lang="en-US" sz="1200" b="1" dirty="0"/>
              <a:t>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Ysgol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blant</a:t>
            </a:r>
            <a:r>
              <a:rPr lang="en-US" sz="1200" dirty="0"/>
              <a:t> 3 </a:t>
            </a:r>
            <a:r>
              <a:rPr lang="en-US" sz="1200" dirty="0" err="1"/>
              <a:t>i</a:t>
            </a:r>
            <a:r>
              <a:rPr lang="en-US" sz="1200" dirty="0"/>
              <a:t> 11 </a:t>
            </a:r>
            <a:r>
              <a:rPr lang="en-US" sz="1200" dirty="0" err="1"/>
              <a:t>oed</a:t>
            </a:r>
            <a:r>
              <a:rPr lang="en-US" sz="1200" dirty="0"/>
              <a:t> </a:t>
            </a:r>
            <a:r>
              <a:rPr lang="en-US" sz="1200" dirty="0" err="1"/>
              <a:t>yw</a:t>
            </a:r>
            <a:r>
              <a:rPr lang="en-US" sz="1200" dirty="0"/>
              <a:t> hon, </a:t>
            </a:r>
            <a:r>
              <a:rPr lang="en-US" sz="1200" dirty="0" err="1"/>
              <a:t>gyda</a:t>
            </a:r>
            <a:r>
              <a:rPr lang="en-US" sz="1200" dirty="0"/>
              <a:t> 507 o </a:t>
            </a:r>
            <a:r>
              <a:rPr lang="en-US" sz="1200" dirty="0" err="1"/>
              <a:t>ddisgyblion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mynychu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gyfartaledd</a:t>
            </a:r>
            <a:r>
              <a:rPr lang="en-US" sz="1200" dirty="0"/>
              <a:t> </a:t>
            </a:r>
            <a:r>
              <a:rPr lang="en-US" sz="1200" dirty="0" err="1"/>
              <a:t>yng</a:t>
            </a:r>
            <a:r>
              <a:rPr lang="en-US" sz="1200" dirty="0"/>
              <a:t> </a:t>
            </a:r>
            <a:r>
              <a:rPr lang="en-US" sz="1200" dirty="0" err="1"/>
              <a:t>Nghyrmu</a:t>
            </a:r>
            <a:r>
              <a:rPr lang="en-US" sz="1200" dirty="0"/>
              <a:t>, </a:t>
            </a:r>
            <a:r>
              <a:rPr lang="en-US" sz="1200" dirty="0" err="1"/>
              <a:t>mae</a:t>
            </a:r>
            <a:r>
              <a:rPr lang="en-US" sz="1200" dirty="0"/>
              <a:t> 23.8% o </a:t>
            </a:r>
            <a:r>
              <a:rPr lang="en-US" sz="1200" dirty="0" err="1"/>
              <a:t>blant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gymwys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dderbyn</a:t>
            </a:r>
            <a:r>
              <a:rPr lang="en-US" sz="1200" dirty="0"/>
              <a:t> </a:t>
            </a:r>
            <a:r>
              <a:rPr lang="en-US" sz="1200" dirty="0" err="1"/>
              <a:t>prydiau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am </a:t>
            </a:r>
            <a:r>
              <a:rPr lang="en-US" sz="1200" dirty="0" err="1"/>
              <a:t>ddim</a:t>
            </a:r>
            <a:r>
              <a:rPr lang="en-US" sz="1200" dirty="0"/>
              <a:t>, Y </a:t>
            </a:r>
            <a:r>
              <a:rPr lang="en-US" sz="1200" dirty="0" err="1"/>
              <a:t>canran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plant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gymwys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hon </a:t>
            </a:r>
            <a:r>
              <a:rPr lang="en-US" sz="1200" dirty="0" err="1"/>
              <a:t>yw</a:t>
            </a:r>
            <a:r>
              <a:rPr lang="en-US" sz="1200" dirty="0"/>
              <a:t> 9.2%.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Ysgol </a:t>
            </a:r>
            <a:r>
              <a:rPr lang="en-US" sz="1200" dirty="0" err="1"/>
              <a:t>Gymraeg</a:t>
            </a:r>
            <a:r>
              <a:rPr lang="en-US" sz="1200" dirty="0"/>
              <a:t> </a:t>
            </a:r>
            <a:r>
              <a:rPr lang="en-US" sz="1200" dirty="0" err="1"/>
              <a:t>yw</a:t>
            </a:r>
            <a:r>
              <a:rPr lang="en-US" sz="1200" dirty="0"/>
              <a:t> hi, </a:t>
            </a:r>
            <a:r>
              <a:rPr lang="en-US" sz="1200" dirty="0" err="1"/>
              <a:t>gyda’r</a:t>
            </a:r>
            <a:r>
              <a:rPr lang="en-US" sz="1200" dirty="0"/>
              <a:t> </a:t>
            </a:r>
            <a:r>
              <a:rPr lang="en-US" sz="1200" dirty="0" err="1"/>
              <a:t>bywyd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gwersi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i’w</a:t>
            </a:r>
            <a:r>
              <a:rPr lang="en-US" sz="1200" dirty="0"/>
              <a:t> </a:t>
            </a:r>
            <a:r>
              <a:rPr lang="en-US" sz="1200" dirty="0" err="1"/>
              <a:t>ddarparu</a:t>
            </a:r>
            <a:r>
              <a:rPr lang="en-US" sz="1200" dirty="0"/>
              <a:t> </a:t>
            </a:r>
            <a:r>
              <a:rPr lang="en-US" sz="1200" dirty="0" err="1"/>
              <a:t>trwy</a:t>
            </a:r>
            <a:r>
              <a:rPr lang="en-US" sz="1200" dirty="0"/>
              <a:t> </a:t>
            </a:r>
            <a:r>
              <a:rPr lang="en-US" sz="1200" dirty="0" err="1"/>
              <a:t>gyfrwng</a:t>
            </a:r>
            <a:r>
              <a:rPr lang="en-US" sz="1200" dirty="0"/>
              <a:t> y </a:t>
            </a:r>
            <a:r>
              <a:rPr lang="en-US" sz="1200" dirty="0" err="1"/>
              <a:t>Gymraeg</a:t>
            </a:r>
            <a:r>
              <a:rPr lang="en-US" sz="1200" dirty="0"/>
              <a:t>.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Gymraeg</a:t>
            </a:r>
            <a:r>
              <a:rPr lang="en-US" sz="1200" dirty="0"/>
              <a:t> </a:t>
            </a:r>
            <a:r>
              <a:rPr lang="en-US" sz="1200" dirty="0" err="1"/>
              <a:t>yw</a:t>
            </a:r>
            <a:r>
              <a:rPr lang="en-US" sz="1200" dirty="0"/>
              <a:t> hi, dim </a:t>
            </a:r>
            <a:r>
              <a:rPr lang="en-US" sz="1200" dirty="0" err="1"/>
              <a:t>ond</a:t>
            </a:r>
            <a:r>
              <a:rPr lang="en-US" sz="1200" dirty="0"/>
              <a:t> 10% o </a:t>
            </a:r>
            <a:r>
              <a:rPr lang="en-US" sz="1200" dirty="0" err="1"/>
              <a:t>ddisgyblion</a:t>
            </a:r>
            <a:r>
              <a:rPr lang="en-US" sz="1200" dirty="0"/>
              <a:t>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dod</a:t>
            </a:r>
            <a:r>
              <a:rPr lang="en-US" sz="1200" dirty="0"/>
              <a:t> o </a:t>
            </a:r>
            <a:r>
              <a:rPr lang="en-US" sz="1200" dirty="0" err="1"/>
              <a:t>gartrefi</a:t>
            </a:r>
            <a:r>
              <a:rPr lang="en-US" sz="1200" dirty="0"/>
              <a:t> </a:t>
            </a:r>
            <a:r>
              <a:rPr lang="en-US" sz="1200" dirty="0" err="1"/>
              <a:t>Cymraeg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Mae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22% o </a:t>
            </a:r>
            <a:r>
              <a:rPr lang="en-US" sz="1200" dirty="0" err="1"/>
              <a:t>ddisgyblion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ADY,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nifer</a:t>
            </a:r>
            <a:r>
              <a:rPr lang="en-US" sz="1200" dirty="0"/>
              <a:t> </a:t>
            </a:r>
            <a:r>
              <a:rPr lang="en-US" sz="1200" dirty="0" err="1"/>
              <a:t>fach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datganiad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brofi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.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canran</a:t>
            </a:r>
            <a:r>
              <a:rPr lang="en-US" sz="1200" dirty="0"/>
              <a:t> 1%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fwy</a:t>
            </a:r>
            <a:r>
              <a:rPr lang="en-US" sz="1200" dirty="0"/>
              <a:t> </a:t>
            </a:r>
            <a:r>
              <a:rPr lang="en-US" sz="1200" dirty="0" err="1"/>
              <a:t>na’r</a:t>
            </a:r>
            <a:r>
              <a:rPr lang="en-US" sz="1200" dirty="0"/>
              <a:t> </a:t>
            </a:r>
            <a:r>
              <a:rPr lang="en-US" sz="1200" dirty="0" err="1"/>
              <a:t>canran</a:t>
            </a:r>
            <a:r>
              <a:rPr lang="en-US" sz="1200" dirty="0"/>
              <a:t> </a:t>
            </a:r>
            <a:r>
              <a:rPr lang="en-US" sz="1200" dirty="0" err="1"/>
              <a:t>cenedlaethol</a:t>
            </a:r>
            <a:r>
              <a:rPr lang="en-US" sz="1200" dirty="0"/>
              <a:t> ADY.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Mae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polisi</a:t>
            </a:r>
            <a:r>
              <a:rPr lang="en-US" sz="1200" dirty="0"/>
              <a:t> </a:t>
            </a:r>
            <a:r>
              <a:rPr lang="en-US" sz="1200" dirty="0" err="1"/>
              <a:t>cludiant</a:t>
            </a:r>
            <a:r>
              <a:rPr lang="en-US" sz="1200" dirty="0"/>
              <a:t>, </a:t>
            </a:r>
            <a:r>
              <a:rPr lang="en-US" sz="1200" dirty="0" err="1"/>
              <a:t>lle</a:t>
            </a:r>
            <a:r>
              <a:rPr lang="en-US" sz="1200" dirty="0"/>
              <a:t>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hawl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y plant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byw</a:t>
            </a:r>
            <a:r>
              <a:rPr lang="en-US" sz="1200" dirty="0"/>
              <a:t> 2 </a:t>
            </a:r>
            <a:r>
              <a:rPr lang="en-US" sz="1200" dirty="0" err="1"/>
              <a:t>filltir</a:t>
            </a:r>
            <a:r>
              <a:rPr lang="en-US" sz="1200" dirty="0"/>
              <a:t> </a:t>
            </a:r>
            <a:r>
              <a:rPr lang="en-US" sz="1200" dirty="0" err="1"/>
              <a:t>neu’n</a:t>
            </a:r>
            <a:r>
              <a:rPr lang="en-US" sz="1200" dirty="0"/>
              <a:t> </a:t>
            </a:r>
            <a:r>
              <a:rPr lang="en-US" sz="1200" dirty="0" err="1"/>
              <a:t>fwy</a:t>
            </a:r>
            <a:r>
              <a:rPr lang="en-US" sz="1200" dirty="0"/>
              <a:t>  </a:t>
            </a:r>
            <a:r>
              <a:rPr lang="en-US" sz="1200" dirty="0" err="1"/>
              <a:t>cludiant</a:t>
            </a:r>
            <a:r>
              <a:rPr lang="en-US" sz="1200" dirty="0"/>
              <a:t> am </a:t>
            </a:r>
            <a:r>
              <a:rPr lang="en-US" sz="1200" dirty="0" err="1"/>
              <a:t>ddim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ôl</a:t>
            </a:r>
            <a:r>
              <a:rPr lang="en-US" sz="1200" dirty="0"/>
              <a:t> </a:t>
            </a:r>
            <a:r>
              <a:rPr lang="en-US" sz="1200" dirty="0" err="1"/>
              <a:t>adroddiad</a:t>
            </a:r>
            <a:r>
              <a:rPr lang="en-US" sz="1200" dirty="0"/>
              <a:t> </a:t>
            </a:r>
            <a:r>
              <a:rPr lang="en-US" sz="1200" dirty="0" err="1"/>
              <a:t>Estyn</a:t>
            </a:r>
            <a:r>
              <a:rPr lang="en-US" sz="1200" dirty="0"/>
              <a:t>, </a:t>
            </a:r>
            <a:r>
              <a:rPr lang="en-US" sz="1200" dirty="0" err="1"/>
              <a:t>ychydig</a:t>
            </a:r>
            <a:r>
              <a:rPr lang="en-US" sz="1200" dirty="0"/>
              <a:t> </a:t>
            </a:r>
            <a:r>
              <a:rPr lang="en-US" sz="1200" dirty="0" err="1"/>
              <a:t>iawn</a:t>
            </a:r>
            <a:r>
              <a:rPr lang="en-US" sz="1200" dirty="0"/>
              <a:t>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o </a:t>
            </a:r>
            <a:r>
              <a:rPr lang="en-US" sz="1200" dirty="0" err="1"/>
              <a:t>gefndir</a:t>
            </a:r>
            <a:r>
              <a:rPr lang="en-US" sz="1200" dirty="0"/>
              <a:t> </a:t>
            </a:r>
            <a:r>
              <a:rPr lang="en-US" sz="1200" dirty="0" err="1"/>
              <a:t>lleiafrifol</a:t>
            </a:r>
            <a:r>
              <a:rPr lang="en-US" sz="1200" dirty="0"/>
              <a:t> </a:t>
            </a:r>
            <a:r>
              <a:rPr lang="en-US" sz="1200" dirty="0" err="1"/>
              <a:t>ethnig</a:t>
            </a:r>
            <a:r>
              <a:rPr lang="en-US" sz="1200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24B72B-998A-394D-A605-0FCDAF9F34A2}"/>
              </a:ext>
            </a:extLst>
          </p:cNvPr>
          <p:cNvSpPr txBox="1"/>
          <p:nvPr/>
        </p:nvSpPr>
        <p:spPr>
          <a:xfrm>
            <a:off x="21627" y="8965"/>
            <a:ext cx="3876451" cy="6370975"/>
          </a:xfrm>
          <a:prstGeom prst="rect">
            <a:avLst/>
          </a:prstGeom>
          <a:solidFill>
            <a:srgbClr val="EBE893"/>
          </a:solidFill>
        </p:spPr>
        <p:txBody>
          <a:bodyPr wrap="square" rtlCol="0">
            <a:spAutoFit/>
          </a:bodyPr>
          <a:lstStyle/>
          <a:p>
            <a:r>
              <a:rPr lang="en-US" sz="1200" b="1" dirty="0" err="1"/>
              <a:t>Perthynas</a:t>
            </a:r>
            <a:r>
              <a:rPr lang="en-US" sz="1200" b="1" dirty="0"/>
              <a:t> </a:t>
            </a:r>
            <a:r>
              <a:rPr lang="en-US" sz="1200" b="1" dirty="0" err="1"/>
              <a:t>gyda’r</a:t>
            </a:r>
            <a:r>
              <a:rPr lang="en-US" sz="1200" b="1" dirty="0"/>
              <a:t> </a:t>
            </a:r>
            <a:r>
              <a:rPr lang="en-US" sz="1200" b="1" dirty="0" err="1"/>
              <a:t>rhieni</a:t>
            </a:r>
            <a:r>
              <a:rPr lang="en-US" sz="1200" b="1" dirty="0"/>
              <a:t>:</a:t>
            </a:r>
          </a:p>
          <a:p>
            <a:r>
              <a:rPr lang="en-US" sz="1200" dirty="0"/>
              <a:t>Cred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os</a:t>
            </a:r>
            <a:r>
              <a:rPr lang="en-US" sz="1200" dirty="0"/>
              <a:t> </a:t>
            </a:r>
            <a:r>
              <a:rPr lang="en-US" sz="1200" dirty="0" err="1"/>
              <a:t>yw’r</a:t>
            </a:r>
            <a:r>
              <a:rPr lang="en-US" sz="1200" dirty="0"/>
              <a:t> </a:t>
            </a:r>
            <a:r>
              <a:rPr lang="en-US" sz="1200" dirty="0" err="1"/>
              <a:t>rhieni’n</a:t>
            </a:r>
            <a:r>
              <a:rPr lang="en-US" sz="1200" dirty="0"/>
              <a:t> </a:t>
            </a:r>
            <a:r>
              <a:rPr lang="en-US" sz="1200" dirty="0" err="1"/>
              <a:t>gweithio’n</a:t>
            </a:r>
            <a:r>
              <a:rPr lang="en-US" sz="1200" dirty="0"/>
              <a:t> </a:t>
            </a:r>
            <a:r>
              <a:rPr lang="en-US" sz="1200" dirty="0" err="1"/>
              <a:t>agos</a:t>
            </a:r>
            <a:r>
              <a:rPr lang="en-US" sz="1200" dirty="0"/>
              <a:t> ac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dda</a:t>
            </a:r>
            <a:r>
              <a:rPr lang="en-US" sz="1200" dirty="0"/>
              <a:t> </a:t>
            </a:r>
            <a:r>
              <a:rPr lang="en-US" sz="1200" dirty="0" err="1"/>
              <a:t>gyda’r</a:t>
            </a:r>
            <a:r>
              <a:rPr lang="en-US" sz="1200" dirty="0"/>
              <a:t> </a:t>
            </a:r>
            <a:r>
              <a:rPr lang="en-US" sz="1200" dirty="0" err="1"/>
              <a:t>sefydliad</a:t>
            </a:r>
            <a:r>
              <a:rPr lang="en-US" sz="1200" dirty="0"/>
              <a:t> </a:t>
            </a:r>
            <a:r>
              <a:rPr lang="en-US" sz="1200" dirty="0" err="1"/>
              <a:t>bydd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llwyddo’n</a:t>
            </a:r>
            <a:r>
              <a:rPr lang="en-US" sz="1200" dirty="0"/>
              <a:t> well.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Cyn</a:t>
            </a:r>
            <a:r>
              <a:rPr lang="en-US" sz="1200" dirty="0"/>
              <a:t> </a:t>
            </a:r>
            <a:r>
              <a:rPr lang="en-US" sz="1200" dirty="0" err="1"/>
              <a:t>dechrau’r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yna</a:t>
            </a:r>
            <a:r>
              <a:rPr lang="en-US" sz="1200" dirty="0"/>
              <a:t> </a:t>
            </a:r>
            <a:r>
              <a:rPr lang="en-US" sz="1200" dirty="0" err="1"/>
              <a:t>ddiwrnodau</a:t>
            </a:r>
            <a:r>
              <a:rPr lang="en-US" sz="1200" dirty="0"/>
              <a:t> </a:t>
            </a:r>
            <a:r>
              <a:rPr lang="en-US" sz="1200" dirty="0" err="1"/>
              <a:t>agored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plant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gweld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a </a:t>
            </a:r>
            <a:r>
              <a:rPr lang="en-US" sz="1200" dirty="0" err="1"/>
              <a:t>naws</a:t>
            </a:r>
            <a:r>
              <a:rPr lang="en-US" sz="1200" dirty="0"/>
              <a:t> y </a:t>
            </a:r>
            <a:r>
              <a:rPr lang="en-US" sz="1200" dirty="0" err="1"/>
              <a:t>bywyd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Pob</a:t>
            </a:r>
            <a:r>
              <a:rPr lang="en-US" sz="1200" dirty="0"/>
              <a:t> </a:t>
            </a:r>
            <a:r>
              <a:rPr lang="en-US" sz="1200" dirty="0" err="1"/>
              <a:t>hanner</a:t>
            </a:r>
            <a:r>
              <a:rPr lang="en-US" sz="1200" dirty="0"/>
              <a:t> </a:t>
            </a:r>
            <a:r>
              <a:rPr lang="en-US" sz="1200" dirty="0" err="1"/>
              <a:t>tymor</a:t>
            </a:r>
            <a:r>
              <a:rPr lang="en-US" sz="1200" dirty="0"/>
              <a:t> </a:t>
            </a:r>
            <a:r>
              <a:rPr lang="en-US" sz="1200" dirty="0" err="1"/>
              <a:t>bydd</a:t>
            </a:r>
            <a:r>
              <a:rPr lang="en-US" sz="1200" dirty="0"/>
              <a:t> y </a:t>
            </a:r>
            <a:r>
              <a:rPr lang="en-US" sz="1200" dirty="0" err="1"/>
              <a:t>brif</a:t>
            </a:r>
            <a:r>
              <a:rPr lang="en-US" sz="1200" dirty="0"/>
              <a:t> </a:t>
            </a:r>
            <a:r>
              <a:rPr lang="en-US" sz="1200" dirty="0" err="1"/>
              <a:t>athrawes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cynnig</a:t>
            </a:r>
            <a:r>
              <a:rPr lang="en-US" sz="1200" dirty="0"/>
              <a:t> </a:t>
            </a:r>
            <a:r>
              <a:rPr lang="en-US" sz="1200" dirty="0" err="1"/>
              <a:t>cyfarfod</a:t>
            </a:r>
            <a:r>
              <a:rPr lang="en-US" sz="1200" dirty="0"/>
              <a:t> </a:t>
            </a:r>
            <a:r>
              <a:rPr lang="en-US" sz="1200" dirty="0" err="1"/>
              <a:t>croeso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iddynt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y </a:t>
            </a:r>
            <a:r>
              <a:rPr lang="en-US" sz="1200" dirty="0" err="1"/>
              <a:t>wybodaeth</a:t>
            </a:r>
            <a:r>
              <a:rPr lang="en-US" sz="1200" dirty="0"/>
              <a:t> am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ôl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dychwelyd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am 6 </a:t>
            </a:r>
            <a:r>
              <a:rPr lang="en-US" sz="1200" dirty="0" err="1"/>
              <a:t>wythnos</a:t>
            </a:r>
            <a:r>
              <a:rPr lang="en-US" sz="1200" dirty="0"/>
              <a:t>,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yna</a:t>
            </a:r>
            <a:r>
              <a:rPr lang="en-US" sz="1200" dirty="0"/>
              <a:t> </a:t>
            </a:r>
            <a:r>
              <a:rPr lang="en-US" sz="1200" dirty="0" err="1"/>
              <a:t>noson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gwybod</a:t>
            </a:r>
            <a:r>
              <a:rPr lang="en-US" sz="1200" dirty="0"/>
              <a:t> </a:t>
            </a:r>
            <a:r>
              <a:rPr lang="en-US" sz="1200" dirty="0" err="1"/>
              <a:t>sut</a:t>
            </a:r>
            <a:r>
              <a:rPr lang="en-US" sz="1200" dirty="0"/>
              <a:t>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plentyn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</a:t>
            </a:r>
            <a:r>
              <a:rPr lang="en-US" sz="1200" dirty="0" err="1"/>
              <a:t>setlo</a:t>
            </a:r>
            <a:r>
              <a:rPr lang="en-US" sz="1200" dirty="0"/>
              <a:t> </a:t>
            </a:r>
            <a:r>
              <a:rPr lang="en-US" sz="1200" dirty="0" err="1"/>
              <a:t>a’n</a:t>
            </a:r>
            <a:r>
              <a:rPr lang="en-US" sz="1200" dirty="0"/>
              <a:t> </a:t>
            </a:r>
            <a:r>
              <a:rPr lang="en-US" sz="1200" dirty="0" err="1"/>
              <a:t>datblygu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 </a:t>
            </a:r>
            <a:r>
              <a:rPr lang="en-US" sz="1200" dirty="0" err="1"/>
              <a:t>Maent</a:t>
            </a:r>
            <a:r>
              <a:rPr lang="en-US" sz="1200" dirty="0"/>
              <a:t> </a:t>
            </a:r>
            <a:r>
              <a:rPr lang="en-US" sz="1200" dirty="0" err="1"/>
              <a:t>hefyd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gosod</a:t>
            </a:r>
            <a:r>
              <a:rPr lang="en-US" sz="1200" dirty="0"/>
              <a:t> </a:t>
            </a:r>
            <a:r>
              <a:rPr lang="en-US" sz="1200" dirty="0" err="1"/>
              <a:t>nodau</a:t>
            </a:r>
            <a:r>
              <a:rPr lang="en-US" sz="1200" dirty="0"/>
              <a:t> </a:t>
            </a:r>
            <a:r>
              <a:rPr lang="en-US" sz="1200" dirty="0" err="1"/>
              <a:t>gwahanol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gwthio’r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y </a:t>
            </a:r>
            <a:r>
              <a:rPr lang="en-US" sz="1200" dirty="0" err="1"/>
              <a:t>fersiwn</a:t>
            </a:r>
            <a:r>
              <a:rPr lang="en-US" sz="1200" dirty="0"/>
              <a:t> </a:t>
            </a:r>
            <a:r>
              <a:rPr lang="en-US" sz="1200" dirty="0" err="1"/>
              <a:t>gorau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 ac </a:t>
            </a:r>
            <a:r>
              <a:rPr lang="en-US" sz="1200" dirty="0" err="1"/>
              <a:t>fel</a:t>
            </a:r>
            <a:r>
              <a:rPr lang="en-US" sz="1200" dirty="0"/>
              <a:t> </a:t>
            </a:r>
            <a:r>
              <a:rPr lang="en-US" sz="1200" dirty="0" err="1"/>
              <a:t>unigolion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cynnig</a:t>
            </a:r>
            <a:r>
              <a:rPr lang="en-US" sz="1200" dirty="0"/>
              <a:t> </a:t>
            </a:r>
            <a:r>
              <a:rPr lang="en-US" sz="1200" dirty="0" err="1"/>
              <a:t>wythnos</a:t>
            </a:r>
            <a:r>
              <a:rPr lang="en-US" sz="1200" dirty="0"/>
              <a:t> “</a:t>
            </a:r>
            <a:r>
              <a:rPr lang="en-US" sz="1200" dirty="0" err="1"/>
              <a:t>Dewch</a:t>
            </a:r>
            <a:r>
              <a:rPr lang="en-US" sz="1200" dirty="0"/>
              <a:t> </a:t>
            </a:r>
            <a:r>
              <a:rPr lang="en-US" sz="1200" dirty="0" err="1"/>
              <a:t>a’ch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i </a:t>
            </a:r>
            <a:r>
              <a:rPr lang="en-US" sz="1200" dirty="0" err="1"/>
              <a:t>ysgol</a:t>
            </a:r>
            <a:r>
              <a:rPr lang="en-US" sz="1200" dirty="0"/>
              <a:t>”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trafod</a:t>
            </a:r>
            <a:r>
              <a:rPr lang="en-US" sz="1200" dirty="0"/>
              <a:t> </a:t>
            </a:r>
            <a:r>
              <a:rPr lang="en-US" sz="1200" dirty="0" err="1"/>
              <a:t>cynnydd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rhieni’n</a:t>
            </a:r>
            <a:r>
              <a:rPr lang="en-US" sz="1200" dirty="0"/>
              <a:t> </a:t>
            </a:r>
            <a:r>
              <a:rPr lang="en-US" sz="1200" dirty="0" err="1"/>
              <a:t>chwarae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</a:t>
            </a:r>
            <a:r>
              <a:rPr lang="en-US" sz="1200" dirty="0" err="1"/>
              <a:t>annatod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addysg</a:t>
            </a:r>
            <a:r>
              <a:rPr lang="en-US" sz="1200" dirty="0"/>
              <a:t> y plant. Ac felly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sicrhau</a:t>
            </a:r>
            <a:r>
              <a:rPr lang="en-US" sz="1200" dirty="0"/>
              <a:t> </a:t>
            </a:r>
            <a:r>
              <a:rPr lang="en-US" sz="1200" dirty="0" err="1"/>
              <a:t>eu</a:t>
            </a:r>
            <a:r>
              <a:rPr lang="en-US" sz="1200" dirty="0"/>
              <a:t> bod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dilyn</a:t>
            </a:r>
            <a:r>
              <a:rPr lang="en-US" sz="1200" dirty="0"/>
              <a:t> </a:t>
            </a:r>
            <a:r>
              <a:rPr lang="en-US" sz="1200" dirty="0" err="1"/>
              <a:t>bywyd</a:t>
            </a:r>
            <a:r>
              <a:rPr lang="en-US" sz="1200" dirty="0"/>
              <a:t> </a:t>
            </a:r>
            <a:r>
              <a:rPr lang="en-US" sz="1200" dirty="0" err="1"/>
              <a:t>addysgiadol</a:t>
            </a:r>
            <a:r>
              <a:rPr lang="en-US" sz="1200" dirty="0"/>
              <a:t> y plant </a:t>
            </a:r>
            <a:r>
              <a:rPr lang="en-US" sz="1200" dirty="0" err="1"/>
              <a:t>trwy</a:t>
            </a:r>
            <a:r>
              <a:rPr lang="en-US" sz="1200" dirty="0"/>
              <a:t> </a:t>
            </a:r>
            <a:r>
              <a:rPr lang="en-US" sz="1200" dirty="0" err="1"/>
              <a:t>côd</a:t>
            </a:r>
            <a:r>
              <a:rPr lang="en-US" sz="1200" dirty="0"/>
              <a:t> QR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newid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flynyddol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Am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mwyafrif</a:t>
            </a:r>
            <a:r>
              <a:rPr lang="en-US" sz="1200" dirty="0"/>
              <a:t> </a:t>
            </a:r>
            <a:r>
              <a:rPr lang="en-US" sz="1200" dirty="0" err="1"/>
              <a:t>o’r</a:t>
            </a:r>
            <a:r>
              <a:rPr lang="en-US" sz="1200" dirty="0"/>
              <a:t> plant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dod</a:t>
            </a:r>
            <a:r>
              <a:rPr lang="en-US" sz="1200" dirty="0"/>
              <a:t> o </a:t>
            </a:r>
            <a:r>
              <a:rPr lang="en-US" sz="1200" dirty="0" err="1"/>
              <a:t>gartrefi</a:t>
            </a:r>
            <a:r>
              <a:rPr lang="en-US" sz="1200" dirty="0"/>
              <a:t> di </a:t>
            </a:r>
            <a:r>
              <a:rPr lang="en-US" sz="1200" dirty="0" err="1"/>
              <a:t>Gymraeg</a:t>
            </a:r>
            <a:r>
              <a:rPr lang="en-US" sz="1200" dirty="0"/>
              <a:t>,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cynnig</a:t>
            </a:r>
            <a:r>
              <a:rPr lang="en-US" sz="1200" dirty="0"/>
              <a:t> </a:t>
            </a:r>
            <a:r>
              <a:rPr lang="en-US" sz="1200" dirty="0" err="1"/>
              <a:t>gwersi</a:t>
            </a:r>
            <a:r>
              <a:rPr lang="en-US" sz="1200" dirty="0"/>
              <a:t> </a:t>
            </a:r>
            <a:r>
              <a:rPr lang="en-US" sz="1200" dirty="0" err="1"/>
              <a:t>Cymraeg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gweld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amrywiaeth</a:t>
            </a:r>
            <a:r>
              <a:rPr lang="en-US" sz="1200" dirty="0"/>
              <a:t> </a:t>
            </a:r>
            <a:r>
              <a:rPr lang="en-US" sz="1200" dirty="0" err="1"/>
              <a:t>gweithgareddau</a:t>
            </a:r>
            <a:r>
              <a:rPr lang="en-US" sz="1200" dirty="0"/>
              <a:t> </a:t>
            </a:r>
            <a:r>
              <a:rPr lang="en-US" sz="1200" dirty="0" err="1"/>
              <a:t>mae’r</a:t>
            </a:r>
            <a:r>
              <a:rPr lang="en-US" sz="1200" dirty="0"/>
              <a:t> plant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cwblhau</a:t>
            </a:r>
            <a:r>
              <a:rPr lang="en-US" sz="1200" dirty="0"/>
              <a:t> </a:t>
            </a:r>
            <a:r>
              <a:rPr lang="en-US" sz="1200" dirty="0" err="1"/>
              <a:t>neu’n</a:t>
            </a:r>
            <a:r>
              <a:rPr lang="en-US" sz="1200" dirty="0"/>
              <a:t> </a:t>
            </a:r>
            <a:r>
              <a:rPr lang="en-US" sz="1200" dirty="0" err="1"/>
              <a:t>cymryd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</a:t>
            </a:r>
            <a:r>
              <a:rPr lang="en-US" sz="1200" dirty="0" err="1"/>
              <a:t>ynddi</a:t>
            </a:r>
            <a:r>
              <a:rPr lang="en-US" sz="1200" dirty="0"/>
              <a:t>,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</a:t>
            </a:r>
            <a:r>
              <a:rPr lang="en-US" sz="1200" dirty="0" err="1"/>
              <a:t>creu</a:t>
            </a:r>
            <a:r>
              <a:rPr lang="en-US" sz="1200" dirty="0"/>
              <a:t> </a:t>
            </a:r>
            <a:r>
              <a:rPr lang="en-US" sz="1200" dirty="0" err="1"/>
              <a:t>tudalen</a:t>
            </a:r>
            <a:r>
              <a:rPr lang="en-US" sz="1200" dirty="0"/>
              <a:t> </a:t>
            </a:r>
            <a:r>
              <a:rPr lang="en-US" sz="1200" dirty="0" err="1"/>
              <a:t>trydar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rhannu</a:t>
            </a:r>
            <a:r>
              <a:rPr lang="en-US" sz="1200" dirty="0"/>
              <a:t> </a:t>
            </a:r>
            <a:r>
              <a:rPr lang="en-US" sz="1200" dirty="0" err="1"/>
              <a:t>lluniau</a:t>
            </a:r>
            <a:r>
              <a:rPr lang="en-US" sz="1200" dirty="0"/>
              <a:t>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Yn</a:t>
            </a:r>
            <a:r>
              <a:rPr lang="en-US" sz="1200" dirty="0"/>
              <a:t> union </a:t>
            </a:r>
            <a:r>
              <a:rPr lang="en-US" sz="1200" dirty="0" err="1"/>
              <a:t>fel</a:t>
            </a:r>
            <a:r>
              <a:rPr lang="en-US" sz="1200" dirty="0"/>
              <a:t> y </a:t>
            </a:r>
            <a:r>
              <a:rPr lang="en-US" sz="1200" dirty="0" err="1"/>
              <a:t>rhan</a:t>
            </a:r>
            <a:r>
              <a:rPr lang="en-US" sz="1200" dirty="0"/>
              <a:t> </a:t>
            </a:r>
            <a:r>
              <a:rPr lang="en-US" sz="1200" dirty="0" err="1"/>
              <a:t>fwyaf</a:t>
            </a:r>
            <a:r>
              <a:rPr lang="en-US" sz="1200" dirty="0"/>
              <a:t> o </a:t>
            </a:r>
            <a:r>
              <a:rPr lang="en-US" sz="1200" dirty="0" err="1"/>
              <a:t>ysgolion</a:t>
            </a:r>
            <a:r>
              <a:rPr lang="en-US" sz="1200" dirty="0"/>
              <a:t> </a:t>
            </a:r>
            <a:r>
              <a:rPr lang="en-US" sz="1200" dirty="0" err="1"/>
              <a:t>yng</a:t>
            </a:r>
            <a:r>
              <a:rPr lang="en-US" sz="1200" dirty="0"/>
              <a:t> </a:t>
            </a:r>
            <a:r>
              <a:rPr lang="en-US" sz="1200" dirty="0" err="1"/>
              <a:t>Nghymru</a:t>
            </a:r>
            <a:r>
              <a:rPr lang="en-US" sz="1200" dirty="0"/>
              <a:t>,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hon </a:t>
            </a:r>
            <a:r>
              <a:rPr lang="en-US" sz="1200" dirty="0" err="1"/>
              <a:t>papur</a:t>
            </a:r>
            <a:r>
              <a:rPr lang="en-US" sz="1200" dirty="0"/>
              <a:t> </a:t>
            </a:r>
            <a:r>
              <a:rPr lang="en-US" sz="1200" dirty="0" err="1"/>
              <a:t>tymhorol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sôn</a:t>
            </a:r>
            <a:r>
              <a:rPr lang="en-US" sz="1200" dirty="0"/>
              <a:t> am y </a:t>
            </a:r>
            <a:r>
              <a:rPr lang="en-US" sz="1200" dirty="0" err="1"/>
              <a:t>digwyddiadau</a:t>
            </a:r>
            <a:r>
              <a:rPr lang="en-US" sz="1200" dirty="0"/>
              <a:t> </a:t>
            </a:r>
            <a:r>
              <a:rPr lang="en-US" sz="1200" dirty="0" err="1"/>
              <a:t>mwyaf</a:t>
            </a:r>
            <a:r>
              <a:rPr lang="en-US" sz="1200" dirty="0"/>
              <a:t> </a:t>
            </a:r>
            <a:r>
              <a:rPr lang="en-US" sz="1200" dirty="0" err="1"/>
              <a:t>pwysig</a:t>
            </a:r>
            <a:r>
              <a:rPr lang="en-US" sz="1200" dirty="0"/>
              <a:t> a </a:t>
            </a:r>
            <a:r>
              <a:rPr lang="en-US" sz="1200" dirty="0" err="1"/>
              <a:t>llwyddiant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. </a:t>
            </a:r>
            <a:r>
              <a:rPr lang="en-US" sz="1200" dirty="0" err="1"/>
              <a:t>Mae’n</a:t>
            </a:r>
            <a:r>
              <a:rPr lang="en-US" sz="1200" dirty="0"/>
              <a:t> </a:t>
            </a:r>
            <a:r>
              <a:rPr lang="en-US" sz="1200" dirty="0" err="1"/>
              <a:t>gyfle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gymuned</a:t>
            </a:r>
            <a:r>
              <a:rPr lang="en-US" sz="1200" dirty="0"/>
              <a:t>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myfyrio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lwyddiannau’r</a:t>
            </a:r>
            <a:r>
              <a:rPr lang="en-US" sz="1200" dirty="0"/>
              <a:t> plant.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709D6FC-C788-924A-88D5-E92679453D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965" r="8153" b="1863"/>
          <a:stretch/>
        </p:blipFill>
        <p:spPr>
          <a:xfrm>
            <a:off x="4950200" y="4115651"/>
            <a:ext cx="2901201" cy="242959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4095482-7717-E547-904E-185DD3995C90}"/>
              </a:ext>
            </a:extLst>
          </p:cNvPr>
          <p:cNvSpPr/>
          <p:nvPr/>
        </p:nvSpPr>
        <p:spPr>
          <a:xfrm>
            <a:off x="1554506" y="3470320"/>
            <a:ext cx="911526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Dechrau</a:t>
            </a:r>
            <a:r>
              <a:rPr lang="en-GB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n-GB" sz="32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Wrth</a:t>
            </a:r>
            <a:r>
              <a:rPr lang="en-GB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n-GB" sz="32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Fy</a:t>
            </a:r>
            <a:r>
              <a:rPr lang="en-GB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n-GB" sz="32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Nhraed</a:t>
            </a:r>
            <a:endParaRPr lang="en-GB" sz="32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2958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23248</TotalTime>
  <Words>962</Words>
  <Application>Microsoft Macintosh PowerPoint</Application>
  <PresentationFormat>A3 Paper (297x420 mm)</PresentationFormat>
  <Paragraphs>40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Wingdings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Kayleigh Tamlin</dc:creator>
  <cp:lastModifiedBy>Kayleigh Tamlin</cp:lastModifiedBy>
  <cp:revision>28</cp:revision>
  <dcterms:created xsi:type="dcterms:W3CDTF">2023-12-12T09:56:48Z</dcterms:created>
  <dcterms:modified xsi:type="dcterms:W3CDTF">2023-12-28T13:24:58Z</dcterms:modified>
</cp:coreProperties>
</file>