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Default Extension="wdp" ContentType="image/vnd.ms-photo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58"/>
  </p:notesMasterIdLst>
  <p:sldIdLst>
    <p:sldId id="256" r:id="rId2"/>
    <p:sldId id="316" r:id="rId3"/>
    <p:sldId id="317" r:id="rId4"/>
    <p:sldId id="258" r:id="rId5"/>
    <p:sldId id="292" r:id="rId6"/>
    <p:sldId id="293" r:id="rId7"/>
    <p:sldId id="259" r:id="rId8"/>
    <p:sldId id="294" r:id="rId9"/>
    <p:sldId id="260" r:id="rId10"/>
    <p:sldId id="261" r:id="rId11"/>
    <p:sldId id="262" r:id="rId12"/>
    <p:sldId id="263" r:id="rId13"/>
    <p:sldId id="295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96" r:id="rId22"/>
    <p:sldId id="297" r:id="rId23"/>
    <p:sldId id="271" r:id="rId24"/>
    <p:sldId id="298" r:id="rId25"/>
    <p:sldId id="272" r:id="rId26"/>
    <p:sldId id="299" r:id="rId27"/>
    <p:sldId id="300" r:id="rId28"/>
    <p:sldId id="273" r:id="rId29"/>
    <p:sldId id="301" r:id="rId30"/>
    <p:sldId id="302" r:id="rId31"/>
    <p:sldId id="303" r:id="rId32"/>
    <p:sldId id="274" r:id="rId33"/>
    <p:sldId id="275" r:id="rId34"/>
    <p:sldId id="276" r:id="rId35"/>
    <p:sldId id="304" r:id="rId36"/>
    <p:sldId id="305" r:id="rId37"/>
    <p:sldId id="277" r:id="rId38"/>
    <p:sldId id="306" r:id="rId39"/>
    <p:sldId id="307" r:id="rId40"/>
    <p:sldId id="278" r:id="rId41"/>
    <p:sldId id="308" r:id="rId42"/>
    <p:sldId id="309" r:id="rId43"/>
    <p:sldId id="310" r:id="rId44"/>
    <p:sldId id="279" r:id="rId45"/>
    <p:sldId id="311" r:id="rId46"/>
    <p:sldId id="312" r:id="rId47"/>
    <p:sldId id="313" r:id="rId48"/>
    <p:sldId id="314" r:id="rId49"/>
    <p:sldId id="315" r:id="rId50"/>
    <p:sldId id="280" r:id="rId51"/>
    <p:sldId id="281" r:id="rId52"/>
    <p:sldId id="282" r:id="rId53"/>
    <p:sldId id="283" r:id="rId54"/>
    <p:sldId id="284" r:id="rId55"/>
    <p:sldId id="285" r:id="rId56"/>
    <p:sldId id="286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7FC0D2"/>
    <a:srgbClr val="B2DEE9"/>
    <a:srgbClr val="62ADCC"/>
    <a:srgbClr val="57A3CA"/>
    <a:srgbClr val="4CC1B9"/>
    <a:srgbClr val="63DB9D"/>
    <a:srgbClr val="F6D4D5"/>
    <a:srgbClr val="FFE4C7"/>
    <a:srgbClr val="99EDD5"/>
    <a:srgbClr val="F2F2F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4992" autoAdjust="0"/>
    <p:restoredTop sz="95268" autoAdjust="0"/>
  </p:normalViewPr>
  <p:slideViewPr>
    <p:cSldViewPr>
      <p:cViewPr>
        <p:scale>
          <a:sx n="78" d="100"/>
          <a:sy n="78" d="100"/>
        </p:scale>
        <p:origin x="-216" y="2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CAC6A-E49F-420D-AD7B-471B7EBFF027}" type="datetimeFigureOut">
              <a:rPr lang="en-IN" smtClean="0"/>
              <a:pPr/>
              <a:t>09-11-2025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F21056-DF19-4C46-9317-3E1A62AB7C41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497819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F21056-DF19-4C46-9317-3E1A62AB7C41}" type="slidenum">
              <a:rPr lang="en-IN" smtClean="0"/>
              <a:pPr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386821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05829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92286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67545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0826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12613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44616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451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65165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69328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37295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64607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FB0B1-4AB9-4290-A548-9A95365C5E2D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4FAE7-B6D4-4B06-876E-1DF2323A9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4574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17206"/>
            <a:ext cx="58674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022" y="2244531"/>
            <a:ext cx="5798978" cy="316566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MSc Public Health and Social Care in Practice 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Population Health and Digital Health Promotion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LCHS7009</a:t>
            </a:r>
            <a:b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TOPIC: MoveAgain-Digital Physiotherapy self-Management for Chronic Low Back Pain</a:t>
            </a:r>
            <a:b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 : Dr Besty Jose</a:t>
            </a:r>
            <a:b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2147253" y="304800"/>
            <a:ext cx="2098515" cy="87293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52D10844-B551-AE4C-CB93-F1A8F8CB268A}"/>
              </a:ext>
            </a:extLst>
          </p:cNvPr>
          <p:cNvSpPr/>
          <p:nvPr/>
        </p:nvSpPr>
        <p:spPr>
          <a:xfrm>
            <a:off x="1062910" y="4800600"/>
            <a:ext cx="4267200" cy="17526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IN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STUDENT NAME AND ID</a:t>
            </a: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RuchaVaghela (2437863)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Keyur Patel (2434370)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Mahendra Vadhel (2430466)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Jaykumar Thakor (2432485)</a:t>
            </a: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86025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2042"/>
            <a:ext cx="10515600" cy="546101"/>
          </a:xfrm>
        </p:spPr>
        <p:txBody>
          <a:bodyPr>
            <a:normAutofit/>
          </a:bodyPr>
          <a:lstStyle/>
          <a:p>
            <a:pPr algn="ctr"/>
            <a:r>
              <a:rPr lang="en-IN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Content and Aim of the Activity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420"/>
            <a:ext cx="4343400" cy="54203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just">
              <a:lnSpc>
                <a:spcPct val="120000"/>
              </a:lnSpc>
              <a:spcAft>
                <a:spcPts val="800"/>
              </a:spcAft>
              <a:buNone/>
            </a:pP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 A, </a:t>
            </a:r>
            <a:r>
              <a:rPr lang="en-IN" sz="10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Rucha</a:t>
            </a: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0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Vaghela</a:t>
            </a: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2437863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3: Introduction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4: Clinical Innovation &amp; Regulatory Recognition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4: Clinical Innovation &amp; Regulatory Recognition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6: Why it is a problem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7: Continued…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8: Intervention name   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9: Target group or setting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10: Justification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11: Statistics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12: Continued…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13: Comparison with countries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12: Consequences of not addressing the problem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13: Digital health promotion interventions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14: Unique selling point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15: Rationale for the selected target group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16: Other similar type of interventions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16: Other similar type of interventions</a:t>
            </a:r>
            <a:endParaRPr lang="en-IN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A63A90D-D0F6-4F21-84DC-963B84F2CCDD}"/>
              </a:ext>
            </a:extLst>
          </p:cNvPr>
          <p:cNvSpPr txBox="1"/>
          <p:nvPr/>
        </p:nvSpPr>
        <p:spPr>
          <a:xfrm>
            <a:off x="571500" y="715743"/>
            <a:ext cx="11201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800"/>
              </a:spcAft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Aim: </a:t>
            </a:r>
            <a:r>
              <a:rPr lang="en-IN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Aim of the research is to evaluate the effectiveness of “MoveAgain” to promote the self-managed recovery for the chronic low back pain through using digital 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physiotherapy. </a:t>
            </a:r>
            <a:r>
              <a:rPr lang="en-IN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7AA15BA1-0FCF-4B40-A1F2-16AF3364692B}"/>
              </a:ext>
            </a:extLst>
          </p:cNvPr>
          <p:cNvSpPr txBox="1">
            <a:spLocks/>
          </p:cNvSpPr>
          <p:nvPr/>
        </p:nvSpPr>
        <p:spPr>
          <a:xfrm>
            <a:off x="5029200" y="1728091"/>
            <a:ext cx="6629400" cy="468703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 B, Keyur Patel, 2434370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17: Planning tool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18: Process model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19: Simnette model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20: Justifying the usage of the model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21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Continued…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22: Applying planning model to the digital health promotion interventions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23: Adherence &amp; Engagement in Physiotherapy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23: Adherence &amp; Engagement in Physiotherapy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25: Critical assessment of selected model’s usage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26: Strengths of Applying the Model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27: Limitations &amp; Challenges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28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for Implementation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0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94620"/>
            <a:ext cx="10515600" cy="546101"/>
          </a:xfrm>
        </p:spPr>
        <p:txBody>
          <a:bodyPr>
            <a:normAutofit/>
          </a:bodyPr>
          <a:lstStyle/>
          <a:p>
            <a:pPr algn="ctr"/>
            <a:r>
              <a:rPr lang="en-IN" sz="28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Content and Aim of the Activity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143000"/>
            <a:ext cx="5410201" cy="542038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 C, </a:t>
            </a:r>
            <a:r>
              <a:rPr lang="en-IN" sz="14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Mahendra</a:t>
            </a: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4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Vadhel</a:t>
            </a: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2430466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29: Barriers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30: Identifying the potential barriers to successful application and delivery of digital health promotion intervention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31: Solutions to overcome the barriers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32: Solution barrier 2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32: Solution barrier 2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34: Describing legal and ethical issues associated with implementation and delivery of digital health interventions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35: Legal Issues in Digital Health Interventions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36: Ethical Issues in Digital Health Interventions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23: Addressing the legal and ethical issues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38: Legal Issues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39: Ethical Issues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40: Implementation</a:t>
            </a:r>
            <a:endParaRPr lang="en-IN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7AA15BA1-0FCF-4B40-A1F2-16AF3364692B}"/>
              </a:ext>
            </a:extLst>
          </p:cNvPr>
          <p:cNvSpPr txBox="1">
            <a:spLocks/>
          </p:cNvSpPr>
          <p:nvPr/>
        </p:nvSpPr>
        <p:spPr>
          <a:xfrm>
            <a:off x="6324600" y="1066800"/>
            <a:ext cx="5562600" cy="54203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Group D, </a:t>
            </a:r>
            <a:r>
              <a:rPr lang="en-US" sz="12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Jaykumar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Thakor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2332485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41: Benefits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42: Benefit 1: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Policies Supporting Digital Health Interventions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43: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Benefit 2: Cost Benefits of Digital Health Interventions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44: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Benefit 3: Personalised Therapy and Monitoring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45: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Benefit 4: Cost-Effectiveness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46: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Benefit 5: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Data-Driven Insights and Research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47: Expected outcome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48: Implication of the selected digital health promotion intervention on policies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48: Implication of the selected digital health promotion intervention on policies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51: Implications of selected digital health promotion intervention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52: Conclusion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53: Highlighting the need of interventions</a:t>
            </a:r>
            <a:endParaRPr lang="en-IN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55: Future plans</a:t>
            </a:r>
          </a:p>
        </p:txBody>
      </p:sp>
    </p:spTree>
    <p:extLst>
      <p:ext uri="{BB962C8B-B14F-4D97-AF65-F5344CB8AC3E}">
        <p14:creationId xmlns:p14="http://schemas.microsoft.com/office/powerpoint/2010/main" xmlns="" val="42868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4337"/>
            <a:ext cx="10515600" cy="1111064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IN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IN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Selected digital technology</a:t>
            </a:r>
            <a:r>
              <a:rPr lang="en-IN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MoveAgain (</a:t>
            </a:r>
            <a:r>
              <a:rPr lang="en-US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physiotherapy platform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1" y="1905000"/>
            <a:ext cx="3352800" cy="3991095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 addressed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Chorionic low back pain affects the mobility and daily functioning of millions of adults across the globe.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access to the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physiotherapy can cause delayed recovery and increase of healthcare costs.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Lack of personalised self-management tools reduces patient adherence.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0" y="1335274"/>
            <a:ext cx="3352800" cy="5338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448777"/>
            <a:ext cx="3104271" cy="51113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5608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27962"/>
            <a:ext cx="10515600" cy="715038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>
                <a:latin typeface="Times New Roman" panose="02020603050405020304" pitchFamily="18" charset="0"/>
                <a:ea typeface="Calibri" panose="020F0502020204030204" pitchFamily="34" charset="0"/>
              </a:rPr>
              <a:t>Clinical Innovation &amp; Regulatory Recognition 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295400"/>
            <a:ext cx="5257800" cy="50292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MoveAgain received a “Breakthrough Device” designation from the U.S. Food &amp; Drug Administration (FDA) in November 2021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 Wire, 2021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system is designed to help immobile patients control external devices by thought (e.g., cursor, wheelchair, prosthetic) via brain-computer interface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 Wire, 2021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Approximately 5.35 million people in the U.S. live with some form of paralysis from central nervous-system disorders, spinal cord injuries, or auto-immune diseases.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MoveAgain builds on over 25 years of human research in brain-computer interfaces as stated by the company.</a:t>
            </a:r>
          </a:p>
        </p:txBody>
      </p:sp>
      <p:sp>
        <p:nvSpPr>
          <p:cNvPr id="4" name="Rectangle 3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7F0339D-7B9A-4500-BCE5-040BB5A6EE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38" r="12330"/>
          <a:stretch/>
        </p:blipFill>
        <p:spPr>
          <a:xfrm>
            <a:off x="6858000" y="1752600"/>
            <a:ext cx="4244051" cy="381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30678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76773"/>
            <a:ext cx="10515600" cy="701675"/>
          </a:xfrm>
        </p:spPr>
        <p:txBody>
          <a:bodyPr>
            <a:normAutofit/>
          </a:bodyPr>
          <a:lstStyle/>
          <a:p>
            <a:pPr algn="ctr"/>
            <a:r>
              <a:rPr lang="en-IN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User Impact, Market Need &amp; Technological Capability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3200" y="1493327"/>
            <a:ext cx="5343524" cy="5059873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underlying research and development for MoveAgain spans across major institutions including Stanford University, Massachusetts General Hospital and University of Pittsburgh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 Wire, 2021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MoveAgain is being developed by Blackrock Neurotech (formerly Blackrock Microsystems) with the aim of enabling patients with tetraplegia to regain digital / physical independence. 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technology consists of a brain-implanted array that decodes neural signals and transmits them wirelessly to external devices for control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 Wire, 2021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of 2022, Blackrock announced collaboration efforts to advance training and calibration for the first commercial BCI platform version of MoveAgain. </a:t>
            </a:r>
          </a:p>
        </p:txBody>
      </p:sp>
      <p:sp>
        <p:nvSpPr>
          <p:cNvPr id="4" name="Rectangle 3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C0D1090-C1AD-47F4-9A42-9E995FB82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2277656"/>
            <a:ext cx="5800723" cy="23026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4599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naging Low Back Pain to Improve Productivity in the Workplace - Virtual  and in-person musculoskeletal healthcare | Vori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6868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82100" y="457200"/>
            <a:ext cx="2666999" cy="77787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it is a problem?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1599" y="1600200"/>
            <a:ext cx="3048000" cy="5029200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Chronic low back pain is one of the major causes of disability that reduces the productivity and quality of life across the globe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 News Wire, 2021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patients cannot afford or access the consistent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physiotherapy session, which causes worsening the symptoms and recurring pain.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Ineffective self-management and low adherence to the prescribed exercise causes prolonged treatment durations.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2723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DC124C0-7733-47BD-9CE8-CD9354CB6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63787"/>
            <a:ext cx="10515600" cy="7016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IN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Continued…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53000"/>
            <a:ext cx="10744200" cy="152717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Approximately 2.4 billion people live with conditions that could benefit from rehabilitation services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WHO, 2024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many low- and middle-income countries, over 50 % of people needing rehabilitation do not receive it.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regions in Europe have up to 12 times fewer physiotherapists than high-income areas (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WHO, 2024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4" name="Rectangle 3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9875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White presentation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" y="-1"/>
            <a:ext cx="12194343" cy="681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0866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0" y="609600"/>
            <a:ext cx="4118317" cy="685799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 Name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82840" y="1752600"/>
            <a:ext cx="4114800" cy="4351338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MoveAgain is a digital physiotherapy platform that is designed for supporting the self-management of chronic low back pain through the personalised care.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intervention includes AI-driven exercise programs, progress tracking and educational modules for enhancing the patient engagement and outcome.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MoveAgain empowers patients to take control of the recovery journey anytime and anywhere.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57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White presentation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" y="-1"/>
            <a:ext cx="12194343" cy="681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202" y="301730"/>
            <a:ext cx="4038600" cy="93027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group or setting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759" y="1533736"/>
            <a:ext cx="3810000" cy="3751837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Primary target group for the service includes adults who are aged between 25-60 years old and suffering from chronic and recurring low back pain conditions (WHO, 2024).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designed for people who has limited access to physiotherapy services due to the geographical, financial, or time constraints (WHO, 2024).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intervention can be applied in home-based settings and supported by the healthcare professionals.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0"/>
            <a:ext cx="7529732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/>
          <p:cNvSpPr/>
          <p:nvPr/>
        </p:nvSpPr>
        <p:spPr>
          <a:xfrm>
            <a:off x="6954974" y="6265314"/>
            <a:ext cx="2265226" cy="339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IN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Dagnino</a:t>
            </a:r>
            <a:r>
              <a:rPr lang="en-IN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 and Campos, 2022)</a:t>
            </a:r>
            <a:endParaRPr lang="en-US" sz="1200" dirty="0"/>
          </a:p>
        </p:txBody>
      </p:sp>
      <p:sp>
        <p:nvSpPr>
          <p:cNvPr id="7" name="Rectangle 6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0559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1400" y="381000"/>
            <a:ext cx="36576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Justification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6600" y="1692495"/>
            <a:ext cx="4343400" cy="465137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Expand on the problem 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addressed to NICE (UK) guideline, chronic low back pain needs to be managed through exercise, education, and self-management strategies.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However, patients struggle to access guideline-based physiotherapy due to the limited availability of services and long waiting times.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gap between national recommendations and real-world access causes persistent pain and reduced mobility.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68473"/>
            <a:ext cx="5181600" cy="62211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90800" y="6519446"/>
            <a:ext cx="118974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IN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Bmj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2023)</a:t>
            </a:r>
            <a:endParaRPr lang="en-US" sz="1600" dirty="0"/>
          </a:p>
        </p:txBody>
      </p:sp>
      <p:sp>
        <p:nvSpPr>
          <p:cNvPr id="6" name="Rectangle 5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9431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6755" y="1508760"/>
            <a:ext cx="3590925" cy="5334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183197"/>
            <a:ext cx="8915400" cy="65500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Statistics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0397" y="1065116"/>
            <a:ext cx="2667000" cy="5488084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Globally in 2020, around 619 million people are living with low back pain and projections has estimated this increase to 843 million by 2050 (Ferreira </a:t>
            </a:r>
            <a:r>
              <a:rPr lang="en-US" sz="18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UK, an estimated 43% of adults live with the level of chronic pain (Fpm, 2025).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systematic review has addressed prevalence of chronic low back pain among people who are aged between 20-59 years (Chambers </a:t>
            </a:r>
            <a:r>
              <a:rPr lang="en-US" sz="18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2024).  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14" y="510698"/>
            <a:ext cx="5114925" cy="4676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1913927" y="6096000"/>
            <a:ext cx="12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</a:rPr>
              <a:t>(Nia, 2025)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1106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Continued…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95400"/>
            <a:ext cx="10515600" cy="16033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2020, around 619 million people globally suffered from low back pain (Who.int.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the US in 2019, 39% of adults experienced back pain in the past 3 months.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Prevalence of chronic low back pain in adults aged 20-59 is about 19.6% (CDC,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9CF2DA6-A4F0-4B28-A4FF-468305539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769" y="3041844"/>
            <a:ext cx="5529247" cy="348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324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0" y="487621"/>
            <a:ext cx="37338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with countries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2400" y="1825625"/>
            <a:ext cx="3581400" cy="4351338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age- standardized prevalence of the low back pain in United States was around 12706 cases for 100,000 population in 2019 (Chen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meta-analysis in India has found point of prevalence of low back pain to be 48% (Shetty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Prevalence of chronic pain in United Kingdom was estimated at 43% of adults (or, 28 million people)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Fayaz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2016).    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343775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333782" y="6311900"/>
            <a:ext cx="1659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</a:rPr>
              <a:t>(Hussain, 2024)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4473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4343400"/>
            <a:ext cx="4310745" cy="25146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8200" y="858079"/>
            <a:ext cx="3606370" cy="41148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1896"/>
            <a:ext cx="10515600" cy="549275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Consequences of not addressing the problem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9345" y="1611704"/>
            <a:ext cx="3334225" cy="5181600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Around 74.8% of the US adults with chronic severe back pain reported impairment in mobility, self-care or work participation (Feldman and </a:t>
            </a:r>
            <a:r>
              <a:rPr lang="en-US" sz="1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Nahin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Chronic low back pain increases the rates of depression and anxiety while reducing the working hours and income.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the United States, back pain causes around 186.7 million lost work days in each year, while driving the higher healthcare and productivity costs (</a:t>
            </a:r>
            <a:r>
              <a:rPr lang="en-US" sz="1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Aprilaba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2025).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The Pain at Work Toolkit for Employees with Chronic or Persistent Pain: A  Collaborative-Participatory Stud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01000" y="4953001"/>
            <a:ext cx="4191000" cy="164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" y="-28135"/>
            <a:ext cx="2752725" cy="20478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2038" y="2159082"/>
            <a:ext cx="2686050" cy="18192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5003" y="970533"/>
            <a:ext cx="3457575" cy="5715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5800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White presentation background Images - Free Download on Freepi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" y="-1"/>
            <a:ext cx="12194343" cy="681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70167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health promotion interventions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785" y="4441310"/>
            <a:ext cx="11125200" cy="2133600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meta-analysis of 56 digital health interventions for musculoskeletal pain has found smaller but meaningful improvement in pain and disability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Valentijn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</a:t>
            </a:r>
          </a:p>
          <a:p>
            <a:pPr lvl="0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Digitally delivered exercise and education programmer for chronic low back pain achieved clinically meaningful paid reduction in 58.5% participants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Hörder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2022).</a:t>
            </a:r>
          </a:p>
          <a:p>
            <a:pPr lvl="0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evaluations addresses a digital health intervention for low back pain. </a:t>
            </a:r>
          </a:p>
          <a:p>
            <a:pPr>
              <a:lnSpc>
                <a:spcPct val="15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Multidisciplinary Digital Therapeutics for Chronic Low Back Pain Versus  In-Person Therapeutic Exercise with Education: A Randomized Controlled  Pilot Stud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" y="409574"/>
            <a:ext cx="5715000" cy="3476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4" name="Picture 6" descr="Low Back Pain Rehab | DIY Home Physiotherapy Progra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8951" y="1066800"/>
            <a:ext cx="5105400" cy="3364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095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85466"/>
            <a:ext cx="4471182" cy="728934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48" y="1066800"/>
            <a:ext cx="5481772" cy="5486400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Real-time AI motion tracking vs traditional physio: 90% accuracy in movement detection, better than manual observation (Ota,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Remote, personalized rehab vs clinic-only therapy: 70% of users report easier adherence than in-person rehab plans (Ota,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24/7 guided therapy vs scheduled sessions only: Reduces patient drop-off by 30–40% compared to conventional physiotherapy.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platform has delivered 52% average pain reduction over 12 weeks in unspecific low back pain (Weise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a randomized trial for the chronic low back pain, digital care shows 1537% dropout Vs 34.3% in terms of in-person therapy (Cui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physiotherapy has enabled 24/7 access and real-time feedback, while bringing access gaps and promoting adherence among under reserved populations.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0" y="1295400"/>
            <a:ext cx="5076151" cy="46419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6695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46855"/>
            <a:ext cx="10515600" cy="8683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for the selected target group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48400" y="1828800"/>
            <a:ext cx="5257800" cy="377348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Adults who are aged between 25-60 years old suffers from high and rising prevalence of chronic low back pain (De Souza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2019).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individuals of this age face barriers to in-person physiotherapy (e.g., time, cost, travel) for reducing adherence and outcomes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Chikaka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Keller, 2024).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self-management tools have reflected a stronger engagement and clinically meaningful improvement for chronic low back pain.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447800"/>
            <a:ext cx="5672694" cy="47291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8818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White presentation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" y="-1"/>
            <a:ext cx="12194343" cy="681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similar types of interventions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8578" y="1158677"/>
            <a:ext cx="5181600" cy="296498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12-week remote digital care programme for the chronic low back pain can ensure achieving similar disability improvement in compared to in-person physiotherapy (Smith, Li and Rafferty, 2020).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Large Swedish cohort using a digital delivered exercise and education programme is necessary for the low-back pain reduction after three months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Kneale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2024).  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9938" y="4554537"/>
            <a:ext cx="9692123" cy="17573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460772"/>
            <a:ext cx="2849032" cy="35778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4365" y="727803"/>
            <a:ext cx="2696638" cy="296498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114365" y="53965"/>
            <a:ext cx="25894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Rucha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Vaghela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2437863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1976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Using a Logic Model for Program Development, Implementation, and Evaluation  - Visible Network Lab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667" y="152401"/>
            <a:ext cx="10515600" cy="6858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 tool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990602"/>
            <a:ext cx="8382000" cy="44195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understanding of selected planning tool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of “</a:t>
            </a:r>
            <a:r>
              <a:rPr lang="en-US" sz="18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Logic Model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” or IRLM provides a structured roadmap while connecting with the determinants, strategies, mechanisms and outcomes for digital health interventions (Smith, Li and Rafferty, 2020).  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logic-models clarifies the assumptions while depicting the activities might cause outcomes and enhance the reproducibility.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072217" y="310635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3146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Process Model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59430"/>
            <a:ext cx="10515600" cy="1527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Input: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pain assessment + motion data uploaded to AI rehab system for therapy planning (Gowda,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Process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AI analyses movement patterns, gives real-time corrective feedback, adjusts exercise intensity (Gowda,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Output: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30–40% higher adherence, improved mobility, reduced treatment drop-outs vs traditional physio.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A9A46DF-24F4-4E8F-9070-EE77797A3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4700" y="3352800"/>
            <a:ext cx="5562600" cy="2906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375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Simnette Model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3200" y="1752600"/>
            <a:ext cx="4800600" cy="385485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Monitoring: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Tracks posture, movement accuracy, pain progression using AI motion and sensor feedback.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Response: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System adjusts difficulty, sends alerts, and provides corrective instructions to reduce injury risk (Gowda, 2025)</a:t>
            </a: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Improvement: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Generates personalised recovery insights, increasing adherence and mobility outcomes long-term.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F8DB4B9-EEFC-4C44-A972-1E6542718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465679"/>
            <a:ext cx="5334000" cy="470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105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3518"/>
            <a:ext cx="10515600" cy="935037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Justifying the usage of the model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4200" y="2210592"/>
            <a:ext cx="4572000" cy="33559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IRLM enhances the transparency, reproducibility and rigor for the application projects for addressing the persistent gap in terms of methodology.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terms of digital and e-health innovation settings, the IRLM has reflected to guide the adoptions, application and reporting across the complex contexts (Smith, Li and Rafferty, 2020).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266" name="Picture 2" descr="Telemedicine: A Survey of Telecommunication Technologies, Developments, and  Challen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76400"/>
            <a:ext cx="6019800" cy="411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2157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Continued…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81056"/>
            <a:ext cx="4343400" cy="4351338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Enables continuous patient monitoring, critical since 70% of physiotherapy patients lack consistent follow-up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Garssen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Supports adaptive real-time clinical decision making, improving outcomes in AI-guided rehabilitation programmes.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Improves long-term patient compliance, a major issue as 60–65% discontinue rehab early without structured monitoring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Garssen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5A05627-99C5-4795-A64C-4682D39E8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200" y="1851376"/>
            <a:ext cx="5715891" cy="3766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12370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765" y="277813"/>
            <a:ext cx="10515600" cy="13255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planning model to the digital health promotion interventions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3376"/>
            <a:ext cx="10515600" cy="2517775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will use the “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research model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” for mapping the way each digital exercise module is connected to self-management outcomes.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identifying determinants, selection of strategies and specifying mechanism, this model clarifies the way interventions components can drive the change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Nigatu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IRLM will enable rigorous assessment and adaptation of interventions in real-world settings, for supporting scalability and sustained behavioral changes for chronic low back pain.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4266236"/>
            <a:ext cx="8115300" cy="250716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590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Adherence &amp; Engagement in Physiotherapy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1527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Only about 43% of people with low back pain adhered to a supervised exercise-programme (Shahidi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Non-adherence to home exercise programmes for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MSK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conditions can reach 50-70% (Psycopedia, 2023)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remote digital intervention for chronic low back pain had a 15.7% dropout, versus 34.3% in in-person therapy.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5BA8497-93F9-4205-9D74-0A580C1A2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384" y="3429000"/>
            <a:ext cx="5105400" cy="26755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78A0874-BC6B-4B4E-B1F2-0B2EF65BD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3969" y="3733800"/>
            <a:ext cx="4979831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098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00892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Effectiveness &amp; Digital Delivery Impact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962400"/>
            <a:ext cx="10515600" cy="2670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study found that remotely delivered physiotherapy achieved outcomes comparable to face-to-face for musculoskeletal conditions (Withers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2024).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During COVID-19 lockdown, digital remote physiotherapy use jumped from 4.9% to 44.6% among Swiss physiotherapists.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care program for chronic musculoskeletal pain showed lasting improvements in pain and function at follow-up (Rausch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2021).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1427464-13AE-4DE8-A090-F5AB4AF04E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1214534"/>
            <a:ext cx="4527088" cy="254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768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002506"/>
            <a:ext cx="6225678" cy="51744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0400" y="681037"/>
            <a:ext cx="4549278" cy="13255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assessment of selected model’s usage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1439" y="2895600"/>
            <a:ext cx="4267200" cy="29749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the IRLM enhances the clarity of causal connections, it might oversimplify the complex, adaptive styles and limits the real-world fidelity.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Empirical applications address that IRLM fails to capture the emerging and dynamic adaptations of strategies over the time.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9129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Strengths of Applying the Model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1800" y="2209800"/>
            <a:ext cx="4876800" cy="3432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model enables continuous monitoring and feedback, supporting mid‑term adherence improvements (Zhang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supports process adaptation, allowing digital programs to adjust treatment based on patient data.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of the model aligns with evidence showing non‑inferiority of tele‑rehabilitation to face‑to‑face care in older adults (Zhang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D460520-DEAF-4D31-86E1-5D245091B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447800"/>
            <a:ext cx="4667250" cy="4667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6413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ED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Limitations &amp; Challenges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33650"/>
            <a:ext cx="4495800" cy="435133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Meta‑analysis found limited evidence that digital interventions improve pain outcomes for back pain patients.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 heterogeneity and low methodological quality hamper reliability of some studies applying digital rehab models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Toonders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Surveys show physiotherapists report significant concerns over data protection, implementation effort, and financial compensation.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61AC9E9-D75A-4F60-8815-B9D74CB9B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1785257"/>
            <a:ext cx="5962650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602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4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Implications for Implementation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5400"/>
            <a:ext cx="10515600" cy="1908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realise the model’s benefits, standardised protocols and long‑term outcome tracking is required.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platforms must address the technology‑usability gap, ensuring patients of varied ages and tech‑skills can engage (Smith and Innes,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 should invest in training and integration to overcome practitioner reluctance and enhance model alignment.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525000" y="-4207"/>
            <a:ext cx="229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Keyur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Patel, 2434370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0BD0CE8-C39E-410E-8225-C56437A12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3279775"/>
            <a:ext cx="548640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649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02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Barriers </a:t>
            </a:r>
            <a:endParaRPr 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763"/>
            <a:ext cx="4800600" cy="46482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potential stakeholders of selected digital health promotions interventions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 professionals might resist the adoption of digital self-management tools due to the concerns regarding increased workload.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Patients with chronic low back pain can face literacy and suability challenges, specifically if the tool is not co-designed with the needs (Borges do Nascimento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System level stakeholders might inhibit the application while infrastructure and interoperability policies become insufficient and misaligned.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840" y="1592504"/>
            <a:ext cx="5094960" cy="46482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3323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139" y="330084"/>
            <a:ext cx="10515600" cy="10064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the potential barriers to successful application and delivery of digital health promotion intervention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078" y="1905000"/>
            <a:ext cx="4953001" cy="42703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potential stakeholders of selected digital health promotions interventions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 professionals might resist the adoption of digital self-management tools due to the concerns regarding increased workload.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Patients with chronic low back pain can face literacy and suability challenges, specifically if the tool is not co-designed with the needs (Borges do Nascimento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System level stakeholders might inhibit the application while infrastructure and interoperability policies become insufficient and misaligned.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052" y="1682590"/>
            <a:ext cx="4962939" cy="48387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4411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0" y="8466"/>
            <a:ext cx="8610600" cy="68495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6796"/>
            <a:ext cx="5791200" cy="662781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Solutions to overcome the barriers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23999"/>
            <a:ext cx="2895600" cy="4927193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Solution barrier 1: Lack of reliable infrastructure</a:t>
            </a: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the community-based digital-literacy workshops and user-friendly tutorials signifies the improvement of uptake of digital health tools (Borges do Nascimento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adaptive and gamified feedback mechanism ensures a multi-stakeholder governance.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10000" y="6451193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IN" dirty="0" err="1">
                <a:latin typeface="Times New Roman" panose="02020603050405020304" pitchFamily="18" charset="0"/>
                <a:ea typeface="Calibri" panose="020F0502020204030204" pitchFamily="34" charset="0"/>
              </a:rPr>
              <a:t>Researchgate</a:t>
            </a:r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</a:rPr>
              <a:t>, 2023)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397052" y="4594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5855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D4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37353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Solution Barrier 2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76400"/>
            <a:ext cx="4724400" cy="391318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 structured digital training and patient onboarding programs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Conduct step-by-step tutorials for using the platform, both in-person and online.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Provide 24/7 tech support via chat, call, or video assistance to guide users.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 simplified user interfaces with intuitive icons, voice commands, and minimal navigation complexity.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57B9F7B-A769-4224-A6B1-108DF0AA8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850898"/>
            <a:ext cx="5257800" cy="3430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456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3DB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747" y="437353"/>
            <a:ext cx="10515600" cy="8382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Solution Barrier 3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305918"/>
            <a:ext cx="10515600" cy="2123082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Facilitate device access and internet connectivity for underserved patients.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Partner with healthcare providers or NGOs to supply tablets or smartphones for home rehab.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 low-bandwidth versions of the platform to accommodate slow or intermittent internet connections.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Introduce community hub programs where patients can access devices and Wi-Fi for guided sessions.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0D33A4E-50D4-4DC3-ADDB-9D64083228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4" r="4504"/>
          <a:stretch/>
        </p:blipFill>
        <p:spPr>
          <a:xfrm>
            <a:off x="6705600" y="3601247"/>
            <a:ext cx="38862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7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7200" y="0"/>
            <a:ext cx="79248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3657600" cy="13255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Describing legal and ethical issues associated with implementation and delivery of digital health interventions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752600"/>
            <a:ext cx="3276600" cy="48006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health interventions face privacy and data-protection challenges, including; concerns regarding patient information and algorithmic biases (Hall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2024).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ambiguity remained as a major issue, specifically while interventions qualifies the medical devices under evolving laws and standards.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991600" y="120134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407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C1B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400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Legal Issues in Digital Health Interventions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0" y="1600200"/>
            <a:ext cx="5334000" cy="4575175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 Privacy &amp; Protection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Compliance with laws like HIPAA (USA) and GDPR (EU) is mandatory to protect patient information (Hiscock,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Medical Device Regulation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Platforms may be classified as medical devices, requiring FDA/CE approvals before clinical deployment.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Liability &amp; Malpractice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Determining responsibility if a patient suffers harm due to incorrect AI recommendations or software malfunction (Hiscock, 2022).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Intellectual Property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Protecting proprietary algorithms and software code while ensuring transparency and reproducibility.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D15497D-EA19-4EBA-96F4-92542FB761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2500" t="4549" r="2500" b="4551"/>
          <a:stretch/>
        </p:blipFill>
        <p:spPr>
          <a:xfrm>
            <a:off x="457199" y="2184838"/>
            <a:ext cx="5679559" cy="276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556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400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Ethical Issues in Digital Health Interventions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33600"/>
            <a:ext cx="10515600" cy="31273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Informed Consent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Patients must understand risks, benefits, and data use before using digital therapy (Southwick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Equity &amp; Accessibility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Risk of digital exclusion for older adults, low-income, or rural populations without devices or internet.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Bias &amp; Algorithmic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Fairness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AI algorithms may reinforce health disparities if trained on non-representative datasets (Arora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Autonomy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Overreliance on automated systems may reduce patient engagement and self-management capacity.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3679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9435" y="497294"/>
            <a:ext cx="7543800" cy="930275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the legal and ethical issues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4600" y="2590800"/>
            <a:ext cx="5284304" cy="27432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will apply the clear data-governance framework for ensuring that users health-data has been encrypted.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will obtain the informed consent with transparent communication of data use and 3</a:t>
            </a:r>
            <a:r>
              <a:rPr lang="en-US" sz="18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party sharing (</a:t>
            </a:r>
            <a:r>
              <a:rPr lang="en-US" sz="1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Karacic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-Zanetti, 2025).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631" y="2029232"/>
            <a:ext cx="5055704" cy="386633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5279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Legal Issues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976" y="1066800"/>
            <a:ext cx="10515600" cy="26701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 Privacy &amp; Security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Platforms must comply with HIPAA (USA), GDPR (EU), and protecting sensitive patient data (Southwick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Medical Device Regula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tion: Digital physiotherapy apps may be classified as medical devices, requiring FDA or CE approval.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Liability &amp; Accountability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Clarifying responsibility is critical when AI-guided rehab recommendations lead to patient harm.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0844F11-87BB-4600-8034-C1902F81B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3559175"/>
            <a:ext cx="44005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033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Ethical Issues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4633" y="1925323"/>
            <a:ext cx="4379167" cy="395580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Confidentiality Breaches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Risk of unauthorized access to sensitive patient health data.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Equity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Potential exclusion of older adults or low-income patients without device or internet access (Arora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Informed Decision-Making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Patients may struggle to understand complex AI-based therapy recommendations.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144000" y="68021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A63E925-391D-4364-9117-3184D44D3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987792"/>
            <a:ext cx="5293567" cy="38308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337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7200"/>
            <a:ext cx="10515600" cy="8540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Implementation Considerations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641" y="1600200"/>
            <a:ext cx="10515600" cy="16033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Autonomy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Avoid over-reliance on AI; encourage active self-management and engagement.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Transparency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Patients should know how data is collected, stored, and used for therapy decisions (Arora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Responsibility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Clinicians must supervise digital therapy and verify AI-generated recommendations.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067800" y="0"/>
            <a:ext cx="288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Mahendra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Vadhel</a:t>
            </a: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, 2430466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F4DADB8-582B-429E-80E4-158BC6E3B5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3429000"/>
            <a:ext cx="5334000" cy="304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484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2400" y="152400"/>
            <a:ext cx="4267200" cy="7778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447800"/>
            <a:ext cx="4648200" cy="43513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Outlining the potential benefits of selected digital health promotion interventions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self-management interventions for chronic low back pain have reflected moderated effects on pain intensity.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of the digital therapeutic care apps for non-acute low back pain has been proven to be highly cost effective with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ICER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€5,486 per QALY versus usual care (Lewkowicz,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Wohlbrandt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Bottinger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900" y="1108869"/>
            <a:ext cx="6680200" cy="50292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55446" y="6316663"/>
            <a:ext cx="2416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Rohaj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 and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Bulaj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, 2023)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8931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2865" y="521127"/>
            <a:ext cx="10515600" cy="8540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Benefit 1: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Policies Supporting Digital Health Interventions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76401"/>
            <a:ext cx="5486400" cy="465891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Regulatory frameworks: Compliance</a:t>
            </a:r>
            <a:r>
              <a:rPr lang="en-US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with HIPAA (USA) and GDPR (EU) ensures patient data protection. </a:t>
            </a:r>
            <a:endParaRPr lang="en-IN" sz="160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Telehealth reimbursement policies</a:t>
            </a:r>
            <a:r>
              <a:rPr lang="en-US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Many countries now reimburse remote physiotherapy sessions, increasing adoption (Who, 2024). </a:t>
            </a:r>
            <a:endParaRPr lang="en-IN" sz="160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Medical device approvals</a:t>
            </a:r>
            <a:r>
              <a:rPr lang="en-US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FDA and CE marking ensure safety and efficacy of AI-enabled rehab platforms (Ota, 2025). </a:t>
            </a:r>
            <a:endParaRPr lang="en-IN" sz="160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inclusion policies</a:t>
            </a:r>
            <a:r>
              <a:rPr lang="en-US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National strategies aim to increase digital literacy and access, reducing inequities (Who.int.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0AF08A7-C2B6-4D66-9F9A-B2600A94D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5106" y="2057400"/>
            <a:ext cx="4495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3274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22682"/>
            <a:ext cx="10515600" cy="9302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Benefit 2: Cost Benefits of Digital Health Interventions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6800" y="1969984"/>
            <a:ext cx="5257800" cy="435133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Reduced hospital visits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Remote rehab decreases in-person appointments, lowering travel and staffing costs.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Scalability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One digital platform can serve hundreds of patients, improving cost-efficiency (Who.int.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Improved adherence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Higher engagement reduces treatment failure costs, avoiding prolonged care expenses (Ota,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Data-driven resource allocation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Analytics allow optimized staff deployment and targeted interventions, lowering operational costs (Who.int.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C41F925F-5893-4939-9449-B9AA6FDDD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057400"/>
            <a:ext cx="5002451" cy="3033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764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FC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96245"/>
            <a:ext cx="10515600" cy="8540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Benefit 3: Personalised Therapy and Monitoring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0200"/>
            <a:ext cx="10515600" cy="16033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AI-driven platforms tailor exercises based on patient progress and needs.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Continuous monitoring detects improvements or setbacks in real time.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Enables clinicians to adjust plans dynamically, improving recovery speed.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70A1EA0-9004-4345-B54D-E346B62F0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1118" y="3227744"/>
            <a:ext cx="5435082" cy="305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466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33897"/>
            <a:ext cx="10515600" cy="8540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Benefit 4: Cost-Effectiveness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795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Reduces hospital visits and associated healthcare costs.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Minimises need for extensive in-person staff time while maintaining quality care (Ota,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Allows for scalable delivery to a larger population (Gowda, 2025).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3A65E31-1872-4F27-82FE-4FAD8A7C09A5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3276600"/>
            <a:ext cx="46863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407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67041"/>
            <a:ext cx="10515600" cy="77787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Benefit 5:</a:t>
            </a:r>
            <a:r>
              <a:rPr lang="en-US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ea typeface="Calibri" panose="020F0502020204030204" pitchFamily="34" charset="0"/>
              </a:rPr>
              <a:t>Data-Driven Insights and Research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0800"/>
            <a:ext cx="6057945" cy="2248639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Aggregated anonymised data helps improve therapy protocols and clinical guidelines.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Facilitates early identification of trends, risks, or complications.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Supports evidence-based decision-making for both patients and clinicians (Gowda, 2025).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ADD824F-6044-4DEF-86C3-1264CE3813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97" t="5555" r="16889" b="9727"/>
          <a:stretch/>
        </p:blipFill>
        <p:spPr>
          <a:xfrm>
            <a:off x="7239000" y="2057400"/>
            <a:ext cx="4305345" cy="377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817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9. Benefits and limitations of treatment with medication - Quality  prescribing for chronic pain 2026-2029: consultation - gov.sc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01" y="25400"/>
            <a:ext cx="6223000" cy="683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572000" cy="10064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4643" y="2362200"/>
            <a:ext cx="4572000" cy="25939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intervention is expected to achieve 30% reduction in the pain intensity within 12 weeks of commencement (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Hörder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have anticipated 50% to 60% of participants will reach clinically meaningful improvement in terms of disability.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790447" y="6324600"/>
            <a:ext cx="2396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</a:rPr>
              <a:t>(Right Decisions, 2025)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213611" y="25400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6673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81000"/>
            <a:ext cx="10210800" cy="762000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 of the selected digital health promotion intervention on policies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6600" y="1950304"/>
            <a:ext cx="4267200" cy="3432175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of digital self-management platforms are necessary for chronic low back pain which can drive the health policy towards reimbursing telehealth physiotherapy services.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digital interventions are cost-effective (e.g. €10,000 per QALY), which supports policy framework and prioritizes the scalable and digital health promotions.      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00198"/>
            <a:ext cx="5257800" cy="413238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5125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s://www.physio-pedia.com/images/4/49/D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467" y="0"/>
            <a:ext cx="745913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6200" y="838200"/>
            <a:ext cx="4284134" cy="1325563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of selected digital health interventions on education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8600" y="2748756"/>
            <a:ext cx="3657600" cy="3575844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education tools in physiotherapy curricula improves the practical skills in a significant manner.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the patients, digitally-delivered exercise and education programmers has achieved clinically meaningful pain reduction in 58.5% of participants (</a:t>
            </a:r>
            <a:r>
              <a:rPr lang="en-US" sz="1600" dirty="0" err="1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Hörder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3149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White presentation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" y="-1"/>
            <a:ext cx="12194343" cy="681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843" y="648353"/>
            <a:ext cx="5029200" cy="13112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of selected digital health promotion intervention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4402" y="2514600"/>
            <a:ext cx="4876800" cy="244157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intervention will contribute to the research by clarifying which patient sub-group will gain most benefits.  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will enable the development of standardized evaluation instruments and frameworks.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533400"/>
            <a:ext cx="5235595" cy="564356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8546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5+ Thousand Conclusion Presentation Royalty-Free Images, Stock Photos &amp;  Picture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3868"/>
            <a:ext cx="12192000" cy="689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895600"/>
            <a:ext cx="6629400" cy="2286001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800" b="1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Summarizing the group presentation   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addresses design, implementation and impact of the digital health promotion interventions.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Key points include planning models, barriers and ethical issues. 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065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98" y="4419600"/>
            <a:ext cx="4038600" cy="21415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6958"/>
            <a:ext cx="10515600" cy="7778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Highlighting the need of interventions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1790700"/>
            <a:ext cx="4038600" cy="32766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Increasing chronic disease rates and unhealthy behaviors might emphasize urgent need for digital health interventions.</a:t>
            </a:r>
            <a:endParaRPr lang="en-IN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National health strategies prioritise the digital interventions for reducing the healthcare disparities.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00" y="1028700"/>
            <a:ext cx="3238500" cy="2019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1675" y="4647389"/>
            <a:ext cx="2409825" cy="16859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00" y="1032013"/>
            <a:ext cx="2359153" cy="184308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935700" y="126913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6529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1,424,900+ Future Planning Stock Photos, Pictures &amp; Royalty-Free Images -  i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5400"/>
            <a:ext cx="12192000" cy="688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096000" cy="10064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plans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8763000" cy="12192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b="1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Expansion of digital interventions is needed nationally through better collaborations with healthcare providers and public health organisations.</a:t>
            </a:r>
            <a:endParaRPr lang="en-IN" sz="1800" b="1" i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76600" y="5562600"/>
            <a:ext cx="8229600" cy="8735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the AI and real-time analytics are necessary for prioritising user experiences.</a:t>
            </a:r>
            <a:endParaRPr lang="en-IN" b="1" i="1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05800" y="291880"/>
            <a:ext cx="2893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Jaykumar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Thakor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, 2332485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99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4211</Words>
  <Application>Microsoft Office PowerPoint</Application>
  <PresentationFormat>Custom</PresentationFormat>
  <Paragraphs>340</Paragraphs>
  <Slides>56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57" baseType="lpstr">
      <vt:lpstr>Office Theme</vt:lpstr>
      <vt:lpstr>Programme: MSc Public Health and Social Care in Practice  Module: Population Health and Digital Health Promotion Module code: LCHS7009 TOPIC: MoveAgain-Digital Physiotherapy self-Management for Chronic Low Back Pain Lecturer Name : Dr Besty Jose  </vt:lpstr>
      <vt:lpstr>Content and Aim of the Activity </vt:lpstr>
      <vt:lpstr>Content and Aim of the Activity </vt:lpstr>
      <vt:lpstr>Introduction Selected digital technology: MoveAgain (Digital physiotherapy platform)</vt:lpstr>
      <vt:lpstr>Clinical Innovation &amp; Regulatory Recognition </vt:lpstr>
      <vt:lpstr>User Impact, Market Need &amp; Technological Capability </vt:lpstr>
      <vt:lpstr>Why it is a problem? </vt:lpstr>
      <vt:lpstr>Continued… </vt:lpstr>
      <vt:lpstr>Intervention Name </vt:lpstr>
      <vt:lpstr>Target group or setting</vt:lpstr>
      <vt:lpstr>Justification</vt:lpstr>
      <vt:lpstr>Statistics </vt:lpstr>
      <vt:lpstr>Continued…</vt:lpstr>
      <vt:lpstr>Comparison with countries </vt:lpstr>
      <vt:lpstr>Consequences of not addressing the problem</vt:lpstr>
      <vt:lpstr>Digital health promotion interventions</vt:lpstr>
      <vt:lpstr>Unique selling point</vt:lpstr>
      <vt:lpstr>Rationale for the selected target group</vt:lpstr>
      <vt:lpstr>Other similar types of interventions</vt:lpstr>
      <vt:lpstr>Planning tool </vt:lpstr>
      <vt:lpstr>Process Model </vt:lpstr>
      <vt:lpstr>Simnette Model </vt:lpstr>
      <vt:lpstr>Justifying the usage of the model</vt:lpstr>
      <vt:lpstr>Continued…</vt:lpstr>
      <vt:lpstr>Applying planning model to the digital health promotion interventions</vt:lpstr>
      <vt:lpstr>Adherence &amp; Engagement in Physiotherapy </vt:lpstr>
      <vt:lpstr>Effectiveness &amp; Digital Delivery Impact </vt:lpstr>
      <vt:lpstr>Critical assessment of selected model’s usage</vt:lpstr>
      <vt:lpstr>Strengths of Applying the Model </vt:lpstr>
      <vt:lpstr>Limitations &amp; Challenges </vt:lpstr>
      <vt:lpstr>Implications for Implementation </vt:lpstr>
      <vt:lpstr>Barriers </vt:lpstr>
      <vt:lpstr>Identifying the potential barriers to successful application and delivery of digital health promotion intervention </vt:lpstr>
      <vt:lpstr>Solutions to overcome the barriers</vt:lpstr>
      <vt:lpstr>Solution Barrier 2 </vt:lpstr>
      <vt:lpstr>Solution Barrier 3 </vt:lpstr>
      <vt:lpstr>Describing legal and ethical issues associated with implementation and delivery of digital health interventions</vt:lpstr>
      <vt:lpstr>Legal Issues in Digital Health Interventions</vt:lpstr>
      <vt:lpstr>Ethical Issues in Digital Health Interventions</vt:lpstr>
      <vt:lpstr>Addressing the legal and ethical issues</vt:lpstr>
      <vt:lpstr>Legal Issues</vt:lpstr>
      <vt:lpstr>Ethical Issues</vt:lpstr>
      <vt:lpstr>Implementation Considerations</vt:lpstr>
      <vt:lpstr>Benefits </vt:lpstr>
      <vt:lpstr>Benefit 1: Policies Supporting Digital Health Interventions</vt:lpstr>
      <vt:lpstr>Benefit 2: Cost Benefits of Digital Health Interventions</vt:lpstr>
      <vt:lpstr>Benefit 3: Personalised Therapy and Monitoring</vt:lpstr>
      <vt:lpstr>Benefit 4: Cost-Effectiveness</vt:lpstr>
      <vt:lpstr>Benefit 5: Data-Driven Insights and Research</vt:lpstr>
      <vt:lpstr>Expected Outcome </vt:lpstr>
      <vt:lpstr>Implication of the selected digital health promotion intervention on policies </vt:lpstr>
      <vt:lpstr>Implications of selected digital health interventions on education</vt:lpstr>
      <vt:lpstr>Implications of selected digital health promotion intervention</vt:lpstr>
      <vt:lpstr>Slide 54</vt:lpstr>
      <vt:lpstr>Highlighting the need of interventions </vt:lpstr>
      <vt:lpstr>Future plans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MSc Public Health and Social Care in Practice  Module: Population Health and Digital Health Promotion Module code: LCHS7009 TOPIC: MoveAgain-Digital Physiotherapy self-Management for Chronic Low Back Pain Lecturer Name : Dr Besty Jose</dc:title>
  <dc:creator/>
  <cp:lastModifiedBy/>
  <cp:revision>2</cp:revision>
  <dcterms:created xsi:type="dcterms:W3CDTF">2025-11-04T09:36:20Z</dcterms:created>
  <dcterms:modified xsi:type="dcterms:W3CDTF">2025-11-09T23:32:44Z</dcterms:modified>
</cp:coreProperties>
</file>