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61"/>
    <p:restoredTop sz="93548"/>
  </p:normalViewPr>
  <p:slideViewPr>
    <p:cSldViewPr snapToGrid="0" snapToObjects="1">
      <p:cViewPr varScale="1">
        <p:scale>
          <a:sx n="107" d="100"/>
          <a:sy n="107" d="100"/>
        </p:scale>
        <p:origin x="129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29EE0-4C4A-8340-AFC3-D0883C61EE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E66555C-5A58-C045-A3FD-28A2119FFC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C82E275-1773-FB4A-B0BB-2A9FB19A3127}"/>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5" name="Footer Placeholder 4">
            <a:extLst>
              <a:ext uri="{FF2B5EF4-FFF2-40B4-BE49-F238E27FC236}">
                <a16:creationId xmlns:a16="http://schemas.microsoft.com/office/drawing/2014/main" id="{1CFB0F4D-235B-BE4E-A18E-8D4F631157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65A85D-E8CF-7747-8CE3-A33A8CF8C306}"/>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1813848816"/>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94095-5C66-4C4D-AB12-665A6DD3E0C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26C6F55-8EB5-7447-BBBB-ADA33FF7F3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8AD3F8-2AC8-9B41-9862-C03EBDB74A4E}"/>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5" name="Footer Placeholder 4">
            <a:extLst>
              <a:ext uri="{FF2B5EF4-FFF2-40B4-BE49-F238E27FC236}">
                <a16:creationId xmlns:a16="http://schemas.microsoft.com/office/drawing/2014/main" id="{F102B907-D535-CD4F-8C6F-A8B0A14DF0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F8CE4E-6B5A-0C48-91EC-68DB402F5A07}"/>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3222739019"/>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5E03F-EB2B-3746-8285-E0067495EB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A9E1CEC-7C5D-EE45-B253-8591BF9308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D8FCCD-119D-284D-87EE-3AA54FA12749}"/>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5" name="Footer Placeholder 4">
            <a:extLst>
              <a:ext uri="{FF2B5EF4-FFF2-40B4-BE49-F238E27FC236}">
                <a16:creationId xmlns:a16="http://schemas.microsoft.com/office/drawing/2014/main" id="{5923452E-A148-8440-B21E-E272A1FE60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243714-AA4F-424B-B226-CEE432C286EB}"/>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4141782415"/>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127FA-3775-7749-9A7D-255743DA38A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EAD3971-C856-2B4C-8008-445629AC14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2873B-2306-5044-8B59-593ADA8E38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AC0F071-AAB6-6740-8D5D-0947A5419964}"/>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6" name="Footer Placeholder 5">
            <a:extLst>
              <a:ext uri="{FF2B5EF4-FFF2-40B4-BE49-F238E27FC236}">
                <a16:creationId xmlns:a16="http://schemas.microsoft.com/office/drawing/2014/main" id="{F46382DB-00AF-AF4A-97CD-94E0A6F440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BFC085-59F1-204E-AA12-DC85F129DB8E}"/>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907499630"/>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59AF3-08FB-474B-BE49-ECBAC798572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1DBB666-9BC5-474B-A631-08EC780C03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419BD0-4491-6B44-9967-ECC70E42110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D83C4C5-8800-804B-82AC-50645D5F6B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C26CDF-CF9A-0343-A7D6-2D46E63479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C10FC07-616A-6941-82B8-4FFD0E4BEADC}"/>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8" name="Footer Placeholder 7">
            <a:extLst>
              <a:ext uri="{FF2B5EF4-FFF2-40B4-BE49-F238E27FC236}">
                <a16:creationId xmlns:a16="http://schemas.microsoft.com/office/drawing/2014/main" id="{6D67F341-0612-6A4D-B4F2-F3ACB7F199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68EEC4E-BBF4-474D-AED2-5FDD20B70581}"/>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837920323"/>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D4049-8B95-034D-892F-78380F4C91B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0527FA5-4AE1-A542-9E9E-CB576453A52F}"/>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4" name="Footer Placeholder 3">
            <a:extLst>
              <a:ext uri="{FF2B5EF4-FFF2-40B4-BE49-F238E27FC236}">
                <a16:creationId xmlns:a16="http://schemas.microsoft.com/office/drawing/2014/main" id="{34CCEC95-66FE-1F4B-AAB2-74056861924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E54C1BE-7C13-B044-9B21-D68CBDE59A56}"/>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1661617259"/>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B49F8E-8E59-5B41-A0B9-2710B65AF7B2}"/>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3" name="Footer Placeholder 2">
            <a:extLst>
              <a:ext uri="{FF2B5EF4-FFF2-40B4-BE49-F238E27FC236}">
                <a16:creationId xmlns:a16="http://schemas.microsoft.com/office/drawing/2014/main" id="{F702EC3E-E17F-F74F-AB37-93C1970CBB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65B44A3-6EB8-204D-886D-A4597CBB1DCA}"/>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3864595700"/>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63002-27B7-724D-B493-7F43F0468D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83D8053-2571-0348-B60C-C670C73D1B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C8003C4-C105-D741-B112-0881B2A587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D8F1B9-26CC-AE45-BBD3-B188BE6A9570}"/>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6" name="Footer Placeholder 5">
            <a:extLst>
              <a:ext uri="{FF2B5EF4-FFF2-40B4-BE49-F238E27FC236}">
                <a16:creationId xmlns:a16="http://schemas.microsoft.com/office/drawing/2014/main" id="{61D4D008-A177-BC49-8C3C-5776BD58E0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F54FBC-167D-6046-8EE7-F7627F069D92}"/>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2317213562"/>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2A6B2-B0F4-E043-9875-CD867EFE29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7683CF5-A009-234F-AAB0-51556393F8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D389838-34D1-B342-8A81-44CFFF5522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F920C6-AB0A-0B4C-8E6D-5117A4E4F4B0}"/>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6" name="Footer Placeholder 5">
            <a:extLst>
              <a:ext uri="{FF2B5EF4-FFF2-40B4-BE49-F238E27FC236}">
                <a16:creationId xmlns:a16="http://schemas.microsoft.com/office/drawing/2014/main" id="{31B8006A-32F9-CB4B-BCB5-940BFC6ACC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083D31-D4F1-1947-999D-846B2B6A9D19}"/>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2142035558"/>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F0D52-71BE-554C-9D67-8DE2BBFAFE5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3F896A5-EB79-C944-9F76-A104879795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448C3C-C425-8D4B-8B8E-0AAA726D84E8}"/>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5" name="Footer Placeholder 4">
            <a:extLst>
              <a:ext uri="{FF2B5EF4-FFF2-40B4-BE49-F238E27FC236}">
                <a16:creationId xmlns:a16="http://schemas.microsoft.com/office/drawing/2014/main" id="{AEBAB749-B595-D648-AF8A-30492FB7C9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73308D-8731-5E47-8345-DFCF9F3335AF}"/>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413227123"/>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A588AB-D145-744D-B4E7-BA74B820C2D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3F04CBD-A804-F142-BC13-9630388F0D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4DC32A-509A-5447-AC75-2C0D6AB80803}"/>
              </a:ext>
            </a:extLst>
          </p:cNvPr>
          <p:cNvSpPr>
            <a:spLocks noGrp="1"/>
          </p:cNvSpPr>
          <p:nvPr>
            <p:ph type="dt" sz="half" idx="10"/>
          </p:nvPr>
        </p:nvSpPr>
        <p:spPr/>
        <p:txBody>
          <a:bodyPr/>
          <a:lstStyle/>
          <a:p>
            <a:fld id="{A1A635D3-0599-5D44-836A-9FCC2972C009}" type="datetimeFigureOut">
              <a:rPr lang="en-US" smtClean="0"/>
              <a:t>12/8/19</a:t>
            </a:fld>
            <a:endParaRPr lang="en-US"/>
          </a:p>
        </p:txBody>
      </p:sp>
      <p:sp>
        <p:nvSpPr>
          <p:cNvPr id="5" name="Footer Placeholder 4">
            <a:extLst>
              <a:ext uri="{FF2B5EF4-FFF2-40B4-BE49-F238E27FC236}">
                <a16:creationId xmlns:a16="http://schemas.microsoft.com/office/drawing/2014/main" id="{B667FA47-FA2C-C549-BB38-A175DCAF2E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9D4E74-EFE5-F949-ADD8-F8C61ECBF230}"/>
              </a:ext>
            </a:extLst>
          </p:cNvPr>
          <p:cNvSpPr>
            <a:spLocks noGrp="1"/>
          </p:cNvSpPr>
          <p:nvPr>
            <p:ph type="sldNum" sz="quarter" idx="12"/>
          </p:nvPr>
        </p:nvSpPr>
        <p:spPr/>
        <p:txBody>
          <a:bodyPr/>
          <a:lstStyle/>
          <a:p>
            <a:fld id="{D1830647-1319-554B-98E6-561F5C3FE86A}" type="slidenum">
              <a:rPr lang="en-US" smtClean="0"/>
              <a:t>‹#›</a:t>
            </a:fld>
            <a:endParaRPr lang="en-US"/>
          </a:p>
        </p:txBody>
      </p:sp>
    </p:spTree>
    <p:extLst>
      <p:ext uri="{BB962C8B-B14F-4D97-AF65-F5344CB8AC3E}">
        <p14:creationId xmlns:p14="http://schemas.microsoft.com/office/powerpoint/2010/main" val="875378746"/>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643E12-6AA0-B243-BF75-2EE05AC92D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927726-3BD8-464F-A3E5-F4B99152AE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5ADB57-A3DB-6145-B09B-479A0ACDCE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A635D3-0599-5D44-836A-9FCC2972C009}" type="datetimeFigureOut">
              <a:rPr lang="en-US" smtClean="0"/>
              <a:t>12/8/19</a:t>
            </a:fld>
            <a:endParaRPr lang="en-US"/>
          </a:p>
        </p:txBody>
      </p:sp>
      <p:sp>
        <p:nvSpPr>
          <p:cNvPr id="5" name="Footer Placeholder 4">
            <a:extLst>
              <a:ext uri="{FF2B5EF4-FFF2-40B4-BE49-F238E27FC236}">
                <a16:creationId xmlns:a16="http://schemas.microsoft.com/office/drawing/2014/main" id="{90CF9493-B9E4-8C42-B911-48420E4383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839D1C1-4823-A947-882F-6B94B3F792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830647-1319-554B-98E6-561F5C3FE86A}" type="slidenum">
              <a:rPr lang="en-US" smtClean="0"/>
              <a:t>‹#›</a:t>
            </a:fld>
            <a:endParaRPr lang="en-US"/>
          </a:p>
        </p:txBody>
      </p:sp>
    </p:spTree>
    <p:extLst>
      <p:ext uri="{BB962C8B-B14F-4D97-AF65-F5344CB8AC3E}">
        <p14:creationId xmlns:p14="http://schemas.microsoft.com/office/powerpoint/2010/main" val="11801372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4162A-B672-4942-8A46-12CA2EEFB3CF}"/>
              </a:ext>
            </a:extLst>
          </p:cNvPr>
          <p:cNvSpPr>
            <a:spLocks noGrp="1"/>
          </p:cNvSpPr>
          <p:nvPr>
            <p:ph type="ctrTitle"/>
          </p:nvPr>
        </p:nvSpPr>
        <p:spPr/>
        <p:txBody>
          <a:bodyPr>
            <a:normAutofit/>
          </a:bodyPr>
          <a:lstStyle/>
          <a:p>
            <a:r>
              <a:rPr lang="en-GB" sz="4000" b="1" dirty="0"/>
              <a:t>Applying Psychological perspectives in Health and Social Care</a:t>
            </a:r>
            <a:endParaRPr lang="en-US" sz="4000" dirty="0"/>
          </a:p>
        </p:txBody>
      </p:sp>
    </p:spTree>
    <p:extLst>
      <p:ext uri="{BB962C8B-B14F-4D97-AF65-F5344CB8AC3E}">
        <p14:creationId xmlns:p14="http://schemas.microsoft.com/office/powerpoint/2010/main" val="67265762"/>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659FFF7-86D9-5D4A-9545-67E407D41725}"/>
              </a:ext>
            </a:extLst>
          </p:cNvPr>
          <p:cNvGraphicFramePr>
            <a:graphicFrameLocks noGrp="1"/>
          </p:cNvGraphicFramePr>
          <p:nvPr>
            <p:extLst>
              <p:ext uri="{D42A27DB-BD31-4B8C-83A1-F6EECF244321}">
                <p14:modId xmlns:p14="http://schemas.microsoft.com/office/powerpoint/2010/main" val="387397686"/>
              </p:ext>
            </p:extLst>
          </p:nvPr>
        </p:nvGraphicFramePr>
        <p:xfrm>
          <a:off x="643467" y="893895"/>
          <a:ext cx="10905067" cy="5070210"/>
        </p:xfrm>
        <a:graphic>
          <a:graphicData uri="http://schemas.openxmlformats.org/drawingml/2006/table">
            <a:tbl>
              <a:tblPr firstRow="1" firstCol="1" lastRow="1" lastCol="1" bandRow="1" bandCol="1">
                <a:noFill/>
              </a:tblPr>
              <a:tblGrid>
                <a:gridCol w="3827848">
                  <a:extLst>
                    <a:ext uri="{9D8B030D-6E8A-4147-A177-3AD203B41FA5}">
                      <a16:colId xmlns:a16="http://schemas.microsoft.com/office/drawing/2014/main" val="3007399680"/>
                    </a:ext>
                  </a:extLst>
                </a:gridCol>
                <a:gridCol w="7077219">
                  <a:extLst>
                    <a:ext uri="{9D8B030D-6E8A-4147-A177-3AD203B41FA5}">
                      <a16:colId xmlns:a16="http://schemas.microsoft.com/office/drawing/2014/main" val="2084139638"/>
                    </a:ext>
                  </a:extLst>
                </a:gridCol>
              </a:tblGrid>
              <a:tr h="1014042">
                <a:tc>
                  <a:txBody>
                    <a:bodyPr/>
                    <a:lstStyle/>
                    <a:p>
                      <a:pPr algn="r" fontAlgn="t">
                        <a:lnSpc>
                          <a:spcPct val="150000"/>
                        </a:lnSpc>
                        <a:spcBef>
                          <a:spcPts val="600"/>
                        </a:spcBef>
                        <a:spcAft>
                          <a:spcPts val="600"/>
                        </a:spcAft>
                      </a:pPr>
                      <a:r>
                        <a:rPr lang="en-GB" sz="2700" b="1" i="1" u="none" strike="noStrike">
                          <a:solidFill>
                            <a:schemeClr val="tx1">
                              <a:lumMod val="75000"/>
                              <a:lumOff val="25000"/>
                            </a:schemeClr>
                          </a:solidFill>
                          <a:effectLst/>
                          <a:latin typeface="+mn-lt"/>
                        </a:rPr>
                        <a:t>Student Name:</a:t>
                      </a:r>
                      <a:endParaRPr lang="en-GB" sz="2700" b="1" i="0" u="none" strike="noStrike">
                        <a:solidFill>
                          <a:schemeClr val="tx1">
                            <a:lumMod val="75000"/>
                            <a:lumOff val="25000"/>
                          </a:schemeClr>
                        </a:solidFill>
                        <a:effectLst/>
                        <a:latin typeface="Arial" panose="020B0604020202020204" pitchFamily="34" charset="0"/>
                      </a:endParaRPr>
                    </a:p>
                  </a:txBody>
                  <a:tcPr marL="329770" marR="494655" marT="164885" marB="164885">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lnSpc>
                          <a:spcPct val="150000"/>
                        </a:lnSpc>
                        <a:spcBef>
                          <a:spcPts val="600"/>
                        </a:spcBef>
                        <a:spcAft>
                          <a:spcPts val="600"/>
                        </a:spcAft>
                      </a:pPr>
                      <a:r>
                        <a:rPr lang="en-GB" sz="2700" b="1" i="1" u="none" strike="noStrike">
                          <a:solidFill>
                            <a:schemeClr val="tx1">
                              <a:lumMod val="75000"/>
                              <a:lumOff val="25000"/>
                            </a:schemeClr>
                          </a:solidFill>
                          <a:effectLst/>
                          <a:latin typeface="+mn-lt"/>
                        </a:rPr>
                        <a:t>Larisa Leparda</a:t>
                      </a:r>
                      <a:endParaRPr lang="en-GB" sz="2700" b="1" i="0" u="none" strike="noStrike">
                        <a:solidFill>
                          <a:schemeClr val="tx1">
                            <a:lumMod val="75000"/>
                            <a:lumOff val="25000"/>
                          </a:schemeClr>
                        </a:solidFill>
                        <a:effectLst/>
                        <a:latin typeface="Arial" panose="020B0604020202020204" pitchFamily="34" charset="0"/>
                      </a:endParaRPr>
                    </a:p>
                  </a:txBody>
                  <a:tcPr marL="329770" marR="140031" marT="164885" marB="164885">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3311687449"/>
                  </a:ext>
                </a:extLst>
              </a:tr>
              <a:tr h="1014042">
                <a:tc>
                  <a:txBody>
                    <a:bodyPr/>
                    <a:lstStyle/>
                    <a:p>
                      <a:pPr algn="r" fontAlgn="t">
                        <a:lnSpc>
                          <a:spcPct val="150000"/>
                        </a:lnSpc>
                        <a:spcBef>
                          <a:spcPts val="600"/>
                        </a:spcBef>
                        <a:spcAft>
                          <a:spcPts val="600"/>
                        </a:spcAft>
                      </a:pPr>
                      <a:r>
                        <a:rPr lang="en-GB" sz="2700" b="1" i="1" u="none" strike="noStrike">
                          <a:solidFill>
                            <a:schemeClr val="tx1">
                              <a:lumMod val="75000"/>
                              <a:lumOff val="25000"/>
                            </a:schemeClr>
                          </a:solidFill>
                          <a:effectLst/>
                          <a:latin typeface="+mn-lt"/>
                        </a:rPr>
                        <a:t>Student Number:</a:t>
                      </a:r>
                      <a:endParaRPr lang="en-GB" sz="2700" b="1" i="0" u="none" strike="noStrike">
                        <a:solidFill>
                          <a:schemeClr val="tx1">
                            <a:lumMod val="75000"/>
                            <a:lumOff val="25000"/>
                          </a:schemeClr>
                        </a:solidFill>
                        <a:effectLst/>
                        <a:latin typeface="Arial" panose="020B0604020202020204" pitchFamily="34" charset="0"/>
                      </a:endParaRPr>
                    </a:p>
                  </a:txBody>
                  <a:tcPr marL="329770" marR="494655" marT="164885" marB="164885">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lnSpc>
                          <a:spcPct val="150000"/>
                        </a:lnSpc>
                        <a:spcBef>
                          <a:spcPts val="600"/>
                        </a:spcBef>
                        <a:spcAft>
                          <a:spcPts val="600"/>
                        </a:spcAft>
                      </a:pPr>
                      <a:r>
                        <a:rPr lang="en-GB" sz="2700" b="1" i="1" u="none" strike="noStrike">
                          <a:solidFill>
                            <a:schemeClr val="tx1">
                              <a:lumMod val="75000"/>
                              <a:lumOff val="25000"/>
                            </a:schemeClr>
                          </a:solidFill>
                          <a:effectLst/>
                          <a:latin typeface="+mn-lt"/>
                        </a:rPr>
                        <a:t>1808629</a:t>
                      </a:r>
                      <a:endParaRPr lang="en-GB" sz="2700" b="1" i="0" u="none" strike="noStrike">
                        <a:solidFill>
                          <a:schemeClr val="tx1">
                            <a:lumMod val="75000"/>
                            <a:lumOff val="25000"/>
                          </a:schemeClr>
                        </a:solidFill>
                        <a:effectLst/>
                        <a:latin typeface="Arial" panose="020B0604020202020204" pitchFamily="34" charset="0"/>
                      </a:endParaRPr>
                    </a:p>
                  </a:txBody>
                  <a:tcPr marL="329770" marR="140031" marT="164885" marB="164885">
                    <a:lnL w="9525" cap="flat" cmpd="sng" algn="ctr">
                      <a:solidFill>
                        <a:srgbClr val="D8DCDC"/>
                      </a:solidFill>
                      <a:prstDash val="solid"/>
                    </a:lnL>
                    <a:lnR w="12700" cmpd="sng">
                      <a:noFill/>
                      <a:prstDash val="solid"/>
                    </a:lnR>
                    <a:lnT w="9525" cap="flat" cmpd="sng" algn="ctr">
                      <a:solidFill>
                        <a:srgbClr val="D8DCDC"/>
                      </a:solidFill>
                      <a:prstDash val="solid"/>
                    </a:lnT>
                    <a:lnB w="12700" cmpd="sng">
                      <a:noFill/>
                      <a:prstDash val="solid"/>
                    </a:lnB>
                    <a:noFill/>
                  </a:tcPr>
                </a:tc>
                <a:extLst>
                  <a:ext uri="{0D108BD9-81ED-4DB2-BD59-A6C34878D82A}">
                    <a16:rowId xmlns:a16="http://schemas.microsoft.com/office/drawing/2014/main" val="1019209988"/>
                  </a:ext>
                </a:extLst>
              </a:tr>
              <a:tr h="1014042">
                <a:tc>
                  <a:txBody>
                    <a:bodyPr/>
                    <a:lstStyle/>
                    <a:p>
                      <a:pPr algn="r" fontAlgn="t">
                        <a:lnSpc>
                          <a:spcPct val="150000"/>
                        </a:lnSpc>
                        <a:spcBef>
                          <a:spcPts val="600"/>
                        </a:spcBef>
                        <a:spcAft>
                          <a:spcPts val="600"/>
                        </a:spcAft>
                      </a:pPr>
                      <a:r>
                        <a:rPr lang="en-GB" sz="2700" b="1" i="1" u="none" strike="noStrike">
                          <a:solidFill>
                            <a:schemeClr val="tx1">
                              <a:lumMod val="75000"/>
                              <a:lumOff val="25000"/>
                            </a:schemeClr>
                          </a:solidFill>
                          <a:effectLst/>
                          <a:latin typeface="+mn-lt"/>
                        </a:rPr>
                        <a:t>Module No:</a:t>
                      </a:r>
                      <a:endParaRPr lang="en-GB" sz="2700" b="1" i="0" u="none" strike="noStrike">
                        <a:solidFill>
                          <a:schemeClr val="tx1">
                            <a:lumMod val="75000"/>
                            <a:lumOff val="25000"/>
                          </a:schemeClr>
                        </a:solidFill>
                        <a:effectLst/>
                        <a:latin typeface="Arial" panose="020B0604020202020204" pitchFamily="34" charset="0"/>
                      </a:endParaRPr>
                    </a:p>
                  </a:txBody>
                  <a:tcPr marL="329770" marR="494655" marT="164885" marB="164885">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gn="l" fontAlgn="t">
                        <a:spcBef>
                          <a:spcPts val="0"/>
                        </a:spcBef>
                        <a:spcAft>
                          <a:spcPts val="0"/>
                        </a:spcAft>
                      </a:pPr>
                      <a:r>
                        <a:rPr lang="en-GB" sz="2700" b="1" i="1" u="none" strike="noStrike" kern="1200">
                          <a:solidFill>
                            <a:schemeClr val="tx1">
                              <a:lumMod val="75000"/>
                              <a:lumOff val="25000"/>
                            </a:schemeClr>
                          </a:solidFill>
                          <a:effectLst/>
                          <a:latin typeface="+mn-lt"/>
                          <a:ea typeface="+mn-ea"/>
                          <a:cs typeface="+mn-cs"/>
                        </a:rPr>
                        <a:t>BMHP4003 </a:t>
                      </a:r>
                      <a:endParaRPr lang="en-GB" sz="2700" b="1" i="0" u="none" strike="noStrike">
                        <a:solidFill>
                          <a:schemeClr val="tx1">
                            <a:lumMod val="75000"/>
                            <a:lumOff val="25000"/>
                          </a:schemeClr>
                        </a:solidFill>
                        <a:effectLst/>
                        <a:latin typeface="Arial" panose="020B0604020202020204" pitchFamily="34" charset="0"/>
                      </a:endParaRPr>
                    </a:p>
                  </a:txBody>
                  <a:tcPr marL="329770" marR="140031" marT="164885" marB="164885">
                    <a:lnL w="9525" cap="flat" cmpd="sng" algn="ctr">
                      <a:solidFill>
                        <a:srgbClr val="D8DCDC"/>
                      </a:solid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789562983"/>
                  </a:ext>
                </a:extLst>
              </a:tr>
              <a:tr h="1014042">
                <a:tc>
                  <a:txBody>
                    <a:bodyPr/>
                    <a:lstStyle/>
                    <a:p>
                      <a:pPr algn="r" fontAlgn="t">
                        <a:lnSpc>
                          <a:spcPct val="150000"/>
                        </a:lnSpc>
                        <a:spcBef>
                          <a:spcPts val="600"/>
                        </a:spcBef>
                        <a:spcAft>
                          <a:spcPts val="600"/>
                        </a:spcAft>
                      </a:pPr>
                      <a:r>
                        <a:rPr lang="en-GB" sz="2700" b="1" i="1" u="none" strike="noStrike">
                          <a:solidFill>
                            <a:schemeClr val="tx1">
                              <a:lumMod val="75000"/>
                              <a:lumOff val="25000"/>
                            </a:schemeClr>
                          </a:solidFill>
                          <a:effectLst/>
                          <a:latin typeface="+mn-lt"/>
                        </a:rPr>
                        <a:t>Module Title:</a:t>
                      </a:r>
                      <a:endParaRPr lang="en-GB" sz="2700" b="1" i="0" u="none" strike="noStrike">
                        <a:solidFill>
                          <a:schemeClr val="tx1">
                            <a:lumMod val="75000"/>
                            <a:lumOff val="25000"/>
                          </a:schemeClr>
                        </a:solidFill>
                        <a:effectLst/>
                        <a:latin typeface="Arial" panose="020B0604020202020204" pitchFamily="34" charset="0"/>
                      </a:endParaRPr>
                    </a:p>
                  </a:txBody>
                  <a:tcPr marL="329770" marR="494655" marT="164885" marB="164885">
                    <a:lnL w="12700" cmpd="sng">
                      <a:no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marL="0" marR="0" indent="0" algn="l" rtl="0" eaLnBrk="1" fontAlgn="auto" latinLnBrk="0" hangingPunct="1">
                        <a:lnSpc>
                          <a:spcPct val="150000"/>
                        </a:lnSpc>
                        <a:spcBef>
                          <a:spcPts val="600"/>
                        </a:spcBef>
                        <a:spcAft>
                          <a:spcPts val="600"/>
                        </a:spcAft>
                      </a:pPr>
                      <a:r>
                        <a:rPr lang="en-GB" sz="2700" b="1" i="1" u="none" strike="noStrike" kern="1200">
                          <a:solidFill>
                            <a:schemeClr val="tx1">
                              <a:lumMod val="75000"/>
                              <a:lumOff val="25000"/>
                            </a:schemeClr>
                          </a:solidFill>
                          <a:effectLst/>
                          <a:latin typeface="+mn-lt"/>
                          <a:ea typeface="+mn-ea"/>
                          <a:cs typeface="+mn-cs"/>
                        </a:rPr>
                        <a:t>Psychology for Health and Social Care </a:t>
                      </a:r>
                      <a:endParaRPr lang="en-GB" sz="2700" b="1" i="0" u="none" strike="noStrike">
                        <a:solidFill>
                          <a:schemeClr val="tx1">
                            <a:lumMod val="75000"/>
                            <a:lumOff val="25000"/>
                          </a:schemeClr>
                        </a:solidFill>
                        <a:effectLst/>
                        <a:latin typeface="Arial" panose="020B0604020202020204" pitchFamily="34" charset="0"/>
                      </a:endParaRPr>
                    </a:p>
                  </a:txBody>
                  <a:tcPr marL="329770" marR="140031" marT="164885" marB="164885">
                    <a:lnL w="9525" cap="flat" cmpd="sng" algn="ctr">
                      <a:solidFill>
                        <a:srgbClr val="D8DCDC"/>
                      </a:solid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643182887"/>
                  </a:ext>
                </a:extLst>
              </a:tr>
              <a:tr h="1014042">
                <a:tc>
                  <a:txBody>
                    <a:bodyPr/>
                    <a:lstStyle/>
                    <a:p>
                      <a:pPr algn="r" fontAlgn="t">
                        <a:lnSpc>
                          <a:spcPct val="150000"/>
                        </a:lnSpc>
                        <a:spcBef>
                          <a:spcPts val="600"/>
                        </a:spcBef>
                        <a:spcAft>
                          <a:spcPts val="600"/>
                        </a:spcAft>
                      </a:pPr>
                      <a:r>
                        <a:rPr lang="en-GB" sz="2700" b="1" i="1" u="none" strike="noStrike">
                          <a:solidFill>
                            <a:schemeClr val="tx1">
                              <a:lumMod val="75000"/>
                              <a:lumOff val="25000"/>
                            </a:schemeClr>
                          </a:solidFill>
                          <a:effectLst/>
                          <a:latin typeface="+mn-lt"/>
                        </a:rPr>
                        <a:t>Lecturer:</a:t>
                      </a:r>
                      <a:endParaRPr lang="en-GB" sz="2700" b="1" i="0" u="none" strike="noStrike">
                        <a:solidFill>
                          <a:schemeClr val="tx1">
                            <a:lumMod val="75000"/>
                            <a:lumOff val="25000"/>
                          </a:schemeClr>
                        </a:solidFill>
                        <a:effectLst/>
                        <a:latin typeface="Arial" panose="020B0604020202020204" pitchFamily="34" charset="0"/>
                      </a:endParaRPr>
                    </a:p>
                  </a:txBody>
                  <a:tcPr marL="329770" marR="494655" marT="164885" marB="164885">
                    <a:lnL w="12700" cmpd="sng">
                      <a:noFill/>
                      <a:prstDash val="solid"/>
                    </a:lnL>
                    <a:lnR w="12700" cmpd="sng">
                      <a:noFill/>
                      <a:prstDash val="solid"/>
                    </a:lnR>
                    <a:lnT w="9525" cap="flat" cmpd="sng" algn="ctr">
                      <a:solidFill>
                        <a:srgbClr val="D8DCDC"/>
                      </a:solidFill>
                      <a:prstDash val="solid"/>
                    </a:lnT>
                    <a:lnB w="12700" cmpd="sng">
                      <a:noFill/>
                      <a:prstDash val="solid"/>
                    </a:lnB>
                    <a:noFill/>
                  </a:tcPr>
                </a:tc>
                <a:tc>
                  <a:txBody>
                    <a:bodyPr/>
                    <a:lstStyle/>
                    <a:p>
                      <a:pPr marL="0" marR="0" indent="0" algn="l" rtl="0" eaLnBrk="1" fontAlgn="auto" latinLnBrk="0" hangingPunct="1">
                        <a:lnSpc>
                          <a:spcPct val="150000"/>
                        </a:lnSpc>
                        <a:spcBef>
                          <a:spcPts val="600"/>
                        </a:spcBef>
                        <a:spcAft>
                          <a:spcPts val="600"/>
                        </a:spcAft>
                      </a:pPr>
                      <a:r>
                        <a:rPr lang="en-GB" sz="2700" b="1" i="1" u="none" strike="noStrike" kern="1200">
                          <a:solidFill>
                            <a:schemeClr val="tx1">
                              <a:lumMod val="75000"/>
                              <a:lumOff val="25000"/>
                            </a:schemeClr>
                          </a:solidFill>
                          <a:effectLst/>
                          <a:latin typeface="+mn-lt"/>
                          <a:ea typeface="+mn-ea"/>
                          <a:cs typeface="+mn-cs"/>
                        </a:rPr>
                        <a:t>Dr. Gulnar Ali </a:t>
                      </a:r>
                      <a:endParaRPr lang="en-GB" sz="2700" b="1" i="0" u="none" strike="noStrike">
                        <a:solidFill>
                          <a:schemeClr val="tx1">
                            <a:lumMod val="75000"/>
                            <a:lumOff val="25000"/>
                          </a:schemeClr>
                        </a:solidFill>
                        <a:effectLst/>
                        <a:latin typeface="Arial" panose="020B0604020202020204" pitchFamily="34" charset="0"/>
                      </a:endParaRPr>
                    </a:p>
                  </a:txBody>
                  <a:tcPr marL="329770" marR="140031" marT="164885" marB="164885">
                    <a:lnL w="12700" cmpd="sng">
                      <a:noFill/>
                      <a:prstDash val="solid"/>
                    </a:lnL>
                    <a:lnR w="12700" cmpd="sng">
                      <a:noFill/>
                      <a:prstDash val="solid"/>
                    </a:lnR>
                    <a:lnT w="9525" cap="flat" cmpd="sng" algn="ctr">
                      <a:solidFill>
                        <a:srgbClr val="D8DCDC"/>
                      </a:solidFill>
                      <a:prstDash val="solid"/>
                    </a:lnT>
                    <a:lnB w="12700" cmpd="sng">
                      <a:noFill/>
                      <a:prstDash val="solid"/>
                    </a:lnB>
                    <a:noFill/>
                  </a:tcPr>
                </a:tc>
                <a:extLst>
                  <a:ext uri="{0D108BD9-81ED-4DB2-BD59-A6C34878D82A}">
                    <a16:rowId xmlns:a16="http://schemas.microsoft.com/office/drawing/2014/main" val="1713900805"/>
                  </a:ext>
                </a:extLst>
              </a:tr>
            </a:tbl>
          </a:graphicData>
        </a:graphic>
      </p:graphicFrame>
    </p:spTree>
    <p:extLst>
      <p:ext uri="{BB962C8B-B14F-4D97-AF65-F5344CB8AC3E}">
        <p14:creationId xmlns:p14="http://schemas.microsoft.com/office/powerpoint/2010/main" val="359115758"/>
      </p:ext>
    </p:extLst>
  </p:cSld>
  <p:clrMapOvr>
    <a:masterClrMapping/>
  </p:clrMapOvr>
  <mc:AlternateContent xmlns:mc="http://schemas.openxmlformats.org/markup-compatibility/2006" xmlns:p14="http://schemas.microsoft.com/office/powerpoint/2010/main">
    <mc:Choice Requires="p14">
      <p:transition spd="slow" p14:dur="5000">
        <p:wipe/>
      </p:transition>
    </mc:Choice>
    <mc:Fallback xmlns="">
      <p:transition spd="slow">
        <p:wip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E0532-CDFD-FC4E-A1BB-EAA2FE74195D}"/>
              </a:ext>
            </a:extLst>
          </p:cNvPr>
          <p:cNvSpPr>
            <a:spLocks noGrp="1"/>
          </p:cNvSpPr>
          <p:nvPr>
            <p:ph type="title"/>
          </p:nvPr>
        </p:nvSpPr>
        <p:spPr>
          <a:xfrm>
            <a:off x="1676400" y="305490"/>
            <a:ext cx="10515600" cy="1325563"/>
          </a:xfrm>
        </p:spPr>
        <p:txBody>
          <a:bodyPr>
            <a:normAutofit/>
          </a:bodyPr>
          <a:lstStyle/>
          <a:p>
            <a:r>
              <a:rPr lang="en-US" sz="4000" b="1" dirty="0"/>
              <a:t>Introduction </a:t>
            </a:r>
          </a:p>
        </p:txBody>
      </p:sp>
      <p:sp>
        <p:nvSpPr>
          <p:cNvPr id="3" name="Content Placeholder 2">
            <a:extLst>
              <a:ext uri="{FF2B5EF4-FFF2-40B4-BE49-F238E27FC236}">
                <a16:creationId xmlns:a16="http://schemas.microsoft.com/office/drawing/2014/main" id="{E3E7085D-2818-B64C-8CBB-22DAB9D1B276}"/>
              </a:ext>
            </a:extLst>
          </p:cNvPr>
          <p:cNvSpPr>
            <a:spLocks noGrp="1"/>
          </p:cNvSpPr>
          <p:nvPr>
            <p:ph idx="1"/>
          </p:nvPr>
        </p:nvSpPr>
        <p:spPr/>
        <p:txBody>
          <a:bodyPr>
            <a:normAutofit fontScale="92500" lnSpcReduction="20000"/>
          </a:bodyPr>
          <a:lstStyle/>
          <a:p>
            <a:r>
              <a:rPr lang="en-US" sz="3800" dirty="0"/>
              <a:t>Lifespan development </a:t>
            </a:r>
          </a:p>
          <a:p>
            <a:r>
              <a:rPr lang="en-US" sz="3800" dirty="0"/>
              <a:t>Infancy</a:t>
            </a:r>
          </a:p>
          <a:p>
            <a:r>
              <a:rPr lang="en-US" sz="3800" dirty="0"/>
              <a:t>Cognition ,emotions and behavior in infancy stage </a:t>
            </a:r>
          </a:p>
          <a:p>
            <a:r>
              <a:rPr lang="en-US" sz="3800" dirty="0"/>
              <a:t>Piaget theory </a:t>
            </a:r>
          </a:p>
          <a:p>
            <a:r>
              <a:rPr lang="en-US" sz="3800" dirty="0"/>
              <a:t>Erikson's theory </a:t>
            </a:r>
          </a:p>
          <a:p>
            <a:r>
              <a:rPr lang="en-US" sz="3800" dirty="0"/>
              <a:t>Infancy in health and social care recent research studies </a:t>
            </a:r>
          </a:p>
          <a:p>
            <a:r>
              <a:rPr lang="en-US" sz="3800" dirty="0"/>
              <a:t>Conclusion</a:t>
            </a:r>
          </a:p>
          <a:p>
            <a:r>
              <a:rPr lang="en-US" sz="3800" dirty="0"/>
              <a:t>References list </a:t>
            </a:r>
          </a:p>
          <a:p>
            <a:endParaRPr lang="en-US" sz="4000" dirty="0"/>
          </a:p>
        </p:txBody>
      </p:sp>
    </p:spTree>
    <p:extLst>
      <p:ext uri="{BB962C8B-B14F-4D97-AF65-F5344CB8AC3E}">
        <p14:creationId xmlns:p14="http://schemas.microsoft.com/office/powerpoint/2010/main" val="1859086935"/>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3B511-04F0-C44F-B144-FEE80131C604}"/>
              </a:ext>
            </a:extLst>
          </p:cNvPr>
          <p:cNvSpPr>
            <a:spLocks noGrp="1"/>
          </p:cNvSpPr>
          <p:nvPr>
            <p:ph type="title"/>
          </p:nvPr>
        </p:nvSpPr>
        <p:spPr/>
        <p:txBody>
          <a:bodyPr>
            <a:normAutofit/>
          </a:bodyPr>
          <a:lstStyle/>
          <a:p>
            <a:r>
              <a:rPr lang="en-US" b="1" dirty="0"/>
              <a:t>Infancy </a:t>
            </a:r>
            <a:endParaRPr lang="en-US" dirty="0"/>
          </a:p>
        </p:txBody>
      </p:sp>
      <p:sp>
        <p:nvSpPr>
          <p:cNvPr id="3" name="Content Placeholder 2">
            <a:extLst>
              <a:ext uri="{FF2B5EF4-FFF2-40B4-BE49-F238E27FC236}">
                <a16:creationId xmlns:a16="http://schemas.microsoft.com/office/drawing/2014/main" id="{02A5788C-DCB3-E24E-81D9-B3D9629ABF7C}"/>
              </a:ext>
            </a:extLst>
          </p:cNvPr>
          <p:cNvSpPr>
            <a:spLocks noGrp="1"/>
          </p:cNvSpPr>
          <p:nvPr>
            <p:ph idx="1"/>
          </p:nvPr>
        </p:nvSpPr>
        <p:spPr>
          <a:xfrm>
            <a:off x="4650658" y="1825625"/>
            <a:ext cx="6703142" cy="4351338"/>
          </a:xfrm>
        </p:spPr>
        <p:txBody>
          <a:bodyPr>
            <a:normAutofit/>
          </a:bodyPr>
          <a:lstStyle/>
          <a:p>
            <a:r>
              <a:rPr lang="en-GB" sz="3200" dirty="0"/>
              <a:t>Infancy is a small part of the person lifespan but characterised by extraordinary physiological, physical, and psychological changes. (Bornstein, 2014)</a:t>
            </a:r>
            <a:endParaRPr lang="en-US" sz="3200" dirty="0"/>
          </a:p>
        </p:txBody>
      </p:sp>
      <p:pic>
        <p:nvPicPr>
          <p:cNvPr id="5" name="Picture 4" descr="A person walking down the street&#10;&#10;Description automatically generated">
            <a:extLst>
              <a:ext uri="{FF2B5EF4-FFF2-40B4-BE49-F238E27FC236}">
                <a16:creationId xmlns:a16="http://schemas.microsoft.com/office/drawing/2014/main" id="{900419D7-DDEC-514C-8627-C7C2954D4BE5}"/>
              </a:ext>
            </a:extLst>
          </p:cNvPr>
          <p:cNvPicPr>
            <a:picLocks noChangeAspect="1"/>
          </p:cNvPicPr>
          <p:nvPr/>
        </p:nvPicPr>
        <p:blipFill rotWithShape="1">
          <a:blip r:embed="rId2"/>
          <a:srcRect l="311" r="4085" b="-1"/>
          <a:stretch/>
        </p:blipFill>
        <p:spPr>
          <a:xfrm>
            <a:off x="1000434" y="1904283"/>
            <a:ext cx="3173564" cy="3448850"/>
          </a:xfrm>
          <a:prstGeom prst="rect">
            <a:avLst/>
          </a:prstGeom>
        </p:spPr>
      </p:pic>
    </p:spTree>
    <p:extLst>
      <p:ext uri="{BB962C8B-B14F-4D97-AF65-F5344CB8AC3E}">
        <p14:creationId xmlns:p14="http://schemas.microsoft.com/office/powerpoint/2010/main" val="1951766951"/>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44056-E46D-E847-83B5-4B31625B8309}"/>
              </a:ext>
            </a:extLst>
          </p:cNvPr>
          <p:cNvSpPr>
            <a:spLocks noGrp="1"/>
          </p:cNvSpPr>
          <p:nvPr>
            <p:ph type="title"/>
          </p:nvPr>
        </p:nvSpPr>
        <p:spPr/>
        <p:txBody>
          <a:bodyPr>
            <a:normAutofit fontScale="90000"/>
          </a:bodyPr>
          <a:lstStyle/>
          <a:p>
            <a:r>
              <a:rPr lang="en-US" b="1" dirty="0"/>
              <a:t>Cognition ,emotions and behavior in infancy stage </a:t>
            </a:r>
            <a:br>
              <a:rPr lang="en-US" sz="4100" dirty="0"/>
            </a:br>
            <a:endParaRPr lang="en-US" sz="4100" dirty="0"/>
          </a:p>
        </p:txBody>
      </p:sp>
      <p:sp>
        <p:nvSpPr>
          <p:cNvPr id="3" name="Content Placeholder 2">
            <a:extLst>
              <a:ext uri="{FF2B5EF4-FFF2-40B4-BE49-F238E27FC236}">
                <a16:creationId xmlns:a16="http://schemas.microsoft.com/office/drawing/2014/main" id="{675C8E94-B881-5E43-A37C-A64A1150D983}"/>
              </a:ext>
            </a:extLst>
          </p:cNvPr>
          <p:cNvSpPr>
            <a:spLocks noGrp="1"/>
          </p:cNvSpPr>
          <p:nvPr>
            <p:ph idx="1"/>
          </p:nvPr>
        </p:nvSpPr>
        <p:spPr>
          <a:xfrm>
            <a:off x="4650658" y="1825625"/>
            <a:ext cx="6703142" cy="4351338"/>
          </a:xfrm>
        </p:spPr>
        <p:txBody>
          <a:bodyPr>
            <a:normAutofit lnSpcReduction="10000"/>
          </a:bodyPr>
          <a:lstStyle/>
          <a:p>
            <a:r>
              <a:rPr lang="en-GB" sz="3200" b="1" dirty="0"/>
              <a:t>Physical grow </a:t>
            </a:r>
            <a:r>
              <a:rPr lang="en-GB" sz="3200" dirty="0"/>
              <a:t>- brain development are rapid in this period.</a:t>
            </a:r>
          </a:p>
          <a:p>
            <a:r>
              <a:rPr lang="en-GB" sz="3200" b="1" dirty="0"/>
              <a:t> Reflexes</a:t>
            </a:r>
            <a:r>
              <a:rPr lang="en-GB" sz="3200" dirty="0"/>
              <a:t> - are automatic reactions to stimulation(blinking, gasping ,sucking)</a:t>
            </a:r>
          </a:p>
          <a:p>
            <a:r>
              <a:rPr lang="en-GB" sz="3200" b="1" dirty="0"/>
              <a:t>Behavioural abilities-develop </a:t>
            </a:r>
            <a:r>
              <a:rPr lang="en-GB" sz="3200" dirty="0"/>
              <a:t>in conjunction with physical growth, infants learn to engage in motor activities in the context of their changing bodies. (</a:t>
            </a:r>
            <a:r>
              <a:rPr lang="en-GB" sz="3200" dirty="0" err="1"/>
              <a:t>Cliffsnotes.com</a:t>
            </a:r>
            <a:r>
              <a:rPr lang="en-GB" sz="3200" dirty="0"/>
              <a:t>, 2019)</a:t>
            </a:r>
          </a:p>
          <a:p>
            <a:endParaRPr lang="en-GB" sz="2400" dirty="0"/>
          </a:p>
          <a:p>
            <a:endParaRPr lang="en-US" sz="2400" dirty="0"/>
          </a:p>
        </p:txBody>
      </p:sp>
      <p:pic>
        <p:nvPicPr>
          <p:cNvPr id="5" name="Picture 4" descr="A picture containing person, child, indoor, boy&#10;&#10;Description automatically generated">
            <a:extLst>
              <a:ext uri="{FF2B5EF4-FFF2-40B4-BE49-F238E27FC236}">
                <a16:creationId xmlns:a16="http://schemas.microsoft.com/office/drawing/2014/main" id="{1DE4A3DB-C83F-4A4C-A5D3-E11CAE326BD2}"/>
              </a:ext>
            </a:extLst>
          </p:cNvPr>
          <p:cNvPicPr>
            <a:picLocks noChangeAspect="1"/>
          </p:cNvPicPr>
          <p:nvPr/>
        </p:nvPicPr>
        <p:blipFill rotWithShape="1">
          <a:blip r:embed="rId2"/>
          <a:srcRect t="2362" r="4" b="16136"/>
          <a:stretch/>
        </p:blipFill>
        <p:spPr>
          <a:xfrm>
            <a:off x="1000434" y="1904283"/>
            <a:ext cx="3173564" cy="3448850"/>
          </a:xfrm>
          <a:prstGeom prst="rect">
            <a:avLst/>
          </a:prstGeom>
        </p:spPr>
      </p:pic>
    </p:spTree>
    <p:extLst>
      <p:ext uri="{BB962C8B-B14F-4D97-AF65-F5344CB8AC3E}">
        <p14:creationId xmlns:p14="http://schemas.microsoft.com/office/powerpoint/2010/main" val="1262952366"/>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child, person, boy, little&#10;&#10;Description automatically generated">
            <a:extLst>
              <a:ext uri="{FF2B5EF4-FFF2-40B4-BE49-F238E27FC236}">
                <a16:creationId xmlns:a16="http://schemas.microsoft.com/office/drawing/2014/main" id="{A4C1F3EF-F1F9-8045-AE8F-6BDAC79FE211}"/>
              </a:ext>
            </a:extLst>
          </p:cNvPr>
          <p:cNvPicPr>
            <a:picLocks noChangeAspect="1"/>
          </p:cNvPicPr>
          <p:nvPr/>
        </p:nvPicPr>
        <p:blipFill rotWithShape="1">
          <a:blip r:embed="rId2"/>
          <a:srcRect t="9800" r="1" b="1"/>
          <a:stretch/>
        </p:blipFill>
        <p:spPr>
          <a:xfrm>
            <a:off x="1000434" y="1904283"/>
            <a:ext cx="3173564" cy="3448850"/>
          </a:xfrm>
          <a:prstGeom prst="rect">
            <a:avLst/>
          </a:prstGeom>
        </p:spPr>
      </p:pic>
      <p:sp>
        <p:nvSpPr>
          <p:cNvPr id="3" name="Content Placeholder 2">
            <a:extLst>
              <a:ext uri="{FF2B5EF4-FFF2-40B4-BE49-F238E27FC236}">
                <a16:creationId xmlns:a16="http://schemas.microsoft.com/office/drawing/2014/main" id="{617A2A44-B248-674C-8F2A-97DAAE864C8D}"/>
              </a:ext>
            </a:extLst>
          </p:cNvPr>
          <p:cNvSpPr>
            <a:spLocks noGrp="1"/>
          </p:cNvSpPr>
          <p:nvPr>
            <p:ph idx="1"/>
          </p:nvPr>
        </p:nvSpPr>
        <p:spPr>
          <a:xfrm>
            <a:off x="4650658" y="1825625"/>
            <a:ext cx="6703142" cy="4351338"/>
          </a:xfrm>
        </p:spPr>
        <p:txBody>
          <a:bodyPr>
            <a:normAutofit/>
          </a:bodyPr>
          <a:lstStyle/>
          <a:p>
            <a:r>
              <a:rPr lang="en-GB" sz="3200" b="1" dirty="0"/>
              <a:t>Sensation,</a:t>
            </a:r>
            <a:r>
              <a:rPr lang="en-GB" sz="3200" dirty="0"/>
              <a:t> or the ability to respond to sensory information in the external world.</a:t>
            </a:r>
          </a:p>
          <a:p>
            <a:r>
              <a:rPr lang="en-GB" sz="3200" b="1" dirty="0"/>
              <a:t>Perception </a:t>
            </a:r>
            <a:r>
              <a:rPr lang="en-GB" sz="3200" dirty="0"/>
              <a:t>as visual, auditory, tactile, etc.(</a:t>
            </a:r>
            <a:r>
              <a:rPr lang="en-GB" sz="3200" dirty="0" err="1"/>
              <a:t>Cliffsnotes.com</a:t>
            </a:r>
            <a:r>
              <a:rPr lang="en-GB" sz="3200" dirty="0"/>
              <a:t>, 2019)</a:t>
            </a:r>
          </a:p>
          <a:p>
            <a:endParaRPr lang="en-US" sz="2400" dirty="0"/>
          </a:p>
        </p:txBody>
      </p:sp>
    </p:spTree>
    <p:extLst>
      <p:ext uri="{BB962C8B-B14F-4D97-AF65-F5344CB8AC3E}">
        <p14:creationId xmlns:p14="http://schemas.microsoft.com/office/powerpoint/2010/main" val="3660739506"/>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36C8D-7594-E842-B3A0-3CCA07E1210E}"/>
              </a:ext>
            </a:extLst>
          </p:cNvPr>
          <p:cNvSpPr>
            <a:spLocks noGrp="1"/>
          </p:cNvSpPr>
          <p:nvPr>
            <p:ph type="title"/>
          </p:nvPr>
        </p:nvSpPr>
        <p:spPr>
          <a:xfrm>
            <a:off x="5027655" y="281401"/>
            <a:ext cx="6487670" cy="761587"/>
          </a:xfrm>
        </p:spPr>
        <p:txBody>
          <a:bodyPr>
            <a:normAutofit/>
          </a:bodyPr>
          <a:lstStyle/>
          <a:p>
            <a:r>
              <a:rPr lang="en-GB" sz="4000" b="1" dirty="0"/>
              <a:t>Learning</a:t>
            </a:r>
            <a:endParaRPr lang="en-US" sz="4000" dirty="0"/>
          </a:p>
        </p:txBody>
      </p:sp>
      <p:sp>
        <p:nvSpPr>
          <p:cNvPr id="3" name="Content Placeholder 2">
            <a:extLst>
              <a:ext uri="{FF2B5EF4-FFF2-40B4-BE49-F238E27FC236}">
                <a16:creationId xmlns:a16="http://schemas.microsoft.com/office/drawing/2014/main" id="{BF297CC5-9980-A040-85C5-FABA8F19F8A8}"/>
              </a:ext>
            </a:extLst>
          </p:cNvPr>
          <p:cNvSpPr>
            <a:spLocks noGrp="1"/>
          </p:cNvSpPr>
          <p:nvPr>
            <p:ph idx="1"/>
          </p:nvPr>
        </p:nvSpPr>
        <p:spPr>
          <a:xfrm>
            <a:off x="5027655" y="1157288"/>
            <a:ext cx="6487670" cy="5104836"/>
          </a:xfrm>
        </p:spPr>
        <p:txBody>
          <a:bodyPr>
            <a:normAutofit fontScale="47500" lnSpcReduction="20000"/>
          </a:bodyPr>
          <a:lstStyle/>
          <a:p>
            <a:endParaRPr lang="en-GB" sz="5100" dirty="0"/>
          </a:p>
          <a:p>
            <a:r>
              <a:rPr lang="en-GB" sz="5800" dirty="0"/>
              <a:t>Learning is permanent change in behaviour based on experience. </a:t>
            </a:r>
          </a:p>
          <a:p>
            <a:r>
              <a:rPr lang="en-GB" sz="5800" dirty="0"/>
              <a:t>Infants learn in variety ways:</a:t>
            </a:r>
          </a:p>
          <a:p>
            <a:pPr marL="457200" lvl="1" indent="0">
              <a:buNone/>
            </a:pPr>
            <a:r>
              <a:rPr lang="en-GB" sz="5800" dirty="0"/>
              <a:t>-Observational learn: learned from others </a:t>
            </a:r>
          </a:p>
          <a:p>
            <a:pPr marL="457200" lvl="1" indent="0">
              <a:buNone/>
            </a:pPr>
            <a:r>
              <a:rPr lang="en-GB" sz="5800" dirty="0"/>
              <a:t>-In classical conditioning (Pavlovian), learning by association, two stimuli are linked together to produce a new learned response. </a:t>
            </a:r>
          </a:p>
          <a:p>
            <a:pPr marL="457200" lvl="1" indent="0">
              <a:buNone/>
            </a:pPr>
            <a:r>
              <a:rPr lang="en-GB" sz="5800" dirty="0"/>
              <a:t>-In operant conditioning (Skinnerian) with positive reinforcement, negative reinforcement or punishment.</a:t>
            </a:r>
          </a:p>
          <a:p>
            <a:pPr marL="457200" lvl="1" indent="0">
              <a:buNone/>
            </a:pPr>
            <a:r>
              <a:rPr lang="en-GB" sz="5800" dirty="0"/>
              <a:t>(</a:t>
            </a:r>
            <a:r>
              <a:rPr lang="en-GB" sz="5800" dirty="0" err="1"/>
              <a:t>Cliffsnotes.com</a:t>
            </a:r>
            <a:r>
              <a:rPr lang="en-GB" sz="5800" dirty="0"/>
              <a:t>, 2019)</a:t>
            </a:r>
            <a:endParaRPr lang="en-US" sz="5800" dirty="0"/>
          </a:p>
          <a:p>
            <a:pPr marL="457200" lvl="1" indent="0">
              <a:buNone/>
            </a:pPr>
            <a:endParaRPr lang="en-GB" sz="2200" dirty="0"/>
          </a:p>
          <a:p>
            <a:endParaRPr lang="en-GB" sz="2200" dirty="0"/>
          </a:p>
          <a:p>
            <a:endParaRPr lang="en-US" sz="2200" dirty="0"/>
          </a:p>
        </p:txBody>
      </p:sp>
      <p:pic>
        <p:nvPicPr>
          <p:cNvPr id="7" name="Picture 6" descr="A small room&#10;&#10;Description automatically generated">
            <a:extLst>
              <a:ext uri="{FF2B5EF4-FFF2-40B4-BE49-F238E27FC236}">
                <a16:creationId xmlns:a16="http://schemas.microsoft.com/office/drawing/2014/main" id="{634204CE-8937-CF4A-AB01-D6BEF4DE2244}"/>
              </a:ext>
            </a:extLst>
          </p:cNvPr>
          <p:cNvPicPr>
            <a:picLocks noChangeAspect="1"/>
          </p:cNvPicPr>
          <p:nvPr/>
        </p:nvPicPr>
        <p:blipFill>
          <a:blip r:embed="rId2"/>
          <a:stretch>
            <a:fillRect/>
          </a:stretch>
        </p:blipFill>
        <p:spPr>
          <a:xfrm rot="16200000">
            <a:off x="953619" y="781815"/>
            <a:ext cx="3010006" cy="2009179"/>
          </a:xfrm>
          <a:prstGeom prst="rect">
            <a:avLst/>
          </a:prstGeom>
        </p:spPr>
      </p:pic>
      <p:pic>
        <p:nvPicPr>
          <p:cNvPr id="5" name="Picture 4" descr="A small child sitting on a table&#10;&#10;Description automatically generated">
            <a:extLst>
              <a:ext uri="{FF2B5EF4-FFF2-40B4-BE49-F238E27FC236}">
                <a16:creationId xmlns:a16="http://schemas.microsoft.com/office/drawing/2014/main" id="{711A66A6-4EDE-F542-BA6D-2E432DD2E2BD}"/>
              </a:ext>
            </a:extLst>
          </p:cNvPr>
          <p:cNvPicPr>
            <a:picLocks noChangeAspect="1"/>
          </p:cNvPicPr>
          <p:nvPr/>
        </p:nvPicPr>
        <p:blipFill>
          <a:blip r:embed="rId3"/>
          <a:stretch>
            <a:fillRect/>
          </a:stretch>
        </p:blipFill>
        <p:spPr>
          <a:xfrm>
            <a:off x="1329871" y="3566593"/>
            <a:ext cx="2257505" cy="3010007"/>
          </a:xfrm>
          <a:prstGeom prst="rect">
            <a:avLst/>
          </a:prstGeom>
        </p:spPr>
      </p:pic>
    </p:spTree>
    <p:extLst>
      <p:ext uri="{BB962C8B-B14F-4D97-AF65-F5344CB8AC3E}">
        <p14:creationId xmlns:p14="http://schemas.microsoft.com/office/powerpoint/2010/main" val="991768401"/>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8E9B-9185-774C-B0F8-8F14966D55B5}"/>
              </a:ext>
            </a:extLst>
          </p:cNvPr>
          <p:cNvSpPr>
            <a:spLocks noGrp="1"/>
          </p:cNvSpPr>
          <p:nvPr>
            <p:ph type="title"/>
          </p:nvPr>
        </p:nvSpPr>
        <p:spPr/>
        <p:txBody>
          <a:bodyPr>
            <a:normAutofit/>
          </a:bodyPr>
          <a:lstStyle/>
          <a:p>
            <a:r>
              <a:rPr lang="en-GB" b="1" dirty="0"/>
              <a:t>Piaget’s theory</a:t>
            </a:r>
            <a:br>
              <a:rPr lang="en-GB" b="1" dirty="0"/>
            </a:br>
            <a:r>
              <a:rPr lang="en-GB" b="1" dirty="0"/>
              <a:t>Sensorimotor stage</a:t>
            </a:r>
            <a:endParaRPr lang="en-US" dirty="0"/>
          </a:p>
        </p:txBody>
      </p:sp>
      <p:sp>
        <p:nvSpPr>
          <p:cNvPr id="3" name="Content Placeholder 2">
            <a:extLst>
              <a:ext uri="{FF2B5EF4-FFF2-40B4-BE49-F238E27FC236}">
                <a16:creationId xmlns:a16="http://schemas.microsoft.com/office/drawing/2014/main" id="{6EBDFA2D-ECC0-7D44-B5CA-473D03665FB6}"/>
              </a:ext>
            </a:extLst>
          </p:cNvPr>
          <p:cNvSpPr>
            <a:spLocks noGrp="1"/>
          </p:cNvSpPr>
          <p:nvPr>
            <p:ph idx="1"/>
          </p:nvPr>
        </p:nvSpPr>
        <p:spPr>
          <a:xfrm>
            <a:off x="4650658" y="1825625"/>
            <a:ext cx="6703142" cy="4351338"/>
          </a:xfrm>
        </p:spPr>
        <p:txBody>
          <a:bodyPr>
            <a:normAutofit/>
          </a:bodyPr>
          <a:lstStyle/>
          <a:p>
            <a:r>
              <a:rPr lang="en-US" sz="3200" dirty="0"/>
              <a:t>During the sensorimotor stage infants learn about the world their sense and motor activates.</a:t>
            </a:r>
          </a:p>
          <a:p>
            <a:r>
              <a:rPr lang="en-US" sz="3200" dirty="0"/>
              <a:t>In this period develop ”object permanence” , realize that object exist even is not visible .</a:t>
            </a:r>
            <a:r>
              <a:rPr lang="en-GB" sz="3200" dirty="0"/>
              <a:t> (Mcleod, 2019)</a:t>
            </a:r>
            <a:endParaRPr lang="en-US" sz="3200" dirty="0"/>
          </a:p>
          <a:p>
            <a:endParaRPr lang="en-US" sz="2400" dirty="0"/>
          </a:p>
        </p:txBody>
      </p:sp>
      <p:pic>
        <p:nvPicPr>
          <p:cNvPr id="5" name="Picture 4" descr="A small child sitting on a table&#10;&#10;Description automatically generated">
            <a:extLst>
              <a:ext uri="{FF2B5EF4-FFF2-40B4-BE49-F238E27FC236}">
                <a16:creationId xmlns:a16="http://schemas.microsoft.com/office/drawing/2014/main" id="{ABFA6A80-A091-DF4C-A084-D4010F2410A0}"/>
              </a:ext>
            </a:extLst>
          </p:cNvPr>
          <p:cNvPicPr>
            <a:picLocks noChangeAspect="1"/>
          </p:cNvPicPr>
          <p:nvPr/>
        </p:nvPicPr>
        <p:blipFill rotWithShape="1">
          <a:blip r:embed="rId2"/>
          <a:srcRect l="11969" r="22467" b="-2"/>
          <a:stretch/>
        </p:blipFill>
        <p:spPr>
          <a:xfrm>
            <a:off x="1000434" y="1904283"/>
            <a:ext cx="3173564" cy="3448850"/>
          </a:xfrm>
          <a:prstGeom prst="rect">
            <a:avLst/>
          </a:prstGeom>
        </p:spPr>
      </p:pic>
    </p:spTree>
    <p:extLst>
      <p:ext uri="{BB962C8B-B14F-4D97-AF65-F5344CB8AC3E}">
        <p14:creationId xmlns:p14="http://schemas.microsoft.com/office/powerpoint/2010/main" val="1122349863"/>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1EC7C-2DDF-2A48-B808-E051E1223C80}"/>
              </a:ext>
            </a:extLst>
          </p:cNvPr>
          <p:cNvSpPr>
            <a:spLocks noGrp="1"/>
          </p:cNvSpPr>
          <p:nvPr>
            <p:ph type="title"/>
          </p:nvPr>
        </p:nvSpPr>
        <p:spPr>
          <a:xfrm>
            <a:off x="838200" y="365125"/>
            <a:ext cx="10515600" cy="1325563"/>
          </a:xfrm>
        </p:spPr>
        <p:txBody>
          <a:bodyPr>
            <a:normAutofit/>
          </a:bodyPr>
          <a:lstStyle/>
          <a:p>
            <a:r>
              <a:rPr lang="en-GB" b="1"/>
              <a:t>Erikson’s Theory </a:t>
            </a:r>
            <a:br>
              <a:rPr lang="en-GB" b="1"/>
            </a:br>
            <a:r>
              <a:rPr lang="en-GB" b="1"/>
              <a:t>Trust vs. Mistrust</a:t>
            </a:r>
            <a:endParaRPr lang="en-US"/>
          </a:p>
        </p:txBody>
      </p:sp>
      <p:pic>
        <p:nvPicPr>
          <p:cNvPr id="5" name="Picture 4" descr="A picture containing person, outdoor, child, food&#10;&#10;Description automatically generated">
            <a:extLst>
              <a:ext uri="{FF2B5EF4-FFF2-40B4-BE49-F238E27FC236}">
                <a16:creationId xmlns:a16="http://schemas.microsoft.com/office/drawing/2014/main" id="{2B61C005-3033-DD41-A361-56FAE40E0009}"/>
              </a:ext>
            </a:extLst>
          </p:cNvPr>
          <p:cNvPicPr>
            <a:picLocks noChangeAspect="1"/>
          </p:cNvPicPr>
          <p:nvPr/>
        </p:nvPicPr>
        <p:blipFill rotWithShape="1">
          <a:blip r:embed="rId2">
            <a:extLst/>
          </a:blip>
          <a:srcRect t="9247" r="4" b="9251"/>
          <a:stretch/>
        </p:blipFill>
        <p:spPr>
          <a:xfrm>
            <a:off x="1000434" y="1904283"/>
            <a:ext cx="3173564" cy="3448850"/>
          </a:xfrm>
          <a:prstGeom prst="rect">
            <a:avLst/>
          </a:prstGeom>
        </p:spPr>
      </p:pic>
      <p:sp>
        <p:nvSpPr>
          <p:cNvPr id="3" name="Content Placeholder 2">
            <a:extLst>
              <a:ext uri="{FF2B5EF4-FFF2-40B4-BE49-F238E27FC236}">
                <a16:creationId xmlns:a16="http://schemas.microsoft.com/office/drawing/2014/main" id="{EA995EE7-5E46-C345-BECB-0AF58793701D}"/>
              </a:ext>
            </a:extLst>
          </p:cNvPr>
          <p:cNvSpPr>
            <a:spLocks noGrp="1"/>
          </p:cNvSpPr>
          <p:nvPr>
            <p:ph idx="1"/>
          </p:nvPr>
        </p:nvSpPr>
        <p:spPr>
          <a:xfrm>
            <a:off x="4650658" y="1825625"/>
            <a:ext cx="6703142" cy="4351338"/>
          </a:xfrm>
        </p:spPr>
        <p:txBody>
          <a:bodyPr>
            <a:normAutofit/>
          </a:bodyPr>
          <a:lstStyle/>
          <a:p>
            <a:r>
              <a:rPr lang="en-US" sz="2400" dirty="0"/>
              <a:t>In the firs stage babies learn to trust there parents ,this way they </a:t>
            </a:r>
            <a:r>
              <a:rPr lang="en-GB" sz="2400" dirty="0"/>
              <a:t>develop optimism, trust, confidence, and security. If the trust is missing the infant develop insecurity, worthlessness, and general mistrust to the world. (Mcleod, 2019)</a:t>
            </a:r>
            <a:endParaRPr lang="en-US" sz="2400" dirty="0"/>
          </a:p>
        </p:txBody>
      </p:sp>
    </p:spTree>
    <p:extLst>
      <p:ext uri="{BB962C8B-B14F-4D97-AF65-F5344CB8AC3E}">
        <p14:creationId xmlns:p14="http://schemas.microsoft.com/office/powerpoint/2010/main" val="2225701690"/>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9EBBD-51CC-7D41-ACF8-B55A597E7DDA}"/>
              </a:ext>
            </a:extLst>
          </p:cNvPr>
          <p:cNvSpPr>
            <a:spLocks noGrp="1"/>
          </p:cNvSpPr>
          <p:nvPr>
            <p:ph type="title"/>
          </p:nvPr>
        </p:nvSpPr>
        <p:spPr/>
        <p:txBody>
          <a:bodyPr>
            <a:normAutofit/>
          </a:bodyPr>
          <a:lstStyle/>
          <a:p>
            <a:r>
              <a:rPr lang="en-GB" b="1" dirty="0"/>
              <a:t>Autonomy vs. Shame and doubt</a:t>
            </a:r>
            <a:endParaRPr lang="en-US" dirty="0"/>
          </a:p>
        </p:txBody>
      </p:sp>
      <p:sp>
        <p:nvSpPr>
          <p:cNvPr id="3" name="Content Placeholder 2">
            <a:extLst>
              <a:ext uri="{FF2B5EF4-FFF2-40B4-BE49-F238E27FC236}">
                <a16:creationId xmlns:a16="http://schemas.microsoft.com/office/drawing/2014/main" id="{0E3FDDC4-5CC1-DB46-A71F-03A4F2CE01B7}"/>
              </a:ext>
            </a:extLst>
          </p:cNvPr>
          <p:cNvSpPr>
            <a:spLocks noGrp="1"/>
          </p:cNvSpPr>
          <p:nvPr>
            <p:ph idx="1"/>
          </p:nvPr>
        </p:nvSpPr>
        <p:spPr>
          <a:xfrm>
            <a:off x="4650658" y="1825625"/>
            <a:ext cx="6703142" cy="4351338"/>
          </a:xfrm>
        </p:spPr>
        <p:txBody>
          <a:bodyPr>
            <a:normAutofit/>
          </a:bodyPr>
          <a:lstStyle/>
          <a:p>
            <a:r>
              <a:rPr lang="en-GB" sz="3200" dirty="0"/>
              <a:t>In the second stage infants build self-confidence  and autonomy, learn new skills and right from wrong. in the same time they can fell like failures and develop shame and doubt, this can be caused by punishment by others because they not doing the right thing. (Mcleod, 2019)</a:t>
            </a:r>
            <a:endParaRPr lang="en-US" sz="3200" dirty="0"/>
          </a:p>
        </p:txBody>
      </p:sp>
      <p:pic>
        <p:nvPicPr>
          <p:cNvPr id="5" name="Picture 4" descr="A person wearing a hat&#10;&#10;Description automatically generated">
            <a:extLst>
              <a:ext uri="{FF2B5EF4-FFF2-40B4-BE49-F238E27FC236}">
                <a16:creationId xmlns:a16="http://schemas.microsoft.com/office/drawing/2014/main" id="{B9CC0A67-E3EA-1B44-ACC8-A56E5058B6D3}"/>
              </a:ext>
            </a:extLst>
          </p:cNvPr>
          <p:cNvPicPr>
            <a:picLocks noChangeAspect="1"/>
          </p:cNvPicPr>
          <p:nvPr/>
        </p:nvPicPr>
        <p:blipFill rotWithShape="1">
          <a:blip r:embed="rId2"/>
          <a:srcRect t="14110" r="-1" b="22859"/>
          <a:stretch/>
        </p:blipFill>
        <p:spPr>
          <a:xfrm>
            <a:off x="1000434" y="1904283"/>
            <a:ext cx="3173564" cy="3448850"/>
          </a:xfrm>
          <a:prstGeom prst="rect">
            <a:avLst/>
          </a:prstGeom>
        </p:spPr>
      </p:pic>
    </p:spTree>
    <p:extLst>
      <p:ext uri="{BB962C8B-B14F-4D97-AF65-F5344CB8AC3E}">
        <p14:creationId xmlns:p14="http://schemas.microsoft.com/office/powerpoint/2010/main" val="3601108301"/>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23C22-527C-F343-B0AA-905DB551D038}"/>
              </a:ext>
            </a:extLst>
          </p:cNvPr>
          <p:cNvSpPr>
            <a:spLocks noGrp="1"/>
          </p:cNvSpPr>
          <p:nvPr>
            <p:ph type="title"/>
          </p:nvPr>
        </p:nvSpPr>
        <p:spPr/>
        <p:txBody>
          <a:bodyPr>
            <a:normAutofit/>
          </a:bodyPr>
          <a:lstStyle/>
          <a:p>
            <a:r>
              <a:rPr lang="en-US" b="1"/>
              <a:t>Infancy In Health And Social Care *Recent Research Studies</a:t>
            </a:r>
            <a:endParaRPr lang="en-US"/>
          </a:p>
        </p:txBody>
      </p:sp>
      <p:sp>
        <p:nvSpPr>
          <p:cNvPr id="3" name="Content Placeholder 2">
            <a:extLst>
              <a:ext uri="{FF2B5EF4-FFF2-40B4-BE49-F238E27FC236}">
                <a16:creationId xmlns:a16="http://schemas.microsoft.com/office/drawing/2014/main" id="{F654C2E0-877A-BD4E-A57F-D763ADC4DA98}"/>
              </a:ext>
            </a:extLst>
          </p:cNvPr>
          <p:cNvSpPr>
            <a:spLocks noGrp="1"/>
          </p:cNvSpPr>
          <p:nvPr>
            <p:ph idx="1"/>
          </p:nvPr>
        </p:nvSpPr>
        <p:spPr>
          <a:xfrm>
            <a:off x="4650658" y="1825625"/>
            <a:ext cx="6703142" cy="4351338"/>
          </a:xfrm>
        </p:spPr>
        <p:txBody>
          <a:bodyPr>
            <a:normAutofit fontScale="85000" lnSpcReduction="20000"/>
          </a:bodyPr>
          <a:lstStyle/>
          <a:p>
            <a:r>
              <a:rPr lang="en-GB" sz="3200" b="1" dirty="0"/>
              <a:t>Mother odour helps babies develop sensitivity  to faces: </a:t>
            </a:r>
            <a:r>
              <a:rPr lang="en-GB" sz="3200" dirty="0"/>
              <a:t>Babies associate the mother odour with their face. (Young, 2019)</a:t>
            </a:r>
          </a:p>
          <a:p>
            <a:r>
              <a:rPr lang="en-GB" sz="3200" b="1" i="1" dirty="0"/>
              <a:t>Reaching training:</a:t>
            </a:r>
            <a:r>
              <a:rPr lang="en-GB" sz="3200" dirty="0"/>
              <a:t> the training infants show more attention playing with the toys, they spend time to analyse the toy that’s mean the early training had an influence in long term. (Jarrett, 2019)</a:t>
            </a:r>
          </a:p>
          <a:p>
            <a:r>
              <a:rPr lang="en-GB" sz="3200" b="1" dirty="0"/>
              <a:t>Dummies impact with children emotional development:</a:t>
            </a:r>
            <a:r>
              <a:rPr lang="en-GB" sz="3200" dirty="0"/>
              <a:t> Using pacifiers children can not learn facial development during infancy and have a poor level of emotion after. (reporters, 2019)</a:t>
            </a:r>
          </a:p>
          <a:p>
            <a:endParaRPr lang="en-US" sz="2400" dirty="0"/>
          </a:p>
        </p:txBody>
      </p:sp>
      <p:pic>
        <p:nvPicPr>
          <p:cNvPr id="5" name="Picture 4" descr="A person holding a baby&#10;&#10;Description automatically generated">
            <a:extLst>
              <a:ext uri="{FF2B5EF4-FFF2-40B4-BE49-F238E27FC236}">
                <a16:creationId xmlns:a16="http://schemas.microsoft.com/office/drawing/2014/main" id="{7ABBBC78-C0C9-DB4F-88A4-53B722F7210E}"/>
              </a:ext>
            </a:extLst>
          </p:cNvPr>
          <p:cNvPicPr>
            <a:picLocks noChangeAspect="1"/>
          </p:cNvPicPr>
          <p:nvPr/>
        </p:nvPicPr>
        <p:blipFill rotWithShape="1">
          <a:blip r:embed="rId2"/>
          <a:srcRect t="7652" r="1" b="7040"/>
          <a:stretch/>
        </p:blipFill>
        <p:spPr>
          <a:xfrm>
            <a:off x="1000434" y="1904283"/>
            <a:ext cx="3173564" cy="3448850"/>
          </a:xfrm>
          <a:prstGeom prst="rect">
            <a:avLst/>
          </a:prstGeom>
        </p:spPr>
      </p:pic>
    </p:spTree>
    <p:extLst>
      <p:ext uri="{BB962C8B-B14F-4D97-AF65-F5344CB8AC3E}">
        <p14:creationId xmlns:p14="http://schemas.microsoft.com/office/powerpoint/2010/main" val="2618555248"/>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08FF5-F591-4849-9D9D-F88D2017FA4B}"/>
              </a:ext>
            </a:extLst>
          </p:cNvPr>
          <p:cNvSpPr>
            <a:spLocks noGrp="1"/>
          </p:cNvSpPr>
          <p:nvPr>
            <p:ph type="title"/>
          </p:nvPr>
        </p:nvSpPr>
        <p:spPr/>
        <p:txBody>
          <a:bodyPr>
            <a:normAutofit/>
          </a:bodyPr>
          <a:lstStyle/>
          <a:p>
            <a:r>
              <a:rPr lang="en-US" b="1"/>
              <a:t>Conclusion</a:t>
            </a:r>
          </a:p>
        </p:txBody>
      </p:sp>
      <p:sp>
        <p:nvSpPr>
          <p:cNvPr id="3" name="Content Placeholder 2">
            <a:extLst>
              <a:ext uri="{FF2B5EF4-FFF2-40B4-BE49-F238E27FC236}">
                <a16:creationId xmlns:a16="http://schemas.microsoft.com/office/drawing/2014/main" id="{C4DBF812-2DA1-3945-8E1B-2ABEC42472A6}"/>
              </a:ext>
            </a:extLst>
          </p:cNvPr>
          <p:cNvSpPr>
            <a:spLocks noGrp="1"/>
          </p:cNvSpPr>
          <p:nvPr>
            <p:ph idx="1"/>
          </p:nvPr>
        </p:nvSpPr>
        <p:spPr>
          <a:xfrm>
            <a:off x="4650658" y="1825625"/>
            <a:ext cx="6703142" cy="4351338"/>
          </a:xfrm>
        </p:spPr>
        <p:txBody>
          <a:bodyPr>
            <a:normAutofit/>
          </a:bodyPr>
          <a:lstStyle/>
          <a:p>
            <a:r>
              <a:rPr lang="en-US" sz="3200" dirty="0"/>
              <a:t>For a healthy care development a child need attention and love.</a:t>
            </a:r>
          </a:p>
          <a:p>
            <a:r>
              <a:rPr lang="en-US" sz="3200" dirty="0"/>
              <a:t>Development is continuo and the child learns day by day new things, new emotion. Parents have an important role during the infancy development, </a:t>
            </a:r>
            <a:r>
              <a:rPr lang="en-US" sz="3200" dirty="0" err="1"/>
              <a:t>childrens</a:t>
            </a:r>
            <a:r>
              <a:rPr lang="en-US" sz="3200" dirty="0"/>
              <a:t> </a:t>
            </a:r>
            <a:r>
              <a:rPr lang="en-US" sz="3200" dirty="0" err="1"/>
              <a:t>observ</a:t>
            </a:r>
            <a:r>
              <a:rPr lang="en-US" sz="3200" dirty="0"/>
              <a:t> and learn from them.</a:t>
            </a:r>
            <a:endParaRPr lang="en-US" sz="2400" dirty="0"/>
          </a:p>
        </p:txBody>
      </p:sp>
      <p:pic>
        <p:nvPicPr>
          <p:cNvPr id="5" name="Picture 4" descr="A person holding a baby&#10;&#10;Description automatically generated">
            <a:extLst>
              <a:ext uri="{FF2B5EF4-FFF2-40B4-BE49-F238E27FC236}">
                <a16:creationId xmlns:a16="http://schemas.microsoft.com/office/drawing/2014/main" id="{D4C6E81C-CFA0-774E-B0FB-6D88B3DCAC5B}"/>
              </a:ext>
            </a:extLst>
          </p:cNvPr>
          <p:cNvPicPr>
            <a:picLocks noChangeAspect="1"/>
          </p:cNvPicPr>
          <p:nvPr/>
        </p:nvPicPr>
        <p:blipFill rotWithShape="1">
          <a:blip r:embed="rId2"/>
          <a:srcRect r="38578"/>
          <a:stretch/>
        </p:blipFill>
        <p:spPr>
          <a:xfrm>
            <a:off x="1000434" y="1904283"/>
            <a:ext cx="3173564" cy="3448850"/>
          </a:xfrm>
          <a:prstGeom prst="rect">
            <a:avLst/>
          </a:prstGeom>
        </p:spPr>
      </p:pic>
    </p:spTree>
    <p:extLst>
      <p:ext uri="{BB962C8B-B14F-4D97-AF65-F5344CB8AC3E}">
        <p14:creationId xmlns:p14="http://schemas.microsoft.com/office/powerpoint/2010/main" val="4040211524"/>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5BEB5-CCE1-5549-A44E-61318314EBF0}"/>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C07493B1-3135-0146-99E5-37098C3EFAF9}"/>
              </a:ext>
            </a:extLst>
          </p:cNvPr>
          <p:cNvSpPr>
            <a:spLocks noGrp="1"/>
          </p:cNvSpPr>
          <p:nvPr>
            <p:ph idx="1"/>
          </p:nvPr>
        </p:nvSpPr>
        <p:spPr/>
        <p:txBody>
          <a:bodyPr>
            <a:normAutofit fontScale="25000" lnSpcReduction="20000"/>
          </a:bodyPr>
          <a:lstStyle/>
          <a:p>
            <a:pPr marL="0" indent="0">
              <a:lnSpc>
                <a:spcPct val="120000"/>
              </a:lnSpc>
              <a:buNone/>
            </a:pPr>
            <a:r>
              <a:rPr lang="en-GB" sz="6400" dirty="0"/>
              <a:t>1.Bornstein, M. (2014). Human Infancy...and the Rest of the Lifespan. </a:t>
            </a:r>
            <a:r>
              <a:rPr lang="en-GB" sz="6400" i="1" dirty="0"/>
              <a:t>Annual Review of Psychology</a:t>
            </a:r>
            <a:r>
              <a:rPr lang="en-GB" sz="6400" dirty="0"/>
              <a:t>, [online] 65(1), pp.121-158. Available at: https://</a:t>
            </a:r>
            <a:r>
              <a:rPr lang="en-GB" sz="6400" dirty="0" err="1"/>
              <a:t>www.ncbi.nlm.nih.gov</a:t>
            </a:r>
            <a:r>
              <a:rPr lang="en-GB" sz="6400" dirty="0"/>
              <a:t>/</a:t>
            </a:r>
            <a:r>
              <a:rPr lang="en-GB" sz="6400" dirty="0" err="1"/>
              <a:t>pmc</a:t>
            </a:r>
            <a:r>
              <a:rPr lang="en-GB" sz="6400" dirty="0"/>
              <a:t>/articles/PMC5865600/ [Accessed 8 Aug. 2019].</a:t>
            </a:r>
          </a:p>
          <a:p>
            <a:pPr marL="0" indent="0">
              <a:lnSpc>
                <a:spcPct val="120000"/>
              </a:lnSpc>
              <a:buNone/>
            </a:pPr>
            <a:r>
              <a:rPr lang="en-GB" sz="6400" dirty="0"/>
              <a:t>2.Courses.lumenlearning.com. (2019). </a:t>
            </a:r>
            <a:r>
              <a:rPr lang="en-GB" sz="6400" i="1" dirty="0"/>
              <a:t>Stages of Development | Introduction to Psychology</a:t>
            </a:r>
            <a:r>
              <a:rPr lang="en-GB" sz="6400" dirty="0"/>
              <a:t>. [online] Available at: https://</a:t>
            </a:r>
            <a:r>
              <a:rPr lang="en-GB" sz="6400" dirty="0" err="1"/>
              <a:t>courses.lumenlearning.com</a:t>
            </a:r>
            <a:r>
              <a:rPr lang="en-GB" sz="6400" dirty="0"/>
              <a:t>/</a:t>
            </a:r>
            <a:r>
              <a:rPr lang="en-GB" sz="6400" dirty="0" err="1"/>
              <a:t>wsu</a:t>
            </a:r>
            <a:r>
              <a:rPr lang="en-GB" sz="6400" dirty="0"/>
              <a:t>-sandbox/chapter/stages-of-development/ [Accessed 13 Aug. 2019].</a:t>
            </a:r>
          </a:p>
          <a:p>
            <a:pPr marL="0" indent="0">
              <a:lnSpc>
                <a:spcPct val="120000"/>
              </a:lnSpc>
              <a:buNone/>
            </a:pPr>
            <a:r>
              <a:rPr lang="en-GB" sz="6400" dirty="0"/>
              <a:t>3.Jarrett, C. (2019). </a:t>
            </a:r>
            <a:r>
              <a:rPr lang="en-GB" sz="6400" i="1" dirty="0"/>
              <a:t>Why "reaching training" for babies might soon become a thing</a:t>
            </a:r>
            <a:r>
              <a:rPr lang="en-GB" sz="6400" dirty="0"/>
              <a:t>. [online] Research Digest. Available at: https://</a:t>
            </a:r>
            <a:r>
              <a:rPr lang="en-GB" sz="6400" dirty="0" err="1"/>
              <a:t>digest.bps.org.uk</a:t>
            </a:r>
            <a:r>
              <a:rPr lang="en-GB" sz="6400" dirty="0"/>
              <a:t>/2016/03/02/why-reaching-training-for-babies-might-soon-become-a-thing/ [Accessed 16 Aug. 2019].</a:t>
            </a:r>
            <a:endParaRPr lang="en-US" sz="6400" dirty="0"/>
          </a:p>
          <a:p>
            <a:pPr marL="0" indent="0">
              <a:lnSpc>
                <a:spcPct val="120000"/>
              </a:lnSpc>
              <a:buNone/>
            </a:pPr>
            <a:r>
              <a:rPr lang="en-GB" sz="6400" dirty="0"/>
              <a:t>4. Mcleod, S. (2019). </a:t>
            </a:r>
            <a:r>
              <a:rPr lang="en-GB" sz="6400" i="1" dirty="0"/>
              <a:t>Jean Piaget's Theory of Cognitive Development | Simply Psychology</a:t>
            </a:r>
            <a:r>
              <a:rPr lang="en-GB" sz="6400" dirty="0"/>
              <a:t>. [online] </a:t>
            </a:r>
            <a:r>
              <a:rPr lang="en-GB" sz="6400" dirty="0" err="1"/>
              <a:t>Simplypsychology.org</a:t>
            </a:r>
            <a:r>
              <a:rPr lang="en-GB" sz="6400" dirty="0"/>
              <a:t>. Available at: https://</a:t>
            </a:r>
            <a:r>
              <a:rPr lang="en-GB" sz="6400" dirty="0" err="1"/>
              <a:t>www.simplypsychology.org</a:t>
            </a:r>
            <a:r>
              <a:rPr lang="en-GB" sz="6400" dirty="0"/>
              <a:t>/</a:t>
            </a:r>
            <a:r>
              <a:rPr lang="en-GB" sz="6400" dirty="0" err="1"/>
              <a:t>piaget.html</a:t>
            </a:r>
            <a:r>
              <a:rPr lang="en-GB" sz="6400" dirty="0"/>
              <a:t> [Accessed 15 Aug. 2019].</a:t>
            </a:r>
          </a:p>
          <a:p>
            <a:pPr marL="0" indent="0">
              <a:lnSpc>
                <a:spcPct val="120000"/>
              </a:lnSpc>
              <a:buNone/>
            </a:pPr>
            <a:r>
              <a:rPr lang="en-GB" sz="6400" dirty="0"/>
              <a:t>5.reporters, T. (2019). </a:t>
            </a:r>
            <a:r>
              <a:rPr lang="en-GB" sz="6400" i="1" dirty="0"/>
              <a:t>Dummies can stunt children's emotional development</a:t>
            </a:r>
            <a:r>
              <a:rPr lang="en-GB" sz="6400" dirty="0"/>
              <a:t>. [online] </a:t>
            </a:r>
            <a:r>
              <a:rPr lang="en-GB" sz="6400" dirty="0" err="1"/>
              <a:t>Telegraph.co.uk</a:t>
            </a:r>
            <a:r>
              <a:rPr lang="en-GB" sz="6400" dirty="0"/>
              <a:t>. Available at: https://</a:t>
            </a:r>
            <a:r>
              <a:rPr lang="en-GB" sz="6400" dirty="0" err="1"/>
              <a:t>www.telegraph.co.uk</a:t>
            </a:r>
            <a:r>
              <a:rPr lang="en-GB" sz="6400" dirty="0"/>
              <a:t>/news/</a:t>
            </a:r>
            <a:r>
              <a:rPr lang="en-GB" sz="6400" dirty="0" err="1"/>
              <a:t>newstopics</a:t>
            </a:r>
            <a:r>
              <a:rPr lang="en-GB" sz="6400" dirty="0"/>
              <a:t>/</a:t>
            </a:r>
            <a:r>
              <a:rPr lang="en-GB" sz="6400" dirty="0" err="1"/>
              <a:t>howaboutthat</a:t>
            </a:r>
            <a:r>
              <a:rPr lang="en-GB" sz="6400" dirty="0"/>
              <a:t>/9552895/Dummies-can-stunt-</a:t>
            </a:r>
            <a:r>
              <a:rPr lang="en-GB" sz="6400" dirty="0" err="1"/>
              <a:t>childrens</a:t>
            </a:r>
            <a:r>
              <a:rPr lang="en-GB" sz="6400" dirty="0"/>
              <a:t>-emotional-</a:t>
            </a:r>
            <a:r>
              <a:rPr lang="en-GB" sz="6400" dirty="0" err="1"/>
              <a:t>development.html</a:t>
            </a:r>
            <a:r>
              <a:rPr lang="en-GB" sz="6400" dirty="0"/>
              <a:t> [Accessed 12 Aug. 2019].</a:t>
            </a:r>
          </a:p>
          <a:p>
            <a:pPr marL="0" indent="0">
              <a:lnSpc>
                <a:spcPct val="120000"/>
              </a:lnSpc>
              <a:buNone/>
            </a:pPr>
            <a:r>
              <a:rPr lang="en-GB" sz="6400" dirty="0"/>
              <a:t>6.Young, E. (2019). </a:t>
            </a:r>
            <a:r>
              <a:rPr lang="en-GB" sz="6400" i="1" dirty="0"/>
              <a:t>How A Mother’s Odour Helps Her Baby Develop A Sensitivity To Faces</a:t>
            </a:r>
            <a:r>
              <a:rPr lang="en-GB" sz="6400" dirty="0"/>
              <a:t>. [online] Research Digest. Available at: https://</a:t>
            </a:r>
            <a:r>
              <a:rPr lang="en-GB" sz="6400" dirty="0" err="1"/>
              <a:t>digest.bps.org.uk</a:t>
            </a:r>
            <a:r>
              <a:rPr lang="en-GB" sz="6400" dirty="0"/>
              <a:t>/2019/07/08/how-a-mothers-odour-helps-her-baby-develop-a-sensitivity-to-faces/ [Accessed 9 Aug. 2019].</a:t>
            </a:r>
          </a:p>
          <a:p>
            <a:pPr marL="0" indent="0">
              <a:lnSpc>
                <a:spcPct val="120000"/>
              </a:lnSpc>
              <a:buNone/>
            </a:pPr>
            <a:endParaRPr lang="en-GB" sz="6400" dirty="0"/>
          </a:p>
          <a:p>
            <a:endParaRPr lang="en-US" dirty="0"/>
          </a:p>
        </p:txBody>
      </p:sp>
    </p:spTree>
    <p:extLst>
      <p:ext uri="{BB962C8B-B14F-4D97-AF65-F5344CB8AC3E}">
        <p14:creationId xmlns:p14="http://schemas.microsoft.com/office/powerpoint/2010/main" val="2530138242"/>
      </p:ext>
    </p:extLst>
  </p:cSld>
  <p:clrMapOvr>
    <a:masterClrMapping/>
  </p:clrMapOvr>
  <mc:AlternateContent xmlns:mc="http://schemas.openxmlformats.org/markup-compatibility/2006" xmlns:p14="http://schemas.microsoft.com/office/powerpoint/2010/main">
    <mc:Choice Requires="p14">
      <p:transition spd="slow" p14:dur="5000" advClick="0">
        <p:wipe/>
      </p:transition>
    </mc:Choice>
    <mc:Fallback xmlns="">
      <p:transition spd="slow" advClick="0">
        <p:wip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621</TotalTime>
  <Words>443</Words>
  <Application>Microsoft Macintosh PowerPoint</Application>
  <PresentationFormat>Widescreen</PresentationFormat>
  <Paragraphs>58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Applying Psychological perspectives in Health and Social Care</vt:lpstr>
      <vt:lpstr>PowerPoint Presentation</vt:lpstr>
      <vt:lpstr>Introduction </vt:lpstr>
      <vt:lpstr>Infancy </vt:lpstr>
      <vt:lpstr>Cognition ,emotions and behavior in infancy stage  </vt:lpstr>
      <vt:lpstr>PowerPoint Presentation</vt:lpstr>
      <vt:lpstr>Learning</vt:lpstr>
      <vt:lpstr>Piaget’s theory Sensorimotor stage</vt:lpstr>
      <vt:lpstr>Erikson’s Theory  Trust vs. Mistrust</vt:lpstr>
      <vt:lpstr>Autonomy vs. Shame and doubt</vt:lpstr>
      <vt:lpstr>Infancy In Health And Social Care *Recent Research Studies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Psychological perspectives in Health and Social Care</dc:title>
  <dc:creator>Larisa Leparda (1808629)</dc:creator>
  <cp:lastModifiedBy>Larisa Leparda (1808629)</cp:lastModifiedBy>
  <cp:revision>5</cp:revision>
  <dcterms:created xsi:type="dcterms:W3CDTF">2019-12-08T10:03:18Z</dcterms:created>
  <dcterms:modified xsi:type="dcterms:W3CDTF">2019-12-08T20:25:51Z</dcterms:modified>
</cp:coreProperties>
</file>