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1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FD2D28-D610-46B3-84EC-281D866D5917}" v="54" dt="2025-03-20T23:49:34.7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5" d="100"/>
          <a:sy n="75" d="100"/>
        </p:scale>
        <p:origin x="1428" y="2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utuiu Florina" userId="49aaaca89c39a863" providerId="LiveId" clId="{68FD2D28-D610-46B3-84EC-281D866D5917}"/>
    <pc:docChg chg="undo redo custSel addSld delSld modSld modMainMaster">
      <pc:chgData name="Tutuiu Florina" userId="49aaaca89c39a863" providerId="LiveId" clId="{68FD2D28-D610-46B3-84EC-281D866D5917}" dt="2025-03-22T18:59:20.187" v="1589" actId="20577"/>
      <pc:docMkLst>
        <pc:docMk/>
      </pc:docMkLst>
      <pc:sldChg chg="addSp delSp modSp mod setBg delDesignElem">
        <pc:chgData name="Tutuiu Florina" userId="49aaaca89c39a863" providerId="LiveId" clId="{68FD2D28-D610-46B3-84EC-281D866D5917}" dt="2025-03-20T23:55:38.827" v="1525" actId="1076"/>
        <pc:sldMkLst>
          <pc:docMk/>
          <pc:sldMk cId="0" sldId="256"/>
        </pc:sldMkLst>
        <pc:spChg chg="mod">
          <ac:chgData name="Tutuiu Florina" userId="49aaaca89c39a863" providerId="LiveId" clId="{68FD2D28-D610-46B3-84EC-281D866D5917}" dt="2025-03-20T22:30:40.606" v="987" actId="14100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Tutuiu Florina" userId="49aaaca89c39a863" providerId="LiveId" clId="{68FD2D28-D610-46B3-84EC-281D866D5917}" dt="2025-03-20T23:55:38.827" v="1525" actId="1076"/>
          <ac:spMkLst>
            <pc:docMk/>
            <pc:sldMk cId="0" sldId="256"/>
            <ac:spMk id="3" creationId="{00000000-0000-0000-0000-000000000000}"/>
          </ac:spMkLst>
        </pc:spChg>
        <pc:spChg chg="add mod">
          <ac:chgData name="Tutuiu Florina" userId="49aaaca89c39a863" providerId="LiveId" clId="{68FD2D28-D610-46B3-84EC-281D866D5917}" dt="2025-03-20T22:22:25.990" v="950" actId="207"/>
          <ac:spMkLst>
            <pc:docMk/>
            <pc:sldMk cId="0" sldId="256"/>
            <ac:spMk id="6" creationId="{B4A45B75-55BD-41C0-14B9-D3CAC5BF5AF8}"/>
          </ac:spMkLst>
        </pc:spChg>
        <pc:picChg chg="add mod ord">
          <ac:chgData name="Tutuiu Florina" userId="49aaaca89c39a863" providerId="LiveId" clId="{68FD2D28-D610-46B3-84EC-281D866D5917}" dt="2025-03-20T00:47:24.512" v="597" actId="26606"/>
          <ac:picMkLst>
            <pc:docMk/>
            <pc:sldMk cId="0" sldId="256"/>
            <ac:picMk id="5" creationId="{AA22059A-84DB-A705-06E2-E9A0E4E0BEE2}"/>
          </ac:picMkLst>
        </pc:picChg>
      </pc:sldChg>
      <pc:sldChg chg="addSp delSp modSp mod setBg delDesignElem">
        <pc:chgData name="Tutuiu Florina" userId="49aaaca89c39a863" providerId="LiveId" clId="{68FD2D28-D610-46B3-84EC-281D866D5917}" dt="2025-03-20T23:28:29.162" v="1331" actId="14100"/>
        <pc:sldMkLst>
          <pc:docMk/>
          <pc:sldMk cId="0" sldId="257"/>
        </pc:sldMkLst>
        <pc:spChg chg="mod">
          <ac:chgData name="Tutuiu Florina" userId="49aaaca89c39a863" providerId="LiveId" clId="{68FD2D28-D610-46B3-84EC-281D866D5917}" dt="2025-03-20T22:32:45.327" v="1002" actId="113"/>
          <ac:spMkLst>
            <pc:docMk/>
            <pc:sldMk cId="0" sldId="257"/>
            <ac:spMk id="2" creationId="{00000000-0000-0000-0000-000000000000}"/>
          </ac:spMkLst>
        </pc:spChg>
        <pc:spChg chg="add mod">
          <ac:chgData name="Tutuiu Florina" userId="49aaaca89c39a863" providerId="LiveId" clId="{68FD2D28-D610-46B3-84EC-281D866D5917}" dt="2025-03-20T23:28:29.162" v="1331" actId="14100"/>
          <ac:spMkLst>
            <pc:docMk/>
            <pc:sldMk cId="0" sldId="257"/>
            <ac:spMk id="15" creationId="{00000000-0000-0000-0000-000000000000}"/>
          </ac:spMkLst>
        </pc:spChg>
        <pc:picChg chg="add mod">
          <ac:chgData name="Tutuiu Florina" userId="49aaaca89c39a863" providerId="LiveId" clId="{68FD2D28-D610-46B3-84EC-281D866D5917}" dt="2025-03-20T00:47:35.447" v="598" actId="26606"/>
          <ac:picMkLst>
            <pc:docMk/>
            <pc:sldMk cId="0" sldId="257"/>
            <ac:picMk id="8" creationId="{2972517D-C7E8-7253-7D25-A38AFB994FD7}"/>
          </ac:picMkLst>
        </pc:picChg>
      </pc:sldChg>
      <pc:sldChg chg="addSp delSp modSp mod setBg delDesignElem">
        <pc:chgData name="Tutuiu Florina" userId="49aaaca89c39a863" providerId="LiveId" clId="{68FD2D28-D610-46B3-84EC-281D866D5917}" dt="2025-03-20T22:33:30.942" v="1005" actId="113"/>
        <pc:sldMkLst>
          <pc:docMk/>
          <pc:sldMk cId="0" sldId="258"/>
        </pc:sldMkLst>
        <pc:spChg chg="mod">
          <ac:chgData name="Tutuiu Florina" userId="49aaaca89c39a863" providerId="LiveId" clId="{68FD2D28-D610-46B3-84EC-281D866D5917}" dt="2025-03-20T22:33:30.942" v="1005" actId="113"/>
          <ac:spMkLst>
            <pc:docMk/>
            <pc:sldMk cId="0" sldId="258"/>
            <ac:spMk id="2" creationId="{00000000-0000-0000-0000-000000000000}"/>
          </ac:spMkLst>
        </pc:spChg>
        <pc:spChg chg="mod">
          <ac:chgData name="Tutuiu Florina" userId="49aaaca89c39a863" providerId="LiveId" clId="{68FD2D28-D610-46B3-84EC-281D866D5917}" dt="2025-03-20T22:28:14.878" v="971" actId="2711"/>
          <ac:spMkLst>
            <pc:docMk/>
            <pc:sldMk cId="0" sldId="258"/>
            <ac:spMk id="3" creationId="{00000000-0000-0000-0000-000000000000}"/>
          </ac:spMkLst>
        </pc:spChg>
        <pc:picChg chg="add del mod ord">
          <ac:chgData name="Tutuiu Florina" userId="49aaaca89c39a863" providerId="LiveId" clId="{68FD2D28-D610-46B3-84EC-281D866D5917}" dt="2025-03-20T00:58:26.889" v="648" actId="26606"/>
          <ac:picMkLst>
            <pc:docMk/>
            <pc:sldMk cId="0" sldId="258"/>
            <ac:picMk id="6" creationId="{D3C6D389-AD83-F7BE-A9A8-1304E6B88206}"/>
          </ac:picMkLst>
        </pc:picChg>
      </pc:sldChg>
      <pc:sldChg chg="addSp delSp modSp mod setBg delDesignElem">
        <pc:chgData name="Tutuiu Florina" userId="49aaaca89c39a863" providerId="LiveId" clId="{68FD2D28-D610-46B3-84EC-281D866D5917}" dt="2025-03-20T23:54:36.850" v="1524" actId="5793"/>
        <pc:sldMkLst>
          <pc:docMk/>
          <pc:sldMk cId="0" sldId="259"/>
        </pc:sldMkLst>
        <pc:spChg chg="mod ord">
          <ac:chgData name="Tutuiu Florina" userId="49aaaca89c39a863" providerId="LiveId" clId="{68FD2D28-D610-46B3-84EC-281D866D5917}" dt="2025-03-20T22:36:06.149" v="1023" actId="120"/>
          <ac:spMkLst>
            <pc:docMk/>
            <pc:sldMk cId="0" sldId="259"/>
            <ac:spMk id="2" creationId="{00000000-0000-0000-0000-000000000000}"/>
          </ac:spMkLst>
        </pc:spChg>
        <pc:spChg chg="add del mod ord">
          <ac:chgData name="Tutuiu Florina" userId="49aaaca89c39a863" providerId="LiveId" clId="{68FD2D28-D610-46B3-84EC-281D866D5917}" dt="2025-03-20T23:54:36.850" v="1524" actId="5793"/>
          <ac:spMkLst>
            <pc:docMk/>
            <pc:sldMk cId="0" sldId="259"/>
            <ac:spMk id="3" creationId="{00000000-0000-0000-0000-000000000000}"/>
          </ac:spMkLst>
        </pc:spChg>
        <pc:picChg chg="add mod">
          <ac:chgData name="Tutuiu Florina" userId="49aaaca89c39a863" providerId="LiveId" clId="{68FD2D28-D610-46B3-84EC-281D866D5917}" dt="2025-03-20T01:02:10.022" v="661" actId="26606"/>
          <ac:picMkLst>
            <pc:docMk/>
            <pc:sldMk cId="0" sldId="259"/>
            <ac:picMk id="17" creationId="{FA292421-6BDF-B3D1-08BD-62AE76208595}"/>
          </ac:picMkLst>
        </pc:picChg>
        <pc:picChg chg="add mod">
          <ac:chgData name="Tutuiu Florina" userId="49aaaca89c39a863" providerId="LiveId" clId="{68FD2D28-D610-46B3-84EC-281D866D5917}" dt="2025-03-20T01:02:10.022" v="661" actId="26606"/>
          <ac:picMkLst>
            <pc:docMk/>
            <pc:sldMk cId="0" sldId="259"/>
            <ac:picMk id="19" creationId="{12E8C450-C49B-2809-BDB4-2A88C2C1CE40}"/>
          </ac:picMkLst>
        </pc:picChg>
      </pc:sldChg>
      <pc:sldChg chg="addSp delSp modSp mod setBg delDesignElem">
        <pc:chgData name="Tutuiu Florina" userId="49aaaca89c39a863" providerId="LiveId" clId="{68FD2D28-D610-46B3-84EC-281D866D5917}" dt="2025-03-20T22:48:50.344" v="1091" actId="14100"/>
        <pc:sldMkLst>
          <pc:docMk/>
          <pc:sldMk cId="0" sldId="260"/>
        </pc:sldMkLst>
        <pc:spChg chg="mod ord">
          <ac:chgData name="Tutuiu Florina" userId="49aaaca89c39a863" providerId="LiveId" clId="{68FD2D28-D610-46B3-84EC-281D866D5917}" dt="2025-03-20T22:48:50.344" v="1091" actId="14100"/>
          <ac:spMkLst>
            <pc:docMk/>
            <pc:sldMk cId="0" sldId="260"/>
            <ac:spMk id="2" creationId="{00000000-0000-0000-0000-000000000000}"/>
          </ac:spMkLst>
        </pc:spChg>
        <pc:spChg chg="mod ord">
          <ac:chgData name="Tutuiu Florina" userId="49aaaca89c39a863" providerId="LiveId" clId="{68FD2D28-D610-46B3-84EC-281D866D5917}" dt="2025-03-20T22:44:47.071" v="1064" actId="20577"/>
          <ac:spMkLst>
            <pc:docMk/>
            <pc:sldMk cId="0" sldId="260"/>
            <ac:spMk id="3" creationId="{00000000-0000-0000-0000-000000000000}"/>
          </ac:spMkLst>
        </pc:spChg>
        <pc:picChg chg="add mod">
          <ac:chgData name="Tutuiu Florina" userId="49aaaca89c39a863" providerId="LiveId" clId="{68FD2D28-D610-46B3-84EC-281D866D5917}" dt="2025-03-20T01:12:22.140" v="708" actId="26606"/>
          <ac:picMkLst>
            <pc:docMk/>
            <pc:sldMk cId="0" sldId="260"/>
            <ac:picMk id="5" creationId="{736D353E-958E-33A7-881B-3B9B33D22E03}"/>
          </ac:picMkLst>
        </pc:picChg>
        <pc:picChg chg="add mod">
          <ac:chgData name="Tutuiu Florina" userId="49aaaca89c39a863" providerId="LiveId" clId="{68FD2D28-D610-46B3-84EC-281D866D5917}" dt="2025-03-20T01:12:22.140" v="708" actId="26606"/>
          <ac:picMkLst>
            <pc:docMk/>
            <pc:sldMk cId="0" sldId="260"/>
            <ac:picMk id="6" creationId="{B5906451-70F5-22A0-F1BE-0883394880FB}"/>
          </ac:picMkLst>
        </pc:picChg>
      </pc:sldChg>
      <pc:sldChg chg="addSp delSp modSp mod setBg delDesignElem">
        <pc:chgData name="Tutuiu Florina" userId="49aaaca89c39a863" providerId="LiveId" clId="{68FD2D28-D610-46B3-84EC-281D866D5917}" dt="2025-03-20T22:52:57.054" v="1115" actId="1076"/>
        <pc:sldMkLst>
          <pc:docMk/>
          <pc:sldMk cId="0" sldId="261"/>
        </pc:sldMkLst>
        <pc:spChg chg="mod">
          <ac:chgData name="Tutuiu Florina" userId="49aaaca89c39a863" providerId="LiveId" clId="{68FD2D28-D610-46B3-84EC-281D866D5917}" dt="2025-03-20T22:52:39.431" v="1114" actId="1076"/>
          <ac:spMkLst>
            <pc:docMk/>
            <pc:sldMk cId="0" sldId="261"/>
            <ac:spMk id="2" creationId="{00000000-0000-0000-0000-000000000000}"/>
          </ac:spMkLst>
        </pc:spChg>
        <pc:spChg chg="mod">
          <ac:chgData name="Tutuiu Florina" userId="49aaaca89c39a863" providerId="LiveId" clId="{68FD2D28-D610-46B3-84EC-281D866D5917}" dt="2025-03-20T22:52:57.054" v="1115" actId="1076"/>
          <ac:spMkLst>
            <pc:docMk/>
            <pc:sldMk cId="0" sldId="261"/>
            <ac:spMk id="3" creationId="{00000000-0000-0000-0000-000000000000}"/>
          </ac:spMkLst>
        </pc:spChg>
        <pc:picChg chg="add mod">
          <ac:chgData name="Tutuiu Florina" userId="49aaaca89c39a863" providerId="LiveId" clId="{68FD2D28-D610-46B3-84EC-281D866D5917}" dt="2025-03-20T22:52:28.317" v="1113" actId="1076"/>
          <ac:picMkLst>
            <pc:docMk/>
            <pc:sldMk cId="0" sldId="261"/>
            <ac:picMk id="5" creationId="{9C21EF57-23A2-C6FB-BDD1-EC6721D5D632}"/>
          </ac:picMkLst>
        </pc:picChg>
      </pc:sldChg>
      <pc:sldChg chg="addSp delSp modSp mod setBg delDesignElem">
        <pc:chgData name="Tutuiu Florina" userId="49aaaca89c39a863" providerId="LiveId" clId="{68FD2D28-D610-46B3-84EC-281D866D5917}" dt="2025-03-21T00:00:42.873" v="1563" actId="207"/>
        <pc:sldMkLst>
          <pc:docMk/>
          <pc:sldMk cId="0" sldId="262"/>
        </pc:sldMkLst>
        <pc:spChg chg="mod">
          <ac:chgData name="Tutuiu Florina" userId="49aaaca89c39a863" providerId="LiveId" clId="{68FD2D28-D610-46B3-84EC-281D866D5917}" dt="2025-03-20T22:57:31.878" v="1162" actId="14100"/>
          <ac:spMkLst>
            <pc:docMk/>
            <pc:sldMk cId="0" sldId="262"/>
            <ac:spMk id="2" creationId="{00000000-0000-0000-0000-000000000000}"/>
          </ac:spMkLst>
        </pc:spChg>
        <pc:spChg chg="mod">
          <ac:chgData name="Tutuiu Florina" userId="49aaaca89c39a863" providerId="LiveId" clId="{68FD2D28-D610-46B3-84EC-281D866D5917}" dt="2025-03-20T22:58:06.720" v="1167" actId="113"/>
          <ac:spMkLst>
            <pc:docMk/>
            <pc:sldMk cId="0" sldId="262"/>
            <ac:spMk id="3" creationId="{00000000-0000-0000-0000-000000000000}"/>
          </ac:spMkLst>
        </pc:spChg>
        <pc:spChg chg="add mod">
          <ac:chgData name="Tutuiu Florina" userId="49aaaca89c39a863" providerId="LiveId" clId="{68FD2D28-D610-46B3-84EC-281D866D5917}" dt="2025-03-21T00:00:42.873" v="1563" actId="207"/>
          <ac:spMkLst>
            <pc:docMk/>
            <pc:sldMk cId="0" sldId="262"/>
            <ac:spMk id="6" creationId="{D4AB1F27-62ED-253E-124C-D9BA0783967F}"/>
          </ac:spMkLst>
        </pc:spChg>
        <pc:picChg chg="add mod">
          <ac:chgData name="Tutuiu Florina" userId="49aaaca89c39a863" providerId="LiveId" clId="{68FD2D28-D610-46B3-84EC-281D866D5917}" dt="2025-03-20T00:58:50.975" v="649" actId="26606"/>
          <ac:picMkLst>
            <pc:docMk/>
            <pc:sldMk cId="0" sldId="262"/>
            <ac:picMk id="5" creationId="{A5C1E451-929B-87E4-5CCC-D21139246883}"/>
          </ac:picMkLst>
        </pc:picChg>
      </pc:sldChg>
      <pc:sldChg chg="addSp delSp modSp mod setBg delDesignElem">
        <pc:chgData name="Tutuiu Florina" userId="49aaaca89c39a863" providerId="LiveId" clId="{68FD2D28-D610-46B3-84EC-281D866D5917}" dt="2025-03-20T23:14:45.200" v="1216" actId="113"/>
        <pc:sldMkLst>
          <pc:docMk/>
          <pc:sldMk cId="0" sldId="263"/>
        </pc:sldMkLst>
        <pc:spChg chg="mod">
          <ac:chgData name="Tutuiu Florina" userId="49aaaca89c39a863" providerId="LiveId" clId="{68FD2D28-D610-46B3-84EC-281D866D5917}" dt="2025-03-20T23:09:27.315" v="1184" actId="1076"/>
          <ac:spMkLst>
            <pc:docMk/>
            <pc:sldMk cId="0" sldId="263"/>
            <ac:spMk id="2" creationId="{00000000-0000-0000-0000-000000000000}"/>
          </ac:spMkLst>
        </pc:spChg>
        <pc:spChg chg="mod">
          <ac:chgData name="Tutuiu Florina" userId="49aaaca89c39a863" providerId="LiveId" clId="{68FD2D28-D610-46B3-84EC-281D866D5917}" dt="2025-03-20T23:14:45.200" v="1216" actId="113"/>
          <ac:spMkLst>
            <pc:docMk/>
            <pc:sldMk cId="0" sldId="263"/>
            <ac:spMk id="3" creationId="{00000000-0000-0000-0000-000000000000}"/>
          </ac:spMkLst>
        </pc:spChg>
        <pc:spChg chg="add mod">
          <ac:chgData name="Tutuiu Florina" userId="49aaaca89c39a863" providerId="LiveId" clId="{68FD2D28-D610-46B3-84EC-281D866D5917}" dt="2025-03-20T23:11:24.131" v="1190" actId="14100"/>
          <ac:spMkLst>
            <pc:docMk/>
            <pc:sldMk cId="0" sldId="263"/>
            <ac:spMk id="6" creationId="{511E288B-0CD6-C0C5-76D7-56154639D4F1}"/>
          </ac:spMkLst>
        </pc:spChg>
        <pc:picChg chg="add mod">
          <ac:chgData name="Tutuiu Florina" userId="49aaaca89c39a863" providerId="LiveId" clId="{68FD2D28-D610-46B3-84EC-281D866D5917}" dt="2025-03-20T01:01:06.995" v="654" actId="14100"/>
          <ac:picMkLst>
            <pc:docMk/>
            <pc:sldMk cId="0" sldId="263"/>
            <ac:picMk id="5" creationId="{B70255E3-2DCA-F78C-8C41-666EDC189896}"/>
          </ac:picMkLst>
        </pc:picChg>
      </pc:sldChg>
      <pc:sldChg chg="addSp delSp modSp mod setBg delDesignElem">
        <pc:chgData name="Tutuiu Florina" userId="49aaaca89c39a863" providerId="LiveId" clId="{68FD2D28-D610-46B3-84EC-281D866D5917}" dt="2025-03-22T18:59:20.187" v="1589" actId="20577"/>
        <pc:sldMkLst>
          <pc:docMk/>
          <pc:sldMk cId="0" sldId="264"/>
        </pc:sldMkLst>
        <pc:spChg chg="mod">
          <ac:chgData name="Tutuiu Florina" userId="49aaaca89c39a863" providerId="LiveId" clId="{68FD2D28-D610-46B3-84EC-281D866D5917}" dt="2025-03-20T23:19:38.889" v="1240" actId="1076"/>
          <ac:spMkLst>
            <pc:docMk/>
            <pc:sldMk cId="0" sldId="264"/>
            <ac:spMk id="2" creationId="{00000000-0000-0000-0000-000000000000}"/>
          </ac:spMkLst>
        </pc:spChg>
        <pc:spChg chg="mod">
          <ac:chgData name="Tutuiu Florina" userId="49aaaca89c39a863" providerId="LiveId" clId="{68FD2D28-D610-46B3-84EC-281D866D5917}" dt="2025-03-22T18:59:20.187" v="1589" actId="20577"/>
          <ac:spMkLst>
            <pc:docMk/>
            <pc:sldMk cId="0" sldId="264"/>
            <ac:spMk id="3" creationId="{00000000-0000-0000-0000-000000000000}"/>
          </ac:spMkLst>
        </pc:spChg>
        <pc:spChg chg="add mod">
          <ac:chgData name="Tutuiu Florina" userId="49aaaca89c39a863" providerId="LiveId" clId="{68FD2D28-D610-46B3-84EC-281D866D5917}" dt="2025-03-20T23:19:10.461" v="1238" actId="207"/>
          <ac:spMkLst>
            <pc:docMk/>
            <pc:sldMk cId="0" sldId="264"/>
            <ac:spMk id="9" creationId="{FBB97C69-8133-EB26-ECE7-9EC885C1B952}"/>
          </ac:spMkLst>
        </pc:spChg>
        <pc:picChg chg="add mod">
          <ac:chgData name="Tutuiu Florina" userId="49aaaca89c39a863" providerId="LiveId" clId="{68FD2D28-D610-46B3-84EC-281D866D5917}" dt="2025-03-20T01:05:13.621" v="680" actId="26606"/>
          <ac:picMkLst>
            <pc:docMk/>
            <pc:sldMk cId="0" sldId="264"/>
            <ac:picMk id="8" creationId="{AA7E72AD-8F2D-E48C-275B-22355BAD593C}"/>
          </ac:picMkLst>
        </pc:picChg>
      </pc:sldChg>
      <pc:sldChg chg="addSp delSp modSp mod setBg delDesignElem">
        <pc:chgData name="Tutuiu Florina" userId="49aaaca89c39a863" providerId="LiveId" clId="{68FD2D28-D610-46B3-84EC-281D866D5917}" dt="2025-03-20T23:26:06.599" v="1281" actId="207"/>
        <pc:sldMkLst>
          <pc:docMk/>
          <pc:sldMk cId="0" sldId="265"/>
        </pc:sldMkLst>
        <pc:spChg chg="mod">
          <ac:chgData name="Tutuiu Florina" userId="49aaaca89c39a863" providerId="LiveId" clId="{68FD2D28-D610-46B3-84EC-281D866D5917}" dt="2025-03-20T23:21:41.087" v="1248" actId="113"/>
          <ac:spMkLst>
            <pc:docMk/>
            <pc:sldMk cId="0" sldId="265"/>
            <ac:spMk id="2" creationId="{00000000-0000-0000-0000-000000000000}"/>
          </ac:spMkLst>
        </pc:spChg>
        <pc:spChg chg="mod ord">
          <ac:chgData name="Tutuiu Florina" userId="49aaaca89c39a863" providerId="LiveId" clId="{68FD2D28-D610-46B3-84EC-281D866D5917}" dt="2025-03-20T23:23:56.451" v="1272" actId="113"/>
          <ac:spMkLst>
            <pc:docMk/>
            <pc:sldMk cId="0" sldId="265"/>
            <ac:spMk id="3" creationId="{00000000-0000-0000-0000-000000000000}"/>
          </ac:spMkLst>
        </pc:spChg>
        <pc:spChg chg="add del mod">
          <ac:chgData name="Tutuiu Florina" userId="49aaaca89c39a863" providerId="LiveId" clId="{68FD2D28-D610-46B3-84EC-281D866D5917}" dt="2025-03-20T23:26:06.599" v="1281" actId="207"/>
          <ac:spMkLst>
            <pc:docMk/>
            <pc:sldMk cId="0" sldId="265"/>
            <ac:spMk id="12" creationId="{9A72E16E-689B-CBEC-84B9-03542356EA56}"/>
          </ac:spMkLst>
        </pc:spChg>
        <pc:picChg chg="add del mod">
          <ac:chgData name="Tutuiu Florina" userId="49aaaca89c39a863" providerId="LiveId" clId="{68FD2D28-D610-46B3-84EC-281D866D5917}" dt="2025-03-20T22:00:03.976" v="939" actId="21"/>
          <ac:picMkLst>
            <pc:docMk/>
            <pc:sldMk cId="0" sldId="265"/>
            <ac:picMk id="11" creationId="{4F01B10D-8E50-6A2F-4FA3-FDF20E9704D9}"/>
          </ac:picMkLst>
        </pc:picChg>
        <pc:picChg chg="add del mod ord">
          <ac:chgData name="Tutuiu Florina" userId="49aaaca89c39a863" providerId="LiveId" clId="{68FD2D28-D610-46B3-84EC-281D866D5917}" dt="2025-03-20T22:00:02.846" v="938" actId="21"/>
          <ac:picMkLst>
            <pc:docMk/>
            <pc:sldMk cId="0" sldId="265"/>
            <ac:picMk id="15" creationId="{F16F0BB7-89DF-FC3A-84EA-C8C7B57DA30E}"/>
          </ac:picMkLst>
        </pc:picChg>
      </pc:sldChg>
      <pc:sldChg chg="addSp delSp modSp mod">
        <pc:chgData name="Tutuiu Florina" userId="49aaaca89c39a863" providerId="LiveId" clId="{68FD2D28-D610-46B3-84EC-281D866D5917}" dt="2025-03-20T23:52:27.907" v="1510" actId="1076"/>
        <pc:sldMkLst>
          <pc:docMk/>
          <pc:sldMk cId="0" sldId="266"/>
        </pc:sldMkLst>
        <pc:spChg chg="mod">
          <ac:chgData name="Tutuiu Florina" userId="49aaaca89c39a863" providerId="LiveId" clId="{68FD2D28-D610-46B3-84EC-281D866D5917}" dt="2025-03-20T23:52:15.573" v="1509" actId="1076"/>
          <ac:spMkLst>
            <pc:docMk/>
            <pc:sldMk cId="0" sldId="266"/>
            <ac:spMk id="2" creationId="{00000000-0000-0000-0000-000000000000}"/>
          </ac:spMkLst>
        </pc:spChg>
        <pc:spChg chg="add del mod">
          <ac:chgData name="Tutuiu Florina" userId="49aaaca89c39a863" providerId="LiveId" clId="{68FD2D28-D610-46B3-84EC-281D866D5917}" dt="2025-03-20T23:52:27.907" v="1510" actId="1076"/>
          <ac:spMkLst>
            <pc:docMk/>
            <pc:sldMk cId="0" sldId="266"/>
            <ac:spMk id="3" creationId="{00000000-0000-0000-0000-000000000000}"/>
          </ac:spMkLst>
        </pc:spChg>
      </pc:sldChg>
      <pc:sldChg chg="addSp delSp modSp new mod setBg modAnim setClrOvrMap delDesignElem">
        <pc:chgData name="Tutuiu Florina" userId="49aaaca89c39a863" providerId="LiveId" clId="{68FD2D28-D610-46B3-84EC-281D866D5917}" dt="2025-03-20T23:59:27.262" v="1562" actId="21"/>
        <pc:sldMkLst>
          <pc:docMk/>
          <pc:sldMk cId="629283795" sldId="267"/>
        </pc:sldMkLst>
        <pc:spChg chg="mod">
          <ac:chgData name="Tutuiu Florina" userId="49aaaca89c39a863" providerId="LiveId" clId="{68FD2D28-D610-46B3-84EC-281D866D5917}" dt="2025-03-20T23:58:49.210" v="1560" actId="255"/>
          <ac:spMkLst>
            <pc:docMk/>
            <pc:sldMk cId="629283795" sldId="267"/>
            <ac:spMk id="2" creationId="{467D4BF4-0496-294F-5108-E56C4496A388}"/>
          </ac:spMkLst>
        </pc:spChg>
        <pc:spChg chg="add">
          <ac:chgData name="Tutuiu Florina" userId="49aaaca89c39a863" providerId="LiveId" clId="{68FD2D28-D610-46B3-84EC-281D866D5917}" dt="2025-03-20T22:03:54.003" v="946" actId="26606"/>
          <ac:spMkLst>
            <pc:docMk/>
            <pc:sldMk cId="629283795" sldId="267"/>
            <ac:spMk id="73" creationId="{4AC0CD9D-7610-4620-93B4-798CCD9AB581}"/>
          </ac:spMkLst>
        </pc:spChg>
        <pc:spChg chg="add">
          <ac:chgData name="Tutuiu Florina" userId="49aaaca89c39a863" providerId="LiveId" clId="{68FD2D28-D610-46B3-84EC-281D866D5917}" dt="2025-03-20T22:03:54.003" v="946" actId="26606"/>
          <ac:spMkLst>
            <pc:docMk/>
            <pc:sldMk cId="629283795" sldId="267"/>
            <ac:spMk id="76" creationId="{DE4D62F9-188E-4530-84C2-24BDEE4BEB82}"/>
          </ac:spMkLst>
        </pc:spChg>
        <pc:spChg chg="add">
          <ac:chgData name="Tutuiu Florina" userId="49aaaca89c39a863" providerId="LiveId" clId="{68FD2D28-D610-46B3-84EC-281D866D5917}" dt="2025-03-20T22:03:54.003" v="946" actId="26606"/>
          <ac:spMkLst>
            <pc:docMk/>
            <pc:sldMk cId="629283795" sldId="267"/>
            <ac:spMk id="77" creationId="{7CE7E771-B2A2-4ECC-A142-9EE91360CEB3}"/>
          </ac:spMkLst>
        </pc:spChg>
        <pc:spChg chg="add">
          <ac:chgData name="Tutuiu Florina" userId="49aaaca89c39a863" providerId="LiveId" clId="{68FD2D28-D610-46B3-84EC-281D866D5917}" dt="2025-03-20T22:03:54.003" v="946" actId="26606"/>
          <ac:spMkLst>
            <pc:docMk/>
            <pc:sldMk cId="629283795" sldId="267"/>
            <ac:spMk id="78" creationId="{A7BBD3EC-0A47-4EC5-AD8A-5D1EA575B845}"/>
          </ac:spMkLst>
        </pc:spChg>
        <pc:spChg chg="add">
          <ac:chgData name="Tutuiu Florina" userId="49aaaca89c39a863" providerId="LiveId" clId="{68FD2D28-D610-46B3-84EC-281D866D5917}" dt="2025-03-20T22:03:54.003" v="946" actId="26606"/>
          <ac:spMkLst>
            <pc:docMk/>
            <pc:sldMk cId="629283795" sldId="267"/>
            <ac:spMk id="79" creationId="{371FE0AF-1F85-4630-8329-7533D7317278}"/>
          </ac:spMkLst>
        </pc:spChg>
        <pc:spChg chg="add">
          <ac:chgData name="Tutuiu Florina" userId="49aaaca89c39a863" providerId="LiveId" clId="{68FD2D28-D610-46B3-84EC-281D866D5917}" dt="2025-03-20T22:03:54.003" v="946" actId="26606"/>
          <ac:spMkLst>
            <pc:docMk/>
            <pc:sldMk cId="629283795" sldId="267"/>
            <ac:spMk id="80" creationId="{95493447-585E-44AB-89AE-0ED8EF6EC0B4}"/>
          </ac:spMkLst>
        </pc:spChg>
        <pc:picChg chg="add mod ord">
          <ac:chgData name="Tutuiu Florina" userId="49aaaca89c39a863" providerId="LiveId" clId="{68FD2D28-D610-46B3-84EC-281D866D5917}" dt="2025-03-20T21:49:08.920" v="903" actId="1076"/>
          <ac:picMkLst>
            <pc:docMk/>
            <pc:sldMk cId="629283795" sldId="267"/>
            <ac:picMk id="5" creationId="{194C3285-753F-7ADD-4AB5-2167942C5BC2}"/>
          </ac:picMkLst>
        </pc:picChg>
      </pc:sldChg>
      <pc:sldChg chg="addSp delSp modSp new del mod setBg modAnim">
        <pc:chgData name="Tutuiu Florina" userId="49aaaca89c39a863" providerId="LiveId" clId="{68FD2D28-D610-46B3-84EC-281D866D5917}" dt="2025-03-20T01:17:25.085" v="732" actId="680"/>
        <pc:sldMkLst>
          <pc:docMk/>
          <pc:sldMk cId="2939930703" sldId="267"/>
        </pc:sldMkLst>
      </pc:sldChg>
      <pc:sldMasterChg chg="setBg">
        <pc:chgData name="Tutuiu Florina" userId="49aaaca89c39a863" providerId="LiveId" clId="{68FD2D28-D610-46B3-84EC-281D866D5917}" dt="2025-03-20T21:39:54.118" v="829"/>
        <pc:sldMasterMkLst>
          <pc:docMk/>
          <pc:sldMasterMk cId="2757782348" sldId="2147483677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7C02ED-8C90-4729-AF19-50E0E3935AFD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B7D1C9-BE4E-4340-8CEB-000C06CD1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3894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B7D1C9-BE4E-4340-8CEB-000C06CD1C6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025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B7D1C9-BE4E-4340-8CEB-000C06CD1C6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29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758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636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029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945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195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256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541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0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052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534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2190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44358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4506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1738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9124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77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867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7361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  <p:sldLayoutId id="2147483728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lumaxart/2136954235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problem-analysis-solution-449365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xfuel.com/en/search?q=report" TargetMode="Externa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puzzle-cooperation-partnership-1019751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-educ.com/author/sarasaadedtech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nscc.ca/evolvingpr/chapter/chapter-8-ethical-and-legal-copnsiderations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press.rebus.community/introductiontocommunitypsychology/chapter/theorie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eeting-relationship-business-1020178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flickr.com/photos/gforsythe/7203080340" TargetMode="External"/><Relationship Id="rId4" Type="http://schemas.openxmlformats.org/officeDocument/2006/relationships/image" Target="../media/image14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eenLCyrvy8E?feature=oembed" TargetMode="Externa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shorts/eenLCyrvy8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3423000" cy="132080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700" b="1" dirty="0">
                <a:latin typeface="Aptos" panose="020B0004020202020204" pitchFamily="34" charset="0"/>
              </a:rPr>
              <a:t>Conflict Management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7350" y="1930401"/>
            <a:ext cx="5391130" cy="415541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br>
              <a:rPr lang="en-GB" sz="1400" dirty="0"/>
            </a:br>
            <a:r>
              <a:rPr lang="en-GB" sz="2200" b="1" dirty="0">
                <a:latin typeface="Aptos" panose="020B0004020202020204" pitchFamily="34" charset="0"/>
              </a:rPr>
              <a:t>Certificate of Higher Education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>
                <a:latin typeface="Aptos" panose="020B0004020202020204" pitchFamily="34" charset="0"/>
              </a:rPr>
              <a:t>Employability Skills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Aptos" panose="020B00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ptos" panose="020B0004020202020204" pitchFamily="34" charset="0"/>
              </a:rPr>
              <a:t>Module</a:t>
            </a:r>
            <a:r>
              <a:rPr lang="en-GB" dirty="0">
                <a:latin typeface="Aptos" panose="020B0004020202020204" pitchFamily="34" charset="0"/>
              </a:rPr>
              <a:t>: Effective Teamworking and Communication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Aptos" panose="020B00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ptos" panose="020B0004020202020204" pitchFamily="34" charset="0"/>
              </a:rPr>
              <a:t>Module Code</a:t>
            </a:r>
            <a:r>
              <a:rPr lang="en-GB" dirty="0">
                <a:latin typeface="Aptos" panose="020B0004020202020204" pitchFamily="34" charset="0"/>
              </a:rPr>
              <a:t>: BMSW4009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Aptos" panose="020B00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ptos" panose="020B0004020202020204" pitchFamily="34" charset="0"/>
              </a:rPr>
              <a:t>Lecturer</a:t>
            </a:r>
            <a:r>
              <a:rPr lang="en-GB" dirty="0">
                <a:latin typeface="Aptos" panose="020B0004020202020204" pitchFamily="34" charset="0"/>
              </a:rPr>
              <a:t>: Melanie Squire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Aptos" panose="020B00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ptos" panose="020B0004020202020204" pitchFamily="34" charset="0"/>
              </a:rPr>
              <a:t>Student</a:t>
            </a:r>
            <a:r>
              <a:rPr lang="en-GB" dirty="0">
                <a:latin typeface="Aptos" panose="020B0004020202020204" pitchFamily="34" charset="0"/>
              </a:rPr>
              <a:t>: Florina Tutuiu (2409707)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</p:txBody>
      </p:sp>
      <p:pic>
        <p:nvPicPr>
          <p:cNvPr id="5" name="Picture 4" descr="Orange cartoon figures around a table&#10;&#10;AI-generated content may be incorrect.">
            <a:extLst>
              <a:ext uri="{FF2B5EF4-FFF2-40B4-BE49-F238E27FC236}">
                <a16:creationId xmlns:a16="http://schemas.microsoft.com/office/drawing/2014/main" id="{AA22059A-84DB-A705-06E2-E9A0E4E0BE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971" r="25030"/>
          <a:stretch/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A45B75-55BD-41C0-14B9-D3CAC5BF5AF8}"/>
              </a:ext>
            </a:extLst>
          </p:cNvPr>
          <p:cNvSpPr txBox="1"/>
          <p:nvPr/>
        </p:nvSpPr>
        <p:spPr>
          <a:xfrm>
            <a:off x="6617346" y="6657945"/>
            <a:ext cx="2526654" cy="20005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flickr.com/photos/lumaxart/213695423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3702400" cy="1797050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ptos" panose="020B0004020202020204" pitchFamily="34" charset="0"/>
              </a:rPr>
              <a:t>Presentation Overview</a:t>
            </a:r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5440028" cy="3880773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1.    Definition of Conflict Management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1.1  Root Cause Analysis of Conflict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1.2  Tuckman’s Team Development Model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1.3  The 5 Conflict Management Styles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1.4  Belbin’s Team Roles Theory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1.5  Strategies to Resolve Conflict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1.6  Practical Examples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2. Conclusion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3. Tips to improve collaboration in workplaces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4. References</a:t>
            </a:r>
          </a:p>
        </p:txBody>
      </p:sp>
      <p:pic>
        <p:nvPicPr>
          <p:cNvPr id="8" name="Picture 7" descr="Sticky notes on a wall">
            <a:extLst>
              <a:ext uri="{FF2B5EF4-FFF2-40B4-BE49-F238E27FC236}">
                <a16:creationId xmlns:a16="http://schemas.microsoft.com/office/drawing/2014/main" id="{2972517D-C7E8-7253-7D25-A38AFB994F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78" r="28971" b="1"/>
          <a:stretch/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ptos" panose="020B0004020202020204" pitchFamily="34" charset="0"/>
              </a:rPr>
              <a:t>1.Definition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4912978" cy="3880773"/>
          </a:xfrm>
        </p:spPr>
        <p:txBody>
          <a:bodyPr>
            <a:normAutofit/>
          </a:bodyPr>
          <a:lstStyle/>
          <a:p>
            <a:r>
              <a:rPr lang="en-GB" b="1" dirty="0">
                <a:latin typeface="Aptos" panose="020B0004020202020204" pitchFamily="34" charset="0"/>
              </a:rPr>
              <a:t>Conflict</a:t>
            </a:r>
            <a:r>
              <a:rPr lang="en-GB" dirty="0">
                <a:latin typeface="Aptos" panose="020B0004020202020204" pitchFamily="34" charset="0"/>
              </a:rPr>
              <a:t>: A disagreement due to differing needs, values, or interests (Rahim, 2023).</a:t>
            </a:r>
          </a:p>
          <a:p>
            <a:endParaRPr lang="en-GB" dirty="0">
              <a:latin typeface="Aptos" panose="020B0004020202020204" pitchFamily="34" charset="0"/>
            </a:endParaRPr>
          </a:p>
          <a:p>
            <a:r>
              <a:rPr lang="en-GB" b="1" dirty="0">
                <a:latin typeface="Aptos" panose="020B0004020202020204" pitchFamily="34" charset="0"/>
              </a:rPr>
              <a:t>Conflict Management</a:t>
            </a:r>
            <a:r>
              <a:rPr lang="en-GB" dirty="0">
                <a:latin typeface="Aptos" panose="020B0004020202020204" pitchFamily="34" charset="0"/>
              </a:rPr>
              <a:t>: The process of handling conflicts constructively to achieve positive outcomes (Folger, Poole &amp; Stutman, 2021).</a:t>
            </a:r>
          </a:p>
        </p:txBody>
      </p:sp>
      <p:pic>
        <p:nvPicPr>
          <p:cNvPr id="6" name="Picture 5" descr="Codes on papers">
            <a:extLst>
              <a:ext uri="{FF2B5EF4-FFF2-40B4-BE49-F238E27FC236}">
                <a16:creationId xmlns:a16="http://schemas.microsoft.com/office/drawing/2014/main" id="{D3C6D389-AD83-F7BE-A9A8-1304E6B882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99" r="26818" b="-2"/>
          <a:stretch/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lose-up of a magnifying glass with a word analysis&#10;&#10;AI-generated content may be incorrect.">
            <a:extLst>
              <a:ext uri="{FF2B5EF4-FFF2-40B4-BE49-F238E27FC236}">
                <a16:creationId xmlns:a16="http://schemas.microsoft.com/office/drawing/2014/main" id="{FA292421-6BDF-B3D1-08BD-62AE762085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337" r="9484" b="3"/>
          <a:stretch/>
        </p:blipFill>
        <p:spPr>
          <a:xfrm>
            <a:off x="241536" y="-1"/>
            <a:ext cx="3413478" cy="3429000"/>
          </a:xfrm>
          <a:custGeom>
            <a:avLst/>
            <a:gdLst/>
            <a:ahLst/>
            <a:cxnLst/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5750" y="609600"/>
            <a:ext cx="5314950" cy="5727700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ptos" panose="020B0004020202020204" pitchFamily="34" charset="0"/>
              </a:rPr>
              <a:t>1.1 Root Cause Analysis of Conflict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68600" y="1341768"/>
            <a:ext cx="6489700" cy="417446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latin typeface="Aptos" panose="020B0004020202020204" pitchFamily="34" charset="0"/>
              </a:rPr>
              <a:t>    Common Causes:</a:t>
            </a:r>
          </a:p>
          <a:p>
            <a:pPr>
              <a:lnSpc>
                <a:spcPct val="90000"/>
              </a:lnSpc>
            </a:pPr>
            <a:endParaRPr lang="en-GB" b="1" dirty="0">
              <a:latin typeface="Aptos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latin typeface="Aptos" panose="020B0004020202020204" pitchFamily="34" charset="0"/>
              </a:rPr>
              <a:t>1. Poor Communication (Dragan, 2021)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ptos" panose="020B0004020202020204" pitchFamily="34" charset="0"/>
              </a:rPr>
              <a:t>2. Differing Values &amp; Interests (Rahim, 2023)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ptos" panose="020B0004020202020204" pitchFamily="34" charset="0"/>
              </a:rPr>
              <a:t>3. Resource Scarcity (John-Eke &amp; </a:t>
            </a:r>
            <a:r>
              <a:rPr lang="en-GB" dirty="0" err="1">
                <a:latin typeface="Aptos" panose="020B0004020202020204" pitchFamily="34" charset="0"/>
              </a:rPr>
              <a:t>Akintokunbo</a:t>
            </a:r>
            <a:r>
              <a:rPr lang="en-GB" dirty="0">
                <a:latin typeface="Aptos" panose="020B0004020202020204" pitchFamily="34" charset="0"/>
              </a:rPr>
              <a:t>, 2020)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ptos" panose="020B0004020202020204" pitchFamily="34" charset="0"/>
              </a:rPr>
              <a:t>4. Personality Clashes (Folger, Poole &amp; Stutman, 2021)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ptos" panose="020B0004020202020204" pitchFamily="34" charset="0"/>
              </a:rPr>
              <a:t>5. Organizational Structures (Rahim, 2023)</a:t>
            </a:r>
          </a:p>
          <a:p>
            <a:pPr>
              <a:lnSpc>
                <a:spcPct val="90000"/>
              </a:lnSpc>
            </a:pPr>
            <a:endParaRPr lang="en-GB" dirty="0">
              <a:latin typeface="Aptos" panose="020B0004020202020204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Aptos" panose="020B00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Tuckman’s Model: Conflicts often arise in the Storming stage when members struggle for roles and influence (Tuckman, 1965).</a:t>
            </a:r>
          </a:p>
        </p:txBody>
      </p:sp>
      <p:pic>
        <p:nvPicPr>
          <p:cNvPr id="19" name="Picture 18" descr="A colorful pie chart and graph&#10;&#10;AI-generated content may be incorrect.">
            <a:extLst>
              <a:ext uri="{FF2B5EF4-FFF2-40B4-BE49-F238E27FC236}">
                <a16:creationId xmlns:a16="http://schemas.microsoft.com/office/drawing/2014/main" id="{12E8C450-C49B-2809-BDB4-2A88C2C1CE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268" r="9863" b="-1"/>
          <a:stretch/>
        </p:blipFill>
        <p:spPr>
          <a:xfrm>
            <a:off x="-7974" y="3428999"/>
            <a:ext cx="2635781" cy="3429001"/>
          </a:xfrm>
          <a:custGeom>
            <a:avLst/>
            <a:gdLst/>
            <a:ahLst/>
            <a:cxnLst/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ick figure families holding hands">
            <a:extLst>
              <a:ext uri="{FF2B5EF4-FFF2-40B4-BE49-F238E27FC236}">
                <a16:creationId xmlns:a16="http://schemas.microsoft.com/office/drawing/2014/main" id="{736D353E-958E-33A7-881B-3B9B33D22E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01" r="9053" b="2"/>
          <a:stretch/>
        </p:blipFill>
        <p:spPr>
          <a:xfrm>
            <a:off x="241536" y="-1"/>
            <a:ext cx="3413478" cy="3429000"/>
          </a:xfrm>
          <a:custGeom>
            <a:avLst/>
            <a:gdLst/>
            <a:ahLst/>
            <a:cxnLst/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9418" y="609600"/>
            <a:ext cx="4570432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latin typeface="Aptos" panose="020B0004020202020204" pitchFamily="34" charset="0"/>
              </a:rPr>
              <a:t>1.2 Tuckman’s Team Development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9418" y="2160589"/>
            <a:ext cx="5853132" cy="3880773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1. </a:t>
            </a:r>
            <a:r>
              <a:rPr lang="en-GB" b="1" dirty="0">
                <a:latin typeface="Aptos" panose="020B0004020202020204" pitchFamily="34" charset="0"/>
              </a:rPr>
              <a:t>Forming </a:t>
            </a:r>
            <a:r>
              <a:rPr lang="en-GB" dirty="0">
                <a:latin typeface="Aptos" panose="020B0004020202020204" pitchFamily="34" charset="0"/>
              </a:rPr>
              <a:t>-Team members get to know each other.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2</a:t>
            </a:r>
            <a:r>
              <a:rPr lang="en-GB" b="1" dirty="0">
                <a:latin typeface="Aptos" panose="020B0004020202020204" pitchFamily="34" charset="0"/>
              </a:rPr>
              <a:t>. Storming </a:t>
            </a:r>
            <a:r>
              <a:rPr lang="en-GB" dirty="0">
                <a:latin typeface="Aptos" panose="020B0004020202020204" pitchFamily="34" charset="0"/>
              </a:rPr>
              <a:t>- Conflicts arise due to power struggles (Tuckman, 1965).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3. </a:t>
            </a:r>
            <a:r>
              <a:rPr lang="en-GB" b="1" dirty="0">
                <a:latin typeface="Aptos" panose="020B0004020202020204" pitchFamily="34" charset="0"/>
              </a:rPr>
              <a:t>Norming</a:t>
            </a:r>
            <a:r>
              <a:rPr lang="en-GB" dirty="0">
                <a:latin typeface="Aptos" panose="020B0004020202020204" pitchFamily="34" charset="0"/>
              </a:rPr>
              <a:t> - Roles are accepted, reducing tension.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4. </a:t>
            </a:r>
            <a:r>
              <a:rPr lang="en-GB" b="1" dirty="0">
                <a:latin typeface="Aptos" panose="020B0004020202020204" pitchFamily="34" charset="0"/>
              </a:rPr>
              <a:t>Performing</a:t>
            </a:r>
            <a:r>
              <a:rPr lang="en-GB" dirty="0">
                <a:latin typeface="Aptos" panose="020B0004020202020204" pitchFamily="34" charset="0"/>
              </a:rPr>
              <a:t> - The team works effectively.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5. </a:t>
            </a:r>
            <a:r>
              <a:rPr lang="en-GB" b="1" dirty="0">
                <a:latin typeface="Aptos" panose="020B0004020202020204" pitchFamily="34" charset="0"/>
              </a:rPr>
              <a:t>Adjourning</a:t>
            </a:r>
            <a:r>
              <a:rPr lang="en-GB" dirty="0">
                <a:latin typeface="Aptos" panose="020B0004020202020204" pitchFamily="34" charset="0"/>
              </a:rPr>
              <a:t> - The team disbands after completion.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Aptos" panose="020B00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Conflict is highest in the ‘Storming’ phase, requiring structured management (Tuckman, 1965).</a:t>
            </a:r>
          </a:p>
        </p:txBody>
      </p:sp>
      <p:pic>
        <p:nvPicPr>
          <p:cNvPr id="6" name="Picture 5" descr="A couple of people holding a puzzle piece&#10;&#10;AI-generated content may be incorrect.">
            <a:extLst>
              <a:ext uri="{FF2B5EF4-FFF2-40B4-BE49-F238E27FC236}">
                <a16:creationId xmlns:a16="http://schemas.microsoft.com/office/drawing/2014/main" id="{B5906451-70F5-22A0-F1BE-0883394880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103" r="9034" b="6"/>
          <a:stretch/>
        </p:blipFill>
        <p:spPr>
          <a:xfrm>
            <a:off x="-7974" y="3428999"/>
            <a:ext cx="2635781" cy="3429001"/>
          </a:xfrm>
          <a:custGeom>
            <a:avLst/>
            <a:gdLst/>
            <a:ahLst/>
            <a:cxnLst/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7172" y="304800"/>
            <a:ext cx="3973178" cy="13208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latin typeface="Aptos" panose="020B0004020202020204" pitchFamily="34" charset="0"/>
              </a:rPr>
              <a:t>1.3 The 5 Conflict Management Styles (Thomas-Kilmann Model)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1816101"/>
            <a:ext cx="5236808" cy="4110962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1. </a:t>
            </a:r>
            <a:r>
              <a:rPr lang="en-GB" b="1" dirty="0">
                <a:latin typeface="Aptos" panose="020B0004020202020204" pitchFamily="34" charset="0"/>
              </a:rPr>
              <a:t>Competing </a:t>
            </a:r>
            <a:r>
              <a:rPr lang="en-GB" dirty="0">
                <a:latin typeface="Aptos" panose="020B0004020202020204" pitchFamily="34" charset="0"/>
              </a:rPr>
              <a:t>(Win-Lose) – Useful in crises but can damage relationships (Rahim, 2023).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2. </a:t>
            </a:r>
            <a:r>
              <a:rPr lang="en-GB" b="1" dirty="0">
                <a:latin typeface="Aptos" panose="020B0004020202020204" pitchFamily="34" charset="0"/>
              </a:rPr>
              <a:t>Collaborating</a:t>
            </a:r>
            <a:r>
              <a:rPr lang="en-GB" dirty="0">
                <a:latin typeface="Aptos" panose="020B0004020202020204" pitchFamily="34" charset="0"/>
              </a:rPr>
              <a:t> (Win-Win) – Best for long-term solutions, requires problem-solving (Folger, Poole &amp; Stutman, 2021).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3. </a:t>
            </a:r>
            <a:r>
              <a:rPr lang="en-GB" b="1" dirty="0">
                <a:latin typeface="Aptos" panose="020B0004020202020204" pitchFamily="34" charset="0"/>
              </a:rPr>
              <a:t>Compromising </a:t>
            </a:r>
            <a:r>
              <a:rPr lang="en-GB" dirty="0">
                <a:latin typeface="Aptos" panose="020B0004020202020204" pitchFamily="34" charset="0"/>
              </a:rPr>
              <a:t>(Partial Win-Lose) – Both sides give up something for a middle ground.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4.</a:t>
            </a:r>
            <a:r>
              <a:rPr lang="en-GB" b="1" dirty="0">
                <a:latin typeface="Aptos" panose="020B0004020202020204" pitchFamily="34" charset="0"/>
              </a:rPr>
              <a:t> Avoiding </a:t>
            </a:r>
            <a:r>
              <a:rPr lang="en-GB" dirty="0">
                <a:latin typeface="Aptos" panose="020B0004020202020204" pitchFamily="34" charset="0"/>
              </a:rPr>
              <a:t>(Lose-Lose) – Ignoring conflict temporarily but risks long-term issues.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5. </a:t>
            </a:r>
            <a:r>
              <a:rPr lang="en-GB" b="1" dirty="0">
                <a:latin typeface="Aptos" panose="020B0004020202020204" pitchFamily="34" charset="0"/>
              </a:rPr>
              <a:t>Accommodating</a:t>
            </a:r>
            <a:r>
              <a:rPr lang="en-GB" dirty="0">
                <a:latin typeface="Aptos" panose="020B0004020202020204" pitchFamily="34" charset="0"/>
              </a:rPr>
              <a:t> (Lose-Win) – One party yields to maintain peace.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Aptos" panose="020B00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Effective leaders adapt their conflict management style based on the situation (Rahim, 2023).</a:t>
            </a:r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9C21EF57-23A2-C6FB-BDD1-EC6721D5D6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89" r="40961"/>
          <a:stretch/>
        </p:blipFill>
        <p:spPr>
          <a:xfrm>
            <a:off x="-508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146050"/>
            <a:ext cx="2802951" cy="875669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ptos" panose="020B0004020202020204" pitchFamily="34" charset="0"/>
              </a:rPr>
              <a:t>1.4 Belbin’s Team Roles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9050" y="1371600"/>
            <a:ext cx="5473700" cy="466976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ptos" panose="020B0004020202020204" pitchFamily="34" charset="0"/>
              </a:rPr>
              <a:t>Understanding roles can help prevent conflict (Belbin &amp; Brown, 2022):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latin typeface="Aptos" panose="020B0004020202020204" pitchFamily="34" charset="0"/>
              </a:rPr>
              <a:t>Action-Oriented Roles: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ptos" panose="020B0004020202020204" pitchFamily="34" charset="0"/>
              </a:rPr>
              <a:t>Shaper: Challenges others but can be aggressive.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ptos" panose="020B0004020202020204" pitchFamily="34" charset="0"/>
              </a:rPr>
              <a:t>Implementer: Turns ideas into action but resists change.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ptos" panose="020B0004020202020204" pitchFamily="34" charset="0"/>
              </a:rPr>
              <a:t>Completer Finisher: Detail-focused but can overwork.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latin typeface="Aptos" panose="020B0004020202020204" pitchFamily="34" charset="0"/>
              </a:rPr>
              <a:t>People-Oriented Roles: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ptos" panose="020B0004020202020204" pitchFamily="34" charset="0"/>
              </a:rPr>
              <a:t>Coordinator: Delegates effectively but may dominate.</a:t>
            </a:r>
          </a:p>
          <a:p>
            <a:pPr>
              <a:lnSpc>
                <a:spcPct val="90000"/>
              </a:lnSpc>
            </a:pPr>
            <a:r>
              <a:rPr lang="en-GB" sz="1600" dirty="0" err="1">
                <a:latin typeface="Aptos" panose="020B0004020202020204" pitchFamily="34" charset="0"/>
              </a:rPr>
              <a:t>Teamworker</a:t>
            </a:r>
            <a:r>
              <a:rPr lang="en-GB" sz="1600" dirty="0">
                <a:latin typeface="Aptos" panose="020B0004020202020204" pitchFamily="34" charset="0"/>
              </a:rPr>
              <a:t>: Encourages harmony but avoids conflict.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ptos" panose="020B0004020202020204" pitchFamily="34" charset="0"/>
              </a:rPr>
              <a:t>Resource Investigator: Brings new ideas but loses interest quickly.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latin typeface="Aptos" panose="020B0004020202020204" pitchFamily="34" charset="0"/>
              </a:rPr>
              <a:t>Thinking-Oriented Roles: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ptos" panose="020B0004020202020204" pitchFamily="34" charset="0"/>
              </a:rPr>
              <a:t>Plant: Generates ideas but can be impractical.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ptos" panose="020B0004020202020204" pitchFamily="34" charset="0"/>
              </a:rPr>
              <a:t>Monitor Evaluator: </a:t>
            </a:r>
            <a:r>
              <a:rPr lang="en-GB" sz="1600" dirty="0" err="1">
                <a:latin typeface="Aptos" panose="020B0004020202020204" pitchFamily="34" charset="0"/>
              </a:rPr>
              <a:t>Analyzes</a:t>
            </a:r>
            <a:r>
              <a:rPr lang="en-GB" sz="1600" dirty="0">
                <a:latin typeface="Aptos" panose="020B0004020202020204" pitchFamily="34" charset="0"/>
              </a:rPr>
              <a:t> critically but may lack enthusiasm.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ptos" panose="020B0004020202020204" pitchFamily="34" charset="0"/>
              </a:rPr>
              <a:t>Specialist: Provides expertise but has a narrow focus</a:t>
            </a:r>
            <a:r>
              <a:rPr lang="en-GB" sz="1600" dirty="0"/>
              <a:t>.</a:t>
            </a:r>
          </a:p>
        </p:txBody>
      </p:sp>
      <p:pic>
        <p:nvPicPr>
          <p:cNvPr id="5" name="Picture 4" descr="A group of people holding a piece of puzzle&#10;&#10;AI-generated content may be incorrect.">
            <a:extLst>
              <a:ext uri="{FF2B5EF4-FFF2-40B4-BE49-F238E27FC236}">
                <a16:creationId xmlns:a16="http://schemas.microsoft.com/office/drawing/2014/main" id="{A5C1E451-929B-87E4-5CCC-D211392468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5209" r="27652" b="1"/>
          <a:stretch/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AB1F27-62ED-253E-124C-D9BA0783967F}"/>
              </a:ext>
            </a:extLst>
          </p:cNvPr>
          <p:cNvSpPr txBox="1"/>
          <p:nvPr/>
        </p:nvSpPr>
        <p:spPr>
          <a:xfrm>
            <a:off x="6473077" y="6657945"/>
            <a:ext cx="2670923" cy="20005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new-educ.com/author/sarasaadedtech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1750" y="258632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latin typeface="Aptos" panose="020B0004020202020204" pitchFamily="34" charset="0"/>
              </a:rPr>
              <a:t>1.5 </a:t>
            </a:r>
            <a:br>
              <a:rPr lang="en-GB" sz="2400" b="1" dirty="0">
                <a:latin typeface="Aptos" panose="020B0004020202020204" pitchFamily="34" charset="0"/>
              </a:rPr>
            </a:br>
            <a:r>
              <a:rPr lang="en-GB" sz="2400" b="1" dirty="0">
                <a:latin typeface="Aptos" panose="020B0004020202020204" pitchFamily="34" charset="0"/>
              </a:rPr>
              <a:t>5 Strategies to Resolve Conflict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9992" y="1690689"/>
            <a:ext cx="5313028" cy="3880773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1. </a:t>
            </a:r>
            <a:r>
              <a:rPr lang="en-GB" b="1" dirty="0">
                <a:latin typeface="Aptos" panose="020B0004020202020204" pitchFamily="34" charset="0"/>
              </a:rPr>
              <a:t>Active Listening </a:t>
            </a:r>
            <a:r>
              <a:rPr lang="en-GB" dirty="0">
                <a:latin typeface="Aptos" panose="020B0004020202020204" pitchFamily="34" charset="0"/>
              </a:rPr>
              <a:t>- Understand the other person’s viewpoint (</a:t>
            </a:r>
            <a:r>
              <a:rPr lang="en-GB" dirty="0" err="1">
                <a:latin typeface="Aptos" panose="020B0004020202020204" pitchFamily="34" charset="0"/>
              </a:rPr>
              <a:t>Giebels</a:t>
            </a:r>
            <a:r>
              <a:rPr lang="en-GB" dirty="0">
                <a:latin typeface="Aptos" panose="020B0004020202020204" pitchFamily="34" charset="0"/>
              </a:rPr>
              <a:t> &amp; Janssen, 2020).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2. </a:t>
            </a:r>
            <a:r>
              <a:rPr lang="en-GB" b="1" dirty="0">
                <a:latin typeface="Aptos" panose="020B0004020202020204" pitchFamily="34" charset="0"/>
              </a:rPr>
              <a:t>Clear Communication </a:t>
            </a:r>
            <a:r>
              <a:rPr lang="en-GB" dirty="0">
                <a:latin typeface="Aptos" panose="020B0004020202020204" pitchFamily="34" charset="0"/>
              </a:rPr>
              <a:t>- Express expectations openly (Dragan, 2021).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3. </a:t>
            </a:r>
            <a:r>
              <a:rPr lang="en-GB" b="1" dirty="0">
                <a:latin typeface="Aptos" panose="020B0004020202020204" pitchFamily="34" charset="0"/>
              </a:rPr>
              <a:t>Mediation </a:t>
            </a:r>
            <a:r>
              <a:rPr lang="en-GB" dirty="0">
                <a:latin typeface="Aptos" panose="020B0004020202020204" pitchFamily="34" charset="0"/>
              </a:rPr>
              <a:t>- Use a neutral third party when needed (Folger, Poole &amp; Stutman, 2021).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4. </a:t>
            </a:r>
            <a:r>
              <a:rPr lang="en-GB" b="1" dirty="0">
                <a:latin typeface="Aptos" panose="020B0004020202020204" pitchFamily="34" charset="0"/>
              </a:rPr>
              <a:t>Emotional Intelligence</a:t>
            </a:r>
            <a:r>
              <a:rPr lang="en-GB" dirty="0">
                <a:latin typeface="Aptos" panose="020B0004020202020204" pitchFamily="34" charset="0"/>
              </a:rPr>
              <a:t> - Managing emotions prevents escalation (Thornton &amp; Fletcher, 2024).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5. </a:t>
            </a:r>
            <a:r>
              <a:rPr lang="en-GB" b="1" dirty="0">
                <a:latin typeface="Aptos" panose="020B0004020202020204" pitchFamily="34" charset="0"/>
              </a:rPr>
              <a:t>Establishing Common Goals </a:t>
            </a:r>
            <a:r>
              <a:rPr lang="en-GB" dirty="0">
                <a:latin typeface="Aptos" panose="020B0004020202020204" pitchFamily="34" charset="0"/>
              </a:rPr>
              <a:t>-</a:t>
            </a:r>
            <a:r>
              <a:rPr lang="en-GB" b="1" dirty="0">
                <a:latin typeface="Aptos" panose="020B0004020202020204" pitchFamily="34" charset="0"/>
              </a:rPr>
              <a:t> </a:t>
            </a:r>
            <a:r>
              <a:rPr lang="en-GB" dirty="0">
                <a:latin typeface="Aptos" panose="020B0004020202020204" pitchFamily="34" charset="0"/>
              </a:rPr>
              <a:t>Finding shared objectives builds unity (Rahim, 2023).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Aptos" panose="020B00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ptos" panose="020B0004020202020204" pitchFamily="34" charset="0"/>
              </a:rPr>
              <a:t>Belbin’s Team Roles help align tasks with strengths, reducing conflict (Belbin &amp; Brown, 2022).</a:t>
            </a:r>
          </a:p>
        </p:txBody>
      </p:sp>
      <p:pic>
        <p:nvPicPr>
          <p:cNvPr id="5" name="Picture 4" descr="A group of hand drawn notes&#10;&#10;AI-generated content may be incorrect.">
            <a:extLst>
              <a:ext uri="{FF2B5EF4-FFF2-40B4-BE49-F238E27FC236}">
                <a16:creationId xmlns:a16="http://schemas.microsoft.com/office/drawing/2014/main" id="{B70255E3-2DCA-F78C-8C41-666EDC189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831" r="32951" b="-1"/>
          <a:stretch/>
        </p:blipFill>
        <p:spPr>
          <a:xfrm>
            <a:off x="20" y="-1"/>
            <a:ext cx="384173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1E288B-0CD6-C0C5-76D7-56154639D4F1}"/>
              </a:ext>
            </a:extLst>
          </p:cNvPr>
          <p:cNvSpPr txBox="1"/>
          <p:nvPr/>
        </p:nvSpPr>
        <p:spPr>
          <a:xfrm>
            <a:off x="20" y="6559946"/>
            <a:ext cx="1758930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pressbooks.nscc.ca/evolvingpr/chapter/chapter-8-ethical-and-legal-copnsiderati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920" y="168937"/>
            <a:ext cx="3816700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latin typeface="Aptos" panose="020B0004020202020204" pitchFamily="34" charset="0"/>
              </a:rPr>
              <a:t>1.6 Practical Examples Linking Theory to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650" y="1489737"/>
            <a:ext cx="5340330" cy="426971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400" b="1" dirty="0">
                <a:latin typeface="Aptos" panose="020B0004020202020204" pitchFamily="34" charset="0"/>
              </a:rPr>
              <a:t>Example 1 </a:t>
            </a:r>
            <a:r>
              <a:rPr lang="en-GB" sz="1400" dirty="0">
                <a:latin typeface="Aptos" panose="020B0004020202020204" pitchFamily="34" charset="0"/>
              </a:rPr>
              <a:t>(Tuckman’s Model – Team Conflict in a Startup):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ptos" panose="020B0004020202020204" pitchFamily="34" charset="0"/>
              </a:rPr>
              <a:t>A new marketing team is in the Storming phase (Tuckman, 1965).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ptos" panose="020B0004020202020204" pitchFamily="34" charset="0"/>
              </a:rPr>
              <a:t>The social media manager and content creator argue over branding decisions.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ptos" panose="020B0004020202020204" pitchFamily="34" charset="0"/>
              </a:rPr>
              <a:t>The manager organizes a meeting to define roles clearly.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ptos" panose="020B0004020202020204" pitchFamily="34" charset="0"/>
              </a:rPr>
              <a:t>The team transitions into the Norming phase, improving collaboration.</a:t>
            </a:r>
          </a:p>
          <a:p>
            <a:pPr>
              <a:lnSpc>
                <a:spcPct val="90000"/>
              </a:lnSpc>
            </a:pPr>
            <a:endParaRPr lang="en-GB" sz="1400" dirty="0">
              <a:latin typeface="Aptos" panose="020B00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 dirty="0">
              <a:latin typeface="Aptos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b="1" dirty="0">
                <a:latin typeface="Aptos" panose="020B0004020202020204" pitchFamily="34" charset="0"/>
              </a:rPr>
              <a:t>Example 2</a:t>
            </a:r>
            <a:r>
              <a:rPr lang="en-GB" sz="1400" dirty="0">
                <a:latin typeface="Aptos" panose="020B0004020202020204" pitchFamily="34" charset="0"/>
              </a:rPr>
              <a:t> (Belbin’s Team Roles –  Project Disagreement):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ptos" panose="020B0004020202020204" pitchFamily="34" charset="0"/>
              </a:rPr>
              <a:t>In the IT </a:t>
            </a:r>
            <a:r>
              <a:rPr lang="en-GB" sz="1400">
                <a:latin typeface="Aptos" panose="020B0004020202020204" pitchFamily="34" charset="0"/>
              </a:rPr>
              <a:t>team of a </a:t>
            </a:r>
            <a:r>
              <a:rPr lang="en-GB" sz="1400" dirty="0">
                <a:latin typeface="Aptos" panose="020B0004020202020204" pitchFamily="34" charset="0"/>
              </a:rPr>
              <a:t>software company, a Plant (creative innovator) proposes a risky but innovative design (Belbin &amp; Brown, 2022).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ptos" panose="020B0004020202020204" pitchFamily="34" charset="0"/>
              </a:rPr>
              <a:t>The Monitor Evaluator (logical thinker) strongly opposes it due to cost concerns.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ptos" panose="020B0004020202020204" pitchFamily="34" charset="0"/>
              </a:rPr>
              <a:t>The project lead facilitates discussion, balancing risk-taking with feasibility.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ptos" panose="020B0004020202020204" pitchFamily="34" charset="0"/>
              </a:rPr>
              <a:t>A modified, cost-effective version of the idea is implemented, leveraging both perspectives</a:t>
            </a:r>
            <a:r>
              <a:rPr lang="en-GB" sz="1400" dirty="0"/>
              <a:t>.</a:t>
            </a:r>
          </a:p>
        </p:txBody>
      </p:sp>
      <p:pic>
        <p:nvPicPr>
          <p:cNvPr id="8" name="Picture 7" descr="A blue and green arrows with white text&#10;&#10;AI-generated content may be incorrect.">
            <a:extLst>
              <a:ext uri="{FF2B5EF4-FFF2-40B4-BE49-F238E27FC236}">
                <a16:creationId xmlns:a16="http://schemas.microsoft.com/office/drawing/2014/main" id="{AA7E72AD-8F2D-E48C-275B-22355BAD59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397" r="26273" b="1"/>
          <a:stretch/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BB97C69-8133-EB26-ECE7-9EC885C1B952}"/>
              </a:ext>
            </a:extLst>
          </p:cNvPr>
          <p:cNvSpPr txBox="1"/>
          <p:nvPr/>
        </p:nvSpPr>
        <p:spPr>
          <a:xfrm>
            <a:off x="6747190" y="6657945"/>
            <a:ext cx="2396810" cy="20005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press.rebus.community/introductiontocommunitypsychology/chapter/theori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couple of cartoon characters shaking hands&#10;&#10;AI-generated content may be incorrect.">
            <a:extLst>
              <a:ext uri="{FF2B5EF4-FFF2-40B4-BE49-F238E27FC236}">
                <a16:creationId xmlns:a16="http://schemas.microsoft.com/office/drawing/2014/main" id="{F16F0BB7-89DF-FC3A-84EA-C8C7B57DA3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53" r="6" b="6"/>
          <a:stretch/>
        </p:blipFill>
        <p:spPr>
          <a:xfrm>
            <a:off x="241536" y="-1"/>
            <a:ext cx="3413478" cy="3429000"/>
          </a:xfrm>
          <a:custGeom>
            <a:avLst/>
            <a:gdLst/>
            <a:ahLst/>
            <a:cxnLst/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9418" y="609600"/>
            <a:ext cx="3836082" cy="1320800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ptos" panose="020B0004020202020204" pitchFamily="34" charset="0"/>
              </a:rPr>
              <a:t>2.</a:t>
            </a:r>
            <a:r>
              <a:rPr sz="2400" b="1" dirty="0">
                <a:latin typeface="Aptos" panose="020B00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9418" y="1333501"/>
            <a:ext cx="5942032" cy="470786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Aptos" panose="020B0004020202020204" pitchFamily="34" charset="0"/>
              </a:rPr>
              <a:t>Conflict is natural but manageable through structured approaches.</a:t>
            </a:r>
          </a:p>
          <a:p>
            <a:pPr>
              <a:lnSpc>
                <a:spcPct val="90000"/>
              </a:lnSpc>
            </a:pPr>
            <a:endParaRPr lang="en-GB" dirty="0">
              <a:latin typeface="Aptos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latin typeface="Aptos" panose="020B0004020202020204" pitchFamily="34" charset="0"/>
              </a:rPr>
              <a:t>Key Theories Used:</a:t>
            </a:r>
          </a:p>
          <a:p>
            <a:pPr>
              <a:lnSpc>
                <a:spcPct val="90000"/>
              </a:lnSpc>
            </a:pPr>
            <a:r>
              <a:rPr lang="en-GB" b="1" dirty="0">
                <a:latin typeface="Aptos" panose="020B0004020202020204" pitchFamily="34" charset="0"/>
              </a:rPr>
              <a:t>Tuckman’s Model </a:t>
            </a:r>
            <a:r>
              <a:rPr lang="en-GB" dirty="0">
                <a:latin typeface="Aptos" panose="020B0004020202020204" pitchFamily="34" charset="0"/>
              </a:rPr>
              <a:t>- Helps teams navigate conflicts (Tuckman, 1965).</a:t>
            </a:r>
          </a:p>
          <a:p>
            <a:pPr>
              <a:lnSpc>
                <a:spcPct val="90000"/>
              </a:lnSpc>
            </a:pPr>
            <a:r>
              <a:rPr lang="en-GB" b="1" dirty="0">
                <a:latin typeface="Aptos" panose="020B0004020202020204" pitchFamily="34" charset="0"/>
              </a:rPr>
              <a:t>Thomas-Kilmann Model </a:t>
            </a:r>
            <a:r>
              <a:rPr lang="en-GB" dirty="0">
                <a:latin typeface="Aptos" panose="020B0004020202020204" pitchFamily="34" charset="0"/>
              </a:rPr>
              <a:t>- Guides conflict resolution styles (Rahim, 2023).</a:t>
            </a:r>
          </a:p>
          <a:p>
            <a:pPr>
              <a:lnSpc>
                <a:spcPct val="90000"/>
              </a:lnSpc>
            </a:pPr>
            <a:r>
              <a:rPr lang="en-GB" b="1" dirty="0">
                <a:latin typeface="Aptos" panose="020B0004020202020204" pitchFamily="34" charset="0"/>
              </a:rPr>
              <a:t>Belbin’s Team Roles</a:t>
            </a:r>
            <a:r>
              <a:rPr lang="en-GB" dirty="0">
                <a:latin typeface="Aptos" panose="020B0004020202020204" pitchFamily="34" charset="0"/>
              </a:rPr>
              <a:t> - Prevents unnecessary conflicts (Belbin &amp; Brown, 2022).</a:t>
            </a:r>
          </a:p>
          <a:p>
            <a:pPr>
              <a:lnSpc>
                <a:spcPct val="90000"/>
              </a:lnSpc>
            </a:pPr>
            <a:endParaRPr lang="en-GB" dirty="0">
              <a:latin typeface="Aptos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latin typeface="Aptos" panose="020B0004020202020204" pitchFamily="34" charset="0"/>
              </a:rPr>
              <a:t>Effective conflict management strengthens teamwork, improves productivity, and fosters a positive work environment (Folger, Poole &amp; Stutman, 2021).</a:t>
            </a:r>
          </a:p>
        </p:txBody>
      </p:sp>
      <p:pic>
        <p:nvPicPr>
          <p:cNvPr id="11" name="Picture 10" descr="A white paper with red marker on it&#10;&#10;AI-generated content may be incorrect.">
            <a:extLst>
              <a:ext uri="{FF2B5EF4-FFF2-40B4-BE49-F238E27FC236}">
                <a16:creationId xmlns:a16="http://schemas.microsoft.com/office/drawing/2014/main" id="{4F01B10D-8E50-6A2F-4FA3-FDF20E9704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36" r="40405" b="-2"/>
          <a:stretch/>
        </p:blipFill>
        <p:spPr>
          <a:xfrm>
            <a:off x="-7974" y="3428999"/>
            <a:ext cx="2635781" cy="3429001"/>
          </a:xfrm>
          <a:custGeom>
            <a:avLst/>
            <a:gdLst/>
            <a:ahLst/>
            <a:cxnLst/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A72E16E-689B-CBEC-84B9-03542356EA56}"/>
              </a:ext>
            </a:extLst>
          </p:cNvPr>
          <p:cNvSpPr txBox="1"/>
          <p:nvPr/>
        </p:nvSpPr>
        <p:spPr>
          <a:xfrm>
            <a:off x="6473077" y="6657945"/>
            <a:ext cx="2670923" cy="20005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flickr.com/photos/gforsythe/720308034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Picture 60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73" name="Oval 7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CE7E771-B2A2-4ECC-A142-9EE91360C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D4BF4-0496-294F-5108-E56C4496A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7028" y="1681156"/>
            <a:ext cx="4081943" cy="16507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457200">
              <a:lnSpc>
                <a:spcPct val="90000"/>
              </a:lnSpc>
            </a:pPr>
            <a:r>
              <a:rPr lang="en-US" b="1" i="0" kern="1200" dirty="0">
                <a:solidFill>
                  <a:srgbClr val="FFFFFF"/>
                </a:solidFill>
                <a:latin typeface="Aptos" panose="020B0004020202020204" pitchFamily="34" charset="0"/>
              </a:rPr>
              <a:t>3.Tips to improve collaboration in workplaces</a:t>
            </a:r>
            <a:br>
              <a:rPr lang="en-US" b="1" i="0" kern="1200" dirty="0">
                <a:solidFill>
                  <a:srgbClr val="FFFFFF"/>
                </a:solidFill>
                <a:latin typeface="Aptos" panose="020B0004020202020204" pitchFamily="34" charset="0"/>
              </a:rPr>
            </a:br>
            <a:r>
              <a:rPr lang="en-US" sz="2000" i="0" kern="1200" dirty="0">
                <a:solidFill>
                  <a:srgbClr val="FFFFFF"/>
                </a:solidFill>
                <a:latin typeface="Aptos" panose="020B0004020202020204" pitchFamily="34" charset="0"/>
              </a:rPr>
              <a:t>(Harris,2023)</a:t>
            </a:r>
            <a:br>
              <a:rPr lang="en-US" sz="2000" i="0" kern="1200" dirty="0">
                <a:solidFill>
                  <a:srgbClr val="FFFFFF"/>
                </a:solidFill>
                <a:latin typeface="Aptos" panose="020B0004020202020204" pitchFamily="34" charset="0"/>
              </a:rPr>
            </a:br>
            <a:endParaRPr lang="en-US" sz="2000" i="0" kern="1200" dirty="0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A7BBD3EC-0A47-4EC5-AD8A-5D1EA575B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ounded Rectangle 4">
            <a:extLst>
              <a:ext uri="{FF2B5EF4-FFF2-40B4-BE49-F238E27FC236}">
                <a16:creationId xmlns:a16="http://schemas.microsoft.com/office/drawing/2014/main" id="{371FE0AF-1F85-4630-8329-7533D7317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058" y="591673"/>
            <a:ext cx="3606882" cy="56262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">
            <a:solidFill>
              <a:schemeClr val="bg2"/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nline Media 4" title="Teamwork in the Workplace: The keys to successful workplace collaboration">
            <a:hlinkClick r:id="" action="ppaction://media"/>
            <a:extLst>
              <a:ext uri="{FF2B5EF4-FFF2-40B4-BE49-F238E27FC236}">
                <a16:creationId xmlns:a16="http://schemas.microsoft.com/office/drawing/2014/main" id="{194C3285-753F-7ADD-4AB5-2167942C5BC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8"/>
          <a:stretch>
            <a:fillRect/>
          </a:stretch>
        </p:blipFill>
        <p:spPr>
          <a:xfrm>
            <a:off x="975369" y="1078987"/>
            <a:ext cx="2628164" cy="4651619"/>
          </a:xfrm>
          <a:prstGeom prst="rect">
            <a:avLst/>
          </a:prstGeom>
          <a:effectLst/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95493447-585E-44AB-89AE-0ED8EF6EC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2837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9510" y="522568"/>
            <a:ext cx="7055380" cy="442632"/>
          </a:xfrm>
        </p:spPr>
        <p:txBody>
          <a:bodyPr/>
          <a:lstStyle/>
          <a:p>
            <a:r>
              <a:rPr lang="en-GB" sz="2400" b="1" dirty="0">
                <a:latin typeface="Aptos" panose="020B0004020202020204" pitchFamily="34" charset="0"/>
              </a:rPr>
              <a:t>4.</a:t>
            </a:r>
            <a:r>
              <a:rPr sz="2400" b="1" dirty="0">
                <a:latin typeface="Aptos" panose="020B00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600" y="1760825"/>
            <a:ext cx="8602050" cy="5446425"/>
          </a:xfrm>
        </p:spPr>
        <p:txBody>
          <a:bodyPr>
            <a:noAutofit/>
          </a:bodyPr>
          <a:lstStyle/>
          <a:p>
            <a:r>
              <a:rPr lang="en-GB" sz="1100" dirty="0" err="1"/>
              <a:t>Aranzabal</a:t>
            </a:r>
            <a:r>
              <a:rPr lang="en-GB" sz="1100" dirty="0"/>
              <a:t>, A., </a:t>
            </a:r>
            <a:r>
              <a:rPr lang="en-GB" sz="1100" dirty="0" err="1"/>
              <a:t>Epelde</a:t>
            </a:r>
            <a:r>
              <a:rPr lang="en-GB" sz="1100" dirty="0"/>
              <a:t>, E. and </a:t>
            </a:r>
            <a:r>
              <a:rPr lang="en-GB" sz="1100" dirty="0" err="1"/>
              <a:t>Artetxe</a:t>
            </a:r>
            <a:r>
              <a:rPr lang="en-GB" sz="1100" dirty="0"/>
              <a:t>, M., 2022. Team formation on the basis of Belbin’s roles to enhance students’ performance in project-based learning. </a:t>
            </a:r>
            <a:r>
              <a:rPr lang="en-GB" sz="1100" i="1" dirty="0"/>
              <a:t>Education for Chemical Engineers</a:t>
            </a:r>
            <a:r>
              <a:rPr lang="en-GB" sz="1100" dirty="0"/>
              <a:t>, 38, pp.22-37.</a:t>
            </a:r>
          </a:p>
          <a:p>
            <a:r>
              <a:rPr lang="en-GB" sz="1100" dirty="0"/>
              <a:t>Belbin, R.M. and Brown, V., 2022. </a:t>
            </a:r>
            <a:r>
              <a:rPr lang="en-GB" sz="1100" i="1" dirty="0"/>
              <a:t>Team roles at work.</a:t>
            </a:r>
            <a:r>
              <a:rPr lang="en-GB" sz="1100" dirty="0"/>
              <a:t> 3rd ed. New York: Routledge.</a:t>
            </a:r>
          </a:p>
          <a:p>
            <a:r>
              <a:rPr lang="en-GB" sz="1100" dirty="0"/>
              <a:t>Dragan, A., 2021. Applied managerial communication: Comments from the perspective of transactional analysis. </a:t>
            </a:r>
            <a:r>
              <a:rPr lang="en-GB" sz="1100" i="1" dirty="0"/>
              <a:t>Annals of the University </a:t>
            </a:r>
            <a:r>
              <a:rPr lang="en-GB" sz="1100" i="1" dirty="0" err="1"/>
              <a:t>Dunarea</a:t>
            </a:r>
            <a:r>
              <a:rPr lang="en-GB" sz="1100" i="1" dirty="0"/>
              <a:t> de Jos of Galati: Fascicle: I, Economics &amp; Applied Informatics</a:t>
            </a:r>
            <a:r>
              <a:rPr lang="en-GB" sz="1100" dirty="0"/>
              <a:t>, 27(3), pp.44-50.</a:t>
            </a:r>
          </a:p>
          <a:p>
            <a:r>
              <a:rPr lang="en-GB" sz="1100" dirty="0"/>
              <a:t>Folger, J.P., Poole, M.S. and Stutman, R.K., 2021. </a:t>
            </a:r>
            <a:r>
              <a:rPr lang="en-GB" sz="1100" i="1" dirty="0"/>
              <a:t>Working through conflict: Strategies for relationships, groups, and organizations.</a:t>
            </a:r>
            <a:r>
              <a:rPr lang="en-GB" sz="1100" dirty="0"/>
              <a:t> 9th ed. New York: Routledge.</a:t>
            </a:r>
          </a:p>
          <a:p>
            <a:r>
              <a:rPr lang="en-GB" sz="1100" dirty="0" err="1"/>
              <a:t>Giebels</a:t>
            </a:r>
            <a:r>
              <a:rPr lang="en-GB" sz="1100" dirty="0"/>
              <a:t>, E. and Janssen, O., 2020. Conflict stress and reduced well-being at work. In: </a:t>
            </a:r>
            <a:r>
              <a:rPr lang="en-GB" sz="1100" i="1" dirty="0"/>
              <a:t>Conflict in Organizations: Beyond Effectiveness and Performance.</a:t>
            </a:r>
            <a:r>
              <a:rPr lang="en-GB" sz="1100" dirty="0"/>
              <a:t> New York: Psychology Press, pp.137-155.</a:t>
            </a:r>
          </a:p>
          <a:p>
            <a:r>
              <a:rPr lang="en-GB" sz="1100" dirty="0"/>
              <a:t>John-Eke, E.C. and </a:t>
            </a:r>
            <a:r>
              <a:rPr lang="en-GB" sz="1100" dirty="0" err="1"/>
              <a:t>Akintokunbo</a:t>
            </a:r>
            <a:r>
              <a:rPr lang="en-GB" sz="1100" dirty="0"/>
              <a:t>, O.O., 2020. Conflict management as a tool for increasing organizational effectiveness: A review of literature. </a:t>
            </a:r>
            <a:r>
              <a:rPr lang="en-GB" sz="1100" i="1" dirty="0"/>
              <a:t>International Journal of Academic Research in Business and Social Sciences</a:t>
            </a:r>
            <a:r>
              <a:rPr lang="en-GB" sz="1100" dirty="0"/>
              <a:t>, 10(5), pp.299-311.</a:t>
            </a:r>
          </a:p>
          <a:p>
            <a:r>
              <a:rPr lang="en-GB" sz="1100" dirty="0"/>
              <a:t>Rahim, M.A., 2023. </a:t>
            </a:r>
            <a:r>
              <a:rPr lang="en-GB" sz="1100" i="1" dirty="0"/>
              <a:t>Managing conflict in organizations.</a:t>
            </a:r>
            <a:r>
              <a:rPr lang="en-GB" sz="1100" dirty="0"/>
              <a:t> 5th ed. New York: Routledge.</a:t>
            </a:r>
          </a:p>
          <a:p>
            <a:r>
              <a:rPr lang="en-GB" sz="1100" dirty="0"/>
              <a:t>Thornton, K.R. and Fletcher, S., 2024. Two workplace behaviours to effectively navigate conflict in today’s workplace. </a:t>
            </a:r>
            <a:r>
              <a:rPr lang="en-GB" sz="1100" i="1" dirty="0"/>
              <a:t>Journal of Organizational </a:t>
            </a:r>
            <a:r>
              <a:rPr lang="en-GB" sz="1100" i="1" dirty="0" err="1"/>
              <a:t>Behavior</a:t>
            </a:r>
            <a:r>
              <a:rPr lang="en-GB" sz="1100" dirty="0"/>
              <a:t>, 39(4), pp.415-432.</a:t>
            </a:r>
          </a:p>
          <a:p>
            <a:r>
              <a:rPr lang="en-GB" sz="1100" dirty="0"/>
              <a:t>Tuckman, B.W., 1965. Developmental sequence in small groups. </a:t>
            </a:r>
            <a:r>
              <a:rPr lang="en-GB" sz="1100" i="1" dirty="0"/>
              <a:t>Psychological Bulletin</a:t>
            </a:r>
            <a:r>
              <a:rPr lang="en-GB" sz="1100" dirty="0"/>
              <a:t>, 63(6), pp.384-399.</a:t>
            </a:r>
          </a:p>
          <a:p>
            <a:r>
              <a:rPr lang="en-GB" sz="1100" dirty="0"/>
              <a:t>YouTube, 2023. 'The keys to successful workplace collaboration', 7 March. Available at: </a:t>
            </a:r>
            <a:r>
              <a:rPr lang="en-GB" sz="1100" dirty="0">
                <a:hlinkClick r:id="rId2"/>
              </a:rPr>
              <a:t>https://www.youtube.com/shorts/eenLCyrvy8E</a:t>
            </a:r>
            <a:r>
              <a:rPr lang="en-GB" sz="1100" dirty="0"/>
              <a:t> [Accessed 20 March 2025].</a:t>
            </a:r>
          </a:p>
          <a:p>
            <a:pPr marL="0" indent="0">
              <a:buNone/>
            </a:pPr>
            <a:endParaRPr lang="en-GB" sz="1200" dirty="0">
              <a:latin typeface="Aptos" panose="020B00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4029</TotalTime>
  <Words>1272</Words>
  <Application>Microsoft Office PowerPoint</Application>
  <PresentationFormat>On-screen Show (4:3)</PresentationFormat>
  <Paragraphs>116</Paragraphs>
  <Slides>12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Century Gothic</vt:lpstr>
      <vt:lpstr>Wingdings 3</vt:lpstr>
      <vt:lpstr>Ion</vt:lpstr>
      <vt:lpstr>Conflict Management   </vt:lpstr>
      <vt:lpstr>Presentation Overview</vt:lpstr>
      <vt:lpstr>1.Definition</vt:lpstr>
      <vt:lpstr>1.1 Root Cause Analysis of Conflict</vt:lpstr>
      <vt:lpstr>1.2 Tuckman’s Team Development Model</vt:lpstr>
      <vt:lpstr>1.3 The 5 Conflict Management Styles (Thomas-Kilmann Model)</vt:lpstr>
      <vt:lpstr>1.4 Belbin’s Team Roles Theory</vt:lpstr>
      <vt:lpstr>1.5  5 Strategies to Resolve Conflict</vt:lpstr>
      <vt:lpstr>1.6 Practical Examples Linking Theory to Practice</vt:lpstr>
      <vt:lpstr>2.Conclusion</vt:lpstr>
      <vt:lpstr>3.Tips to improve collaboration in workplaces (Harris,2023) </vt:lpstr>
      <vt:lpstr>4.References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Tutuiu Florina</cp:lastModifiedBy>
  <cp:revision>1</cp:revision>
  <dcterms:created xsi:type="dcterms:W3CDTF">2013-01-27T09:14:16Z</dcterms:created>
  <dcterms:modified xsi:type="dcterms:W3CDTF">2025-03-22T18:59:20Z</dcterms:modified>
  <cp:category/>
</cp:coreProperties>
</file>