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8"/>
  </p:notesMasterIdLst>
  <p:sldIdLst>
    <p:sldId id="256" r:id="rId2"/>
    <p:sldId id="263" r:id="rId3"/>
    <p:sldId id="257" r:id="rId4"/>
    <p:sldId id="258" r:id="rId5"/>
    <p:sldId id="259" r:id="rId6"/>
    <p:sldId id="260" r:id="rId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71315B2-96DB-034A-92E1-802C8E7EC717}" v="2" dt="2021-10-19T19:45:15.10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28" autoAdjust="0"/>
    <p:restoredTop sz="72496" autoAdjust="0"/>
  </p:normalViewPr>
  <p:slideViewPr>
    <p:cSldViewPr snapToGrid="0">
      <p:cViewPr varScale="1">
        <p:scale>
          <a:sx n="79" d="100"/>
          <a:sy n="79" d="100"/>
        </p:scale>
        <p:origin x="1888" y="20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notesMaster" Target="notesMasters/notesMaster1.xml"/><Relationship Id="rId13"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D90312A-E491-4409-9329-E27FC721D2E6}" type="datetimeFigureOut">
              <a:rPr lang="en-GB" smtClean="0"/>
              <a:t>19/10/2021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D760E58-2A88-4465-8D82-37BCD36EA01F}" type="slidenum">
              <a:rPr lang="en-GB" smtClean="0"/>
              <a:t>‹#›</a:t>
            </a:fld>
            <a:endParaRPr lang="en-GB"/>
          </a:p>
        </p:txBody>
      </p:sp>
    </p:spTree>
    <p:extLst>
      <p:ext uri="{BB962C8B-B14F-4D97-AF65-F5344CB8AC3E}">
        <p14:creationId xmlns:p14="http://schemas.microsoft.com/office/powerpoint/2010/main" val="55136135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dirty="0"/>
              <a:t>Stages in </a:t>
            </a:r>
            <a:r>
              <a:rPr lang="en-GB" dirty="0">
                <a:latin typeface="Times New Roman" panose="02020603050405020304" pitchFamily="18" charset="0"/>
                <a:cs typeface="Times New Roman" panose="02020603050405020304" pitchFamily="18" charset="0"/>
              </a:rPr>
              <a:t>Piaget’s theory are Sensorimotor,</a:t>
            </a:r>
            <a:r>
              <a:rPr lang="en-GB" baseline="0" dirty="0">
                <a:latin typeface="Times New Roman" panose="02020603050405020304" pitchFamily="18" charset="0"/>
                <a:cs typeface="Times New Roman" panose="02020603050405020304" pitchFamily="18" charset="0"/>
              </a:rPr>
              <a:t> preoperational stage, concrete operational, and formal operational stages (</a:t>
            </a:r>
            <a:r>
              <a:rPr lang="en-GB" dirty="0" err="1">
                <a:latin typeface="Times New Roman" panose="02020603050405020304" pitchFamily="18" charset="0"/>
                <a:cs typeface="Times New Roman" panose="02020603050405020304" pitchFamily="18" charset="0"/>
              </a:rPr>
              <a:t>Hanfstingl</a:t>
            </a:r>
            <a:r>
              <a:rPr lang="en-GB" dirty="0">
                <a:latin typeface="Times New Roman" panose="02020603050405020304" pitchFamily="18" charset="0"/>
                <a:cs typeface="Times New Roman" panose="02020603050405020304" pitchFamily="18" charset="0"/>
              </a:rPr>
              <a:t>, </a:t>
            </a:r>
            <a:r>
              <a:rPr lang="en-GB" dirty="0" err="1">
                <a:latin typeface="Times New Roman" panose="02020603050405020304" pitchFamily="18" charset="0"/>
                <a:cs typeface="Times New Roman" panose="02020603050405020304" pitchFamily="18" charset="0"/>
              </a:rPr>
              <a:t>Benke</a:t>
            </a:r>
            <a:r>
              <a:rPr lang="en-GB" dirty="0">
                <a:latin typeface="Times New Roman" panose="02020603050405020304" pitchFamily="18" charset="0"/>
                <a:cs typeface="Times New Roman" panose="02020603050405020304" pitchFamily="18" charset="0"/>
              </a:rPr>
              <a:t>, &amp; Zhang, 2019</a:t>
            </a:r>
            <a:r>
              <a:rPr lang="en-GB" baseline="0" dirty="0">
                <a:latin typeface="Times New Roman" panose="02020603050405020304" pitchFamily="18" charset="0"/>
                <a:cs typeface="Times New Roman" panose="02020603050405020304" pitchFamily="18" charset="0"/>
              </a:rPr>
              <a:t>). </a:t>
            </a:r>
            <a:r>
              <a:rPr lang="en-GB" dirty="0">
                <a:latin typeface="Times New Roman" panose="02020603050405020304" pitchFamily="18" charset="0"/>
                <a:cs typeface="Times New Roman" panose="02020603050405020304" pitchFamily="18" charset="0"/>
              </a:rPr>
              <a:t>Sensorimotor</a:t>
            </a:r>
            <a:r>
              <a:rPr lang="en-GB" baseline="0" dirty="0">
                <a:latin typeface="Times New Roman" panose="02020603050405020304" pitchFamily="18" charset="0"/>
                <a:cs typeface="Times New Roman" panose="02020603050405020304" pitchFamily="18" charset="0"/>
              </a:rPr>
              <a:t> and preoperational stages are experienced when a child is below seven years. According to </a:t>
            </a:r>
            <a:r>
              <a:rPr lang="en-GB" dirty="0">
                <a:latin typeface="Times New Roman" panose="02020603050405020304" pitchFamily="18" charset="0"/>
                <a:cs typeface="Times New Roman" panose="02020603050405020304" pitchFamily="18" charset="0"/>
              </a:rPr>
              <a:t>Erikson’s theory of lifespan development a child learns to either trust</a:t>
            </a:r>
            <a:r>
              <a:rPr lang="en-GB" baseline="0" dirty="0">
                <a:latin typeface="Times New Roman" panose="02020603050405020304" pitchFamily="18" charset="0"/>
                <a:cs typeface="Times New Roman" panose="02020603050405020304" pitchFamily="18" charset="0"/>
              </a:rPr>
              <a:t> or mistrust, autonomy or doubt, and initiative or guilt. </a:t>
            </a:r>
            <a:endParaRPr lang="en-GB" dirty="0"/>
          </a:p>
        </p:txBody>
      </p:sp>
      <p:sp>
        <p:nvSpPr>
          <p:cNvPr id="4" name="Slide Number Placeholder 3"/>
          <p:cNvSpPr>
            <a:spLocks noGrp="1"/>
          </p:cNvSpPr>
          <p:nvPr>
            <p:ph type="sldNum" sz="quarter" idx="10"/>
          </p:nvPr>
        </p:nvSpPr>
        <p:spPr/>
        <p:txBody>
          <a:bodyPr/>
          <a:lstStyle/>
          <a:p>
            <a:fld id="{FD760E58-2A88-4465-8D82-37BCD36EA01F}" type="slidenum">
              <a:rPr lang="en-GB" smtClean="0"/>
              <a:t>2</a:t>
            </a:fld>
            <a:endParaRPr lang="en-GB"/>
          </a:p>
        </p:txBody>
      </p:sp>
    </p:spTree>
    <p:extLst>
      <p:ext uri="{BB962C8B-B14F-4D97-AF65-F5344CB8AC3E}">
        <p14:creationId xmlns:p14="http://schemas.microsoft.com/office/powerpoint/2010/main" val="360945019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dirty="0"/>
              <a:t>Piaget’s theory also includes </a:t>
            </a:r>
            <a:r>
              <a:rPr lang="en-GB" baseline="0" dirty="0">
                <a:latin typeface="Times New Roman" panose="02020603050405020304" pitchFamily="18" charset="0"/>
                <a:cs typeface="Times New Roman" panose="02020603050405020304" pitchFamily="18" charset="0"/>
              </a:rPr>
              <a:t>concrete operational and formal operational stages but these stages occur when a child is above the age of seven. The experiences of a child during sensorimotor and preoperational stages determine the thinking and imagination of a person in the future (</a:t>
            </a:r>
            <a:r>
              <a:rPr lang="en-GB" dirty="0" err="1">
                <a:latin typeface="Times New Roman" panose="02020603050405020304" pitchFamily="18" charset="0"/>
                <a:cs typeface="Times New Roman" panose="02020603050405020304" pitchFamily="18" charset="0"/>
              </a:rPr>
              <a:t>Babakr</a:t>
            </a:r>
            <a:r>
              <a:rPr lang="en-GB" dirty="0">
                <a:latin typeface="Times New Roman" panose="02020603050405020304" pitchFamily="18" charset="0"/>
                <a:cs typeface="Times New Roman" panose="02020603050405020304" pitchFamily="18" charset="0"/>
              </a:rPr>
              <a:t>, </a:t>
            </a:r>
            <a:r>
              <a:rPr lang="en-GB" dirty="0" err="1">
                <a:latin typeface="Times New Roman" panose="02020603050405020304" pitchFamily="18" charset="0"/>
                <a:cs typeface="Times New Roman" panose="02020603050405020304" pitchFamily="18" charset="0"/>
              </a:rPr>
              <a:t>Mohamedamin</a:t>
            </a:r>
            <a:r>
              <a:rPr lang="en-GB" dirty="0">
                <a:latin typeface="Times New Roman" panose="02020603050405020304" pitchFamily="18" charset="0"/>
                <a:cs typeface="Times New Roman" panose="02020603050405020304" pitchFamily="18" charset="0"/>
              </a:rPr>
              <a:t>, &amp; </a:t>
            </a:r>
            <a:r>
              <a:rPr lang="en-GB" dirty="0" err="1">
                <a:latin typeface="Times New Roman" panose="02020603050405020304" pitchFamily="18" charset="0"/>
                <a:cs typeface="Times New Roman" panose="02020603050405020304" pitchFamily="18" charset="0"/>
              </a:rPr>
              <a:t>Kakamad</a:t>
            </a:r>
            <a:r>
              <a:rPr lang="en-GB" dirty="0">
                <a:latin typeface="Times New Roman" panose="02020603050405020304" pitchFamily="18" charset="0"/>
                <a:cs typeface="Times New Roman" panose="02020603050405020304" pitchFamily="18" charset="0"/>
              </a:rPr>
              <a:t>, 2019</a:t>
            </a:r>
            <a:r>
              <a:rPr lang="en-GB" baseline="0" dirty="0">
                <a:latin typeface="Times New Roman" panose="02020603050405020304" pitchFamily="18" charset="0"/>
                <a:cs typeface="Times New Roman" panose="02020603050405020304" pitchFamily="18" charset="0"/>
              </a:rPr>
              <a:t>). </a:t>
            </a:r>
            <a:endParaRPr lang="en-GB" dirty="0"/>
          </a:p>
        </p:txBody>
      </p:sp>
      <p:sp>
        <p:nvSpPr>
          <p:cNvPr id="4" name="Slide Number Placeholder 3"/>
          <p:cNvSpPr>
            <a:spLocks noGrp="1"/>
          </p:cNvSpPr>
          <p:nvPr>
            <p:ph type="sldNum" sz="quarter" idx="10"/>
          </p:nvPr>
        </p:nvSpPr>
        <p:spPr/>
        <p:txBody>
          <a:bodyPr/>
          <a:lstStyle/>
          <a:p>
            <a:fld id="{FD760E58-2A88-4465-8D82-37BCD36EA01F}" type="slidenum">
              <a:rPr lang="en-GB" smtClean="0"/>
              <a:t>3</a:t>
            </a:fld>
            <a:endParaRPr lang="en-GB"/>
          </a:p>
        </p:txBody>
      </p:sp>
    </p:spTree>
    <p:extLst>
      <p:ext uri="{BB962C8B-B14F-4D97-AF65-F5344CB8AC3E}">
        <p14:creationId xmlns:p14="http://schemas.microsoft.com/office/powerpoint/2010/main" val="8995535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dirty="0"/>
              <a:t>Other stages occur</a:t>
            </a:r>
            <a:r>
              <a:rPr lang="en-GB" baseline="0" dirty="0"/>
              <a:t> when a child is above five years. The first stage determines how child trusts the world. The second stage determines how a child can take control of the environment and work without self doubt even in adulthood. Children who are unsuccessful during the third stage may not be good leaders at adulthood because they fear working under self-initiative. </a:t>
            </a:r>
            <a:endParaRPr lang="en-GB" dirty="0"/>
          </a:p>
        </p:txBody>
      </p:sp>
      <p:sp>
        <p:nvSpPr>
          <p:cNvPr id="4" name="Slide Number Placeholder 3"/>
          <p:cNvSpPr>
            <a:spLocks noGrp="1"/>
          </p:cNvSpPr>
          <p:nvPr>
            <p:ph type="sldNum" sz="quarter" idx="10"/>
          </p:nvPr>
        </p:nvSpPr>
        <p:spPr/>
        <p:txBody>
          <a:bodyPr/>
          <a:lstStyle/>
          <a:p>
            <a:fld id="{FD760E58-2A88-4465-8D82-37BCD36EA01F}" type="slidenum">
              <a:rPr lang="en-GB" smtClean="0"/>
              <a:t>4</a:t>
            </a:fld>
            <a:endParaRPr lang="en-GB"/>
          </a:p>
        </p:txBody>
      </p:sp>
    </p:spTree>
    <p:extLst>
      <p:ext uri="{BB962C8B-B14F-4D97-AF65-F5344CB8AC3E}">
        <p14:creationId xmlns:p14="http://schemas.microsoft.com/office/powerpoint/2010/main" val="292687086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a:t>
            </a:r>
            <a:r>
              <a:rPr lang="en-GB" baseline="0" dirty="0"/>
              <a:t> stage three of </a:t>
            </a:r>
            <a:r>
              <a:rPr lang="en-GB" dirty="0">
                <a:latin typeface="Times New Roman" panose="02020603050405020304" pitchFamily="18" charset="0"/>
                <a:cs typeface="Times New Roman" panose="02020603050405020304" pitchFamily="18" charset="0"/>
              </a:rPr>
              <a:t>Erikson’s theory of lifespan development suggests that initiative is developed at this stage depending</a:t>
            </a:r>
            <a:r>
              <a:rPr lang="en-GB" baseline="0" dirty="0">
                <a:latin typeface="Times New Roman" panose="02020603050405020304" pitchFamily="18" charset="0"/>
                <a:cs typeface="Times New Roman" panose="02020603050405020304" pitchFamily="18" charset="0"/>
              </a:rPr>
              <a:t> how a child is successful in social interactions (</a:t>
            </a:r>
            <a:r>
              <a:rPr lang="en-GB" dirty="0">
                <a:latin typeface="Times New Roman" panose="02020603050405020304" pitchFamily="18" charset="0"/>
                <a:cs typeface="Times New Roman" panose="02020603050405020304" pitchFamily="18" charset="0"/>
              </a:rPr>
              <a:t>Maree, 2021</a:t>
            </a:r>
            <a:r>
              <a:rPr lang="en-GB" baseline="0" dirty="0">
                <a:latin typeface="Times New Roman" panose="02020603050405020304" pitchFamily="18" charset="0"/>
                <a:cs typeface="Times New Roman" panose="02020603050405020304" pitchFamily="18" charset="0"/>
              </a:rPr>
              <a:t>). </a:t>
            </a:r>
            <a:endParaRPr lang="en-GB" dirty="0"/>
          </a:p>
        </p:txBody>
      </p:sp>
      <p:sp>
        <p:nvSpPr>
          <p:cNvPr id="4" name="Slide Number Placeholder 3"/>
          <p:cNvSpPr>
            <a:spLocks noGrp="1"/>
          </p:cNvSpPr>
          <p:nvPr>
            <p:ph type="sldNum" sz="quarter" idx="10"/>
          </p:nvPr>
        </p:nvSpPr>
        <p:spPr/>
        <p:txBody>
          <a:bodyPr/>
          <a:lstStyle/>
          <a:p>
            <a:fld id="{FD760E58-2A88-4465-8D82-37BCD36EA01F}" type="slidenum">
              <a:rPr lang="en-GB" smtClean="0"/>
              <a:t>5</a:t>
            </a:fld>
            <a:endParaRPr lang="en-GB"/>
          </a:p>
        </p:txBody>
      </p:sp>
    </p:spTree>
    <p:extLst>
      <p:ext uri="{BB962C8B-B14F-4D97-AF65-F5344CB8AC3E}">
        <p14:creationId xmlns:p14="http://schemas.microsoft.com/office/powerpoint/2010/main" val="10489538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86CB7CEC-3D80-4B61-AA3F-59EF21FDA2A7}" type="datetimeFigureOut">
              <a:rPr lang="en-GB" smtClean="0"/>
              <a:t>19/10/2021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23D37F9-A066-4307-969B-51865C9433C7}" type="slidenum">
              <a:rPr lang="en-GB" smtClean="0"/>
              <a:t>‹#›</a:t>
            </a:fld>
            <a:endParaRPr lang="en-GB"/>
          </a:p>
        </p:txBody>
      </p:sp>
    </p:spTree>
    <p:extLst>
      <p:ext uri="{BB962C8B-B14F-4D97-AF65-F5344CB8AC3E}">
        <p14:creationId xmlns:p14="http://schemas.microsoft.com/office/powerpoint/2010/main" val="231795705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86CB7CEC-3D80-4B61-AA3F-59EF21FDA2A7}" type="datetimeFigureOut">
              <a:rPr lang="en-GB" smtClean="0"/>
              <a:t>19/10/2021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23D37F9-A066-4307-969B-51865C9433C7}" type="slidenum">
              <a:rPr lang="en-GB" smtClean="0"/>
              <a:t>‹#›</a:t>
            </a:fld>
            <a:endParaRPr lang="en-GB"/>
          </a:p>
        </p:txBody>
      </p:sp>
    </p:spTree>
    <p:extLst>
      <p:ext uri="{BB962C8B-B14F-4D97-AF65-F5344CB8AC3E}">
        <p14:creationId xmlns:p14="http://schemas.microsoft.com/office/powerpoint/2010/main" val="244231369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6CB7CEC-3D80-4B61-AA3F-59EF21FDA2A7}" type="datetimeFigureOut">
              <a:rPr lang="en-GB" smtClean="0"/>
              <a:t>19/10/2021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23D37F9-A066-4307-969B-51865C9433C7}" type="slidenum">
              <a:rPr lang="en-GB" smtClean="0"/>
              <a:t>‹#›</a:t>
            </a:fld>
            <a:endParaRPr lang="en-GB"/>
          </a:p>
        </p:txBody>
      </p:sp>
    </p:spTree>
    <p:extLst>
      <p:ext uri="{BB962C8B-B14F-4D97-AF65-F5344CB8AC3E}">
        <p14:creationId xmlns:p14="http://schemas.microsoft.com/office/powerpoint/2010/main" val="307413443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86CB7CEC-3D80-4B61-AA3F-59EF21FDA2A7}" type="datetimeFigureOut">
              <a:rPr lang="en-GB" smtClean="0"/>
              <a:t>19/10/2021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23D37F9-A066-4307-969B-51865C9433C7}" type="slidenum">
              <a:rPr lang="en-GB" smtClean="0"/>
              <a:t>‹#›</a:t>
            </a:fld>
            <a:endParaRPr lang="en-GB"/>
          </a:p>
        </p:txBody>
      </p:sp>
    </p:spTree>
    <p:extLst>
      <p:ext uri="{BB962C8B-B14F-4D97-AF65-F5344CB8AC3E}">
        <p14:creationId xmlns:p14="http://schemas.microsoft.com/office/powerpoint/2010/main" val="21014541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86CB7CEC-3D80-4B61-AA3F-59EF21FDA2A7}" type="datetimeFigureOut">
              <a:rPr lang="en-GB" smtClean="0"/>
              <a:t>19/10/2021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23D37F9-A066-4307-969B-51865C9433C7}" type="slidenum">
              <a:rPr lang="en-GB" smtClean="0"/>
              <a:t>‹#›</a:t>
            </a:fld>
            <a:endParaRPr lang="en-GB"/>
          </a:p>
        </p:txBody>
      </p:sp>
    </p:spTree>
    <p:extLst>
      <p:ext uri="{BB962C8B-B14F-4D97-AF65-F5344CB8AC3E}">
        <p14:creationId xmlns:p14="http://schemas.microsoft.com/office/powerpoint/2010/main" val="427102662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86CB7CEC-3D80-4B61-AA3F-59EF21FDA2A7}" type="datetimeFigureOut">
              <a:rPr lang="en-GB" smtClean="0"/>
              <a:t>19/10/2021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23D37F9-A066-4307-969B-51865C9433C7}" type="slidenum">
              <a:rPr lang="en-GB" smtClean="0"/>
              <a:t>‹#›</a:t>
            </a:fld>
            <a:endParaRPr lang="en-GB"/>
          </a:p>
        </p:txBody>
      </p:sp>
    </p:spTree>
    <p:extLst>
      <p:ext uri="{BB962C8B-B14F-4D97-AF65-F5344CB8AC3E}">
        <p14:creationId xmlns:p14="http://schemas.microsoft.com/office/powerpoint/2010/main" val="50347200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6CB7CEC-3D80-4B61-AA3F-59EF21FDA2A7}" type="datetimeFigureOut">
              <a:rPr lang="en-GB" smtClean="0"/>
              <a:t>19/10/2021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23D37F9-A066-4307-969B-51865C9433C7}" type="slidenum">
              <a:rPr lang="en-GB" smtClean="0"/>
              <a:t>‹#›</a:t>
            </a:fld>
            <a:endParaRPr lang="en-GB"/>
          </a:p>
        </p:txBody>
      </p:sp>
    </p:spTree>
    <p:extLst>
      <p:ext uri="{BB962C8B-B14F-4D97-AF65-F5344CB8AC3E}">
        <p14:creationId xmlns:p14="http://schemas.microsoft.com/office/powerpoint/2010/main" val="278736378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6CB7CEC-3D80-4B61-AA3F-59EF21FDA2A7}" type="datetimeFigureOut">
              <a:rPr lang="en-GB" smtClean="0"/>
              <a:t>19/10/2021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23D37F9-A066-4307-969B-51865C9433C7}" type="slidenum">
              <a:rPr lang="en-GB" smtClean="0"/>
              <a:t>‹#›</a:t>
            </a:fld>
            <a:endParaRPr lang="en-GB"/>
          </a:p>
        </p:txBody>
      </p:sp>
    </p:spTree>
    <p:extLst>
      <p:ext uri="{BB962C8B-B14F-4D97-AF65-F5344CB8AC3E}">
        <p14:creationId xmlns:p14="http://schemas.microsoft.com/office/powerpoint/2010/main" val="19862427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6CB7CEC-3D80-4B61-AA3F-59EF21FDA2A7}" type="datetimeFigureOut">
              <a:rPr lang="en-GB" smtClean="0"/>
              <a:t>19/10/2021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23D37F9-A066-4307-969B-51865C9433C7}" type="slidenum">
              <a:rPr lang="en-GB" smtClean="0"/>
              <a:t>‹#›</a:t>
            </a:fld>
            <a:endParaRPr lang="en-GB"/>
          </a:p>
        </p:txBody>
      </p:sp>
    </p:spTree>
    <p:extLst>
      <p:ext uri="{BB962C8B-B14F-4D97-AF65-F5344CB8AC3E}">
        <p14:creationId xmlns:p14="http://schemas.microsoft.com/office/powerpoint/2010/main" val="390623964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86CB7CEC-3D80-4B61-AA3F-59EF21FDA2A7}" type="datetimeFigureOut">
              <a:rPr lang="en-GB" smtClean="0"/>
              <a:t>19/10/2021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23D37F9-A066-4307-969B-51865C9433C7}" type="slidenum">
              <a:rPr lang="en-GB" smtClean="0"/>
              <a:t>‹#›</a:t>
            </a:fld>
            <a:endParaRPr lang="en-GB"/>
          </a:p>
        </p:txBody>
      </p:sp>
    </p:spTree>
    <p:extLst>
      <p:ext uri="{BB962C8B-B14F-4D97-AF65-F5344CB8AC3E}">
        <p14:creationId xmlns:p14="http://schemas.microsoft.com/office/powerpoint/2010/main" val="296529189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86CB7CEC-3D80-4B61-AA3F-59EF21FDA2A7}" type="datetimeFigureOut">
              <a:rPr lang="en-GB" smtClean="0"/>
              <a:t>19/10/2021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23D37F9-A066-4307-969B-51865C9433C7}" type="slidenum">
              <a:rPr lang="en-GB" smtClean="0"/>
              <a:t>‹#›</a:t>
            </a:fld>
            <a:endParaRPr lang="en-GB"/>
          </a:p>
        </p:txBody>
      </p:sp>
    </p:spTree>
    <p:extLst>
      <p:ext uri="{BB962C8B-B14F-4D97-AF65-F5344CB8AC3E}">
        <p14:creationId xmlns:p14="http://schemas.microsoft.com/office/powerpoint/2010/main" val="205180485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6CB7CEC-3D80-4B61-AA3F-59EF21FDA2A7}" type="datetimeFigureOut">
              <a:rPr lang="en-GB" smtClean="0"/>
              <a:t>19/10/2021</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23D37F9-A066-4307-969B-51865C9433C7}" type="slidenum">
              <a:rPr lang="en-GB" smtClean="0"/>
              <a:t>‹#›</a:t>
            </a:fld>
            <a:endParaRPr lang="en-GB"/>
          </a:p>
        </p:txBody>
      </p:sp>
    </p:spTree>
    <p:extLst>
      <p:ext uri="{BB962C8B-B14F-4D97-AF65-F5344CB8AC3E}">
        <p14:creationId xmlns:p14="http://schemas.microsoft.com/office/powerpoint/2010/main" val="163982930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801098" y="1396289"/>
            <a:ext cx="5712824" cy="1325563"/>
          </a:xfrm>
        </p:spPr>
        <p:txBody>
          <a:bodyPr vert="horz" lIns="91440" tIns="45720" rIns="91440" bIns="45720" rtlCol="0" anchor="ctr">
            <a:normAutofit/>
          </a:bodyPr>
          <a:lstStyle/>
          <a:p>
            <a:pPr algn="l"/>
            <a:r>
              <a:rPr lang="en-US" sz="2800" b="1" kern="1200">
                <a:solidFill>
                  <a:schemeClr val="tx1"/>
                </a:solidFill>
                <a:latin typeface="+mj-lt"/>
                <a:ea typeface="+mj-ea"/>
                <a:cs typeface="+mj-cs"/>
              </a:rPr>
              <a:t>A child’s experience between the ages of 0 – 5 years can affect the rest of their lives </a:t>
            </a:r>
          </a:p>
        </p:txBody>
      </p:sp>
      <p:sp>
        <p:nvSpPr>
          <p:cNvPr id="3" name="Subtitle 2"/>
          <p:cNvSpPr>
            <a:spLocks noGrp="1"/>
          </p:cNvSpPr>
          <p:nvPr>
            <p:ph type="subTitle" idx="1"/>
          </p:nvPr>
        </p:nvSpPr>
        <p:spPr>
          <a:xfrm>
            <a:off x="805543" y="2871982"/>
            <a:ext cx="4558309" cy="3181684"/>
          </a:xfrm>
        </p:spPr>
        <p:txBody>
          <a:bodyPr vert="horz" lIns="91440" tIns="45720" rIns="91440" bIns="45720" rtlCol="0" anchor="t">
            <a:normAutofit/>
          </a:bodyPr>
          <a:lstStyle/>
          <a:p>
            <a:pPr indent="-228600" algn="l">
              <a:buFont typeface="Arial" panose="020B0604020202020204" pitchFamily="34" charset="0"/>
              <a:buChar char="•"/>
            </a:pPr>
            <a:r>
              <a:rPr lang="en-US" sz="1800"/>
              <a:t>Student’s Name : Marilena Anghel</a:t>
            </a:r>
          </a:p>
          <a:p>
            <a:pPr indent="-228600" algn="l">
              <a:buFont typeface="Arial" panose="020B0604020202020204" pitchFamily="34" charset="0"/>
              <a:buChar char="•"/>
            </a:pPr>
            <a:r>
              <a:rPr lang="en-US" sz="1800"/>
              <a:t>Student Number : 2020324</a:t>
            </a:r>
          </a:p>
          <a:p>
            <a:pPr indent="-228600" algn="l">
              <a:buFont typeface="Arial" panose="020B0604020202020204" pitchFamily="34" charset="0"/>
              <a:buChar char="•"/>
            </a:pPr>
            <a:r>
              <a:rPr lang="en-US" sz="1800"/>
              <a:t>Date : 20/10/2021</a:t>
            </a:r>
          </a:p>
          <a:p>
            <a:pPr indent="-228600" algn="l">
              <a:buFont typeface="Arial" panose="020B0604020202020204" pitchFamily="34" charset="0"/>
              <a:buChar char="•"/>
            </a:pPr>
            <a:r>
              <a:rPr lang="en-US" sz="1800"/>
              <a:t>Module name : Psychology for Health and Social Care</a:t>
            </a:r>
          </a:p>
          <a:p>
            <a:pPr indent="-228600" algn="l">
              <a:buFont typeface="Arial" panose="020B0604020202020204" pitchFamily="34" charset="0"/>
              <a:buChar char="•"/>
            </a:pPr>
            <a:r>
              <a:rPr lang="en-US" sz="1800"/>
              <a:t>  Module code : BMHP4003</a:t>
            </a:r>
          </a:p>
          <a:p>
            <a:pPr indent="-228600" algn="l">
              <a:buFont typeface="Arial" panose="020B0604020202020204" pitchFamily="34" charset="0"/>
              <a:buChar char="•"/>
            </a:pPr>
            <a:r>
              <a:rPr lang="en-US" sz="1800"/>
              <a:t>Lecturer’s name : Rebecca Kavanagh</a:t>
            </a:r>
          </a:p>
          <a:p>
            <a:pPr indent="-228600" algn="l">
              <a:buFont typeface="Arial" panose="020B0604020202020204" pitchFamily="34" charset="0"/>
              <a:buChar char="•"/>
            </a:pPr>
            <a:endParaRPr lang="en-US" sz="1800"/>
          </a:p>
        </p:txBody>
      </p:sp>
      <p:sp>
        <p:nvSpPr>
          <p:cNvPr id="14" name="Oval 13">
            <a:extLst>
              <a:ext uri="{FF2B5EF4-FFF2-40B4-BE49-F238E27FC236}">
                <a16:creationId xmlns:a16="http://schemas.microsoft.com/office/drawing/2014/main" id="{C99A8FB7-A79B-4BC9-9D56-B79587F6AA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804761" y="2650637"/>
            <a:ext cx="3118104" cy="3118104"/>
          </a:xfrm>
          <a:prstGeom prst="ellipse">
            <a:avLst/>
          </a:pr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Freeform: Shape 15">
            <a:extLst>
              <a:ext uri="{FF2B5EF4-FFF2-40B4-BE49-F238E27FC236}">
                <a16:creationId xmlns:a16="http://schemas.microsoft.com/office/drawing/2014/main" id="{B23893E2-3349-46D7-A7AA-B9E447957F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96859" y="0"/>
            <a:ext cx="4198060" cy="3650200"/>
          </a:xfrm>
          <a:custGeom>
            <a:avLst/>
            <a:gdLst>
              <a:gd name="connsiteX0" fmla="*/ 262846 w 4198060"/>
              <a:gd name="connsiteY0" fmla="*/ 0 h 3650200"/>
              <a:gd name="connsiteX1" fmla="*/ 4198060 w 4198060"/>
              <a:gd name="connsiteY1" fmla="*/ 0 h 3650200"/>
              <a:gd name="connsiteX2" fmla="*/ 4198060 w 4198060"/>
              <a:gd name="connsiteY2" fmla="*/ 3021648 h 3650200"/>
              <a:gd name="connsiteX3" fmla="*/ 4142653 w 4198060"/>
              <a:gd name="connsiteY3" fmla="*/ 3072005 h 3650200"/>
              <a:gd name="connsiteX4" fmla="*/ 2532040 w 4198060"/>
              <a:gd name="connsiteY4" fmla="*/ 3650200 h 3650200"/>
              <a:gd name="connsiteX5" fmla="*/ 0 w 4198060"/>
              <a:gd name="connsiteY5" fmla="*/ 1118160 h 3650200"/>
              <a:gd name="connsiteX6" fmla="*/ 198981 w 4198060"/>
              <a:gd name="connsiteY6" fmla="*/ 132576 h 3650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98060" h="3650200">
                <a:moveTo>
                  <a:pt x="262846" y="0"/>
                </a:moveTo>
                <a:lnTo>
                  <a:pt x="4198060" y="0"/>
                </a:lnTo>
                <a:lnTo>
                  <a:pt x="4198060" y="3021648"/>
                </a:lnTo>
                <a:lnTo>
                  <a:pt x="4142653" y="3072005"/>
                </a:lnTo>
                <a:cubicBezTo>
                  <a:pt x="3704967" y="3433216"/>
                  <a:pt x="3143843" y="3650200"/>
                  <a:pt x="2532040" y="3650200"/>
                </a:cubicBezTo>
                <a:cubicBezTo>
                  <a:pt x="1133633" y="3650200"/>
                  <a:pt x="0" y="2516567"/>
                  <a:pt x="0" y="1118160"/>
                </a:cubicBezTo>
                <a:cubicBezTo>
                  <a:pt x="0" y="768558"/>
                  <a:pt x="70852" y="435505"/>
                  <a:pt x="198981" y="132576"/>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4" descr="A teddy bear">
            <a:extLst>
              <a:ext uri="{FF2B5EF4-FFF2-40B4-BE49-F238E27FC236}">
                <a16:creationId xmlns:a16="http://schemas.microsoft.com/office/drawing/2014/main" id="{44C256E6-DAF5-4869-A480-585F7D6A9C44}"/>
              </a:ext>
            </a:extLst>
          </p:cNvPr>
          <p:cNvPicPr>
            <a:picLocks noChangeAspect="1"/>
          </p:cNvPicPr>
          <p:nvPr/>
        </p:nvPicPr>
        <p:blipFill rotWithShape="1">
          <a:blip r:embed="rId2"/>
          <a:srcRect l="33251" r="-4" b="-4"/>
          <a:stretch/>
        </p:blipFill>
        <p:spPr>
          <a:xfrm>
            <a:off x="5969353" y="2815228"/>
            <a:ext cx="2788920" cy="2788920"/>
          </a:xfrm>
          <a:custGeom>
            <a:avLst/>
            <a:gdLst/>
            <a:ahLst/>
            <a:cxnLst/>
            <a:rect l="l" t="t" r="r" b="b"/>
            <a:pathLst>
              <a:path w="2880360" h="2880360">
                <a:moveTo>
                  <a:pt x="1440180" y="0"/>
                </a:moveTo>
                <a:cubicBezTo>
                  <a:pt x="2235569" y="0"/>
                  <a:pt x="2880360" y="644791"/>
                  <a:pt x="2880360" y="1440180"/>
                </a:cubicBezTo>
                <a:cubicBezTo>
                  <a:pt x="2880360" y="2235569"/>
                  <a:pt x="2235569" y="2880360"/>
                  <a:pt x="1440180" y="2880360"/>
                </a:cubicBezTo>
                <a:cubicBezTo>
                  <a:pt x="644791" y="2880360"/>
                  <a:pt x="0" y="2235569"/>
                  <a:pt x="0" y="1440180"/>
                </a:cubicBezTo>
                <a:cubicBezTo>
                  <a:pt x="0" y="644791"/>
                  <a:pt x="644791" y="0"/>
                  <a:pt x="1440180" y="0"/>
                </a:cubicBezTo>
                <a:close/>
              </a:path>
            </a:pathLst>
          </a:custGeom>
        </p:spPr>
      </p:pic>
      <p:pic>
        <p:nvPicPr>
          <p:cNvPr id="6" name="Picture 5" descr="A teddy bear">
            <a:extLst>
              <a:ext uri="{FF2B5EF4-FFF2-40B4-BE49-F238E27FC236}">
                <a16:creationId xmlns:a16="http://schemas.microsoft.com/office/drawing/2014/main" id="{C3C7E718-FC0A-E240-9D33-B8D183096E04}"/>
              </a:ext>
            </a:extLst>
          </p:cNvPr>
          <p:cNvPicPr>
            <a:picLocks noChangeAspect="1"/>
          </p:cNvPicPr>
          <p:nvPr/>
        </p:nvPicPr>
        <p:blipFill rotWithShape="1">
          <a:blip r:embed="rId2"/>
          <a:srcRect l="22761" r="1" b="1"/>
          <a:stretch/>
        </p:blipFill>
        <p:spPr>
          <a:xfrm>
            <a:off x="8160603" y="2"/>
            <a:ext cx="4034316" cy="3486455"/>
          </a:xfrm>
          <a:custGeom>
            <a:avLst/>
            <a:gdLst/>
            <a:ahLst/>
            <a:cxnLst/>
            <a:rect l="l" t="t" r="r" b="b"/>
            <a:pathLst>
              <a:path w="4034316" h="3486455">
                <a:moveTo>
                  <a:pt x="280681" y="0"/>
                </a:moveTo>
                <a:lnTo>
                  <a:pt x="4034316" y="0"/>
                </a:lnTo>
                <a:lnTo>
                  <a:pt x="4034316" y="2800630"/>
                </a:lnTo>
                <a:lnTo>
                  <a:pt x="3874752" y="2945652"/>
                </a:lnTo>
                <a:cubicBezTo>
                  <a:pt x="3465371" y="3283503"/>
                  <a:pt x="2940535" y="3486455"/>
                  <a:pt x="2368296" y="3486455"/>
                </a:cubicBezTo>
                <a:cubicBezTo>
                  <a:pt x="1060322" y="3486455"/>
                  <a:pt x="0" y="2426133"/>
                  <a:pt x="0" y="1118159"/>
                </a:cubicBezTo>
                <a:cubicBezTo>
                  <a:pt x="0" y="791166"/>
                  <a:pt x="66270" y="479650"/>
                  <a:pt x="186113" y="196311"/>
                </a:cubicBezTo>
                <a:close/>
              </a:path>
            </a:pathLst>
          </a:custGeom>
        </p:spPr>
      </p:pic>
      <p:sp>
        <p:nvSpPr>
          <p:cNvPr id="18" name="Freeform: Shape 17">
            <a:extLst>
              <a:ext uri="{FF2B5EF4-FFF2-40B4-BE49-F238E27FC236}">
                <a16:creationId xmlns:a16="http://schemas.microsoft.com/office/drawing/2014/main" id="{2B7592FE-10D1-4664-B623-353F47C8DF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88132" y="4032250"/>
            <a:ext cx="3303868" cy="2825750"/>
          </a:xfrm>
          <a:custGeom>
            <a:avLst/>
            <a:gdLst>
              <a:gd name="connsiteX0" fmla="*/ 1888600 w 3303868"/>
              <a:gd name="connsiteY0" fmla="*/ 0 h 2825750"/>
              <a:gd name="connsiteX1" fmla="*/ 3224042 w 3303868"/>
              <a:gd name="connsiteY1" fmla="*/ 553158 h 2825750"/>
              <a:gd name="connsiteX2" fmla="*/ 3303868 w 3303868"/>
              <a:gd name="connsiteY2" fmla="*/ 640989 h 2825750"/>
              <a:gd name="connsiteX3" fmla="*/ 3303868 w 3303868"/>
              <a:gd name="connsiteY3" fmla="*/ 2825750 h 2825750"/>
              <a:gd name="connsiteX4" fmla="*/ 250380 w 3303868"/>
              <a:gd name="connsiteY4" fmla="*/ 2825750 h 2825750"/>
              <a:gd name="connsiteX5" fmla="*/ 227944 w 3303868"/>
              <a:gd name="connsiteY5" fmla="*/ 2788819 h 2825750"/>
              <a:gd name="connsiteX6" fmla="*/ 0 w 3303868"/>
              <a:gd name="connsiteY6" fmla="*/ 1888600 h 2825750"/>
              <a:gd name="connsiteX7" fmla="*/ 1888600 w 3303868"/>
              <a:gd name="connsiteY7" fmla="*/ 0 h 28257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03868" h="2825750">
                <a:moveTo>
                  <a:pt x="1888600" y="0"/>
                </a:moveTo>
                <a:cubicBezTo>
                  <a:pt x="2410123" y="0"/>
                  <a:pt x="2882273" y="211389"/>
                  <a:pt x="3224042" y="553158"/>
                </a:cubicBezTo>
                <a:lnTo>
                  <a:pt x="3303868" y="640989"/>
                </a:lnTo>
                <a:lnTo>
                  <a:pt x="3303868" y="2825750"/>
                </a:lnTo>
                <a:lnTo>
                  <a:pt x="250380" y="2825750"/>
                </a:lnTo>
                <a:lnTo>
                  <a:pt x="227944" y="2788819"/>
                </a:lnTo>
                <a:cubicBezTo>
                  <a:pt x="82574" y="2521217"/>
                  <a:pt x="0" y="2214552"/>
                  <a:pt x="0" y="1888600"/>
                </a:cubicBezTo>
                <a:cubicBezTo>
                  <a:pt x="0" y="845555"/>
                  <a:pt x="845555" y="0"/>
                  <a:pt x="1888600" y="0"/>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7" name="Picture 6" descr="A teddy bear">
            <a:extLst>
              <a:ext uri="{FF2B5EF4-FFF2-40B4-BE49-F238E27FC236}">
                <a16:creationId xmlns:a16="http://schemas.microsoft.com/office/drawing/2014/main" id="{7863DF57-522C-2848-A27F-4194BF13B46C}"/>
              </a:ext>
            </a:extLst>
          </p:cNvPr>
          <p:cNvPicPr>
            <a:picLocks noChangeAspect="1"/>
          </p:cNvPicPr>
          <p:nvPr/>
        </p:nvPicPr>
        <p:blipFill rotWithShape="1">
          <a:blip r:embed="rId2"/>
          <a:srcRect l="21255" r="5" b="5"/>
          <a:stretch/>
        </p:blipFill>
        <p:spPr>
          <a:xfrm>
            <a:off x="9053088" y="4197217"/>
            <a:ext cx="3138912" cy="2660795"/>
          </a:xfrm>
          <a:custGeom>
            <a:avLst/>
            <a:gdLst/>
            <a:ahLst/>
            <a:cxnLst/>
            <a:rect l="l" t="t" r="r" b="b"/>
            <a:pathLst>
              <a:path w="3138912" h="2660795">
                <a:moveTo>
                  <a:pt x="1723644" y="0"/>
                </a:moveTo>
                <a:cubicBezTo>
                  <a:pt x="2259111" y="0"/>
                  <a:pt x="2737550" y="244172"/>
                  <a:pt x="3053691" y="627247"/>
                </a:cubicBezTo>
                <a:lnTo>
                  <a:pt x="3138912" y="741211"/>
                </a:lnTo>
                <a:lnTo>
                  <a:pt x="3138912" y="2660795"/>
                </a:lnTo>
                <a:lnTo>
                  <a:pt x="278239" y="2660795"/>
                </a:lnTo>
                <a:lnTo>
                  <a:pt x="208035" y="2545235"/>
                </a:lnTo>
                <a:cubicBezTo>
                  <a:pt x="75362" y="2301006"/>
                  <a:pt x="0" y="2021126"/>
                  <a:pt x="0" y="1723644"/>
                </a:cubicBezTo>
                <a:cubicBezTo>
                  <a:pt x="0" y="771702"/>
                  <a:pt x="771702" y="0"/>
                  <a:pt x="1723644" y="0"/>
                </a:cubicBezTo>
                <a:close/>
              </a:path>
            </a:pathLst>
          </a:custGeom>
        </p:spPr>
      </p:pic>
    </p:spTree>
    <p:extLst>
      <p:ext uri="{BB962C8B-B14F-4D97-AF65-F5344CB8AC3E}">
        <p14:creationId xmlns:p14="http://schemas.microsoft.com/office/powerpoint/2010/main" val="3592081996"/>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6"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686834" y="1153572"/>
            <a:ext cx="3200400" cy="4461163"/>
          </a:xfrm>
        </p:spPr>
        <p:txBody>
          <a:bodyPr vert="horz" lIns="91440" tIns="45720" rIns="91440" bIns="45720" rtlCol="0" anchor="ctr">
            <a:normAutofit/>
          </a:bodyPr>
          <a:lstStyle/>
          <a:p>
            <a:pPr algn="l"/>
            <a:r>
              <a:rPr lang="en-US" sz="4400" b="1" kern="1200">
                <a:solidFill>
                  <a:srgbClr val="FFFFFF"/>
                </a:solidFill>
                <a:latin typeface="+mj-lt"/>
                <a:ea typeface="+mj-ea"/>
                <a:cs typeface="+mj-cs"/>
              </a:rPr>
              <a:t>Introduction</a:t>
            </a:r>
          </a:p>
        </p:txBody>
      </p:sp>
      <p:sp>
        <p:nvSpPr>
          <p:cNvPr id="38"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Subtitle 2"/>
          <p:cNvSpPr>
            <a:spLocks noGrp="1"/>
          </p:cNvSpPr>
          <p:nvPr>
            <p:ph type="subTitle" idx="1"/>
          </p:nvPr>
        </p:nvSpPr>
        <p:spPr>
          <a:xfrm>
            <a:off x="4447308" y="591344"/>
            <a:ext cx="6906491" cy="5585619"/>
          </a:xfrm>
        </p:spPr>
        <p:txBody>
          <a:bodyPr vert="horz" lIns="91440" tIns="45720" rIns="91440" bIns="45720" rtlCol="0" anchor="ctr">
            <a:normAutofit/>
          </a:bodyPr>
          <a:lstStyle/>
          <a:p>
            <a:pPr marL="342900" indent="-228600" algn="l">
              <a:buClr>
                <a:srgbClr val="7030A0"/>
              </a:buClr>
              <a:buFont typeface="Arial" panose="020B0604020202020204" pitchFamily="34" charset="0"/>
              <a:buChar char="•"/>
            </a:pPr>
            <a:r>
              <a:rPr lang="en-US" sz="2200"/>
              <a:t>This presentation seeks to explain how experiences of children below five years can affect the rest of their life.</a:t>
            </a:r>
          </a:p>
          <a:p>
            <a:pPr marL="342900" indent="-228600" algn="l">
              <a:buClr>
                <a:srgbClr val="7030A0"/>
              </a:buClr>
              <a:buFont typeface="Arial" panose="020B0604020202020204" pitchFamily="34" charset="0"/>
              <a:buChar char="•"/>
            </a:pPr>
            <a:r>
              <a:rPr lang="en-US" sz="2200"/>
              <a:t>To explain it, the presentation will explain Piaget’s theory of cognitive development and Erikson’s theory of lifespan development. </a:t>
            </a:r>
          </a:p>
          <a:p>
            <a:pPr marL="342900" indent="-228600" algn="l">
              <a:buClr>
                <a:srgbClr val="7030A0"/>
              </a:buClr>
              <a:buFont typeface="Arial" panose="020B0604020202020204" pitchFamily="34" charset="0"/>
              <a:buChar char="•"/>
            </a:pPr>
            <a:r>
              <a:rPr lang="en-US" sz="2200"/>
              <a:t>Notably, children develop through stages which are affected by their environment (Robinson, 2019).</a:t>
            </a:r>
          </a:p>
          <a:p>
            <a:pPr marL="342900" indent="-228600" algn="l">
              <a:buClr>
                <a:srgbClr val="7030A0"/>
              </a:buClr>
              <a:buFont typeface="Arial" panose="020B0604020202020204" pitchFamily="34" charset="0"/>
              <a:buChar char="•"/>
            </a:pPr>
            <a:r>
              <a:rPr lang="en-US" sz="2200"/>
              <a:t>Piaget’s theory divides mental development of a child into four stages (Hanfstingl, Benke, &amp; Zhang, 2019).</a:t>
            </a:r>
          </a:p>
          <a:p>
            <a:pPr marL="342900" indent="-228600" algn="l">
              <a:buClr>
                <a:srgbClr val="7030A0"/>
              </a:buClr>
              <a:buFont typeface="Arial" panose="020B0604020202020204" pitchFamily="34" charset="0"/>
              <a:buChar char="•"/>
            </a:pPr>
            <a:r>
              <a:rPr lang="en-US" sz="2200"/>
              <a:t>Each stages has environmental factors that determine how a child will think after growing up. </a:t>
            </a:r>
          </a:p>
          <a:p>
            <a:pPr marL="342900" indent="-228600" algn="l">
              <a:buClr>
                <a:srgbClr val="7030A0"/>
              </a:buClr>
              <a:buFont typeface="Arial" panose="020B0604020202020204" pitchFamily="34" charset="0"/>
              <a:buChar char="•"/>
            </a:pPr>
            <a:r>
              <a:rPr lang="en-US" sz="2200"/>
              <a:t>Erikson’s theory of lifespan development explains stages 7 psychological stages of a person three of which are experienced between birth and five years (Orenstein &amp; Lewis, 2020). </a:t>
            </a:r>
          </a:p>
        </p:txBody>
      </p:sp>
    </p:spTree>
    <p:extLst>
      <p:ext uri="{BB962C8B-B14F-4D97-AF65-F5344CB8AC3E}">
        <p14:creationId xmlns:p14="http://schemas.microsoft.com/office/powerpoint/2010/main" val="233375426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 name="Rectangle 7">
            <a:extLst>
              <a:ext uri="{FF2B5EF4-FFF2-40B4-BE49-F238E27FC236}">
                <a16:creationId xmlns:a16="http://schemas.microsoft.com/office/drawing/2014/main" id="{F4155C20-3F0E-4576-8A0B-C345B62312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p:cNvSpPr>
            <a:spLocks noGrp="1"/>
          </p:cNvSpPr>
          <p:nvPr>
            <p:ph type="ctrTitle"/>
          </p:nvPr>
        </p:nvSpPr>
        <p:spPr>
          <a:xfrm>
            <a:off x="466730" y="1598246"/>
            <a:ext cx="4554659" cy="5034817"/>
          </a:xfrm>
        </p:spPr>
        <p:txBody>
          <a:bodyPr anchor="t">
            <a:normAutofit/>
          </a:bodyPr>
          <a:lstStyle/>
          <a:p>
            <a:pPr algn="l"/>
            <a:r>
              <a:rPr lang="en-GB" sz="6200">
                <a:solidFill>
                  <a:srgbClr val="FFFFFF"/>
                </a:solidFill>
                <a:latin typeface="Times New Roman" panose="02020603050405020304" pitchFamily="18" charset="0"/>
                <a:cs typeface="Times New Roman" panose="02020603050405020304" pitchFamily="18" charset="0"/>
              </a:rPr>
              <a:t>Piaget’s Theory of Cognitive Development</a:t>
            </a:r>
            <a:endParaRPr lang="en-GB" sz="6200" b="1">
              <a:solidFill>
                <a:srgbClr val="FFFFFF"/>
              </a:solidFill>
              <a:latin typeface="Times New Roman" panose="02020603050405020304" pitchFamily="18" charset="0"/>
              <a:cs typeface="Times New Roman" panose="02020603050405020304" pitchFamily="18" charset="0"/>
            </a:endParaRPr>
          </a:p>
        </p:txBody>
      </p:sp>
      <p:sp>
        <p:nvSpPr>
          <p:cNvPr id="3" name="Subtitle 2"/>
          <p:cNvSpPr>
            <a:spLocks noGrp="1"/>
          </p:cNvSpPr>
          <p:nvPr>
            <p:ph type="subTitle" idx="1"/>
          </p:nvPr>
        </p:nvSpPr>
        <p:spPr>
          <a:xfrm>
            <a:off x="5792994" y="1590840"/>
            <a:ext cx="5010506" cy="5007531"/>
          </a:xfrm>
        </p:spPr>
        <p:txBody>
          <a:bodyPr>
            <a:normAutofit/>
          </a:bodyPr>
          <a:lstStyle/>
          <a:p>
            <a:pPr marL="342900" indent="-342900" algn="l">
              <a:buClr>
                <a:srgbClr val="7030A0"/>
              </a:buClr>
              <a:buFont typeface="Wingdings" panose="05000000000000000000" pitchFamily="2" charset="2"/>
              <a:buChar char="§"/>
            </a:pPr>
            <a:r>
              <a:rPr lang="en-GB" sz="2100">
                <a:solidFill>
                  <a:srgbClr val="FFFFFF"/>
                </a:solidFill>
                <a:latin typeface="Times New Roman" panose="02020603050405020304" pitchFamily="18" charset="0"/>
                <a:cs typeface="Times New Roman" panose="02020603050405020304" pitchFamily="18" charset="0"/>
              </a:rPr>
              <a:t>This theory states that psychological development of a child involves the following stages. </a:t>
            </a:r>
          </a:p>
          <a:p>
            <a:pPr marL="342900" indent="-342900" algn="l">
              <a:buClr>
                <a:srgbClr val="7030A0"/>
              </a:buClr>
              <a:buFont typeface="Wingdings" panose="05000000000000000000" pitchFamily="2" charset="2"/>
              <a:buChar char="§"/>
            </a:pPr>
            <a:r>
              <a:rPr lang="en-GB" sz="2100">
                <a:solidFill>
                  <a:srgbClr val="FFFFFF"/>
                </a:solidFill>
                <a:latin typeface="Times New Roman" panose="02020603050405020304" pitchFamily="18" charset="0"/>
                <a:cs typeface="Times New Roman" panose="02020603050405020304" pitchFamily="18" charset="0"/>
              </a:rPr>
              <a:t>Sensorimotor stage – This stage occurs between birth to 2 years. The child learns the world using basic actions such as looking and sucking. Children also learn that it is actions that makes things happen in the world. </a:t>
            </a:r>
          </a:p>
          <a:p>
            <a:pPr marL="342900" indent="-342900" algn="l">
              <a:buClr>
                <a:srgbClr val="7030A0"/>
              </a:buClr>
              <a:buFont typeface="Wingdings" panose="05000000000000000000" pitchFamily="2" charset="2"/>
              <a:buChar char="§"/>
            </a:pPr>
            <a:r>
              <a:rPr lang="en-GB" sz="2100">
                <a:solidFill>
                  <a:srgbClr val="FFFFFF"/>
                </a:solidFill>
                <a:latin typeface="Times New Roman" panose="02020603050405020304" pitchFamily="18" charset="0"/>
                <a:cs typeface="Times New Roman" panose="02020603050405020304" pitchFamily="18" charset="0"/>
              </a:rPr>
              <a:t>Preoperational stage – This stage occurs between two and seven years. At this stage, children start to think symbolically, struggle to see things from other people’s view, and attach means to ideas, language, and objects (Babakr, Mohamedamin, &amp; Kakamad, 2019). </a:t>
            </a:r>
          </a:p>
        </p:txBody>
      </p:sp>
      <p:cxnSp>
        <p:nvCxnSpPr>
          <p:cNvPr id="31" name="Straight Connector 9">
            <a:extLst>
              <a:ext uri="{FF2B5EF4-FFF2-40B4-BE49-F238E27FC236}">
                <a16:creationId xmlns:a16="http://schemas.microsoft.com/office/drawing/2014/main" id="{56020367-4FD5-4596-8E10-C5F095CD8DB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447322" y="1589368"/>
            <a:ext cx="0" cy="5259754"/>
          </a:xfrm>
          <a:prstGeom prst="line">
            <a:avLst/>
          </a:prstGeom>
          <a:ln w="25400" cap="sq">
            <a:solidFill>
              <a:srgbClr val="FFFFFF"/>
            </a:solidFill>
            <a:bevel/>
          </a:ln>
        </p:spPr>
        <p:style>
          <a:lnRef idx="1">
            <a:schemeClr val="accent1"/>
          </a:lnRef>
          <a:fillRef idx="0">
            <a:schemeClr val="accent1"/>
          </a:fillRef>
          <a:effectRef idx="0">
            <a:schemeClr val="accent1"/>
          </a:effectRef>
          <a:fontRef idx="minor">
            <a:schemeClr val="tx1"/>
          </a:fontRef>
        </p:style>
      </p:cxnSp>
      <p:sp>
        <p:nvSpPr>
          <p:cNvPr id="32" name="Graphic 21">
            <a:extLst>
              <a:ext uri="{FF2B5EF4-FFF2-40B4-BE49-F238E27FC236}">
                <a16:creationId xmlns:a16="http://schemas.microsoft.com/office/drawing/2014/main" id="{0BAEB82B-9A6B-4982-B56B-7529C6EA9A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23128" y="1731109"/>
            <a:ext cx="139039" cy="136646"/>
          </a:xfrm>
          <a:custGeom>
            <a:avLst/>
            <a:gdLst>
              <a:gd name="connsiteX0" fmla="*/ 129602 w 139039"/>
              <a:gd name="connsiteY0" fmla="*/ 59048 h 136646"/>
              <a:gd name="connsiteX1" fmla="*/ 78957 w 139039"/>
              <a:gd name="connsiteY1" fmla="*/ 59048 h 136646"/>
              <a:gd name="connsiteX2" fmla="*/ 78957 w 139039"/>
              <a:gd name="connsiteY2" fmla="*/ 9275 h 136646"/>
              <a:gd name="connsiteX3" fmla="*/ 69520 w 139039"/>
              <a:gd name="connsiteY3" fmla="*/ 0 h 136646"/>
              <a:gd name="connsiteX4" fmla="*/ 60082 w 139039"/>
              <a:gd name="connsiteY4" fmla="*/ 9275 h 136646"/>
              <a:gd name="connsiteX5" fmla="*/ 60082 w 139039"/>
              <a:gd name="connsiteY5" fmla="*/ 59048 h 136646"/>
              <a:gd name="connsiteX6" fmla="*/ 9437 w 139039"/>
              <a:gd name="connsiteY6" fmla="*/ 59048 h 136646"/>
              <a:gd name="connsiteX7" fmla="*/ 0 w 139039"/>
              <a:gd name="connsiteY7" fmla="*/ 68323 h 136646"/>
              <a:gd name="connsiteX8" fmla="*/ 9437 w 139039"/>
              <a:gd name="connsiteY8" fmla="*/ 77598 h 136646"/>
              <a:gd name="connsiteX9" fmla="*/ 60082 w 139039"/>
              <a:gd name="connsiteY9" fmla="*/ 77598 h 136646"/>
              <a:gd name="connsiteX10" fmla="*/ 60082 w 139039"/>
              <a:gd name="connsiteY10" fmla="*/ 127371 h 136646"/>
              <a:gd name="connsiteX11" fmla="*/ 69520 w 139039"/>
              <a:gd name="connsiteY11" fmla="*/ 136646 h 136646"/>
              <a:gd name="connsiteX12" fmla="*/ 78957 w 139039"/>
              <a:gd name="connsiteY12" fmla="*/ 127371 h 136646"/>
              <a:gd name="connsiteX13" fmla="*/ 78957 w 139039"/>
              <a:gd name="connsiteY13" fmla="*/ 77598 h 136646"/>
              <a:gd name="connsiteX14" fmla="*/ 129602 w 139039"/>
              <a:gd name="connsiteY14" fmla="*/ 77598 h 136646"/>
              <a:gd name="connsiteX15" fmla="*/ 139039 w 139039"/>
              <a:gd name="connsiteY15" fmla="*/ 68323 h 136646"/>
              <a:gd name="connsiteX16" fmla="*/ 129602 w 139039"/>
              <a:gd name="connsiteY16" fmla="*/ 59048 h 1366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6646">
                <a:moveTo>
                  <a:pt x="129602" y="59048"/>
                </a:moveTo>
                <a:lnTo>
                  <a:pt x="78957" y="59048"/>
                </a:lnTo>
                <a:lnTo>
                  <a:pt x="78957" y="9275"/>
                </a:lnTo>
                <a:cubicBezTo>
                  <a:pt x="78957" y="4152"/>
                  <a:pt x="74731" y="0"/>
                  <a:pt x="69520" y="0"/>
                </a:cubicBezTo>
                <a:cubicBezTo>
                  <a:pt x="64308" y="0"/>
                  <a:pt x="60082" y="4152"/>
                  <a:pt x="60082" y="9275"/>
                </a:cubicBezTo>
                <a:lnTo>
                  <a:pt x="60082" y="59048"/>
                </a:lnTo>
                <a:lnTo>
                  <a:pt x="9437" y="59048"/>
                </a:lnTo>
                <a:cubicBezTo>
                  <a:pt x="4225" y="59048"/>
                  <a:pt x="0" y="63201"/>
                  <a:pt x="0" y="68323"/>
                </a:cubicBezTo>
                <a:cubicBezTo>
                  <a:pt x="0" y="73445"/>
                  <a:pt x="4225" y="77598"/>
                  <a:pt x="9437" y="77598"/>
                </a:cubicBezTo>
                <a:lnTo>
                  <a:pt x="60082" y="77598"/>
                </a:lnTo>
                <a:lnTo>
                  <a:pt x="60082" y="127371"/>
                </a:lnTo>
                <a:cubicBezTo>
                  <a:pt x="60082" y="132493"/>
                  <a:pt x="64308" y="136646"/>
                  <a:pt x="69520" y="136646"/>
                </a:cubicBezTo>
                <a:cubicBezTo>
                  <a:pt x="74731" y="136646"/>
                  <a:pt x="78957" y="132493"/>
                  <a:pt x="78957" y="127371"/>
                </a:cubicBezTo>
                <a:lnTo>
                  <a:pt x="78957" y="77598"/>
                </a:lnTo>
                <a:lnTo>
                  <a:pt x="129602" y="77598"/>
                </a:lnTo>
                <a:cubicBezTo>
                  <a:pt x="134814" y="77598"/>
                  <a:pt x="139039" y="73445"/>
                  <a:pt x="139039" y="68323"/>
                </a:cubicBezTo>
                <a:cubicBezTo>
                  <a:pt x="139039" y="63201"/>
                  <a:pt x="134814" y="59048"/>
                  <a:pt x="129602" y="59048"/>
                </a:cubicBezTo>
                <a:close/>
              </a:path>
            </a:pathLst>
          </a:custGeom>
          <a:solidFill>
            <a:srgbClr val="FFFFFF"/>
          </a:solidFill>
          <a:ln w="603" cap="flat">
            <a:noFill/>
            <a:prstDash val="solid"/>
            <a:miter/>
          </a:ln>
        </p:spPr>
        <p:txBody>
          <a:bodyPr rtlCol="0" anchor="ctr"/>
          <a:lstStyle/>
          <a:p>
            <a:endParaRPr lang="en-US">
              <a:solidFill>
                <a:srgbClr val="FFFFFF"/>
              </a:solidFill>
            </a:endParaRPr>
          </a:p>
        </p:txBody>
      </p:sp>
      <p:sp>
        <p:nvSpPr>
          <p:cNvPr id="33" name="Graphic 17">
            <a:extLst>
              <a:ext uri="{FF2B5EF4-FFF2-40B4-BE49-F238E27FC236}">
                <a16:creationId xmlns:a16="http://schemas.microsoft.com/office/drawing/2014/main" id="{FC71CE45-EECF-4555-AD4B-1B3D0D5D15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81908" y="1956458"/>
            <a:ext cx="91138" cy="89570"/>
          </a:xfrm>
          <a:custGeom>
            <a:avLst/>
            <a:gdLst>
              <a:gd name="connsiteX0" fmla="*/ 91138 w 91138"/>
              <a:gd name="connsiteY0" fmla="*/ 44785 h 89570"/>
              <a:gd name="connsiteX1" fmla="*/ 45569 w 91138"/>
              <a:gd name="connsiteY1" fmla="*/ 89570 h 89570"/>
              <a:gd name="connsiteX2" fmla="*/ 0 w 91138"/>
              <a:gd name="connsiteY2" fmla="*/ 44785 h 89570"/>
              <a:gd name="connsiteX3" fmla="*/ 45569 w 91138"/>
              <a:gd name="connsiteY3" fmla="*/ 0 h 89570"/>
              <a:gd name="connsiteX4" fmla="*/ 91138 w 91138"/>
              <a:gd name="connsiteY4" fmla="*/ 44785 h 8957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89570">
                <a:moveTo>
                  <a:pt x="91138" y="44785"/>
                </a:moveTo>
                <a:cubicBezTo>
                  <a:pt x="91138" y="69519"/>
                  <a:pt x="70736" y="89570"/>
                  <a:pt x="45569" y="89570"/>
                </a:cubicBezTo>
                <a:cubicBezTo>
                  <a:pt x="20402" y="89570"/>
                  <a:pt x="0" y="69519"/>
                  <a:pt x="0" y="44785"/>
                </a:cubicBezTo>
                <a:cubicBezTo>
                  <a:pt x="0" y="20051"/>
                  <a:pt x="20402" y="0"/>
                  <a:pt x="45569" y="0"/>
                </a:cubicBezTo>
                <a:cubicBezTo>
                  <a:pt x="70736" y="0"/>
                  <a:pt x="91138" y="20051"/>
                  <a:pt x="91138" y="44785"/>
                </a:cubicBezTo>
                <a:close/>
              </a:path>
            </a:pathLst>
          </a:custGeom>
          <a:solidFill>
            <a:srgbClr val="FFFFFF"/>
          </a:solidFill>
          <a:ln w="422" cap="flat">
            <a:noFill/>
            <a:prstDash val="solid"/>
            <a:miter/>
          </a:ln>
        </p:spPr>
        <p:txBody>
          <a:bodyPr rtlCol="0" anchor="ctr"/>
          <a:lstStyle/>
          <a:p>
            <a:endParaRPr lang="en-US">
              <a:solidFill>
                <a:srgbClr val="FFFFFF"/>
              </a:solidFill>
            </a:endParaRPr>
          </a:p>
        </p:txBody>
      </p:sp>
      <p:sp>
        <p:nvSpPr>
          <p:cNvPr id="34" name="Graphic 22">
            <a:extLst>
              <a:ext uri="{FF2B5EF4-FFF2-40B4-BE49-F238E27FC236}">
                <a16:creationId xmlns:a16="http://schemas.microsoft.com/office/drawing/2014/main" id="{53AA89D1-0C70-46BB-8E35-5722A4B18A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07588" y="2177021"/>
            <a:ext cx="127714" cy="125516"/>
          </a:xfrm>
          <a:custGeom>
            <a:avLst/>
            <a:gdLst>
              <a:gd name="connsiteX0" fmla="*/ 63857 w 127714"/>
              <a:gd name="connsiteY0" fmla="*/ 18549 h 125516"/>
              <a:gd name="connsiteX1" fmla="*/ 108840 w 127714"/>
              <a:gd name="connsiteY1" fmla="*/ 62758 h 125516"/>
              <a:gd name="connsiteX2" fmla="*/ 63857 w 127714"/>
              <a:gd name="connsiteY2" fmla="*/ 106967 h 125516"/>
              <a:gd name="connsiteX3" fmla="*/ 18874 w 127714"/>
              <a:gd name="connsiteY3" fmla="*/ 62758 h 125516"/>
              <a:gd name="connsiteX4" fmla="*/ 63857 w 127714"/>
              <a:gd name="connsiteY4" fmla="*/ 18549 h 125516"/>
              <a:gd name="connsiteX5" fmla="*/ 63857 w 127714"/>
              <a:gd name="connsiteY5" fmla="*/ 0 h 125516"/>
              <a:gd name="connsiteX6" fmla="*/ 0 w 127714"/>
              <a:gd name="connsiteY6" fmla="*/ 62758 h 125516"/>
              <a:gd name="connsiteX7" fmla="*/ 63857 w 127714"/>
              <a:gd name="connsiteY7" fmla="*/ 125516 h 125516"/>
              <a:gd name="connsiteX8" fmla="*/ 127714 w 127714"/>
              <a:gd name="connsiteY8" fmla="*/ 62758 h 125516"/>
              <a:gd name="connsiteX9" fmla="*/ 63857 w 127714"/>
              <a:gd name="connsiteY9" fmla="*/ 0 h 1255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5516">
                <a:moveTo>
                  <a:pt x="63857" y="18549"/>
                </a:moveTo>
                <a:cubicBezTo>
                  <a:pt x="88700" y="18549"/>
                  <a:pt x="108840" y="38342"/>
                  <a:pt x="108840" y="62758"/>
                </a:cubicBezTo>
                <a:cubicBezTo>
                  <a:pt x="108840" y="87174"/>
                  <a:pt x="88700" y="106967"/>
                  <a:pt x="63857" y="106967"/>
                </a:cubicBezTo>
                <a:cubicBezTo>
                  <a:pt x="39014" y="106967"/>
                  <a:pt x="18874" y="87174"/>
                  <a:pt x="18874" y="62758"/>
                </a:cubicBezTo>
                <a:cubicBezTo>
                  <a:pt x="18898" y="38352"/>
                  <a:pt x="39024" y="18573"/>
                  <a:pt x="63857" y="18549"/>
                </a:cubicBezTo>
                <a:moveTo>
                  <a:pt x="63857" y="0"/>
                </a:moveTo>
                <a:cubicBezTo>
                  <a:pt x="28590" y="0"/>
                  <a:pt x="0" y="28098"/>
                  <a:pt x="0" y="62758"/>
                </a:cubicBezTo>
                <a:cubicBezTo>
                  <a:pt x="0" y="97418"/>
                  <a:pt x="28590" y="125516"/>
                  <a:pt x="63857" y="125516"/>
                </a:cubicBezTo>
                <a:cubicBezTo>
                  <a:pt x="99124" y="125516"/>
                  <a:pt x="127714" y="97418"/>
                  <a:pt x="127714" y="62758"/>
                </a:cubicBezTo>
                <a:cubicBezTo>
                  <a:pt x="127714" y="28098"/>
                  <a:pt x="99124" y="0"/>
                  <a:pt x="63857" y="0"/>
                </a:cubicBezTo>
                <a:close/>
              </a:path>
            </a:pathLst>
          </a:custGeom>
          <a:solidFill>
            <a:srgbClr val="FFFFFF"/>
          </a:solidFill>
          <a:ln w="610" cap="flat">
            <a:noFill/>
            <a:prstDash val="solid"/>
            <a:miter/>
          </a:ln>
        </p:spPr>
        <p:txBody>
          <a:bodyPr rtlCol="0" anchor="ctr"/>
          <a:lstStyle/>
          <a:p>
            <a:endParaRPr lang="en-US">
              <a:solidFill>
                <a:srgbClr val="FFFFFF"/>
              </a:solidFill>
            </a:endParaRPr>
          </a:p>
        </p:txBody>
      </p:sp>
    </p:spTree>
    <p:extLst>
      <p:ext uri="{BB962C8B-B14F-4D97-AF65-F5344CB8AC3E}">
        <p14:creationId xmlns:p14="http://schemas.microsoft.com/office/powerpoint/2010/main" val="258872427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466722" y="586855"/>
            <a:ext cx="3201366" cy="3387497"/>
          </a:xfrm>
        </p:spPr>
        <p:txBody>
          <a:bodyPr vert="horz" lIns="91440" tIns="45720" rIns="91440" bIns="45720" rtlCol="0" anchor="b">
            <a:normAutofit/>
          </a:bodyPr>
          <a:lstStyle/>
          <a:p>
            <a:pPr algn="r"/>
            <a:r>
              <a:rPr lang="en-US" sz="4000" b="1" kern="1200">
                <a:solidFill>
                  <a:srgbClr val="FFFFFF"/>
                </a:solidFill>
                <a:latin typeface="+mj-lt"/>
                <a:ea typeface="+mj-ea"/>
                <a:cs typeface="+mj-cs"/>
              </a:rPr>
              <a:t>Erikson’s Theory of Lifespan Development</a:t>
            </a:r>
          </a:p>
        </p:txBody>
      </p:sp>
      <p:sp>
        <p:nvSpPr>
          <p:cNvPr id="3" name="Subtitle 2"/>
          <p:cNvSpPr>
            <a:spLocks noGrp="1"/>
          </p:cNvSpPr>
          <p:nvPr>
            <p:ph type="subTitle" idx="1"/>
          </p:nvPr>
        </p:nvSpPr>
        <p:spPr>
          <a:xfrm>
            <a:off x="4810259" y="649480"/>
            <a:ext cx="6555347" cy="5546047"/>
          </a:xfrm>
        </p:spPr>
        <p:txBody>
          <a:bodyPr vert="horz" lIns="91440" tIns="45720" rIns="91440" bIns="45720" rtlCol="0" anchor="ctr">
            <a:normAutofit/>
          </a:bodyPr>
          <a:lstStyle/>
          <a:p>
            <a:pPr marL="342900" indent="-228600" algn="l">
              <a:buClr>
                <a:srgbClr val="7030A0"/>
              </a:buClr>
              <a:buFont typeface="Arial" panose="020B0604020202020204" pitchFamily="34" charset="0"/>
              <a:buChar char="•"/>
            </a:pPr>
            <a:r>
              <a:rPr lang="en-US" sz="1700"/>
              <a:t>This theory suggests that there are three stages between the birth and five years (Orenstein &amp; Lewis, 2020). </a:t>
            </a:r>
          </a:p>
          <a:p>
            <a:pPr marL="342900" indent="-228600" algn="l">
              <a:buClr>
                <a:srgbClr val="7030A0"/>
              </a:buClr>
              <a:buFont typeface="Arial" panose="020B0604020202020204" pitchFamily="34" charset="0"/>
              <a:buChar char="•"/>
            </a:pPr>
            <a:r>
              <a:rPr lang="en-US" sz="1700"/>
              <a:t>There stages are explained below. </a:t>
            </a:r>
          </a:p>
          <a:p>
            <a:pPr marL="342900" indent="-228600" algn="l">
              <a:buClr>
                <a:srgbClr val="7030A0"/>
              </a:buClr>
              <a:buFont typeface="Arial" panose="020B0604020202020204" pitchFamily="34" charset="0"/>
              <a:buChar char="•"/>
            </a:pPr>
            <a:r>
              <a:rPr lang="en-US" sz="1700" b="1"/>
              <a:t>Stage 1: 0 – 1 years </a:t>
            </a:r>
            <a:r>
              <a:rPr lang="en-US" sz="1700"/>
              <a:t>– It entails the conflict of mistrust and trust. At this stage a child is dependent on caregivers for everything including warmth, love, and food. If care is adequately provided, a child develops trust about the world. If children develop a great sense of mistrust due to inadequate provision of care they start hoping that danger may present itself even when they are grown ups (Rotenberg, 2018). </a:t>
            </a:r>
          </a:p>
          <a:p>
            <a:pPr marL="342900" indent="-228600" algn="l">
              <a:buClr>
                <a:srgbClr val="7030A0"/>
              </a:buClr>
              <a:buFont typeface="Arial" panose="020B0604020202020204" pitchFamily="34" charset="0"/>
              <a:buChar char="•"/>
            </a:pPr>
            <a:r>
              <a:rPr lang="en-US" sz="1700" b="1"/>
              <a:t>Stage 2</a:t>
            </a:r>
            <a:r>
              <a:rPr lang="en-US" sz="1700"/>
              <a:t>:  Takes place in Early Childhood – At this start children begin to do some tasks on their own. They develop a sense of autonomy if they are allowed to gain control and to make choices. If not and to make choices and gain control they main develop shame and doubt (Orenstein &amp; Lewis, 2020).</a:t>
            </a:r>
          </a:p>
          <a:p>
            <a:pPr marL="342900" indent="-228600" algn="l">
              <a:buClr>
                <a:srgbClr val="7030A0"/>
              </a:buClr>
              <a:buFont typeface="Arial" panose="020B0604020202020204" pitchFamily="34" charset="0"/>
              <a:buChar char="•"/>
            </a:pPr>
            <a:r>
              <a:rPr lang="en-US" sz="1700" b="1"/>
              <a:t>Stage 3- Initiative vs. Guilt </a:t>
            </a:r>
            <a:r>
              <a:rPr lang="en-US" sz="1700"/>
              <a:t>– It takes place during preschool. Children who are successful at this stage develop the habit of working under initiative and are confident in leading others (Orenstein &amp; Lewis, 2020). If unsuccessful a child may develop a sense of guilt.</a:t>
            </a:r>
          </a:p>
          <a:p>
            <a:pPr indent="-228600" algn="l">
              <a:buClr>
                <a:srgbClr val="7030A0"/>
              </a:buClr>
              <a:buFont typeface="Arial" panose="020B0604020202020204" pitchFamily="34" charset="0"/>
              <a:buChar char="•"/>
            </a:pPr>
            <a:endParaRPr lang="en-US" sz="1700"/>
          </a:p>
          <a:p>
            <a:pPr marL="342900" indent="-228600" algn="l">
              <a:buClr>
                <a:srgbClr val="7030A0"/>
              </a:buClr>
              <a:buFont typeface="Arial" panose="020B0604020202020204" pitchFamily="34" charset="0"/>
              <a:buChar char="•"/>
            </a:pPr>
            <a:endParaRPr lang="en-US" sz="1700"/>
          </a:p>
        </p:txBody>
      </p:sp>
    </p:spTree>
    <p:extLst>
      <p:ext uri="{BB962C8B-B14F-4D97-AF65-F5344CB8AC3E}">
        <p14:creationId xmlns:p14="http://schemas.microsoft.com/office/powerpoint/2010/main" val="80119340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60B0EFB-53ED-4F35-B05D-F658EA021C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5" name="Picture 4" descr="Light bulb on yellow background with sketched light beams and cord">
            <a:extLst>
              <a:ext uri="{FF2B5EF4-FFF2-40B4-BE49-F238E27FC236}">
                <a16:creationId xmlns:a16="http://schemas.microsoft.com/office/drawing/2014/main" id="{7F8AE185-E46A-4990-916C-A0D463A651CF}"/>
              </a:ext>
            </a:extLst>
          </p:cNvPr>
          <p:cNvPicPr>
            <a:picLocks noChangeAspect="1"/>
          </p:cNvPicPr>
          <p:nvPr/>
        </p:nvPicPr>
        <p:blipFill rotWithShape="1">
          <a:blip r:embed="rId3"/>
          <a:srcRect l="50357" r="6099"/>
          <a:stretch/>
        </p:blipFill>
        <p:spPr>
          <a:xfrm>
            <a:off x="-7366" y="10"/>
            <a:ext cx="4855591" cy="6857990"/>
          </a:xfrm>
          <a:custGeom>
            <a:avLst/>
            <a:gdLst/>
            <a:ahLst/>
            <a:cxnLst/>
            <a:rect l="l" t="t" r="r" b="b"/>
            <a:pathLst>
              <a:path w="4636517" h="6858000">
                <a:moveTo>
                  <a:pt x="0" y="0"/>
                </a:moveTo>
                <a:lnTo>
                  <a:pt x="4636517" y="0"/>
                </a:lnTo>
                <a:lnTo>
                  <a:pt x="4636517" y="6858000"/>
                </a:lnTo>
                <a:lnTo>
                  <a:pt x="0" y="6858000"/>
                </a:lnTo>
                <a:close/>
              </a:path>
            </a:pathLst>
          </a:custGeom>
        </p:spPr>
      </p:pic>
      <p:sp>
        <p:nvSpPr>
          <p:cNvPr id="11" name="!!Arc">
            <a:extLst>
              <a:ext uri="{FF2B5EF4-FFF2-40B4-BE49-F238E27FC236}">
                <a16:creationId xmlns:a16="http://schemas.microsoft.com/office/drawing/2014/main" id="{835EF3DD-7D43-4A27-8967-A92FD8CC93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73531" y="407987"/>
            <a:ext cx="2987899" cy="2987899"/>
          </a:xfrm>
          <a:prstGeom prst="arc">
            <a:avLst>
              <a:gd name="adj1" fmla="val 16200000"/>
              <a:gd name="adj2" fmla="val 2563720"/>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p:cNvSpPr>
            <a:spLocks noGrp="1"/>
          </p:cNvSpPr>
          <p:nvPr>
            <p:ph type="ctrTitle"/>
          </p:nvPr>
        </p:nvSpPr>
        <p:spPr>
          <a:xfrm>
            <a:off x="5827048" y="407987"/>
            <a:ext cx="5721484" cy="1325563"/>
          </a:xfrm>
        </p:spPr>
        <p:txBody>
          <a:bodyPr vert="horz" lIns="91440" tIns="45720" rIns="91440" bIns="45720" rtlCol="0" anchor="ctr">
            <a:normAutofit/>
          </a:bodyPr>
          <a:lstStyle/>
          <a:p>
            <a:pPr algn="l"/>
            <a:r>
              <a:rPr lang="en-US" sz="4400" b="1"/>
              <a:t>Practical Activity Ideas</a:t>
            </a:r>
          </a:p>
        </p:txBody>
      </p:sp>
      <p:sp>
        <p:nvSpPr>
          <p:cNvPr id="3" name="Subtitle 2"/>
          <p:cNvSpPr>
            <a:spLocks noGrp="1"/>
          </p:cNvSpPr>
          <p:nvPr>
            <p:ph type="subTitle" idx="1"/>
          </p:nvPr>
        </p:nvSpPr>
        <p:spPr>
          <a:xfrm>
            <a:off x="5827048" y="1868487"/>
            <a:ext cx="5721484" cy="4351338"/>
          </a:xfrm>
        </p:spPr>
        <p:txBody>
          <a:bodyPr vert="horz" lIns="91440" tIns="45720" rIns="91440" bIns="45720" rtlCol="0">
            <a:normAutofit/>
          </a:bodyPr>
          <a:lstStyle/>
          <a:p>
            <a:pPr marL="342900" indent="-228600" algn="l">
              <a:buClr>
                <a:srgbClr val="7030A0"/>
              </a:buClr>
              <a:buFont typeface="Arial" panose="020B0604020202020204" pitchFamily="34" charset="0"/>
              <a:buChar char="•"/>
            </a:pPr>
            <a:r>
              <a:rPr lang="en-US" sz="1700"/>
              <a:t>Parents should encourage children to play with moulding clay when there are between 2 and 5 years. </a:t>
            </a:r>
          </a:p>
          <a:p>
            <a:pPr marL="342900" indent="-228600" algn="l">
              <a:buClr>
                <a:srgbClr val="7030A0"/>
              </a:buClr>
              <a:buFont typeface="Arial" panose="020B0604020202020204" pitchFamily="34" charset="0"/>
              <a:buChar char="•"/>
            </a:pPr>
            <a:r>
              <a:rPr lang="en-US" sz="1700"/>
              <a:t>This will make them imaginative and help then in developing careers such as architects, engineers, or IT experts (Taajamaa, Järvi, Laato, &amp; Holvitie, 2018).</a:t>
            </a:r>
          </a:p>
          <a:p>
            <a:pPr marL="342900" indent="-228600" algn="l">
              <a:buClr>
                <a:srgbClr val="7030A0"/>
              </a:buClr>
              <a:buFont typeface="Arial" panose="020B0604020202020204" pitchFamily="34" charset="0"/>
              <a:buChar char="•"/>
            </a:pPr>
            <a:r>
              <a:rPr lang="en-US" sz="1700"/>
              <a:t>This is in accordance with preoperational stage of Piaget’s theory of cognitive development that suggests that children start to think symbolically during this stage (Bormanaki &amp; Khoshhal, 2017).</a:t>
            </a:r>
          </a:p>
          <a:p>
            <a:pPr marL="342900" indent="-228600" algn="l">
              <a:buClr>
                <a:srgbClr val="7030A0"/>
              </a:buClr>
              <a:buFont typeface="Arial" panose="020B0604020202020204" pitchFamily="34" charset="0"/>
              <a:buChar char="•"/>
            </a:pPr>
            <a:r>
              <a:rPr lang="en-US" sz="1700"/>
              <a:t>Secondly, parents should encourage their children to play with others and have social interactions during their preschool stage. </a:t>
            </a:r>
          </a:p>
          <a:p>
            <a:pPr marL="342900" indent="-228600" algn="l">
              <a:buClr>
                <a:srgbClr val="7030A0"/>
              </a:buClr>
              <a:buFont typeface="Arial" panose="020B0604020202020204" pitchFamily="34" charset="0"/>
              <a:buChar char="•"/>
            </a:pPr>
            <a:r>
              <a:rPr lang="en-US" sz="1700"/>
              <a:t>This will help them to develop initiative and learn to lead others or work with others.</a:t>
            </a:r>
          </a:p>
        </p:txBody>
      </p:sp>
    </p:spTree>
    <p:extLst>
      <p:ext uri="{BB962C8B-B14F-4D97-AF65-F5344CB8AC3E}">
        <p14:creationId xmlns:p14="http://schemas.microsoft.com/office/powerpoint/2010/main" val="2264684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32"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6"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7"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466722" y="586855"/>
            <a:ext cx="3201366" cy="3387497"/>
          </a:xfrm>
        </p:spPr>
        <p:txBody>
          <a:bodyPr vert="horz" lIns="91440" tIns="45720" rIns="91440" bIns="45720" rtlCol="0" anchor="b">
            <a:normAutofit/>
          </a:bodyPr>
          <a:lstStyle/>
          <a:p>
            <a:pPr algn="r"/>
            <a:r>
              <a:rPr lang="en-US" sz="4000" b="1" kern="1200">
                <a:solidFill>
                  <a:srgbClr val="FFFFFF"/>
                </a:solidFill>
                <a:latin typeface="+mj-lt"/>
                <a:ea typeface="+mj-ea"/>
                <a:cs typeface="+mj-cs"/>
              </a:rPr>
              <a:t>References</a:t>
            </a:r>
          </a:p>
        </p:txBody>
      </p:sp>
      <p:sp>
        <p:nvSpPr>
          <p:cNvPr id="3" name="Subtitle 2"/>
          <p:cNvSpPr>
            <a:spLocks noGrp="1"/>
          </p:cNvSpPr>
          <p:nvPr>
            <p:ph type="subTitle" idx="1"/>
          </p:nvPr>
        </p:nvSpPr>
        <p:spPr>
          <a:xfrm>
            <a:off x="4810259" y="649480"/>
            <a:ext cx="6555347" cy="5546047"/>
          </a:xfrm>
        </p:spPr>
        <p:txBody>
          <a:bodyPr vert="horz" lIns="91440" tIns="45720" rIns="91440" bIns="45720" rtlCol="0" anchor="ctr">
            <a:normAutofit/>
          </a:bodyPr>
          <a:lstStyle/>
          <a:p>
            <a:pPr marL="342900" lvl="0" indent="-228600" algn="l">
              <a:buFont typeface="Arial" panose="020B0604020202020204" pitchFamily="34" charset="0"/>
              <a:buChar char="•"/>
            </a:pPr>
            <a:r>
              <a:rPr lang="en-US" sz="1400"/>
              <a:t>Babakr, Z. H., Mohamedamin, P., &amp; Kakamad, K. (2019). Piaget's Cognitive Developmental Theory: Critical Review. </a:t>
            </a:r>
            <a:r>
              <a:rPr lang="en-US" sz="1400" i="1"/>
              <a:t>Education Quarterly Reviews</a:t>
            </a:r>
            <a:r>
              <a:rPr lang="en-US" sz="1400"/>
              <a:t>, </a:t>
            </a:r>
            <a:r>
              <a:rPr lang="en-US" sz="1400" i="1"/>
              <a:t>2</a:t>
            </a:r>
            <a:r>
              <a:rPr lang="en-US" sz="1400"/>
              <a:t>(3), 517-524.</a:t>
            </a:r>
          </a:p>
          <a:p>
            <a:pPr marL="342900" lvl="0" indent="-228600" algn="l">
              <a:buFont typeface="Arial" panose="020B0604020202020204" pitchFamily="34" charset="0"/>
              <a:buChar char="•"/>
            </a:pPr>
            <a:r>
              <a:rPr lang="en-US" sz="1400"/>
              <a:t>Bormanaki, H. B., &amp; Khoshhal, Y. (2017). The Role of Equilibration in Piaget's Theory of Cognitive Development and Its Implication for Receptive Skills: A Theoretical Study. </a:t>
            </a:r>
            <a:r>
              <a:rPr lang="en-US" sz="1400" i="1"/>
              <a:t>Journal of Language Teaching &amp; Research</a:t>
            </a:r>
            <a:r>
              <a:rPr lang="en-US" sz="1400"/>
              <a:t>, </a:t>
            </a:r>
            <a:r>
              <a:rPr lang="en-US" sz="1400" i="1"/>
              <a:t>8</a:t>
            </a:r>
            <a:r>
              <a:rPr lang="en-US" sz="1400"/>
              <a:t>(5).</a:t>
            </a:r>
          </a:p>
          <a:p>
            <a:pPr marL="342900" lvl="0" indent="-228600" algn="l">
              <a:buFont typeface="Arial" panose="020B0604020202020204" pitchFamily="34" charset="0"/>
              <a:buChar char="•"/>
            </a:pPr>
            <a:r>
              <a:rPr lang="en-US" sz="1400"/>
              <a:t>Hanfstingl, B., Benke, G., &amp; Zhang, Y. (2019). Comparing variation theory with Piaget’s theory of cognitive development: more similarities than differences?. </a:t>
            </a:r>
            <a:r>
              <a:rPr lang="en-US" sz="1400" i="1"/>
              <a:t>Educational Action Research</a:t>
            </a:r>
            <a:r>
              <a:rPr lang="en-US" sz="1400"/>
              <a:t>, </a:t>
            </a:r>
            <a:r>
              <a:rPr lang="en-US" sz="1400" i="1"/>
              <a:t>27</a:t>
            </a:r>
            <a:r>
              <a:rPr lang="en-US" sz="1400"/>
              <a:t>(4), 511-526.</a:t>
            </a:r>
          </a:p>
          <a:p>
            <a:pPr marL="342900" lvl="0" indent="-228600" algn="l">
              <a:buFont typeface="Arial" panose="020B0604020202020204" pitchFamily="34" charset="0"/>
              <a:buChar char="•"/>
            </a:pPr>
            <a:r>
              <a:rPr lang="en-US" sz="1400"/>
              <a:t>Maree, J. G. (2021). The psychosocial development theory of Erik Erikson: critical overview. </a:t>
            </a:r>
            <a:r>
              <a:rPr lang="en-US" sz="1400" i="1"/>
              <a:t>Early Child Development and Care</a:t>
            </a:r>
            <a:r>
              <a:rPr lang="en-US" sz="1400"/>
              <a:t>, </a:t>
            </a:r>
            <a:r>
              <a:rPr lang="en-US" sz="1400" i="1"/>
              <a:t>191</a:t>
            </a:r>
            <a:r>
              <a:rPr lang="en-US" sz="1400"/>
              <a:t>(7-8), 1107-1121.</a:t>
            </a:r>
          </a:p>
          <a:p>
            <a:pPr marL="342900" lvl="0" indent="-228600" algn="l">
              <a:buFont typeface="Arial" panose="020B0604020202020204" pitchFamily="34" charset="0"/>
              <a:buChar char="•"/>
            </a:pPr>
            <a:r>
              <a:rPr lang="en-US" sz="1400"/>
              <a:t>Orenstein, G. A., &amp; Lewis, L. (2020). Eriksons stages of psychosocial development. </a:t>
            </a:r>
            <a:r>
              <a:rPr lang="en-US" sz="1400" i="1"/>
              <a:t>StatPearls [Internet]</a:t>
            </a:r>
            <a:r>
              <a:rPr lang="en-US" sz="1400"/>
              <a:t>.</a:t>
            </a:r>
          </a:p>
          <a:p>
            <a:pPr marL="342900" lvl="0" indent="-228600" algn="l">
              <a:buFont typeface="Arial" panose="020B0604020202020204" pitchFamily="34" charset="0"/>
              <a:buChar char="•"/>
            </a:pPr>
            <a:r>
              <a:rPr lang="en-US" sz="1400"/>
              <a:t>Robinson, L. (2019). </a:t>
            </a:r>
            <a:r>
              <a:rPr lang="en-US" sz="1400" i="1"/>
              <a:t>Cross Cultural Child Development for Social Workers: An Introduction</a:t>
            </a:r>
            <a:r>
              <a:rPr lang="en-US" sz="1400"/>
              <a:t>. Red Globe Press.</a:t>
            </a:r>
          </a:p>
          <a:p>
            <a:pPr marL="342900" lvl="0" indent="-228600" algn="l">
              <a:buFont typeface="Arial" panose="020B0604020202020204" pitchFamily="34" charset="0"/>
              <a:buChar char="•"/>
            </a:pPr>
            <a:r>
              <a:rPr lang="en-US" sz="1400"/>
              <a:t>Rotenberg, K. J. (2018). </a:t>
            </a:r>
            <a:r>
              <a:rPr lang="en-US" sz="1400" i="1"/>
              <a:t>The psychology of trust</a:t>
            </a:r>
            <a:r>
              <a:rPr lang="en-US" sz="1400"/>
              <a:t>. Routledge</a:t>
            </a:r>
          </a:p>
          <a:p>
            <a:pPr marL="342900" lvl="0" indent="-228600" algn="l">
              <a:buFont typeface="Arial" panose="020B0604020202020204" pitchFamily="34" charset="0"/>
              <a:buChar char="•"/>
            </a:pPr>
            <a:r>
              <a:rPr lang="en-US" sz="1400"/>
              <a:t>Taajamaa, V., Järvi, A., Laato, S., &amp; Holvitie, J. (2018, October). Co-creative engineering curriculum design—Case East Africa. In </a:t>
            </a:r>
            <a:r>
              <a:rPr lang="en-US" sz="1400" i="1"/>
              <a:t>2018 IEEE Frontiers in Education Conference (FIE)</a:t>
            </a:r>
            <a:r>
              <a:rPr lang="en-US" sz="1400"/>
              <a:t> (pp. 1-5). IEEE.</a:t>
            </a:r>
          </a:p>
        </p:txBody>
      </p:sp>
    </p:spTree>
    <p:extLst>
      <p:ext uri="{BB962C8B-B14F-4D97-AF65-F5344CB8AC3E}">
        <p14:creationId xmlns:p14="http://schemas.microsoft.com/office/powerpoint/2010/main" val="309977534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332</TotalTime>
  <Words>1112</Words>
  <Application>Microsoft Macintosh PowerPoint</Application>
  <PresentationFormat>Widescreen</PresentationFormat>
  <Paragraphs>47</Paragraphs>
  <Slides>6</Slides>
  <Notes>4</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6</vt:i4>
      </vt:variant>
    </vt:vector>
  </HeadingPairs>
  <TitlesOfParts>
    <vt:vector size="12" baseType="lpstr">
      <vt:lpstr>Arial</vt:lpstr>
      <vt:lpstr>Calibri</vt:lpstr>
      <vt:lpstr>Calibri Light</vt:lpstr>
      <vt:lpstr>Times New Roman</vt:lpstr>
      <vt:lpstr>Wingdings</vt:lpstr>
      <vt:lpstr>Office Theme</vt:lpstr>
      <vt:lpstr>A child’s experience between the ages of 0 – 5 years can affect the rest of their lives </vt:lpstr>
      <vt:lpstr>Introduction</vt:lpstr>
      <vt:lpstr>Piaget’s Theory of Cognitive Development</vt:lpstr>
      <vt:lpstr>Erikson’s Theory of Lifespan Development</vt:lpstr>
      <vt:lpstr>Practical Activity Ideas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 child’s experience between the ages of 0 – 5 years can affect the rest of their lives</dc:title>
  <dc:creator>062</dc:creator>
  <cp:lastModifiedBy>Andrei-Alin Beltic</cp:lastModifiedBy>
  <cp:revision>24</cp:revision>
  <dcterms:created xsi:type="dcterms:W3CDTF">2021-10-11T06:24:08Z</dcterms:created>
  <dcterms:modified xsi:type="dcterms:W3CDTF">2021-10-19T19:48:32Z</dcterms:modified>
</cp:coreProperties>
</file>