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16"/>
  </p:notesMasterIdLst>
  <p:sldIdLst>
    <p:sldId id="256" r:id="rId2"/>
    <p:sldId id="260" r:id="rId3"/>
    <p:sldId id="257" r:id="rId4"/>
    <p:sldId id="258" r:id="rId5"/>
    <p:sldId id="259" r:id="rId6"/>
    <p:sldId id="261" r:id="rId7"/>
    <p:sldId id="263" r:id="rId8"/>
    <p:sldId id="262" r:id="rId9"/>
    <p:sldId id="264" r:id="rId10"/>
    <p:sldId id="265" r:id="rId11"/>
    <p:sldId id="266" r:id="rId12"/>
    <p:sldId id="269" r:id="rId13"/>
    <p:sldId id="267"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20" y="16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F8DB72-B518-41B0-B4C8-47F3D6073B8B}" type="datetimeFigureOut">
              <a:rPr lang="en-GB" smtClean="0"/>
              <a:t>07/05/2025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9E73EE-09E7-430E-973F-691CD259A11D}" type="slidenum">
              <a:rPr lang="en-GB" smtClean="0"/>
              <a:t>‹#›</a:t>
            </a:fld>
            <a:endParaRPr lang="en-GB"/>
          </a:p>
        </p:txBody>
      </p:sp>
    </p:spTree>
    <p:extLst>
      <p:ext uri="{BB962C8B-B14F-4D97-AF65-F5344CB8AC3E}">
        <p14:creationId xmlns:p14="http://schemas.microsoft.com/office/powerpoint/2010/main" val="738324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Google Sans"/>
              </a:rPr>
              <a:t>Most people hate talking about themselves. </a:t>
            </a:r>
          </a:p>
          <a:p>
            <a:r>
              <a:rPr lang="en-GB" dirty="0">
                <a:latin typeface="Google Sans"/>
              </a:rPr>
              <a:t>They find it almost  excruciating therefore to write down their achievements as a biography.   However, we’re often called upon to write short actor’s </a:t>
            </a:r>
            <a:r>
              <a:rPr lang="en-GB" dirty="0" err="1">
                <a:latin typeface="Google Sans"/>
              </a:rPr>
              <a:t>biogs</a:t>
            </a:r>
            <a:r>
              <a:rPr lang="en-GB" dirty="0">
                <a:latin typeface="Google Sans"/>
              </a:rPr>
              <a:t> as  actors. </a:t>
            </a:r>
          </a:p>
          <a:p>
            <a:endParaRPr lang="en-GB" dirty="0"/>
          </a:p>
        </p:txBody>
      </p:sp>
      <p:sp>
        <p:nvSpPr>
          <p:cNvPr id="4" name="Slide Number Placeholder 3"/>
          <p:cNvSpPr>
            <a:spLocks noGrp="1"/>
          </p:cNvSpPr>
          <p:nvPr>
            <p:ph type="sldNum" sz="quarter" idx="5"/>
          </p:nvPr>
        </p:nvSpPr>
        <p:spPr/>
        <p:txBody>
          <a:bodyPr/>
          <a:lstStyle/>
          <a:p>
            <a:fld id="{199E73EE-09E7-430E-973F-691CD259A11D}" type="slidenum">
              <a:rPr lang="en-GB" smtClean="0"/>
              <a:t>4</a:t>
            </a:fld>
            <a:endParaRPr lang="en-GB"/>
          </a:p>
        </p:txBody>
      </p:sp>
    </p:spTree>
    <p:extLst>
      <p:ext uri="{BB962C8B-B14F-4D97-AF65-F5344CB8AC3E}">
        <p14:creationId xmlns:p14="http://schemas.microsoft.com/office/powerpoint/2010/main" val="112394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5/7/2025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8627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5/7/2025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766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5/7/2025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61214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5/7/2025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2311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5/7/2025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69798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5/7/2025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1143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5/7/2025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4918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5/7/2025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6866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5/7/2025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6460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5/7/2025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7293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5/7/2025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8072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5/7/2025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1805514"/>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69" r:id="rId6"/>
    <p:sldLayoutId id="2147483765" r:id="rId7"/>
    <p:sldLayoutId id="2147483766" r:id="rId8"/>
    <p:sldLayoutId id="2147483767" r:id="rId9"/>
    <p:sldLayoutId id="2147483768" r:id="rId10"/>
    <p:sldLayoutId id="214748377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5" name="Picture 4" descr="A collection of posters on a table&#10;&#10;AI-generated content may be incorrect.">
            <a:extLst>
              <a:ext uri="{FF2B5EF4-FFF2-40B4-BE49-F238E27FC236}">
                <a16:creationId xmlns:a16="http://schemas.microsoft.com/office/drawing/2014/main" id="{E9607C48-5127-0568-195E-5A3630986E4B}"/>
              </a:ext>
            </a:extLst>
          </p:cNvPr>
          <p:cNvPicPr>
            <a:picLocks noChangeAspect="1"/>
          </p:cNvPicPr>
          <p:nvPr/>
        </p:nvPicPr>
        <p:blipFill>
          <a:blip r:embed="rId2">
            <a:extLst>
              <a:ext uri="{28A0092B-C50C-407E-A947-70E740481C1C}">
                <a14:useLocalDpi xmlns:a14="http://schemas.microsoft.com/office/drawing/2010/main" val="0"/>
              </a:ext>
            </a:extLst>
          </a:blip>
          <a:srcRect t="2874" r="9091" b="6217"/>
          <a:stretch/>
        </p:blipFill>
        <p:spPr>
          <a:xfrm>
            <a:off x="20" y="10"/>
            <a:ext cx="12191979" cy="6857990"/>
          </a:xfrm>
          <a:prstGeom prst="rect">
            <a:avLst/>
          </a:prstGeom>
        </p:spPr>
      </p:pic>
      <p:sp>
        <p:nvSpPr>
          <p:cNvPr id="67" name="Rectangle 66">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0A070E7F-33DE-08D1-358E-642D2EE106B6}"/>
              </a:ext>
            </a:extLst>
          </p:cNvPr>
          <p:cNvSpPr>
            <a:spLocks noGrp="1"/>
          </p:cNvSpPr>
          <p:nvPr>
            <p:ph type="ctrTitle"/>
          </p:nvPr>
        </p:nvSpPr>
        <p:spPr>
          <a:xfrm>
            <a:off x="313786" y="908651"/>
            <a:ext cx="5230366" cy="4005454"/>
          </a:xfrm>
        </p:spPr>
        <p:txBody>
          <a:bodyPr anchor="t">
            <a:normAutofit/>
          </a:bodyPr>
          <a:lstStyle/>
          <a:p>
            <a:pPr>
              <a:lnSpc>
                <a:spcPct val="90000"/>
              </a:lnSpc>
            </a:pPr>
            <a:r>
              <a:rPr lang="en-GB" sz="6300"/>
              <a:t>Bywgraffiad Actor </a:t>
            </a:r>
            <a:br>
              <a:rPr lang="en-GB" sz="6300"/>
            </a:br>
            <a:r>
              <a:rPr lang="en-GB" sz="6300"/>
              <a:t>Actors Biography</a:t>
            </a:r>
          </a:p>
        </p:txBody>
      </p:sp>
      <p:sp>
        <p:nvSpPr>
          <p:cNvPr id="3" name="Subtitle 2">
            <a:extLst>
              <a:ext uri="{FF2B5EF4-FFF2-40B4-BE49-F238E27FC236}">
                <a16:creationId xmlns:a16="http://schemas.microsoft.com/office/drawing/2014/main" id="{4BB1D8B4-858F-6EB5-8E10-886586497FB4}"/>
              </a:ext>
            </a:extLst>
          </p:cNvPr>
          <p:cNvSpPr>
            <a:spLocks noGrp="1"/>
          </p:cNvSpPr>
          <p:nvPr>
            <p:ph type="subTitle" idx="1"/>
          </p:nvPr>
        </p:nvSpPr>
        <p:spPr>
          <a:xfrm>
            <a:off x="313787" y="5050632"/>
            <a:ext cx="3793200" cy="1129888"/>
          </a:xfrm>
        </p:spPr>
        <p:txBody>
          <a:bodyPr anchor="b">
            <a:normAutofit/>
          </a:bodyPr>
          <a:lstStyle/>
          <a:p>
            <a:pPr>
              <a:lnSpc>
                <a:spcPct val="100000"/>
              </a:lnSpc>
            </a:pPr>
            <a:r>
              <a:rPr lang="en-GB" sz="1700"/>
              <a:t>MR OG</a:t>
            </a:r>
          </a:p>
          <a:p>
            <a:pPr>
              <a:lnSpc>
                <a:spcPct val="100000"/>
              </a:lnSpc>
            </a:pPr>
            <a:r>
              <a:rPr lang="en-GB" sz="1700"/>
              <a:t>Ebrill / April 2025</a:t>
            </a:r>
          </a:p>
          <a:p>
            <a:pPr>
              <a:lnSpc>
                <a:spcPct val="100000"/>
              </a:lnSpc>
            </a:pPr>
            <a:r>
              <a:rPr lang="en-GB" sz="1700"/>
              <a:t>Ysgogwyr Newid / Changemakers</a:t>
            </a:r>
          </a:p>
        </p:txBody>
      </p:sp>
      <p:cxnSp>
        <p:nvCxnSpPr>
          <p:cNvPr id="68" name="Straight Connector 67">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4412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BC91F-5787-B2C2-9EC4-157CE885A190}"/>
              </a:ext>
            </a:extLst>
          </p:cNvPr>
          <p:cNvSpPr>
            <a:spLocks noGrp="1"/>
          </p:cNvSpPr>
          <p:nvPr>
            <p:ph type="title"/>
          </p:nvPr>
        </p:nvSpPr>
        <p:spPr/>
        <p:txBody>
          <a:bodyPr>
            <a:normAutofit fontScale="90000"/>
          </a:bodyPr>
          <a:lstStyle/>
          <a:p>
            <a:r>
              <a:rPr lang="en-GB" b="1" dirty="0"/>
              <a:t>Beth </a:t>
            </a:r>
            <a:r>
              <a:rPr lang="en-GB" b="1" dirty="0" err="1"/>
              <a:t>yw</a:t>
            </a:r>
            <a:r>
              <a:rPr lang="en-GB" b="1" dirty="0"/>
              <a:t> </a:t>
            </a:r>
            <a:r>
              <a:rPr lang="en-GB" b="1" dirty="0" err="1"/>
              <a:t>bygraffiad</a:t>
            </a:r>
            <a:r>
              <a:rPr lang="en-GB" b="1" dirty="0"/>
              <a:t> </a:t>
            </a:r>
            <a:r>
              <a:rPr lang="en-GB" b="1" dirty="0" err="1"/>
              <a:t>byr</a:t>
            </a:r>
            <a:r>
              <a:rPr lang="en-GB" b="1" dirty="0"/>
              <a:t>?</a:t>
            </a:r>
            <a:br>
              <a:rPr lang="en-GB" b="1" dirty="0"/>
            </a:br>
            <a:r>
              <a:rPr lang="en-GB" b="1" dirty="0"/>
              <a:t>What is a short bio?</a:t>
            </a:r>
          </a:p>
        </p:txBody>
      </p:sp>
      <p:sp>
        <p:nvSpPr>
          <p:cNvPr id="4" name="Content Placeholder 3">
            <a:extLst>
              <a:ext uri="{FF2B5EF4-FFF2-40B4-BE49-F238E27FC236}">
                <a16:creationId xmlns:a16="http://schemas.microsoft.com/office/drawing/2014/main" id="{0153B2F9-C276-5B69-FC8C-3E05A87FC7EB}"/>
              </a:ext>
            </a:extLst>
          </p:cNvPr>
          <p:cNvSpPr>
            <a:spLocks noGrp="1"/>
          </p:cNvSpPr>
          <p:nvPr>
            <p:ph sz="half" idx="1"/>
          </p:nvPr>
        </p:nvSpPr>
        <p:spPr/>
        <p:txBody>
          <a:bodyPr>
            <a:noAutofit/>
          </a:bodyPr>
          <a:lstStyle/>
          <a:p>
            <a:r>
              <a:rPr lang="en-GB" sz="3200" b="0" i="0" dirty="0">
                <a:effectLst/>
                <a:latin typeface="Google Sans"/>
              </a:rPr>
              <a:t>Mae </a:t>
            </a:r>
            <a:r>
              <a:rPr lang="en-GB" sz="3200" b="0" i="0" dirty="0" err="1">
                <a:effectLst/>
                <a:latin typeface="Google Sans"/>
              </a:rPr>
              <a:t>bywgraffiadau</a:t>
            </a:r>
            <a:r>
              <a:rPr lang="en-GB" sz="3200" b="0" i="0" dirty="0">
                <a:effectLst/>
                <a:latin typeface="Google Sans"/>
              </a:rPr>
              <a:t> </a:t>
            </a:r>
            <a:r>
              <a:rPr lang="en-GB" sz="3200" b="0" i="0" dirty="0" err="1">
                <a:effectLst/>
                <a:latin typeface="Google Sans"/>
              </a:rPr>
              <a:t>byr</a:t>
            </a:r>
            <a:r>
              <a:rPr lang="en-GB" sz="3200" b="0" i="0" dirty="0">
                <a:effectLst/>
                <a:latin typeface="Google Sans"/>
              </a:rPr>
              <a:t> </a:t>
            </a:r>
            <a:r>
              <a:rPr lang="en-GB" sz="3200" b="0" i="0" dirty="0" err="1">
                <a:effectLst/>
                <a:latin typeface="Google Sans"/>
              </a:rPr>
              <a:t>yn</a:t>
            </a:r>
            <a:r>
              <a:rPr lang="en-GB" sz="3200" b="0" i="0" dirty="0">
                <a:effectLst/>
                <a:latin typeface="Google Sans"/>
              </a:rPr>
              <a:t> </a:t>
            </a:r>
            <a:r>
              <a:rPr lang="en-GB" sz="3200" dirty="0" err="1">
                <a:latin typeface="Google Sans"/>
              </a:rPr>
              <a:t>p</a:t>
            </a:r>
            <a:r>
              <a:rPr lang="en-GB" sz="3200" b="0" i="0" dirty="0" err="1">
                <a:effectLst/>
                <a:latin typeface="Google Sans"/>
              </a:rPr>
              <a:t>aragraffau</a:t>
            </a:r>
            <a:r>
              <a:rPr lang="en-GB" sz="3200" b="0" i="0" dirty="0">
                <a:effectLst/>
                <a:latin typeface="Google Sans"/>
              </a:rPr>
              <a:t> </a:t>
            </a:r>
            <a:r>
              <a:rPr lang="en-GB" sz="3200" b="0" i="0" dirty="0" err="1">
                <a:effectLst/>
                <a:latin typeface="Google Sans"/>
              </a:rPr>
              <a:t>byr</a:t>
            </a:r>
            <a:r>
              <a:rPr lang="en-GB" sz="3200" b="0" i="0" dirty="0">
                <a:effectLst/>
                <a:latin typeface="Google Sans"/>
              </a:rPr>
              <a:t>, </a:t>
            </a:r>
            <a:r>
              <a:rPr lang="en-GB" sz="3200" b="0" i="0" dirty="0" err="1">
                <a:effectLst/>
                <a:latin typeface="Google Sans"/>
              </a:rPr>
              <a:t>bywgraffyddol</a:t>
            </a:r>
            <a:r>
              <a:rPr lang="en-GB" sz="3200" b="0" i="0" dirty="0">
                <a:effectLst/>
                <a:latin typeface="Google Sans"/>
              </a:rPr>
              <a:t> </a:t>
            </a:r>
            <a:r>
              <a:rPr lang="en-GB" sz="3200" b="0" i="0" dirty="0" err="1">
                <a:effectLst/>
                <a:latin typeface="Google Sans"/>
              </a:rPr>
              <a:t>cryno</a:t>
            </a:r>
            <a:r>
              <a:rPr lang="en-GB" sz="3200" b="0" i="0" dirty="0">
                <a:effectLst/>
                <a:latin typeface="Google Sans"/>
              </a:rPr>
              <a:t> y </a:t>
            </a:r>
            <a:r>
              <a:rPr lang="en-GB" sz="3200" b="0" i="0" dirty="0" err="1">
                <a:effectLst/>
                <a:latin typeface="Google Sans"/>
              </a:rPr>
              <a:t>mae</a:t>
            </a:r>
            <a:r>
              <a:rPr lang="en-GB" sz="3200" b="0" i="0" dirty="0">
                <a:effectLst/>
                <a:latin typeface="Google Sans"/>
              </a:rPr>
              <a:t> </a:t>
            </a:r>
            <a:r>
              <a:rPr lang="en-GB" sz="3200" b="0" i="0" dirty="0" err="1">
                <a:effectLst/>
                <a:latin typeface="Google Sans"/>
              </a:rPr>
              <a:t>gweithwyr</a:t>
            </a:r>
            <a:r>
              <a:rPr lang="en-GB" sz="3200" b="0" i="0" dirty="0">
                <a:effectLst/>
                <a:latin typeface="Google Sans"/>
              </a:rPr>
              <a:t> </a:t>
            </a:r>
            <a:r>
              <a:rPr lang="en-GB" sz="3200" b="0" i="0" dirty="0" err="1">
                <a:effectLst/>
                <a:latin typeface="Google Sans"/>
              </a:rPr>
              <a:t>proffesiynol</a:t>
            </a:r>
            <a:r>
              <a:rPr lang="en-GB" sz="3200" b="0" i="0" dirty="0">
                <a:effectLst/>
                <a:latin typeface="Google Sans"/>
              </a:rPr>
              <a:t> </a:t>
            </a:r>
            <a:r>
              <a:rPr lang="en-GB" sz="3200" b="0" i="0" dirty="0" err="1">
                <a:effectLst/>
                <a:latin typeface="Google Sans"/>
              </a:rPr>
              <a:t>yn</a:t>
            </a:r>
            <a:r>
              <a:rPr lang="en-GB" sz="3200" b="0" i="0" dirty="0">
                <a:effectLst/>
                <a:latin typeface="Google Sans"/>
              </a:rPr>
              <a:t> </a:t>
            </a:r>
            <a:r>
              <a:rPr lang="en-GB" sz="3200" b="0" i="0" dirty="0" err="1">
                <a:effectLst/>
                <a:latin typeface="Google Sans"/>
              </a:rPr>
              <a:t>eu</a:t>
            </a:r>
            <a:r>
              <a:rPr lang="en-GB" sz="3200" b="0" i="0" dirty="0">
                <a:effectLst/>
                <a:latin typeface="Google Sans"/>
              </a:rPr>
              <a:t> </a:t>
            </a:r>
            <a:r>
              <a:rPr lang="en-GB" sz="3200" b="0" i="0" dirty="0" err="1">
                <a:effectLst/>
                <a:latin typeface="Google Sans"/>
              </a:rPr>
              <a:t>defnyddio</a:t>
            </a:r>
            <a:r>
              <a:rPr lang="en-GB" sz="3200" b="0" i="0" dirty="0">
                <a:effectLst/>
                <a:latin typeface="Google Sans"/>
              </a:rPr>
              <a:t> </a:t>
            </a:r>
            <a:r>
              <a:rPr lang="en-GB" sz="3200" b="0" i="0" dirty="0" err="1">
                <a:effectLst/>
                <a:latin typeface="Google Sans"/>
              </a:rPr>
              <a:t>i</a:t>
            </a:r>
            <a:r>
              <a:rPr lang="en-GB" sz="3200" b="0" i="0" dirty="0">
                <a:effectLst/>
                <a:latin typeface="Google Sans"/>
              </a:rPr>
              <a:t> </a:t>
            </a:r>
            <a:r>
              <a:rPr lang="en-GB" sz="3200" b="0" i="0" dirty="0" err="1">
                <a:effectLst/>
                <a:latin typeface="Google Sans"/>
              </a:rPr>
              <a:t>gyflwyno</a:t>
            </a:r>
            <a:r>
              <a:rPr lang="en-GB" sz="3200" b="0" i="0" dirty="0">
                <a:effectLst/>
                <a:latin typeface="Google Sans"/>
              </a:rPr>
              <a:t> </a:t>
            </a:r>
            <a:r>
              <a:rPr lang="en-GB" sz="3200" b="0" i="0" dirty="0" err="1">
                <a:effectLst/>
                <a:latin typeface="Google Sans"/>
              </a:rPr>
              <a:t>eu</a:t>
            </a:r>
            <a:r>
              <a:rPr lang="en-GB" sz="3200" b="0" i="0" dirty="0">
                <a:effectLst/>
                <a:latin typeface="Google Sans"/>
              </a:rPr>
              <a:t> </a:t>
            </a:r>
            <a:r>
              <a:rPr lang="en-GB" sz="3200" b="0" i="0" dirty="0" err="1">
                <a:effectLst/>
                <a:latin typeface="Google Sans"/>
              </a:rPr>
              <a:t>hunain</a:t>
            </a:r>
            <a:r>
              <a:rPr lang="en-GB" sz="3200" b="0" i="0" dirty="0">
                <a:effectLst/>
                <a:latin typeface="Google Sans"/>
              </a:rPr>
              <a:t>.</a:t>
            </a:r>
            <a:endParaRPr lang="en-GB" sz="3200" dirty="0">
              <a:latin typeface="Google Sans"/>
            </a:endParaRPr>
          </a:p>
        </p:txBody>
      </p:sp>
      <p:sp>
        <p:nvSpPr>
          <p:cNvPr id="5" name="Content Placeholder 4">
            <a:extLst>
              <a:ext uri="{FF2B5EF4-FFF2-40B4-BE49-F238E27FC236}">
                <a16:creationId xmlns:a16="http://schemas.microsoft.com/office/drawing/2014/main" id="{10F04113-212F-609C-8793-B0AD79D115ED}"/>
              </a:ext>
            </a:extLst>
          </p:cNvPr>
          <p:cNvSpPr>
            <a:spLocks noGrp="1"/>
          </p:cNvSpPr>
          <p:nvPr>
            <p:ph sz="half" idx="2"/>
          </p:nvPr>
        </p:nvSpPr>
        <p:spPr/>
        <p:txBody>
          <a:bodyPr>
            <a:normAutofit/>
          </a:bodyPr>
          <a:lstStyle/>
          <a:p>
            <a:r>
              <a:rPr lang="en-GB" sz="3200" b="0" i="0" dirty="0">
                <a:effectLst/>
                <a:latin typeface="Google Sans"/>
              </a:rPr>
              <a:t>Short bios are concise, biographical short paragraphs that professionals use to introduce themselves. </a:t>
            </a:r>
            <a:endParaRPr lang="en-GB" sz="3200" dirty="0">
              <a:latin typeface="Google Sans"/>
            </a:endParaRPr>
          </a:p>
        </p:txBody>
      </p:sp>
    </p:spTree>
    <p:extLst>
      <p:ext uri="{BB962C8B-B14F-4D97-AF65-F5344CB8AC3E}">
        <p14:creationId xmlns:p14="http://schemas.microsoft.com/office/powerpoint/2010/main" val="3920677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50ADAA-7311-34CB-D591-50F9B39E6E7A}"/>
              </a:ext>
            </a:extLst>
          </p:cNvPr>
          <p:cNvSpPr>
            <a:spLocks noGrp="1"/>
          </p:cNvSpPr>
          <p:nvPr>
            <p:ph type="title"/>
          </p:nvPr>
        </p:nvSpPr>
        <p:spPr/>
        <p:txBody>
          <a:bodyPr>
            <a:normAutofit fontScale="90000"/>
          </a:bodyPr>
          <a:lstStyle/>
          <a:p>
            <a:r>
              <a:rPr lang="en-GB" b="1" dirty="0" err="1"/>
              <a:t>Bywgraffiad</a:t>
            </a:r>
            <a:r>
              <a:rPr lang="en-GB" b="1" dirty="0"/>
              <a:t> </a:t>
            </a:r>
            <a:r>
              <a:rPr lang="en-GB" b="1" dirty="0" err="1"/>
              <a:t>byr</a:t>
            </a:r>
            <a:r>
              <a:rPr lang="en-GB" b="1" dirty="0"/>
              <a:t> </a:t>
            </a:r>
            <a:br>
              <a:rPr lang="en-GB" b="1" dirty="0"/>
            </a:br>
            <a:r>
              <a:rPr lang="en-GB" b="1" dirty="0"/>
              <a:t>Actors Bio</a:t>
            </a:r>
          </a:p>
        </p:txBody>
      </p:sp>
      <p:sp>
        <p:nvSpPr>
          <p:cNvPr id="3" name="Content Placeholder 2">
            <a:extLst>
              <a:ext uri="{FF2B5EF4-FFF2-40B4-BE49-F238E27FC236}">
                <a16:creationId xmlns:a16="http://schemas.microsoft.com/office/drawing/2014/main" id="{E7AA9A96-2538-797C-3522-3DC5073B6793}"/>
              </a:ext>
            </a:extLst>
          </p:cNvPr>
          <p:cNvSpPr>
            <a:spLocks noGrp="1"/>
          </p:cNvSpPr>
          <p:nvPr>
            <p:ph sz="half" idx="1"/>
          </p:nvPr>
        </p:nvSpPr>
        <p:spPr/>
        <p:txBody>
          <a:bodyPr>
            <a:normAutofit/>
          </a:bodyPr>
          <a:lstStyle/>
          <a:p>
            <a:pPr marL="0" indent="0">
              <a:buNone/>
            </a:pPr>
            <a:r>
              <a:rPr lang="en-GB" b="1" dirty="0">
                <a:latin typeface="Google Sans"/>
              </a:rPr>
              <a:t>Mae </a:t>
            </a:r>
            <a:r>
              <a:rPr lang="en-GB" b="1" dirty="0" err="1">
                <a:latin typeface="Google Sans"/>
              </a:rPr>
              <a:t>bywgraffiad</a:t>
            </a:r>
            <a:r>
              <a:rPr lang="en-GB" b="1" dirty="0">
                <a:latin typeface="Google Sans"/>
              </a:rPr>
              <a:t> actor </a:t>
            </a:r>
            <a:r>
              <a:rPr lang="en-GB" b="1" dirty="0" err="1">
                <a:latin typeface="Google Sans"/>
              </a:rPr>
              <a:t>effeithiol</a:t>
            </a:r>
            <a:r>
              <a:rPr lang="en-GB" b="1" dirty="0">
                <a:latin typeface="Google Sans"/>
              </a:rPr>
              <a:t> </a:t>
            </a:r>
            <a:r>
              <a:rPr lang="en-GB" b="1" dirty="0" err="1">
                <a:latin typeface="Google Sans"/>
              </a:rPr>
              <a:t>fel</a:t>
            </a:r>
            <a:r>
              <a:rPr lang="en-GB" b="1" dirty="0">
                <a:latin typeface="Google Sans"/>
              </a:rPr>
              <a:t> </a:t>
            </a:r>
            <a:r>
              <a:rPr lang="en-GB" b="1" dirty="0" err="1">
                <a:latin typeface="Google Sans"/>
              </a:rPr>
              <a:t>arfer</a:t>
            </a:r>
            <a:r>
              <a:rPr lang="en-GB" b="1" dirty="0">
                <a:latin typeface="Google Sans"/>
              </a:rPr>
              <a:t> </a:t>
            </a:r>
            <a:r>
              <a:rPr lang="en-GB" b="1" dirty="0" err="1">
                <a:latin typeface="Google Sans"/>
              </a:rPr>
              <a:t>yn</a:t>
            </a:r>
            <a:r>
              <a:rPr lang="en-GB" b="1" dirty="0">
                <a:latin typeface="Google Sans"/>
              </a:rPr>
              <a:t> </a:t>
            </a:r>
            <a:r>
              <a:rPr lang="en-GB" b="1" dirty="0" err="1">
                <a:latin typeface="Google Sans"/>
              </a:rPr>
              <a:t>cynnwys</a:t>
            </a:r>
            <a:r>
              <a:rPr lang="en-GB" b="1" dirty="0">
                <a:latin typeface="Google Sans"/>
              </a:rPr>
              <a:t>:</a:t>
            </a:r>
          </a:p>
          <a:p>
            <a:pPr lvl="1"/>
            <a:r>
              <a:rPr lang="en-GB" sz="2000" dirty="0" err="1">
                <a:latin typeface="Google Sans"/>
              </a:rPr>
              <a:t>cyflwyniad</a:t>
            </a:r>
            <a:r>
              <a:rPr lang="en-GB" sz="2000" dirty="0">
                <a:latin typeface="Google Sans"/>
              </a:rPr>
              <a:t> </a:t>
            </a:r>
            <a:r>
              <a:rPr lang="en-GB" sz="2000" dirty="0" err="1">
                <a:latin typeface="Google Sans"/>
              </a:rPr>
              <a:t>byr</a:t>
            </a:r>
            <a:r>
              <a:rPr lang="en-GB" sz="2000" dirty="0">
                <a:latin typeface="Google Sans"/>
              </a:rPr>
              <a:t>,</a:t>
            </a:r>
          </a:p>
          <a:p>
            <a:pPr lvl="1"/>
            <a:r>
              <a:rPr lang="en-GB" sz="2000" dirty="0" err="1">
                <a:latin typeface="Google Sans"/>
              </a:rPr>
              <a:t>uchafbwynt</a:t>
            </a:r>
            <a:r>
              <a:rPr lang="en-GB" sz="2000" dirty="0">
                <a:latin typeface="Google Sans"/>
              </a:rPr>
              <a:t> o </a:t>
            </a:r>
            <a:r>
              <a:rPr lang="en-GB" sz="2000" dirty="0" err="1">
                <a:latin typeface="Google Sans"/>
              </a:rPr>
              <a:t>gredydau</a:t>
            </a:r>
            <a:r>
              <a:rPr lang="en-GB" sz="2000" dirty="0">
                <a:latin typeface="Google Sans"/>
              </a:rPr>
              <a:t> </a:t>
            </a:r>
            <a:r>
              <a:rPr lang="en-GB" sz="2000" dirty="0" err="1">
                <a:latin typeface="Google Sans"/>
              </a:rPr>
              <a:t>diweddar</a:t>
            </a:r>
            <a:r>
              <a:rPr lang="en-GB" sz="2000" dirty="0">
                <a:latin typeface="Google Sans"/>
              </a:rPr>
              <a:t> a </a:t>
            </a:r>
            <a:r>
              <a:rPr lang="en-GB" sz="2000" dirty="0" err="1">
                <a:latin typeface="Google Sans"/>
              </a:rPr>
              <a:t>nodedig</a:t>
            </a:r>
            <a:r>
              <a:rPr lang="en-GB" sz="2000" dirty="0">
                <a:latin typeface="Google Sans"/>
              </a:rPr>
              <a:t>,</a:t>
            </a:r>
          </a:p>
          <a:p>
            <a:pPr lvl="1"/>
            <a:r>
              <a:rPr lang="en-GB" sz="2000" dirty="0" err="1">
                <a:latin typeface="Google Sans"/>
              </a:rPr>
              <a:t>unrhyw</a:t>
            </a:r>
            <a:r>
              <a:rPr lang="en-GB" sz="2000" dirty="0">
                <a:latin typeface="Google Sans"/>
              </a:rPr>
              <a:t> </a:t>
            </a:r>
            <a:r>
              <a:rPr lang="en-GB" sz="2000" dirty="0" err="1">
                <a:latin typeface="Google Sans"/>
              </a:rPr>
              <a:t>hyfforddiant</a:t>
            </a:r>
            <a:r>
              <a:rPr lang="en-GB" sz="2000" dirty="0">
                <a:latin typeface="Google Sans"/>
              </a:rPr>
              <a:t> neu </a:t>
            </a:r>
            <a:r>
              <a:rPr lang="en-GB" sz="2000" dirty="0" err="1">
                <a:latin typeface="Google Sans"/>
              </a:rPr>
              <a:t>addysg</a:t>
            </a:r>
            <a:r>
              <a:rPr lang="en-GB" sz="2000" dirty="0">
                <a:latin typeface="Google Sans"/>
              </a:rPr>
              <a:t> </a:t>
            </a:r>
            <a:r>
              <a:rPr lang="en-GB" sz="2000" dirty="0" err="1">
                <a:latin typeface="Google Sans"/>
              </a:rPr>
              <a:t>berthnasol</a:t>
            </a:r>
            <a:r>
              <a:rPr lang="en-GB" sz="2000" dirty="0">
                <a:latin typeface="Google Sans"/>
              </a:rPr>
              <a:t>,</a:t>
            </a:r>
          </a:p>
          <a:p>
            <a:pPr lvl="1"/>
            <a:r>
              <a:rPr lang="en-GB" sz="2000" dirty="0">
                <a:latin typeface="Google Sans"/>
              </a:rPr>
              <a:t>a </a:t>
            </a:r>
            <a:r>
              <a:rPr lang="en-GB" sz="2000" dirty="0" err="1">
                <a:latin typeface="Google Sans"/>
              </a:rPr>
              <a:t>chyffyrddiad</a:t>
            </a:r>
            <a:r>
              <a:rPr lang="en-GB" sz="2000" dirty="0">
                <a:latin typeface="Google Sans"/>
              </a:rPr>
              <a:t> o </a:t>
            </a:r>
            <a:r>
              <a:rPr lang="en-GB" sz="2000" dirty="0" err="1">
                <a:latin typeface="Google Sans"/>
              </a:rPr>
              <a:t>bersonoliaeth</a:t>
            </a:r>
            <a:r>
              <a:rPr lang="en-GB" sz="2000" dirty="0">
                <a:latin typeface="Google Sans"/>
              </a:rPr>
              <a:t> neu </a:t>
            </a:r>
            <a:r>
              <a:rPr lang="en-GB" sz="2000" dirty="0" err="1">
                <a:latin typeface="Google Sans"/>
              </a:rPr>
              <a:t>sgiliau</a:t>
            </a:r>
            <a:r>
              <a:rPr lang="en-GB" sz="2000" dirty="0">
                <a:latin typeface="Google Sans"/>
              </a:rPr>
              <a:t> </a:t>
            </a:r>
            <a:r>
              <a:rPr lang="en-GB" sz="2000" dirty="0" err="1">
                <a:latin typeface="Google Sans"/>
              </a:rPr>
              <a:t>arbennig</a:t>
            </a:r>
            <a:r>
              <a:rPr lang="en-GB" sz="2000" dirty="0">
                <a:latin typeface="Google Sans"/>
              </a:rPr>
              <a:t>.</a:t>
            </a:r>
          </a:p>
        </p:txBody>
      </p:sp>
      <p:sp>
        <p:nvSpPr>
          <p:cNvPr id="5" name="Content Placeholder 4">
            <a:extLst>
              <a:ext uri="{FF2B5EF4-FFF2-40B4-BE49-F238E27FC236}">
                <a16:creationId xmlns:a16="http://schemas.microsoft.com/office/drawing/2014/main" id="{AF505558-C8F6-D697-989B-CA4513400597}"/>
              </a:ext>
            </a:extLst>
          </p:cNvPr>
          <p:cNvSpPr>
            <a:spLocks noGrp="1"/>
          </p:cNvSpPr>
          <p:nvPr>
            <p:ph sz="half" idx="2"/>
          </p:nvPr>
        </p:nvSpPr>
        <p:spPr/>
        <p:txBody>
          <a:bodyPr>
            <a:normAutofit/>
          </a:bodyPr>
          <a:lstStyle/>
          <a:p>
            <a:pPr marL="0" indent="0">
              <a:buNone/>
            </a:pPr>
            <a:r>
              <a:rPr lang="en-GB" b="1" i="0" dirty="0">
                <a:effectLst/>
                <a:latin typeface="Google Sans"/>
              </a:rPr>
              <a:t>A compelling actor's bio typically includes:</a:t>
            </a:r>
          </a:p>
          <a:p>
            <a:pPr lvl="1"/>
            <a:r>
              <a:rPr lang="en-GB" sz="2000" dirty="0">
                <a:latin typeface="Google Sans"/>
              </a:rPr>
              <a:t>a</a:t>
            </a:r>
            <a:r>
              <a:rPr lang="en-GB" sz="2000" b="0" i="0" dirty="0">
                <a:effectLst/>
                <a:latin typeface="Google Sans"/>
              </a:rPr>
              <a:t> brief introduction, </a:t>
            </a:r>
          </a:p>
          <a:p>
            <a:pPr lvl="1"/>
            <a:r>
              <a:rPr lang="en-GB" sz="2000" b="0" i="0" dirty="0">
                <a:effectLst/>
                <a:latin typeface="Google Sans"/>
              </a:rPr>
              <a:t>a highlight of recent and notable credits, </a:t>
            </a:r>
          </a:p>
          <a:p>
            <a:pPr lvl="1"/>
            <a:r>
              <a:rPr lang="en-GB" sz="2000" b="0" i="0" dirty="0">
                <a:effectLst/>
                <a:latin typeface="Google Sans"/>
              </a:rPr>
              <a:t>any relevant training or education, </a:t>
            </a:r>
          </a:p>
          <a:p>
            <a:pPr lvl="1"/>
            <a:r>
              <a:rPr lang="en-GB" sz="2000" b="0" i="0" dirty="0">
                <a:effectLst/>
                <a:latin typeface="Google Sans"/>
              </a:rPr>
              <a:t>and a touch of personality or special skills. </a:t>
            </a:r>
          </a:p>
          <a:p>
            <a:endParaRPr lang="en-GB" dirty="0"/>
          </a:p>
        </p:txBody>
      </p:sp>
      <p:pic>
        <p:nvPicPr>
          <p:cNvPr id="7" name="Graphic 6" descr="Drama outline">
            <a:extLst>
              <a:ext uri="{FF2B5EF4-FFF2-40B4-BE49-F238E27FC236}">
                <a16:creationId xmlns:a16="http://schemas.microsoft.com/office/drawing/2014/main" id="{EF2FADAD-6022-B4C3-3725-D7795D7ABFA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60000" y="5083048"/>
            <a:ext cx="914400" cy="914400"/>
          </a:xfrm>
          <a:prstGeom prst="rect">
            <a:avLst/>
          </a:prstGeom>
        </p:spPr>
      </p:pic>
    </p:spTree>
    <p:extLst>
      <p:ext uri="{BB962C8B-B14F-4D97-AF65-F5344CB8AC3E}">
        <p14:creationId xmlns:p14="http://schemas.microsoft.com/office/powerpoint/2010/main" val="3609103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D927-74C6-DB01-0001-BAB51E3250D5}"/>
              </a:ext>
            </a:extLst>
          </p:cNvPr>
          <p:cNvSpPr>
            <a:spLocks noGrp="1"/>
          </p:cNvSpPr>
          <p:nvPr>
            <p:ph type="title"/>
          </p:nvPr>
        </p:nvSpPr>
        <p:spPr/>
        <p:txBody>
          <a:bodyPr>
            <a:normAutofit fontScale="90000"/>
          </a:bodyPr>
          <a:lstStyle/>
          <a:p>
            <a:r>
              <a:rPr lang="en-GB" dirty="0" err="1"/>
              <a:t>Bywgraffiad</a:t>
            </a:r>
            <a:r>
              <a:rPr lang="en-GB" dirty="0"/>
              <a:t> </a:t>
            </a:r>
            <a:r>
              <a:rPr lang="en-GB" dirty="0" err="1"/>
              <a:t>byr</a:t>
            </a:r>
            <a:br>
              <a:rPr lang="en-GB" dirty="0"/>
            </a:br>
            <a:r>
              <a:rPr lang="en-GB" dirty="0"/>
              <a:t>Short Bio</a:t>
            </a:r>
          </a:p>
        </p:txBody>
      </p:sp>
      <p:sp>
        <p:nvSpPr>
          <p:cNvPr id="3" name="Content Placeholder 2">
            <a:extLst>
              <a:ext uri="{FF2B5EF4-FFF2-40B4-BE49-F238E27FC236}">
                <a16:creationId xmlns:a16="http://schemas.microsoft.com/office/drawing/2014/main" id="{55BE6A35-C789-6769-A55A-E06ABA7820F4}"/>
              </a:ext>
            </a:extLst>
          </p:cNvPr>
          <p:cNvSpPr>
            <a:spLocks noGrp="1"/>
          </p:cNvSpPr>
          <p:nvPr>
            <p:ph sz="half" idx="1"/>
          </p:nvPr>
        </p:nvSpPr>
        <p:spPr/>
        <p:txBody>
          <a:bodyPr>
            <a:normAutofit fontScale="92500" lnSpcReduction="10000"/>
          </a:bodyPr>
          <a:lstStyle/>
          <a:p>
            <a:r>
              <a:rPr lang="en-GB" b="1" i="0" dirty="0">
                <a:solidFill>
                  <a:srgbClr val="3C4043"/>
                </a:solidFill>
                <a:effectLst/>
                <a:latin typeface="Google Sans"/>
              </a:rPr>
              <a:t>Mae </a:t>
            </a:r>
            <a:r>
              <a:rPr lang="en-GB" b="1" i="0" dirty="0" err="1">
                <a:solidFill>
                  <a:srgbClr val="3C4043"/>
                </a:solidFill>
                <a:effectLst/>
                <a:latin typeface="Google Sans"/>
              </a:rPr>
              <a:t>bywgraffiad</a:t>
            </a:r>
            <a:r>
              <a:rPr lang="en-GB" b="1" i="0" dirty="0">
                <a:solidFill>
                  <a:srgbClr val="3C4043"/>
                </a:solidFill>
                <a:effectLst/>
                <a:latin typeface="Google Sans"/>
              </a:rPr>
              <a:t> </a:t>
            </a:r>
            <a:r>
              <a:rPr lang="en-GB" b="1" i="0" dirty="0" err="1">
                <a:solidFill>
                  <a:srgbClr val="3C4043"/>
                </a:solidFill>
                <a:effectLst/>
                <a:latin typeface="Google Sans"/>
              </a:rPr>
              <a:t>eich</a:t>
            </a:r>
            <a:r>
              <a:rPr lang="en-GB" b="1" i="0" dirty="0">
                <a:solidFill>
                  <a:srgbClr val="3C4043"/>
                </a:solidFill>
                <a:effectLst/>
                <a:latin typeface="Google Sans"/>
              </a:rPr>
              <a:t> actor </a:t>
            </a:r>
            <a:r>
              <a:rPr lang="en-GB" b="1" i="0" dirty="0" err="1">
                <a:solidFill>
                  <a:srgbClr val="3C4043"/>
                </a:solidFill>
                <a:effectLst/>
                <a:latin typeface="Google Sans"/>
              </a:rPr>
              <a:t>yn</a:t>
            </a:r>
            <a:r>
              <a:rPr lang="en-GB" b="1" i="0" dirty="0">
                <a:solidFill>
                  <a:srgbClr val="3C4043"/>
                </a:solidFill>
                <a:effectLst/>
                <a:latin typeface="Google Sans"/>
              </a:rPr>
              <a:t> </a:t>
            </a:r>
            <a:r>
              <a:rPr lang="en-GB" b="1" i="0" dirty="0" err="1">
                <a:solidFill>
                  <a:srgbClr val="3C4043"/>
                </a:solidFill>
                <a:effectLst/>
                <a:latin typeface="Google Sans"/>
              </a:rPr>
              <a:t>rhan</a:t>
            </a:r>
            <a:r>
              <a:rPr lang="en-GB" b="1" i="0" dirty="0">
                <a:solidFill>
                  <a:srgbClr val="3C4043"/>
                </a:solidFill>
                <a:effectLst/>
                <a:latin typeface="Google Sans"/>
              </a:rPr>
              <a:t> </a:t>
            </a:r>
            <a:r>
              <a:rPr lang="en-GB" b="1" i="0" dirty="0" err="1">
                <a:solidFill>
                  <a:srgbClr val="3C4043"/>
                </a:solidFill>
                <a:effectLst/>
                <a:latin typeface="Google Sans"/>
              </a:rPr>
              <a:t>o'ch</a:t>
            </a:r>
            <a:r>
              <a:rPr lang="en-GB" b="1" i="0" dirty="0">
                <a:solidFill>
                  <a:srgbClr val="3C4043"/>
                </a:solidFill>
                <a:effectLst/>
                <a:latin typeface="Google Sans"/>
              </a:rPr>
              <a:t> </a:t>
            </a:r>
            <a:r>
              <a:rPr lang="en-GB" b="1" i="0" dirty="0" err="1">
                <a:solidFill>
                  <a:srgbClr val="3C4043"/>
                </a:solidFill>
                <a:effectLst/>
                <a:latin typeface="Google Sans"/>
              </a:rPr>
              <a:t>araith</a:t>
            </a:r>
            <a:r>
              <a:rPr lang="en-GB" b="1" i="0" dirty="0">
                <a:solidFill>
                  <a:srgbClr val="3C4043"/>
                </a:solidFill>
                <a:effectLst/>
                <a:latin typeface="Google Sans"/>
              </a:rPr>
              <a:t> </a:t>
            </a:r>
            <a:r>
              <a:rPr lang="en-GB" b="1" i="0" dirty="0" err="1">
                <a:solidFill>
                  <a:srgbClr val="3C4043"/>
                </a:solidFill>
                <a:effectLst/>
                <a:latin typeface="Google Sans"/>
              </a:rPr>
              <a:t>werthu</a:t>
            </a:r>
            <a:r>
              <a:rPr lang="en-GB" b="1" i="0" dirty="0">
                <a:solidFill>
                  <a:srgbClr val="3C4043"/>
                </a:solidFill>
                <a:effectLst/>
                <a:latin typeface="Google Sans"/>
              </a:rPr>
              <a:t> </a:t>
            </a:r>
            <a:r>
              <a:rPr lang="en-GB" b="1" i="0" dirty="0" err="1">
                <a:solidFill>
                  <a:srgbClr val="3C4043"/>
                </a:solidFill>
                <a:effectLst/>
                <a:latin typeface="Google Sans"/>
              </a:rPr>
              <a:t>i'r</a:t>
            </a:r>
            <a:r>
              <a:rPr lang="en-GB" b="1" i="0" dirty="0">
                <a:solidFill>
                  <a:srgbClr val="3C4043"/>
                </a:solidFill>
                <a:effectLst/>
                <a:latin typeface="Google Sans"/>
              </a:rPr>
              <a:t> </a:t>
            </a:r>
            <a:r>
              <a:rPr lang="en-GB" b="1" i="0" dirty="0" err="1">
                <a:solidFill>
                  <a:srgbClr val="3C4043"/>
                </a:solidFill>
                <a:effectLst/>
                <a:latin typeface="Google Sans"/>
              </a:rPr>
              <a:t>byd</a:t>
            </a:r>
            <a:r>
              <a:rPr lang="en-GB" b="1" i="0" dirty="0">
                <a:solidFill>
                  <a:srgbClr val="3C4043"/>
                </a:solidFill>
                <a:effectLst/>
                <a:latin typeface="Google Sans"/>
              </a:rPr>
              <a:t>, ac </a:t>
            </a:r>
            <a:r>
              <a:rPr lang="en-GB" b="1" i="0" dirty="0" err="1">
                <a:solidFill>
                  <a:srgbClr val="3C4043"/>
                </a:solidFill>
                <a:effectLst/>
                <a:latin typeface="Google Sans"/>
              </a:rPr>
              <a:t>mae'r</a:t>
            </a:r>
            <a:r>
              <a:rPr lang="en-GB" b="1" i="0" dirty="0">
                <a:solidFill>
                  <a:srgbClr val="3C4043"/>
                </a:solidFill>
                <a:effectLst/>
                <a:latin typeface="Google Sans"/>
              </a:rPr>
              <a:t> </a:t>
            </a:r>
            <a:r>
              <a:rPr lang="en-GB" b="1" i="0" dirty="0" err="1">
                <a:solidFill>
                  <a:srgbClr val="3C4043"/>
                </a:solidFill>
                <a:effectLst/>
                <a:latin typeface="Google Sans"/>
              </a:rPr>
              <a:t>hyn</a:t>
            </a:r>
            <a:r>
              <a:rPr lang="en-GB" b="1" i="0" dirty="0">
                <a:solidFill>
                  <a:srgbClr val="3C4043"/>
                </a:solidFill>
                <a:effectLst/>
                <a:latin typeface="Google Sans"/>
              </a:rPr>
              <a:t> </a:t>
            </a:r>
            <a:r>
              <a:rPr lang="en-GB" b="1" i="0" dirty="0" err="1">
                <a:solidFill>
                  <a:srgbClr val="3C4043"/>
                </a:solidFill>
                <a:effectLst/>
                <a:latin typeface="Google Sans"/>
              </a:rPr>
              <a:t>rydych</a:t>
            </a:r>
            <a:r>
              <a:rPr lang="en-GB" b="1" i="0" dirty="0">
                <a:solidFill>
                  <a:srgbClr val="3C4043"/>
                </a:solidFill>
                <a:effectLst/>
                <a:latin typeface="Google Sans"/>
              </a:rPr>
              <a:t> </a:t>
            </a:r>
            <a:r>
              <a:rPr lang="en-GB" b="1" i="0" dirty="0" err="1">
                <a:solidFill>
                  <a:srgbClr val="3C4043"/>
                </a:solidFill>
                <a:effectLst/>
                <a:latin typeface="Google Sans"/>
              </a:rPr>
              <a:t>chi'n</a:t>
            </a:r>
            <a:r>
              <a:rPr lang="en-GB" b="1" i="0" dirty="0">
                <a:solidFill>
                  <a:srgbClr val="3C4043"/>
                </a:solidFill>
                <a:effectLst/>
                <a:latin typeface="Google Sans"/>
              </a:rPr>
              <a:t> </a:t>
            </a:r>
            <a:r>
              <a:rPr lang="en-GB" b="1" i="0" dirty="0" err="1">
                <a:solidFill>
                  <a:srgbClr val="3C4043"/>
                </a:solidFill>
                <a:effectLst/>
                <a:latin typeface="Google Sans"/>
              </a:rPr>
              <a:t>ei</a:t>
            </a:r>
            <a:r>
              <a:rPr lang="en-GB" b="1" i="0" dirty="0">
                <a:solidFill>
                  <a:srgbClr val="3C4043"/>
                </a:solidFill>
                <a:effectLst/>
                <a:latin typeface="Google Sans"/>
              </a:rPr>
              <a:t> </a:t>
            </a:r>
            <a:r>
              <a:rPr lang="en-GB" b="1" i="0" dirty="0" err="1">
                <a:solidFill>
                  <a:srgbClr val="3C4043"/>
                </a:solidFill>
                <a:effectLst/>
                <a:latin typeface="Google Sans"/>
              </a:rPr>
              <a:t>ysgrifennu'n</a:t>
            </a:r>
            <a:r>
              <a:rPr lang="en-GB" b="1" i="0" dirty="0">
                <a:solidFill>
                  <a:srgbClr val="3C4043"/>
                </a:solidFill>
                <a:effectLst/>
                <a:latin typeface="Google Sans"/>
              </a:rPr>
              <a:t> </a:t>
            </a:r>
            <a:r>
              <a:rPr lang="en-GB" b="1" i="0" dirty="0" err="1">
                <a:solidFill>
                  <a:srgbClr val="3C4043"/>
                </a:solidFill>
                <a:effectLst/>
                <a:latin typeface="Google Sans"/>
              </a:rPr>
              <a:t>adlewyrchu</a:t>
            </a:r>
            <a:r>
              <a:rPr lang="en-GB" b="1" i="0" dirty="0">
                <a:solidFill>
                  <a:srgbClr val="3C4043"/>
                </a:solidFill>
                <a:effectLst/>
                <a:latin typeface="Google Sans"/>
              </a:rPr>
              <a:t> </a:t>
            </a:r>
            <a:r>
              <a:rPr lang="en-GB" b="1" i="0" dirty="0" err="1">
                <a:solidFill>
                  <a:srgbClr val="3C4043"/>
                </a:solidFill>
                <a:effectLst/>
                <a:latin typeface="Google Sans"/>
              </a:rPr>
              <a:t>sut</a:t>
            </a:r>
            <a:r>
              <a:rPr lang="en-GB" b="1" i="0" dirty="0">
                <a:solidFill>
                  <a:srgbClr val="3C4043"/>
                </a:solidFill>
                <a:effectLst/>
                <a:latin typeface="Google Sans"/>
              </a:rPr>
              <a:t> </a:t>
            </a:r>
            <a:r>
              <a:rPr lang="en-GB" b="1" i="0" dirty="0" err="1">
                <a:solidFill>
                  <a:srgbClr val="3C4043"/>
                </a:solidFill>
                <a:effectLst/>
                <a:latin typeface="Google Sans"/>
              </a:rPr>
              <a:t>mae</a:t>
            </a:r>
            <a:r>
              <a:rPr lang="en-GB" b="1" i="0" dirty="0">
                <a:solidFill>
                  <a:srgbClr val="3C4043"/>
                </a:solidFill>
                <a:effectLst/>
                <a:latin typeface="Google Sans"/>
              </a:rPr>
              <a:t> </a:t>
            </a:r>
            <a:r>
              <a:rPr lang="en-GB" b="1" i="0" dirty="0" err="1">
                <a:solidFill>
                  <a:srgbClr val="3C4043"/>
                </a:solidFill>
                <a:effectLst/>
                <a:latin typeface="Google Sans"/>
              </a:rPr>
              <a:t>pobl</a:t>
            </a:r>
            <a:r>
              <a:rPr lang="en-GB" b="1" i="0" dirty="0">
                <a:solidFill>
                  <a:srgbClr val="3C4043"/>
                </a:solidFill>
                <a:effectLst/>
                <a:latin typeface="Google Sans"/>
              </a:rPr>
              <a:t> </a:t>
            </a:r>
            <a:r>
              <a:rPr lang="en-GB" b="1" i="0" dirty="0" err="1">
                <a:solidFill>
                  <a:srgbClr val="3C4043"/>
                </a:solidFill>
                <a:effectLst/>
                <a:latin typeface="Google Sans"/>
              </a:rPr>
              <a:t>yn</a:t>
            </a:r>
            <a:r>
              <a:rPr lang="en-GB" b="1" i="0" dirty="0">
                <a:solidFill>
                  <a:srgbClr val="3C4043"/>
                </a:solidFill>
                <a:effectLst/>
                <a:latin typeface="Google Sans"/>
              </a:rPr>
              <a:t> </a:t>
            </a:r>
            <a:r>
              <a:rPr lang="en-GB" b="1" i="0" dirty="0" err="1">
                <a:solidFill>
                  <a:srgbClr val="3C4043"/>
                </a:solidFill>
                <a:effectLst/>
                <a:latin typeface="Google Sans"/>
              </a:rPr>
              <a:t>meddwl</a:t>
            </a:r>
            <a:r>
              <a:rPr lang="en-GB" b="1" i="0" dirty="0">
                <a:solidFill>
                  <a:srgbClr val="3C4043"/>
                </a:solidFill>
                <a:effectLst/>
                <a:latin typeface="Google Sans"/>
              </a:rPr>
              <a:t> </a:t>
            </a:r>
            <a:r>
              <a:rPr lang="en-GB" b="1" i="0" dirty="0" err="1">
                <a:solidFill>
                  <a:srgbClr val="3C4043"/>
                </a:solidFill>
                <a:effectLst/>
                <a:latin typeface="Google Sans"/>
              </a:rPr>
              <a:t>amdanoch</a:t>
            </a:r>
            <a:r>
              <a:rPr lang="en-GB" b="1" i="0" dirty="0">
                <a:solidFill>
                  <a:srgbClr val="3C4043"/>
                </a:solidFill>
                <a:effectLst/>
                <a:latin typeface="Google Sans"/>
              </a:rPr>
              <a:t> chi.</a:t>
            </a:r>
          </a:p>
          <a:p>
            <a:endParaRPr lang="en-GB" b="1" dirty="0">
              <a:solidFill>
                <a:srgbClr val="3C4043"/>
              </a:solidFill>
              <a:latin typeface="Google Sans"/>
            </a:endParaRPr>
          </a:p>
          <a:p>
            <a:r>
              <a:rPr lang="en-GB" b="1" dirty="0" err="1">
                <a:latin typeface="Google Sans"/>
              </a:rPr>
              <a:t>Enghreifftiau</a:t>
            </a:r>
            <a:r>
              <a:rPr lang="en-GB" b="1" dirty="0">
                <a:latin typeface="Google Sans"/>
              </a:rPr>
              <a:t> o </a:t>
            </a:r>
            <a:r>
              <a:rPr lang="en-GB" b="1" dirty="0" err="1">
                <a:latin typeface="Google Sans"/>
              </a:rPr>
              <a:t>ble</a:t>
            </a:r>
            <a:r>
              <a:rPr lang="en-GB" b="1" dirty="0">
                <a:latin typeface="Google Sans"/>
              </a:rPr>
              <a:t> y </a:t>
            </a:r>
            <a:r>
              <a:rPr lang="en-GB" b="1" dirty="0" err="1">
                <a:latin typeface="Google Sans"/>
              </a:rPr>
              <a:t>byddech</a:t>
            </a:r>
            <a:r>
              <a:rPr lang="en-GB" b="1" dirty="0">
                <a:latin typeface="Google Sans"/>
              </a:rPr>
              <a:t> </a:t>
            </a:r>
            <a:r>
              <a:rPr lang="en-GB" b="1" dirty="0" err="1">
                <a:latin typeface="Google Sans"/>
              </a:rPr>
              <a:t>chi'n</a:t>
            </a:r>
            <a:r>
              <a:rPr lang="en-GB" b="1" dirty="0">
                <a:latin typeface="Google Sans"/>
              </a:rPr>
              <a:t> </a:t>
            </a:r>
            <a:r>
              <a:rPr lang="en-GB" b="1" dirty="0" err="1">
                <a:latin typeface="Google Sans"/>
              </a:rPr>
              <a:t>defnyddio</a:t>
            </a:r>
            <a:r>
              <a:rPr lang="en-GB" b="1" dirty="0">
                <a:latin typeface="Google Sans"/>
              </a:rPr>
              <a:t> </a:t>
            </a:r>
            <a:r>
              <a:rPr lang="en-GB" b="1" dirty="0" err="1">
                <a:latin typeface="Google Sans"/>
              </a:rPr>
              <a:t>bywgraffiad</a:t>
            </a:r>
            <a:r>
              <a:rPr lang="en-GB" b="1" dirty="0">
                <a:latin typeface="Google Sans"/>
              </a:rPr>
              <a:t> </a:t>
            </a:r>
            <a:r>
              <a:rPr lang="en-GB" b="1" dirty="0" err="1">
                <a:latin typeface="Google Sans"/>
              </a:rPr>
              <a:t>byr</a:t>
            </a:r>
            <a:r>
              <a:rPr lang="en-GB" b="1" dirty="0">
                <a:latin typeface="Google Sans"/>
              </a:rPr>
              <a:t>:</a:t>
            </a:r>
          </a:p>
          <a:p>
            <a:r>
              <a:rPr lang="en-GB" dirty="0" err="1">
                <a:latin typeface="Google Sans"/>
              </a:rPr>
              <a:t>Rhaglenni</a:t>
            </a:r>
            <a:endParaRPr lang="en-GB" dirty="0">
              <a:latin typeface="Google Sans"/>
            </a:endParaRPr>
          </a:p>
          <a:p>
            <a:r>
              <a:rPr lang="en-GB" dirty="0">
                <a:latin typeface="Google Sans"/>
              </a:rPr>
              <a:t>Ceisiadau am </a:t>
            </a:r>
            <a:r>
              <a:rPr lang="en-GB" dirty="0" err="1">
                <a:latin typeface="Google Sans"/>
              </a:rPr>
              <a:t>gyllid</a:t>
            </a:r>
            <a:endParaRPr lang="en-GB" dirty="0">
              <a:latin typeface="Google Sans"/>
            </a:endParaRPr>
          </a:p>
          <a:p>
            <a:r>
              <a:rPr lang="en-GB" dirty="0" err="1">
                <a:latin typeface="Google Sans"/>
              </a:rPr>
              <a:t>Gwefannau</a:t>
            </a:r>
            <a:endParaRPr lang="en-GB" dirty="0">
              <a:latin typeface="Google Sans"/>
            </a:endParaRPr>
          </a:p>
        </p:txBody>
      </p:sp>
      <p:sp>
        <p:nvSpPr>
          <p:cNvPr id="4" name="Content Placeholder 3">
            <a:extLst>
              <a:ext uri="{FF2B5EF4-FFF2-40B4-BE49-F238E27FC236}">
                <a16:creationId xmlns:a16="http://schemas.microsoft.com/office/drawing/2014/main" id="{31BA1C4C-30A6-1ACE-71F7-770B76B0E2F9}"/>
              </a:ext>
            </a:extLst>
          </p:cNvPr>
          <p:cNvSpPr>
            <a:spLocks noGrp="1"/>
          </p:cNvSpPr>
          <p:nvPr>
            <p:ph sz="half" idx="2"/>
          </p:nvPr>
        </p:nvSpPr>
        <p:spPr/>
        <p:txBody>
          <a:bodyPr>
            <a:normAutofit fontScale="92500" lnSpcReduction="10000"/>
          </a:bodyPr>
          <a:lstStyle/>
          <a:p>
            <a:pPr marL="0" indent="0">
              <a:buNone/>
            </a:pPr>
            <a:r>
              <a:rPr lang="en-GB" b="1" dirty="0">
                <a:latin typeface="Google Sans"/>
              </a:rPr>
              <a:t>Your actor’s </a:t>
            </a:r>
            <a:r>
              <a:rPr lang="en-GB" b="1" dirty="0" err="1">
                <a:latin typeface="Google Sans"/>
              </a:rPr>
              <a:t>biog</a:t>
            </a:r>
            <a:r>
              <a:rPr lang="en-GB" b="1" dirty="0">
                <a:latin typeface="Google Sans"/>
              </a:rPr>
              <a:t> is part of your sales pitch to the world, and what you write loudly reflects how people think of you.</a:t>
            </a:r>
          </a:p>
          <a:p>
            <a:pPr marL="0" indent="0">
              <a:buNone/>
            </a:pPr>
            <a:endParaRPr lang="en-GB" b="1" dirty="0">
              <a:latin typeface="Google Sans"/>
            </a:endParaRPr>
          </a:p>
          <a:p>
            <a:pPr marL="0" indent="0">
              <a:buNone/>
            </a:pPr>
            <a:r>
              <a:rPr lang="en-GB" b="1" dirty="0">
                <a:latin typeface="Google Sans"/>
              </a:rPr>
              <a:t>Examples of where you would use a Short bio:</a:t>
            </a:r>
          </a:p>
          <a:p>
            <a:r>
              <a:rPr lang="en-GB" dirty="0">
                <a:latin typeface="Google Sans"/>
              </a:rPr>
              <a:t>Programmes</a:t>
            </a:r>
          </a:p>
          <a:p>
            <a:r>
              <a:rPr lang="en-GB" dirty="0">
                <a:latin typeface="Google Sans"/>
              </a:rPr>
              <a:t>Funding applications</a:t>
            </a:r>
          </a:p>
          <a:p>
            <a:r>
              <a:rPr lang="en-GB" dirty="0">
                <a:latin typeface="Google Sans"/>
              </a:rPr>
              <a:t>Websites</a:t>
            </a:r>
          </a:p>
          <a:p>
            <a:endParaRPr lang="en-GB" dirty="0">
              <a:latin typeface="Google Sans"/>
            </a:endParaRPr>
          </a:p>
          <a:p>
            <a:endParaRPr lang="en-GB" dirty="0">
              <a:latin typeface="Google Sans"/>
            </a:endParaRPr>
          </a:p>
        </p:txBody>
      </p:sp>
    </p:spTree>
    <p:extLst>
      <p:ext uri="{BB962C8B-B14F-4D97-AF65-F5344CB8AC3E}">
        <p14:creationId xmlns:p14="http://schemas.microsoft.com/office/powerpoint/2010/main" val="2579456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FC28B-63F0-9943-FC08-A83C9D00E288}"/>
              </a:ext>
            </a:extLst>
          </p:cNvPr>
          <p:cNvSpPr>
            <a:spLocks noGrp="1"/>
          </p:cNvSpPr>
          <p:nvPr>
            <p:ph type="title"/>
          </p:nvPr>
        </p:nvSpPr>
        <p:spPr/>
        <p:txBody>
          <a:bodyPr>
            <a:normAutofit fontScale="90000"/>
          </a:bodyPr>
          <a:lstStyle/>
          <a:p>
            <a:r>
              <a:rPr lang="en-GB" dirty="0">
                <a:latin typeface="Google Sans"/>
              </a:rPr>
              <a:t>1) </a:t>
            </a:r>
            <a:r>
              <a:rPr lang="en-GB" dirty="0" err="1">
                <a:latin typeface="Google Sans"/>
              </a:rPr>
              <a:t>Cyflwyniad</a:t>
            </a:r>
            <a:r>
              <a:rPr lang="en-GB" dirty="0">
                <a:latin typeface="Google Sans"/>
              </a:rPr>
              <a:t> / Introduction</a:t>
            </a:r>
            <a:br>
              <a:rPr lang="en-GB" dirty="0">
                <a:latin typeface="Google Sans"/>
              </a:rPr>
            </a:br>
            <a:endParaRPr lang="en-GB" dirty="0"/>
          </a:p>
        </p:txBody>
      </p:sp>
      <p:sp>
        <p:nvSpPr>
          <p:cNvPr id="3" name="Content Placeholder 2">
            <a:extLst>
              <a:ext uri="{FF2B5EF4-FFF2-40B4-BE49-F238E27FC236}">
                <a16:creationId xmlns:a16="http://schemas.microsoft.com/office/drawing/2014/main" id="{11718C9C-F16A-9434-9BB6-78611CFEF83D}"/>
              </a:ext>
            </a:extLst>
          </p:cNvPr>
          <p:cNvSpPr>
            <a:spLocks noGrp="1"/>
          </p:cNvSpPr>
          <p:nvPr>
            <p:ph sz="half" idx="1"/>
          </p:nvPr>
        </p:nvSpPr>
        <p:spPr>
          <a:xfrm>
            <a:off x="704088" y="2221992"/>
            <a:ext cx="3512910" cy="3739896"/>
          </a:xfrm>
        </p:spPr>
        <p:txBody>
          <a:bodyPr>
            <a:normAutofit fontScale="92500" lnSpcReduction="20000"/>
          </a:bodyPr>
          <a:lstStyle/>
          <a:p>
            <a:r>
              <a:rPr lang="en-GB" b="1" dirty="0" err="1">
                <a:latin typeface="Google Sans"/>
              </a:rPr>
              <a:t>Dechreuwch</a:t>
            </a:r>
            <a:r>
              <a:rPr lang="en-GB" b="1" dirty="0">
                <a:latin typeface="Google Sans"/>
              </a:rPr>
              <a:t> </a:t>
            </a:r>
            <a:r>
              <a:rPr lang="en-GB" b="1" dirty="0" err="1">
                <a:latin typeface="Google Sans"/>
              </a:rPr>
              <a:t>gyda'ch</a:t>
            </a:r>
            <a:r>
              <a:rPr lang="en-GB" b="1" dirty="0">
                <a:latin typeface="Google Sans"/>
              </a:rPr>
              <a:t> </a:t>
            </a:r>
            <a:r>
              <a:rPr lang="en-GB" b="1" dirty="0" err="1">
                <a:latin typeface="Google Sans"/>
              </a:rPr>
              <a:t>enw</a:t>
            </a:r>
            <a:r>
              <a:rPr lang="en-GB" b="1" dirty="0">
                <a:latin typeface="Google Sans"/>
              </a:rPr>
              <a:t> a </a:t>
            </a:r>
            <a:r>
              <a:rPr lang="en-GB" b="1" dirty="0" err="1">
                <a:latin typeface="Google Sans"/>
              </a:rPr>
              <a:t>chyflwyniad</a:t>
            </a:r>
            <a:r>
              <a:rPr lang="en-GB" b="1" dirty="0">
                <a:latin typeface="Google Sans"/>
              </a:rPr>
              <a:t> </a:t>
            </a:r>
            <a:r>
              <a:rPr lang="en-GB" b="1" dirty="0" err="1">
                <a:latin typeface="Google Sans"/>
              </a:rPr>
              <a:t>byr</a:t>
            </a:r>
            <a:endParaRPr lang="en-GB" b="1" dirty="0">
              <a:latin typeface="Google Sans"/>
            </a:endParaRPr>
          </a:p>
          <a:p>
            <a:r>
              <a:rPr lang="en-GB" b="1" dirty="0" err="1">
                <a:latin typeface="Google Sans"/>
              </a:rPr>
              <a:t>Os</a:t>
            </a:r>
            <a:r>
              <a:rPr lang="en-GB" b="1" dirty="0">
                <a:latin typeface="Google Sans"/>
              </a:rPr>
              <a:t> </a:t>
            </a:r>
            <a:r>
              <a:rPr lang="en-GB" b="1" dirty="0" err="1">
                <a:latin typeface="Google Sans"/>
              </a:rPr>
              <a:t>yn</a:t>
            </a:r>
            <a:r>
              <a:rPr lang="en-GB" b="1" dirty="0">
                <a:latin typeface="Google Sans"/>
              </a:rPr>
              <a:t> </a:t>
            </a:r>
            <a:r>
              <a:rPr lang="en-GB" b="1" dirty="0" err="1">
                <a:latin typeface="Google Sans"/>
              </a:rPr>
              <a:t>berthnasol</a:t>
            </a:r>
            <a:r>
              <a:rPr lang="en-GB" b="1" dirty="0">
                <a:latin typeface="Google Sans"/>
              </a:rPr>
              <a:t> </a:t>
            </a:r>
            <a:r>
              <a:rPr lang="en-GB" b="1" dirty="0" err="1">
                <a:latin typeface="Google Sans"/>
              </a:rPr>
              <a:t>cynnwys</a:t>
            </a:r>
            <a:r>
              <a:rPr lang="en-GB" b="1" dirty="0">
                <a:latin typeface="Google Sans"/>
              </a:rPr>
              <a:t> </a:t>
            </a:r>
            <a:r>
              <a:rPr lang="en-GB" b="1" dirty="0" err="1">
                <a:latin typeface="Google Sans"/>
              </a:rPr>
              <a:t>sgiliau</a:t>
            </a:r>
            <a:r>
              <a:rPr lang="en-GB" b="1" dirty="0">
                <a:latin typeface="Google Sans"/>
              </a:rPr>
              <a:t> </a:t>
            </a:r>
            <a:r>
              <a:rPr lang="en-GB" b="1" dirty="0" err="1">
                <a:latin typeface="Google Sans"/>
              </a:rPr>
              <a:t>arbennig</a:t>
            </a:r>
            <a:endParaRPr lang="en-GB" b="1" dirty="0">
              <a:latin typeface="Google Sans"/>
            </a:endParaRPr>
          </a:p>
          <a:p>
            <a:r>
              <a:rPr lang="en-GB" b="1" dirty="0" err="1">
                <a:latin typeface="Google Sans"/>
              </a:rPr>
              <a:t>Defnyddiwch</a:t>
            </a:r>
            <a:r>
              <a:rPr lang="en-GB" b="1" dirty="0">
                <a:latin typeface="Google Sans"/>
              </a:rPr>
              <a:t> y </a:t>
            </a:r>
            <a:r>
              <a:rPr lang="en-GB" b="1" dirty="0" err="1">
                <a:latin typeface="Google Sans"/>
              </a:rPr>
              <a:t>Naratif</a:t>
            </a:r>
            <a:r>
              <a:rPr lang="en-GB" b="1" dirty="0">
                <a:latin typeface="Google Sans"/>
              </a:rPr>
              <a:t> </a:t>
            </a:r>
            <a:r>
              <a:rPr lang="en-GB" b="1" dirty="0" err="1">
                <a:latin typeface="Google Sans"/>
              </a:rPr>
              <a:t>Trydydd</a:t>
            </a:r>
            <a:r>
              <a:rPr lang="en-GB" b="1" dirty="0">
                <a:latin typeface="Google Sans"/>
              </a:rPr>
              <a:t> Person bob </a:t>
            </a:r>
            <a:r>
              <a:rPr lang="en-GB" b="1" dirty="0" err="1">
                <a:latin typeface="Google Sans"/>
              </a:rPr>
              <a:t>amser</a:t>
            </a:r>
            <a:endParaRPr lang="en-GB" b="1" dirty="0">
              <a:latin typeface="Google Sans"/>
            </a:endParaRPr>
          </a:p>
          <a:p>
            <a:endParaRPr lang="en-GB" dirty="0">
              <a:latin typeface="Google Sans"/>
            </a:endParaRPr>
          </a:p>
          <a:p>
            <a:pPr marL="0" indent="0">
              <a:buNone/>
            </a:pPr>
            <a:r>
              <a:rPr lang="en-GB" i="1" dirty="0">
                <a:latin typeface="Google Sans"/>
              </a:rPr>
              <a:t>“Mae Christian </a:t>
            </a:r>
            <a:r>
              <a:rPr lang="en-GB" i="1" dirty="0" err="1">
                <a:latin typeface="Google Sans"/>
              </a:rPr>
              <a:t>wedi</a:t>
            </a:r>
            <a:r>
              <a:rPr lang="en-GB" i="1" dirty="0">
                <a:latin typeface="Google Sans"/>
              </a:rPr>
              <a:t> </a:t>
            </a:r>
            <a:r>
              <a:rPr lang="en-GB" i="1" dirty="0" err="1">
                <a:latin typeface="Google Sans"/>
              </a:rPr>
              <a:t>hyffroddi</a:t>
            </a:r>
            <a:r>
              <a:rPr lang="en-GB" i="1" dirty="0">
                <a:latin typeface="Google Sans"/>
              </a:rPr>
              <a:t> </a:t>
            </a:r>
            <a:r>
              <a:rPr lang="en-GB" i="1" dirty="0" err="1">
                <a:latin typeface="Google Sans"/>
              </a:rPr>
              <a:t>fel</a:t>
            </a:r>
            <a:r>
              <a:rPr lang="en-GB" i="1" dirty="0">
                <a:latin typeface="Google Sans"/>
              </a:rPr>
              <a:t> actor </a:t>
            </a:r>
            <a:r>
              <a:rPr lang="en-GB" i="1" dirty="0" err="1">
                <a:latin typeface="Google Sans"/>
              </a:rPr>
              <a:t>clasurol</a:t>
            </a:r>
            <a:r>
              <a:rPr lang="en-GB" i="1" dirty="0">
                <a:latin typeface="Google Sans"/>
              </a:rPr>
              <a:t> </a:t>
            </a:r>
            <a:r>
              <a:rPr lang="en-GB" i="1" dirty="0" err="1">
                <a:latin typeface="Google Sans"/>
              </a:rPr>
              <a:t>sy'n</a:t>
            </a:r>
            <a:r>
              <a:rPr lang="en-GB" i="1" dirty="0">
                <a:latin typeface="Google Sans"/>
              </a:rPr>
              <a:t> </a:t>
            </a:r>
            <a:r>
              <a:rPr lang="en-GB" i="1" dirty="0" err="1">
                <a:latin typeface="Google Sans"/>
              </a:rPr>
              <a:t>arbenigo</a:t>
            </a:r>
            <a:r>
              <a:rPr lang="en-GB" i="1" dirty="0">
                <a:latin typeface="Google Sans"/>
              </a:rPr>
              <a:t> </a:t>
            </a:r>
            <a:r>
              <a:rPr lang="en-GB" i="1" dirty="0" err="1">
                <a:latin typeface="Google Sans"/>
              </a:rPr>
              <a:t>mewn</a:t>
            </a:r>
            <a:r>
              <a:rPr lang="en-GB" i="1" dirty="0">
                <a:latin typeface="Google Sans"/>
              </a:rPr>
              <a:t> </a:t>
            </a:r>
            <a:r>
              <a:rPr lang="en-GB" i="1" dirty="0" err="1">
                <a:latin typeface="Google Sans"/>
              </a:rPr>
              <a:t>chwarae</a:t>
            </a:r>
            <a:r>
              <a:rPr lang="en-GB" i="1" dirty="0">
                <a:latin typeface="Google Sans"/>
              </a:rPr>
              <a:t> clown, </a:t>
            </a:r>
            <a:r>
              <a:rPr lang="en-GB" i="1" dirty="0" err="1">
                <a:latin typeface="Google Sans"/>
              </a:rPr>
              <a:t>jyglwr</a:t>
            </a:r>
            <a:r>
              <a:rPr lang="en-GB" i="1" dirty="0">
                <a:latin typeface="Google Sans"/>
              </a:rPr>
              <a:t>, a </a:t>
            </a:r>
            <a:r>
              <a:rPr lang="en-GB" i="1" dirty="0" err="1">
                <a:latin typeface="Google Sans"/>
              </a:rPr>
              <a:t>meim</a:t>
            </a:r>
            <a:r>
              <a:rPr lang="en-GB" i="1" dirty="0">
                <a:latin typeface="Google Sans"/>
              </a:rPr>
              <a:t> </a:t>
            </a:r>
            <a:r>
              <a:rPr lang="en-GB" i="1" dirty="0" err="1">
                <a:latin typeface="Google Sans"/>
              </a:rPr>
              <a:t>mewn</a:t>
            </a:r>
            <a:r>
              <a:rPr lang="en-GB" i="1" dirty="0">
                <a:latin typeface="Google Sans"/>
              </a:rPr>
              <a:t> </a:t>
            </a:r>
            <a:r>
              <a:rPr lang="en-GB" i="1" dirty="0" err="1">
                <a:latin typeface="Google Sans"/>
              </a:rPr>
              <a:t>ffilmiau</a:t>
            </a:r>
            <a:r>
              <a:rPr lang="en-GB" i="1" dirty="0">
                <a:latin typeface="Google Sans"/>
              </a:rPr>
              <a:t> </a:t>
            </a:r>
            <a:r>
              <a:rPr lang="en-GB" i="1" dirty="0" err="1">
                <a:latin typeface="Google Sans"/>
              </a:rPr>
              <a:t>byrion</a:t>
            </a:r>
            <a:r>
              <a:rPr lang="en-GB" i="1" dirty="0">
                <a:latin typeface="Google Sans"/>
              </a:rPr>
              <a:t> a </a:t>
            </a:r>
            <a:r>
              <a:rPr lang="en-GB" i="1" dirty="0" err="1">
                <a:latin typeface="Google Sans"/>
              </a:rPr>
              <a:t>chynyrchiadau</a:t>
            </a:r>
            <a:r>
              <a:rPr lang="en-GB" i="1" dirty="0">
                <a:latin typeface="Google Sans"/>
              </a:rPr>
              <a:t> </a:t>
            </a:r>
            <a:r>
              <a:rPr lang="en-GB" i="1" dirty="0" err="1">
                <a:latin typeface="Google Sans"/>
              </a:rPr>
              <a:t>theatrig</a:t>
            </a:r>
            <a:r>
              <a:rPr lang="en-GB" i="1" dirty="0">
                <a:latin typeface="Google Sans"/>
              </a:rPr>
              <a:t>.”</a:t>
            </a:r>
          </a:p>
        </p:txBody>
      </p:sp>
      <p:sp>
        <p:nvSpPr>
          <p:cNvPr id="4" name="Content Placeholder 3">
            <a:extLst>
              <a:ext uri="{FF2B5EF4-FFF2-40B4-BE49-F238E27FC236}">
                <a16:creationId xmlns:a16="http://schemas.microsoft.com/office/drawing/2014/main" id="{59CE94E1-5183-AC76-E968-1456BB18D46E}"/>
              </a:ext>
            </a:extLst>
          </p:cNvPr>
          <p:cNvSpPr>
            <a:spLocks noGrp="1"/>
          </p:cNvSpPr>
          <p:nvPr>
            <p:ph sz="half" idx="2"/>
          </p:nvPr>
        </p:nvSpPr>
        <p:spPr>
          <a:xfrm>
            <a:off x="5348338" y="2221992"/>
            <a:ext cx="3916859" cy="3739896"/>
          </a:xfrm>
        </p:spPr>
        <p:txBody>
          <a:bodyPr>
            <a:normAutofit fontScale="92500" lnSpcReduction="20000"/>
          </a:bodyPr>
          <a:lstStyle/>
          <a:p>
            <a:r>
              <a:rPr lang="en-GB" b="1" dirty="0">
                <a:latin typeface="Google Sans"/>
              </a:rPr>
              <a:t>Start with your name and short intro</a:t>
            </a:r>
          </a:p>
          <a:p>
            <a:r>
              <a:rPr lang="en-GB" b="1" dirty="0">
                <a:latin typeface="Google Sans"/>
              </a:rPr>
              <a:t>If applicable include special skills </a:t>
            </a:r>
          </a:p>
          <a:p>
            <a:r>
              <a:rPr lang="en-GB" b="1" dirty="0">
                <a:latin typeface="Google Sans"/>
              </a:rPr>
              <a:t>Always use the Third Person Narrative</a:t>
            </a:r>
          </a:p>
          <a:p>
            <a:endParaRPr lang="en-GB" dirty="0">
              <a:latin typeface="Google Sans"/>
            </a:endParaRPr>
          </a:p>
          <a:p>
            <a:pPr marL="0" indent="0">
              <a:buNone/>
            </a:pPr>
            <a:r>
              <a:rPr lang="en-GB" i="1" dirty="0">
                <a:latin typeface="Google Sans"/>
              </a:rPr>
              <a:t>“Christian is a classically trained actor who specialises in playing clowns, juggler, and mimes in short films and theatrical productions.”</a:t>
            </a:r>
          </a:p>
        </p:txBody>
      </p:sp>
      <p:pic>
        <p:nvPicPr>
          <p:cNvPr id="8" name="Picture 7" descr="A close-up of a person's face&#10;&#10;AI-generated content may be incorrect.">
            <a:extLst>
              <a:ext uri="{FF2B5EF4-FFF2-40B4-BE49-F238E27FC236}">
                <a16:creationId xmlns:a16="http://schemas.microsoft.com/office/drawing/2014/main" id="{2C2EB599-CA1D-D66C-E511-1B87239CA5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01174" y="914400"/>
            <a:ext cx="2593602" cy="4711849"/>
          </a:xfrm>
          <a:prstGeom prst="rect">
            <a:avLst/>
          </a:prstGeom>
        </p:spPr>
      </p:pic>
    </p:spTree>
    <p:extLst>
      <p:ext uri="{BB962C8B-B14F-4D97-AF65-F5344CB8AC3E}">
        <p14:creationId xmlns:p14="http://schemas.microsoft.com/office/powerpoint/2010/main" val="3958303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0F9A-7CB9-133A-3701-72F2C6285FC2}"/>
              </a:ext>
            </a:extLst>
          </p:cNvPr>
          <p:cNvSpPr>
            <a:spLocks noGrp="1"/>
          </p:cNvSpPr>
          <p:nvPr>
            <p:ph type="title"/>
          </p:nvPr>
        </p:nvSpPr>
        <p:spPr/>
        <p:txBody>
          <a:bodyPr>
            <a:normAutofit/>
          </a:bodyPr>
          <a:lstStyle/>
          <a:p>
            <a:r>
              <a:rPr lang="en-GB" dirty="0"/>
              <a:t>2) </a:t>
            </a:r>
            <a:r>
              <a:rPr lang="en-GB" dirty="0" err="1"/>
              <a:t>Credydau</a:t>
            </a:r>
            <a:r>
              <a:rPr lang="en-GB" dirty="0"/>
              <a:t> </a:t>
            </a:r>
            <a:r>
              <a:rPr lang="en-GB" dirty="0" err="1"/>
              <a:t>diweddar</a:t>
            </a:r>
            <a:r>
              <a:rPr lang="en-GB" dirty="0"/>
              <a:t> / Recent Credits</a:t>
            </a:r>
          </a:p>
        </p:txBody>
      </p:sp>
      <p:sp>
        <p:nvSpPr>
          <p:cNvPr id="3" name="Content Placeholder 2">
            <a:extLst>
              <a:ext uri="{FF2B5EF4-FFF2-40B4-BE49-F238E27FC236}">
                <a16:creationId xmlns:a16="http://schemas.microsoft.com/office/drawing/2014/main" id="{D680346E-2FEC-92BA-D665-4E863B196FBA}"/>
              </a:ext>
            </a:extLst>
          </p:cNvPr>
          <p:cNvSpPr>
            <a:spLocks noGrp="1"/>
          </p:cNvSpPr>
          <p:nvPr>
            <p:ph sz="half" idx="1"/>
          </p:nvPr>
        </p:nvSpPr>
        <p:spPr/>
        <p:txBody>
          <a:bodyPr>
            <a:normAutofit/>
          </a:bodyPr>
          <a:lstStyle/>
          <a:p>
            <a:pPr marL="0" indent="0" rtl="0">
              <a:lnSpc>
                <a:spcPts val="2100"/>
              </a:lnSpc>
              <a:buNone/>
            </a:pPr>
            <a:r>
              <a:rPr lang="en-GB" b="1" dirty="0" err="1">
                <a:effectLst/>
                <a:latin typeface="Google Sans"/>
              </a:rPr>
              <a:t>Tynnwch</a:t>
            </a:r>
            <a:r>
              <a:rPr lang="en-GB" b="1" dirty="0">
                <a:effectLst/>
                <a:latin typeface="Google Sans"/>
              </a:rPr>
              <a:t> </a:t>
            </a:r>
            <a:r>
              <a:rPr lang="en-GB" b="1" dirty="0" err="1">
                <a:effectLst/>
                <a:latin typeface="Google Sans"/>
              </a:rPr>
              <a:t>sylw</a:t>
            </a:r>
            <a:r>
              <a:rPr lang="en-GB" b="1" dirty="0">
                <a:effectLst/>
                <a:latin typeface="Google Sans"/>
              </a:rPr>
              <a:t> at </a:t>
            </a:r>
            <a:r>
              <a:rPr lang="en-GB" b="1" dirty="0" err="1">
                <a:effectLst/>
                <a:latin typeface="Google Sans"/>
              </a:rPr>
              <a:t>ychydig</a:t>
            </a:r>
            <a:r>
              <a:rPr lang="en-GB" b="1" dirty="0">
                <a:effectLst/>
                <a:latin typeface="Google Sans"/>
              </a:rPr>
              <a:t> o </a:t>
            </a:r>
            <a:r>
              <a:rPr lang="en-GB" b="1" dirty="0" err="1">
                <a:effectLst/>
                <a:latin typeface="Google Sans"/>
              </a:rPr>
              <a:t>gynyrchiadau</a:t>
            </a:r>
            <a:r>
              <a:rPr lang="en-GB" b="1" dirty="0">
                <a:effectLst/>
                <a:latin typeface="Google Sans"/>
              </a:rPr>
              <a:t>, </a:t>
            </a:r>
            <a:r>
              <a:rPr lang="en-GB" b="1" dirty="0" err="1">
                <a:effectLst/>
                <a:latin typeface="Google Sans"/>
              </a:rPr>
              <a:t>rolau</a:t>
            </a:r>
            <a:r>
              <a:rPr lang="en-GB" b="1" dirty="0">
                <a:effectLst/>
                <a:latin typeface="Google Sans"/>
              </a:rPr>
              <a:t> neu </a:t>
            </a:r>
            <a:r>
              <a:rPr lang="en-GB" b="1" dirty="0" err="1">
                <a:effectLst/>
                <a:latin typeface="Google Sans"/>
              </a:rPr>
              <a:t>gwmnïau</a:t>
            </a:r>
            <a:r>
              <a:rPr lang="en-GB" b="1" dirty="0">
                <a:effectLst/>
                <a:latin typeface="Google Sans"/>
              </a:rPr>
              <a:t> </a:t>
            </a:r>
            <a:r>
              <a:rPr lang="en-GB" b="1" dirty="0" err="1">
                <a:effectLst/>
                <a:latin typeface="Google Sans"/>
              </a:rPr>
              <a:t>nodedig</a:t>
            </a:r>
            <a:r>
              <a:rPr lang="en-GB" b="1" dirty="0">
                <a:effectLst/>
                <a:latin typeface="Google Sans"/>
              </a:rPr>
              <a:t> </a:t>
            </a:r>
            <a:r>
              <a:rPr lang="en-GB" b="1" dirty="0" err="1">
                <a:effectLst/>
                <a:latin typeface="Google Sans"/>
              </a:rPr>
              <a:t>rydych</a:t>
            </a:r>
            <a:r>
              <a:rPr lang="en-GB" b="1" dirty="0">
                <a:effectLst/>
                <a:latin typeface="Google Sans"/>
              </a:rPr>
              <a:t> chi </a:t>
            </a:r>
            <a:r>
              <a:rPr lang="en-GB" b="1" dirty="0" err="1">
                <a:effectLst/>
                <a:latin typeface="Google Sans"/>
              </a:rPr>
              <a:t>wedi</a:t>
            </a:r>
            <a:r>
              <a:rPr lang="en-GB" b="1" dirty="0">
                <a:effectLst/>
                <a:latin typeface="Google Sans"/>
              </a:rPr>
              <a:t> </a:t>
            </a:r>
            <a:r>
              <a:rPr lang="en-GB" b="1" dirty="0" err="1">
                <a:effectLst/>
                <a:latin typeface="Google Sans"/>
              </a:rPr>
              <a:t>gweithio</a:t>
            </a:r>
            <a:r>
              <a:rPr lang="en-GB" b="1" dirty="0">
                <a:effectLst/>
                <a:latin typeface="Google Sans"/>
              </a:rPr>
              <a:t> </a:t>
            </a:r>
            <a:r>
              <a:rPr lang="en-GB" b="1" dirty="0" err="1">
                <a:effectLst/>
                <a:latin typeface="Google Sans"/>
              </a:rPr>
              <a:t>gyda</a:t>
            </a:r>
            <a:r>
              <a:rPr lang="en-GB" b="1" dirty="0">
                <a:effectLst/>
                <a:latin typeface="Google Sans"/>
              </a:rPr>
              <a:t> </a:t>
            </a:r>
            <a:r>
              <a:rPr lang="en-GB" b="1" dirty="0" err="1">
                <a:effectLst/>
                <a:latin typeface="Google Sans"/>
              </a:rPr>
              <a:t>nhw</a:t>
            </a:r>
            <a:r>
              <a:rPr lang="en-GB" b="1" dirty="0">
                <a:effectLst/>
                <a:latin typeface="Google Sans"/>
              </a:rPr>
              <a:t>. </a:t>
            </a:r>
          </a:p>
          <a:p>
            <a:pPr marL="457200" lvl="1" indent="0">
              <a:lnSpc>
                <a:spcPts val="2100"/>
              </a:lnSpc>
              <a:buNone/>
            </a:pPr>
            <a:r>
              <a:rPr lang="en-GB" sz="2000" i="1" dirty="0">
                <a:effectLst/>
                <a:latin typeface="Google Sans"/>
              </a:rPr>
              <a:t>“Mae </a:t>
            </a:r>
            <a:r>
              <a:rPr lang="en-GB" sz="2000" i="1" dirty="0" err="1">
                <a:effectLst/>
                <a:latin typeface="Google Sans"/>
              </a:rPr>
              <a:t>credydau</a:t>
            </a:r>
            <a:r>
              <a:rPr lang="en-GB" sz="2000" i="1" dirty="0">
                <a:effectLst/>
                <a:latin typeface="Google Sans"/>
              </a:rPr>
              <a:t> Leah </a:t>
            </a:r>
            <a:r>
              <a:rPr lang="en-GB" sz="2000" i="1" dirty="0" err="1">
                <a:effectLst/>
                <a:latin typeface="Google Sans"/>
              </a:rPr>
              <a:t>yn</a:t>
            </a:r>
            <a:r>
              <a:rPr lang="en-GB" sz="2000" i="1" dirty="0">
                <a:effectLst/>
                <a:latin typeface="Google Sans"/>
              </a:rPr>
              <a:t> </a:t>
            </a:r>
            <a:r>
              <a:rPr lang="en-GB" sz="2000" i="1" dirty="0" err="1">
                <a:effectLst/>
                <a:latin typeface="Google Sans"/>
              </a:rPr>
              <a:t>cynnwys</a:t>
            </a:r>
            <a:r>
              <a:rPr lang="en-GB" sz="2000" i="1" dirty="0">
                <a:effectLst/>
                <a:latin typeface="Google Sans"/>
              </a:rPr>
              <a:t> Roxy Hart </a:t>
            </a:r>
            <a:r>
              <a:rPr lang="en-GB" sz="2000" i="1" dirty="0" err="1">
                <a:effectLst/>
                <a:latin typeface="Google Sans"/>
              </a:rPr>
              <a:t>yng</a:t>
            </a:r>
            <a:r>
              <a:rPr lang="en-GB" sz="2000" i="1" dirty="0">
                <a:effectLst/>
                <a:latin typeface="Google Sans"/>
              </a:rPr>
              <a:t> </a:t>
            </a:r>
            <a:r>
              <a:rPr lang="en-GB" sz="2000" i="1" dirty="0" err="1">
                <a:effectLst/>
                <a:latin typeface="Google Sans"/>
              </a:rPr>
              <a:t>nghynhyrchiad</a:t>
            </a:r>
            <a:r>
              <a:rPr lang="en-GB" sz="2000" i="1" dirty="0">
                <a:effectLst/>
                <a:latin typeface="Google Sans"/>
              </a:rPr>
              <a:t> </a:t>
            </a:r>
            <a:r>
              <a:rPr lang="en-GB" sz="2000" i="1" dirty="0" err="1">
                <a:effectLst/>
                <a:latin typeface="Google Sans"/>
              </a:rPr>
              <a:t>teithiol</a:t>
            </a:r>
            <a:r>
              <a:rPr lang="en-GB" sz="2000" i="1" dirty="0">
                <a:effectLst/>
                <a:latin typeface="Google Sans"/>
              </a:rPr>
              <a:t> y DU o Chicago” </a:t>
            </a:r>
          </a:p>
          <a:p>
            <a:pPr marL="0" indent="0" rtl="0">
              <a:lnSpc>
                <a:spcPts val="2100"/>
              </a:lnSpc>
              <a:buNone/>
            </a:pPr>
            <a:endParaRPr lang="en-GB" b="1" dirty="0">
              <a:effectLst/>
              <a:latin typeface="Google Sans"/>
            </a:endParaRPr>
          </a:p>
          <a:p>
            <a:pPr marL="0" indent="0" rtl="0">
              <a:lnSpc>
                <a:spcPts val="2100"/>
              </a:lnSpc>
              <a:buNone/>
            </a:pPr>
            <a:r>
              <a:rPr lang="en-GB" b="1" dirty="0">
                <a:effectLst/>
                <a:latin typeface="Google Sans"/>
              </a:rPr>
              <a:t>Gan </a:t>
            </a:r>
            <a:r>
              <a:rPr lang="en-GB" b="1" dirty="0" err="1">
                <a:effectLst/>
                <a:latin typeface="Google Sans"/>
              </a:rPr>
              <a:t>eich</a:t>
            </a:r>
            <a:r>
              <a:rPr lang="en-GB" b="1" dirty="0">
                <a:effectLst/>
                <a:latin typeface="Google Sans"/>
              </a:rPr>
              <a:t> bod chi </a:t>
            </a:r>
            <a:r>
              <a:rPr lang="en-GB" b="1" dirty="0" err="1">
                <a:effectLst/>
                <a:latin typeface="Google Sans"/>
              </a:rPr>
              <a:t>dechrau</a:t>
            </a:r>
            <a:r>
              <a:rPr lang="en-GB" b="1" dirty="0">
                <a:effectLst/>
                <a:latin typeface="Google Sans"/>
              </a:rPr>
              <a:t> </a:t>
            </a:r>
            <a:r>
              <a:rPr lang="en-GB" b="1" dirty="0" err="1">
                <a:effectLst/>
                <a:latin typeface="Google Sans"/>
              </a:rPr>
              <a:t>ar</a:t>
            </a:r>
            <a:r>
              <a:rPr lang="en-GB" b="1" dirty="0">
                <a:effectLst/>
                <a:latin typeface="Google Sans"/>
              </a:rPr>
              <a:t> </a:t>
            </a:r>
            <a:r>
              <a:rPr lang="en-GB" b="1" dirty="0" err="1">
                <a:effectLst/>
                <a:latin typeface="Google Sans"/>
              </a:rPr>
              <a:t>eich</a:t>
            </a:r>
            <a:r>
              <a:rPr lang="en-GB" b="1" dirty="0">
                <a:effectLst/>
                <a:latin typeface="Google Sans"/>
              </a:rPr>
              <a:t> </a:t>
            </a:r>
            <a:r>
              <a:rPr lang="en-GB" b="1" dirty="0" err="1">
                <a:effectLst/>
                <a:latin typeface="Google Sans"/>
              </a:rPr>
              <a:t>gyrfa</a:t>
            </a:r>
            <a:r>
              <a:rPr lang="en-GB" b="1" dirty="0">
                <a:effectLst/>
                <a:latin typeface="Google Sans"/>
              </a:rPr>
              <a:t> </a:t>
            </a:r>
            <a:r>
              <a:rPr lang="en-GB" b="1" dirty="0" err="1">
                <a:effectLst/>
                <a:latin typeface="Google Sans"/>
              </a:rPr>
              <a:t>gallwch</a:t>
            </a:r>
            <a:r>
              <a:rPr lang="en-GB" b="1" dirty="0">
                <a:effectLst/>
                <a:latin typeface="Google Sans"/>
              </a:rPr>
              <a:t> son am </a:t>
            </a:r>
            <a:r>
              <a:rPr lang="en-GB" b="1" dirty="0" err="1">
                <a:effectLst/>
                <a:latin typeface="Google Sans"/>
              </a:rPr>
              <a:t>rolau</a:t>
            </a:r>
            <a:r>
              <a:rPr lang="en-GB" b="1" dirty="0">
                <a:effectLst/>
                <a:latin typeface="Google Sans"/>
              </a:rPr>
              <a:t> </a:t>
            </a:r>
            <a:r>
              <a:rPr lang="en-GB" b="1" dirty="0" err="1">
                <a:effectLst/>
                <a:latin typeface="Google Sans"/>
              </a:rPr>
              <a:t>allweddol</a:t>
            </a:r>
            <a:r>
              <a:rPr lang="en-GB" b="1" dirty="0">
                <a:effectLst/>
                <a:latin typeface="Google Sans"/>
              </a:rPr>
              <a:t> </a:t>
            </a:r>
            <a:r>
              <a:rPr lang="en-GB" b="1" dirty="0" err="1">
                <a:effectLst/>
                <a:latin typeface="Google Sans"/>
              </a:rPr>
              <a:t>mewn</a:t>
            </a:r>
            <a:r>
              <a:rPr lang="en-GB" b="1" dirty="0">
                <a:effectLst/>
                <a:latin typeface="Google Sans"/>
              </a:rPr>
              <a:t> </a:t>
            </a:r>
            <a:r>
              <a:rPr lang="en-GB" b="1" dirty="0" err="1">
                <a:effectLst/>
                <a:latin typeface="Google Sans"/>
              </a:rPr>
              <a:t>cynhyrchiad</a:t>
            </a:r>
            <a:r>
              <a:rPr lang="en-GB" b="1" dirty="0">
                <a:effectLst/>
                <a:latin typeface="Google Sans"/>
              </a:rPr>
              <a:t> </a:t>
            </a:r>
            <a:r>
              <a:rPr lang="en-GB" b="1" dirty="0" err="1">
                <a:effectLst/>
                <a:latin typeface="Google Sans"/>
              </a:rPr>
              <a:t>myfyrwyr</a:t>
            </a:r>
            <a:r>
              <a:rPr lang="en-GB" b="1" dirty="0">
                <a:effectLst/>
                <a:latin typeface="Google Sans"/>
              </a:rPr>
              <a:t>. </a:t>
            </a:r>
          </a:p>
          <a:p>
            <a:pPr marL="457200" lvl="1" indent="0">
              <a:lnSpc>
                <a:spcPts val="2100"/>
              </a:lnSpc>
              <a:buNone/>
            </a:pPr>
            <a:r>
              <a:rPr lang="en-GB" sz="2000" i="1" dirty="0">
                <a:effectLst/>
                <a:latin typeface="Google Sans"/>
              </a:rPr>
              <a:t>“Mae Leah </a:t>
            </a:r>
            <a:r>
              <a:rPr lang="en-GB" sz="2000" i="1" dirty="0" err="1">
                <a:effectLst/>
                <a:latin typeface="Google Sans"/>
              </a:rPr>
              <a:t>wedi</a:t>
            </a:r>
            <a:r>
              <a:rPr lang="en-GB" sz="2000" i="1" dirty="0">
                <a:effectLst/>
                <a:latin typeface="Google Sans"/>
              </a:rPr>
              <a:t> </a:t>
            </a:r>
            <a:r>
              <a:rPr lang="en-GB" sz="2000" i="1" dirty="0" err="1">
                <a:effectLst/>
                <a:latin typeface="Google Sans"/>
              </a:rPr>
              <a:t>chwarae</a:t>
            </a:r>
            <a:r>
              <a:rPr lang="en-GB" sz="2000" i="1" dirty="0">
                <a:effectLst/>
                <a:latin typeface="Google Sans"/>
              </a:rPr>
              <a:t> </a:t>
            </a:r>
            <a:r>
              <a:rPr lang="en-GB" sz="2000" i="1" dirty="0" err="1">
                <a:effectLst/>
                <a:latin typeface="Google Sans"/>
              </a:rPr>
              <a:t>rhan</a:t>
            </a:r>
            <a:r>
              <a:rPr lang="en-GB" sz="2000" i="1" dirty="0">
                <a:effectLst/>
                <a:latin typeface="Google Sans"/>
              </a:rPr>
              <a:t> Juliet </a:t>
            </a:r>
            <a:r>
              <a:rPr lang="en-GB" sz="2000" i="1" dirty="0" err="1">
                <a:effectLst/>
                <a:latin typeface="Google Sans"/>
              </a:rPr>
              <a:t>yng</a:t>
            </a:r>
            <a:r>
              <a:rPr lang="en-GB" sz="2000" i="1" dirty="0">
                <a:effectLst/>
                <a:latin typeface="Google Sans"/>
              </a:rPr>
              <a:t> </a:t>
            </a:r>
            <a:r>
              <a:rPr lang="en-GB" sz="2000" i="1" dirty="0" err="1">
                <a:effectLst/>
                <a:latin typeface="Google Sans"/>
              </a:rPr>
              <a:t>nghynhyrchiad</a:t>
            </a:r>
            <a:r>
              <a:rPr lang="en-GB" sz="2000" i="1" dirty="0">
                <a:effectLst/>
                <a:latin typeface="Google Sans"/>
              </a:rPr>
              <a:t> </a:t>
            </a:r>
            <a:r>
              <a:rPr lang="en-GB" sz="2000" i="1" dirty="0" err="1">
                <a:effectLst/>
                <a:latin typeface="Google Sans"/>
              </a:rPr>
              <a:t>diweddaraf</a:t>
            </a:r>
            <a:r>
              <a:rPr lang="en-GB" sz="2000" i="1" dirty="0">
                <a:effectLst/>
                <a:latin typeface="Google Sans"/>
              </a:rPr>
              <a:t> WAVDA o Romeo a Juliet”</a:t>
            </a:r>
          </a:p>
          <a:p>
            <a:endParaRPr lang="en-GB" dirty="0"/>
          </a:p>
        </p:txBody>
      </p:sp>
      <p:sp>
        <p:nvSpPr>
          <p:cNvPr id="4" name="Content Placeholder 3">
            <a:extLst>
              <a:ext uri="{FF2B5EF4-FFF2-40B4-BE49-F238E27FC236}">
                <a16:creationId xmlns:a16="http://schemas.microsoft.com/office/drawing/2014/main" id="{9E345732-1CBB-277D-FFD1-13D17A81F6EE}"/>
              </a:ext>
            </a:extLst>
          </p:cNvPr>
          <p:cNvSpPr>
            <a:spLocks noGrp="1"/>
          </p:cNvSpPr>
          <p:nvPr>
            <p:ph sz="half" idx="2"/>
          </p:nvPr>
        </p:nvSpPr>
        <p:spPr/>
        <p:txBody>
          <a:bodyPr>
            <a:normAutofit/>
          </a:bodyPr>
          <a:lstStyle/>
          <a:p>
            <a:pPr marL="0" indent="0">
              <a:buNone/>
            </a:pPr>
            <a:r>
              <a:rPr lang="en-GB" b="1" dirty="0">
                <a:latin typeface="Google Sans"/>
              </a:rPr>
              <a:t>Highlight a few notable productions, roles or companies you’ve worked with. </a:t>
            </a:r>
          </a:p>
          <a:p>
            <a:pPr marL="457200" lvl="1" indent="0">
              <a:buNone/>
            </a:pPr>
            <a:r>
              <a:rPr lang="en-GB" sz="2000" i="1" dirty="0">
                <a:latin typeface="Google Sans"/>
              </a:rPr>
              <a:t>“Leah’s credits include Roxy Hart in the UK touring production of Chicago”</a:t>
            </a:r>
          </a:p>
          <a:p>
            <a:pPr marL="0" indent="0">
              <a:buNone/>
            </a:pPr>
            <a:endParaRPr lang="en-GB" b="1" i="1" dirty="0">
              <a:latin typeface="Google Sans"/>
            </a:endParaRPr>
          </a:p>
          <a:p>
            <a:pPr marL="0" indent="0">
              <a:buNone/>
            </a:pPr>
            <a:r>
              <a:rPr lang="en-GB" b="1" i="1" dirty="0">
                <a:latin typeface="Google Sans"/>
              </a:rPr>
              <a:t>As you are only starting out mention key roles in student production</a:t>
            </a:r>
          </a:p>
          <a:p>
            <a:pPr marL="457200" lvl="1" indent="0">
              <a:buNone/>
            </a:pPr>
            <a:r>
              <a:rPr lang="en-GB" sz="2000" i="1" dirty="0">
                <a:latin typeface="Google Sans"/>
              </a:rPr>
              <a:t>“Leah has played Juliet in WAVDA’s latest production of Romeo and Juliet”</a:t>
            </a:r>
          </a:p>
          <a:p>
            <a:pPr marL="0" indent="0">
              <a:buNone/>
            </a:pPr>
            <a:endParaRPr lang="en-GB" i="1" dirty="0">
              <a:latin typeface="Google Sans"/>
            </a:endParaRPr>
          </a:p>
          <a:p>
            <a:pPr marL="0" indent="0">
              <a:buNone/>
            </a:pPr>
            <a:endParaRPr lang="en-GB" dirty="0">
              <a:latin typeface="Google Sans"/>
            </a:endParaRPr>
          </a:p>
        </p:txBody>
      </p:sp>
    </p:spTree>
    <p:extLst>
      <p:ext uri="{BB962C8B-B14F-4D97-AF65-F5344CB8AC3E}">
        <p14:creationId xmlns:p14="http://schemas.microsoft.com/office/powerpoint/2010/main" val="1393111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AD0A-45EB-84C5-5472-FCAA59C171AE}"/>
              </a:ext>
            </a:extLst>
          </p:cNvPr>
          <p:cNvSpPr>
            <a:spLocks noGrp="1"/>
          </p:cNvSpPr>
          <p:nvPr>
            <p:ph type="title"/>
          </p:nvPr>
        </p:nvSpPr>
        <p:spPr/>
        <p:txBody>
          <a:bodyPr>
            <a:normAutofit/>
          </a:bodyPr>
          <a:lstStyle/>
          <a:p>
            <a:r>
              <a:rPr lang="en-GB" dirty="0"/>
              <a:t>3) </a:t>
            </a:r>
            <a:r>
              <a:rPr lang="en-GB" dirty="0" err="1"/>
              <a:t>Cadwch</a:t>
            </a:r>
            <a:r>
              <a:rPr lang="en-GB" dirty="0"/>
              <a:t> </a:t>
            </a:r>
            <a:r>
              <a:rPr lang="en-GB" dirty="0" err="1"/>
              <a:t>o’n</a:t>
            </a:r>
            <a:r>
              <a:rPr lang="en-GB" dirty="0"/>
              <a:t> </a:t>
            </a:r>
            <a:r>
              <a:rPr lang="en-GB" dirty="0" err="1"/>
              <a:t>fyr</a:t>
            </a:r>
            <a:r>
              <a:rPr lang="en-GB" dirty="0"/>
              <a:t> / Keep it </a:t>
            </a:r>
            <a:r>
              <a:rPr lang="en-GB" dirty="0" err="1"/>
              <a:t>bref</a:t>
            </a:r>
            <a:endParaRPr lang="en-GB" dirty="0"/>
          </a:p>
        </p:txBody>
      </p:sp>
      <p:sp>
        <p:nvSpPr>
          <p:cNvPr id="3" name="Content Placeholder 2">
            <a:extLst>
              <a:ext uri="{FF2B5EF4-FFF2-40B4-BE49-F238E27FC236}">
                <a16:creationId xmlns:a16="http://schemas.microsoft.com/office/drawing/2014/main" id="{3D07A3C7-2A29-14C0-D6FD-EF97180A6A2C}"/>
              </a:ext>
            </a:extLst>
          </p:cNvPr>
          <p:cNvSpPr>
            <a:spLocks noGrp="1"/>
          </p:cNvSpPr>
          <p:nvPr>
            <p:ph sz="half" idx="1"/>
          </p:nvPr>
        </p:nvSpPr>
        <p:spPr/>
        <p:txBody>
          <a:bodyPr>
            <a:normAutofit/>
          </a:bodyPr>
          <a:lstStyle/>
          <a:p>
            <a:pPr marL="0" indent="0">
              <a:buNone/>
            </a:pPr>
            <a:r>
              <a:rPr lang="en-GB" b="1" i="0" dirty="0" err="1">
                <a:solidFill>
                  <a:srgbClr val="3C4043"/>
                </a:solidFill>
                <a:effectLst/>
                <a:latin typeface="Google Sans"/>
              </a:rPr>
              <a:t>Siaradwch</a:t>
            </a:r>
            <a:r>
              <a:rPr lang="en-GB" b="1" i="0" dirty="0">
                <a:solidFill>
                  <a:srgbClr val="3C4043"/>
                </a:solidFill>
                <a:effectLst/>
                <a:latin typeface="Google Sans"/>
              </a:rPr>
              <a:t> am </a:t>
            </a:r>
            <a:r>
              <a:rPr lang="en-GB" b="1" i="0" dirty="0" err="1">
                <a:solidFill>
                  <a:srgbClr val="3C4043"/>
                </a:solidFill>
                <a:effectLst/>
                <a:latin typeface="Google Sans"/>
              </a:rPr>
              <a:t>ble</a:t>
            </a:r>
            <a:r>
              <a:rPr lang="en-GB" b="1" i="0" dirty="0">
                <a:solidFill>
                  <a:srgbClr val="3C4043"/>
                </a:solidFill>
                <a:effectLst/>
                <a:latin typeface="Google Sans"/>
              </a:rPr>
              <a:t> y </a:t>
            </a:r>
            <a:r>
              <a:rPr lang="en-GB" b="1" i="0" dirty="0" err="1">
                <a:solidFill>
                  <a:srgbClr val="3C4043"/>
                </a:solidFill>
                <a:effectLst/>
                <a:latin typeface="Google Sans"/>
              </a:rPr>
              <a:t>gwnaethoch</a:t>
            </a:r>
            <a:r>
              <a:rPr lang="en-GB" b="1" i="0" dirty="0">
                <a:solidFill>
                  <a:srgbClr val="3C4043"/>
                </a:solidFill>
                <a:effectLst/>
                <a:latin typeface="Google Sans"/>
              </a:rPr>
              <a:t> chi </a:t>
            </a:r>
            <a:r>
              <a:rPr lang="en-GB" b="1" i="0" dirty="0" err="1">
                <a:solidFill>
                  <a:srgbClr val="3C4043"/>
                </a:solidFill>
                <a:effectLst/>
                <a:latin typeface="Google Sans"/>
              </a:rPr>
              <a:t>hyfforddi</a:t>
            </a:r>
            <a:r>
              <a:rPr lang="en-GB" b="1" i="0" dirty="0">
                <a:solidFill>
                  <a:srgbClr val="3C4043"/>
                </a:solidFill>
                <a:effectLst/>
                <a:latin typeface="Google Sans"/>
              </a:rPr>
              <a:t>. </a:t>
            </a:r>
            <a:r>
              <a:rPr lang="en-GB" b="1" i="0" dirty="0" err="1">
                <a:solidFill>
                  <a:srgbClr val="3C4043"/>
                </a:solidFill>
                <a:effectLst/>
                <a:latin typeface="Google Sans"/>
              </a:rPr>
              <a:t>Siaradwch</a:t>
            </a:r>
            <a:r>
              <a:rPr lang="en-GB" b="1" i="0" dirty="0">
                <a:solidFill>
                  <a:srgbClr val="3C4043"/>
                </a:solidFill>
                <a:effectLst/>
                <a:latin typeface="Google Sans"/>
              </a:rPr>
              <a:t> am yr </a:t>
            </a:r>
            <a:r>
              <a:rPr lang="en-GB" b="1" i="0" dirty="0" err="1">
                <a:solidFill>
                  <a:srgbClr val="3C4043"/>
                </a:solidFill>
                <a:effectLst/>
                <a:latin typeface="Google Sans"/>
              </a:rPr>
              <a:t>hyn</a:t>
            </a:r>
            <a:r>
              <a:rPr lang="en-GB" b="1" i="0" dirty="0">
                <a:solidFill>
                  <a:srgbClr val="3C4043"/>
                </a:solidFill>
                <a:effectLst/>
                <a:latin typeface="Google Sans"/>
              </a:rPr>
              <a:t> </a:t>
            </a:r>
            <a:r>
              <a:rPr lang="en-GB" b="1" i="0" dirty="0" err="1">
                <a:solidFill>
                  <a:srgbClr val="3C4043"/>
                </a:solidFill>
                <a:effectLst/>
                <a:latin typeface="Google Sans"/>
              </a:rPr>
              <a:t>rydych</a:t>
            </a:r>
            <a:r>
              <a:rPr lang="en-GB" b="1" i="0" dirty="0">
                <a:solidFill>
                  <a:srgbClr val="3C4043"/>
                </a:solidFill>
                <a:effectLst/>
                <a:latin typeface="Google Sans"/>
              </a:rPr>
              <a:t> chi </a:t>
            </a:r>
            <a:r>
              <a:rPr lang="en-GB" b="1" i="0" dirty="0" err="1">
                <a:solidFill>
                  <a:srgbClr val="3C4043"/>
                </a:solidFill>
                <a:effectLst/>
                <a:latin typeface="Google Sans"/>
              </a:rPr>
              <a:t>wedi'i</a:t>
            </a:r>
            <a:r>
              <a:rPr lang="en-GB" b="1" i="0" dirty="0">
                <a:solidFill>
                  <a:srgbClr val="3C4043"/>
                </a:solidFill>
                <a:effectLst/>
                <a:latin typeface="Google Sans"/>
              </a:rPr>
              <a:t> </a:t>
            </a:r>
            <a:r>
              <a:rPr lang="en-GB" b="1" i="0" dirty="0" err="1">
                <a:solidFill>
                  <a:srgbClr val="3C4043"/>
                </a:solidFill>
                <a:effectLst/>
                <a:latin typeface="Google Sans"/>
              </a:rPr>
              <a:t>wneud</a:t>
            </a:r>
            <a:r>
              <a:rPr lang="en-GB" b="1" i="0" dirty="0">
                <a:solidFill>
                  <a:srgbClr val="3C4043"/>
                </a:solidFill>
                <a:effectLst/>
                <a:latin typeface="Google Sans"/>
              </a:rPr>
              <a:t>, </a:t>
            </a:r>
            <a:r>
              <a:rPr lang="en-GB" b="1" i="0" dirty="0" err="1">
                <a:solidFill>
                  <a:srgbClr val="3C4043"/>
                </a:solidFill>
                <a:effectLst/>
                <a:latin typeface="Google Sans"/>
              </a:rPr>
              <a:t>ond</a:t>
            </a:r>
            <a:r>
              <a:rPr lang="en-GB" b="1" i="0" dirty="0">
                <a:solidFill>
                  <a:srgbClr val="3C4043"/>
                </a:solidFill>
                <a:effectLst/>
                <a:latin typeface="Google Sans"/>
              </a:rPr>
              <a:t> </a:t>
            </a:r>
            <a:r>
              <a:rPr lang="en-GB" b="1" i="0" dirty="0" err="1">
                <a:solidFill>
                  <a:srgbClr val="3C4043"/>
                </a:solidFill>
                <a:effectLst/>
                <a:latin typeface="Google Sans"/>
              </a:rPr>
              <a:t>rhannwch</a:t>
            </a:r>
            <a:r>
              <a:rPr lang="en-GB" b="1" i="0" dirty="0">
                <a:solidFill>
                  <a:srgbClr val="3C4043"/>
                </a:solidFill>
                <a:effectLst/>
                <a:latin typeface="Google Sans"/>
              </a:rPr>
              <a:t> </a:t>
            </a:r>
            <a:r>
              <a:rPr lang="en-GB" b="1" i="0" dirty="0" err="1">
                <a:solidFill>
                  <a:srgbClr val="3C4043"/>
                </a:solidFill>
                <a:effectLst/>
                <a:latin typeface="Google Sans"/>
              </a:rPr>
              <a:t>ef</a:t>
            </a:r>
            <a:r>
              <a:rPr lang="en-GB" b="1" i="0" dirty="0">
                <a:solidFill>
                  <a:srgbClr val="3C4043"/>
                </a:solidFill>
                <a:effectLst/>
                <a:latin typeface="Google Sans"/>
              </a:rPr>
              <a:t> </a:t>
            </a:r>
            <a:r>
              <a:rPr lang="en-GB" b="1" i="0" dirty="0" err="1">
                <a:solidFill>
                  <a:srgbClr val="3C4043"/>
                </a:solidFill>
                <a:effectLst/>
                <a:latin typeface="Google Sans"/>
              </a:rPr>
              <a:t>i</a:t>
            </a:r>
            <a:r>
              <a:rPr lang="en-GB" b="1" i="0" dirty="0">
                <a:solidFill>
                  <a:srgbClr val="3C4043"/>
                </a:solidFill>
                <a:effectLst/>
                <a:latin typeface="Google Sans"/>
              </a:rPr>
              <a:t> </a:t>
            </a:r>
            <a:r>
              <a:rPr lang="en-GB" b="1" i="0" dirty="0" err="1">
                <a:solidFill>
                  <a:srgbClr val="3C4043"/>
                </a:solidFill>
                <a:effectLst/>
                <a:latin typeface="Google Sans"/>
              </a:rPr>
              <a:t>lawr</a:t>
            </a:r>
            <a:r>
              <a:rPr lang="en-GB" b="1" i="0" dirty="0">
                <a:solidFill>
                  <a:srgbClr val="3C4043"/>
                </a:solidFill>
                <a:effectLst/>
                <a:latin typeface="Google Sans"/>
              </a:rPr>
              <a:t>.</a:t>
            </a:r>
          </a:p>
          <a:p>
            <a:endParaRPr lang="en-GB" dirty="0">
              <a:solidFill>
                <a:srgbClr val="3C4043"/>
              </a:solidFill>
              <a:latin typeface="Google Sans"/>
            </a:endParaRPr>
          </a:p>
          <a:p>
            <a:pPr marL="457200" lvl="1" indent="0">
              <a:buNone/>
            </a:pPr>
            <a:r>
              <a:rPr lang="en-GB" b="0" i="1" dirty="0">
                <a:solidFill>
                  <a:srgbClr val="3C4043"/>
                </a:solidFill>
                <a:effectLst/>
                <a:latin typeface="Google Sans"/>
              </a:rPr>
              <a:t>“</a:t>
            </a:r>
            <a:r>
              <a:rPr lang="en-GB" b="0" i="1" dirty="0" err="1">
                <a:solidFill>
                  <a:srgbClr val="3C4043"/>
                </a:solidFill>
                <a:effectLst/>
                <a:latin typeface="Google Sans"/>
              </a:rPr>
              <a:t>Hyfforddodd</a:t>
            </a:r>
            <a:r>
              <a:rPr lang="en-GB" b="0" i="1" dirty="0">
                <a:solidFill>
                  <a:srgbClr val="3C4043"/>
                </a:solidFill>
                <a:effectLst/>
                <a:latin typeface="Google Sans"/>
              </a:rPr>
              <a:t> Leah </a:t>
            </a:r>
            <a:r>
              <a:rPr lang="en-GB" b="0" i="1" dirty="0" err="1">
                <a:solidFill>
                  <a:srgbClr val="3C4043"/>
                </a:solidFill>
                <a:effectLst/>
                <a:latin typeface="Google Sans"/>
              </a:rPr>
              <a:t>yn</a:t>
            </a:r>
            <a:r>
              <a:rPr lang="en-GB" b="0" i="1" dirty="0">
                <a:solidFill>
                  <a:srgbClr val="3C4043"/>
                </a:solidFill>
                <a:effectLst/>
                <a:latin typeface="Google Sans"/>
              </a:rPr>
              <a:t> </a:t>
            </a:r>
            <a:r>
              <a:rPr lang="en-GB" b="0" i="1" dirty="0" err="1">
                <a:solidFill>
                  <a:srgbClr val="3C4043"/>
                </a:solidFill>
                <a:effectLst/>
                <a:latin typeface="Google Sans"/>
              </a:rPr>
              <a:t>Academi</a:t>
            </a:r>
            <a:r>
              <a:rPr lang="en-GB" b="0" i="1" dirty="0">
                <a:solidFill>
                  <a:srgbClr val="3C4043"/>
                </a:solidFill>
                <a:effectLst/>
                <a:latin typeface="Google Sans"/>
              </a:rPr>
              <a:t> </a:t>
            </a:r>
            <a:r>
              <a:rPr lang="en-GB" b="0" i="1" dirty="0" err="1">
                <a:solidFill>
                  <a:srgbClr val="3C4043"/>
                </a:solidFill>
                <a:effectLst/>
                <a:latin typeface="Google Sans"/>
              </a:rPr>
              <a:t>Llais</a:t>
            </a:r>
            <a:r>
              <a:rPr lang="en-GB" b="0" i="1" dirty="0">
                <a:solidFill>
                  <a:srgbClr val="3C4043"/>
                </a:solidFill>
                <a:effectLst/>
                <a:latin typeface="Google Sans"/>
              </a:rPr>
              <a:t> a Drama Cymru </a:t>
            </a:r>
            <a:r>
              <a:rPr lang="en-GB" b="0" i="1" dirty="0" err="1">
                <a:solidFill>
                  <a:srgbClr val="3C4043"/>
                </a:solidFill>
                <a:effectLst/>
                <a:latin typeface="Google Sans"/>
              </a:rPr>
              <a:t>yng</a:t>
            </a:r>
            <a:r>
              <a:rPr lang="en-GB" b="0" i="1" dirty="0">
                <a:solidFill>
                  <a:srgbClr val="3C4043"/>
                </a:solidFill>
                <a:effectLst/>
                <a:latin typeface="Google Sans"/>
              </a:rPr>
              <a:t> </a:t>
            </a:r>
            <a:r>
              <a:rPr lang="en-GB" b="0" i="1" dirty="0" err="1">
                <a:solidFill>
                  <a:srgbClr val="3C4043"/>
                </a:solidFill>
                <a:effectLst/>
                <a:latin typeface="Google Sans"/>
              </a:rPr>
              <a:t>Nghaerdydd</a:t>
            </a:r>
            <a:r>
              <a:rPr lang="en-GB" b="0" i="1" dirty="0">
                <a:solidFill>
                  <a:srgbClr val="3C4043"/>
                </a:solidFill>
                <a:effectLst/>
                <a:latin typeface="Google Sans"/>
              </a:rPr>
              <a:t>” </a:t>
            </a:r>
          </a:p>
          <a:p>
            <a:pPr marL="0" indent="0">
              <a:buNone/>
            </a:pPr>
            <a:r>
              <a:rPr lang="en-GB" b="1" i="0" dirty="0">
                <a:solidFill>
                  <a:srgbClr val="3C4043"/>
                </a:solidFill>
                <a:effectLst/>
                <a:latin typeface="Google Sans"/>
              </a:rPr>
              <a:t>Neu </a:t>
            </a:r>
          </a:p>
          <a:p>
            <a:pPr marL="457200" lvl="1" indent="0">
              <a:buNone/>
            </a:pPr>
            <a:r>
              <a:rPr lang="en-GB" b="0" i="1" dirty="0">
                <a:solidFill>
                  <a:srgbClr val="3C4043"/>
                </a:solidFill>
                <a:effectLst/>
                <a:latin typeface="Google Sans"/>
              </a:rPr>
              <a:t>“</a:t>
            </a:r>
            <a:r>
              <a:rPr lang="en-GB" b="0" i="1" dirty="0" err="1">
                <a:solidFill>
                  <a:srgbClr val="3C4043"/>
                </a:solidFill>
                <a:effectLst/>
                <a:latin typeface="Google Sans"/>
              </a:rPr>
              <a:t>Ar</a:t>
            </a:r>
            <a:r>
              <a:rPr lang="en-GB" b="0" i="1" dirty="0">
                <a:solidFill>
                  <a:srgbClr val="3C4043"/>
                </a:solidFill>
                <a:effectLst/>
                <a:latin typeface="Google Sans"/>
              </a:rPr>
              <a:t> </a:t>
            </a:r>
            <a:r>
              <a:rPr lang="en-GB" b="0" i="1" dirty="0" err="1">
                <a:solidFill>
                  <a:srgbClr val="3C4043"/>
                </a:solidFill>
                <a:effectLst/>
                <a:latin typeface="Google Sans"/>
              </a:rPr>
              <a:t>hyn</a:t>
            </a:r>
            <a:r>
              <a:rPr lang="en-GB" b="0" i="1" dirty="0">
                <a:solidFill>
                  <a:srgbClr val="3C4043"/>
                </a:solidFill>
                <a:effectLst/>
                <a:latin typeface="Google Sans"/>
              </a:rPr>
              <a:t> o </a:t>
            </a:r>
            <a:r>
              <a:rPr lang="en-GB" b="0" i="1" dirty="0" err="1">
                <a:solidFill>
                  <a:srgbClr val="3C4043"/>
                </a:solidFill>
                <a:effectLst/>
                <a:latin typeface="Google Sans"/>
              </a:rPr>
              <a:t>bryd</a:t>
            </a:r>
            <a:r>
              <a:rPr lang="en-GB" b="0" i="1" dirty="0">
                <a:solidFill>
                  <a:srgbClr val="3C4043"/>
                </a:solidFill>
                <a:effectLst/>
                <a:latin typeface="Google Sans"/>
              </a:rPr>
              <a:t> </a:t>
            </a:r>
            <a:r>
              <a:rPr lang="en-GB" b="0" i="1" dirty="0" err="1">
                <a:solidFill>
                  <a:srgbClr val="3C4043"/>
                </a:solidFill>
                <a:effectLst/>
                <a:latin typeface="Google Sans"/>
              </a:rPr>
              <a:t>mae</a:t>
            </a:r>
            <a:r>
              <a:rPr lang="en-GB" b="0" i="1" dirty="0">
                <a:solidFill>
                  <a:srgbClr val="3C4043"/>
                </a:solidFill>
                <a:effectLst/>
                <a:latin typeface="Google Sans"/>
              </a:rPr>
              <a:t> Leah </a:t>
            </a:r>
            <a:r>
              <a:rPr lang="en-GB" b="0" i="1" dirty="0" err="1">
                <a:solidFill>
                  <a:srgbClr val="3C4043"/>
                </a:solidFill>
                <a:effectLst/>
                <a:latin typeface="Google Sans"/>
              </a:rPr>
              <a:t>yn</a:t>
            </a:r>
            <a:r>
              <a:rPr lang="en-GB" b="0" i="1" dirty="0">
                <a:solidFill>
                  <a:srgbClr val="3C4043"/>
                </a:solidFill>
                <a:effectLst/>
                <a:latin typeface="Google Sans"/>
              </a:rPr>
              <a:t> </a:t>
            </a:r>
            <a:r>
              <a:rPr lang="en-GB" b="0" i="1" dirty="0" err="1">
                <a:solidFill>
                  <a:srgbClr val="3C4043"/>
                </a:solidFill>
                <a:effectLst/>
                <a:latin typeface="Google Sans"/>
              </a:rPr>
              <a:t>astudio</a:t>
            </a:r>
            <a:r>
              <a:rPr lang="en-GB" b="0" i="1" dirty="0">
                <a:solidFill>
                  <a:srgbClr val="3C4043"/>
                </a:solidFill>
                <a:effectLst/>
                <a:latin typeface="Google Sans"/>
              </a:rPr>
              <a:t> </a:t>
            </a:r>
            <a:r>
              <a:rPr lang="en-GB" b="0" i="1" dirty="0" err="1">
                <a:solidFill>
                  <a:srgbClr val="3C4043"/>
                </a:solidFill>
                <a:effectLst/>
                <a:latin typeface="Google Sans"/>
              </a:rPr>
              <a:t>yn</a:t>
            </a:r>
            <a:r>
              <a:rPr lang="en-GB" b="0" i="1" dirty="0">
                <a:solidFill>
                  <a:srgbClr val="3C4043"/>
                </a:solidFill>
                <a:effectLst/>
                <a:latin typeface="Google Sans"/>
              </a:rPr>
              <a:t> </a:t>
            </a:r>
            <a:r>
              <a:rPr lang="en-GB" b="0" i="1" dirty="0" err="1">
                <a:solidFill>
                  <a:srgbClr val="3C4043"/>
                </a:solidFill>
                <a:effectLst/>
                <a:latin typeface="Google Sans"/>
              </a:rPr>
              <a:t>Academi</a:t>
            </a:r>
            <a:r>
              <a:rPr lang="en-GB" b="0" i="1" dirty="0">
                <a:solidFill>
                  <a:srgbClr val="3C4043"/>
                </a:solidFill>
                <a:effectLst/>
                <a:latin typeface="Google Sans"/>
              </a:rPr>
              <a:t> </a:t>
            </a:r>
            <a:r>
              <a:rPr lang="en-GB" b="0" i="1" dirty="0" err="1">
                <a:solidFill>
                  <a:srgbClr val="3C4043"/>
                </a:solidFill>
                <a:effectLst/>
                <a:latin typeface="Google Sans"/>
              </a:rPr>
              <a:t>Llais</a:t>
            </a:r>
            <a:r>
              <a:rPr lang="en-GB" b="0" i="1" dirty="0">
                <a:solidFill>
                  <a:srgbClr val="3C4043"/>
                </a:solidFill>
                <a:effectLst/>
                <a:latin typeface="Google Sans"/>
              </a:rPr>
              <a:t> a </a:t>
            </a:r>
            <a:r>
              <a:rPr lang="en-GB" b="0" i="1" dirty="0" err="1">
                <a:solidFill>
                  <a:srgbClr val="3C4043"/>
                </a:solidFill>
                <a:effectLst/>
                <a:latin typeface="Google Sans"/>
              </a:rPr>
              <a:t>Chelfyddydau</a:t>
            </a:r>
            <a:r>
              <a:rPr lang="en-GB" b="0" i="1" dirty="0">
                <a:solidFill>
                  <a:srgbClr val="3C4043"/>
                </a:solidFill>
                <a:effectLst/>
                <a:latin typeface="Google Sans"/>
              </a:rPr>
              <a:t> </a:t>
            </a:r>
            <a:r>
              <a:rPr lang="en-GB" b="0" i="1" dirty="0" err="1">
                <a:solidFill>
                  <a:srgbClr val="3C4043"/>
                </a:solidFill>
                <a:effectLst/>
                <a:latin typeface="Google Sans"/>
              </a:rPr>
              <a:t>Dramatig</a:t>
            </a:r>
            <a:r>
              <a:rPr lang="en-GB" b="0" i="1" dirty="0">
                <a:solidFill>
                  <a:srgbClr val="3C4043"/>
                </a:solidFill>
                <a:effectLst/>
                <a:latin typeface="Google Sans"/>
              </a:rPr>
              <a:t> Cymru (WAVDA)”</a:t>
            </a:r>
            <a:endParaRPr lang="en-GB" i="1" dirty="0">
              <a:latin typeface="Google Sans"/>
            </a:endParaRPr>
          </a:p>
        </p:txBody>
      </p:sp>
      <p:sp>
        <p:nvSpPr>
          <p:cNvPr id="4" name="Content Placeholder 3">
            <a:extLst>
              <a:ext uri="{FF2B5EF4-FFF2-40B4-BE49-F238E27FC236}">
                <a16:creationId xmlns:a16="http://schemas.microsoft.com/office/drawing/2014/main" id="{A22710A4-CF45-8544-5430-4B7D67305564}"/>
              </a:ext>
            </a:extLst>
          </p:cNvPr>
          <p:cNvSpPr>
            <a:spLocks noGrp="1"/>
          </p:cNvSpPr>
          <p:nvPr>
            <p:ph sz="half" idx="2"/>
          </p:nvPr>
        </p:nvSpPr>
        <p:spPr/>
        <p:txBody>
          <a:bodyPr>
            <a:normAutofit/>
          </a:bodyPr>
          <a:lstStyle/>
          <a:p>
            <a:pPr marL="0" indent="0">
              <a:buNone/>
            </a:pPr>
            <a:r>
              <a:rPr lang="en-GB" b="1" dirty="0">
                <a:latin typeface="Google Sans"/>
              </a:rPr>
              <a:t>Talk about where you trained. Talk about what you’ve done, but break it down.</a:t>
            </a:r>
          </a:p>
          <a:p>
            <a:endParaRPr lang="en-GB" dirty="0">
              <a:latin typeface="Google Sans"/>
            </a:endParaRPr>
          </a:p>
          <a:p>
            <a:pPr marL="457200" lvl="1" indent="0">
              <a:buNone/>
            </a:pPr>
            <a:r>
              <a:rPr lang="en-GB" i="1" dirty="0">
                <a:latin typeface="Google Sans"/>
              </a:rPr>
              <a:t>“Leah trained at the Wales Academy of Voice and Dramatic Arts in Cardiff”</a:t>
            </a:r>
          </a:p>
          <a:p>
            <a:pPr marL="457200" lvl="1" indent="0">
              <a:buNone/>
            </a:pPr>
            <a:r>
              <a:rPr lang="en-GB" b="1" i="1" dirty="0">
                <a:latin typeface="Google Sans"/>
              </a:rPr>
              <a:t>Or</a:t>
            </a:r>
          </a:p>
          <a:p>
            <a:pPr marL="457200" lvl="1" indent="0">
              <a:buNone/>
            </a:pPr>
            <a:r>
              <a:rPr lang="en-GB" i="1" dirty="0">
                <a:latin typeface="Google Sans"/>
              </a:rPr>
              <a:t>“Leah is currently studying at the Wales Academy if Voice and Dramatic Arts (WAVDA)</a:t>
            </a:r>
            <a:endParaRPr lang="en-GB" dirty="0">
              <a:latin typeface="Google Sans"/>
            </a:endParaRPr>
          </a:p>
          <a:p>
            <a:endParaRPr lang="en-GB" dirty="0"/>
          </a:p>
          <a:p>
            <a:endParaRPr lang="en-GB" dirty="0"/>
          </a:p>
        </p:txBody>
      </p:sp>
      <p:pic>
        <p:nvPicPr>
          <p:cNvPr id="6" name="Picture 5" descr="A black and white logo&#10;&#10;AI-generated content may be incorrect.">
            <a:extLst>
              <a:ext uri="{FF2B5EF4-FFF2-40B4-BE49-F238E27FC236}">
                <a16:creationId xmlns:a16="http://schemas.microsoft.com/office/drawing/2014/main" id="{39227AB1-23F6-BAE1-9972-ED0C6B0240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91949" y="5436825"/>
            <a:ext cx="3596640" cy="1277112"/>
          </a:xfrm>
          <a:prstGeom prst="rect">
            <a:avLst/>
          </a:prstGeom>
        </p:spPr>
      </p:pic>
    </p:spTree>
    <p:extLst>
      <p:ext uri="{BB962C8B-B14F-4D97-AF65-F5344CB8AC3E}">
        <p14:creationId xmlns:p14="http://schemas.microsoft.com/office/powerpoint/2010/main" val="1901744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893C5-BA20-FA87-D192-B7E8BA8B27FC}"/>
              </a:ext>
            </a:extLst>
          </p:cNvPr>
          <p:cNvSpPr>
            <a:spLocks noGrp="1"/>
          </p:cNvSpPr>
          <p:nvPr>
            <p:ph type="title"/>
          </p:nvPr>
        </p:nvSpPr>
        <p:spPr/>
        <p:txBody>
          <a:bodyPr/>
          <a:lstStyle/>
          <a:p>
            <a:r>
              <a:rPr lang="en-GB" dirty="0" err="1"/>
              <a:t>Enghraifft</a:t>
            </a:r>
            <a:r>
              <a:rPr lang="en-GB" dirty="0"/>
              <a:t> / Example</a:t>
            </a:r>
          </a:p>
        </p:txBody>
      </p:sp>
      <p:sp>
        <p:nvSpPr>
          <p:cNvPr id="4" name="Content Placeholder 3">
            <a:extLst>
              <a:ext uri="{FF2B5EF4-FFF2-40B4-BE49-F238E27FC236}">
                <a16:creationId xmlns:a16="http://schemas.microsoft.com/office/drawing/2014/main" id="{43F95C5E-E6B4-25AB-7062-3176B903B240}"/>
              </a:ext>
            </a:extLst>
          </p:cNvPr>
          <p:cNvSpPr>
            <a:spLocks noGrp="1"/>
          </p:cNvSpPr>
          <p:nvPr>
            <p:ph sz="half" idx="2"/>
          </p:nvPr>
        </p:nvSpPr>
        <p:spPr>
          <a:xfrm>
            <a:off x="980201" y="2221992"/>
            <a:ext cx="10231598" cy="3739896"/>
          </a:xfrm>
        </p:spPr>
        <p:txBody>
          <a:bodyPr/>
          <a:lstStyle/>
          <a:p>
            <a:pPr marL="0" indent="0">
              <a:buNone/>
            </a:pPr>
            <a:r>
              <a:rPr lang="en-GB" dirty="0">
                <a:latin typeface="Google Sans"/>
              </a:rPr>
              <a:t>“Hannah McKeown trained at the Royal Conservatoire of Scotland,  where she won the Pilsbury Doughboy Award for Best Individual  Performance. Her theatre credits include Accidental Death of an  Anarchist (RCS), Translations (Donmar Warehouse), Oleanna (National  Theatre of Scotland).  Her film credits include:  Cloud Atlas and World  War Z.”</a:t>
            </a:r>
          </a:p>
          <a:p>
            <a:pPr marL="0" indent="0">
              <a:buNone/>
            </a:pPr>
            <a:endParaRPr lang="en-GB" dirty="0"/>
          </a:p>
        </p:txBody>
      </p:sp>
    </p:spTree>
    <p:extLst>
      <p:ext uri="{BB962C8B-B14F-4D97-AF65-F5344CB8AC3E}">
        <p14:creationId xmlns:p14="http://schemas.microsoft.com/office/powerpoint/2010/main" val="2530313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E722-93EF-739E-227A-B77F81DB8F56}"/>
              </a:ext>
            </a:extLst>
          </p:cNvPr>
          <p:cNvSpPr>
            <a:spLocks noGrp="1"/>
          </p:cNvSpPr>
          <p:nvPr>
            <p:ph type="title"/>
          </p:nvPr>
        </p:nvSpPr>
        <p:spPr/>
        <p:txBody>
          <a:bodyPr>
            <a:normAutofit/>
          </a:bodyPr>
          <a:lstStyle/>
          <a:p>
            <a:r>
              <a:rPr lang="en-GB" dirty="0"/>
              <a:t>4) Dim waffle! / Don’t Waffle</a:t>
            </a:r>
          </a:p>
        </p:txBody>
      </p:sp>
      <p:sp>
        <p:nvSpPr>
          <p:cNvPr id="3" name="Content Placeholder 2">
            <a:extLst>
              <a:ext uri="{FF2B5EF4-FFF2-40B4-BE49-F238E27FC236}">
                <a16:creationId xmlns:a16="http://schemas.microsoft.com/office/drawing/2014/main" id="{313C7185-7402-B54D-E4AC-A55442AA5059}"/>
              </a:ext>
            </a:extLst>
          </p:cNvPr>
          <p:cNvSpPr>
            <a:spLocks noGrp="1"/>
          </p:cNvSpPr>
          <p:nvPr>
            <p:ph sz="half" idx="1"/>
          </p:nvPr>
        </p:nvSpPr>
        <p:spPr/>
        <p:txBody>
          <a:bodyPr>
            <a:normAutofit/>
          </a:bodyPr>
          <a:lstStyle/>
          <a:p>
            <a:r>
              <a:rPr lang="en-GB" b="0" i="0" dirty="0" err="1">
                <a:effectLst/>
                <a:latin typeface="Google Sans"/>
              </a:rPr>
              <a:t>Peidiwch</a:t>
            </a:r>
            <a:r>
              <a:rPr lang="en-GB" b="0" i="0" dirty="0">
                <a:effectLst/>
                <a:latin typeface="Google Sans"/>
              </a:rPr>
              <a:t> â </a:t>
            </a:r>
            <a:r>
              <a:rPr lang="en-GB" b="0" i="0" dirty="0" err="1">
                <a:effectLst/>
                <a:latin typeface="Google Sans"/>
              </a:rPr>
              <a:t>siarad</a:t>
            </a:r>
            <a:r>
              <a:rPr lang="en-GB" b="0" i="0" dirty="0">
                <a:effectLst/>
                <a:latin typeface="Google Sans"/>
              </a:rPr>
              <a:t> am </a:t>
            </a:r>
            <a:r>
              <a:rPr lang="en-GB" b="0" i="0" dirty="0" err="1">
                <a:effectLst/>
                <a:latin typeface="Google Sans"/>
              </a:rPr>
              <a:t>eich</a:t>
            </a:r>
            <a:r>
              <a:rPr lang="en-GB" b="0" i="0" dirty="0">
                <a:effectLst/>
                <a:latin typeface="Google Sans"/>
              </a:rPr>
              <a:t> </a:t>
            </a:r>
            <a:r>
              <a:rPr lang="en-GB" b="0" i="0" dirty="0" err="1">
                <a:effectLst/>
                <a:latin typeface="Google Sans"/>
              </a:rPr>
              <a:t>gobeithion</a:t>
            </a:r>
            <a:r>
              <a:rPr lang="en-GB" b="0" i="0" dirty="0">
                <a:effectLst/>
                <a:latin typeface="Google Sans"/>
              </a:rPr>
              <a:t> </a:t>
            </a:r>
            <a:r>
              <a:rPr lang="en-GB" b="0" i="0" dirty="0" err="1">
                <a:effectLst/>
                <a:latin typeface="Google Sans"/>
              </a:rPr>
              <a:t>a'ch</a:t>
            </a:r>
            <a:r>
              <a:rPr lang="en-GB" b="0" i="0" dirty="0">
                <a:effectLst/>
                <a:latin typeface="Google Sans"/>
              </a:rPr>
              <a:t> </a:t>
            </a:r>
            <a:r>
              <a:rPr lang="en-GB" b="0" i="0" dirty="0" err="1">
                <a:effectLst/>
                <a:latin typeface="Google Sans"/>
              </a:rPr>
              <a:t>breuddwydion</a:t>
            </a:r>
            <a:r>
              <a:rPr lang="en-GB" b="0" i="0" dirty="0">
                <a:effectLst/>
                <a:latin typeface="Google Sans"/>
              </a:rPr>
              <a:t>. </a:t>
            </a:r>
          </a:p>
          <a:p>
            <a:endParaRPr lang="en-GB" dirty="0">
              <a:latin typeface="Google Sans"/>
            </a:endParaRPr>
          </a:p>
          <a:p>
            <a:pPr marL="0" indent="0">
              <a:buNone/>
            </a:pPr>
            <a:r>
              <a:rPr lang="en-GB" b="0" dirty="0">
                <a:effectLst/>
                <a:latin typeface="Google Sans"/>
              </a:rPr>
              <a:t>“Mae Hannah </a:t>
            </a:r>
            <a:r>
              <a:rPr lang="en-GB" b="0" dirty="0" err="1">
                <a:effectLst/>
                <a:latin typeface="Google Sans"/>
              </a:rPr>
              <a:t>wedi</a:t>
            </a:r>
            <a:r>
              <a:rPr lang="en-GB" b="0" dirty="0">
                <a:effectLst/>
                <a:latin typeface="Google Sans"/>
              </a:rPr>
              <a:t> </a:t>
            </a:r>
            <a:r>
              <a:rPr lang="en-GB" b="0" dirty="0" err="1">
                <a:effectLst/>
                <a:latin typeface="Google Sans"/>
              </a:rPr>
              <a:t>hiraethu</a:t>
            </a:r>
            <a:r>
              <a:rPr lang="en-GB" b="0" dirty="0">
                <a:effectLst/>
                <a:latin typeface="Google Sans"/>
              </a:rPr>
              <a:t> </a:t>
            </a:r>
            <a:r>
              <a:rPr lang="en-GB" b="0" dirty="0" err="1">
                <a:effectLst/>
                <a:latin typeface="Google Sans"/>
              </a:rPr>
              <a:t>i</a:t>
            </a:r>
            <a:r>
              <a:rPr lang="en-GB" b="0" dirty="0">
                <a:effectLst/>
                <a:latin typeface="Google Sans"/>
              </a:rPr>
              <a:t> </a:t>
            </a:r>
            <a:r>
              <a:rPr lang="en-GB" b="0" dirty="0" err="1">
                <a:effectLst/>
                <a:latin typeface="Google Sans"/>
              </a:rPr>
              <a:t>weithio</a:t>
            </a:r>
            <a:r>
              <a:rPr lang="en-GB" b="0" dirty="0">
                <a:effectLst/>
                <a:latin typeface="Google Sans"/>
              </a:rPr>
              <a:t> </a:t>
            </a:r>
            <a:r>
              <a:rPr lang="en-GB" b="0" dirty="0" err="1">
                <a:effectLst/>
                <a:latin typeface="Google Sans"/>
              </a:rPr>
              <a:t>yn</a:t>
            </a:r>
            <a:r>
              <a:rPr lang="en-GB" b="0" dirty="0">
                <a:effectLst/>
                <a:latin typeface="Google Sans"/>
              </a:rPr>
              <a:t> y </a:t>
            </a:r>
            <a:r>
              <a:rPr lang="en-GB" b="0" dirty="0" err="1">
                <a:effectLst/>
                <a:latin typeface="Google Sans"/>
              </a:rPr>
              <a:t>diwydiant</a:t>
            </a:r>
            <a:r>
              <a:rPr lang="en-GB" b="0" dirty="0">
                <a:effectLst/>
                <a:latin typeface="Google Sans"/>
              </a:rPr>
              <a:t> </a:t>
            </a:r>
            <a:r>
              <a:rPr lang="en-GB" b="0" dirty="0" err="1">
                <a:effectLst/>
                <a:latin typeface="Google Sans"/>
              </a:rPr>
              <a:t>ffilm</a:t>
            </a:r>
            <a:r>
              <a:rPr lang="en-GB" b="0" dirty="0">
                <a:effectLst/>
                <a:latin typeface="Google Sans"/>
              </a:rPr>
              <a:t> </a:t>
            </a:r>
            <a:r>
              <a:rPr lang="en-GB" b="0" dirty="0" err="1">
                <a:effectLst/>
                <a:latin typeface="Google Sans"/>
              </a:rPr>
              <a:t>erioed</a:t>
            </a:r>
            <a:r>
              <a:rPr lang="en-GB" b="0" dirty="0">
                <a:effectLst/>
                <a:latin typeface="Google Sans"/>
              </a:rPr>
              <a:t>, </a:t>
            </a:r>
            <a:r>
              <a:rPr lang="en-GB" b="0" dirty="0" err="1">
                <a:effectLst/>
                <a:latin typeface="Google Sans"/>
              </a:rPr>
              <a:t>mae</a:t>
            </a:r>
            <a:r>
              <a:rPr lang="en-GB" b="0" dirty="0">
                <a:effectLst/>
                <a:latin typeface="Google Sans"/>
              </a:rPr>
              <a:t> </a:t>
            </a:r>
            <a:r>
              <a:rPr lang="en-GB" b="0" dirty="0" err="1">
                <a:effectLst/>
                <a:latin typeface="Google Sans"/>
              </a:rPr>
              <a:t>ganddi</a:t>
            </a:r>
            <a:r>
              <a:rPr lang="en-GB" b="0" dirty="0">
                <a:effectLst/>
                <a:latin typeface="Google Sans"/>
              </a:rPr>
              <a:t> </a:t>
            </a:r>
            <a:r>
              <a:rPr lang="en-GB" b="0" dirty="0" err="1">
                <a:effectLst/>
                <a:latin typeface="Google Sans"/>
              </a:rPr>
              <a:t>hoffter</a:t>
            </a:r>
            <a:r>
              <a:rPr lang="en-GB" b="0" dirty="0">
                <a:effectLst/>
                <a:latin typeface="Google Sans"/>
              </a:rPr>
              <a:t> </a:t>
            </a:r>
            <a:r>
              <a:rPr lang="en-GB" b="0" dirty="0" err="1">
                <a:effectLst/>
                <a:latin typeface="Google Sans"/>
              </a:rPr>
              <a:t>naturiol</a:t>
            </a:r>
            <a:r>
              <a:rPr lang="en-GB" b="0" dirty="0">
                <a:effectLst/>
                <a:latin typeface="Google Sans"/>
              </a:rPr>
              <a:t> o </a:t>
            </a:r>
            <a:r>
              <a:rPr lang="en-GB" b="0" dirty="0" err="1">
                <a:effectLst/>
                <a:latin typeface="Google Sans"/>
              </a:rPr>
              <a:t>ffuglen</a:t>
            </a:r>
            <a:r>
              <a:rPr lang="en-GB" b="0" dirty="0">
                <a:effectLst/>
                <a:latin typeface="Google Sans"/>
              </a:rPr>
              <a:t> </a:t>
            </a:r>
            <a:r>
              <a:rPr lang="en-GB" b="0" dirty="0" err="1">
                <a:effectLst/>
                <a:latin typeface="Google Sans"/>
              </a:rPr>
              <a:t>wyddonol</a:t>
            </a:r>
            <a:r>
              <a:rPr lang="en-GB" b="0" dirty="0">
                <a:effectLst/>
                <a:latin typeface="Google Sans"/>
              </a:rPr>
              <a:t> a </a:t>
            </a:r>
            <a:r>
              <a:rPr lang="en-GB" b="0" dirty="0" err="1">
                <a:effectLst/>
                <a:latin typeface="Google Sans"/>
              </a:rPr>
              <a:t>ffantasi</a:t>
            </a:r>
            <a:r>
              <a:rPr lang="en-GB" b="0" dirty="0">
                <a:effectLst/>
                <a:latin typeface="Google Sans"/>
              </a:rPr>
              <a:t>, </a:t>
            </a:r>
            <a:r>
              <a:rPr lang="en-GB" b="0" dirty="0" err="1">
                <a:effectLst/>
                <a:latin typeface="Google Sans"/>
              </a:rPr>
              <a:t>gan</a:t>
            </a:r>
            <a:r>
              <a:rPr lang="en-GB" b="0" dirty="0">
                <a:effectLst/>
                <a:latin typeface="Google Sans"/>
              </a:rPr>
              <a:t> </a:t>
            </a:r>
            <a:r>
              <a:rPr lang="en-GB" b="0" dirty="0" err="1">
                <a:effectLst/>
                <a:latin typeface="Google Sans"/>
              </a:rPr>
              <a:t>iddi</a:t>
            </a:r>
            <a:r>
              <a:rPr lang="en-GB" b="0" dirty="0">
                <a:effectLst/>
                <a:latin typeface="Google Sans"/>
              </a:rPr>
              <a:t> </a:t>
            </a:r>
            <a:r>
              <a:rPr lang="en-GB" b="0" dirty="0" err="1">
                <a:effectLst/>
                <a:latin typeface="Google Sans"/>
              </a:rPr>
              <a:t>ddarllen</a:t>
            </a:r>
            <a:r>
              <a:rPr lang="en-GB" b="0" dirty="0">
                <a:effectLst/>
                <a:latin typeface="Google Sans"/>
              </a:rPr>
              <a:t> </a:t>
            </a:r>
            <a:r>
              <a:rPr lang="en-GB" b="0" dirty="0" err="1">
                <a:effectLst/>
                <a:latin typeface="Google Sans"/>
              </a:rPr>
              <a:t>llawer</a:t>
            </a:r>
            <a:r>
              <a:rPr lang="en-GB" b="0" dirty="0">
                <a:effectLst/>
                <a:latin typeface="Google Sans"/>
              </a:rPr>
              <a:t> </a:t>
            </a:r>
            <a:r>
              <a:rPr lang="en-GB" b="0" dirty="0" err="1">
                <a:effectLst/>
                <a:latin typeface="Google Sans"/>
              </a:rPr>
              <a:t>iawn</a:t>
            </a:r>
            <a:r>
              <a:rPr lang="en-GB" b="0" dirty="0">
                <a:effectLst/>
                <a:latin typeface="Google Sans"/>
              </a:rPr>
              <a:t> o </a:t>
            </a:r>
            <a:r>
              <a:rPr lang="en-GB" b="0" dirty="0" err="1">
                <a:effectLst/>
                <a:latin typeface="Google Sans"/>
              </a:rPr>
              <a:t>nofelau</a:t>
            </a:r>
            <a:r>
              <a:rPr lang="en-GB" b="0" dirty="0">
                <a:effectLst/>
                <a:latin typeface="Google Sans"/>
              </a:rPr>
              <a:t> </a:t>
            </a:r>
            <a:r>
              <a:rPr lang="en-GB" b="0" dirty="0" err="1">
                <a:effectLst/>
                <a:latin typeface="Google Sans"/>
              </a:rPr>
              <a:t>ffantasi</a:t>
            </a:r>
            <a:r>
              <a:rPr lang="en-GB" b="0" dirty="0">
                <a:effectLst/>
                <a:latin typeface="Google Sans"/>
              </a:rPr>
              <a:t> a </a:t>
            </a:r>
            <a:r>
              <a:rPr lang="en-GB" b="0" dirty="0" err="1">
                <a:effectLst/>
                <a:latin typeface="Google Sans"/>
              </a:rPr>
              <a:t>ffuglen</a:t>
            </a:r>
            <a:r>
              <a:rPr lang="en-GB" b="0" dirty="0">
                <a:effectLst/>
                <a:latin typeface="Google Sans"/>
              </a:rPr>
              <a:t> </a:t>
            </a:r>
            <a:r>
              <a:rPr lang="en-GB" b="0" dirty="0" err="1">
                <a:effectLst/>
                <a:latin typeface="Google Sans"/>
              </a:rPr>
              <a:t>wyddonol</a:t>
            </a:r>
            <a:r>
              <a:rPr lang="en-GB" b="0" dirty="0">
                <a:effectLst/>
                <a:latin typeface="Google Sans"/>
              </a:rPr>
              <a:t> pan </a:t>
            </a:r>
            <a:r>
              <a:rPr lang="en-GB" b="0" dirty="0" err="1">
                <a:effectLst/>
                <a:latin typeface="Google Sans"/>
              </a:rPr>
              <a:t>oedd</a:t>
            </a:r>
            <a:r>
              <a:rPr lang="en-GB" b="0" dirty="0">
                <a:effectLst/>
                <a:latin typeface="Google Sans"/>
              </a:rPr>
              <a:t> </a:t>
            </a:r>
            <a:r>
              <a:rPr lang="en-GB" b="0" dirty="0" err="1">
                <a:effectLst/>
                <a:latin typeface="Google Sans"/>
              </a:rPr>
              <a:t>yn</a:t>
            </a:r>
            <a:r>
              <a:rPr lang="en-GB" b="0" dirty="0">
                <a:effectLst/>
                <a:latin typeface="Google Sans"/>
              </a:rPr>
              <a:t> </a:t>
            </a:r>
            <a:r>
              <a:rPr lang="en-GB" b="0" dirty="0" err="1">
                <a:effectLst/>
                <a:latin typeface="Google Sans"/>
              </a:rPr>
              <a:t>blentyn</a:t>
            </a:r>
            <a:r>
              <a:rPr lang="en-GB" b="0" dirty="0">
                <a:effectLst/>
                <a:latin typeface="Google Sans"/>
              </a:rPr>
              <a:t>.”</a:t>
            </a:r>
          </a:p>
          <a:p>
            <a:endParaRPr lang="en-GB" dirty="0">
              <a:solidFill>
                <a:srgbClr val="3C4043"/>
              </a:solidFill>
              <a:latin typeface="Roboto" panose="02000000000000000000" pitchFamily="2" charset="0"/>
            </a:endParaRPr>
          </a:p>
        </p:txBody>
      </p:sp>
      <p:sp>
        <p:nvSpPr>
          <p:cNvPr id="4" name="Content Placeholder 3">
            <a:extLst>
              <a:ext uri="{FF2B5EF4-FFF2-40B4-BE49-F238E27FC236}">
                <a16:creationId xmlns:a16="http://schemas.microsoft.com/office/drawing/2014/main" id="{C7D71F6E-A234-AC33-0C07-D8A7E732D30D}"/>
              </a:ext>
            </a:extLst>
          </p:cNvPr>
          <p:cNvSpPr>
            <a:spLocks noGrp="1"/>
          </p:cNvSpPr>
          <p:nvPr>
            <p:ph sz="half" idx="2"/>
          </p:nvPr>
        </p:nvSpPr>
        <p:spPr/>
        <p:txBody>
          <a:bodyPr>
            <a:normAutofit/>
          </a:bodyPr>
          <a:lstStyle/>
          <a:p>
            <a:r>
              <a:rPr lang="en-GB" dirty="0">
                <a:latin typeface="Google Sans"/>
              </a:rPr>
              <a:t> Don’t waffle.  Don’t talk about your hopes and dreams.</a:t>
            </a:r>
          </a:p>
          <a:p>
            <a:pPr marL="0" indent="0">
              <a:buNone/>
            </a:pPr>
            <a:r>
              <a:rPr lang="en-GB" dirty="0">
                <a:latin typeface="Google Sans"/>
              </a:rPr>
              <a:t>“</a:t>
            </a:r>
            <a:r>
              <a:rPr lang="en-GB" i="1" dirty="0">
                <a:latin typeface="Google Sans"/>
              </a:rPr>
              <a:t>Hannah has always longed to work in the film industry, she has a natural affinity for science fiction and fantasy, as she read a great deal of fantasy and sci-fi novels as a child.”</a:t>
            </a:r>
          </a:p>
        </p:txBody>
      </p:sp>
    </p:spTree>
    <p:extLst>
      <p:ext uri="{BB962C8B-B14F-4D97-AF65-F5344CB8AC3E}">
        <p14:creationId xmlns:p14="http://schemas.microsoft.com/office/powerpoint/2010/main" val="2414913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2773B-7269-9065-9BA5-EF8C82B14799}"/>
              </a:ext>
            </a:extLst>
          </p:cNvPr>
          <p:cNvSpPr>
            <a:spLocks noGrp="1"/>
          </p:cNvSpPr>
          <p:nvPr>
            <p:ph type="title"/>
          </p:nvPr>
        </p:nvSpPr>
        <p:spPr/>
        <p:txBody>
          <a:bodyPr>
            <a:normAutofit fontScale="90000"/>
          </a:bodyPr>
          <a:lstStyle/>
          <a:p>
            <a:r>
              <a:rPr lang="en-GB" dirty="0"/>
              <a:t>5) </a:t>
            </a:r>
            <a:r>
              <a:rPr lang="en-GB" dirty="0" err="1"/>
              <a:t>Gorffen</a:t>
            </a:r>
            <a:r>
              <a:rPr lang="en-GB" dirty="0"/>
              <a:t> </a:t>
            </a:r>
            <a:r>
              <a:rPr lang="en-GB" dirty="0" err="1"/>
              <a:t>gyda</a:t>
            </a:r>
            <a:r>
              <a:rPr lang="en-GB" dirty="0"/>
              <a:t> </a:t>
            </a:r>
            <a:r>
              <a:rPr lang="en-GB" dirty="0" err="1"/>
              <a:t>rhywbeth</a:t>
            </a:r>
            <a:r>
              <a:rPr lang="en-GB" dirty="0"/>
              <a:t> </a:t>
            </a:r>
            <a:r>
              <a:rPr lang="en-GB" dirty="0" err="1"/>
              <a:t>diweddar</a:t>
            </a:r>
            <a:r>
              <a:rPr lang="en-GB" dirty="0"/>
              <a:t> /</a:t>
            </a:r>
            <a:br>
              <a:rPr lang="en-GB" dirty="0"/>
            </a:br>
            <a:r>
              <a:rPr lang="en-GB" dirty="0"/>
              <a:t>Finish with something recent</a:t>
            </a:r>
          </a:p>
        </p:txBody>
      </p:sp>
      <p:sp>
        <p:nvSpPr>
          <p:cNvPr id="3" name="Content Placeholder 2">
            <a:extLst>
              <a:ext uri="{FF2B5EF4-FFF2-40B4-BE49-F238E27FC236}">
                <a16:creationId xmlns:a16="http://schemas.microsoft.com/office/drawing/2014/main" id="{348541A0-F122-A7C2-4593-1A42585E29A8}"/>
              </a:ext>
            </a:extLst>
          </p:cNvPr>
          <p:cNvSpPr>
            <a:spLocks noGrp="1"/>
          </p:cNvSpPr>
          <p:nvPr>
            <p:ph sz="half" idx="1"/>
          </p:nvPr>
        </p:nvSpPr>
        <p:spPr/>
        <p:txBody>
          <a:bodyPr>
            <a:noAutofit/>
          </a:bodyPr>
          <a:lstStyle/>
          <a:p>
            <a:pPr marL="0" indent="0">
              <a:buNone/>
            </a:pPr>
            <a:r>
              <a:rPr lang="en-GB" sz="1700" b="0" i="0" dirty="0" err="1">
                <a:effectLst/>
                <a:latin typeface="Google Sans"/>
              </a:rPr>
              <a:t>Gorffennwch</a:t>
            </a:r>
            <a:r>
              <a:rPr lang="en-GB" sz="1700" b="0" i="0" dirty="0">
                <a:effectLst/>
                <a:latin typeface="Google Sans"/>
              </a:rPr>
              <a:t> </a:t>
            </a:r>
            <a:r>
              <a:rPr lang="en-GB" sz="1700" b="0" i="0" dirty="0" err="1">
                <a:effectLst/>
                <a:latin typeface="Google Sans"/>
              </a:rPr>
              <a:t>gyda</a:t>
            </a:r>
            <a:r>
              <a:rPr lang="en-GB" sz="1700" b="0" i="0" dirty="0">
                <a:effectLst/>
                <a:latin typeface="Google Sans"/>
              </a:rPr>
              <a:t> </a:t>
            </a:r>
            <a:r>
              <a:rPr lang="en-GB" sz="1700" b="0" i="0" dirty="0" err="1">
                <a:effectLst/>
                <a:latin typeface="Google Sans"/>
              </a:rPr>
              <a:t>rhywbeth</a:t>
            </a:r>
            <a:r>
              <a:rPr lang="en-GB" sz="1700" b="0" i="0" dirty="0">
                <a:effectLst/>
                <a:latin typeface="Google Sans"/>
              </a:rPr>
              <a:t> </a:t>
            </a:r>
            <a:r>
              <a:rPr lang="en-GB" sz="1700" b="0" i="0" dirty="0" err="1">
                <a:effectLst/>
                <a:latin typeface="Google Sans"/>
              </a:rPr>
              <a:t>diweddar</a:t>
            </a:r>
            <a:r>
              <a:rPr lang="en-GB" sz="1700" b="0" i="0" dirty="0">
                <a:effectLst/>
                <a:latin typeface="Google Sans"/>
              </a:rPr>
              <a:t> neu </a:t>
            </a:r>
            <a:r>
              <a:rPr lang="en-GB" sz="1700" b="0" i="0" dirty="0" err="1">
                <a:effectLst/>
                <a:latin typeface="Google Sans"/>
              </a:rPr>
              <a:t>rywbeth</a:t>
            </a:r>
            <a:r>
              <a:rPr lang="en-GB" sz="1700" b="0" i="0" dirty="0">
                <a:effectLst/>
                <a:latin typeface="Google Sans"/>
              </a:rPr>
              <a:t> </a:t>
            </a:r>
            <a:r>
              <a:rPr lang="en-GB" sz="1700" b="0" i="0" dirty="0" err="1">
                <a:effectLst/>
                <a:latin typeface="Google Sans"/>
              </a:rPr>
              <a:t>sydd</a:t>
            </a:r>
            <a:r>
              <a:rPr lang="en-GB" sz="1700" b="0" i="0" dirty="0">
                <a:effectLst/>
                <a:latin typeface="Google Sans"/>
              </a:rPr>
              <a:t> </a:t>
            </a:r>
            <a:r>
              <a:rPr lang="en-GB" sz="1700" b="0" i="0" dirty="0" err="1">
                <a:effectLst/>
                <a:latin typeface="Google Sans"/>
              </a:rPr>
              <a:t>ar</a:t>
            </a:r>
            <a:r>
              <a:rPr lang="en-GB" sz="1700" b="0" i="0" dirty="0">
                <a:effectLst/>
                <a:latin typeface="Google Sans"/>
              </a:rPr>
              <a:t> </a:t>
            </a:r>
            <a:r>
              <a:rPr lang="en-GB" sz="1700" b="0" i="0" dirty="0" err="1">
                <a:effectLst/>
                <a:latin typeface="Google Sans"/>
              </a:rPr>
              <a:t>ddod</a:t>
            </a:r>
            <a:r>
              <a:rPr lang="en-GB" sz="1700" b="0" i="0" dirty="0">
                <a:effectLst/>
                <a:latin typeface="Google Sans"/>
              </a:rPr>
              <a:t>. </a:t>
            </a:r>
          </a:p>
          <a:p>
            <a:pPr marL="457200" lvl="1" indent="0">
              <a:buNone/>
            </a:pPr>
            <a:r>
              <a:rPr lang="en-GB" sz="1700" b="0" i="1" dirty="0">
                <a:effectLst/>
                <a:latin typeface="Google Sans"/>
              </a:rPr>
              <a:t>“</a:t>
            </a:r>
            <a:r>
              <a:rPr lang="en-GB" sz="1700" b="0" i="1" dirty="0" err="1">
                <a:effectLst/>
                <a:latin typeface="Google Sans"/>
              </a:rPr>
              <a:t>Bydd</a:t>
            </a:r>
            <a:r>
              <a:rPr lang="en-GB" sz="1700" b="0" i="1" dirty="0">
                <a:effectLst/>
                <a:latin typeface="Google Sans"/>
              </a:rPr>
              <a:t> </a:t>
            </a:r>
            <a:r>
              <a:rPr lang="en-GB" sz="1700" b="0" i="1" dirty="0" err="1">
                <a:effectLst/>
                <a:latin typeface="Google Sans"/>
              </a:rPr>
              <a:t>hi'n</a:t>
            </a:r>
            <a:r>
              <a:rPr lang="en-GB" sz="1700" b="0" i="1" dirty="0">
                <a:effectLst/>
                <a:latin typeface="Google Sans"/>
              </a:rPr>
              <a:t> </a:t>
            </a:r>
            <a:r>
              <a:rPr lang="en-GB" sz="1700" b="0" i="1" dirty="0" err="1">
                <a:effectLst/>
                <a:latin typeface="Google Sans"/>
              </a:rPr>
              <a:t>chwarae</a:t>
            </a:r>
            <a:r>
              <a:rPr lang="en-GB" sz="1700" b="0" i="1" dirty="0">
                <a:effectLst/>
                <a:latin typeface="Google Sans"/>
              </a:rPr>
              <a:t> </a:t>
            </a:r>
            <a:r>
              <a:rPr lang="en-GB" sz="1700" b="0" i="1" dirty="0" err="1">
                <a:effectLst/>
                <a:latin typeface="Google Sans"/>
              </a:rPr>
              <a:t>rhan</a:t>
            </a:r>
            <a:r>
              <a:rPr lang="en-GB" sz="1700" b="0" i="1" dirty="0">
                <a:effectLst/>
                <a:latin typeface="Google Sans"/>
              </a:rPr>
              <a:t> Puck </a:t>
            </a:r>
            <a:r>
              <a:rPr lang="en-GB" sz="1700" b="0" i="1" dirty="0" err="1">
                <a:effectLst/>
                <a:latin typeface="Google Sans"/>
              </a:rPr>
              <a:t>yn</a:t>
            </a:r>
            <a:r>
              <a:rPr lang="en-GB" sz="1700" b="0" i="1" dirty="0">
                <a:effectLst/>
                <a:latin typeface="Google Sans"/>
              </a:rPr>
              <a:t> y Bard </a:t>
            </a:r>
            <a:r>
              <a:rPr lang="en-GB" sz="1700" b="0" i="1" dirty="0" err="1">
                <a:effectLst/>
                <a:latin typeface="Google Sans"/>
              </a:rPr>
              <a:t>yng</a:t>
            </a:r>
            <a:r>
              <a:rPr lang="en-GB" sz="1700" b="0" i="1" dirty="0">
                <a:effectLst/>
                <a:latin typeface="Google Sans"/>
              </a:rPr>
              <a:t> </a:t>
            </a:r>
            <a:r>
              <a:rPr lang="en-GB" sz="1700" b="0" i="1" dirty="0" err="1">
                <a:effectLst/>
                <a:latin typeface="Google Sans"/>
              </a:rPr>
              <a:t>nghynhyrchiad</a:t>
            </a:r>
            <a:r>
              <a:rPr lang="en-GB" sz="1700" b="0" i="1" dirty="0">
                <a:effectLst/>
                <a:latin typeface="Google Sans"/>
              </a:rPr>
              <a:t> </a:t>
            </a:r>
            <a:r>
              <a:rPr lang="en-GB" sz="1700" b="0" i="1" dirty="0" err="1">
                <a:effectLst/>
                <a:latin typeface="Google Sans"/>
              </a:rPr>
              <a:t>Botanics</a:t>
            </a:r>
            <a:r>
              <a:rPr lang="en-GB" sz="1700" b="0" i="1" dirty="0">
                <a:effectLst/>
                <a:latin typeface="Google Sans"/>
              </a:rPr>
              <a:t> o A Midsummer Night’s Dream.” </a:t>
            </a:r>
            <a:endParaRPr lang="en-GB" sz="1700" i="1" dirty="0">
              <a:latin typeface="Google Sans"/>
            </a:endParaRPr>
          </a:p>
          <a:p>
            <a:pPr marL="457200" lvl="1" indent="0">
              <a:buNone/>
            </a:pPr>
            <a:r>
              <a:rPr lang="en-GB" sz="1700" b="0" i="1" dirty="0">
                <a:effectLst/>
                <a:latin typeface="Google Sans"/>
              </a:rPr>
              <a:t>NEU </a:t>
            </a:r>
          </a:p>
          <a:p>
            <a:pPr marL="457200" lvl="1" indent="0">
              <a:buNone/>
            </a:pPr>
            <a:r>
              <a:rPr lang="en-GB" sz="1700" b="0" i="1" dirty="0">
                <a:effectLst/>
                <a:latin typeface="Google Sans"/>
              </a:rPr>
              <a:t>“Mae hi </a:t>
            </a:r>
            <a:r>
              <a:rPr lang="en-GB" sz="1700" b="0" i="1" dirty="0" err="1">
                <a:effectLst/>
                <a:latin typeface="Google Sans"/>
              </a:rPr>
              <a:t>wedi</a:t>
            </a:r>
            <a:r>
              <a:rPr lang="en-GB" sz="1700" b="0" i="1" dirty="0">
                <a:effectLst/>
                <a:latin typeface="Google Sans"/>
              </a:rPr>
              <a:t> </a:t>
            </a:r>
            <a:r>
              <a:rPr lang="en-GB" sz="1700" b="0" i="1" dirty="0" err="1">
                <a:effectLst/>
                <a:latin typeface="Google Sans"/>
              </a:rPr>
              <a:t>ffilmio</a:t>
            </a:r>
            <a:r>
              <a:rPr lang="en-GB" sz="1700" b="0" i="1" dirty="0">
                <a:effectLst/>
                <a:latin typeface="Google Sans"/>
              </a:rPr>
              <a:t> What We Did on Our Holiday </a:t>
            </a:r>
            <a:r>
              <a:rPr lang="en-GB" sz="1700" b="0" i="1" dirty="0" err="1">
                <a:effectLst/>
                <a:latin typeface="Google Sans"/>
              </a:rPr>
              <a:t>yn</a:t>
            </a:r>
            <a:r>
              <a:rPr lang="en-GB" sz="1700" b="0" i="1" dirty="0">
                <a:effectLst/>
                <a:latin typeface="Google Sans"/>
              </a:rPr>
              <a:t> </a:t>
            </a:r>
            <a:r>
              <a:rPr lang="en-GB" sz="1700" b="0" i="1" dirty="0" err="1">
                <a:effectLst/>
                <a:latin typeface="Google Sans"/>
              </a:rPr>
              <a:t>ddiweddar</a:t>
            </a:r>
            <a:r>
              <a:rPr lang="en-GB" sz="1700" b="0" i="1" dirty="0">
                <a:effectLst/>
                <a:latin typeface="Google Sans"/>
              </a:rPr>
              <a:t> </a:t>
            </a:r>
            <a:r>
              <a:rPr lang="en-GB" sz="1700" b="0" i="1" dirty="0" err="1">
                <a:effectLst/>
                <a:latin typeface="Google Sans"/>
              </a:rPr>
              <a:t>gyda</a:t>
            </a:r>
            <a:r>
              <a:rPr lang="en-GB" sz="1700" b="0" i="1" dirty="0">
                <a:effectLst/>
                <a:latin typeface="Google Sans"/>
              </a:rPr>
              <a:t> David Tennant a Billy Connolly.”</a:t>
            </a:r>
          </a:p>
          <a:p>
            <a:pPr marL="457200" lvl="1" indent="0">
              <a:buNone/>
            </a:pPr>
            <a:r>
              <a:rPr lang="en-GB" sz="1700" b="1" dirty="0">
                <a:latin typeface="Google Sans"/>
              </a:rPr>
              <a:t>Neu</a:t>
            </a:r>
          </a:p>
          <a:p>
            <a:pPr marL="457200" lvl="1" indent="0">
              <a:buNone/>
            </a:pPr>
            <a:r>
              <a:rPr lang="en-GB" sz="1700" i="1" dirty="0">
                <a:latin typeface="Google Sans"/>
              </a:rPr>
              <a:t>“Mi </a:t>
            </a:r>
            <a:r>
              <a:rPr lang="en-GB" sz="1700" i="1" dirty="0" err="1">
                <a:latin typeface="Google Sans"/>
              </a:rPr>
              <a:t>fydd</a:t>
            </a:r>
            <a:r>
              <a:rPr lang="en-GB" sz="1700" i="1" dirty="0">
                <a:latin typeface="Google Sans"/>
              </a:rPr>
              <a:t> </a:t>
            </a:r>
            <a:r>
              <a:rPr lang="en-GB" sz="1700" i="1" dirty="0" err="1">
                <a:latin typeface="Google Sans"/>
              </a:rPr>
              <a:t>hi’n</a:t>
            </a:r>
            <a:r>
              <a:rPr lang="en-GB" sz="1700" i="1" dirty="0">
                <a:latin typeface="Google Sans"/>
              </a:rPr>
              <a:t> </a:t>
            </a:r>
            <a:r>
              <a:rPr lang="en-GB" sz="1700" i="1" dirty="0" err="1">
                <a:latin typeface="Google Sans"/>
              </a:rPr>
              <a:t>mynd</a:t>
            </a:r>
            <a:r>
              <a:rPr lang="en-GB" sz="1700" i="1" dirty="0">
                <a:latin typeface="Google Sans"/>
              </a:rPr>
              <a:t> </a:t>
            </a:r>
            <a:r>
              <a:rPr lang="en-GB" sz="1700" i="1" dirty="0" err="1">
                <a:latin typeface="Google Sans"/>
              </a:rPr>
              <a:t>ymlaen</a:t>
            </a:r>
            <a:r>
              <a:rPr lang="en-GB" sz="1700" i="1" dirty="0">
                <a:latin typeface="Google Sans"/>
              </a:rPr>
              <a:t> </a:t>
            </a:r>
            <a:r>
              <a:rPr lang="en-GB" sz="1700" i="1" dirty="0" err="1">
                <a:latin typeface="Google Sans"/>
              </a:rPr>
              <a:t>i</a:t>
            </a:r>
            <a:r>
              <a:rPr lang="en-GB" sz="1700" i="1" dirty="0">
                <a:latin typeface="Google Sans"/>
              </a:rPr>
              <a:t> </a:t>
            </a:r>
            <a:r>
              <a:rPr lang="en-GB" sz="1700" i="1" dirty="0" err="1">
                <a:latin typeface="Google Sans"/>
              </a:rPr>
              <a:t>astudio</a:t>
            </a:r>
            <a:r>
              <a:rPr lang="en-GB" sz="1700" i="1" dirty="0">
                <a:latin typeface="Google Sans"/>
              </a:rPr>
              <a:t> MA </a:t>
            </a:r>
            <a:r>
              <a:rPr lang="en-GB" sz="1700" i="1" dirty="0" err="1">
                <a:latin typeface="Google Sans"/>
              </a:rPr>
              <a:t>mewn</a:t>
            </a:r>
            <a:r>
              <a:rPr lang="en-GB" sz="1700" i="1" dirty="0">
                <a:latin typeface="Google Sans"/>
              </a:rPr>
              <a:t> </a:t>
            </a:r>
            <a:r>
              <a:rPr lang="en-GB" sz="1700" i="1" dirty="0" err="1">
                <a:latin typeface="Google Sans"/>
              </a:rPr>
              <a:t>theatr</a:t>
            </a:r>
            <a:r>
              <a:rPr lang="en-GB" sz="1700" i="1" dirty="0">
                <a:latin typeface="Google Sans"/>
              </a:rPr>
              <a:t> Gerddorol </a:t>
            </a:r>
            <a:r>
              <a:rPr lang="en-GB" sz="1700" i="1" dirty="0" err="1">
                <a:latin typeface="Google Sans"/>
              </a:rPr>
              <a:t>yn</a:t>
            </a:r>
            <a:r>
              <a:rPr lang="en-GB" sz="1700" i="1" dirty="0">
                <a:latin typeface="Google Sans"/>
              </a:rPr>
              <a:t> yr </a:t>
            </a:r>
            <a:r>
              <a:rPr lang="en-GB" sz="1700" i="1" dirty="0" err="1">
                <a:latin typeface="Google Sans"/>
              </a:rPr>
              <a:t>Academi</a:t>
            </a:r>
            <a:r>
              <a:rPr lang="en-GB" sz="1700" i="1" dirty="0">
                <a:latin typeface="Google Sans"/>
              </a:rPr>
              <a:t> Cerdd </a:t>
            </a:r>
            <a:r>
              <a:rPr lang="en-GB" sz="1700" i="1" dirty="0" err="1">
                <a:latin typeface="Google Sans"/>
              </a:rPr>
              <a:t>Brenhinol</a:t>
            </a:r>
            <a:r>
              <a:rPr lang="en-GB" sz="1700" i="1" dirty="0">
                <a:latin typeface="Google Sans"/>
              </a:rPr>
              <a:t> </a:t>
            </a:r>
            <a:r>
              <a:rPr lang="en-GB" sz="1700" i="1" dirty="0" err="1">
                <a:latin typeface="Google Sans"/>
              </a:rPr>
              <a:t>yn</a:t>
            </a:r>
            <a:r>
              <a:rPr lang="en-GB" sz="1700" i="1" dirty="0">
                <a:latin typeface="Google Sans"/>
              </a:rPr>
              <a:t> </a:t>
            </a:r>
            <a:r>
              <a:rPr lang="en-GB" sz="1700" i="1" dirty="0" err="1">
                <a:latin typeface="Google Sans"/>
              </a:rPr>
              <a:t>Llundain</a:t>
            </a:r>
            <a:r>
              <a:rPr lang="en-GB" sz="1700" i="1" dirty="0">
                <a:latin typeface="Google Sans"/>
              </a:rPr>
              <a:t>”</a:t>
            </a:r>
          </a:p>
        </p:txBody>
      </p:sp>
      <p:sp>
        <p:nvSpPr>
          <p:cNvPr id="4" name="Content Placeholder 3">
            <a:extLst>
              <a:ext uri="{FF2B5EF4-FFF2-40B4-BE49-F238E27FC236}">
                <a16:creationId xmlns:a16="http://schemas.microsoft.com/office/drawing/2014/main" id="{D775E102-FDB0-A043-2A57-C530F5D30D3C}"/>
              </a:ext>
            </a:extLst>
          </p:cNvPr>
          <p:cNvSpPr>
            <a:spLocks noGrp="1"/>
          </p:cNvSpPr>
          <p:nvPr>
            <p:ph sz="half" idx="2"/>
          </p:nvPr>
        </p:nvSpPr>
        <p:spPr/>
        <p:txBody>
          <a:bodyPr>
            <a:normAutofit fontScale="92500"/>
          </a:bodyPr>
          <a:lstStyle/>
          <a:p>
            <a:pPr marL="0" indent="0">
              <a:buNone/>
            </a:pPr>
            <a:r>
              <a:rPr lang="en-GB" dirty="0">
                <a:latin typeface="Google Sans"/>
              </a:rPr>
              <a:t>Finish with something recent or something coming.</a:t>
            </a:r>
          </a:p>
          <a:p>
            <a:pPr marL="457200" lvl="1" indent="0">
              <a:buNone/>
            </a:pPr>
            <a:endParaRPr lang="en-GB" dirty="0">
              <a:latin typeface="Google Sans"/>
            </a:endParaRPr>
          </a:p>
          <a:p>
            <a:pPr marL="457200" lvl="1" indent="0">
              <a:buNone/>
            </a:pPr>
            <a:r>
              <a:rPr lang="en-GB" dirty="0">
                <a:latin typeface="Google Sans"/>
              </a:rPr>
              <a:t>“She will play Puck in the Bard in the </a:t>
            </a:r>
            <a:r>
              <a:rPr lang="en-GB" dirty="0" err="1">
                <a:latin typeface="Google Sans"/>
              </a:rPr>
              <a:t>Botanics</a:t>
            </a:r>
            <a:r>
              <a:rPr lang="en-GB" dirty="0">
                <a:latin typeface="Google Sans"/>
              </a:rPr>
              <a:t> production of A Midsummer Night’s Dream. “ </a:t>
            </a:r>
          </a:p>
          <a:p>
            <a:pPr marL="457200" lvl="1" indent="0">
              <a:buNone/>
            </a:pPr>
            <a:r>
              <a:rPr lang="en-GB" dirty="0">
                <a:latin typeface="Google Sans"/>
              </a:rPr>
              <a:t>OR  “She has recently filmed What We Did on Our Holiday with David Tennant and Billy Connolly.”</a:t>
            </a:r>
          </a:p>
          <a:p>
            <a:pPr marL="457200" lvl="1" indent="0">
              <a:buNone/>
            </a:pPr>
            <a:endParaRPr lang="en-GB" b="1" dirty="0">
              <a:latin typeface="Google Sans"/>
            </a:endParaRPr>
          </a:p>
          <a:p>
            <a:pPr marL="457200" lvl="1" indent="0">
              <a:buNone/>
            </a:pPr>
            <a:r>
              <a:rPr lang="en-GB" b="1" dirty="0">
                <a:latin typeface="Google Sans"/>
              </a:rPr>
              <a:t>Or</a:t>
            </a:r>
          </a:p>
          <a:p>
            <a:pPr marL="457200" lvl="1" indent="0">
              <a:buNone/>
            </a:pPr>
            <a:endParaRPr lang="en-GB" dirty="0">
              <a:latin typeface="Google Sans"/>
            </a:endParaRPr>
          </a:p>
          <a:p>
            <a:pPr marL="457200" lvl="1" indent="0">
              <a:buNone/>
            </a:pPr>
            <a:r>
              <a:rPr lang="en-GB" dirty="0">
                <a:latin typeface="Google Sans"/>
              </a:rPr>
              <a:t>“She will be going o  to study an MA in Musical Theatre at The Royal Academy of Music in London”</a:t>
            </a:r>
          </a:p>
        </p:txBody>
      </p:sp>
    </p:spTree>
    <p:extLst>
      <p:ext uri="{BB962C8B-B14F-4D97-AF65-F5344CB8AC3E}">
        <p14:creationId xmlns:p14="http://schemas.microsoft.com/office/powerpoint/2010/main" val="431545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B72D3-79A0-FEB5-436C-147DE2C0F5E3}"/>
              </a:ext>
            </a:extLst>
          </p:cNvPr>
          <p:cNvSpPr>
            <a:spLocks noGrp="1"/>
          </p:cNvSpPr>
          <p:nvPr>
            <p:ph type="title"/>
          </p:nvPr>
        </p:nvSpPr>
        <p:spPr/>
        <p:txBody>
          <a:bodyPr/>
          <a:lstStyle/>
          <a:p>
            <a:r>
              <a:rPr lang="en-GB" dirty="0" err="1"/>
              <a:t>Enghraifft</a:t>
            </a:r>
            <a:r>
              <a:rPr lang="en-GB" dirty="0"/>
              <a:t> I </a:t>
            </a:r>
            <a:r>
              <a:rPr lang="en-GB" dirty="0" err="1"/>
              <a:t>raglen</a:t>
            </a:r>
            <a:r>
              <a:rPr lang="en-GB" dirty="0"/>
              <a:t> / Programme Example</a:t>
            </a:r>
          </a:p>
        </p:txBody>
      </p:sp>
      <p:sp>
        <p:nvSpPr>
          <p:cNvPr id="3" name="Content Placeholder 2">
            <a:extLst>
              <a:ext uri="{FF2B5EF4-FFF2-40B4-BE49-F238E27FC236}">
                <a16:creationId xmlns:a16="http://schemas.microsoft.com/office/drawing/2014/main" id="{77EA89F2-BA78-909B-2F7B-4EE27A8682D0}"/>
              </a:ext>
            </a:extLst>
          </p:cNvPr>
          <p:cNvSpPr>
            <a:spLocks noGrp="1"/>
          </p:cNvSpPr>
          <p:nvPr>
            <p:ph sz="half" idx="1"/>
          </p:nvPr>
        </p:nvSpPr>
        <p:spPr/>
        <p:txBody>
          <a:bodyPr/>
          <a:lstStyle/>
          <a:p>
            <a:pPr rtl="0">
              <a:lnSpc>
                <a:spcPts val="2100"/>
              </a:lnSpc>
            </a:pPr>
            <a:r>
              <a:rPr lang="en-GB" dirty="0">
                <a:solidFill>
                  <a:srgbClr val="3C4043"/>
                </a:solidFill>
                <a:effectLst/>
                <a:latin typeface="Google Sans"/>
              </a:rPr>
              <a:t>"Mae Jane Doe </a:t>
            </a:r>
            <a:r>
              <a:rPr lang="en-GB" dirty="0" err="1">
                <a:solidFill>
                  <a:srgbClr val="3C4043"/>
                </a:solidFill>
                <a:effectLst/>
                <a:latin typeface="Google Sans"/>
              </a:rPr>
              <a:t>yn</a:t>
            </a:r>
            <a:r>
              <a:rPr lang="en-GB" dirty="0">
                <a:solidFill>
                  <a:srgbClr val="3C4043"/>
                </a:solidFill>
                <a:effectLst/>
                <a:latin typeface="Google Sans"/>
              </a:rPr>
              <a:t> </a:t>
            </a:r>
            <a:r>
              <a:rPr lang="en-GB" dirty="0" err="1">
                <a:solidFill>
                  <a:srgbClr val="3C4043"/>
                </a:solidFill>
                <a:effectLst/>
                <a:latin typeface="Google Sans"/>
              </a:rPr>
              <a:t>actores</a:t>
            </a:r>
            <a:r>
              <a:rPr lang="en-GB" dirty="0">
                <a:solidFill>
                  <a:srgbClr val="3C4043"/>
                </a:solidFill>
                <a:effectLst/>
                <a:latin typeface="Google Sans"/>
              </a:rPr>
              <a:t> </a:t>
            </a:r>
            <a:r>
              <a:rPr lang="en-GB" dirty="0" err="1">
                <a:solidFill>
                  <a:srgbClr val="3C4043"/>
                </a:solidFill>
                <a:effectLst/>
                <a:latin typeface="Google Sans"/>
              </a:rPr>
              <a:t>uchelgeisiol</a:t>
            </a:r>
            <a:r>
              <a:rPr lang="en-GB" dirty="0">
                <a:solidFill>
                  <a:srgbClr val="3C4043"/>
                </a:solidFill>
                <a:effectLst/>
                <a:latin typeface="Google Sans"/>
              </a:rPr>
              <a:t> </a:t>
            </a:r>
            <a:r>
              <a:rPr lang="en-GB" dirty="0" err="1">
                <a:solidFill>
                  <a:srgbClr val="3C4043"/>
                </a:solidFill>
                <a:effectLst/>
                <a:latin typeface="Google Sans"/>
              </a:rPr>
              <a:t>sy'n</a:t>
            </a:r>
            <a:r>
              <a:rPr lang="en-GB" dirty="0">
                <a:solidFill>
                  <a:srgbClr val="3C4043"/>
                </a:solidFill>
                <a:effectLst/>
                <a:latin typeface="Google Sans"/>
              </a:rPr>
              <a:t> </a:t>
            </a:r>
            <a:r>
              <a:rPr lang="en-GB" dirty="0" err="1">
                <a:solidFill>
                  <a:srgbClr val="3C4043"/>
                </a:solidFill>
                <a:effectLst/>
                <a:latin typeface="Google Sans"/>
              </a:rPr>
              <a:t>astudio</a:t>
            </a:r>
            <a:r>
              <a:rPr lang="en-GB" dirty="0">
                <a:solidFill>
                  <a:srgbClr val="3C4043"/>
                </a:solidFill>
                <a:effectLst/>
                <a:latin typeface="Google Sans"/>
              </a:rPr>
              <a:t> </a:t>
            </a:r>
            <a:r>
              <a:rPr lang="en-GB" dirty="0" err="1">
                <a:solidFill>
                  <a:srgbClr val="3C4043"/>
                </a:solidFill>
                <a:effectLst/>
                <a:latin typeface="Google Sans"/>
              </a:rPr>
              <a:t>yn</a:t>
            </a:r>
            <a:r>
              <a:rPr lang="en-GB" dirty="0">
                <a:solidFill>
                  <a:srgbClr val="3C4043"/>
                </a:solidFill>
                <a:effectLst/>
                <a:latin typeface="Google Sans"/>
              </a:rPr>
              <a:t> [</a:t>
            </a:r>
            <a:r>
              <a:rPr lang="en-GB" dirty="0" err="1">
                <a:solidFill>
                  <a:srgbClr val="3C4043"/>
                </a:solidFill>
                <a:effectLst/>
                <a:latin typeface="Google Sans"/>
              </a:rPr>
              <a:t>ysgol</a:t>
            </a:r>
            <a:r>
              <a:rPr lang="en-GB" dirty="0">
                <a:solidFill>
                  <a:srgbClr val="3C4043"/>
                </a:solidFill>
                <a:effectLst/>
                <a:latin typeface="Google Sans"/>
              </a:rPr>
              <a:t> </a:t>
            </a:r>
            <a:r>
              <a:rPr lang="en-GB" dirty="0" err="1">
                <a:solidFill>
                  <a:srgbClr val="3C4043"/>
                </a:solidFill>
                <a:effectLst/>
                <a:latin typeface="Google Sans"/>
              </a:rPr>
              <a:t>actio</a:t>
            </a:r>
            <a:r>
              <a:rPr lang="en-GB" dirty="0">
                <a:solidFill>
                  <a:srgbClr val="3C4043"/>
                </a:solidFill>
                <a:effectLst/>
                <a:latin typeface="Google Sans"/>
              </a:rPr>
              <a:t>] </a:t>
            </a:r>
            <a:r>
              <a:rPr lang="en-GB" dirty="0" err="1">
                <a:solidFill>
                  <a:srgbClr val="3C4043"/>
                </a:solidFill>
                <a:effectLst/>
                <a:latin typeface="Google Sans"/>
              </a:rPr>
              <a:t>ar</a:t>
            </a:r>
            <a:r>
              <a:rPr lang="en-GB" dirty="0">
                <a:solidFill>
                  <a:srgbClr val="3C4043"/>
                </a:solidFill>
                <a:effectLst/>
                <a:latin typeface="Google Sans"/>
              </a:rPr>
              <a:t> </a:t>
            </a:r>
            <a:r>
              <a:rPr lang="en-GB" dirty="0" err="1">
                <a:solidFill>
                  <a:srgbClr val="3C4043"/>
                </a:solidFill>
                <a:effectLst/>
                <a:latin typeface="Google Sans"/>
              </a:rPr>
              <a:t>hyn</a:t>
            </a:r>
            <a:r>
              <a:rPr lang="en-GB" dirty="0">
                <a:solidFill>
                  <a:srgbClr val="3C4043"/>
                </a:solidFill>
                <a:effectLst/>
                <a:latin typeface="Google Sans"/>
              </a:rPr>
              <a:t> o </a:t>
            </a:r>
            <a:r>
              <a:rPr lang="en-GB" dirty="0" err="1">
                <a:solidFill>
                  <a:srgbClr val="3C4043"/>
                </a:solidFill>
                <a:effectLst/>
                <a:latin typeface="Google Sans"/>
              </a:rPr>
              <a:t>bryd</a:t>
            </a:r>
            <a:r>
              <a:rPr lang="en-GB" dirty="0">
                <a:solidFill>
                  <a:srgbClr val="3C4043"/>
                </a:solidFill>
                <a:effectLst/>
                <a:latin typeface="Google Sans"/>
              </a:rPr>
              <a:t>. Mae hi </a:t>
            </a:r>
            <a:r>
              <a:rPr lang="en-GB" dirty="0" err="1">
                <a:solidFill>
                  <a:srgbClr val="3C4043"/>
                </a:solidFill>
                <a:effectLst/>
                <a:latin typeface="Google Sans"/>
              </a:rPr>
              <a:t>wedi</a:t>
            </a:r>
            <a:r>
              <a:rPr lang="en-GB" dirty="0">
                <a:solidFill>
                  <a:srgbClr val="3C4043"/>
                </a:solidFill>
                <a:effectLst/>
                <a:latin typeface="Google Sans"/>
              </a:rPr>
              <a:t> bod </a:t>
            </a:r>
            <a:r>
              <a:rPr lang="en-GB" dirty="0" err="1">
                <a:solidFill>
                  <a:srgbClr val="3C4043"/>
                </a:solidFill>
                <a:effectLst/>
                <a:latin typeface="Google Sans"/>
              </a:rPr>
              <a:t>yn</a:t>
            </a:r>
            <a:r>
              <a:rPr lang="en-GB" dirty="0">
                <a:solidFill>
                  <a:srgbClr val="3C4043"/>
                </a:solidFill>
                <a:effectLst/>
                <a:latin typeface="Google Sans"/>
              </a:rPr>
              <a:t> </a:t>
            </a:r>
            <a:r>
              <a:rPr lang="en-GB" dirty="0" err="1">
                <a:solidFill>
                  <a:srgbClr val="3C4043"/>
                </a:solidFill>
                <a:effectLst/>
                <a:latin typeface="Google Sans"/>
              </a:rPr>
              <a:t>hyfforddi</a:t>
            </a:r>
            <a:r>
              <a:rPr lang="en-GB" dirty="0">
                <a:solidFill>
                  <a:srgbClr val="3C4043"/>
                </a:solidFill>
                <a:effectLst/>
                <a:latin typeface="Google Sans"/>
              </a:rPr>
              <a:t> </a:t>
            </a:r>
            <a:r>
              <a:rPr lang="en-GB" dirty="0" err="1">
                <a:solidFill>
                  <a:srgbClr val="3C4043"/>
                </a:solidFill>
                <a:effectLst/>
                <a:latin typeface="Google Sans"/>
              </a:rPr>
              <a:t>yn</a:t>
            </a:r>
            <a:r>
              <a:rPr lang="en-GB" dirty="0">
                <a:solidFill>
                  <a:srgbClr val="3C4043"/>
                </a:solidFill>
                <a:effectLst/>
                <a:latin typeface="Google Sans"/>
              </a:rPr>
              <a:t> y dull [</a:t>
            </a:r>
            <a:r>
              <a:rPr lang="en-GB" dirty="0" err="1">
                <a:solidFill>
                  <a:srgbClr val="3C4043"/>
                </a:solidFill>
                <a:effectLst/>
                <a:latin typeface="Google Sans"/>
              </a:rPr>
              <a:t>techneg</a:t>
            </a:r>
            <a:r>
              <a:rPr lang="en-GB" dirty="0">
                <a:solidFill>
                  <a:srgbClr val="3C4043"/>
                </a:solidFill>
                <a:effectLst/>
                <a:latin typeface="Google Sans"/>
              </a:rPr>
              <a:t> </a:t>
            </a:r>
            <a:r>
              <a:rPr lang="en-GB" dirty="0" err="1">
                <a:solidFill>
                  <a:srgbClr val="3C4043"/>
                </a:solidFill>
                <a:effectLst/>
                <a:latin typeface="Google Sans"/>
              </a:rPr>
              <a:t>actio</a:t>
            </a:r>
            <a:r>
              <a:rPr lang="en-GB" dirty="0">
                <a:solidFill>
                  <a:srgbClr val="3C4043"/>
                </a:solidFill>
                <a:effectLst/>
                <a:latin typeface="Google Sans"/>
              </a:rPr>
              <a:t>] </a:t>
            </a:r>
            <a:r>
              <a:rPr lang="en-GB" dirty="0" err="1">
                <a:solidFill>
                  <a:srgbClr val="3C4043"/>
                </a:solidFill>
                <a:effectLst/>
                <a:latin typeface="Google Sans"/>
              </a:rPr>
              <a:t>ers</a:t>
            </a:r>
            <a:r>
              <a:rPr lang="en-GB" dirty="0">
                <a:solidFill>
                  <a:srgbClr val="3C4043"/>
                </a:solidFill>
                <a:effectLst/>
                <a:latin typeface="Google Sans"/>
              </a:rPr>
              <a:t> [</a:t>
            </a:r>
            <a:r>
              <a:rPr lang="en-GB" dirty="0" err="1">
                <a:solidFill>
                  <a:srgbClr val="3C4043"/>
                </a:solidFill>
                <a:effectLst/>
                <a:latin typeface="Google Sans"/>
              </a:rPr>
              <a:t>nifer</a:t>
            </a:r>
            <a:r>
              <a:rPr lang="en-GB" dirty="0">
                <a:solidFill>
                  <a:srgbClr val="3C4043"/>
                </a:solidFill>
                <a:effectLst/>
                <a:latin typeface="Google Sans"/>
              </a:rPr>
              <a:t>] o </a:t>
            </a:r>
            <a:r>
              <a:rPr lang="en-GB" dirty="0" err="1">
                <a:solidFill>
                  <a:srgbClr val="3C4043"/>
                </a:solidFill>
                <a:effectLst/>
                <a:latin typeface="Google Sans"/>
              </a:rPr>
              <a:t>flynyddoedd</a:t>
            </a:r>
            <a:r>
              <a:rPr lang="en-GB" dirty="0">
                <a:solidFill>
                  <a:srgbClr val="3C4043"/>
                </a:solidFill>
                <a:effectLst/>
                <a:latin typeface="Google Sans"/>
              </a:rPr>
              <a:t> ac </a:t>
            </a:r>
            <a:r>
              <a:rPr lang="en-GB" dirty="0" err="1">
                <a:solidFill>
                  <a:srgbClr val="3C4043"/>
                </a:solidFill>
                <a:effectLst/>
                <a:latin typeface="Google Sans"/>
              </a:rPr>
              <a:t>mae'n</a:t>
            </a:r>
            <a:r>
              <a:rPr lang="en-GB" dirty="0">
                <a:solidFill>
                  <a:srgbClr val="3C4043"/>
                </a:solidFill>
                <a:effectLst/>
                <a:latin typeface="Google Sans"/>
              </a:rPr>
              <a:t> </a:t>
            </a:r>
            <a:r>
              <a:rPr lang="en-GB" dirty="0" err="1">
                <a:solidFill>
                  <a:srgbClr val="3C4043"/>
                </a:solidFill>
                <a:effectLst/>
                <a:latin typeface="Google Sans"/>
              </a:rPr>
              <a:t>angerddol</a:t>
            </a:r>
            <a:r>
              <a:rPr lang="en-GB" dirty="0">
                <a:solidFill>
                  <a:srgbClr val="3C4043"/>
                </a:solidFill>
                <a:effectLst/>
                <a:latin typeface="Google Sans"/>
              </a:rPr>
              <a:t> am </a:t>
            </a:r>
            <a:r>
              <a:rPr lang="en-GB" dirty="0" err="1">
                <a:solidFill>
                  <a:srgbClr val="3C4043"/>
                </a:solidFill>
                <a:effectLst/>
                <a:latin typeface="Google Sans"/>
              </a:rPr>
              <a:t>archwilio</a:t>
            </a:r>
            <a:r>
              <a:rPr lang="en-GB" dirty="0">
                <a:solidFill>
                  <a:srgbClr val="3C4043"/>
                </a:solidFill>
                <a:effectLst/>
                <a:latin typeface="Google Sans"/>
              </a:rPr>
              <a:t> [math o </a:t>
            </a:r>
            <a:r>
              <a:rPr lang="en-GB" dirty="0" err="1">
                <a:solidFill>
                  <a:srgbClr val="3C4043"/>
                </a:solidFill>
                <a:effectLst/>
                <a:latin typeface="Google Sans"/>
              </a:rPr>
              <a:t>rolau</a:t>
            </a:r>
            <a:r>
              <a:rPr lang="en-GB" dirty="0">
                <a:solidFill>
                  <a:srgbClr val="3C4043"/>
                </a:solidFill>
                <a:effectLst/>
                <a:latin typeface="Google Sans"/>
              </a:rPr>
              <a:t>] </a:t>
            </a:r>
            <a:r>
              <a:rPr lang="en-GB" dirty="0" err="1">
                <a:solidFill>
                  <a:srgbClr val="3C4043"/>
                </a:solidFill>
                <a:effectLst/>
                <a:latin typeface="Google Sans"/>
              </a:rPr>
              <a:t>mewn</a:t>
            </a:r>
            <a:r>
              <a:rPr lang="en-GB" dirty="0">
                <a:solidFill>
                  <a:srgbClr val="3C4043"/>
                </a:solidFill>
                <a:effectLst/>
                <a:latin typeface="Google Sans"/>
              </a:rPr>
              <a:t> [</a:t>
            </a:r>
            <a:r>
              <a:rPr lang="en-GB" dirty="0" err="1">
                <a:solidFill>
                  <a:srgbClr val="3C4043"/>
                </a:solidFill>
                <a:effectLst/>
                <a:latin typeface="Google Sans"/>
              </a:rPr>
              <a:t>ffilm</a:t>
            </a:r>
            <a:r>
              <a:rPr lang="en-GB" dirty="0">
                <a:solidFill>
                  <a:srgbClr val="3C4043"/>
                </a:solidFill>
                <a:effectLst/>
                <a:latin typeface="Google Sans"/>
              </a:rPr>
              <a:t>/</a:t>
            </a:r>
            <a:r>
              <a:rPr lang="en-GB" dirty="0" err="1">
                <a:solidFill>
                  <a:srgbClr val="3C4043"/>
                </a:solidFill>
                <a:effectLst/>
                <a:latin typeface="Google Sans"/>
              </a:rPr>
              <a:t>theatr</a:t>
            </a:r>
            <a:r>
              <a:rPr lang="en-GB" dirty="0">
                <a:solidFill>
                  <a:srgbClr val="3C4043"/>
                </a:solidFill>
                <a:effectLst/>
                <a:latin typeface="Google Sans"/>
              </a:rPr>
              <a:t>/ac </a:t>
            </a:r>
            <a:r>
              <a:rPr lang="en-GB" dirty="0" err="1">
                <a:solidFill>
                  <a:srgbClr val="3C4043"/>
                </a:solidFill>
                <a:effectLst/>
                <a:latin typeface="Google Sans"/>
              </a:rPr>
              <a:t>ati</a:t>
            </a:r>
            <a:r>
              <a:rPr lang="en-GB" dirty="0">
                <a:solidFill>
                  <a:srgbClr val="3C4043"/>
                </a:solidFill>
                <a:effectLst/>
                <a:latin typeface="Google Sans"/>
              </a:rPr>
              <a:t>]."</a:t>
            </a:r>
          </a:p>
          <a:p>
            <a:endParaRPr lang="en-GB" dirty="0"/>
          </a:p>
        </p:txBody>
      </p:sp>
      <p:sp>
        <p:nvSpPr>
          <p:cNvPr id="4" name="Content Placeholder 3">
            <a:extLst>
              <a:ext uri="{FF2B5EF4-FFF2-40B4-BE49-F238E27FC236}">
                <a16:creationId xmlns:a16="http://schemas.microsoft.com/office/drawing/2014/main" id="{D8C50F11-C9C5-B67A-8455-DB78F89035C5}"/>
              </a:ext>
            </a:extLst>
          </p:cNvPr>
          <p:cNvSpPr>
            <a:spLocks noGrp="1"/>
          </p:cNvSpPr>
          <p:nvPr>
            <p:ph sz="half" idx="2"/>
          </p:nvPr>
        </p:nvSpPr>
        <p:spPr/>
        <p:txBody>
          <a:bodyPr/>
          <a:lstStyle/>
          <a:p>
            <a:r>
              <a:rPr lang="en-GB" dirty="0">
                <a:latin typeface="Google Sans"/>
              </a:rPr>
              <a:t>"Jane Doe is an aspiring actor currently studying at [acting school]. She has been training in the [acting technique] method for [number] years and is passionate about exploring [type of roles] in [film/theatre/etc.]" </a:t>
            </a:r>
          </a:p>
        </p:txBody>
      </p:sp>
    </p:spTree>
    <p:extLst>
      <p:ext uri="{BB962C8B-B14F-4D97-AF65-F5344CB8AC3E}">
        <p14:creationId xmlns:p14="http://schemas.microsoft.com/office/powerpoint/2010/main" val="2864440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a:extLst>
            <a:ext uri="{FF2B5EF4-FFF2-40B4-BE49-F238E27FC236}">
              <a16:creationId xmlns:a16="http://schemas.microsoft.com/office/drawing/2014/main" id="{F7918F6D-8CBB-D625-B992-14D92260E9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9AF9CF-EC5B-85C7-8B55-7A97D7730B03}"/>
              </a:ext>
            </a:extLst>
          </p:cNvPr>
          <p:cNvSpPr>
            <a:spLocks noGrp="1"/>
          </p:cNvSpPr>
          <p:nvPr>
            <p:ph type="title"/>
          </p:nvPr>
        </p:nvSpPr>
        <p:spPr/>
        <p:txBody>
          <a:bodyPr/>
          <a:lstStyle/>
          <a:p>
            <a:r>
              <a:rPr lang="en-GB" dirty="0" err="1"/>
              <a:t>Enghraifft</a:t>
            </a:r>
            <a:r>
              <a:rPr lang="en-GB" dirty="0"/>
              <a:t> </a:t>
            </a:r>
            <a:r>
              <a:rPr lang="en-GB" dirty="0" err="1"/>
              <a:t>Rhaglen</a:t>
            </a:r>
            <a:r>
              <a:rPr lang="en-GB" dirty="0"/>
              <a:t> / Example Programme</a:t>
            </a:r>
          </a:p>
        </p:txBody>
      </p:sp>
      <p:sp>
        <p:nvSpPr>
          <p:cNvPr id="3" name="Content Placeholder 2">
            <a:extLst>
              <a:ext uri="{FF2B5EF4-FFF2-40B4-BE49-F238E27FC236}">
                <a16:creationId xmlns:a16="http://schemas.microsoft.com/office/drawing/2014/main" id="{735880DD-3528-FD0C-0AAD-D88DE2D64A33}"/>
              </a:ext>
            </a:extLst>
          </p:cNvPr>
          <p:cNvSpPr>
            <a:spLocks noGrp="1"/>
          </p:cNvSpPr>
          <p:nvPr>
            <p:ph sz="half" idx="1"/>
          </p:nvPr>
        </p:nvSpPr>
        <p:spPr/>
        <p:txBody>
          <a:bodyPr/>
          <a:lstStyle/>
          <a:p>
            <a:pPr rtl="0">
              <a:lnSpc>
                <a:spcPts val="2100"/>
              </a:lnSpc>
            </a:pPr>
            <a:r>
              <a:rPr lang="en-GB" b="0" i="0" dirty="0">
                <a:effectLst/>
                <a:latin typeface="Google Sans"/>
              </a:rPr>
              <a:t>"Mae Jane Doe </a:t>
            </a:r>
            <a:r>
              <a:rPr lang="en-GB" b="0" i="0" dirty="0" err="1">
                <a:effectLst/>
                <a:latin typeface="Google Sans"/>
              </a:rPr>
              <a:t>yn</a:t>
            </a:r>
            <a:r>
              <a:rPr lang="en-GB" b="0" i="0" dirty="0">
                <a:effectLst/>
                <a:latin typeface="Google Sans"/>
              </a:rPr>
              <a:t> </a:t>
            </a:r>
            <a:r>
              <a:rPr lang="en-GB" b="0" i="0" dirty="0" err="1">
                <a:effectLst/>
                <a:latin typeface="Google Sans"/>
              </a:rPr>
              <a:t>actores</a:t>
            </a:r>
            <a:r>
              <a:rPr lang="en-GB" b="0" i="0" dirty="0">
                <a:effectLst/>
                <a:latin typeface="Google Sans"/>
              </a:rPr>
              <a:t> </a:t>
            </a:r>
            <a:r>
              <a:rPr lang="en-GB" b="0" i="0" dirty="0" err="1">
                <a:effectLst/>
                <a:latin typeface="Google Sans"/>
              </a:rPr>
              <a:t>ifanc</a:t>
            </a:r>
            <a:r>
              <a:rPr lang="en-GB" b="0" i="0" dirty="0">
                <a:effectLst/>
                <a:latin typeface="Google Sans"/>
              </a:rPr>
              <a:t> </a:t>
            </a:r>
            <a:r>
              <a:rPr lang="en-GB" b="0" i="0" dirty="0" err="1">
                <a:effectLst/>
                <a:latin typeface="Google Sans"/>
              </a:rPr>
              <a:t>dalentog</a:t>
            </a:r>
            <a:r>
              <a:rPr lang="en-GB" b="0" i="0" dirty="0">
                <a:effectLst/>
                <a:latin typeface="Google Sans"/>
              </a:rPr>
              <a:t>, </a:t>
            </a:r>
            <a:r>
              <a:rPr lang="en-GB" b="0" i="0" dirty="0" err="1">
                <a:effectLst/>
                <a:latin typeface="Google Sans"/>
              </a:rPr>
              <a:t>yn</a:t>
            </a:r>
            <a:r>
              <a:rPr lang="en-GB" b="0" i="0" dirty="0">
                <a:effectLst/>
                <a:latin typeface="Google Sans"/>
              </a:rPr>
              <a:t> </a:t>
            </a:r>
            <a:r>
              <a:rPr lang="en-GB" b="0" i="0" dirty="0" err="1">
                <a:effectLst/>
                <a:latin typeface="Google Sans"/>
              </a:rPr>
              <a:t>gwneud</a:t>
            </a:r>
            <a:r>
              <a:rPr lang="en-GB" b="0" i="0" dirty="0">
                <a:effectLst/>
                <a:latin typeface="Google Sans"/>
              </a:rPr>
              <a:t> </a:t>
            </a:r>
            <a:r>
              <a:rPr lang="en-GB" b="0" i="0" dirty="0" err="1">
                <a:effectLst/>
                <a:latin typeface="Google Sans"/>
              </a:rPr>
              <a:t>ei</a:t>
            </a:r>
            <a:r>
              <a:rPr lang="en-GB" b="0" i="0" dirty="0">
                <a:effectLst/>
                <a:latin typeface="Google Sans"/>
              </a:rPr>
              <a:t> </a:t>
            </a:r>
            <a:r>
              <a:rPr lang="en-GB" b="0" i="0" dirty="0" err="1">
                <a:effectLst/>
                <a:latin typeface="Google Sans"/>
              </a:rPr>
              <a:t>hymddangosiad</a:t>
            </a:r>
            <a:r>
              <a:rPr lang="en-GB" b="0" i="0" dirty="0">
                <a:effectLst/>
                <a:latin typeface="Google Sans"/>
              </a:rPr>
              <a:t> </a:t>
            </a:r>
            <a:r>
              <a:rPr lang="en-GB" b="0" i="0" dirty="0" err="1">
                <a:effectLst/>
                <a:latin typeface="Google Sans"/>
              </a:rPr>
              <a:t>cyntaf</a:t>
            </a:r>
            <a:r>
              <a:rPr lang="en-GB" b="0" i="0" dirty="0">
                <a:effectLst/>
                <a:latin typeface="Google Sans"/>
              </a:rPr>
              <a:t> </a:t>
            </a:r>
            <a:r>
              <a:rPr lang="en-GB" b="0" i="0" dirty="0" err="1">
                <a:effectLst/>
                <a:latin typeface="Google Sans"/>
              </a:rPr>
              <a:t>gyda'r</a:t>
            </a:r>
            <a:r>
              <a:rPr lang="en-GB" b="0" i="0" dirty="0">
                <a:effectLst/>
                <a:latin typeface="Google Sans"/>
              </a:rPr>
              <a:t> </a:t>
            </a:r>
            <a:r>
              <a:rPr lang="en-GB" b="0" i="0" dirty="0" err="1">
                <a:effectLst/>
                <a:latin typeface="Google Sans"/>
              </a:rPr>
              <a:t>cynhyrchiad</a:t>
            </a:r>
            <a:r>
              <a:rPr lang="en-GB" b="0" i="0" dirty="0">
                <a:effectLst/>
                <a:latin typeface="Google Sans"/>
              </a:rPr>
              <a:t> </a:t>
            </a:r>
            <a:r>
              <a:rPr lang="en-GB" b="0" i="0" dirty="0" err="1">
                <a:effectLst/>
                <a:latin typeface="Google Sans"/>
              </a:rPr>
              <a:t>hwn</a:t>
            </a:r>
            <a:r>
              <a:rPr lang="en-GB" b="0" i="0" dirty="0">
                <a:effectLst/>
                <a:latin typeface="Google Sans"/>
              </a:rPr>
              <a:t>. Mae hi </a:t>
            </a:r>
            <a:r>
              <a:rPr lang="en-GB" b="0" i="0" dirty="0" err="1">
                <a:effectLst/>
                <a:latin typeface="Google Sans"/>
              </a:rPr>
              <a:t>wedi</a:t>
            </a:r>
            <a:r>
              <a:rPr lang="en-GB" b="0" i="0" dirty="0">
                <a:effectLst/>
                <a:latin typeface="Google Sans"/>
              </a:rPr>
              <a:t> </a:t>
            </a:r>
            <a:r>
              <a:rPr lang="en-GB" b="0" i="0" dirty="0" err="1">
                <a:effectLst/>
                <a:latin typeface="Google Sans"/>
              </a:rPr>
              <a:t>gweithio</a:t>
            </a:r>
            <a:r>
              <a:rPr lang="en-GB" b="0" i="0" dirty="0">
                <a:effectLst/>
                <a:latin typeface="Google Sans"/>
              </a:rPr>
              <a:t> </a:t>
            </a:r>
            <a:r>
              <a:rPr lang="en-GB" b="0" i="0" dirty="0" err="1">
                <a:effectLst/>
                <a:latin typeface="Google Sans"/>
              </a:rPr>
              <a:t>yn</a:t>
            </a:r>
            <a:r>
              <a:rPr lang="en-GB" b="0" i="0" dirty="0">
                <a:effectLst/>
                <a:latin typeface="Google Sans"/>
              </a:rPr>
              <a:t> [</a:t>
            </a:r>
            <a:r>
              <a:rPr lang="en-GB" b="0" i="0" dirty="0" err="1">
                <a:effectLst/>
                <a:latin typeface="Google Sans"/>
              </a:rPr>
              <a:t>cynhyrchiad</a:t>
            </a:r>
            <a:r>
              <a:rPr lang="en-GB" b="0" i="0" dirty="0">
                <a:effectLst/>
                <a:latin typeface="Google Sans"/>
              </a:rPr>
              <a:t> </a:t>
            </a:r>
            <a:r>
              <a:rPr lang="en-GB" b="0" i="0" dirty="0" err="1">
                <a:effectLst/>
                <a:latin typeface="Google Sans"/>
              </a:rPr>
              <a:t>blaenorol</a:t>
            </a:r>
            <a:r>
              <a:rPr lang="en-GB" b="0" i="0" dirty="0">
                <a:effectLst/>
                <a:latin typeface="Google Sans"/>
              </a:rPr>
              <a:t>] </a:t>
            </a:r>
            <a:r>
              <a:rPr lang="en-GB" b="0" i="0" dirty="0" err="1">
                <a:effectLst/>
                <a:latin typeface="Google Sans"/>
              </a:rPr>
              <a:t>o'r</a:t>
            </a:r>
            <a:r>
              <a:rPr lang="en-GB" b="0" i="0" dirty="0">
                <a:effectLst/>
                <a:latin typeface="Google Sans"/>
              </a:rPr>
              <a:t> </a:t>
            </a:r>
            <a:r>
              <a:rPr lang="en-GB" b="0" i="0" dirty="0" err="1">
                <a:effectLst/>
                <a:latin typeface="Google Sans"/>
              </a:rPr>
              <a:t>blaen</a:t>
            </a:r>
            <a:r>
              <a:rPr lang="en-GB" b="0" i="0" dirty="0">
                <a:effectLst/>
                <a:latin typeface="Google Sans"/>
              </a:rPr>
              <a:t> ac </a:t>
            </a:r>
            <a:r>
              <a:rPr lang="en-GB" b="0" i="0" dirty="0" err="1">
                <a:effectLst/>
                <a:latin typeface="Google Sans"/>
              </a:rPr>
              <a:t>mae</a:t>
            </a:r>
            <a:r>
              <a:rPr lang="en-GB" b="0" i="0" dirty="0">
                <a:effectLst/>
                <a:latin typeface="Google Sans"/>
              </a:rPr>
              <a:t> </a:t>
            </a:r>
            <a:r>
              <a:rPr lang="en-GB" b="0" i="0" dirty="0" err="1">
                <a:effectLst/>
                <a:latin typeface="Google Sans"/>
              </a:rPr>
              <a:t>hi'n</a:t>
            </a:r>
            <a:r>
              <a:rPr lang="en-GB" b="0" i="0" dirty="0">
                <a:effectLst/>
                <a:latin typeface="Google Sans"/>
              </a:rPr>
              <a:t> </a:t>
            </a:r>
            <a:r>
              <a:rPr lang="en-GB" b="0" i="0" dirty="0" err="1">
                <a:effectLst/>
                <a:latin typeface="Google Sans"/>
              </a:rPr>
              <a:t>gyffrous</a:t>
            </a:r>
            <a:r>
              <a:rPr lang="en-GB" b="0" i="0" dirty="0">
                <a:effectLst/>
                <a:latin typeface="Google Sans"/>
              </a:rPr>
              <a:t> </a:t>
            </a:r>
            <a:r>
              <a:rPr lang="en-GB" b="0" i="0" dirty="0" err="1">
                <a:effectLst/>
                <a:latin typeface="Google Sans"/>
              </a:rPr>
              <a:t>i</a:t>
            </a:r>
            <a:r>
              <a:rPr lang="en-GB" b="0" i="0" dirty="0">
                <a:effectLst/>
                <a:latin typeface="Google Sans"/>
              </a:rPr>
              <a:t> </a:t>
            </a:r>
            <a:r>
              <a:rPr lang="en-GB" b="0" i="0" dirty="0" err="1">
                <a:effectLst/>
                <a:latin typeface="Google Sans"/>
              </a:rPr>
              <a:t>fod</a:t>
            </a:r>
            <a:r>
              <a:rPr lang="en-GB" b="0" i="0" dirty="0">
                <a:effectLst/>
                <a:latin typeface="Google Sans"/>
              </a:rPr>
              <a:t> </a:t>
            </a:r>
            <a:r>
              <a:rPr lang="en-GB" b="0" i="0" dirty="0" err="1">
                <a:effectLst/>
                <a:latin typeface="Google Sans"/>
              </a:rPr>
              <a:t>yn</a:t>
            </a:r>
            <a:r>
              <a:rPr lang="en-GB" b="0" i="0" dirty="0">
                <a:effectLst/>
                <a:latin typeface="Google Sans"/>
              </a:rPr>
              <a:t> </a:t>
            </a:r>
            <a:r>
              <a:rPr lang="en-GB" b="0" i="0" dirty="0" err="1">
                <a:effectLst/>
                <a:latin typeface="Google Sans"/>
              </a:rPr>
              <a:t>rhan</a:t>
            </a:r>
            <a:r>
              <a:rPr lang="en-GB" b="0" i="0" dirty="0">
                <a:effectLst/>
                <a:latin typeface="Google Sans"/>
              </a:rPr>
              <a:t> </a:t>
            </a:r>
            <a:r>
              <a:rPr lang="en-GB" b="0" i="0" dirty="0" err="1">
                <a:effectLst/>
                <a:latin typeface="Google Sans"/>
              </a:rPr>
              <a:t>o'r</a:t>
            </a:r>
            <a:r>
              <a:rPr lang="en-GB" b="0" i="0" dirty="0">
                <a:effectLst/>
                <a:latin typeface="Google Sans"/>
              </a:rPr>
              <a:t> </a:t>
            </a:r>
            <a:r>
              <a:rPr lang="en-GB" b="0" i="0" dirty="0" err="1">
                <a:effectLst/>
                <a:latin typeface="Google Sans"/>
              </a:rPr>
              <a:t>sioe</a:t>
            </a:r>
            <a:r>
              <a:rPr lang="en-GB" b="0" i="0" dirty="0">
                <a:effectLst/>
                <a:latin typeface="Google Sans"/>
              </a:rPr>
              <a:t> hon!"</a:t>
            </a:r>
            <a:endParaRPr lang="en-GB" dirty="0">
              <a:latin typeface="Google Sans"/>
            </a:endParaRPr>
          </a:p>
        </p:txBody>
      </p:sp>
      <p:sp>
        <p:nvSpPr>
          <p:cNvPr id="4" name="Content Placeholder 3">
            <a:extLst>
              <a:ext uri="{FF2B5EF4-FFF2-40B4-BE49-F238E27FC236}">
                <a16:creationId xmlns:a16="http://schemas.microsoft.com/office/drawing/2014/main" id="{72840DB2-027E-C43B-B975-44A1BDC0FE06}"/>
              </a:ext>
            </a:extLst>
          </p:cNvPr>
          <p:cNvSpPr>
            <a:spLocks noGrp="1"/>
          </p:cNvSpPr>
          <p:nvPr>
            <p:ph sz="half" idx="2"/>
          </p:nvPr>
        </p:nvSpPr>
        <p:spPr/>
        <p:txBody>
          <a:bodyPr/>
          <a:lstStyle/>
          <a:p>
            <a:r>
              <a:rPr lang="en-GB" b="0" i="0" dirty="0">
                <a:effectLst/>
                <a:latin typeface="Google Sans"/>
              </a:rPr>
              <a:t>"Jane Doe is a talented young actor, making her debut with this production. She has previously worked in [previous production] and is excited to be a part of this show!" </a:t>
            </a:r>
            <a:endParaRPr lang="en-GB" dirty="0">
              <a:latin typeface="Google Sans"/>
            </a:endParaRPr>
          </a:p>
        </p:txBody>
      </p:sp>
    </p:spTree>
    <p:extLst>
      <p:ext uri="{BB962C8B-B14F-4D97-AF65-F5344CB8AC3E}">
        <p14:creationId xmlns:p14="http://schemas.microsoft.com/office/powerpoint/2010/main" val="1333214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2620F-3F36-CD21-F671-49B8C04F5635}"/>
              </a:ext>
            </a:extLst>
          </p:cNvPr>
          <p:cNvSpPr>
            <a:spLocks noGrp="1"/>
          </p:cNvSpPr>
          <p:nvPr>
            <p:ph type="title"/>
          </p:nvPr>
        </p:nvSpPr>
        <p:spPr/>
        <p:txBody>
          <a:bodyPr/>
          <a:lstStyle/>
          <a:p>
            <a:r>
              <a:rPr lang="en-GB" dirty="0"/>
              <a:t>TOP TIPS</a:t>
            </a:r>
          </a:p>
        </p:txBody>
      </p:sp>
      <p:sp>
        <p:nvSpPr>
          <p:cNvPr id="3" name="Content Placeholder 2">
            <a:extLst>
              <a:ext uri="{FF2B5EF4-FFF2-40B4-BE49-F238E27FC236}">
                <a16:creationId xmlns:a16="http://schemas.microsoft.com/office/drawing/2014/main" id="{51F8D75C-6C64-0AF4-38E5-C67282821EF2}"/>
              </a:ext>
            </a:extLst>
          </p:cNvPr>
          <p:cNvSpPr>
            <a:spLocks noGrp="1"/>
          </p:cNvSpPr>
          <p:nvPr>
            <p:ph sz="half" idx="1"/>
          </p:nvPr>
        </p:nvSpPr>
        <p:spPr/>
        <p:txBody>
          <a:bodyPr>
            <a:normAutofit fontScale="85000" lnSpcReduction="10000"/>
          </a:bodyPr>
          <a:lstStyle/>
          <a:p>
            <a:r>
              <a:rPr lang="en-GB" dirty="0" err="1">
                <a:latin typeface="Google Sans"/>
              </a:rPr>
              <a:t>Cadwch</a:t>
            </a:r>
            <a:r>
              <a:rPr lang="en-GB" dirty="0">
                <a:latin typeface="Google Sans"/>
              </a:rPr>
              <a:t> </a:t>
            </a:r>
            <a:r>
              <a:rPr lang="en-GB" dirty="0" err="1">
                <a:latin typeface="Google Sans"/>
              </a:rPr>
              <a:t>hi'n</a:t>
            </a:r>
            <a:r>
              <a:rPr lang="en-GB" dirty="0">
                <a:latin typeface="Google Sans"/>
              </a:rPr>
              <a:t> </a:t>
            </a:r>
            <a:r>
              <a:rPr lang="en-GB" dirty="0" err="1">
                <a:latin typeface="Google Sans"/>
              </a:rPr>
              <a:t>gryno</a:t>
            </a:r>
            <a:r>
              <a:rPr lang="en-GB" dirty="0">
                <a:latin typeface="Google Sans"/>
              </a:rPr>
              <a:t>: Anela at 250 o </a:t>
            </a:r>
            <a:r>
              <a:rPr lang="en-GB" dirty="0" err="1">
                <a:latin typeface="Google Sans"/>
              </a:rPr>
              <a:t>eiriau</a:t>
            </a:r>
            <a:r>
              <a:rPr lang="en-GB" dirty="0">
                <a:latin typeface="Google Sans"/>
              </a:rPr>
              <a:t> neu lai. </a:t>
            </a:r>
          </a:p>
          <a:p>
            <a:r>
              <a:rPr lang="en-GB" dirty="0" err="1">
                <a:latin typeface="Google Sans"/>
              </a:rPr>
              <a:t>Ysgrifennwch</a:t>
            </a:r>
            <a:r>
              <a:rPr lang="en-GB" dirty="0">
                <a:latin typeface="Google Sans"/>
              </a:rPr>
              <a:t> </a:t>
            </a:r>
            <a:r>
              <a:rPr lang="en-GB" dirty="0" err="1">
                <a:latin typeface="Google Sans"/>
              </a:rPr>
              <a:t>yn</a:t>
            </a:r>
            <a:r>
              <a:rPr lang="en-GB" dirty="0">
                <a:latin typeface="Google Sans"/>
              </a:rPr>
              <a:t> y </a:t>
            </a:r>
            <a:r>
              <a:rPr lang="en-GB" dirty="0" err="1">
                <a:latin typeface="Google Sans"/>
              </a:rPr>
              <a:t>trydydd</a:t>
            </a:r>
            <a:r>
              <a:rPr lang="en-GB" dirty="0">
                <a:latin typeface="Google Sans"/>
              </a:rPr>
              <a:t> person.</a:t>
            </a:r>
          </a:p>
          <a:p>
            <a:r>
              <a:rPr lang="en-GB" dirty="0">
                <a:latin typeface="Google Sans"/>
              </a:rPr>
              <a:t>Dim </a:t>
            </a:r>
            <a:r>
              <a:rPr lang="en-GB" dirty="0" err="1">
                <a:latin typeface="Google Sans"/>
              </a:rPr>
              <a:t>dweud</a:t>
            </a:r>
            <a:r>
              <a:rPr lang="en-GB" dirty="0">
                <a:latin typeface="Google Sans"/>
              </a:rPr>
              <a:t> </a:t>
            </a:r>
            <a:r>
              <a:rPr lang="en-GB" dirty="0" err="1">
                <a:latin typeface="Google Sans"/>
              </a:rPr>
              <a:t>celwyddau</a:t>
            </a:r>
            <a:r>
              <a:rPr lang="en-GB" dirty="0">
                <a:latin typeface="Google Sans"/>
              </a:rPr>
              <a:t> </a:t>
            </a:r>
            <a:r>
              <a:rPr lang="en-GB" dirty="0" err="1">
                <a:latin typeface="Google Sans"/>
              </a:rPr>
              <a:t>na</a:t>
            </a:r>
            <a:r>
              <a:rPr lang="en-GB" dirty="0">
                <a:latin typeface="Google Sans"/>
              </a:rPr>
              <a:t> </a:t>
            </a:r>
            <a:r>
              <a:rPr lang="en-GB" i="1" dirty="0" err="1">
                <a:latin typeface="Google Sans"/>
              </a:rPr>
              <a:t>boastio</a:t>
            </a:r>
            <a:endParaRPr lang="en-GB" i="1" dirty="0">
              <a:latin typeface="Google Sans"/>
            </a:endParaRPr>
          </a:p>
          <a:p>
            <a:r>
              <a:rPr lang="en-GB" dirty="0" err="1">
                <a:latin typeface="Google Sans"/>
              </a:rPr>
              <a:t>Amlygwch</a:t>
            </a:r>
            <a:r>
              <a:rPr lang="en-GB" dirty="0">
                <a:latin typeface="Google Sans"/>
              </a:rPr>
              <a:t> </a:t>
            </a:r>
            <a:r>
              <a:rPr lang="en-GB" dirty="0" err="1">
                <a:latin typeface="Google Sans"/>
              </a:rPr>
              <a:t>eich</a:t>
            </a:r>
            <a:r>
              <a:rPr lang="en-GB" dirty="0">
                <a:latin typeface="Google Sans"/>
              </a:rPr>
              <a:t> </a:t>
            </a:r>
            <a:r>
              <a:rPr lang="en-GB" dirty="0" err="1">
                <a:latin typeface="Google Sans"/>
              </a:rPr>
              <a:t>credydau</a:t>
            </a:r>
            <a:r>
              <a:rPr lang="en-GB" dirty="0">
                <a:latin typeface="Google Sans"/>
              </a:rPr>
              <a:t> </a:t>
            </a:r>
            <a:r>
              <a:rPr lang="en-GB" dirty="0" err="1">
                <a:latin typeface="Google Sans"/>
              </a:rPr>
              <a:t>cryfaf</a:t>
            </a:r>
            <a:r>
              <a:rPr lang="en-GB" dirty="0">
                <a:latin typeface="Google Sans"/>
              </a:rPr>
              <a:t>: </a:t>
            </a:r>
            <a:r>
              <a:rPr lang="en-GB" dirty="0" err="1">
                <a:latin typeface="Google Sans"/>
              </a:rPr>
              <a:t>Dewiswch</a:t>
            </a:r>
            <a:r>
              <a:rPr lang="en-GB" dirty="0">
                <a:latin typeface="Google Sans"/>
              </a:rPr>
              <a:t> </a:t>
            </a:r>
            <a:r>
              <a:rPr lang="en-GB" dirty="0" err="1">
                <a:latin typeface="Google Sans"/>
              </a:rPr>
              <a:t>rolau</a:t>
            </a:r>
            <a:r>
              <a:rPr lang="en-GB" dirty="0">
                <a:latin typeface="Google Sans"/>
              </a:rPr>
              <a:t> a </a:t>
            </a:r>
            <a:r>
              <a:rPr lang="en-GB" dirty="0" err="1">
                <a:latin typeface="Google Sans"/>
              </a:rPr>
              <a:t>chynyrchiadau</a:t>
            </a:r>
            <a:r>
              <a:rPr lang="en-GB" dirty="0">
                <a:latin typeface="Google Sans"/>
              </a:rPr>
              <a:t> </a:t>
            </a:r>
            <a:r>
              <a:rPr lang="en-GB" dirty="0" err="1">
                <a:latin typeface="Google Sans"/>
              </a:rPr>
              <a:t>sy'n</a:t>
            </a:r>
            <a:r>
              <a:rPr lang="en-GB" dirty="0">
                <a:latin typeface="Google Sans"/>
              </a:rPr>
              <a:t> </a:t>
            </a:r>
            <a:r>
              <a:rPr lang="en-GB" dirty="0" err="1">
                <a:latin typeface="Google Sans"/>
              </a:rPr>
              <a:t>gwneud</a:t>
            </a:r>
            <a:r>
              <a:rPr lang="en-GB" dirty="0">
                <a:latin typeface="Google Sans"/>
              </a:rPr>
              <a:t> </a:t>
            </a:r>
            <a:r>
              <a:rPr lang="en-GB" dirty="0" err="1">
                <a:latin typeface="Google Sans"/>
              </a:rPr>
              <a:t>argraff</a:t>
            </a:r>
            <a:r>
              <a:rPr lang="en-GB" dirty="0">
                <a:latin typeface="Google Sans"/>
              </a:rPr>
              <a:t> </a:t>
            </a:r>
            <a:r>
              <a:rPr lang="en-GB" dirty="0" err="1">
                <a:latin typeface="Google Sans"/>
              </a:rPr>
              <a:t>gref</a:t>
            </a:r>
            <a:r>
              <a:rPr lang="en-GB" dirty="0">
                <a:latin typeface="Google Sans"/>
              </a:rPr>
              <a:t>. </a:t>
            </a:r>
            <a:r>
              <a:rPr lang="en-GB" dirty="0" err="1">
                <a:latin typeface="Google Sans"/>
              </a:rPr>
              <a:t>Prawfddarllenwch</a:t>
            </a:r>
            <a:r>
              <a:rPr lang="en-GB" dirty="0">
                <a:latin typeface="Google Sans"/>
              </a:rPr>
              <a:t> </a:t>
            </a:r>
            <a:r>
              <a:rPr lang="en-GB" dirty="0" err="1">
                <a:latin typeface="Google Sans"/>
              </a:rPr>
              <a:t>yn</a:t>
            </a:r>
            <a:r>
              <a:rPr lang="en-GB" dirty="0">
                <a:latin typeface="Google Sans"/>
              </a:rPr>
              <a:t> </a:t>
            </a:r>
            <a:r>
              <a:rPr lang="en-GB" dirty="0" err="1">
                <a:latin typeface="Google Sans"/>
              </a:rPr>
              <a:t>ofalus</a:t>
            </a:r>
            <a:endParaRPr lang="en-GB" dirty="0">
              <a:latin typeface="Google Sans"/>
            </a:endParaRPr>
          </a:p>
          <a:p>
            <a:r>
              <a:rPr lang="en-GB" dirty="0">
                <a:latin typeface="Google Sans"/>
              </a:rPr>
              <a:t> </a:t>
            </a:r>
            <a:r>
              <a:rPr lang="en-GB" dirty="0" err="1">
                <a:latin typeface="Google Sans"/>
              </a:rPr>
              <a:t>Gwnewch</a:t>
            </a:r>
            <a:r>
              <a:rPr lang="en-GB" dirty="0">
                <a:latin typeface="Google Sans"/>
              </a:rPr>
              <a:t> </a:t>
            </a:r>
            <a:r>
              <a:rPr lang="en-GB" dirty="0" err="1">
                <a:latin typeface="Google Sans"/>
              </a:rPr>
              <a:t>yn</a:t>
            </a:r>
            <a:r>
              <a:rPr lang="en-GB" dirty="0">
                <a:latin typeface="Google Sans"/>
              </a:rPr>
              <a:t> </a:t>
            </a:r>
            <a:r>
              <a:rPr lang="en-GB" dirty="0" err="1">
                <a:latin typeface="Google Sans"/>
              </a:rPr>
              <a:t>siŵr</a:t>
            </a:r>
            <a:r>
              <a:rPr lang="en-GB" dirty="0">
                <a:latin typeface="Google Sans"/>
              </a:rPr>
              <a:t> bod </a:t>
            </a:r>
            <a:r>
              <a:rPr lang="en-GB" dirty="0" err="1">
                <a:latin typeface="Google Sans"/>
              </a:rPr>
              <a:t>eich</a:t>
            </a:r>
            <a:r>
              <a:rPr lang="en-GB" dirty="0">
                <a:latin typeface="Google Sans"/>
              </a:rPr>
              <a:t> bio </a:t>
            </a:r>
            <a:r>
              <a:rPr lang="en-GB" dirty="0" err="1">
                <a:latin typeface="Google Sans"/>
              </a:rPr>
              <a:t>yn</a:t>
            </a:r>
            <a:r>
              <a:rPr lang="en-GB" dirty="0">
                <a:latin typeface="Google Sans"/>
              </a:rPr>
              <a:t> </a:t>
            </a:r>
            <a:r>
              <a:rPr lang="en-GB" dirty="0" err="1">
                <a:latin typeface="Google Sans"/>
              </a:rPr>
              <a:t>rhydd</a:t>
            </a:r>
            <a:r>
              <a:rPr lang="en-GB" dirty="0">
                <a:latin typeface="Google Sans"/>
              </a:rPr>
              <a:t> o </a:t>
            </a:r>
            <a:r>
              <a:rPr lang="en-GB" dirty="0" err="1">
                <a:latin typeface="Google Sans"/>
              </a:rPr>
              <a:t>wallau</a:t>
            </a:r>
            <a:r>
              <a:rPr lang="en-GB" dirty="0">
                <a:latin typeface="Google Sans"/>
              </a:rPr>
              <a:t>. </a:t>
            </a:r>
          </a:p>
          <a:p>
            <a:r>
              <a:rPr lang="en-GB" dirty="0" err="1">
                <a:latin typeface="Google Sans"/>
              </a:rPr>
              <a:t>Ychwanegwch</a:t>
            </a:r>
            <a:r>
              <a:rPr lang="en-GB" dirty="0">
                <a:latin typeface="Google Sans"/>
              </a:rPr>
              <a:t> </a:t>
            </a:r>
            <a:r>
              <a:rPr lang="en-GB" dirty="0" err="1">
                <a:latin typeface="Google Sans"/>
              </a:rPr>
              <a:t>gyffyrddiad</a:t>
            </a:r>
            <a:r>
              <a:rPr lang="en-GB" dirty="0">
                <a:latin typeface="Google Sans"/>
              </a:rPr>
              <a:t> </a:t>
            </a:r>
            <a:r>
              <a:rPr lang="en-GB" dirty="0" err="1">
                <a:latin typeface="Google Sans"/>
              </a:rPr>
              <a:t>personol</a:t>
            </a:r>
            <a:r>
              <a:rPr lang="en-GB" dirty="0">
                <a:latin typeface="Google Sans"/>
              </a:rPr>
              <a:t> </a:t>
            </a:r>
            <a:r>
              <a:rPr lang="en-GB" dirty="0" err="1">
                <a:latin typeface="Google Sans"/>
              </a:rPr>
              <a:t>sy'n</a:t>
            </a:r>
            <a:r>
              <a:rPr lang="en-GB" dirty="0">
                <a:latin typeface="Google Sans"/>
              </a:rPr>
              <a:t> </a:t>
            </a:r>
            <a:r>
              <a:rPr lang="en-GB" dirty="0" err="1">
                <a:latin typeface="Google Sans"/>
              </a:rPr>
              <a:t>adlewyrchu</a:t>
            </a:r>
            <a:r>
              <a:rPr lang="en-GB" dirty="0">
                <a:latin typeface="Google Sans"/>
              </a:rPr>
              <a:t> </a:t>
            </a:r>
            <a:r>
              <a:rPr lang="en-GB" dirty="0" err="1">
                <a:latin typeface="Google Sans"/>
              </a:rPr>
              <a:t>eich</a:t>
            </a:r>
            <a:r>
              <a:rPr lang="en-GB" dirty="0">
                <a:latin typeface="Google Sans"/>
              </a:rPr>
              <a:t> </a:t>
            </a:r>
            <a:r>
              <a:rPr lang="en-GB" dirty="0" err="1">
                <a:latin typeface="Google Sans"/>
              </a:rPr>
              <a:t>talentau</a:t>
            </a:r>
            <a:r>
              <a:rPr lang="en-GB" dirty="0">
                <a:latin typeface="Google Sans"/>
              </a:rPr>
              <a:t> </a:t>
            </a:r>
            <a:r>
              <a:rPr lang="en-GB" dirty="0" err="1">
                <a:latin typeface="Google Sans"/>
              </a:rPr>
              <a:t>a'ch</a:t>
            </a:r>
            <a:r>
              <a:rPr lang="en-GB" dirty="0">
                <a:latin typeface="Google Sans"/>
              </a:rPr>
              <a:t> </a:t>
            </a:r>
            <a:r>
              <a:rPr lang="en-GB" dirty="0" err="1">
                <a:latin typeface="Google Sans"/>
              </a:rPr>
              <a:t>diddordebau</a:t>
            </a:r>
            <a:r>
              <a:rPr lang="en-GB" dirty="0">
                <a:latin typeface="Google Sans"/>
              </a:rPr>
              <a:t> </a:t>
            </a:r>
            <a:r>
              <a:rPr lang="en-GB" dirty="0" err="1">
                <a:latin typeface="Google Sans"/>
              </a:rPr>
              <a:t>unigryw</a:t>
            </a:r>
            <a:r>
              <a:rPr lang="en-GB" dirty="0">
                <a:latin typeface="Google Sans"/>
              </a:rPr>
              <a:t>.</a:t>
            </a:r>
          </a:p>
          <a:p>
            <a:r>
              <a:rPr lang="en-GB" dirty="0" err="1">
                <a:latin typeface="Google Sans"/>
              </a:rPr>
              <a:t>Diweddaru</a:t>
            </a:r>
            <a:r>
              <a:rPr lang="en-GB" dirty="0">
                <a:latin typeface="Google Sans"/>
              </a:rPr>
              <a:t> </a:t>
            </a:r>
            <a:r>
              <a:rPr lang="en-GB" dirty="0" err="1">
                <a:latin typeface="Google Sans"/>
              </a:rPr>
              <a:t>yn</a:t>
            </a:r>
            <a:r>
              <a:rPr lang="en-GB" dirty="0">
                <a:latin typeface="Google Sans"/>
              </a:rPr>
              <a:t> </a:t>
            </a:r>
            <a:r>
              <a:rPr lang="en-GB" dirty="0" err="1">
                <a:latin typeface="Google Sans"/>
              </a:rPr>
              <a:t>rheolaidd</a:t>
            </a:r>
            <a:endParaRPr lang="en-GB" dirty="0">
              <a:latin typeface="Google Sans"/>
            </a:endParaRPr>
          </a:p>
        </p:txBody>
      </p:sp>
      <p:sp>
        <p:nvSpPr>
          <p:cNvPr id="4" name="Content Placeholder 3">
            <a:extLst>
              <a:ext uri="{FF2B5EF4-FFF2-40B4-BE49-F238E27FC236}">
                <a16:creationId xmlns:a16="http://schemas.microsoft.com/office/drawing/2014/main" id="{2AB58956-7E34-6D3D-D2BD-EEDA58BD22A1}"/>
              </a:ext>
            </a:extLst>
          </p:cNvPr>
          <p:cNvSpPr>
            <a:spLocks noGrp="1"/>
          </p:cNvSpPr>
          <p:nvPr>
            <p:ph sz="half" idx="2"/>
          </p:nvPr>
        </p:nvSpPr>
        <p:spPr/>
        <p:txBody>
          <a:bodyPr>
            <a:normAutofit fontScale="85000" lnSpcReduction="10000"/>
          </a:bodyPr>
          <a:lstStyle/>
          <a:p>
            <a:r>
              <a:rPr lang="en-GB" dirty="0">
                <a:latin typeface="Google Sans"/>
              </a:rPr>
              <a:t>Keep it concise: Aim for 250 words or less. </a:t>
            </a:r>
          </a:p>
          <a:p>
            <a:r>
              <a:rPr lang="en-GB" dirty="0">
                <a:latin typeface="Google Sans"/>
              </a:rPr>
              <a:t>Write in third person</a:t>
            </a:r>
          </a:p>
          <a:p>
            <a:r>
              <a:rPr lang="en-GB" dirty="0">
                <a:latin typeface="Google Sans"/>
              </a:rPr>
              <a:t>Don’t lie or boast.</a:t>
            </a:r>
          </a:p>
          <a:p>
            <a:r>
              <a:rPr lang="en-GB" dirty="0">
                <a:latin typeface="Google Sans"/>
              </a:rPr>
              <a:t>Highlight your strongest credits: Choose roles and productions that make a strong impression. </a:t>
            </a:r>
          </a:p>
          <a:p>
            <a:r>
              <a:rPr lang="en-GB" dirty="0">
                <a:latin typeface="Google Sans"/>
              </a:rPr>
              <a:t>Proofread carefully: Ensure your bio is free of errors. </a:t>
            </a:r>
          </a:p>
          <a:p>
            <a:r>
              <a:rPr lang="en-GB" dirty="0">
                <a:latin typeface="Google Sans"/>
              </a:rPr>
              <a:t>Add a personal touch that reflects your unique talents and interests. </a:t>
            </a:r>
          </a:p>
          <a:p>
            <a:r>
              <a:rPr lang="en-GB" dirty="0">
                <a:latin typeface="Google Sans"/>
              </a:rPr>
              <a:t>Update regularly </a:t>
            </a:r>
          </a:p>
        </p:txBody>
      </p:sp>
    </p:spTree>
    <p:extLst>
      <p:ext uri="{BB962C8B-B14F-4D97-AF65-F5344CB8AC3E}">
        <p14:creationId xmlns:p14="http://schemas.microsoft.com/office/powerpoint/2010/main" val="199725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22FCD-EF10-5845-26DF-C1DE704189EC}"/>
              </a:ext>
            </a:extLst>
          </p:cNvPr>
          <p:cNvSpPr>
            <a:spLocks noGrp="1"/>
          </p:cNvSpPr>
          <p:nvPr>
            <p:ph type="title"/>
          </p:nvPr>
        </p:nvSpPr>
        <p:spPr/>
        <p:txBody>
          <a:bodyPr/>
          <a:lstStyle/>
          <a:p>
            <a:r>
              <a:rPr lang="en-GB" dirty="0"/>
              <a:t>TASG / TASK</a:t>
            </a:r>
          </a:p>
        </p:txBody>
      </p:sp>
      <p:sp>
        <p:nvSpPr>
          <p:cNvPr id="3" name="Content Placeholder 2">
            <a:extLst>
              <a:ext uri="{FF2B5EF4-FFF2-40B4-BE49-F238E27FC236}">
                <a16:creationId xmlns:a16="http://schemas.microsoft.com/office/drawing/2014/main" id="{AE695557-382C-02EB-7088-2B3F4EEFEB5F}"/>
              </a:ext>
            </a:extLst>
          </p:cNvPr>
          <p:cNvSpPr>
            <a:spLocks noGrp="1"/>
          </p:cNvSpPr>
          <p:nvPr>
            <p:ph sz="half" idx="1"/>
          </p:nvPr>
        </p:nvSpPr>
        <p:spPr/>
        <p:txBody>
          <a:bodyPr/>
          <a:lstStyle/>
          <a:p>
            <a:r>
              <a:rPr lang="en-GB" dirty="0" err="1"/>
              <a:t>Ysgrifennwch</a:t>
            </a:r>
            <a:r>
              <a:rPr lang="en-GB" dirty="0"/>
              <a:t> </a:t>
            </a:r>
            <a:r>
              <a:rPr lang="en-GB" dirty="0" err="1"/>
              <a:t>Biog</a:t>
            </a:r>
            <a:r>
              <a:rPr lang="en-GB" dirty="0"/>
              <a:t> 250-300 gair </a:t>
            </a:r>
            <a:r>
              <a:rPr lang="en-GB" dirty="0" err="1"/>
              <a:t>erbyn</a:t>
            </a:r>
            <a:r>
              <a:rPr lang="en-GB" dirty="0"/>
              <a:t> </a:t>
            </a:r>
            <a:r>
              <a:rPr lang="en-GB" dirty="0" err="1"/>
              <a:t>Dydd</a:t>
            </a:r>
            <a:r>
              <a:rPr lang="en-GB" dirty="0"/>
              <a:t> Mercher </a:t>
            </a:r>
            <a:r>
              <a:rPr lang="en-GB" dirty="0" err="1"/>
              <a:t>nesaf</a:t>
            </a:r>
            <a:endParaRPr lang="en-GB" dirty="0"/>
          </a:p>
          <a:p>
            <a:endParaRPr lang="en-GB" dirty="0"/>
          </a:p>
          <a:p>
            <a:r>
              <a:rPr lang="en-GB" dirty="0" err="1"/>
              <a:t>Cyflwyno</a:t>
            </a:r>
            <a:r>
              <a:rPr lang="en-GB" dirty="0"/>
              <a:t> </a:t>
            </a:r>
            <a:r>
              <a:rPr lang="en-GB" dirty="0" err="1"/>
              <a:t>ar</a:t>
            </a:r>
            <a:r>
              <a:rPr lang="en-GB" dirty="0"/>
              <a:t> </a:t>
            </a:r>
            <a:r>
              <a:rPr lang="en-GB" dirty="0" err="1"/>
              <a:t>turnitin</a:t>
            </a:r>
            <a:endParaRPr lang="en-GB" dirty="0"/>
          </a:p>
        </p:txBody>
      </p:sp>
      <p:sp>
        <p:nvSpPr>
          <p:cNvPr id="4" name="Content Placeholder 3">
            <a:extLst>
              <a:ext uri="{FF2B5EF4-FFF2-40B4-BE49-F238E27FC236}">
                <a16:creationId xmlns:a16="http://schemas.microsoft.com/office/drawing/2014/main" id="{1A9B8BBB-3C4C-87AC-F258-D1119BD93F68}"/>
              </a:ext>
            </a:extLst>
          </p:cNvPr>
          <p:cNvSpPr>
            <a:spLocks noGrp="1"/>
          </p:cNvSpPr>
          <p:nvPr>
            <p:ph sz="half" idx="2"/>
          </p:nvPr>
        </p:nvSpPr>
        <p:spPr/>
        <p:txBody>
          <a:bodyPr/>
          <a:lstStyle/>
          <a:p>
            <a:r>
              <a:rPr lang="en-GB" dirty="0"/>
              <a:t>Write a 250-300 word </a:t>
            </a:r>
            <a:r>
              <a:rPr lang="en-GB" dirty="0" err="1"/>
              <a:t>biog</a:t>
            </a:r>
            <a:r>
              <a:rPr lang="en-GB" dirty="0"/>
              <a:t> by next Wednesday</a:t>
            </a:r>
          </a:p>
          <a:p>
            <a:endParaRPr lang="en-GB" dirty="0"/>
          </a:p>
          <a:p>
            <a:r>
              <a:rPr lang="en-GB" dirty="0"/>
              <a:t>Submit on </a:t>
            </a:r>
            <a:r>
              <a:rPr lang="en-GB" dirty="0" err="1"/>
              <a:t>turnitin</a:t>
            </a:r>
            <a:endParaRPr lang="en-GB" dirty="0"/>
          </a:p>
        </p:txBody>
      </p:sp>
    </p:spTree>
    <p:extLst>
      <p:ext uri="{BB962C8B-B14F-4D97-AF65-F5344CB8AC3E}">
        <p14:creationId xmlns:p14="http://schemas.microsoft.com/office/powerpoint/2010/main" val="404115369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1257</Words>
  <Application>Microsoft Office PowerPoint</Application>
  <PresentationFormat>Widescreen</PresentationFormat>
  <Paragraphs>118</Paragraphs>
  <Slides>14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Google Sans</vt:lpstr>
      <vt:lpstr>Aptos</vt:lpstr>
      <vt:lpstr>Arial</vt:lpstr>
      <vt:lpstr>Calisto MT</vt:lpstr>
      <vt:lpstr>Roboto</vt:lpstr>
      <vt:lpstr>Univers Condensed</vt:lpstr>
      <vt:lpstr>ChronicleVTI</vt:lpstr>
      <vt:lpstr>Bywgraffiad Actor  Actors Biography</vt:lpstr>
      <vt:lpstr>Beth yw bygraffiad byr? What is a short bio?</vt:lpstr>
      <vt:lpstr>Bywgraffiad byr  Actors Bio</vt:lpstr>
      <vt:lpstr>Bywgraffiad byr Short Bio</vt:lpstr>
      <vt:lpstr>1) Cyflwyniad / Introduction </vt:lpstr>
      <vt:lpstr>2) Credydau diweddar / Recent Credits</vt:lpstr>
      <vt:lpstr>3) Cadwch o’n fyr / Keep it bref</vt:lpstr>
      <vt:lpstr>Enghraifft / Example</vt:lpstr>
      <vt:lpstr>4) Dim waffle! / Don’t Waffle</vt:lpstr>
      <vt:lpstr>5) Gorffen gyda rhywbeth diweddar / Finish with something recent</vt:lpstr>
      <vt:lpstr>Enghraifft I raglen / Programme Example</vt:lpstr>
      <vt:lpstr>Enghraifft Rhaglen / Example Programme</vt:lpstr>
      <vt:lpstr>TOP TIPS</vt:lpstr>
      <vt:lpstr>TASG /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Eilir Owen-griffiths</dc:creator>
  <cp:lastModifiedBy>Eilir Owen-griffiths</cp:lastModifiedBy>
  <cp:revision>2</cp:revision>
  <dcterms:created xsi:type="dcterms:W3CDTF">2025-05-07T06:30:07Z</dcterms:created>
  <dcterms:modified xsi:type="dcterms:W3CDTF">2025-05-07T09:19:14Z</dcterms:modified>
</cp:coreProperties>
</file>