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2" r:id="rId1"/>
  </p:sldMasterIdLst>
  <p:notesMasterIdLst>
    <p:notesMasterId r:id="rId14"/>
  </p:notesMasterIdLst>
  <p:sldIdLst>
    <p:sldId id="256" r:id="rId2"/>
    <p:sldId id="257" r:id="rId3"/>
    <p:sldId id="270" r:id="rId4"/>
    <p:sldId id="258" r:id="rId5"/>
    <p:sldId id="276" r:id="rId6"/>
    <p:sldId id="259" r:id="rId7"/>
    <p:sldId id="262" r:id="rId8"/>
    <p:sldId id="269" r:id="rId9"/>
    <p:sldId id="267" r:id="rId10"/>
    <p:sldId id="274" r:id="rId11"/>
    <p:sldId id="275" r:id="rId12"/>
    <p:sldId id="27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76" autoAdjust="0"/>
    <p:restoredTop sz="81477" autoAdjust="0"/>
  </p:normalViewPr>
  <p:slideViewPr>
    <p:cSldViewPr snapToGrid="0">
      <p:cViewPr varScale="1">
        <p:scale>
          <a:sx n="70" d="100"/>
          <a:sy n="70" d="100"/>
        </p:scale>
        <p:origin x="653"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EAB31B-9E50-4C0C-A5DA-27DA2EC51F39}" type="datetimeFigureOut">
              <a:rPr lang="en-IN" smtClean="0"/>
              <a:pPr/>
              <a:t>19-03-2023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DA4B1-DEC6-456C-B01C-6DC5D81675FD}" type="slidenum">
              <a:rPr lang="en-IN" smtClean="0"/>
              <a:pPr/>
              <a:t>‹#›</a:t>
            </a:fld>
            <a:endParaRPr lang="en-IN"/>
          </a:p>
        </p:txBody>
      </p:sp>
    </p:spTree>
    <p:extLst>
      <p:ext uri="{BB962C8B-B14F-4D97-AF65-F5344CB8AC3E}">
        <p14:creationId xmlns:p14="http://schemas.microsoft.com/office/powerpoint/2010/main" val="2983709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7BDDA4B1-DEC6-456C-B01C-6DC5D81675FD}" type="slidenum">
              <a:rPr lang="en-IN" smtClean="0"/>
              <a:pPr/>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BDDA4B1-DEC6-456C-B01C-6DC5D81675FD}"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IN" dirty="0"/>
              <a:t>Preservation</a:t>
            </a:r>
            <a:r>
              <a:rPr lang="en-IN" baseline="0" dirty="0"/>
              <a:t> of historical sites</a:t>
            </a:r>
            <a:r>
              <a:rPr lang="en-IN" dirty="0"/>
              <a:t>: Greek Cyprus has a rich cultural legacy that dates back to antiquity, with many historical sites and monuments. Sustainable tourism activities concentrate on conserving and protecting these assets, ensuring their accessibility to tourists while keeping their integrity.</a:t>
            </a:r>
          </a:p>
          <a:p>
            <a:r>
              <a:rPr lang="en-IN" dirty="0"/>
              <a:t>Promotion of local arts and crafts: Local arts and crafts, like as ceramics, weaving, and embroidery, are promoted as an essential component of tourists' cultural experiences in Greek Cyprus. This benefits local economies while also preserving traditional knowledge.</a:t>
            </a:r>
          </a:p>
          <a:p>
            <a:r>
              <a:rPr lang="en-IN" dirty="0"/>
              <a:t>Food and wine tourism: Greek Cyprus is well-known for its cuisine and wines, and sustainable tourism initiatives emphasise the relevance of local food and wine cultures. Guests are invited to sample the regional dishes and learn about the cultural importance of both food and wine in Greek Cypriot culture.</a:t>
            </a:r>
          </a:p>
          <a:p>
            <a:r>
              <a:rPr lang="en-IN" dirty="0"/>
              <a:t>Cultural Events and Festivals: During the year, Greek Cyprus conducts several cultural events and festivals, including the </a:t>
            </a:r>
            <a:r>
              <a:rPr lang="en-IN" dirty="0" err="1"/>
              <a:t>Limassol</a:t>
            </a:r>
            <a:r>
              <a:rPr lang="en-IN" dirty="0"/>
              <a:t> Carnival and the </a:t>
            </a:r>
            <a:r>
              <a:rPr lang="en-IN" dirty="0" err="1"/>
              <a:t>Kataklysmos</a:t>
            </a:r>
            <a:r>
              <a:rPr lang="en-IN" dirty="0"/>
              <a:t> Festival. These events are promoted as chances for tourists to experience local culture and customs as part of sustainable tourism efforts.</a:t>
            </a:r>
          </a:p>
          <a:p>
            <a:endParaRPr lang="en-US" dirty="0"/>
          </a:p>
        </p:txBody>
      </p:sp>
      <p:sp>
        <p:nvSpPr>
          <p:cNvPr id="4" name="Slide Number Placeholder 3"/>
          <p:cNvSpPr>
            <a:spLocks noGrp="1"/>
          </p:cNvSpPr>
          <p:nvPr>
            <p:ph type="sldNum" sz="quarter" idx="10"/>
          </p:nvPr>
        </p:nvSpPr>
        <p:spPr/>
        <p:txBody>
          <a:bodyPr/>
          <a:lstStyle/>
          <a:p>
            <a:fld id="{7BDDA4B1-DEC6-456C-B01C-6DC5D81675FD}"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IN" dirty="0"/>
              <a:t>Fresh Water: Freshwater resources are critical for the long-term growth of tourism in Cyprus. The island has limited freshwater resources, and preserving these resources is critical to the well-being of both tourists and locals. Effective water resource management is critical to ensuring that visitors have access to clean and safe drinking water throughout their stay in Cyprus.</a:t>
            </a:r>
          </a:p>
          <a:p>
            <a:r>
              <a:rPr lang="en-IN" dirty="0"/>
              <a:t>Clean Air: Clean air is a crucial component influencing travellers' overall experience in Cyprus. The pleasant Mediterranean environment and pure air of the island make it an ideal destination for vacationers seeking a healthy and peaceful holiday. The Cyprus government has made initiatives to minimise air pollution and encourage environmentally friendly tourist activities.</a:t>
            </a:r>
          </a:p>
          <a:p>
            <a:r>
              <a:rPr lang="en-IN" dirty="0"/>
              <a:t>Fertile Land: Cyprus has a long agricultural heritage, and its fertile terrain plays an important role in tourism. The lush soil of the island is ideal for cultivating a broad range of fruits and vegetables, which form an important element of Cypriot cuisine. To protect soil fertility, the Cyprus government has also made initiatives to encourage organic farming and sustainable farming </a:t>
            </a:r>
            <a:r>
              <a:rPr lang="en-IN" dirty="0" err="1"/>
              <a:t>techniques.A</a:t>
            </a:r>
            <a:r>
              <a:rPr lang="en-IN" dirty="0"/>
              <a:t> reviving sea: The waters around Cyprus are home to a diverse range of marine life, allowing tourists to participate in aquatic sports like as swimming, snorkelling, and scuba diving. The Cyprus government has made initiatives to restore ocean health and conserve marine life, including the establishment of marine protected zones and the implementation of sustainable fishing techniques.</a:t>
            </a:r>
          </a:p>
          <a:p>
            <a:endParaRPr lang="en-IN" dirty="0"/>
          </a:p>
          <a:p>
            <a:endParaRPr lang="en-IN" dirty="0"/>
          </a:p>
        </p:txBody>
      </p:sp>
      <p:sp>
        <p:nvSpPr>
          <p:cNvPr id="4" name="Slide Number Placeholder 3"/>
          <p:cNvSpPr>
            <a:spLocks noGrp="1"/>
          </p:cNvSpPr>
          <p:nvPr>
            <p:ph type="sldNum" sz="quarter" idx="10"/>
          </p:nvPr>
        </p:nvSpPr>
        <p:spPr/>
        <p:txBody>
          <a:bodyPr/>
          <a:lstStyle/>
          <a:p>
            <a:fld id="{7BDDA4B1-DEC6-456C-B01C-6DC5D81675FD}"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IN" dirty="0"/>
              <a:t>The growth of sustainable tourism in Greek Cyprus raises an array of culturally related ethical concerns. Following are some of the most pressing ethical concerns:</a:t>
            </a:r>
          </a:p>
          <a:p>
            <a:r>
              <a:rPr lang="en-IN" dirty="0"/>
              <a:t>Cultural Appropriation: Cultural appropriation is one of the major ethical challenges posed by the rise of sustainable tourism. It refers to the commercial exploitation of local culture and traditions without authorization or without regard for its origin and meaning. Tourists in Greek Cyprus may be lured to attend cultural events or purchase souvenirs without fully comprehending the cultural importance of these acts.</a:t>
            </a:r>
          </a:p>
          <a:p>
            <a:r>
              <a:rPr lang="en-IN" dirty="0"/>
              <a:t>Authenticity loss: The growth of sustainable tourism may lead to a decline of originality of local cultures. Tourism attractions and cultural events can be tailored to the tourist market, resulting in a homogeneity of local customs and traditions. </a:t>
            </a:r>
          </a:p>
          <a:p>
            <a:r>
              <a:rPr lang="en-IN" dirty="0"/>
              <a:t>Exploitation of Labour:</a:t>
            </a:r>
            <a:r>
              <a:rPr lang="en-IN" baseline="0" dirty="0"/>
              <a:t> </a:t>
            </a:r>
            <a:r>
              <a:rPr lang="en-IN" dirty="0"/>
              <a:t>Another ethical concern posed by the growth of sustainable tourism is labour exploitation. This refers to the utilisation of low-wage workers from the local population to provide services to tourists who are not adequately compensated or provided with benefits. The use of low-wage labourers from surrounding nations in Greek Cyprus might lead to labour exploitation.</a:t>
            </a:r>
          </a:p>
          <a:p>
            <a:r>
              <a:rPr lang="en-IN" dirty="0"/>
              <a:t>Degradation of the environment: Sustainable tourist development can also lead to environmental deterioration, which has an impact on local cultures. The installation of tourist amenities can result in the degradation of natural ecosystems, while tourism development can result in excessive resource use and trash creation. This can have a negative influence on local cultures, which rely on traditional natural environment practises. </a:t>
            </a:r>
          </a:p>
        </p:txBody>
      </p:sp>
      <p:sp>
        <p:nvSpPr>
          <p:cNvPr id="4" name="Slide Number Placeholder 3"/>
          <p:cNvSpPr>
            <a:spLocks noGrp="1"/>
          </p:cNvSpPr>
          <p:nvPr>
            <p:ph type="sldNum" sz="quarter" idx="5"/>
          </p:nvPr>
        </p:nvSpPr>
        <p:spPr/>
        <p:txBody>
          <a:bodyPr/>
          <a:lstStyle/>
          <a:p>
            <a:fld id="{7BDDA4B1-DEC6-456C-B01C-6DC5D81675FD}" type="slidenum">
              <a:rPr lang="en-IN" smtClean="0"/>
              <a:pPr/>
              <a:t>6</a:t>
            </a:fld>
            <a:endParaRPr lang="en-IN"/>
          </a:p>
        </p:txBody>
      </p:sp>
    </p:spTree>
    <p:extLst>
      <p:ext uri="{BB962C8B-B14F-4D97-AF65-F5344CB8AC3E}">
        <p14:creationId xmlns:p14="http://schemas.microsoft.com/office/powerpoint/2010/main" val="24300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IN" dirty="0"/>
              <a:t>There are various operational hurdles to sustainable tourism in Greek Cyprus, including:</a:t>
            </a:r>
          </a:p>
          <a:p>
            <a:r>
              <a:rPr lang="en-IN" dirty="0"/>
              <a:t>Balancing economic development with environmental protection: Greek Cyprus's economic growth is heavily reliant on tourism, but its natural and cultural legacy must also be conserved. Sustainable tourism necessitates a delicate balance of economic development and environmental conservation.</a:t>
            </a:r>
          </a:p>
          <a:p>
            <a:r>
              <a:rPr lang="en-IN" dirty="0"/>
              <a:t>Lower carbon footprint: Travel increases greenhouse gas emissions and contributes to climate change. To lower its carbon footprint, Greek Cyprus should develop and execute sustainable tourist practises such as encouraging ecologically friendly transportation, minimising energy usage in hotels and restaurants, and boosting tourism. Local agriculture that is sustainable.</a:t>
            </a:r>
          </a:p>
          <a:p>
            <a:r>
              <a:rPr lang="en-IN" dirty="0"/>
              <a:t>Water Resources Management: Water is a rare resource in Greek Cyprus, and tourism has added to the already restricted supply. Water efficiency, wastewater recycling, and water usage reduction in lodging and dining establishments are all required for sustainable tourism.</a:t>
            </a:r>
          </a:p>
          <a:p>
            <a:r>
              <a:rPr lang="en-IN" dirty="0"/>
              <a:t>Reducing trash and encouraging recycling: The tourist business creates a lot of garbage, which may be harmful to the environment. Greek Cyprus should support waste reduction and recycling methods such as providing recycling bins, limiting the use of plastic, and urging eateries and hotels to avoid food waste.</a:t>
            </a:r>
          </a:p>
          <a:p>
            <a:r>
              <a:rPr lang="en-IN" dirty="0"/>
              <a:t>Sustainable tourism is a developing movement in the tourist business that emphasises the preservation of natural resources, cultural legacy, and responsible travel. Being a prominent tourist destination, Greek Cyprus confronts several marketing challenges that might jeopardise long-term tourism. Following are some of the most important marketing concerns that must be addressed in Greek Cyprus in order to develop sustainable tourism:</a:t>
            </a:r>
          </a:p>
          <a:p>
            <a:r>
              <a:rPr lang="en-IN" dirty="0"/>
              <a:t>Overexploitation: Uncontrolled tourist development may result in overbuilding and habitat damage, which is harmful to ecosystems, residents, and animals. Animals suffer as a result. It can also lead to overpopulation in tourist regions, resulting in a worse quality of life for both locals and visitors.</a:t>
            </a:r>
          </a:p>
          <a:p>
            <a:r>
              <a:rPr lang="en-IN" dirty="0"/>
              <a:t>Low quality tourism products: Bad quality tourism items can detract from the overall tourism experience and discourage visitors from returning. Greek Cyprus must guarantee that its tourist goods, including hotels, restaurants, and attractions, fulfil high quality and sustainability criteria.</a:t>
            </a:r>
          </a:p>
          <a:p>
            <a:r>
              <a:rPr lang="en-IN" dirty="0"/>
              <a:t>Sustainable tourism in Greek Cyprus can create ethical, racial, and religious concerns that must be addressed in order to encourage respect for local culture, social justice, and environmental sustainability. </a:t>
            </a:r>
          </a:p>
          <a:p>
            <a:r>
              <a:rPr lang="en-IN" dirty="0"/>
              <a:t>Ethical issues: Exploitation of local population and resources is one of the ethical dilemmas that might develop with sustainable tourism in Cyprus. To avoid this, the tourist sector should promote responsible tourism practises that benefit local communities, such as hiring locals, procuring locally, and honouring local customs and traditions.</a:t>
            </a:r>
          </a:p>
          <a:p>
            <a:r>
              <a:rPr lang="en-IN" dirty="0"/>
              <a:t>Another ethical concern that may emerge is animal care, particularly when horses and donkeys are used for tourist treks. Animals should be handled humanely, and tour providers should urge tourists to seek alternate activities.</a:t>
            </a:r>
          </a:p>
          <a:p>
            <a:r>
              <a:rPr lang="en-IN" dirty="0"/>
              <a:t>Race Issues: Race issues may occur in Greek Cyprus's sustainable tourism, notably in the handling of minority groups. Tour operators must encourage diversity and inclusion while avoiding all forms of prejudice.</a:t>
            </a:r>
          </a:p>
          <a:p>
            <a:r>
              <a:rPr lang="en-IN" dirty="0"/>
              <a:t>Religious Issues: Cyprus's religious community is varied, including Greek Orthodox Christians and Muslims. By offering information and education on the region's many religious traditions and practises, sustainable tourism should respect and encourage religious diversity. Visitors should also be taught to respect religious sites and practises, as well as local customs and traditions.</a:t>
            </a:r>
          </a:p>
        </p:txBody>
      </p:sp>
      <p:sp>
        <p:nvSpPr>
          <p:cNvPr id="4" name="Slide Number Placeholder 3"/>
          <p:cNvSpPr>
            <a:spLocks noGrp="1"/>
          </p:cNvSpPr>
          <p:nvPr>
            <p:ph type="sldNum" sz="quarter" idx="5"/>
          </p:nvPr>
        </p:nvSpPr>
        <p:spPr/>
        <p:txBody>
          <a:bodyPr/>
          <a:lstStyle/>
          <a:p>
            <a:fld id="{7BDDA4B1-DEC6-456C-B01C-6DC5D81675FD}" type="slidenum">
              <a:rPr lang="en-IN" smtClean="0"/>
              <a:pPr/>
              <a:t>7</a:t>
            </a:fld>
            <a:endParaRPr lang="en-IN"/>
          </a:p>
        </p:txBody>
      </p:sp>
    </p:spTree>
    <p:extLst>
      <p:ext uri="{BB962C8B-B14F-4D97-AF65-F5344CB8AC3E}">
        <p14:creationId xmlns:p14="http://schemas.microsoft.com/office/powerpoint/2010/main" val="3208286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IN" dirty="0"/>
              <a:t>Several problems to sustainable tourism in Greek Cyprus are connected to westernisation and stereotyping. The adoption of Western cultural ideals, habits, and ways of life by non-Western civilizations is referred to as Westernization. In the context of sustainable tourism, this may show itself in the promotion of Western-style tourist activities, lodgings, and experiences that do not necessarily correlate to the Greek Cypriot community's cultural and environmental values. </a:t>
            </a:r>
          </a:p>
          <a:p>
            <a:r>
              <a:rPr lang="en-IN" dirty="0"/>
              <a:t>The possible loss of indigenous cultural practises and legacy is one of the difficulties linked with the westernisation of sustainable tourism. Traditional Cypriot practises such as food, music, and crafts may be commodified and simplified as tourism in Greek Cyprus expands, with a growing emphasis on Western-style activities and accommodations. for tourism consumption, resulting in variations in authenticity and loss. </a:t>
            </a:r>
          </a:p>
          <a:p>
            <a:r>
              <a:rPr lang="en-IN" dirty="0"/>
              <a:t>Another issue that might arise in the development of sustainable tourism in Greek Cyprus is stereotypes. Stereotypes are overly simplified and sometimes erroneous representations of a group of individuals based on assumed cultural, racial, or ethnic features. This is visible in the marketing of stereotyped ideas of Cyprus culture, such as exoticism, hospitality, and romance, in terms of </a:t>
            </a:r>
            <a:r>
              <a:rPr lang="en-IN" dirty="0" err="1"/>
              <a:t>tourism.This</a:t>
            </a:r>
            <a:r>
              <a:rPr lang="en-IN" dirty="0"/>
              <a:t> is troublesome for a variety of reasons. For starters, it has the potential to reinforce damaging stereotypes and worsen existing power disparities between Western and non-Western societies. Second, it can lead to the monetization of cultural activities and the elimination of cultural variety. Eventually, this generates a false and uniform picture of Greek Cyprus for tourists, leading to a lack of awareness and appreciation of the region's diverse cultural heritage.</a:t>
            </a:r>
          </a:p>
          <a:p>
            <a:r>
              <a:rPr lang="en-IN" dirty="0"/>
              <a:t>Language challenges can have a significant influence on Greek Cyprus's sustainable tourism, particularly in terms of communication with visitors and local people. The dominance of English as the lingua franca of international tourism is a linguistic issue. While English is commonly spoken in Cypriot Greek, travellers and residents who do not speak the language may face linguistic hurdles. This might obstruct communication and result in misconceptions or misinterpretations of sustainable tourism practises and activities.</a:t>
            </a:r>
          </a:p>
          <a:p>
            <a:r>
              <a:rPr lang="en-IN" dirty="0"/>
              <a:t>To develop sustainable tourism in Greek Cyprus, some cultural shift concerns must be addressed. Some of these difficulties include: Visitors are frequently involved in activities that have a harmful influence on the environment and local populations. They may, for example, trash the beach or indulge in activities that endanger marine life. It is critical to educate tourists about the importance of safeguarding the environment and local communities in order to support sustainable activities. Cultural sensitivity should be promoted: Greek Cyprus has a rich cultural past that should be appreciated and safeguarded. It is critical to educate visitors about local customs, traditions, and values in order to increase cultural sensitivity. Tourists should also be encouraged to engage in cultural events that foster awareness and respect of the local culture.</a:t>
            </a:r>
          </a:p>
          <a:p>
            <a:endParaRPr lang="en-IN" dirty="0"/>
          </a:p>
        </p:txBody>
      </p:sp>
      <p:sp>
        <p:nvSpPr>
          <p:cNvPr id="4" name="Slide Number Placeholder 3"/>
          <p:cNvSpPr>
            <a:spLocks noGrp="1"/>
          </p:cNvSpPr>
          <p:nvPr>
            <p:ph type="sldNum" sz="quarter" idx="5"/>
          </p:nvPr>
        </p:nvSpPr>
        <p:spPr/>
        <p:txBody>
          <a:bodyPr/>
          <a:lstStyle/>
          <a:p>
            <a:fld id="{7BDDA4B1-DEC6-456C-B01C-6DC5D81675FD}" type="slidenum">
              <a:rPr lang="en-IN" smtClean="0"/>
              <a:pPr/>
              <a:t>8</a:t>
            </a:fld>
            <a:endParaRPr lang="en-IN"/>
          </a:p>
        </p:txBody>
      </p:sp>
    </p:spTree>
    <p:extLst>
      <p:ext uri="{BB962C8B-B14F-4D97-AF65-F5344CB8AC3E}">
        <p14:creationId xmlns:p14="http://schemas.microsoft.com/office/powerpoint/2010/main" val="2700101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Greek Cyprus, for example, has a rich cultural heritage that includes archaeological sites, historic buildings, and traditional crafts such as weaving and pottery. It has the potential to attract tourists while also providing economic benefits to local communities. Conversely, the temptation to adapt to mass tourism may also lead to the fabrication of manufactured cultural experiences disconnected from their historical and cultural surroundings. Furthermore, tourism can lead to cultural homogenization, with local traditions adapting to tourist expectations. This can result in a loss of diversity and a blending of national identities. To address these issues, it is important to promote sustainable tourism practises that respect local culture and identity. This might encompass activities such as fostering community-based tourism that is locally led and focuses on real experiences. It may also include working with local populations to discover and safeguard cultural heritage places and practises, while ensuring that they are not </a:t>
            </a:r>
            <a:r>
              <a:rPr lang="en-IN" dirty="0" err="1"/>
              <a:t>commodified</a:t>
            </a:r>
            <a:r>
              <a:rPr lang="en-IN" dirty="0"/>
              <a:t> or exploited for tourist consumption.</a:t>
            </a:r>
          </a:p>
        </p:txBody>
      </p:sp>
      <p:sp>
        <p:nvSpPr>
          <p:cNvPr id="4" name="Slide Number Placeholder 3"/>
          <p:cNvSpPr>
            <a:spLocks noGrp="1"/>
          </p:cNvSpPr>
          <p:nvPr>
            <p:ph type="sldNum" sz="quarter" idx="10"/>
          </p:nvPr>
        </p:nvSpPr>
        <p:spPr/>
        <p:txBody>
          <a:bodyPr/>
          <a:lstStyle/>
          <a:p>
            <a:fld id="{7BDDA4B1-DEC6-456C-B01C-6DC5D81675FD}" type="slidenum">
              <a:rPr lang="en-IN" smtClean="0"/>
              <a:pPr/>
              <a:t>9</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D68995-0D35-4ECA-872A-1DB93393294F}"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2111043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10370D9-9E3B-401F-A7D4-3B9A425B09B8}"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785980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F7C3A2-6098-46B8-A4F9-A8268694AD62}"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684401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4CDB7A-EB33-459C-BA5B-F0AA7FB6268F}" type="datetime1">
              <a:rPr lang="en-IN" smtClean="0"/>
              <a:pPr/>
              <a:t>19-03-2023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823525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BCF971-8CBE-4EA2-86A0-0C973F5B4909}" type="datetime1">
              <a:rPr lang="en-IN" smtClean="0"/>
              <a:pPr/>
              <a:t>19-03-2023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055419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F33FD97-1927-41B2-9DCB-9D34C63B9805}" type="datetime1">
              <a:rPr lang="en-IN" smtClean="0"/>
              <a:pPr/>
              <a:t>19-03-2023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18047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E962D4C-E030-42FD-8865-BF4C4B22FA4D}" type="datetime1">
              <a:rPr lang="en-IN" smtClean="0"/>
              <a:pPr/>
              <a:t>19-03-2023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4033315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BF85E4D-1941-47D7-B20E-204F70F209F5}" type="datetime1">
              <a:rPr lang="en-IN" smtClean="0"/>
              <a:pPr/>
              <a:t>19-03-2023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371458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6F6CBE-E431-4DD4-9981-CA9ADA33BBA9}" type="datetime1">
              <a:rPr lang="en-IN" smtClean="0"/>
              <a:pPr/>
              <a:t>19-03-2023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874116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535194-E2DF-44D7-8052-D8496E25501B}" type="datetime1">
              <a:rPr lang="en-IN" smtClean="0"/>
              <a:pPr/>
              <a:t>19-03-2023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32578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2267A85-7BE0-4040-8A66-98D600E10E8B}"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425105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1ACB95C-A340-4DDF-87DB-F5E727205285}"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69494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D69157-DBCB-45A5-B852-1913E4C07B2B}"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2886099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AA3B1B-CB1B-43E6-9426-1C30BD6EFE70}" type="datetime1">
              <a:rPr lang="en-IN" smtClean="0"/>
              <a:pPr/>
              <a:t>19-03-2023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987165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C1649C-B456-4E9B-8419-14D630ED2D80}" type="datetime1">
              <a:rPr lang="en-IN" smtClean="0"/>
              <a:pPr/>
              <a:t>19-03-2023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0576419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9E6D34-C6FD-4001-9CEE-3A69B85FC111}"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19610216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8C656-17D6-4864-B504-91ADEC96D8A4}" type="datetime1">
              <a:rPr lang="en-IN" smtClean="0"/>
              <a:pPr/>
              <a:t>19-03-2023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3FE94C9-EB76-489E-8094-7B499E7E3EB4}" type="slidenum">
              <a:rPr lang="en-IN" smtClean="0"/>
              <a:pPr/>
              <a:t>‹#›</a:t>
            </a:fld>
            <a:endParaRPr lang="en-IN"/>
          </a:p>
        </p:txBody>
      </p:sp>
    </p:spTree>
    <p:extLst>
      <p:ext uri="{BB962C8B-B14F-4D97-AF65-F5344CB8AC3E}">
        <p14:creationId xmlns:p14="http://schemas.microsoft.com/office/powerpoint/2010/main" val="3269267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hq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hq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hq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hq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3CC1E93-B458-40FB-B690-C759C9BEBAA7}" type="datetime1">
              <a:rPr lang="en-IN" smtClean="0"/>
              <a:pPr/>
              <a:t>19-03-2023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3FE94C9-EB76-489E-8094-7B499E7E3EB4}" type="slidenum">
              <a:rPr lang="en-IN" smtClean="0"/>
              <a:pPr/>
              <a:t>‹#›</a:t>
            </a:fld>
            <a:endParaRPr lang="en-IN"/>
          </a:p>
        </p:txBody>
      </p:sp>
    </p:spTree>
    <p:extLst>
      <p:ext uri="{BB962C8B-B14F-4D97-AF65-F5344CB8AC3E}">
        <p14:creationId xmlns:p14="http://schemas.microsoft.com/office/powerpoint/2010/main" val="342052644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67951" y="2089437"/>
            <a:ext cx="8179206" cy="707886"/>
          </a:xfrm>
          <a:prstGeom prst="rect">
            <a:avLst/>
          </a:prstGeom>
          <a:noFill/>
        </p:spPr>
        <p:txBody>
          <a:bodyPr wrap="square" rtlCol="0">
            <a:spAutoFit/>
          </a:bodyPr>
          <a:lstStyle/>
          <a:p>
            <a:pPr algn="ctr"/>
            <a:r>
              <a:rPr lang="en-IN" sz="4000" b="1" dirty="0">
                <a:latin typeface="Times New Roman" pitchFamily="18" charset="0"/>
                <a:cs typeface="Times New Roman" pitchFamily="18" charset="0"/>
              </a:rPr>
              <a:t>Global Sustainable Tourism</a:t>
            </a:r>
            <a:endParaRPr lang="en-US" sz="4000" b="1" dirty="0">
              <a:latin typeface="Times New Roman" pitchFamily="18" charset="0"/>
              <a:cs typeface="Times New Roman" pitchFamily="18" charset="0"/>
            </a:endParaRPr>
          </a:p>
        </p:txBody>
      </p:sp>
      <p:sp>
        <p:nvSpPr>
          <p:cNvPr id="2" name="TextBox 1"/>
          <p:cNvSpPr txBox="1"/>
          <p:nvPr/>
        </p:nvSpPr>
        <p:spPr>
          <a:xfrm>
            <a:off x="3288632" y="3170583"/>
            <a:ext cx="6561045" cy="1661993"/>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Student Name: Mohammad </a:t>
            </a:r>
            <a:r>
              <a:rPr lang="en-US" sz="3200" b="1" dirty="0" err="1">
                <a:latin typeface="Times New Roman" panose="02020603050405020304" pitchFamily="18" charset="0"/>
                <a:cs typeface="Times New Roman" panose="02020603050405020304" pitchFamily="18" charset="0"/>
              </a:rPr>
              <a:t>Sikder</a:t>
            </a:r>
            <a:endParaRPr lang="en-US" sz="3200" b="1" dirty="0">
              <a:latin typeface="Times New Roman" panose="02020603050405020304" pitchFamily="18" charset="0"/>
              <a:cs typeface="Times New Roman" panose="02020603050405020304" pitchFamily="18" charset="0"/>
            </a:endParaRPr>
          </a:p>
          <a:p>
            <a:pPr algn="ctr"/>
            <a:r>
              <a:rPr lang="en-US" sz="3200" b="1" dirty="0">
                <a:latin typeface="Times New Roman" panose="02020603050405020304" pitchFamily="18" charset="0"/>
                <a:cs typeface="Times New Roman" panose="02020603050405020304" pitchFamily="18" charset="0"/>
              </a:rPr>
              <a:t>Student ID:1912558 </a:t>
            </a:r>
          </a:p>
          <a:p>
            <a:pPr algn="ctr"/>
            <a:endParaRPr lang="en-US" sz="2000" dirty="0">
              <a:latin typeface="Times New Roman" pitchFamily="18" charset="0"/>
              <a:cs typeface="Times New Roman" pitchFamily="18" charset="0"/>
            </a:endParaRPr>
          </a:p>
          <a:p>
            <a:endParaRPr lang="en-US" dirty="0"/>
          </a:p>
        </p:txBody>
      </p:sp>
      <p:sp>
        <p:nvSpPr>
          <p:cNvPr id="3" name="Slide Number Placeholder 2"/>
          <p:cNvSpPr>
            <a:spLocks noGrp="1"/>
          </p:cNvSpPr>
          <p:nvPr>
            <p:ph type="sldNum" sz="quarter" idx="12"/>
          </p:nvPr>
        </p:nvSpPr>
        <p:spPr/>
        <p:txBody>
          <a:bodyPr/>
          <a:lstStyle/>
          <a:p>
            <a:fld id="{F3FE94C9-EB76-489E-8094-7B499E7E3EB4}" type="slidenum">
              <a:rPr lang="en-IN" smtClean="0"/>
              <a:pPr/>
              <a:t>1</a:t>
            </a:fld>
            <a:endParaRPr lang="en-IN"/>
          </a:p>
        </p:txBody>
      </p:sp>
      <p:sp>
        <p:nvSpPr>
          <p:cNvPr id="20482" name="AutoShape 2" descr="Home | Buckinghamshire New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84" name="AutoShape 4" descr="Home | Buckinghamshire New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86" name="AutoShape 6" descr="Home | Buckinghamshire New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88" name="AutoShape 8" descr="Home | Buckinghamshire New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90" name="AutoShape 10" descr="Home | Buckinghamshire New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94" name="AutoShape 14" descr="Study Abroad at Buckinghamshire New University, UK - In-Depth Guide &amp; App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496" name="AutoShape 16" descr="Study Abroad at Buckinghamshire New University, UK - In-Depth Guide &amp; App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0500" name="AutoShape 20" descr="Study Abroad at Buckinghamshire New University, UK - In-Depth Guide &amp; App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035140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1D69B-485C-8EDC-3FD9-C8B8BB82685C}"/>
              </a:ext>
            </a:extLst>
          </p:cNvPr>
          <p:cNvSpPr>
            <a:spLocks noGrp="1"/>
          </p:cNvSpPr>
          <p:nvPr>
            <p:ph type="title"/>
          </p:nvPr>
        </p:nvSpPr>
        <p:spPr>
          <a:xfrm>
            <a:off x="710005" y="452718"/>
            <a:ext cx="9340829" cy="1400530"/>
          </a:xfrm>
        </p:spPr>
        <p:txBody>
          <a:bodyPr/>
          <a:lstStyle/>
          <a:p>
            <a:pPr algn="l"/>
            <a:r>
              <a:rPr lang="en-IN" sz="3200" b="1" dirty="0">
                <a:solidFill>
                  <a:schemeClr val="tx1"/>
                </a:solidFill>
                <a:latin typeface="Times New Roman" pitchFamily="18" charset="0"/>
                <a:cs typeface="Times New Roman" pitchFamily="18" charset="0"/>
              </a:rPr>
              <a:t>TABLE OF CONTENTS </a:t>
            </a:r>
          </a:p>
        </p:txBody>
      </p:sp>
      <p:sp>
        <p:nvSpPr>
          <p:cNvPr id="3" name="Content Placeholder 2">
            <a:extLst>
              <a:ext uri="{FF2B5EF4-FFF2-40B4-BE49-F238E27FC236}">
                <a16:creationId xmlns:a16="http://schemas.microsoft.com/office/drawing/2014/main" id="{3E142DA8-EB35-4593-9623-82978143CE8B}"/>
              </a:ext>
            </a:extLst>
          </p:cNvPr>
          <p:cNvSpPr>
            <a:spLocks noGrp="1"/>
          </p:cNvSpPr>
          <p:nvPr>
            <p:ph idx="1"/>
          </p:nvPr>
        </p:nvSpPr>
        <p:spPr>
          <a:xfrm>
            <a:off x="774552" y="1443788"/>
            <a:ext cx="10493008" cy="5117267"/>
          </a:xfrm>
        </p:spPr>
        <p:txBody>
          <a:bodyPr>
            <a:normAutofit/>
          </a:bodyPr>
          <a:lstStyle/>
          <a:p>
            <a:r>
              <a:rPr lang="en-IN" dirty="0">
                <a:latin typeface="Times New Roman" pitchFamily="18" charset="0"/>
                <a:cs typeface="Times New Roman" pitchFamily="18" charset="0"/>
              </a:rPr>
              <a:t>Introduction…………………………………………………………………………3</a:t>
            </a:r>
          </a:p>
          <a:p>
            <a:r>
              <a:rPr lang="en-IN" dirty="0">
                <a:latin typeface="Times New Roman" pitchFamily="18" charset="0"/>
                <a:cs typeface="Times New Roman" pitchFamily="18" charset="0"/>
              </a:rPr>
              <a:t>Ways in which Greek Cyprus considers culture in sustainable tourism………………………………………………………..……………………..4</a:t>
            </a:r>
          </a:p>
          <a:p>
            <a:r>
              <a:rPr lang="en-IN" dirty="0">
                <a:latin typeface="Times New Roman" pitchFamily="18" charset="0"/>
                <a:cs typeface="Times New Roman" pitchFamily="18" charset="0"/>
              </a:rPr>
              <a:t>4 Important Pillars of Tourism for Greek Cyprus…………………………………...5</a:t>
            </a:r>
          </a:p>
          <a:p>
            <a:r>
              <a:rPr lang="en-IN" dirty="0">
                <a:latin typeface="Times New Roman" pitchFamily="18" charset="0"/>
                <a:cs typeface="Times New Roman" pitchFamily="18" charset="0"/>
              </a:rPr>
              <a:t>Ethical issues created by culture in sustainable tourism development for Greek Cyprus…………………………………………..……………………………………6</a:t>
            </a:r>
          </a:p>
          <a:p>
            <a:r>
              <a:rPr lang="en-IN" dirty="0">
                <a:latin typeface="Times New Roman" pitchFamily="18" charset="0"/>
                <a:cs typeface="Times New Roman" pitchFamily="18" charset="0"/>
              </a:rPr>
              <a:t>Global tourism issues appertaining to Greek Cyprus……………………...................7</a:t>
            </a:r>
          </a:p>
          <a:p>
            <a:r>
              <a:rPr lang="en-IN" dirty="0">
                <a:latin typeface="Times New Roman" pitchFamily="18" charset="0"/>
                <a:cs typeface="Times New Roman" pitchFamily="18" charset="0"/>
              </a:rPr>
              <a:t>Global tourism issues appertaining to Greek Cyprus (Contd.)…..…………………………………………………………………………...8</a:t>
            </a:r>
          </a:p>
          <a:p>
            <a:r>
              <a:rPr lang="en-IN" dirty="0">
                <a:latin typeface="Times New Roman" pitchFamily="18" charset="0"/>
                <a:cs typeface="Times New Roman" pitchFamily="18" charset="0"/>
              </a:rPr>
              <a:t>Revolution and undermining of traditional cultures and national identities for Greek Cyprus…….….………………………………………………………………….……9</a:t>
            </a:r>
          </a:p>
          <a:p>
            <a:r>
              <a:rPr lang="en-IN" dirty="0">
                <a:latin typeface="Times New Roman" pitchFamily="18" charset="0"/>
                <a:cs typeface="Times New Roman" pitchFamily="18" charset="0"/>
              </a:rPr>
              <a:t>Conclusion……………………………………………………………………………10</a:t>
            </a:r>
          </a:p>
          <a:p>
            <a:r>
              <a:rPr lang="en-IN" dirty="0">
                <a:latin typeface="Times New Roman" pitchFamily="18" charset="0"/>
                <a:cs typeface="Times New Roman" pitchFamily="18" charset="0"/>
              </a:rPr>
              <a:t>References……………………………………………………………………………11-12</a:t>
            </a:r>
          </a:p>
          <a:p>
            <a:pPr>
              <a:buNone/>
            </a:pPr>
            <a:endParaRPr lang="en-IN" dirty="0">
              <a:latin typeface="Times New Roman" pitchFamily="18" charset="0"/>
              <a:cs typeface="Times New Roman" pitchFamily="18" charset="0"/>
            </a:endParaRPr>
          </a:p>
          <a:p>
            <a:endParaRPr lang="en-IN" dirty="0">
              <a:latin typeface="Times New Roman" pitchFamily="18" charset="0"/>
              <a:cs typeface="Times New Roman" pitchFamily="18" charset="0"/>
            </a:endParaRPr>
          </a:p>
          <a:p>
            <a:endParaRPr lang="en-IN" dirty="0">
              <a:latin typeface="Times New Roman" pitchFamily="18" charset="0"/>
              <a:cs typeface="Times New Roman" pitchFamily="18" charset="0"/>
            </a:endParaRPr>
          </a:p>
          <a:p>
            <a:pPr marL="0" indent="0">
              <a:buNone/>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2</a:t>
            </a:fld>
            <a:endParaRPr lang="en-IN"/>
          </a:p>
        </p:txBody>
      </p:sp>
    </p:spTree>
    <p:extLst>
      <p:ext uri="{BB962C8B-B14F-4D97-AF65-F5344CB8AC3E}">
        <p14:creationId xmlns:p14="http://schemas.microsoft.com/office/powerpoint/2010/main" val="1466124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095" y="416620"/>
            <a:ext cx="9124135" cy="1027169"/>
          </a:xfrm>
        </p:spPr>
        <p:txBody>
          <a:bodyPr/>
          <a:lstStyle/>
          <a:p>
            <a:r>
              <a:rPr lang="en-IN" sz="3200" b="1" dirty="0">
                <a:solidFill>
                  <a:schemeClr val="tx1"/>
                </a:solidFill>
                <a:latin typeface="Times New Roman" panose="02020603050405020304" pitchFamily="18" charset="0"/>
                <a:cs typeface="Times New Roman" panose="02020603050405020304" pitchFamily="18" charset="0"/>
              </a:rPr>
              <a:t>INTRODUCTION</a:t>
            </a:r>
            <a:endParaRPr lang="en-US"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2670" y="1363579"/>
            <a:ext cx="5298741" cy="4475748"/>
          </a:xfrm>
        </p:spPr>
        <p:txBody>
          <a:bodyPr>
            <a:normAutofit lnSpcReduction="10000"/>
          </a:bodyPr>
          <a:lstStyle/>
          <a:p>
            <a:pPr algn="just">
              <a:buNone/>
            </a:pPr>
            <a:r>
              <a:rPr lang="en-IN" dirty="0">
                <a:latin typeface="Times New Roman" pitchFamily="18" charset="0"/>
                <a:cs typeface="Times New Roman" pitchFamily="18" charset="0"/>
              </a:rPr>
              <a:t>     Culture is an essential element of sustainable tourism.  It encompasses the beliefs, values, customs, and traditions of a community or society, including their language, arts, history, religion, and social practices. Culture plays a vital role in tourism, as visitors are often attracted to destinations that offer unique cultural experiences (Kim, </a:t>
            </a:r>
            <a:r>
              <a:rPr lang="en-IN" dirty="0" err="1">
                <a:latin typeface="Times New Roman" pitchFamily="18" charset="0"/>
                <a:cs typeface="Times New Roman" pitchFamily="18" charset="0"/>
              </a:rPr>
              <a:t>Whitford</a:t>
            </a:r>
            <a:r>
              <a:rPr lang="en-IN" dirty="0">
                <a:latin typeface="Times New Roman" pitchFamily="18" charset="0"/>
                <a:cs typeface="Times New Roman" pitchFamily="18" charset="0"/>
              </a:rPr>
              <a:t>, and </a:t>
            </a:r>
            <a:r>
              <a:rPr lang="en-IN" dirty="0" err="1">
                <a:latin typeface="Times New Roman" pitchFamily="18" charset="0"/>
                <a:cs typeface="Times New Roman" pitchFamily="18" charset="0"/>
              </a:rPr>
              <a:t>Arcodia</a:t>
            </a:r>
            <a:r>
              <a:rPr lang="en-IN" dirty="0">
                <a:latin typeface="Times New Roman" pitchFamily="18" charset="0"/>
                <a:cs typeface="Times New Roman" pitchFamily="18" charset="0"/>
              </a:rPr>
              <a:t>, 2019). This presentation takes Greek Cyprus, an island country located to the north of Egypt and east of Greece, into consideration. All the cultural considerations and important aspects appertaining to sustainable tourism in Greek Cyprus will be discussed in this presentation.</a:t>
            </a:r>
            <a:endParaRPr lang="en-US" dirty="0">
              <a:latin typeface="Times New Roman" pitchFamily="18" charset="0"/>
              <a:cs typeface="Times New Roman" pitchFamily="18" charset="0"/>
            </a:endParaRPr>
          </a:p>
        </p:txBody>
      </p:sp>
      <p:sp>
        <p:nvSpPr>
          <p:cNvPr id="3074" name="AutoShape 2" descr="teaching – COMMUNICATE WITH EXCELLENT WRITING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6" name="AutoShape 4" descr="teaching – COMMUNICATE WITH EXCELLENT WRITING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teaching – COMMUNICATE WITH EXCELLENT WRITING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 name="Slide Number Placeholder 3"/>
          <p:cNvSpPr>
            <a:spLocks noGrp="1"/>
          </p:cNvSpPr>
          <p:nvPr>
            <p:ph type="sldNum" sz="quarter" idx="12"/>
          </p:nvPr>
        </p:nvSpPr>
        <p:spPr/>
        <p:txBody>
          <a:bodyPr/>
          <a:lstStyle/>
          <a:p>
            <a:fld id="{F3FE94C9-EB76-489E-8094-7B499E7E3EB4}" type="slidenum">
              <a:rPr lang="en-IN" smtClean="0"/>
              <a:pPr/>
              <a:t>3</a:t>
            </a:fld>
            <a:endParaRPr lang="en-IN"/>
          </a:p>
        </p:txBody>
      </p:sp>
      <p:sp>
        <p:nvSpPr>
          <p:cNvPr id="9" name="TextBox 8"/>
          <p:cNvSpPr txBox="1"/>
          <p:nvPr/>
        </p:nvSpPr>
        <p:spPr>
          <a:xfrm>
            <a:off x="6978316" y="2646947"/>
            <a:ext cx="3064042" cy="369332"/>
          </a:xfrm>
          <a:prstGeom prst="rect">
            <a:avLst/>
          </a:prstGeom>
          <a:noFill/>
        </p:spPr>
        <p:txBody>
          <a:bodyPr wrap="square" rtlCol="0">
            <a:spAutoFit/>
          </a:bodyPr>
          <a:lstStyle/>
          <a:p>
            <a:endParaRPr lang="en-IN" dirty="0"/>
          </a:p>
        </p:txBody>
      </p:sp>
      <p:sp>
        <p:nvSpPr>
          <p:cNvPr id="21506" name="AutoShape 2" descr="Cultural Sustainability EXPLAINED - Sustainability Succes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1508" name="AutoShape 4" descr="Cultural Sustainability EXPLAINED - Sustainability Succes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21510" name="AutoShape 6" descr="Cultural Sustainability EXPLAINED - Sustainability Succes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21514" name="Picture 10" descr="Opening the vault of tourism in Cyprus"/>
          <p:cNvPicPr>
            <a:picLocks noChangeAspect="1" noChangeArrowheads="1"/>
          </p:cNvPicPr>
          <p:nvPr/>
        </p:nvPicPr>
        <p:blipFill>
          <a:blip r:embed="rId3" cstate="print"/>
          <a:srcRect/>
          <a:stretch>
            <a:fillRect/>
          </a:stretch>
        </p:blipFill>
        <p:spPr bwMode="auto">
          <a:xfrm>
            <a:off x="7069722" y="1684421"/>
            <a:ext cx="4336215" cy="3866147"/>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77394-B7AA-5EA6-5853-C0D42921CE12}"/>
              </a:ext>
            </a:extLst>
          </p:cNvPr>
          <p:cNvSpPr>
            <a:spLocks noGrp="1"/>
          </p:cNvSpPr>
          <p:nvPr>
            <p:ph type="title"/>
          </p:nvPr>
        </p:nvSpPr>
        <p:spPr>
          <a:xfrm>
            <a:off x="469648" y="468760"/>
            <a:ext cx="9404723" cy="1400530"/>
          </a:xfrm>
        </p:spPr>
        <p:txBody>
          <a:bodyPr/>
          <a:lstStyle/>
          <a:p>
            <a:pPr algn="l"/>
            <a:r>
              <a:rPr lang="en-IN" sz="3200" b="1" dirty="0">
                <a:solidFill>
                  <a:schemeClr val="tx1"/>
                </a:solidFill>
                <a:latin typeface="Times New Roman" panose="02020603050405020304" pitchFamily="18" charset="0"/>
                <a:cs typeface="Times New Roman" panose="02020603050405020304" pitchFamily="18" charset="0"/>
              </a:rPr>
              <a:t>WAYS IN WHICH GREEK CYPRUS CONSIDERS CULTURE IN SUSTAINABLE TOURISM</a:t>
            </a:r>
            <a:r>
              <a:rPr lang="en-IN" b="1" dirty="0">
                <a:solidFill>
                  <a:schemeClr val="tx1"/>
                </a:solidFill>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958F8F91-A837-5492-52F2-1359036A0F43}"/>
              </a:ext>
            </a:extLst>
          </p:cNvPr>
          <p:cNvSpPr>
            <a:spLocks noGrp="1"/>
          </p:cNvSpPr>
          <p:nvPr>
            <p:ph idx="1"/>
          </p:nvPr>
        </p:nvSpPr>
        <p:spPr>
          <a:xfrm>
            <a:off x="806221" y="2151532"/>
            <a:ext cx="8642580" cy="4096871"/>
          </a:xfrm>
        </p:spPr>
        <p:txBody>
          <a:bodyPr>
            <a:normAutofit/>
          </a:bodyPr>
          <a:lstStyle/>
          <a:p>
            <a:pPr marL="0" indent="0" algn="just">
              <a:buNone/>
            </a:pPr>
            <a:r>
              <a:rPr lang="en-IN" dirty="0">
                <a:latin typeface="Times New Roman" pitchFamily="18" charset="0"/>
                <a:cs typeface="Times New Roman" pitchFamily="18" charset="0"/>
              </a:rPr>
              <a:t>Greek Cyprus places great emphasis on culture in its sustainable tourism efforts. Here are some ways in which Greek Cyprus considers culture in sustainable tourism:</a:t>
            </a:r>
          </a:p>
          <a:p>
            <a:pPr marL="0" indent="0" algn="just">
              <a:buFont typeface="Wingdings" pitchFamily="2" charset="2"/>
              <a:buChar char="q"/>
            </a:pPr>
            <a:r>
              <a:rPr lang="en-IN" dirty="0">
                <a:latin typeface="Times New Roman" pitchFamily="18" charset="0"/>
                <a:cs typeface="Times New Roman" pitchFamily="18" charset="0"/>
              </a:rPr>
              <a:t> Preservation of historic sites (</a:t>
            </a:r>
            <a:r>
              <a:rPr lang="en-IN" dirty="0" err="1">
                <a:latin typeface="Times New Roman" pitchFamily="18" charset="0"/>
                <a:cs typeface="Times New Roman" pitchFamily="18" charset="0"/>
              </a:rPr>
              <a:t>Themistocleous</a:t>
            </a:r>
            <a:r>
              <a:rPr lang="en-IN" dirty="0">
                <a:latin typeface="Times New Roman" pitchFamily="18" charset="0"/>
                <a:cs typeface="Times New Roman" pitchFamily="18" charset="0"/>
              </a:rPr>
              <a:t> et al, 2019).</a:t>
            </a:r>
          </a:p>
          <a:p>
            <a:pPr marL="0" indent="0" algn="just">
              <a:buFont typeface="Wingdings" pitchFamily="2" charset="2"/>
              <a:buChar char="q"/>
            </a:pPr>
            <a:r>
              <a:rPr lang="en-IN" dirty="0">
                <a:latin typeface="Times New Roman" pitchFamily="18" charset="0"/>
                <a:cs typeface="Times New Roman" pitchFamily="18" charset="0"/>
              </a:rPr>
              <a:t> Promotion of local arts and crafts</a:t>
            </a:r>
          </a:p>
          <a:p>
            <a:pPr marL="0" indent="0" algn="just">
              <a:buFont typeface="Wingdings" pitchFamily="2" charset="2"/>
              <a:buChar char="q"/>
            </a:pPr>
            <a:r>
              <a:rPr lang="en-IN" dirty="0">
                <a:latin typeface="Times New Roman" pitchFamily="18" charset="0"/>
                <a:cs typeface="Times New Roman" pitchFamily="18" charset="0"/>
              </a:rPr>
              <a:t> Food and wine tourism</a:t>
            </a:r>
          </a:p>
          <a:p>
            <a:pPr marL="0" indent="0" algn="just">
              <a:buFont typeface="Wingdings" pitchFamily="2" charset="2"/>
              <a:buChar char="q"/>
            </a:pPr>
            <a:r>
              <a:rPr lang="en-IN" dirty="0">
                <a:latin typeface="Times New Roman" pitchFamily="18" charset="0"/>
                <a:cs typeface="Times New Roman" pitchFamily="18" charset="0"/>
              </a:rPr>
              <a:t> Cultural events and festivals (</a:t>
            </a:r>
            <a:r>
              <a:rPr lang="en-IN" dirty="0" err="1">
                <a:latin typeface="Times New Roman" pitchFamily="18" charset="0"/>
                <a:cs typeface="Times New Roman" pitchFamily="18" charset="0"/>
              </a:rPr>
              <a:t>Sadikoglu</a:t>
            </a:r>
            <a:r>
              <a:rPr lang="en-IN" dirty="0">
                <a:latin typeface="Times New Roman" pitchFamily="18" charset="0"/>
                <a:cs typeface="Times New Roman" pitchFamily="18" charset="0"/>
              </a:rPr>
              <a:t>, 2021)</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4</a:t>
            </a:fld>
            <a:endParaRPr lang="en-IN"/>
          </a:p>
        </p:txBody>
      </p:sp>
      <p:pic>
        <p:nvPicPr>
          <p:cNvPr id="19458" name="Picture 2" descr="International Theatre Institute - International Festival of Ancient Greek  Drama – Cyprus, July 2020 The Cultural Services of the Ministry of  Education and Culture, the Cyprus Centre of the International Theatre  Institute"/>
          <p:cNvPicPr>
            <a:picLocks noChangeAspect="1" noChangeArrowheads="1"/>
          </p:cNvPicPr>
          <p:nvPr/>
        </p:nvPicPr>
        <p:blipFill>
          <a:blip r:embed="rId3" cstate="print"/>
          <a:srcRect/>
          <a:stretch>
            <a:fillRect/>
          </a:stretch>
        </p:blipFill>
        <p:spPr bwMode="auto">
          <a:xfrm>
            <a:off x="7315200" y="3288633"/>
            <a:ext cx="4491789" cy="2662988"/>
          </a:xfrm>
          <a:prstGeom prst="rect">
            <a:avLst/>
          </a:prstGeom>
          <a:noFill/>
        </p:spPr>
      </p:pic>
    </p:spTree>
    <p:extLst>
      <p:ext uri="{BB962C8B-B14F-4D97-AF65-F5344CB8AC3E}">
        <p14:creationId xmlns:p14="http://schemas.microsoft.com/office/powerpoint/2010/main" val="2587770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dirty="0">
                <a:latin typeface="Times New Roman" pitchFamily="18" charset="0"/>
                <a:cs typeface="Times New Roman" pitchFamily="18" charset="0"/>
              </a:rPr>
              <a:t>4 IMPORTANT PILLARS of TOURISM for GREEK CYPRUS</a:t>
            </a:r>
          </a:p>
        </p:txBody>
      </p:sp>
      <p:sp>
        <p:nvSpPr>
          <p:cNvPr id="3" name="Content Placeholder 2"/>
          <p:cNvSpPr>
            <a:spLocks noGrp="1"/>
          </p:cNvSpPr>
          <p:nvPr>
            <p:ph idx="1"/>
          </p:nvPr>
        </p:nvSpPr>
        <p:spPr/>
        <p:txBody>
          <a:bodyPr/>
          <a:lstStyle/>
          <a:p>
            <a:r>
              <a:rPr lang="en-IN" dirty="0">
                <a:latin typeface="Times New Roman" pitchFamily="18" charset="0"/>
                <a:cs typeface="Times New Roman" pitchFamily="18" charset="0"/>
              </a:rPr>
              <a:t>Fresh Water (Code et al, 2020)</a:t>
            </a:r>
          </a:p>
          <a:p>
            <a:r>
              <a:rPr lang="en-IN" dirty="0">
                <a:latin typeface="Times New Roman" pitchFamily="18" charset="0"/>
                <a:cs typeface="Times New Roman" pitchFamily="18" charset="0"/>
              </a:rPr>
              <a:t>Clean Air (</a:t>
            </a:r>
            <a:r>
              <a:rPr lang="en-IN" dirty="0" err="1">
                <a:latin typeface="Times New Roman" pitchFamily="18" charset="0"/>
                <a:cs typeface="Times New Roman" pitchFamily="18" charset="0"/>
              </a:rPr>
              <a:t>Zeng</a:t>
            </a:r>
            <a:r>
              <a:rPr lang="en-IN" dirty="0">
                <a:latin typeface="Times New Roman" pitchFamily="18" charset="0"/>
                <a:cs typeface="Times New Roman" pitchFamily="18" charset="0"/>
              </a:rPr>
              <a:t> et al, 2021).</a:t>
            </a:r>
          </a:p>
          <a:p>
            <a:r>
              <a:rPr lang="en-IN" dirty="0">
                <a:latin typeface="Times New Roman" pitchFamily="18" charset="0"/>
                <a:cs typeface="Times New Roman" pitchFamily="18" charset="0"/>
              </a:rPr>
              <a:t>Fertile Soil</a:t>
            </a:r>
          </a:p>
          <a:p>
            <a:r>
              <a:rPr lang="en-IN" dirty="0">
                <a:latin typeface="Times New Roman" pitchFamily="18" charset="0"/>
                <a:cs typeface="Times New Roman" pitchFamily="18" charset="0"/>
              </a:rPr>
              <a:t>Reviving Oceans</a:t>
            </a:r>
          </a:p>
        </p:txBody>
      </p:sp>
      <p:sp>
        <p:nvSpPr>
          <p:cNvPr id="4" name="Slide Number Placeholder 3"/>
          <p:cNvSpPr>
            <a:spLocks noGrp="1"/>
          </p:cNvSpPr>
          <p:nvPr>
            <p:ph type="sldNum" sz="quarter" idx="12"/>
          </p:nvPr>
        </p:nvSpPr>
        <p:spPr/>
        <p:txBody>
          <a:bodyPr/>
          <a:lstStyle/>
          <a:p>
            <a:fld id="{F3FE94C9-EB76-489E-8094-7B499E7E3EB4}" type="slidenum">
              <a:rPr lang="en-IN" smtClean="0"/>
              <a:pPr/>
              <a:t>5</a:t>
            </a:fld>
            <a:endParaRPr lang="en-I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A5F6-3E9A-B54E-CDC3-B4E271B8EE12}"/>
              </a:ext>
            </a:extLst>
          </p:cNvPr>
          <p:cNvSpPr>
            <a:spLocks noGrp="1"/>
          </p:cNvSpPr>
          <p:nvPr>
            <p:ph type="title"/>
          </p:nvPr>
        </p:nvSpPr>
        <p:spPr>
          <a:xfrm>
            <a:off x="240630" y="449179"/>
            <a:ext cx="10940715" cy="1604211"/>
          </a:xfrm>
        </p:spPr>
        <p:txBody>
          <a:bodyPr/>
          <a:lstStyle/>
          <a:p>
            <a:pPr algn="l"/>
            <a:r>
              <a:rPr lang="en-IN" sz="3200" b="1" dirty="0">
                <a:solidFill>
                  <a:schemeClr val="tx1"/>
                </a:solidFill>
                <a:latin typeface="Times New Roman" panose="02020603050405020304" pitchFamily="18" charset="0"/>
                <a:cs typeface="Times New Roman" panose="02020603050405020304" pitchFamily="18" charset="0"/>
              </a:rPr>
              <a:t>ETHICAL ISSUES CREATED BY CULTURE IN SUSTAINABLE  TOURISM DEVELOPMENT FOR GREEK CYPRUS</a:t>
            </a:r>
          </a:p>
        </p:txBody>
      </p:sp>
      <p:sp>
        <p:nvSpPr>
          <p:cNvPr id="3" name="Content Placeholder 2">
            <a:extLst>
              <a:ext uri="{FF2B5EF4-FFF2-40B4-BE49-F238E27FC236}">
                <a16:creationId xmlns:a16="http://schemas.microsoft.com/office/drawing/2014/main" id="{ED5884E7-E3BF-F768-128C-68A44BC82CB7}"/>
              </a:ext>
            </a:extLst>
          </p:cNvPr>
          <p:cNvSpPr>
            <a:spLocks noGrp="1"/>
          </p:cNvSpPr>
          <p:nvPr>
            <p:ph idx="1"/>
          </p:nvPr>
        </p:nvSpPr>
        <p:spPr>
          <a:xfrm>
            <a:off x="474525" y="2294021"/>
            <a:ext cx="6808591" cy="2759242"/>
          </a:xfrm>
        </p:spPr>
        <p:txBody>
          <a:bodyPr>
            <a:normAutofit/>
          </a:bodyPr>
          <a:lstStyle/>
          <a:p>
            <a:pPr marL="0" indent="0" algn="just">
              <a:buFont typeface="Wingdings" pitchFamily="2" charset="2"/>
              <a:buChar char="Ø"/>
            </a:pPr>
            <a:r>
              <a:rPr lang="en-IN" dirty="0">
                <a:latin typeface="Times New Roman" pitchFamily="18" charset="0"/>
                <a:cs typeface="Times New Roman" pitchFamily="18" charset="0"/>
              </a:rPr>
              <a:t> Cultural Appropriation</a:t>
            </a:r>
          </a:p>
          <a:p>
            <a:pPr marL="0" indent="0" algn="just">
              <a:buFont typeface="Wingdings" pitchFamily="2" charset="2"/>
              <a:buChar char="Ø"/>
            </a:pPr>
            <a:r>
              <a:rPr lang="en-IN" dirty="0">
                <a:latin typeface="Times New Roman" pitchFamily="18" charset="0"/>
                <a:cs typeface="Times New Roman" pitchFamily="18" charset="0"/>
              </a:rPr>
              <a:t> Authenticity Loss</a:t>
            </a:r>
          </a:p>
          <a:p>
            <a:pPr marL="0" indent="0" algn="just">
              <a:buFont typeface="Wingdings" pitchFamily="2" charset="2"/>
              <a:buChar char="Ø"/>
            </a:pPr>
            <a:r>
              <a:rPr lang="en-IN" dirty="0">
                <a:latin typeface="Times New Roman" pitchFamily="18" charset="0"/>
                <a:cs typeface="Times New Roman" pitchFamily="18" charset="0"/>
              </a:rPr>
              <a:t> Exploitation of Labour</a:t>
            </a:r>
          </a:p>
          <a:p>
            <a:pPr marL="0" indent="0" algn="just">
              <a:buFont typeface="Wingdings" pitchFamily="2" charset="2"/>
              <a:buChar char="Ø"/>
            </a:pPr>
            <a:r>
              <a:rPr lang="en-IN" dirty="0">
                <a:latin typeface="Times New Roman" pitchFamily="18" charset="0"/>
                <a:cs typeface="Times New Roman" pitchFamily="18" charset="0"/>
              </a:rPr>
              <a:t> Environmental Degradation (Liu et al, 2022)</a:t>
            </a:r>
          </a:p>
        </p:txBody>
      </p:sp>
      <p:sp>
        <p:nvSpPr>
          <p:cNvPr id="4" name="Slide Number Placeholder 3"/>
          <p:cNvSpPr>
            <a:spLocks noGrp="1"/>
          </p:cNvSpPr>
          <p:nvPr>
            <p:ph type="sldNum" sz="quarter" idx="12"/>
          </p:nvPr>
        </p:nvSpPr>
        <p:spPr/>
        <p:txBody>
          <a:bodyPr/>
          <a:lstStyle/>
          <a:p>
            <a:fld id="{F3FE94C9-EB76-489E-8094-7B499E7E3EB4}" type="slidenum">
              <a:rPr lang="en-IN" smtClean="0"/>
              <a:pPr/>
              <a:t>6</a:t>
            </a:fld>
            <a:endParaRPr lang="en-IN"/>
          </a:p>
        </p:txBody>
      </p:sp>
      <p:pic>
        <p:nvPicPr>
          <p:cNvPr id="17410" name="Picture 2" descr="Ecotourism, Ethical, and Sustainable Travel: How to be a Responsible Tourist"/>
          <p:cNvPicPr>
            <a:picLocks noChangeAspect="1" noChangeArrowheads="1"/>
          </p:cNvPicPr>
          <p:nvPr/>
        </p:nvPicPr>
        <p:blipFill>
          <a:blip r:embed="rId3" cstate="print"/>
          <a:srcRect/>
          <a:stretch>
            <a:fillRect/>
          </a:stretch>
        </p:blipFill>
        <p:spPr bwMode="auto">
          <a:xfrm>
            <a:off x="5710989" y="2454442"/>
            <a:ext cx="4936122" cy="2811128"/>
          </a:xfrm>
          <a:prstGeom prst="rect">
            <a:avLst/>
          </a:prstGeom>
          <a:noFill/>
        </p:spPr>
      </p:pic>
    </p:spTree>
    <p:extLst>
      <p:ext uri="{BB962C8B-B14F-4D97-AF65-F5344CB8AC3E}">
        <p14:creationId xmlns:p14="http://schemas.microsoft.com/office/powerpoint/2010/main" val="180650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AFE9-2DC9-FA24-A01F-24DAC308FDAC}"/>
              </a:ext>
            </a:extLst>
          </p:cNvPr>
          <p:cNvSpPr>
            <a:spLocks noGrp="1"/>
          </p:cNvSpPr>
          <p:nvPr>
            <p:ph type="title"/>
          </p:nvPr>
        </p:nvSpPr>
        <p:spPr>
          <a:xfrm>
            <a:off x="624597" y="431203"/>
            <a:ext cx="9404723" cy="1400530"/>
          </a:xfrm>
        </p:spPr>
        <p:txBody>
          <a:bodyPr/>
          <a:lstStyle/>
          <a:p>
            <a:pPr algn="l"/>
            <a:r>
              <a:rPr lang="en-IN" sz="3200" b="1" dirty="0">
                <a:solidFill>
                  <a:schemeClr val="tx1"/>
                </a:solidFill>
                <a:latin typeface="Times New Roman" panose="02020603050405020304" pitchFamily="18" charset="0"/>
                <a:cs typeface="Times New Roman" panose="02020603050405020304" pitchFamily="18" charset="0"/>
              </a:rPr>
              <a:t>GLOBAL TOURISM ISSUES APPERTAINING TO GREEK CYPRUS </a:t>
            </a:r>
            <a:endParaRPr lang="en-IN"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C221D8-8BF0-216C-5E21-ED4EA9E407F9}"/>
              </a:ext>
            </a:extLst>
          </p:cNvPr>
          <p:cNvSpPr>
            <a:spLocks noGrp="1"/>
          </p:cNvSpPr>
          <p:nvPr>
            <p:ph idx="1"/>
          </p:nvPr>
        </p:nvSpPr>
        <p:spPr>
          <a:xfrm>
            <a:off x="624597" y="1572126"/>
            <a:ext cx="6417887" cy="3673643"/>
          </a:xfrm>
        </p:spPr>
        <p:txBody>
          <a:bodyPr>
            <a:normAutofit/>
          </a:bodyPr>
          <a:lstStyle/>
          <a:p>
            <a:pPr marL="0" indent="0" algn="just">
              <a:buFont typeface="Wingdings" pitchFamily="2" charset="2"/>
              <a:buChar char="ü"/>
            </a:pPr>
            <a:r>
              <a:rPr lang="en-IN" dirty="0">
                <a:latin typeface="Times New Roman" pitchFamily="18" charset="0"/>
                <a:cs typeface="Times New Roman" pitchFamily="18" charset="0"/>
              </a:rPr>
              <a:t> Operational Challenges</a:t>
            </a:r>
          </a:p>
          <a:p>
            <a:pPr marL="0" indent="0" algn="just">
              <a:buFont typeface="Wingdings" pitchFamily="2" charset="2"/>
              <a:buChar char="ü"/>
            </a:pPr>
            <a:r>
              <a:rPr lang="en-IN" dirty="0">
                <a:latin typeface="Times New Roman" pitchFamily="18" charset="0"/>
                <a:cs typeface="Times New Roman" pitchFamily="18" charset="0"/>
              </a:rPr>
              <a:t>Commercialisation</a:t>
            </a:r>
          </a:p>
          <a:p>
            <a:pPr marL="0" indent="0" algn="just">
              <a:buFont typeface="Wingdings" pitchFamily="2" charset="2"/>
              <a:buChar char="ü"/>
            </a:pPr>
            <a:r>
              <a:rPr lang="en-IN" dirty="0">
                <a:latin typeface="Times New Roman" pitchFamily="18" charset="0"/>
                <a:cs typeface="Times New Roman" pitchFamily="18" charset="0"/>
              </a:rPr>
              <a:t> Ethics (</a:t>
            </a:r>
            <a:r>
              <a:rPr lang="en-IN" dirty="0" err="1">
                <a:latin typeface="Times New Roman" pitchFamily="18" charset="0"/>
                <a:cs typeface="Times New Roman" pitchFamily="18" charset="0"/>
              </a:rPr>
              <a:t>Seyedabolghasemi</a:t>
            </a:r>
            <a:r>
              <a:rPr lang="en-IN" dirty="0">
                <a:latin typeface="Times New Roman" pitchFamily="18" charset="0"/>
                <a:cs typeface="Times New Roman" pitchFamily="18" charset="0"/>
              </a:rPr>
              <a:t> et al, 2022)</a:t>
            </a:r>
          </a:p>
          <a:p>
            <a:pPr marL="0" indent="0" algn="just">
              <a:buFont typeface="Wingdings" pitchFamily="2" charset="2"/>
              <a:buChar char="ü"/>
            </a:pPr>
            <a:r>
              <a:rPr lang="en-IN" dirty="0">
                <a:latin typeface="Times New Roman" pitchFamily="18" charset="0"/>
                <a:cs typeface="Times New Roman" pitchFamily="18" charset="0"/>
              </a:rPr>
              <a:t> Race and Religion</a:t>
            </a:r>
          </a:p>
          <a:p>
            <a:pPr marL="0" indent="0" algn="just">
              <a:buFont typeface="Wingdings" pitchFamily="2" charset="2"/>
              <a:buChar char="ü"/>
            </a:pPr>
            <a:r>
              <a:rPr lang="en-IN" dirty="0">
                <a:latin typeface="Times New Roman" pitchFamily="18" charset="0"/>
                <a:cs typeface="Times New Roman" pitchFamily="18" charset="0"/>
              </a:rPr>
              <a:t> </a:t>
            </a:r>
          </a:p>
        </p:txBody>
      </p:sp>
      <p:sp>
        <p:nvSpPr>
          <p:cNvPr id="4" name="Slide Number Placeholder 3"/>
          <p:cNvSpPr>
            <a:spLocks noGrp="1"/>
          </p:cNvSpPr>
          <p:nvPr>
            <p:ph type="sldNum" sz="quarter" idx="12"/>
          </p:nvPr>
        </p:nvSpPr>
        <p:spPr/>
        <p:txBody>
          <a:bodyPr/>
          <a:lstStyle/>
          <a:p>
            <a:fld id="{F3FE94C9-EB76-489E-8094-7B499E7E3EB4}" type="slidenum">
              <a:rPr lang="en-IN" smtClean="0"/>
              <a:pPr/>
              <a:t>7</a:t>
            </a:fld>
            <a:endParaRPr lang="en-IN"/>
          </a:p>
        </p:txBody>
      </p:sp>
      <p:sp>
        <p:nvSpPr>
          <p:cNvPr id="12292" name="AutoShape 4" descr="What Is Market Research? Here's What You Need to Know! | Blackridge Resear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2294" name="AutoShape 6" descr="What Is Market Research? Here's What You Need to Know! | Blackridge Resear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2296" name="AutoShape 8" descr="What Is Market Research? Here's What You Need to Know! | Blackridge Resear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2298" name="AutoShape 10" descr="What Is Market Research? Here's What You Need to Know! | Blackridge Resear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5362" name="Picture 2" descr="The relationship between religion and racism: the evidence | British  Politics and Policy at LSE"/>
          <p:cNvPicPr>
            <a:picLocks noChangeAspect="1" noChangeArrowheads="1"/>
          </p:cNvPicPr>
          <p:nvPr/>
        </p:nvPicPr>
        <p:blipFill>
          <a:blip r:embed="rId3" cstate="print"/>
          <a:srcRect/>
          <a:stretch>
            <a:fillRect/>
          </a:stretch>
        </p:blipFill>
        <p:spPr bwMode="auto">
          <a:xfrm>
            <a:off x="5293895" y="1668379"/>
            <a:ext cx="4551110" cy="3112169"/>
          </a:xfrm>
          <a:prstGeom prst="rect">
            <a:avLst/>
          </a:prstGeom>
          <a:noFill/>
        </p:spPr>
      </p:pic>
    </p:spTree>
    <p:extLst>
      <p:ext uri="{BB962C8B-B14F-4D97-AF65-F5344CB8AC3E}">
        <p14:creationId xmlns:p14="http://schemas.microsoft.com/office/powerpoint/2010/main" val="394884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E42A-330C-779C-6D4F-43571F97E84C}"/>
              </a:ext>
            </a:extLst>
          </p:cNvPr>
          <p:cNvSpPr>
            <a:spLocks noGrp="1"/>
          </p:cNvSpPr>
          <p:nvPr>
            <p:ph type="title"/>
          </p:nvPr>
        </p:nvSpPr>
        <p:spPr>
          <a:xfrm>
            <a:off x="481263" y="452718"/>
            <a:ext cx="9569571" cy="1400530"/>
          </a:xfrm>
        </p:spPr>
        <p:txBody>
          <a:bodyPr/>
          <a:lstStyle/>
          <a:p>
            <a:r>
              <a:rPr lang="en-IN" sz="3200" b="1" dirty="0">
                <a:solidFill>
                  <a:schemeClr val="tx1"/>
                </a:solidFill>
                <a:latin typeface="Times New Roman" panose="02020603050405020304" pitchFamily="18" charset="0"/>
                <a:cs typeface="Times New Roman" panose="02020603050405020304" pitchFamily="18" charset="0"/>
              </a:rPr>
              <a:t>GLOBAL TOURISM ISSUES APPERTAINING TO GREEK CYPRUS   </a:t>
            </a:r>
          </a:p>
        </p:txBody>
      </p:sp>
      <p:sp>
        <p:nvSpPr>
          <p:cNvPr id="3" name="Content Placeholder 2">
            <a:extLst>
              <a:ext uri="{FF2B5EF4-FFF2-40B4-BE49-F238E27FC236}">
                <a16:creationId xmlns:a16="http://schemas.microsoft.com/office/drawing/2014/main" id="{91388472-201F-E8D7-B1F6-DBC18A1C33CB}"/>
              </a:ext>
            </a:extLst>
          </p:cNvPr>
          <p:cNvSpPr>
            <a:spLocks noGrp="1"/>
          </p:cNvSpPr>
          <p:nvPr>
            <p:ph idx="1"/>
          </p:nvPr>
        </p:nvSpPr>
        <p:spPr>
          <a:xfrm>
            <a:off x="387278" y="1570620"/>
            <a:ext cx="8291501" cy="4677783"/>
          </a:xfrm>
        </p:spPr>
        <p:txBody>
          <a:bodyPr>
            <a:normAutofit/>
          </a:bodyPr>
          <a:lstStyle/>
          <a:p>
            <a:pPr algn="just">
              <a:buFont typeface="Wingdings" pitchFamily="2" charset="2"/>
              <a:buChar char="ü"/>
            </a:pPr>
            <a:r>
              <a:rPr lang="en-IN" sz="2400" dirty="0">
                <a:latin typeface="Times New Roman" pitchFamily="18" charset="0"/>
                <a:cs typeface="Times New Roman" pitchFamily="18" charset="0"/>
              </a:rPr>
              <a:t>Westernisation and Stereotyping</a:t>
            </a:r>
          </a:p>
          <a:p>
            <a:pPr algn="just">
              <a:buFont typeface="Wingdings" pitchFamily="2" charset="2"/>
              <a:buChar char="ü"/>
            </a:pPr>
            <a:r>
              <a:rPr lang="en-IN" sz="2400" dirty="0">
                <a:latin typeface="Times New Roman" pitchFamily="18" charset="0"/>
                <a:cs typeface="Times New Roman" pitchFamily="18" charset="0"/>
              </a:rPr>
              <a:t>Language (Rookwood, 2020)</a:t>
            </a:r>
          </a:p>
          <a:p>
            <a:pPr algn="just">
              <a:buFont typeface="Wingdings" pitchFamily="2" charset="2"/>
              <a:buChar char="ü"/>
            </a:pPr>
            <a:r>
              <a:rPr lang="en-IN" sz="2400" dirty="0">
                <a:latin typeface="Times New Roman" pitchFamily="18" charset="0"/>
                <a:cs typeface="Times New Roman" pitchFamily="18" charset="0"/>
              </a:rPr>
              <a:t>Cultural Change (Iran, Jordan, and Palestine, 2023). </a:t>
            </a:r>
          </a:p>
          <a:p>
            <a:pPr algn="just">
              <a:buFont typeface="Wingdings" pitchFamily="2" charset="2"/>
              <a:buChar char="ü"/>
            </a:pPr>
            <a:endParaRPr lang="en-IN" sz="2400" dirty="0">
              <a:latin typeface="Times New Roman" pitchFamily="18" charset="0"/>
              <a:cs typeface="Times New Roman" pitchFamily="18" charset="0"/>
            </a:endParaRPr>
          </a:p>
          <a:p>
            <a:pPr algn="just">
              <a:buNone/>
            </a:pPr>
            <a:endParaRPr lang="en-IN" sz="2400"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8</a:t>
            </a:fld>
            <a:endParaRPr lang="en-IN"/>
          </a:p>
        </p:txBody>
      </p:sp>
      <p:pic>
        <p:nvPicPr>
          <p:cNvPr id="13314" name="Picture 2" descr="Visit Ukraine - Reviving tourism: how tourism countries and services are  recovering from the Covid-19 pandemic"/>
          <p:cNvPicPr>
            <a:picLocks noChangeAspect="1" noChangeArrowheads="1"/>
          </p:cNvPicPr>
          <p:nvPr/>
        </p:nvPicPr>
        <p:blipFill>
          <a:blip r:embed="rId3" cstate="print"/>
          <a:srcRect/>
          <a:stretch>
            <a:fillRect/>
          </a:stretch>
        </p:blipFill>
        <p:spPr bwMode="auto">
          <a:xfrm>
            <a:off x="7294312" y="2668002"/>
            <a:ext cx="4495800" cy="3371851"/>
          </a:xfrm>
          <a:prstGeom prst="rect">
            <a:avLst/>
          </a:prstGeom>
          <a:noFill/>
        </p:spPr>
      </p:pic>
    </p:spTree>
    <p:extLst>
      <p:ext uri="{BB962C8B-B14F-4D97-AF65-F5344CB8AC3E}">
        <p14:creationId xmlns:p14="http://schemas.microsoft.com/office/powerpoint/2010/main" val="47684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9593C-E177-53AC-F04F-C7D9653FDD44}"/>
              </a:ext>
            </a:extLst>
          </p:cNvPr>
          <p:cNvSpPr>
            <a:spLocks noGrp="1"/>
          </p:cNvSpPr>
          <p:nvPr>
            <p:ph type="title"/>
          </p:nvPr>
        </p:nvSpPr>
        <p:spPr>
          <a:xfrm>
            <a:off x="256674" y="452718"/>
            <a:ext cx="10266947" cy="1400530"/>
          </a:xfrm>
        </p:spPr>
        <p:txBody>
          <a:bodyPr/>
          <a:lstStyle/>
          <a:p>
            <a:r>
              <a:rPr lang="en-IN" sz="3200" b="1" dirty="0">
                <a:solidFill>
                  <a:schemeClr val="tx1"/>
                </a:solidFill>
                <a:latin typeface="Times New Roman" pitchFamily="18" charset="0"/>
                <a:cs typeface="Times New Roman" pitchFamily="18" charset="0"/>
              </a:rPr>
              <a:t>REVOLUTION AND UNDERMINING OF TRADITIONAL CULTURES AND NATIONAL IDENTITIES FOR GREEK CYPRUS</a:t>
            </a:r>
          </a:p>
        </p:txBody>
      </p:sp>
      <p:sp>
        <p:nvSpPr>
          <p:cNvPr id="3" name="Content Placeholder 2">
            <a:extLst>
              <a:ext uri="{FF2B5EF4-FFF2-40B4-BE49-F238E27FC236}">
                <a16:creationId xmlns:a16="http://schemas.microsoft.com/office/drawing/2014/main" id="{73FB5416-9B87-A20D-D471-2EB177641C71}"/>
              </a:ext>
            </a:extLst>
          </p:cNvPr>
          <p:cNvSpPr>
            <a:spLocks noGrp="1"/>
          </p:cNvSpPr>
          <p:nvPr>
            <p:ph idx="1"/>
          </p:nvPr>
        </p:nvSpPr>
        <p:spPr>
          <a:xfrm>
            <a:off x="417095" y="2245895"/>
            <a:ext cx="7299158" cy="4268026"/>
          </a:xfrm>
        </p:spPr>
        <p:txBody>
          <a:bodyPr>
            <a:normAutofit/>
          </a:bodyPr>
          <a:lstStyle/>
          <a:p>
            <a:pPr marL="457200" indent="-457200" algn="just">
              <a:buNone/>
            </a:pPr>
            <a:r>
              <a:rPr lang="en-IN" dirty="0">
                <a:latin typeface="Times New Roman" pitchFamily="18" charset="0"/>
                <a:cs typeface="Times New Roman" pitchFamily="18" charset="0"/>
              </a:rPr>
              <a:t>       The subject of revolution and undermining of traditional culture and national identity in Greek Cyprus related with sustainable tourism is complicated. On the one hand, tourism may offer economic advantages and assist conserve cultural heritage by supporting the conservation of historical places and customs. On the other hand, mass tourism has the potential to </a:t>
            </a:r>
            <a:r>
              <a:rPr lang="en-IN" dirty="0" err="1">
                <a:latin typeface="Times New Roman" pitchFamily="18" charset="0"/>
                <a:cs typeface="Times New Roman" pitchFamily="18" charset="0"/>
              </a:rPr>
              <a:t>commodify</a:t>
            </a:r>
            <a:r>
              <a:rPr lang="en-IN" dirty="0">
                <a:latin typeface="Times New Roman" pitchFamily="18" charset="0"/>
                <a:cs typeface="Times New Roman" pitchFamily="18" charset="0"/>
              </a:rPr>
              <a:t> culture and erode traditional practises (</a:t>
            </a:r>
            <a:r>
              <a:rPr lang="en-IN" dirty="0" err="1">
                <a:latin typeface="Times New Roman" pitchFamily="18" charset="0"/>
                <a:cs typeface="Times New Roman" pitchFamily="18" charset="0"/>
              </a:rPr>
              <a:t>Laužikas</a:t>
            </a:r>
            <a:r>
              <a:rPr lang="en-IN" dirty="0">
                <a:latin typeface="Times New Roman" pitchFamily="18" charset="0"/>
                <a:cs typeface="Times New Roman" pitchFamily="18" charset="0"/>
              </a:rPr>
              <a:t> et al, 2022).</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9</a:t>
            </a:fld>
            <a:endParaRPr lang="en-IN"/>
          </a:p>
        </p:txBody>
      </p:sp>
      <p:sp>
        <p:nvSpPr>
          <p:cNvPr id="8194" name="AutoShape 2" descr="8 Game-Changing Data Technologies - Database Trends and Applicati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8196" name="AutoShape 4" descr="8 Game-Changing Data Technologies - Database Trends and Application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3196908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b="1"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a:xfrm>
            <a:off x="461628" y="1507487"/>
            <a:ext cx="8946541" cy="4195481"/>
          </a:xfrm>
        </p:spPr>
        <p:txBody>
          <a:bodyPr/>
          <a:lstStyle/>
          <a:p>
            <a:pPr algn="just">
              <a:buNone/>
            </a:pPr>
            <a:r>
              <a:rPr lang="en-IN" dirty="0"/>
              <a:t>    </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10</a:t>
            </a:fld>
            <a:endParaRPr lang="en-IN"/>
          </a:p>
        </p:txBody>
      </p:sp>
      <p:sp>
        <p:nvSpPr>
          <p:cNvPr id="5" name="Rectangle 4"/>
          <p:cNvSpPr/>
          <p:nvPr/>
        </p:nvSpPr>
        <p:spPr>
          <a:xfrm>
            <a:off x="770020" y="1534215"/>
            <a:ext cx="7796463" cy="2862322"/>
          </a:xfrm>
          <a:prstGeom prst="rect">
            <a:avLst/>
          </a:prstGeom>
        </p:spPr>
        <p:txBody>
          <a:bodyPr wrap="square">
            <a:spAutoFit/>
          </a:bodyPr>
          <a:lstStyle/>
          <a:p>
            <a:pPr algn="just"/>
            <a:r>
              <a:rPr lang="en-IN" sz="2000" dirty="0">
                <a:latin typeface="Times New Roman" pitchFamily="18" charset="0"/>
                <a:cs typeface="Times New Roman" pitchFamily="18" charset="0"/>
              </a:rPr>
              <a:t>Sustainability in Greek Cyprus tourism is a difficult subject that necessitates a diversified solution. Lastly, economic, social, and environmental considerations must be balanced to ensure that tourism benefits both tourists and local populations while also protecting the island's natural and cultural history. To achieve sustainable tourism in Greek Cyprus, responsible tourist practises such as decreasing waste and pollution, fostering cultural preservation, and supporting the local economy must be implemented. In addition, efforts should be made to raise public awareness and education on sustainable tourism practises.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b="1"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487062" y="1152983"/>
            <a:ext cx="10806580" cy="5279901"/>
          </a:xfrm>
        </p:spPr>
        <p:txBody>
          <a:bodyPr>
            <a:noAutofit/>
          </a:bodyPr>
          <a:lstStyle/>
          <a:p>
            <a:pPr lvl="0">
              <a:lnSpc>
                <a:spcPct val="170000"/>
              </a:lnSpc>
              <a:buFont typeface="+mj-lt"/>
              <a:buAutoNum type="arabicPeriod"/>
            </a:pPr>
            <a:r>
              <a:rPr lang="en-IN" sz="1500" dirty="0">
                <a:latin typeface="Times New Roman" panose="02020603050405020304" pitchFamily="18" charset="0"/>
                <a:cs typeface="Times New Roman" panose="02020603050405020304" pitchFamily="18" charset="0"/>
              </a:rPr>
              <a:t>Iran, I., Jordan, O. and Palestine, S., (2023). Anna Farmaki1* and </a:t>
            </a:r>
            <a:r>
              <a:rPr lang="en-IN" sz="1500" dirty="0" err="1">
                <a:latin typeface="Times New Roman" panose="02020603050405020304" pitchFamily="18" charset="0"/>
                <a:cs typeface="Times New Roman" panose="02020603050405020304" pitchFamily="18" charset="0"/>
              </a:rPr>
              <a:t>Dimitrios</a:t>
            </a:r>
            <a:r>
              <a:rPr lang="en-IN" sz="1500" dirty="0">
                <a:latin typeface="Times New Roman" panose="02020603050405020304" pitchFamily="18" charset="0"/>
                <a:cs typeface="Times New Roman" panose="02020603050405020304" pitchFamily="18" charset="0"/>
              </a:rPr>
              <a:t> Stylidis2 1Cyprus University of Technology, Limassol, Cyprus; 2University of Crete, </a:t>
            </a:r>
            <a:r>
              <a:rPr lang="en-IN" sz="1500" dirty="0" err="1">
                <a:latin typeface="Times New Roman" panose="02020603050405020304" pitchFamily="18" charset="0"/>
                <a:cs typeface="Times New Roman" panose="02020603050405020304" pitchFamily="18" charset="0"/>
              </a:rPr>
              <a:t>Gallos</a:t>
            </a:r>
            <a:r>
              <a:rPr lang="en-IN" sz="1500" dirty="0">
                <a:latin typeface="Times New Roman" panose="02020603050405020304" pitchFamily="18" charset="0"/>
                <a:cs typeface="Times New Roman" panose="02020603050405020304" pitchFamily="18" charset="0"/>
              </a:rPr>
              <a:t>, </a:t>
            </a:r>
            <a:r>
              <a:rPr lang="en-IN" sz="1500" dirty="0" err="1">
                <a:latin typeface="Times New Roman" panose="02020603050405020304" pitchFamily="18" charset="0"/>
                <a:cs typeface="Times New Roman" panose="02020603050405020304" pitchFamily="18" charset="0"/>
              </a:rPr>
              <a:t>Rethymno</a:t>
            </a:r>
            <a:r>
              <a:rPr lang="en-IN" sz="1500" dirty="0">
                <a:latin typeface="Times New Roman" panose="02020603050405020304" pitchFamily="18" charset="0"/>
                <a:cs typeface="Times New Roman" panose="02020603050405020304" pitchFamily="18" charset="0"/>
              </a:rPr>
              <a:t>, Crete, Greece. </a:t>
            </a:r>
            <a:r>
              <a:rPr lang="en-IN" sz="1500" i="1" dirty="0">
                <a:latin typeface="Times New Roman" panose="02020603050405020304" pitchFamily="18" charset="0"/>
                <a:cs typeface="Times New Roman" panose="02020603050405020304" pitchFamily="18" charset="0"/>
              </a:rPr>
              <a:t>Planning and Development</a:t>
            </a:r>
            <a:r>
              <a:rPr lang="en-IN" sz="1500" dirty="0">
                <a:latin typeface="Times New Roman" panose="02020603050405020304" pitchFamily="18" charset="0"/>
                <a:cs typeface="Times New Roman" panose="02020603050405020304" pitchFamily="18" charset="0"/>
              </a:rPr>
              <a:t>, p.142.</a:t>
            </a:r>
            <a:endParaRPr lang="en-US" sz="1500" dirty="0">
              <a:latin typeface="Times New Roman" panose="02020603050405020304" pitchFamily="18" charset="0"/>
              <a:cs typeface="Times New Roman" panose="02020603050405020304" pitchFamily="18" charset="0"/>
            </a:endParaRPr>
          </a:p>
          <a:p>
            <a:pPr lvl="0">
              <a:lnSpc>
                <a:spcPct val="170000"/>
              </a:lnSpc>
              <a:buFont typeface="+mj-lt"/>
              <a:buAutoNum type="arabicPeriod"/>
            </a:pPr>
            <a:r>
              <a:rPr lang="en-IN" sz="1500" dirty="0">
                <a:latin typeface="Times New Roman" panose="02020603050405020304" pitchFamily="18" charset="0"/>
                <a:cs typeface="Times New Roman" panose="02020603050405020304" pitchFamily="18" charset="0"/>
              </a:rPr>
              <a:t>Kim, S., </a:t>
            </a:r>
            <a:r>
              <a:rPr lang="en-IN" sz="1500" dirty="0" err="1">
                <a:latin typeface="Times New Roman" panose="02020603050405020304" pitchFamily="18" charset="0"/>
                <a:cs typeface="Times New Roman" panose="02020603050405020304" pitchFamily="18" charset="0"/>
              </a:rPr>
              <a:t>Whitford</a:t>
            </a:r>
            <a:r>
              <a:rPr lang="en-IN" sz="1500" dirty="0">
                <a:latin typeface="Times New Roman" panose="02020603050405020304" pitchFamily="18" charset="0"/>
                <a:cs typeface="Times New Roman" panose="02020603050405020304" pitchFamily="18" charset="0"/>
              </a:rPr>
              <a:t>, M. and </a:t>
            </a:r>
            <a:r>
              <a:rPr lang="en-IN" sz="1500" dirty="0" err="1">
                <a:latin typeface="Times New Roman" panose="02020603050405020304" pitchFamily="18" charset="0"/>
                <a:cs typeface="Times New Roman" panose="02020603050405020304" pitchFamily="18" charset="0"/>
              </a:rPr>
              <a:t>Arcodia</a:t>
            </a:r>
            <a:r>
              <a:rPr lang="en-IN" sz="1500" dirty="0">
                <a:latin typeface="Times New Roman" panose="02020603050405020304" pitchFamily="18" charset="0"/>
                <a:cs typeface="Times New Roman" panose="02020603050405020304" pitchFamily="18" charset="0"/>
              </a:rPr>
              <a:t>, C., (2019). Development of intangible cultural heritage as a sustainable tourism resource: The intangible cultural heritage practitioners’ perspectives. </a:t>
            </a:r>
            <a:r>
              <a:rPr lang="en-IN" sz="1500" i="1" dirty="0">
                <a:latin typeface="Times New Roman" panose="02020603050405020304" pitchFamily="18" charset="0"/>
                <a:cs typeface="Times New Roman" panose="02020603050405020304" pitchFamily="18" charset="0"/>
              </a:rPr>
              <a:t>Journal of Heritage Tourism</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14</a:t>
            </a:r>
            <a:r>
              <a:rPr lang="en-IN" sz="1500" dirty="0">
                <a:latin typeface="Times New Roman" panose="02020603050405020304" pitchFamily="18" charset="0"/>
                <a:cs typeface="Times New Roman" panose="02020603050405020304" pitchFamily="18" charset="0"/>
              </a:rPr>
              <a:t>(5-6), pp.422-435.</a:t>
            </a:r>
            <a:endParaRPr lang="en-US" sz="1500" dirty="0">
              <a:latin typeface="Times New Roman" panose="02020603050405020304" pitchFamily="18" charset="0"/>
              <a:cs typeface="Times New Roman" panose="02020603050405020304" pitchFamily="18" charset="0"/>
            </a:endParaRPr>
          </a:p>
          <a:p>
            <a:pPr lvl="0">
              <a:lnSpc>
                <a:spcPct val="170000"/>
              </a:lnSpc>
              <a:buFont typeface="+mj-lt"/>
              <a:buAutoNum type="arabicPeriod"/>
            </a:pPr>
            <a:r>
              <a:rPr lang="en-IN" sz="1500" dirty="0" err="1">
                <a:latin typeface="Times New Roman" panose="02020603050405020304" pitchFamily="18" charset="0"/>
                <a:cs typeface="Times New Roman" panose="02020603050405020304" pitchFamily="18" charset="0"/>
              </a:rPr>
              <a:t>Laužikas</a:t>
            </a:r>
            <a:r>
              <a:rPr lang="en-IN" sz="1500" dirty="0">
                <a:latin typeface="Times New Roman" panose="02020603050405020304" pitchFamily="18" charset="0"/>
                <a:cs typeface="Times New Roman" panose="02020603050405020304" pitchFamily="18" charset="0"/>
              </a:rPr>
              <a:t>, R., </a:t>
            </a:r>
            <a:r>
              <a:rPr lang="en-IN" sz="1500" dirty="0" err="1">
                <a:latin typeface="Times New Roman" panose="02020603050405020304" pitchFamily="18" charset="0"/>
                <a:cs typeface="Times New Roman" panose="02020603050405020304" pitchFamily="18" charset="0"/>
              </a:rPr>
              <a:t>Enqvist</a:t>
            </a:r>
            <a:r>
              <a:rPr lang="en-IN" sz="1500" dirty="0">
                <a:latin typeface="Times New Roman" panose="02020603050405020304" pitchFamily="18" charset="0"/>
                <a:cs typeface="Times New Roman" panose="02020603050405020304" pitchFamily="18" charset="0"/>
              </a:rPr>
              <a:t>, J., </a:t>
            </a:r>
            <a:r>
              <a:rPr lang="en-IN" sz="1500" dirty="0" err="1">
                <a:latin typeface="Times New Roman" panose="02020603050405020304" pitchFamily="18" charset="0"/>
                <a:cs typeface="Times New Roman" panose="02020603050405020304" pitchFamily="18" charset="0"/>
              </a:rPr>
              <a:t>Luengo</a:t>
            </a:r>
            <a:r>
              <a:rPr lang="en-IN" sz="1500" dirty="0">
                <a:latin typeface="Times New Roman" panose="02020603050405020304" pitchFamily="18" charset="0"/>
                <a:cs typeface="Times New Roman" panose="02020603050405020304" pitchFamily="18" charset="0"/>
              </a:rPr>
              <a:t>, P., </a:t>
            </a:r>
            <a:r>
              <a:rPr lang="en-IN" sz="1500" dirty="0" err="1">
                <a:latin typeface="Times New Roman" panose="02020603050405020304" pitchFamily="18" charset="0"/>
                <a:cs typeface="Times New Roman" panose="02020603050405020304" pitchFamily="18" charset="0"/>
              </a:rPr>
              <a:t>Šošić-Klindžić</a:t>
            </a:r>
            <a:r>
              <a:rPr lang="en-IN" sz="1500" dirty="0">
                <a:latin typeface="Times New Roman" panose="02020603050405020304" pitchFamily="18" charset="0"/>
                <a:cs typeface="Times New Roman" panose="02020603050405020304" pitchFamily="18" charset="0"/>
              </a:rPr>
              <a:t>, R. and </a:t>
            </a:r>
            <a:r>
              <a:rPr lang="en-IN" sz="1500" dirty="0" err="1">
                <a:latin typeface="Times New Roman" panose="02020603050405020304" pitchFamily="18" charset="0"/>
                <a:cs typeface="Times New Roman" panose="02020603050405020304" pitchFamily="18" charset="0"/>
              </a:rPr>
              <a:t>Toumpouri</a:t>
            </a:r>
            <a:r>
              <a:rPr lang="en-IN" sz="1500" dirty="0">
                <a:latin typeface="Times New Roman" panose="02020603050405020304" pitchFamily="18" charset="0"/>
                <a:cs typeface="Times New Roman" panose="02020603050405020304" pitchFamily="18" charset="0"/>
              </a:rPr>
              <a:t>, M., (2022). Discussing archaeology and the nation in six European countries: a discourse analysis. </a:t>
            </a:r>
            <a:r>
              <a:rPr lang="en-IN" sz="1500" i="1" dirty="0">
                <a:latin typeface="Times New Roman" panose="02020603050405020304" pitchFamily="18" charset="0"/>
                <a:cs typeface="Times New Roman" panose="02020603050405020304" pitchFamily="18" charset="0"/>
              </a:rPr>
              <a:t>Journal of Community Archaeology &amp; Heritage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9</a:t>
            </a:r>
            <a:r>
              <a:rPr lang="en-IN" sz="1500" dirty="0">
                <a:latin typeface="Times New Roman" panose="02020603050405020304" pitchFamily="18" charset="0"/>
                <a:cs typeface="Times New Roman" panose="02020603050405020304" pitchFamily="18" charset="0"/>
              </a:rPr>
              <a:t>(3), pp.161-174.</a:t>
            </a:r>
            <a:endParaRPr lang="en-US" sz="1500" dirty="0">
              <a:latin typeface="Times New Roman" panose="02020603050405020304" pitchFamily="18" charset="0"/>
              <a:cs typeface="Times New Roman" panose="02020603050405020304" pitchFamily="18" charset="0"/>
            </a:endParaRPr>
          </a:p>
          <a:p>
            <a:pPr lvl="0">
              <a:lnSpc>
                <a:spcPct val="170000"/>
              </a:lnSpc>
              <a:buFont typeface="+mj-lt"/>
              <a:buAutoNum type="arabicPeriod"/>
            </a:pPr>
            <a:r>
              <a:rPr lang="en-IN" sz="1500" dirty="0">
                <a:latin typeface="Times New Roman" panose="02020603050405020304" pitchFamily="18" charset="0"/>
                <a:cs typeface="Times New Roman" panose="02020603050405020304" pitchFamily="18" charset="0"/>
              </a:rPr>
              <a:t>Liu, Z., Lan, J., </a:t>
            </a:r>
            <a:r>
              <a:rPr lang="en-IN" sz="1500" dirty="0" err="1">
                <a:latin typeface="Times New Roman" panose="02020603050405020304" pitchFamily="18" charset="0"/>
                <a:cs typeface="Times New Roman" panose="02020603050405020304" pitchFamily="18" charset="0"/>
              </a:rPr>
              <a:t>Chien</a:t>
            </a:r>
            <a:r>
              <a:rPr lang="en-IN" sz="1500" dirty="0">
                <a:latin typeface="Times New Roman" panose="02020603050405020304" pitchFamily="18" charset="0"/>
                <a:cs typeface="Times New Roman" panose="02020603050405020304" pitchFamily="18" charset="0"/>
              </a:rPr>
              <a:t>, F., </a:t>
            </a:r>
            <a:r>
              <a:rPr lang="en-IN" sz="1500" dirty="0" err="1">
                <a:latin typeface="Times New Roman" panose="02020603050405020304" pitchFamily="18" charset="0"/>
                <a:cs typeface="Times New Roman" panose="02020603050405020304" pitchFamily="18" charset="0"/>
              </a:rPr>
              <a:t>Sadiq</a:t>
            </a:r>
            <a:r>
              <a:rPr lang="en-IN" sz="1500" dirty="0">
                <a:latin typeface="Times New Roman" panose="02020603050405020304" pitchFamily="18" charset="0"/>
                <a:cs typeface="Times New Roman" panose="02020603050405020304" pitchFamily="18" charset="0"/>
              </a:rPr>
              <a:t>, M. and Nawaz, M.A., (2022). Role of tourism development in environmental degradation: A step towards emission reduction. </a:t>
            </a:r>
            <a:r>
              <a:rPr lang="en-IN" sz="1500" i="1" dirty="0">
                <a:latin typeface="Times New Roman" panose="02020603050405020304" pitchFamily="18" charset="0"/>
                <a:cs typeface="Times New Roman" panose="02020603050405020304" pitchFamily="18" charset="0"/>
              </a:rPr>
              <a:t>Journal of environmental management</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303</a:t>
            </a:r>
            <a:r>
              <a:rPr lang="en-IN" sz="1500" dirty="0">
                <a:latin typeface="Times New Roman" panose="02020603050405020304" pitchFamily="18" charset="0"/>
                <a:cs typeface="Times New Roman" panose="02020603050405020304" pitchFamily="18" charset="0"/>
              </a:rPr>
              <a:t>, p.114078.</a:t>
            </a:r>
            <a:endParaRPr lang="en-US" sz="1500" dirty="0">
              <a:latin typeface="Times New Roman" panose="02020603050405020304" pitchFamily="18" charset="0"/>
              <a:cs typeface="Times New Roman" panose="02020603050405020304" pitchFamily="18" charset="0"/>
            </a:endParaRPr>
          </a:p>
          <a:p>
            <a:pPr lvl="0">
              <a:lnSpc>
                <a:spcPct val="170000"/>
              </a:lnSpc>
              <a:buFont typeface="+mj-lt"/>
              <a:buAutoNum type="arabicPeriod"/>
            </a:pPr>
            <a:r>
              <a:rPr lang="en-IN" sz="1500" dirty="0">
                <a:latin typeface="Times New Roman" panose="02020603050405020304" pitchFamily="18" charset="0"/>
                <a:cs typeface="Times New Roman" panose="02020603050405020304" pitchFamily="18" charset="0"/>
              </a:rPr>
              <a:t>Rookwood, J., (2020). The politics of </a:t>
            </a:r>
            <a:r>
              <a:rPr lang="en-IN" sz="1500" dirty="0" err="1">
                <a:latin typeface="Times New Roman" panose="02020603050405020304" pitchFamily="18" charset="0"/>
                <a:cs typeface="Times New Roman" panose="02020603050405020304" pitchFamily="18" charset="0"/>
              </a:rPr>
              <a:t>ConIFA</a:t>
            </a:r>
            <a:r>
              <a:rPr lang="en-IN" sz="1500" dirty="0">
                <a:latin typeface="Times New Roman" panose="02020603050405020304" pitchFamily="18" charset="0"/>
                <a:cs typeface="Times New Roman" panose="02020603050405020304" pitchFamily="18" charset="0"/>
              </a:rPr>
              <a:t>: Organising and managing international football events for unrecognised countries. </a:t>
            </a:r>
            <a:r>
              <a:rPr lang="en-IN" sz="1500" i="1" dirty="0">
                <a:latin typeface="Times New Roman" panose="02020603050405020304" pitchFamily="18" charset="0"/>
                <a:cs typeface="Times New Roman" panose="02020603050405020304" pitchFamily="18" charset="0"/>
              </a:rPr>
              <a:t>Managing Sport and Leisure</a:t>
            </a:r>
            <a:r>
              <a:rPr lang="en-IN" sz="1500" dirty="0">
                <a:latin typeface="Times New Roman" panose="02020603050405020304" pitchFamily="18" charset="0"/>
                <a:cs typeface="Times New Roman" panose="02020603050405020304" pitchFamily="18" charset="0"/>
              </a:rPr>
              <a:t>, </a:t>
            </a:r>
            <a:r>
              <a:rPr lang="en-IN" sz="1500" i="1" dirty="0">
                <a:latin typeface="Times New Roman" panose="02020603050405020304" pitchFamily="18" charset="0"/>
                <a:cs typeface="Times New Roman" panose="02020603050405020304" pitchFamily="18" charset="0"/>
              </a:rPr>
              <a:t>25</a:t>
            </a:r>
            <a:r>
              <a:rPr lang="en-IN" sz="1500" dirty="0">
                <a:latin typeface="Times New Roman" panose="02020603050405020304" pitchFamily="18" charset="0"/>
                <a:cs typeface="Times New Roman" panose="02020603050405020304" pitchFamily="18" charset="0"/>
              </a:rPr>
              <a:t>(1-2), pp.6-20.</a:t>
            </a:r>
            <a:endParaRPr lang="en-US" sz="15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F3FE94C9-EB76-489E-8094-7B499E7E3EB4}" type="slidenum">
              <a:rPr lang="en-IN" smtClean="0"/>
              <a:pPr/>
              <a:t>11</a:t>
            </a:fld>
            <a:endParaRPr lang="en-IN"/>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638091" y="1266855"/>
            <a:ext cx="10687635" cy="4195481"/>
          </a:xfrm>
        </p:spPr>
        <p:txBody>
          <a:bodyPr>
            <a:noAutofit/>
          </a:bodyPr>
          <a:lstStyle/>
          <a:p>
            <a:pPr lvl="0">
              <a:lnSpc>
                <a:spcPct val="170000"/>
              </a:lnSpc>
              <a:buFont typeface="+mj-lt"/>
              <a:buAutoNum type="arabicPeriod"/>
            </a:pPr>
            <a:r>
              <a:rPr lang="en-IN" sz="1500" dirty="0" err="1">
                <a:latin typeface="Times New Roman" pitchFamily="18" charset="0"/>
                <a:cs typeface="Times New Roman" pitchFamily="18" charset="0"/>
              </a:rPr>
              <a:t>Sadikoglu</a:t>
            </a:r>
            <a:r>
              <a:rPr lang="en-IN" sz="1500" dirty="0">
                <a:latin typeface="Times New Roman" pitchFamily="18" charset="0"/>
                <a:cs typeface="Times New Roman" pitchFamily="18" charset="0"/>
              </a:rPr>
              <a:t>, R., (2021). Festivals for inclusion? Examining the politics of cultural events in Northern Cyprus. </a:t>
            </a:r>
            <a:r>
              <a:rPr lang="en-IN" sz="1500" i="1" dirty="0">
                <a:latin typeface="Times New Roman" pitchFamily="18" charset="0"/>
                <a:cs typeface="Times New Roman" pitchFamily="18" charset="0"/>
              </a:rPr>
              <a:t>Social Inclusion</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9</a:t>
            </a:r>
            <a:r>
              <a:rPr lang="en-IN" sz="1500" dirty="0">
                <a:latin typeface="Times New Roman" pitchFamily="18" charset="0"/>
                <a:cs typeface="Times New Roman" pitchFamily="18" charset="0"/>
              </a:rPr>
              <a:t>(4), pp.168-179.</a:t>
            </a:r>
            <a:endParaRPr lang="en-US" sz="1500" dirty="0">
              <a:latin typeface="Times New Roman" pitchFamily="18" charset="0"/>
              <a:cs typeface="Times New Roman" pitchFamily="18" charset="0"/>
            </a:endParaRPr>
          </a:p>
          <a:p>
            <a:pPr lvl="0">
              <a:lnSpc>
                <a:spcPct val="170000"/>
              </a:lnSpc>
              <a:buFont typeface="+mj-lt"/>
              <a:buAutoNum type="arabicPeriod"/>
            </a:pPr>
            <a:r>
              <a:rPr lang="en-IN" sz="1500" dirty="0" err="1">
                <a:latin typeface="Times New Roman" pitchFamily="18" charset="0"/>
                <a:cs typeface="Times New Roman" pitchFamily="18" charset="0"/>
              </a:rPr>
              <a:t>Seyedabolghasemi</a:t>
            </a:r>
            <a:r>
              <a:rPr lang="en-IN" sz="1500" dirty="0">
                <a:latin typeface="Times New Roman" pitchFamily="18" charset="0"/>
                <a:cs typeface="Times New Roman" pitchFamily="18" charset="0"/>
              </a:rPr>
              <a:t>, M.A., </a:t>
            </a:r>
            <a:r>
              <a:rPr lang="en-IN" sz="1500" dirty="0" err="1">
                <a:latin typeface="Times New Roman" pitchFamily="18" charset="0"/>
                <a:cs typeface="Times New Roman" pitchFamily="18" charset="0"/>
              </a:rPr>
              <a:t>Kilic</a:t>
            </a:r>
            <a:r>
              <a:rPr lang="en-IN" sz="1500" dirty="0">
                <a:latin typeface="Times New Roman" pitchFamily="18" charset="0"/>
                <a:cs typeface="Times New Roman" pitchFamily="18" charset="0"/>
              </a:rPr>
              <a:t>, H., </a:t>
            </a:r>
            <a:r>
              <a:rPr lang="en-IN" sz="1500" dirty="0" err="1">
                <a:latin typeface="Times New Roman" pitchFamily="18" charset="0"/>
                <a:cs typeface="Times New Roman" pitchFamily="18" charset="0"/>
              </a:rPr>
              <a:t>Avci</a:t>
            </a:r>
            <a:r>
              <a:rPr lang="en-IN" sz="1500" dirty="0">
                <a:latin typeface="Times New Roman" pitchFamily="18" charset="0"/>
                <a:cs typeface="Times New Roman" pitchFamily="18" charset="0"/>
              </a:rPr>
              <a:t>, T., </a:t>
            </a:r>
            <a:r>
              <a:rPr lang="en-IN" sz="1500" dirty="0" err="1">
                <a:latin typeface="Times New Roman" pitchFamily="18" charset="0"/>
                <a:cs typeface="Times New Roman" pitchFamily="18" charset="0"/>
              </a:rPr>
              <a:t>Eluwole</a:t>
            </a:r>
            <a:r>
              <a:rPr lang="en-IN" sz="1500" dirty="0">
                <a:latin typeface="Times New Roman" pitchFamily="18" charset="0"/>
                <a:cs typeface="Times New Roman" pitchFamily="18" charset="0"/>
              </a:rPr>
              <a:t>, K.K. and </a:t>
            </a:r>
            <a:r>
              <a:rPr lang="en-IN" sz="1500" dirty="0" err="1">
                <a:latin typeface="Times New Roman" pitchFamily="18" charset="0"/>
                <a:cs typeface="Times New Roman" pitchFamily="18" charset="0"/>
              </a:rPr>
              <a:t>Lasisi</a:t>
            </a:r>
            <a:r>
              <a:rPr lang="en-IN" sz="1500" dirty="0">
                <a:latin typeface="Times New Roman" pitchFamily="18" charset="0"/>
                <a:cs typeface="Times New Roman" pitchFamily="18" charset="0"/>
              </a:rPr>
              <a:t>, T.T., (2022). Residents’ perceptions of sustainable tourism destination recovery: The case of Northern Cyprus. </a:t>
            </a:r>
            <a:r>
              <a:rPr lang="en-IN" sz="1500" i="1" dirty="0">
                <a:latin typeface="Times New Roman" pitchFamily="18" charset="0"/>
                <a:cs typeface="Times New Roman" pitchFamily="18" charset="0"/>
              </a:rPr>
              <a:t>Land</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11</a:t>
            </a:r>
            <a:r>
              <a:rPr lang="en-IN" sz="1500" dirty="0">
                <a:latin typeface="Times New Roman" pitchFamily="18" charset="0"/>
                <a:cs typeface="Times New Roman" pitchFamily="18" charset="0"/>
              </a:rPr>
              <a:t>(1), p.94.</a:t>
            </a:r>
          </a:p>
          <a:p>
            <a:pPr lvl="0">
              <a:lnSpc>
                <a:spcPct val="170000"/>
              </a:lnSpc>
              <a:buFont typeface="+mj-lt"/>
              <a:buAutoNum type="arabicPeriod"/>
            </a:pPr>
            <a:r>
              <a:rPr lang="en-IN" sz="1500" dirty="0">
                <a:latin typeface="Times New Roman" pitchFamily="18" charset="0"/>
                <a:cs typeface="Times New Roman" pitchFamily="18" charset="0"/>
              </a:rPr>
              <a:t>Cole, S.K., </a:t>
            </a:r>
            <a:r>
              <a:rPr lang="en-IN" sz="1500" dirty="0" err="1">
                <a:latin typeface="Times New Roman" pitchFamily="18" charset="0"/>
                <a:cs typeface="Times New Roman" pitchFamily="18" charset="0"/>
              </a:rPr>
              <a:t>Mullor</a:t>
            </a:r>
            <a:r>
              <a:rPr lang="en-IN" sz="1500" dirty="0">
                <a:latin typeface="Times New Roman" pitchFamily="18" charset="0"/>
                <a:cs typeface="Times New Roman" pitchFamily="18" charset="0"/>
              </a:rPr>
              <a:t>, E.C., Ma, Y. and </a:t>
            </a:r>
            <a:r>
              <a:rPr lang="en-IN" sz="1500" dirty="0" err="1">
                <a:latin typeface="Times New Roman" pitchFamily="18" charset="0"/>
                <a:cs typeface="Times New Roman" pitchFamily="18" charset="0"/>
              </a:rPr>
              <a:t>Sandang</a:t>
            </a:r>
            <a:r>
              <a:rPr lang="en-IN" sz="1500" dirty="0">
                <a:latin typeface="Times New Roman" pitchFamily="18" charset="0"/>
                <a:cs typeface="Times New Roman" pitchFamily="18" charset="0"/>
              </a:rPr>
              <a:t>, Y., (2020). “Tourism, water, and gender”—An international review of an unexplored nexus. </a:t>
            </a:r>
            <a:r>
              <a:rPr lang="en-IN" sz="1500" i="1" dirty="0">
                <a:latin typeface="Times New Roman" pitchFamily="18" charset="0"/>
                <a:cs typeface="Times New Roman" pitchFamily="18" charset="0"/>
              </a:rPr>
              <a:t>Wiley Interdisciplinary Reviews: Water</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7</a:t>
            </a:r>
            <a:r>
              <a:rPr lang="en-IN" sz="1500" dirty="0">
                <a:latin typeface="Times New Roman" pitchFamily="18" charset="0"/>
                <a:cs typeface="Times New Roman" pitchFamily="18" charset="0"/>
              </a:rPr>
              <a:t>(4), p.e1442.</a:t>
            </a:r>
            <a:endParaRPr lang="en-US" sz="1500" dirty="0">
              <a:latin typeface="Times New Roman" pitchFamily="18" charset="0"/>
              <a:cs typeface="Times New Roman" pitchFamily="18" charset="0"/>
            </a:endParaRPr>
          </a:p>
          <a:p>
            <a:pPr lvl="0">
              <a:lnSpc>
                <a:spcPct val="170000"/>
              </a:lnSpc>
              <a:buFont typeface="+mj-lt"/>
              <a:buAutoNum type="arabicPeriod"/>
            </a:pPr>
            <a:r>
              <a:rPr lang="en-IN" sz="1500" dirty="0" err="1">
                <a:latin typeface="Times New Roman" pitchFamily="18" charset="0"/>
                <a:cs typeface="Times New Roman" pitchFamily="18" charset="0"/>
              </a:rPr>
              <a:t>Themistocleous</a:t>
            </a:r>
            <a:r>
              <a:rPr lang="en-IN" sz="1500" dirty="0">
                <a:latin typeface="Times New Roman" pitchFamily="18" charset="0"/>
                <a:cs typeface="Times New Roman" pitchFamily="18" charset="0"/>
              </a:rPr>
              <a:t>, K., </a:t>
            </a:r>
            <a:r>
              <a:rPr lang="en-IN" sz="1500" dirty="0" err="1">
                <a:latin typeface="Times New Roman" pitchFamily="18" charset="0"/>
                <a:cs typeface="Times New Roman" pitchFamily="18" charset="0"/>
              </a:rPr>
              <a:t>Mettas</a:t>
            </a:r>
            <a:r>
              <a:rPr lang="en-IN" sz="1500" dirty="0">
                <a:latin typeface="Times New Roman" pitchFamily="18" charset="0"/>
                <a:cs typeface="Times New Roman" pitchFamily="18" charset="0"/>
              </a:rPr>
              <a:t>, C., </a:t>
            </a:r>
            <a:r>
              <a:rPr lang="en-IN" sz="1500" dirty="0" err="1">
                <a:latin typeface="Times New Roman" pitchFamily="18" charset="0"/>
                <a:cs typeface="Times New Roman" pitchFamily="18" charset="0"/>
              </a:rPr>
              <a:t>Evagorou</a:t>
            </a:r>
            <a:r>
              <a:rPr lang="en-IN" sz="1500" dirty="0">
                <a:latin typeface="Times New Roman" pitchFamily="18" charset="0"/>
                <a:cs typeface="Times New Roman" pitchFamily="18" charset="0"/>
              </a:rPr>
              <a:t>, E. and </a:t>
            </a:r>
            <a:r>
              <a:rPr lang="en-IN" sz="1500" dirty="0" err="1">
                <a:latin typeface="Times New Roman" pitchFamily="18" charset="0"/>
                <a:cs typeface="Times New Roman" pitchFamily="18" charset="0"/>
              </a:rPr>
              <a:t>Hadjimitsis</a:t>
            </a:r>
            <a:r>
              <a:rPr lang="en-IN" sz="1500" dirty="0">
                <a:latin typeface="Times New Roman" pitchFamily="18" charset="0"/>
                <a:cs typeface="Times New Roman" pitchFamily="18" charset="0"/>
              </a:rPr>
              <a:t>, D., (2019), October. The use of UAVs and </a:t>
            </a:r>
            <a:r>
              <a:rPr lang="en-IN" sz="1500" dirty="0" err="1">
                <a:latin typeface="Times New Roman" pitchFamily="18" charset="0"/>
                <a:cs typeface="Times New Roman" pitchFamily="18" charset="0"/>
              </a:rPr>
              <a:t>photogrammetry</a:t>
            </a:r>
            <a:r>
              <a:rPr lang="en-IN" sz="1500" dirty="0">
                <a:latin typeface="Times New Roman" pitchFamily="18" charset="0"/>
                <a:cs typeface="Times New Roman" pitchFamily="18" charset="0"/>
              </a:rPr>
              <a:t> for the documentation of cultural heritage monuments: the case study of the churches in Cyprus. In </a:t>
            </a:r>
            <a:r>
              <a:rPr lang="en-IN" sz="1500" i="1" dirty="0">
                <a:latin typeface="Times New Roman" pitchFamily="18" charset="0"/>
                <a:cs typeface="Times New Roman" pitchFamily="18" charset="0"/>
              </a:rPr>
              <a:t>Earth resources and environmental remote sensing/GIS applications X</a:t>
            </a:r>
            <a:r>
              <a:rPr lang="en-IN" sz="1500" dirty="0">
                <a:latin typeface="Times New Roman" pitchFamily="18" charset="0"/>
                <a:cs typeface="Times New Roman" pitchFamily="18" charset="0"/>
              </a:rPr>
              <a:t> (Vol. 11156, pp. 85-96). SPIE.</a:t>
            </a:r>
          </a:p>
          <a:p>
            <a:pPr lvl="0">
              <a:lnSpc>
                <a:spcPct val="170000"/>
              </a:lnSpc>
              <a:buFont typeface="+mj-lt"/>
              <a:buAutoNum type="arabicPeriod"/>
            </a:pPr>
            <a:r>
              <a:rPr lang="en-IN" sz="1500" dirty="0" err="1">
                <a:latin typeface="Times New Roman" pitchFamily="18" charset="0"/>
                <a:cs typeface="Times New Roman" pitchFamily="18" charset="0"/>
              </a:rPr>
              <a:t>Zeng</a:t>
            </a:r>
            <a:r>
              <a:rPr lang="en-IN" sz="1500" dirty="0">
                <a:latin typeface="Times New Roman" pitchFamily="18" charset="0"/>
                <a:cs typeface="Times New Roman" pitchFamily="18" charset="0"/>
              </a:rPr>
              <a:t>, J., </a:t>
            </a:r>
            <a:r>
              <a:rPr lang="en-IN" sz="1500" dirty="0" err="1">
                <a:latin typeface="Times New Roman" pitchFamily="18" charset="0"/>
                <a:cs typeface="Times New Roman" pitchFamily="18" charset="0"/>
              </a:rPr>
              <a:t>Wen</a:t>
            </a:r>
            <a:r>
              <a:rPr lang="en-IN" sz="1500" dirty="0">
                <a:latin typeface="Times New Roman" pitchFamily="18" charset="0"/>
                <a:cs typeface="Times New Roman" pitchFamily="18" charset="0"/>
              </a:rPr>
              <a:t>, Y., Bi, C. and </a:t>
            </a:r>
            <a:r>
              <a:rPr lang="en-IN" sz="1500" dirty="0" err="1">
                <a:latin typeface="Times New Roman" pitchFamily="18" charset="0"/>
                <a:cs typeface="Times New Roman" pitchFamily="18" charset="0"/>
              </a:rPr>
              <a:t>Feiock</a:t>
            </a:r>
            <a:r>
              <a:rPr lang="en-IN" sz="1500" dirty="0">
                <a:latin typeface="Times New Roman" pitchFamily="18" charset="0"/>
                <a:cs typeface="Times New Roman" pitchFamily="18" charset="0"/>
              </a:rPr>
              <a:t>, R., (2021). Effect of tourism development on urban air pollution in China: The moderating role of tourism infrastructure. </a:t>
            </a:r>
            <a:r>
              <a:rPr lang="en-IN" sz="1500" i="1" dirty="0">
                <a:latin typeface="Times New Roman" pitchFamily="18" charset="0"/>
                <a:cs typeface="Times New Roman" pitchFamily="18" charset="0"/>
              </a:rPr>
              <a:t>Journal of Cleaner Production</a:t>
            </a:r>
            <a:r>
              <a:rPr lang="en-IN" sz="1500" dirty="0">
                <a:latin typeface="Times New Roman" pitchFamily="18" charset="0"/>
                <a:cs typeface="Times New Roman" pitchFamily="18" charset="0"/>
              </a:rPr>
              <a:t>, </a:t>
            </a:r>
            <a:r>
              <a:rPr lang="en-IN" sz="1500" i="1" dirty="0">
                <a:latin typeface="Times New Roman" pitchFamily="18" charset="0"/>
                <a:cs typeface="Times New Roman" pitchFamily="18" charset="0"/>
              </a:rPr>
              <a:t>280</a:t>
            </a:r>
            <a:r>
              <a:rPr lang="en-IN" sz="1500" dirty="0">
                <a:latin typeface="Times New Roman" pitchFamily="18" charset="0"/>
                <a:cs typeface="Times New Roman" pitchFamily="18" charset="0"/>
              </a:rPr>
              <a:t>, p.</a:t>
            </a:r>
          </a:p>
        </p:txBody>
      </p:sp>
      <p:sp>
        <p:nvSpPr>
          <p:cNvPr id="4" name="Slide Number Placeholder 3"/>
          <p:cNvSpPr>
            <a:spLocks noGrp="1"/>
          </p:cNvSpPr>
          <p:nvPr>
            <p:ph type="sldNum" sz="quarter" idx="12"/>
          </p:nvPr>
        </p:nvSpPr>
        <p:spPr/>
        <p:txBody>
          <a:bodyPr/>
          <a:lstStyle/>
          <a:p>
            <a:fld id="{F3FE94C9-EB76-489E-8094-7B499E7E3EB4}" type="slidenum">
              <a:rPr lang="en-IN" smtClean="0"/>
              <a:pPr/>
              <a:t>12</a:t>
            </a:fld>
            <a:endParaRPr lang="en-IN"/>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2">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3073</Words>
  <Application>Microsoft Office PowerPoint</Application>
  <PresentationFormat>Widescreen</PresentationFormat>
  <Paragraphs>111</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Times New Roman</vt:lpstr>
      <vt:lpstr>Wingdings</vt:lpstr>
      <vt:lpstr>Wingdings 3</vt:lpstr>
      <vt:lpstr>Ion</vt:lpstr>
      <vt:lpstr>PowerPoint Presentation</vt:lpstr>
      <vt:lpstr>TABLE OF CONTENTS </vt:lpstr>
      <vt:lpstr>INTRODUCTION</vt:lpstr>
      <vt:lpstr>WAYS IN WHICH GREEK CYPRUS CONSIDERS CULTURE IN SUSTAINABLE TOURISM </vt:lpstr>
      <vt:lpstr>4 IMPORTANT PILLARS of TOURISM for GREEK CYPRUS</vt:lpstr>
      <vt:lpstr>ETHICAL ISSUES CREATED BY CULTURE IN SUSTAINABLE  TOURISM DEVELOPMENT FOR GREEK CYPRUS</vt:lpstr>
      <vt:lpstr>GLOBAL TOURISM ISSUES APPERTAINING TO GREEK CYPRUS </vt:lpstr>
      <vt:lpstr>GLOBAL TOURISM ISSUES APPERTAINING TO GREEK CYPRUS   </vt:lpstr>
      <vt:lpstr>REVOLUTION AND UNDERMINING OF TRADITIONAL CULTURES AND NATIONAL IDENTITIES FOR GREEK CYPRUS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2023-03-15T11:54:56Z</dcterms:created>
  <dcterms:modified xsi:type="dcterms:W3CDTF">2023-03-19T20:09:35Z</dcterms:modified>
</cp:coreProperties>
</file>