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6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57"/>
    <p:restoredTop sz="94681"/>
  </p:normalViewPr>
  <p:slideViewPr>
    <p:cSldViewPr snapToGrid="0" snapToObjects="1">
      <p:cViewPr varScale="1">
        <p:scale>
          <a:sx n="76" d="100"/>
          <a:sy n="76" d="100"/>
        </p:scale>
        <p:origin x="2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5/15/2019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a:t>5/15/2019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5/15/2019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5/15/2019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5/15/2019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a:pPr/>
              <a:t>5/15/2019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ressbooks.bccampus.ca/technicalwriting/chapter/2-models-for-understanding-team-dynamics/"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53AB4-1E17-6142-8DAB-1649FFA96669}"/>
              </a:ext>
            </a:extLst>
          </p:cNvPr>
          <p:cNvSpPr>
            <a:spLocks noGrp="1"/>
          </p:cNvSpPr>
          <p:nvPr>
            <p:ph type="ctrTitle"/>
          </p:nvPr>
        </p:nvSpPr>
        <p:spPr/>
        <p:txBody>
          <a:bodyPr/>
          <a:lstStyle/>
          <a:p>
            <a:r>
              <a:rPr lang="en-US" dirty="0"/>
              <a:t>Teamworking within UWTSD CONSULTANCY</a:t>
            </a:r>
          </a:p>
        </p:txBody>
      </p:sp>
      <p:sp>
        <p:nvSpPr>
          <p:cNvPr id="3" name="Subtitle 2">
            <a:extLst>
              <a:ext uri="{FF2B5EF4-FFF2-40B4-BE49-F238E27FC236}">
                <a16:creationId xmlns:a16="http://schemas.microsoft.com/office/drawing/2014/main" id="{940AC084-CC79-644E-BEE7-2601A4DF2C9A}"/>
              </a:ext>
            </a:extLst>
          </p:cNvPr>
          <p:cNvSpPr>
            <a:spLocks noGrp="1"/>
          </p:cNvSpPr>
          <p:nvPr>
            <p:ph type="subTitle" idx="1"/>
          </p:nvPr>
        </p:nvSpPr>
        <p:spPr/>
        <p:txBody>
          <a:bodyPr/>
          <a:lstStyle/>
          <a:p>
            <a:r>
              <a:rPr lang="en-US" b="1" dirty="0">
                <a:latin typeface="Arial" panose="020B0604020202020204" pitchFamily="34" charset="0"/>
                <a:cs typeface="Arial" panose="020B0604020202020204" pitchFamily="34" charset="0"/>
              </a:rPr>
              <a:t>We are a consultancy service that helps provide insight into how teamworking can benefit an organization regardless or how big or small it is.</a:t>
            </a:r>
          </a:p>
        </p:txBody>
      </p:sp>
    </p:spTree>
    <p:extLst>
      <p:ext uri="{BB962C8B-B14F-4D97-AF65-F5344CB8AC3E}">
        <p14:creationId xmlns:p14="http://schemas.microsoft.com/office/powerpoint/2010/main" val="1347237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5" name="Rectangle 11">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4D97BA16-DCB1-F94A-A93B-08416FD3836E}"/>
              </a:ext>
            </a:extLst>
          </p:cNvPr>
          <p:cNvPicPr>
            <a:picLocks noChangeAspect="1"/>
          </p:cNvPicPr>
          <p:nvPr/>
        </p:nvPicPr>
        <p:blipFill>
          <a:blip r:embed="rId2"/>
          <a:stretch>
            <a:fillRect/>
          </a:stretch>
        </p:blipFill>
        <p:spPr>
          <a:xfrm>
            <a:off x="643465" y="1127420"/>
            <a:ext cx="6909479" cy="4612077"/>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26" name="Picture 13">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632F13-2BA3-A94D-8A39-AB5D2D764D55}"/>
              </a:ext>
            </a:extLst>
          </p:cNvPr>
          <p:cNvSpPr>
            <a:spLocks noGrp="1"/>
          </p:cNvSpPr>
          <p:nvPr>
            <p:ph type="title"/>
          </p:nvPr>
        </p:nvSpPr>
        <p:spPr>
          <a:xfrm>
            <a:off x="8196408" y="640831"/>
            <a:ext cx="3352128" cy="1573863"/>
          </a:xfrm>
        </p:spPr>
        <p:txBody>
          <a:bodyPr>
            <a:noAutofit/>
          </a:bodyPr>
          <a:lstStyle/>
          <a:p>
            <a:pPr algn="l"/>
            <a:r>
              <a:rPr lang="en-US" sz="6000" dirty="0"/>
              <a:t>Team Alpha </a:t>
            </a:r>
          </a:p>
        </p:txBody>
      </p:sp>
      <p:sp>
        <p:nvSpPr>
          <p:cNvPr id="27" name="Content Placeholder 8">
            <a:extLst>
              <a:ext uri="{FF2B5EF4-FFF2-40B4-BE49-F238E27FC236}">
                <a16:creationId xmlns:a16="http://schemas.microsoft.com/office/drawing/2014/main" id="{B964071D-ED37-4EF2-A971-5E2E73DC7DE6}"/>
              </a:ext>
            </a:extLst>
          </p:cNvPr>
          <p:cNvSpPr>
            <a:spLocks noGrp="1"/>
          </p:cNvSpPr>
          <p:nvPr>
            <p:ph sz="quarter" idx="13"/>
          </p:nvPr>
        </p:nvSpPr>
        <p:spPr>
          <a:xfrm>
            <a:off x="8196408" y="2367092"/>
            <a:ext cx="3352128" cy="3881309"/>
          </a:xfrm>
        </p:spPr>
        <p:txBody>
          <a:bodyPr>
            <a:normAutofit/>
          </a:bodyPr>
          <a:lstStyle/>
          <a:p>
            <a:endParaRPr lang="en-US" sz="1800"/>
          </a:p>
        </p:txBody>
      </p:sp>
    </p:spTree>
    <p:extLst>
      <p:ext uri="{BB962C8B-B14F-4D97-AF65-F5344CB8AC3E}">
        <p14:creationId xmlns:p14="http://schemas.microsoft.com/office/powerpoint/2010/main" val="4053093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58A5-B552-7A47-BD2D-549C6F8901FB}"/>
              </a:ext>
            </a:extLst>
          </p:cNvPr>
          <p:cNvSpPr>
            <a:spLocks noGrp="1"/>
          </p:cNvSpPr>
          <p:nvPr>
            <p:ph type="title"/>
          </p:nvPr>
        </p:nvSpPr>
        <p:spPr/>
        <p:txBody>
          <a:bodyPr/>
          <a:lstStyle/>
          <a:p>
            <a:r>
              <a:rPr lang="en-US" dirty="0"/>
              <a:t>Consultants</a:t>
            </a:r>
          </a:p>
        </p:txBody>
      </p:sp>
      <p:sp>
        <p:nvSpPr>
          <p:cNvPr id="3" name="Content Placeholder 2">
            <a:extLst>
              <a:ext uri="{FF2B5EF4-FFF2-40B4-BE49-F238E27FC236}">
                <a16:creationId xmlns:a16="http://schemas.microsoft.com/office/drawing/2014/main" id="{C0E24223-98BE-A340-B34A-19FFD9675E21}"/>
              </a:ext>
            </a:extLst>
          </p:cNvPr>
          <p:cNvSpPr>
            <a:spLocks noGrp="1"/>
          </p:cNvSpPr>
          <p:nvPr>
            <p:ph sz="quarter" idx="13"/>
          </p:nvPr>
        </p:nvSpPr>
        <p:spPr/>
        <p:txBody>
          <a:bodyPr/>
          <a:lstStyle/>
          <a:p>
            <a:r>
              <a:rPr lang="en-US" dirty="0"/>
              <a:t>Anthony Findley- 1807413 (Team Leader)</a:t>
            </a:r>
          </a:p>
          <a:p>
            <a:r>
              <a:rPr lang="en-US" dirty="0"/>
              <a:t>Shipa Begum- 1715946</a:t>
            </a:r>
          </a:p>
          <a:p>
            <a:r>
              <a:rPr lang="en-US" dirty="0"/>
              <a:t>Adeeb Ali- 1810767</a:t>
            </a:r>
          </a:p>
          <a:p>
            <a:r>
              <a:rPr lang="en-US" dirty="0"/>
              <a:t>Haleem Mohammed-1810992</a:t>
            </a:r>
          </a:p>
          <a:p>
            <a:r>
              <a:rPr lang="en-US" dirty="0"/>
              <a:t>Mohammed Moaeen- 1810241</a:t>
            </a:r>
          </a:p>
          <a:p>
            <a:pPr algn="ctr"/>
            <a:endParaRPr lang="en-US" dirty="0"/>
          </a:p>
        </p:txBody>
      </p:sp>
    </p:spTree>
    <p:extLst>
      <p:ext uri="{BB962C8B-B14F-4D97-AF65-F5344CB8AC3E}">
        <p14:creationId xmlns:p14="http://schemas.microsoft.com/office/powerpoint/2010/main" val="2639062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AADC-630A-F846-B824-D06C1AACDE14}"/>
              </a:ext>
            </a:extLst>
          </p:cNvPr>
          <p:cNvSpPr>
            <a:spLocks noGrp="1"/>
          </p:cNvSpPr>
          <p:nvPr>
            <p:ph type="title"/>
          </p:nvPr>
        </p:nvSpPr>
        <p:spPr/>
        <p:txBody>
          <a:bodyPr/>
          <a:lstStyle/>
          <a:p>
            <a:r>
              <a:rPr lang="en-US" dirty="0"/>
              <a:t>Categories</a:t>
            </a:r>
          </a:p>
        </p:txBody>
      </p:sp>
      <p:sp>
        <p:nvSpPr>
          <p:cNvPr id="3" name="Content Placeholder 2">
            <a:extLst>
              <a:ext uri="{FF2B5EF4-FFF2-40B4-BE49-F238E27FC236}">
                <a16:creationId xmlns:a16="http://schemas.microsoft.com/office/drawing/2014/main" id="{F3CBCA6C-EDCD-4F45-87EB-B930576C7834}"/>
              </a:ext>
            </a:extLst>
          </p:cNvPr>
          <p:cNvSpPr>
            <a:spLocks noGrp="1"/>
          </p:cNvSpPr>
          <p:nvPr>
            <p:ph sz="quarter" idx="13"/>
          </p:nvPr>
        </p:nvSpPr>
        <p:spPr/>
        <p:txBody>
          <a:bodyPr/>
          <a:lstStyle/>
          <a:p>
            <a:r>
              <a:rPr lang="en-US" dirty="0"/>
              <a:t>Benefits of teamworking (Shipa)</a:t>
            </a:r>
          </a:p>
          <a:p>
            <a:r>
              <a:rPr lang="en-US" dirty="0"/>
              <a:t>Stages of team development (Anthony)</a:t>
            </a:r>
          </a:p>
          <a:p>
            <a:r>
              <a:rPr lang="en-US" dirty="0"/>
              <a:t>Managing conflict (Moaeen)</a:t>
            </a:r>
          </a:p>
          <a:p>
            <a:r>
              <a:rPr lang="en-US" dirty="0"/>
              <a:t>Team roles (Haleem)</a:t>
            </a:r>
          </a:p>
          <a:p>
            <a:r>
              <a:rPr lang="en-US" dirty="0"/>
              <a:t>Successful Team development (Adeeb)</a:t>
            </a:r>
          </a:p>
          <a:p>
            <a:endParaRPr lang="en-US" dirty="0"/>
          </a:p>
        </p:txBody>
      </p:sp>
    </p:spTree>
    <p:extLst>
      <p:ext uri="{BB962C8B-B14F-4D97-AF65-F5344CB8AC3E}">
        <p14:creationId xmlns:p14="http://schemas.microsoft.com/office/powerpoint/2010/main" val="755781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8EF7D3-E1FE-CE4D-9670-DD8710BB51ED}"/>
              </a:ext>
            </a:extLst>
          </p:cNvPr>
          <p:cNvSpPr>
            <a:spLocks noGrp="1"/>
          </p:cNvSpPr>
          <p:nvPr>
            <p:ph type="title"/>
          </p:nvPr>
        </p:nvSpPr>
        <p:spPr>
          <a:xfrm>
            <a:off x="913774" y="609600"/>
            <a:ext cx="5934969" cy="2023254"/>
          </a:xfrm>
        </p:spPr>
        <p:txBody>
          <a:bodyPr/>
          <a:lstStyle/>
          <a:p>
            <a:endParaRPr lang="en-US"/>
          </a:p>
        </p:txBody>
      </p:sp>
      <p:sp>
        <p:nvSpPr>
          <p:cNvPr id="3" name="Content Placeholder 2">
            <a:extLst>
              <a:ext uri="{FF2B5EF4-FFF2-40B4-BE49-F238E27FC236}">
                <a16:creationId xmlns:a16="http://schemas.microsoft.com/office/drawing/2014/main" id="{9CAE8839-6A60-D34B-AF60-1AE25DA48D31}"/>
              </a:ext>
            </a:extLst>
          </p:cNvPr>
          <p:cNvSpPr>
            <a:spLocks noGrp="1"/>
          </p:cNvSpPr>
          <p:nvPr>
            <p:ph type="body" sz="half" idx="2"/>
          </p:nvPr>
        </p:nvSpPr>
        <p:spPr>
          <a:xfrm>
            <a:off x="913794" y="2632852"/>
            <a:ext cx="5934949" cy="3158347"/>
          </a:xfrm>
        </p:spPr>
        <p:txBody>
          <a:bodyPr>
            <a:normAutofit fontScale="77500" lnSpcReduction="20000"/>
          </a:bodyPr>
          <a:lstStyle/>
          <a:p>
            <a:pPr marL="0" indent="0" algn="ctr">
              <a:buNone/>
            </a:pPr>
            <a:r>
              <a:rPr lang="en-US" sz="8000">
                <a:latin typeface="Arial" panose="020B0604020202020204" pitchFamily="34" charset="0"/>
                <a:cs typeface="Arial" panose="020B0604020202020204" pitchFamily="34" charset="0"/>
              </a:rPr>
              <a:t>Benefit’s Of Team Working</a:t>
            </a:r>
            <a:endParaRPr lang="en-US" sz="8000"/>
          </a:p>
          <a:p>
            <a:endParaRPr lang="en-US" dirty="0"/>
          </a:p>
        </p:txBody>
      </p:sp>
      <p:pic>
        <p:nvPicPr>
          <p:cNvPr id="18" name="Picture 17">
            <a:extLst>
              <a:ext uri="{FF2B5EF4-FFF2-40B4-BE49-F238E27FC236}">
                <a16:creationId xmlns:a16="http://schemas.microsoft.com/office/drawing/2014/main" id="{E700747F-606D-7B44-AF02-ECFAC628410C}"/>
              </a:ext>
            </a:extLst>
          </p:cNvPr>
          <p:cNvPicPr>
            <a:picLocks noChangeAspect="1"/>
          </p:cNvPicPr>
          <p:nvPr/>
        </p:nvPicPr>
        <p:blipFill>
          <a:blip r:embed="rId2"/>
          <a:stretch>
            <a:fillRect/>
          </a:stretch>
        </p:blipFill>
        <p:spPr>
          <a:xfrm>
            <a:off x="6848743" y="1642460"/>
            <a:ext cx="5078667" cy="3418713"/>
          </a:xfrm>
          <a:prstGeom prst="rect">
            <a:avLst/>
          </a:prstGeom>
        </p:spPr>
      </p:pic>
    </p:spTree>
    <p:extLst>
      <p:ext uri="{BB962C8B-B14F-4D97-AF65-F5344CB8AC3E}">
        <p14:creationId xmlns:p14="http://schemas.microsoft.com/office/powerpoint/2010/main" val="2497153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CAA2D-DC1E-D848-A3D5-67A7E54BC3D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What is teamwork?</a:t>
            </a:r>
            <a:endParaRPr lang="en-US" dirty="0"/>
          </a:p>
        </p:txBody>
      </p:sp>
      <p:sp>
        <p:nvSpPr>
          <p:cNvPr id="3" name="Content Placeholder 2">
            <a:extLst>
              <a:ext uri="{FF2B5EF4-FFF2-40B4-BE49-F238E27FC236}">
                <a16:creationId xmlns:a16="http://schemas.microsoft.com/office/drawing/2014/main" id="{D16C8130-8101-FC42-8232-0DB3D9694A30}"/>
              </a:ext>
            </a:extLst>
          </p:cNvPr>
          <p:cNvSpPr>
            <a:spLocks noGrp="1"/>
          </p:cNvSpPr>
          <p:nvPr>
            <p:ph sz="quarter" idx="13"/>
          </p:nvPr>
        </p:nvSpPr>
        <p:spPr/>
        <p:txBody>
          <a:bodyPr>
            <a:normAutofit fontScale="85000" lnSpcReduction="20000"/>
          </a:bodyPr>
          <a:lstStyle/>
          <a:p>
            <a:r>
              <a:rPr lang="en-US" dirty="0">
                <a:latin typeface="Arial" panose="020B0604020202020204" pitchFamily="34" charset="0"/>
                <a:cs typeface="Arial" panose="020B0604020202020204" pitchFamily="34" charset="0"/>
              </a:rPr>
              <a:t>Teamwork Is working together with a group of people in order to achieve a common goal or a shared objective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Teamwork implies a group of people participating on a task that is set out, those using their individual skills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Teamwork gives you the ability to work together towards a common vision. It directs the individual towards organizational objectives, and goals it also allows people to set out higher expectations and goals to reach </a:t>
            </a:r>
            <a:r>
              <a:rPr lang="en-GB" dirty="0">
                <a:solidFill>
                  <a:srgbClr val="FF0000"/>
                </a:solidFill>
                <a:latin typeface="Arial" panose="020B0604020202020204" pitchFamily="34" charset="0"/>
                <a:cs typeface="Arial" panose="020B0604020202020204" pitchFamily="34" charset="0"/>
              </a:rPr>
              <a:t>(The Happy Manager, 2019)</a:t>
            </a:r>
            <a:endParaRPr lang="en-US" dirty="0">
              <a:solidFill>
                <a:srgbClr val="FF0000"/>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1397979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16600-1BF4-3145-90F9-36B21657D473}"/>
              </a:ext>
            </a:extLst>
          </p:cNvPr>
          <p:cNvSpPr>
            <a:spLocks noGrp="1"/>
          </p:cNvSpPr>
          <p:nvPr>
            <p:ph type="title"/>
          </p:nvPr>
        </p:nvSpPr>
        <p:spPr>
          <a:xfrm>
            <a:off x="913775" y="439387"/>
            <a:ext cx="10364451" cy="1045029"/>
          </a:xfrm>
        </p:spPr>
        <p:txBody>
          <a:bodyPr/>
          <a:lstStyle/>
          <a:p>
            <a:r>
              <a:rPr lang="en-US" dirty="0">
                <a:latin typeface="Arial" panose="020B0604020202020204" pitchFamily="34" charset="0"/>
                <a:cs typeface="Arial" panose="020B0604020202020204" pitchFamily="34" charset="0"/>
              </a:rPr>
              <a:t>Benefits Of Teamworking</a:t>
            </a:r>
            <a:endParaRPr lang="en-US" dirty="0"/>
          </a:p>
        </p:txBody>
      </p:sp>
      <p:sp>
        <p:nvSpPr>
          <p:cNvPr id="3" name="Content Placeholder 2">
            <a:extLst>
              <a:ext uri="{FF2B5EF4-FFF2-40B4-BE49-F238E27FC236}">
                <a16:creationId xmlns:a16="http://schemas.microsoft.com/office/drawing/2014/main" id="{C41DB65C-FBB1-F94A-B2CB-AE6E09AC2322}"/>
              </a:ext>
            </a:extLst>
          </p:cNvPr>
          <p:cNvSpPr>
            <a:spLocks noGrp="1"/>
          </p:cNvSpPr>
          <p:nvPr>
            <p:ph sz="quarter" idx="13"/>
          </p:nvPr>
        </p:nvSpPr>
        <p:spPr>
          <a:xfrm>
            <a:off x="913774" y="1365662"/>
            <a:ext cx="10363826" cy="4425538"/>
          </a:xfrm>
        </p:spPr>
        <p:txBody>
          <a:bodyPr>
            <a:normAutofit fontScale="25000" lnSpcReduction="20000"/>
          </a:bodyPr>
          <a:lstStyle/>
          <a:p>
            <a:r>
              <a:rPr lang="en-US" sz="6800" dirty="0">
                <a:latin typeface="Arial" panose="020B0604020202020204" pitchFamily="34" charset="0"/>
                <a:cs typeface="Arial" panose="020B0604020202020204" pitchFamily="34" charset="0"/>
              </a:rPr>
              <a:t>It boosts productivity- Working in a team allows you to share workload equally</a:t>
            </a:r>
          </a:p>
          <a:p>
            <a:r>
              <a:rPr lang="en-GB" sz="6800" dirty="0">
                <a:latin typeface="Arial" panose="020B0604020202020204" pitchFamily="34" charset="0"/>
                <a:cs typeface="Arial" panose="020B0604020202020204" pitchFamily="34" charset="0"/>
              </a:rPr>
              <a:t>Faster and quicker decisions can be made </a:t>
            </a:r>
            <a:endParaRPr lang="en-US" sz="6800" dirty="0">
              <a:latin typeface="Arial" panose="020B0604020202020204" pitchFamily="34" charset="0"/>
              <a:cs typeface="Arial" panose="020B0604020202020204" pitchFamily="34" charset="0"/>
            </a:endParaRPr>
          </a:p>
          <a:p>
            <a:r>
              <a:rPr lang="en-US" sz="6800" dirty="0">
                <a:latin typeface="Arial" panose="020B0604020202020204" pitchFamily="34" charset="0"/>
                <a:cs typeface="Arial" panose="020B0604020202020204" pitchFamily="34" charset="0"/>
              </a:rPr>
              <a:t>It provides a support network- in difficult and challenging times you can rely on each other, this takes a lot of pressure off individuals and builds rapport and trust within the team. </a:t>
            </a:r>
          </a:p>
          <a:p>
            <a:r>
              <a:rPr lang="en-US" sz="6800" dirty="0">
                <a:latin typeface="Arial" panose="020B0604020202020204" pitchFamily="34" charset="0"/>
                <a:cs typeface="Arial" panose="020B0604020202020204" pitchFamily="34" charset="0"/>
              </a:rPr>
              <a:t>It encourages innovation- Two heads are better than one, when working in a team you are able to produce more creative, and practical solutions than someone working alone, individuals feel more confident coming up with unique idea’s and thinking outside the box when working in team</a:t>
            </a:r>
          </a:p>
          <a:p>
            <a:r>
              <a:rPr lang="en-GB" sz="6800" dirty="0">
                <a:latin typeface="Arial" panose="020B0604020202020204" pitchFamily="34" charset="0"/>
                <a:cs typeface="Arial" panose="020B0604020202020204" pitchFamily="34" charset="0"/>
              </a:rPr>
              <a:t>Improves motivation </a:t>
            </a:r>
            <a:endParaRPr lang="en-US" sz="6800" dirty="0">
              <a:latin typeface="Arial" panose="020B0604020202020204" pitchFamily="34" charset="0"/>
              <a:cs typeface="Arial" panose="020B0604020202020204" pitchFamily="34" charset="0"/>
            </a:endParaRPr>
          </a:p>
          <a:p>
            <a:r>
              <a:rPr lang="en-US" sz="6800" dirty="0">
                <a:latin typeface="Arial" panose="020B0604020202020204" pitchFamily="34" charset="0"/>
                <a:cs typeface="Arial" panose="020B0604020202020204" pitchFamily="34" charset="0"/>
              </a:rPr>
              <a:t>It improves overall morale- Individuals feel a sense of satisfaction when they complete a task and reach a goal that would not have been quiet so possible working alone, its also improves employee’s self-esteem and boosts their confidence as they feel motivated and valued in the work they produce. </a:t>
            </a:r>
            <a:r>
              <a:rPr lang="en-GB" sz="6800" dirty="0">
                <a:solidFill>
                  <a:srgbClr val="FF0000"/>
                </a:solidFill>
                <a:latin typeface="Arial" panose="020B0604020202020204" pitchFamily="34" charset="0"/>
                <a:cs typeface="Arial" panose="020B0604020202020204" pitchFamily="34" charset="0"/>
              </a:rPr>
              <a:t>(Careeraddict.com, 2019)</a:t>
            </a:r>
          </a:p>
          <a:p>
            <a:r>
              <a:rPr lang="en-GB" sz="6800" dirty="0">
                <a:latin typeface="Arial" panose="020B0604020202020204" pitchFamily="34" charset="0"/>
                <a:cs typeface="Arial" panose="020B0604020202020204" pitchFamily="34" charset="0"/>
              </a:rPr>
              <a:t>Builds confidence </a:t>
            </a:r>
          </a:p>
          <a:p>
            <a:endParaRPr lang="en-US" dirty="0"/>
          </a:p>
        </p:txBody>
      </p:sp>
    </p:spTree>
    <p:extLst>
      <p:ext uri="{BB962C8B-B14F-4D97-AF65-F5344CB8AC3E}">
        <p14:creationId xmlns:p14="http://schemas.microsoft.com/office/powerpoint/2010/main" val="1622833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B6382-BA3E-BF4F-A1EB-BCBFDF54F84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Disadvantages Of Teamworking</a:t>
            </a:r>
            <a:endParaRPr lang="en-US" dirty="0"/>
          </a:p>
        </p:txBody>
      </p:sp>
      <p:sp>
        <p:nvSpPr>
          <p:cNvPr id="3" name="Content Placeholder 2">
            <a:extLst>
              <a:ext uri="{FF2B5EF4-FFF2-40B4-BE49-F238E27FC236}">
                <a16:creationId xmlns:a16="http://schemas.microsoft.com/office/drawing/2014/main" id="{0F86C4C0-2464-2744-84F6-C3D44A86D8A0}"/>
              </a:ext>
            </a:extLst>
          </p:cNvPr>
          <p:cNvSpPr>
            <a:spLocks noGrp="1"/>
          </p:cNvSpPr>
          <p:nvPr>
            <p:ph sz="quarter" idx="13"/>
          </p:nvPr>
        </p:nvSpPr>
        <p:spPr/>
        <p:txBody>
          <a:bodyPr/>
          <a:lstStyle/>
          <a:p>
            <a:r>
              <a:rPr lang="en-US" dirty="0">
                <a:latin typeface="Arial" panose="020B0604020202020204" pitchFamily="34" charset="0"/>
                <a:cs typeface="Arial" panose="020B0604020202020204" pitchFamily="34" charset="0"/>
              </a:rPr>
              <a:t>Conflict within the team members</a:t>
            </a:r>
          </a:p>
          <a:p>
            <a:r>
              <a:rPr lang="en-US" dirty="0">
                <a:latin typeface="Arial" panose="020B0604020202020204" pitchFamily="34" charset="0"/>
                <a:cs typeface="Arial" panose="020B0604020202020204" pitchFamily="34" charset="0"/>
              </a:rPr>
              <a:t>Lack of contribution from certain individuals </a:t>
            </a:r>
          </a:p>
          <a:p>
            <a:r>
              <a:rPr lang="en-US" dirty="0">
                <a:latin typeface="Arial" panose="020B0604020202020204" pitchFamily="34" charset="0"/>
                <a:cs typeface="Arial" panose="020B0604020202020204" pitchFamily="34" charset="0"/>
              </a:rPr>
              <a:t>Struggle to assign tasks </a:t>
            </a:r>
          </a:p>
          <a:p>
            <a:endParaRPr lang="en-US" dirty="0"/>
          </a:p>
        </p:txBody>
      </p:sp>
    </p:spTree>
    <p:extLst>
      <p:ext uri="{BB962C8B-B14F-4D97-AF65-F5344CB8AC3E}">
        <p14:creationId xmlns:p14="http://schemas.microsoft.com/office/powerpoint/2010/main" val="243159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D3275-3614-FF46-8885-465B515F0676}"/>
              </a:ext>
            </a:extLst>
          </p:cNvPr>
          <p:cNvSpPr>
            <a:spLocks noGrp="1"/>
          </p:cNvSpPr>
          <p:nvPr>
            <p:ph type="title"/>
          </p:nvPr>
        </p:nvSpPr>
        <p:spPr>
          <a:xfrm>
            <a:off x="913775" y="618517"/>
            <a:ext cx="10364451" cy="1596177"/>
          </a:xfrm>
        </p:spPr>
        <p:txBody>
          <a:bodyPr>
            <a:normAutofit/>
          </a:bodyPr>
          <a:lstStyle/>
          <a:p>
            <a:r>
              <a:rPr lang="en-US" dirty="0"/>
              <a:t>Stages of Team Development </a:t>
            </a:r>
          </a:p>
        </p:txBody>
      </p:sp>
      <p:sp>
        <p:nvSpPr>
          <p:cNvPr id="3" name="Content Placeholder 2">
            <a:extLst>
              <a:ext uri="{FF2B5EF4-FFF2-40B4-BE49-F238E27FC236}">
                <a16:creationId xmlns:a16="http://schemas.microsoft.com/office/drawing/2014/main" id="{83F43B35-DA81-464E-A28F-72491C3BA755}"/>
              </a:ext>
            </a:extLst>
          </p:cNvPr>
          <p:cNvSpPr>
            <a:spLocks noGrp="1"/>
          </p:cNvSpPr>
          <p:nvPr>
            <p:ph sz="quarter" idx="13"/>
          </p:nvPr>
        </p:nvSpPr>
        <p:spPr>
          <a:xfrm>
            <a:off x="913774" y="2367092"/>
            <a:ext cx="6096626" cy="3424107"/>
          </a:xfrm>
        </p:spPr>
        <p:txBody>
          <a:bodyPr>
            <a:normAutofit/>
          </a:bodyPr>
          <a:lstStyle/>
          <a:p>
            <a:r>
              <a:rPr lang="en-US">
                <a:latin typeface="Arial" panose="020B0604020202020204" pitchFamily="34" charset="0"/>
                <a:cs typeface="Arial" panose="020B0604020202020204" pitchFamily="34" charset="0"/>
              </a:rPr>
              <a:t>The five stages of team development are known as forming, storming, norming, performing and adjourning, this theory was established by bruce tuckman in 1965 (Johnson. D). </a:t>
            </a:r>
          </a:p>
        </p:txBody>
      </p:sp>
      <p:pic>
        <p:nvPicPr>
          <p:cNvPr id="2050" name="Picture 2" descr="Image result for stages of team development">
            <a:extLst>
              <a:ext uri="{FF2B5EF4-FFF2-40B4-BE49-F238E27FC236}">
                <a16:creationId xmlns:a16="http://schemas.microsoft.com/office/drawing/2014/main" id="{18CB95C6-5460-49E7-97B7-BF86C692399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703" r="24772" b="3"/>
          <a:stretch/>
        </p:blipFill>
        <p:spPr bwMode="auto">
          <a:xfrm>
            <a:off x="7370064" y="2505456"/>
            <a:ext cx="3494466" cy="293522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2276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88A8A-67AF-5447-9461-0215BE69EA42}"/>
              </a:ext>
            </a:extLst>
          </p:cNvPr>
          <p:cNvSpPr>
            <a:spLocks noGrp="1"/>
          </p:cNvSpPr>
          <p:nvPr>
            <p:ph type="title"/>
          </p:nvPr>
        </p:nvSpPr>
        <p:spPr>
          <a:xfrm>
            <a:off x="913775" y="630392"/>
            <a:ext cx="10364451" cy="1596177"/>
          </a:xfrm>
        </p:spPr>
        <p:txBody>
          <a:bodyPr/>
          <a:lstStyle/>
          <a:p>
            <a:r>
              <a:rPr lang="en-US" dirty="0"/>
              <a:t>The five stages</a:t>
            </a:r>
            <a:br>
              <a:rPr lang="en-US" dirty="0"/>
            </a:br>
            <a:endParaRPr lang="en-US" dirty="0"/>
          </a:p>
        </p:txBody>
      </p:sp>
      <p:sp>
        <p:nvSpPr>
          <p:cNvPr id="3" name="Content Placeholder 2">
            <a:extLst>
              <a:ext uri="{FF2B5EF4-FFF2-40B4-BE49-F238E27FC236}">
                <a16:creationId xmlns:a16="http://schemas.microsoft.com/office/drawing/2014/main" id="{8204DD78-DEEE-D540-9915-6961DE562C7F}"/>
              </a:ext>
            </a:extLst>
          </p:cNvPr>
          <p:cNvSpPr>
            <a:spLocks noGrp="1"/>
          </p:cNvSpPr>
          <p:nvPr>
            <p:ph sz="quarter" idx="13"/>
          </p:nvPr>
        </p:nvSpPr>
        <p:spPr/>
        <p:txBody>
          <a:bodyPr/>
          <a:lstStyle/>
          <a:p>
            <a:r>
              <a:rPr lang="en-US" dirty="0"/>
              <a:t>Forming</a:t>
            </a:r>
          </a:p>
          <a:p>
            <a:r>
              <a:rPr lang="en-US" dirty="0"/>
              <a:t>Storming</a:t>
            </a:r>
          </a:p>
          <a:p>
            <a:r>
              <a:rPr lang="en-US" dirty="0"/>
              <a:t>Norming </a:t>
            </a:r>
          </a:p>
          <a:p>
            <a:r>
              <a:rPr lang="en-US" dirty="0"/>
              <a:t>Performing </a:t>
            </a:r>
          </a:p>
          <a:p>
            <a:r>
              <a:rPr lang="en-US" dirty="0"/>
              <a:t>Adjourning </a:t>
            </a:r>
          </a:p>
        </p:txBody>
      </p:sp>
      <p:pic>
        <p:nvPicPr>
          <p:cNvPr id="5" name="Picture 4" descr="4.2 Five Models for Understanding Team Dynamics ...">
            <a:extLst>
              <a:ext uri="{FF2B5EF4-FFF2-40B4-BE49-F238E27FC236}">
                <a16:creationId xmlns:a16="http://schemas.microsoft.com/office/drawing/2014/main" id="{718207A9-88F3-6049-8F39-C6064F6F647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587750" y="1490793"/>
            <a:ext cx="7028790" cy="4954388"/>
          </a:xfrm>
          <a:prstGeom prst="rect">
            <a:avLst/>
          </a:prstGeom>
        </p:spPr>
      </p:pic>
    </p:spTree>
    <p:extLst>
      <p:ext uri="{BB962C8B-B14F-4D97-AF65-F5344CB8AC3E}">
        <p14:creationId xmlns:p14="http://schemas.microsoft.com/office/powerpoint/2010/main" val="596917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Related image">
            <a:extLst>
              <a:ext uri="{FF2B5EF4-FFF2-40B4-BE49-F238E27FC236}">
                <a16:creationId xmlns:a16="http://schemas.microsoft.com/office/drawing/2014/main" id="{B7DE48AD-120E-4EE5-BD9C-4FDCD8E65BF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56045" y="2367091"/>
            <a:ext cx="3693596" cy="3424107"/>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5359156-ADC2-7445-ADF0-A64DCA86B08C}"/>
              </a:ext>
            </a:extLst>
          </p:cNvPr>
          <p:cNvSpPr>
            <a:spLocks noGrp="1"/>
          </p:cNvSpPr>
          <p:nvPr>
            <p:ph type="title"/>
          </p:nvPr>
        </p:nvSpPr>
        <p:spPr>
          <a:xfrm>
            <a:off x="913775" y="618517"/>
            <a:ext cx="10364451" cy="1596177"/>
          </a:xfrm>
        </p:spPr>
        <p:txBody>
          <a:bodyPr>
            <a:normAutofit/>
          </a:bodyPr>
          <a:lstStyle/>
          <a:p>
            <a:r>
              <a:rPr lang="en-US" dirty="0"/>
              <a:t>Managing conflict</a:t>
            </a:r>
          </a:p>
        </p:txBody>
      </p:sp>
      <p:sp>
        <p:nvSpPr>
          <p:cNvPr id="3" name="Content Placeholder 2">
            <a:extLst>
              <a:ext uri="{FF2B5EF4-FFF2-40B4-BE49-F238E27FC236}">
                <a16:creationId xmlns:a16="http://schemas.microsoft.com/office/drawing/2014/main" id="{7D394811-45BC-924E-B374-3D387527303D}"/>
              </a:ext>
            </a:extLst>
          </p:cNvPr>
          <p:cNvSpPr>
            <a:spLocks noGrp="1"/>
          </p:cNvSpPr>
          <p:nvPr>
            <p:ph sz="quarter" idx="13"/>
          </p:nvPr>
        </p:nvSpPr>
        <p:spPr>
          <a:xfrm>
            <a:off x="913774" y="2367092"/>
            <a:ext cx="4860493" cy="3424107"/>
          </a:xfrm>
        </p:spPr>
        <p:txBody>
          <a:bodyPr>
            <a:normAutofit/>
          </a:bodyPr>
          <a:lstStyle/>
          <a:p>
            <a:pPr>
              <a:lnSpc>
                <a:spcPct val="110000"/>
              </a:lnSpc>
            </a:pPr>
            <a:r>
              <a:rPr lang="en-US" sz="1600">
                <a:latin typeface="Arial" panose="020B0604020202020204" pitchFamily="34" charset="0"/>
                <a:cs typeface="Arial" panose="020B0604020202020204" pitchFamily="34" charset="0"/>
              </a:rPr>
              <a:t>As many people will have view points which differ from others, team conflict will be inevitable. in order to avoid conflict on a large scale, managing it constructively and attempting to reach a conclusion is important. (mindtools.com, 2019)</a:t>
            </a:r>
          </a:p>
          <a:p>
            <a:pPr>
              <a:lnSpc>
                <a:spcPct val="110000"/>
              </a:lnSpc>
            </a:pPr>
            <a:endParaRPr lang="en-US" sz="1600"/>
          </a:p>
          <a:p>
            <a:pPr marL="0" indent="0">
              <a:lnSpc>
                <a:spcPct val="110000"/>
              </a:lnSpc>
              <a:buNone/>
            </a:pPr>
            <a:r>
              <a:rPr lang="en-US" sz="1600"/>
              <a:t> </a:t>
            </a:r>
            <a:r>
              <a:rPr lang="en-US" sz="1600" b="1"/>
              <a:t>THERE ARE THREE KEY STEPS TO MANAGING CONFLICT THEY ARE AS FOLLOWS:</a:t>
            </a:r>
          </a:p>
        </p:txBody>
      </p:sp>
    </p:spTree>
    <p:extLst>
      <p:ext uri="{BB962C8B-B14F-4D97-AF65-F5344CB8AC3E}">
        <p14:creationId xmlns:p14="http://schemas.microsoft.com/office/powerpoint/2010/main" val="4186862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11DA-BEAE-7947-B6D2-107F9BB98510}"/>
              </a:ext>
            </a:extLst>
          </p:cNvPr>
          <p:cNvSpPr>
            <a:spLocks noGrp="1"/>
          </p:cNvSpPr>
          <p:nvPr>
            <p:ph type="title"/>
          </p:nvPr>
        </p:nvSpPr>
        <p:spPr/>
        <p:txBody>
          <a:bodyPr/>
          <a:lstStyle/>
          <a:p>
            <a:r>
              <a:rPr lang="en-US" dirty="0"/>
              <a:t>Step 1: Prepare resolution </a:t>
            </a:r>
            <a:br>
              <a:rPr lang="en-US" dirty="0"/>
            </a:br>
            <a:endParaRPr lang="en-US" dirty="0"/>
          </a:p>
        </p:txBody>
      </p:sp>
      <p:sp>
        <p:nvSpPr>
          <p:cNvPr id="3" name="Content Placeholder 2">
            <a:extLst>
              <a:ext uri="{FF2B5EF4-FFF2-40B4-BE49-F238E27FC236}">
                <a16:creationId xmlns:a16="http://schemas.microsoft.com/office/drawing/2014/main" id="{B005AFAD-AD48-6E43-9A01-5975F1538FC4}"/>
              </a:ext>
            </a:extLst>
          </p:cNvPr>
          <p:cNvSpPr>
            <a:spLocks noGrp="1"/>
          </p:cNvSpPr>
          <p:nvPr>
            <p:ph sz="quarter" idx="13"/>
          </p:nvPr>
        </p:nvSpPr>
        <p:spPr/>
        <p:txBody>
          <a:bodyPr>
            <a:normAutofit/>
          </a:bodyPr>
          <a:lstStyle/>
          <a:p>
            <a:r>
              <a:rPr lang="en-US" sz="1700" dirty="0">
                <a:latin typeface="Arial" panose="020B0604020202020204" pitchFamily="34" charset="0"/>
                <a:cs typeface="Arial" panose="020B0604020202020204" pitchFamily="34" charset="0"/>
              </a:rPr>
              <a:t>Acknowledgement – Before the conflict is to be managed it must be recognized as acknowledged by all team members </a:t>
            </a:r>
          </a:p>
          <a:p>
            <a:r>
              <a:rPr lang="en-US" sz="1700" dirty="0">
                <a:latin typeface="Arial" panose="020B0604020202020204" pitchFamily="34" charset="0"/>
                <a:cs typeface="Arial" panose="020B0604020202020204" pitchFamily="34" charset="0"/>
              </a:rPr>
              <a:t>Co-operation- by putting the team first rather than individuals </a:t>
            </a:r>
          </a:p>
          <a:p>
            <a:r>
              <a:rPr lang="en-US" sz="1700" dirty="0">
                <a:latin typeface="Arial" panose="020B0604020202020204" pitchFamily="34" charset="0"/>
                <a:cs typeface="Arial" panose="020B0604020202020204" pitchFamily="34" charset="0"/>
              </a:rPr>
              <a:t>Communicate- communication must remain open to all the members of the team and actively listen to all the individuals </a:t>
            </a:r>
          </a:p>
          <a:p>
            <a:r>
              <a:rPr lang="en-US" sz="1700" dirty="0">
                <a:latin typeface="Arial" panose="020B0604020202020204" pitchFamily="34" charset="0"/>
                <a:cs typeface="Arial" panose="020B0604020202020204" pitchFamily="34" charset="0"/>
              </a:rPr>
              <a:t>Discussion- the impact of the conflict on the teams performance must be discussed </a:t>
            </a:r>
          </a:p>
        </p:txBody>
      </p:sp>
    </p:spTree>
    <p:extLst>
      <p:ext uri="{BB962C8B-B14F-4D97-AF65-F5344CB8AC3E}">
        <p14:creationId xmlns:p14="http://schemas.microsoft.com/office/powerpoint/2010/main" val="32411741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CF458-5F46-CE4C-8774-32AC0B14442F}"/>
              </a:ext>
            </a:extLst>
          </p:cNvPr>
          <p:cNvSpPr>
            <a:spLocks noGrp="1"/>
          </p:cNvSpPr>
          <p:nvPr>
            <p:ph type="title"/>
          </p:nvPr>
        </p:nvSpPr>
        <p:spPr/>
        <p:txBody>
          <a:bodyPr/>
          <a:lstStyle/>
          <a:p>
            <a:r>
              <a:rPr lang="en-US" dirty="0"/>
              <a:t>Step 2: understanding the conflict</a:t>
            </a:r>
          </a:p>
        </p:txBody>
      </p:sp>
      <p:sp>
        <p:nvSpPr>
          <p:cNvPr id="3" name="Content Placeholder 2">
            <a:extLst>
              <a:ext uri="{FF2B5EF4-FFF2-40B4-BE49-F238E27FC236}">
                <a16:creationId xmlns:a16="http://schemas.microsoft.com/office/drawing/2014/main" id="{69F31DFB-E1C5-AA48-B794-779AF9508B1D}"/>
              </a:ext>
            </a:extLst>
          </p:cNvPr>
          <p:cNvSpPr>
            <a:spLocks noGrp="1"/>
          </p:cNvSpPr>
          <p:nvPr>
            <p:ph sz="quarter" idx="13"/>
          </p:nvPr>
        </p:nvSpPr>
        <p:spPr/>
        <p:txBody>
          <a:bodyPr>
            <a:normAutofit/>
          </a:bodyPr>
          <a:lstStyle/>
          <a:p>
            <a:r>
              <a:rPr lang="en-US" sz="1700" dirty="0">
                <a:latin typeface="Arial" panose="020B0604020202020204" pitchFamily="34" charset="0"/>
                <a:cs typeface="Arial" panose="020B0604020202020204" pitchFamily="34" charset="0"/>
              </a:rPr>
              <a:t>Clarification – each individual team members opinion must be identified and clarified </a:t>
            </a:r>
          </a:p>
          <a:p>
            <a:r>
              <a:rPr lang="en-US" sz="1700" dirty="0">
                <a:latin typeface="Arial" panose="020B0604020202020204" pitchFamily="34" charset="0"/>
                <a:cs typeface="Arial" panose="020B0604020202020204" pitchFamily="34" charset="0"/>
              </a:rPr>
              <a:t>To analyze each team members position on the facts, assumptions, and beliefs we can establish each team members perspectives</a:t>
            </a:r>
          </a:p>
        </p:txBody>
      </p:sp>
    </p:spTree>
    <p:extLst>
      <p:ext uri="{BB962C8B-B14F-4D97-AF65-F5344CB8AC3E}">
        <p14:creationId xmlns:p14="http://schemas.microsoft.com/office/powerpoint/2010/main" val="1153104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93F25-705F-0544-BD5E-4BE93FEFB00A}"/>
              </a:ext>
            </a:extLst>
          </p:cNvPr>
          <p:cNvSpPr>
            <a:spLocks noGrp="1"/>
          </p:cNvSpPr>
          <p:nvPr>
            <p:ph type="title"/>
          </p:nvPr>
        </p:nvSpPr>
        <p:spPr/>
        <p:txBody>
          <a:bodyPr/>
          <a:lstStyle/>
          <a:p>
            <a:r>
              <a:rPr lang="en-US" dirty="0"/>
              <a:t>Step3: reach an agreement</a:t>
            </a:r>
          </a:p>
        </p:txBody>
      </p:sp>
      <p:sp>
        <p:nvSpPr>
          <p:cNvPr id="3" name="Content Placeholder 2">
            <a:extLst>
              <a:ext uri="{FF2B5EF4-FFF2-40B4-BE49-F238E27FC236}">
                <a16:creationId xmlns:a16="http://schemas.microsoft.com/office/drawing/2014/main" id="{8B4768C5-BD7C-3646-92CB-4499F1429882}"/>
              </a:ext>
            </a:extLst>
          </p:cNvPr>
          <p:cNvSpPr>
            <a:spLocks noGrp="1"/>
          </p:cNvSpPr>
          <p:nvPr>
            <p:ph sz="quarter" idx="13"/>
          </p:nvPr>
        </p:nvSpPr>
        <p:spPr/>
        <p:txBody>
          <a:bodyPr>
            <a:normAutofit/>
          </a:bodyPr>
          <a:lstStyle/>
          <a:p>
            <a:pPr marL="0" indent="0">
              <a:buNone/>
            </a:pPr>
            <a:r>
              <a:rPr lang="en-US" sz="1700" dirty="0">
                <a:latin typeface="Arial" panose="020B0604020202020204" pitchFamily="34" charset="0"/>
                <a:cs typeface="Arial" panose="020B0604020202020204" pitchFamily="34" charset="0"/>
              </a:rPr>
              <a:t>By understanding all the other team members positions, they must decide on which course of action is to be taken in order to resolve the conflict an reach a resolution and ensure the team is fully committed to reach the best outcome. (mamgementhelp.org,2019)</a:t>
            </a:r>
          </a:p>
        </p:txBody>
      </p:sp>
    </p:spTree>
    <p:extLst>
      <p:ext uri="{BB962C8B-B14F-4D97-AF65-F5344CB8AC3E}">
        <p14:creationId xmlns:p14="http://schemas.microsoft.com/office/powerpoint/2010/main" val="1394219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E3254AE-C4CD-426D-A6E8-7FA13B0F8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lated image">
            <a:extLst>
              <a:ext uri="{FF2B5EF4-FFF2-40B4-BE49-F238E27FC236}">
                <a16:creationId xmlns:a16="http://schemas.microsoft.com/office/drawing/2014/main" id="{F0BBF47D-9D27-485E-9A6D-2194A01C219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7734" y="2522861"/>
            <a:ext cx="4770219" cy="3112567"/>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F5C53434-A0C7-4A81-8EB0-D460DAD9B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FF18A97-91E7-2C4C-8A2D-CE74B3D63769}"/>
              </a:ext>
            </a:extLst>
          </p:cNvPr>
          <p:cNvSpPr>
            <a:spLocks noGrp="1"/>
          </p:cNvSpPr>
          <p:nvPr>
            <p:ph type="title"/>
          </p:nvPr>
        </p:nvSpPr>
        <p:spPr>
          <a:xfrm>
            <a:off x="913775" y="618517"/>
            <a:ext cx="10364451" cy="1596177"/>
          </a:xfrm>
        </p:spPr>
        <p:txBody>
          <a:bodyPr>
            <a:normAutofit/>
          </a:bodyPr>
          <a:lstStyle/>
          <a:p>
            <a:r>
              <a:rPr lang="en-US" dirty="0"/>
              <a:t>TEAM ROLES</a:t>
            </a:r>
          </a:p>
        </p:txBody>
      </p:sp>
      <p:sp>
        <p:nvSpPr>
          <p:cNvPr id="3" name="Content Placeholder 2">
            <a:extLst>
              <a:ext uri="{FF2B5EF4-FFF2-40B4-BE49-F238E27FC236}">
                <a16:creationId xmlns:a16="http://schemas.microsoft.com/office/drawing/2014/main" id="{78C96F74-1CC5-424A-B4EF-473015BF71B2}"/>
              </a:ext>
            </a:extLst>
          </p:cNvPr>
          <p:cNvSpPr>
            <a:spLocks noGrp="1"/>
          </p:cNvSpPr>
          <p:nvPr>
            <p:ph sz="quarter" idx="13"/>
          </p:nvPr>
        </p:nvSpPr>
        <p:spPr>
          <a:xfrm>
            <a:off x="913774" y="2367092"/>
            <a:ext cx="4860493" cy="3424107"/>
          </a:xfrm>
        </p:spPr>
        <p:txBody>
          <a:bodyPr>
            <a:normAutofit/>
          </a:bodyPr>
          <a:lstStyle/>
          <a:p>
            <a:pPr marL="0" indent="0">
              <a:lnSpc>
                <a:spcPct val="110000"/>
              </a:lnSpc>
              <a:buNone/>
            </a:pPr>
            <a:r>
              <a:rPr lang="en-US" sz="1300">
                <a:latin typeface="Arial" panose="020B0604020202020204" pitchFamily="34" charset="0"/>
                <a:cs typeface="Arial" panose="020B0604020202020204" pitchFamily="34" charset="0"/>
              </a:rPr>
              <a:t>A definition of team role is a group of people who work together in a team to reach their desired goals. In my presentation I will be presenting how teams benefit from using Belbin team roles. </a:t>
            </a:r>
          </a:p>
          <a:p>
            <a:pPr marL="0" indent="0">
              <a:lnSpc>
                <a:spcPct val="110000"/>
              </a:lnSpc>
              <a:buNone/>
            </a:pPr>
            <a:r>
              <a:rPr lang="en-US" sz="1300">
                <a:latin typeface="Arial" panose="020B0604020202020204" pitchFamily="34" charset="0"/>
                <a:cs typeface="Arial" panose="020B0604020202020204" pitchFamily="34" charset="0"/>
              </a:rPr>
              <a:t>belbin team roles help you to use the model within your team to identify  individual team roles, potential weakness’s and behavioral issues within the team.</a:t>
            </a:r>
          </a:p>
          <a:p>
            <a:pPr marL="0" indent="0">
              <a:lnSpc>
                <a:spcPct val="110000"/>
              </a:lnSpc>
              <a:buNone/>
            </a:pPr>
            <a:r>
              <a:rPr lang="en-US" sz="1300">
                <a:latin typeface="Arial" panose="020B0604020202020204" pitchFamily="34" charset="0"/>
                <a:cs typeface="Arial" panose="020B0604020202020204" pitchFamily="34" charset="0"/>
              </a:rPr>
              <a:t>The group jobs recognized by Belbin depend on specific examples of conduct this can possibly effect the execution of the group. The essential reason of the Belbin group jobs hypothesis is very straight forward. </a:t>
            </a:r>
            <a:r>
              <a:rPr lang="en-GB" sz="1300">
                <a:latin typeface="Arial" panose="020B0604020202020204" pitchFamily="34" charset="0"/>
                <a:cs typeface="Arial" panose="020B0604020202020204" pitchFamily="34" charset="0"/>
              </a:rPr>
              <a:t>(Rijnbergen, 2019)</a:t>
            </a:r>
            <a:endParaRPr lang="en-US" sz="1300">
              <a:latin typeface="Arial" panose="020B0604020202020204" pitchFamily="34" charset="0"/>
              <a:cs typeface="Arial" panose="020B0604020202020204" pitchFamily="34" charset="0"/>
            </a:endParaRPr>
          </a:p>
          <a:p>
            <a:pPr marL="0" indent="0">
              <a:lnSpc>
                <a:spcPct val="110000"/>
              </a:lnSpc>
              <a:buNone/>
            </a:pPr>
            <a:endParaRPr lang="en-US" sz="1300"/>
          </a:p>
        </p:txBody>
      </p:sp>
    </p:spTree>
    <p:extLst>
      <p:ext uri="{BB962C8B-B14F-4D97-AF65-F5344CB8AC3E}">
        <p14:creationId xmlns:p14="http://schemas.microsoft.com/office/powerpoint/2010/main" val="18007770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171E5-8130-034B-9B76-DD9B74618E6D}"/>
              </a:ext>
            </a:extLst>
          </p:cNvPr>
          <p:cNvSpPr>
            <a:spLocks noGrp="1"/>
          </p:cNvSpPr>
          <p:nvPr>
            <p:ph type="title"/>
          </p:nvPr>
        </p:nvSpPr>
        <p:spPr/>
        <p:txBody>
          <a:bodyPr/>
          <a:lstStyle/>
          <a:p>
            <a:r>
              <a:rPr lang="en-US" dirty="0"/>
              <a:t>9 BELBIN TEAM ROLES</a:t>
            </a:r>
          </a:p>
        </p:txBody>
      </p:sp>
      <p:sp>
        <p:nvSpPr>
          <p:cNvPr id="3" name="Content Placeholder 2">
            <a:extLst>
              <a:ext uri="{FF2B5EF4-FFF2-40B4-BE49-F238E27FC236}">
                <a16:creationId xmlns:a16="http://schemas.microsoft.com/office/drawing/2014/main" id="{A1A87F44-6ADE-F640-8575-D5D023221755}"/>
              </a:ext>
            </a:extLst>
          </p:cNvPr>
          <p:cNvSpPr>
            <a:spLocks noGrp="1"/>
          </p:cNvSpPr>
          <p:nvPr>
            <p:ph sz="quarter" idx="13"/>
          </p:nvPr>
        </p:nvSpPr>
        <p:spPr/>
        <p:txBody>
          <a:bodyPr>
            <a:normAutofit fontScale="62500" lnSpcReduction="20000"/>
          </a:bodyPr>
          <a:lstStyle/>
          <a:p>
            <a:r>
              <a:rPr lang="en-US" sz="2400" dirty="0">
                <a:latin typeface="Arial" panose="020B0604020202020204" pitchFamily="34" charset="0"/>
                <a:cs typeface="Arial" panose="020B0604020202020204" pitchFamily="34" charset="0"/>
              </a:rPr>
              <a:t>SHAPER- ENSURES DEADLINES AND GOALS ARE MET</a:t>
            </a:r>
          </a:p>
          <a:p>
            <a:r>
              <a:rPr lang="en-US" sz="2400" dirty="0">
                <a:latin typeface="Arial" panose="020B0604020202020204" pitchFamily="34" charset="0"/>
                <a:cs typeface="Arial" panose="020B0604020202020204" pitchFamily="34" charset="0"/>
              </a:rPr>
              <a:t>IMPLEMENTER- ORGANISES, PUT IDEAS INTO PLANS AND ACTION</a:t>
            </a:r>
          </a:p>
          <a:p>
            <a:r>
              <a:rPr lang="en-US" sz="2400" dirty="0">
                <a:latin typeface="Arial" panose="020B0604020202020204" pitchFamily="34" charset="0"/>
                <a:cs typeface="Arial" panose="020B0604020202020204" pitchFamily="34" charset="0"/>
              </a:rPr>
              <a:t>COMPLETER- RISK ANALYSER, PREDIDCTS POTENTIAL PROBLEMS </a:t>
            </a:r>
          </a:p>
          <a:p>
            <a:r>
              <a:rPr lang="en-US" sz="2400" dirty="0">
                <a:latin typeface="Arial" panose="020B0604020202020204" pitchFamily="34" charset="0"/>
                <a:cs typeface="Arial" panose="020B0604020202020204" pitchFamily="34" charset="0"/>
              </a:rPr>
              <a:t>CO-ORDINATER- LOOKS AFTER PROCEDURE, CLARIFYS INTENTIONS AND MAKES DECISSIONS </a:t>
            </a:r>
          </a:p>
          <a:p>
            <a:r>
              <a:rPr lang="en-US" sz="2400" dirty="0">
                <a:latin typeface="Arial" panose="020B0604020202020204" pitchFamily="34" charset="0"/>
                <a:cs typeface="Arial" panose="020B0604020202020204" pitchFamily="34" charset="0"/>
              </a:rPr>
              <a:t>TEAM WORKER- CREATES TEAM SPIRIT AND TOGETHERNESS</a:t>
            </a:r>
          </a:p>
          <a:p>
            <a:r>
              <a:rPr lang="en-US" sz="2400" dirty="0">
                <a:latin typeface="Arial" panose="020B0604020202020204" pitchFamily="34" charset="0"/>
                <a:cs typeface="Arial" panose="020B0604020202020204" pitchFamily="34" charset="0"/>
              </a:rPr>
              <a:t>RESOURCE INVESTIGATOR- BRINGS NEW OPPORTUNITIES AND IDEAS TO THE TEAM</a:t>
            </a:r>
          </a:p>
          <a:p>
            <a:r>
              <a:rPr lang="en-US" sz="2400" dirty="0">
                <a:latin typeface="Arial" panose="020B0604020202020204" pitchFamily="34" charset="0"/>
                <a:cs typeface="Arial" panose="020B0604020202020204" pitchFamily="34" charset="0"/>
              </a:rPr>
              <a:t>PLANT- IS A CREATIVE THINKER, SOLVES DIFFICULT PROBLEMS </a:t>
            </a:r>
          </a:p>
          <a:p>
            <a:r>
              <a:rPr lang="en-US" sz="2400" dirty="0">
                <a:latin typeface="Arial" panose="020B0604020202020204" pitchFamily="34" charset="0"/>
                <a:cs typeface="Arial" panose="020B0604020202020204" pitchFamily="34" charset="0"/>
              </a:rPr>
              <a:t>MONITOR- PROVIDES ACCURATE ANALYSIS AND JUDGEMENT</a:t>
            </a:r>
          </a:p>
          <a:p>
            <a:r>
              <a:rPr lang="en-US" sz="2400" dirty="0">
                <a:latin typeface="Arial" panose="020B0604020202020204" pitchFamily="34" charset="0"/>
                <a:cs typeface="Arial" panose="020B0604020202020204" pitchFamily="34" charset="0"/>
              </a:rPr>
              <a:t>SPECIALIST – EXPERT WHO  HAS SPECIALSED KNOWLEDGE IN A SPECIFIC TOPIC </a:t>
            </a:r>
            <a:r>
              <a:rPr lang="en-GB" sz="2400" dirty="0">
                <a:latin typeface="Arial" panose="020B0604020202020204" pitchFamily="34" charset="0"/>
                <a:cs typeface="Arial" panose="020B0604020202020204" pitchFamily="34" charset="0"/>
              </a:rPr>
              <a:t>(Actiondays.co.uk, 2019)</a:t>
            </a:r>
            <a:endParaRPr lang="en-US" sz="24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2986975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98844-AF66-8547-AF79-1B184B5FCD6F}"/>
              </a:ext>
            </a:extLst>
          </p:cNvPr>
          <p:cNvSpPr>
            <a:spLocks noGrp="1"/>
          </p:cNvSpPr>
          <p:nvPr>
            <p:ph type="title"/>
          </p:nvPr>
        </p:nvSpPr>
        <p:spPr>
          <a:xfrm>
            <a:off x="913775" y="618517"/>
            <a:ext cx="10364451" cy="1596177"/>
          </a:xfrm>
        </p:spPr>
        <p:txBody>
          <a:bodyPr>
            <a:normAutofit/>
          </a:bodyPr>
          <a:lstStyle/>
          <a:p>
            <a:r>
              <a:rPr lang="en-US" dirty="0"/>
              <a:t>SUCCESSFUL TEAM DEVELOPMENT</a:t>
            </a:r>
          </a:p>
        </p:txBody>
      </p:sp>
      <p:sp>
        <p:nvSpPr>
          <p:cNvPr id="3" name="Content Placeholder 2">
            <a:extLst>
              <a:ext uri="{FF2B5EF4-FFF2-40B4-BE49-F238E27FC236}">
                <a16:creationId xmlns:a16="http://schemas.microsoft.com/office/drawing/2014/main" id="{41DD34A0-0859-3B47-87E6-0FBCD1FC5E7B}"/>
              </a:ext>
            </a:extLst>
          </p:cNvPr>
          <p:cNvSpPr>
            <a:spLocks noGrp="1"/>
          </p:cNvSpPr>
          <p:nvPr>
            <p:ph sz="quarter" idx="13"/>
          </p:nvPr>
        </p:nvSpPr>
        <p:spPr>
          <a:xfrm>
            <a:off x="913774" y="2367092"/>
            <a:ext cx="6096626" cy="3424107"/>
          </a:xfrm>
        </p:spPr>
        <p:txBody>
          <a:bodyPr>
            <a:normAutofit/>
          </a:bodyPr>
          <a:lstStyle/>
          <a:p>
            <a:pPr marL="0" indent="0">
              <a:lnSpc>
                <a:spcPct val="110000"/>
              </a:lnSpc>
              <a:buNone/>
            </a:pPr>
            <a:r>
              <a:rPr lang="en-US" sz="1600">
                <a:latin typeface="Arial" panose="020B0604020202020204" pitchFamily="34" charset="0"/>
                <a:cs typeface="Arial" panose="020B0604020202020204" pitchFamily="34" charset="0"/>
              </a:rPr>
              <a:t>THE TOP 7 KEY ELEMENTS IN DEVELOPING A SUCCESSFUL TEAM ARE:</a:t>
            </a:r>
          </a:p>
          <a:p>
            <a:pPr>
              <a:lnSpc>
                <a:spcPct val="110000"/>
              </a:lnSpc>
            </a:pPr>
            <a:r>
              <a:rPr lang="en-US" sz="1600">
                <a:latin typeface="Arial" panose="020B0604020202020204" pitchFamily="34" charset="0"/>
                <a:cs typeface="Arial" panose="020B0604020202020204" pitchFamily="34" charset="0"/>
              </a:rPr>
              <a:t>COMMUNICATION</a:t>
            </a:r>
          </a:p>
          <a:p>
            <a:pPr>
              <a:lnSpc>
                <a:spcPct val="110000"/>
              </a:lnSpc>
            </a:pPr>
            <a:r>
              <a:rPr lang="en-US" sz="1600">
                <a:latin typeface="Arial" panose="020B0604020202020204" pitchFamily="34" charset="0"/>
                <a:cs typeface="Arial" panose="020B0604020202020204" pitchFamily="34" charset="0"/>
              </a:rPr>
              <a:t>FOCUS</a:t>
            </a:r>
          </a:p>
          <a:p>
            <a:pPr>
              <a:lnSpc>
                <a:spcPct val="110000"/>
              </a:lnSpc>
            </a:pPr>
            <a:r>
              <a:rPr lang="en-US" sz="1600">
                <a:latin typeface="Arial" panose="020B0604020202020204" pitchFamily="34" charset="0"/>
                <a:cs typeface="Arial" panose="020B0604020202020204" pitchFamily="34" charset="0"/>
              </a:rPr>
              <a:t>CONTRIBUTION</a:t>
            </a:r>
          </a:p>
          <a:p>
            <a:pPr>
              <a:lnSpc>
                <a:spcPct val="110000"/>
              </a:lnSpc>
            </a:pPr>
            <a:r>
              <a:rPr lang="en-US" sz="1600">
                <a:latin typeface="Arial" panose="020B0604020202020204" pitchFamily="34" charset="0"/>
                <a:cs typeface="Arial" panose="020B0604020202020204" pitchFamily="34" charset="0"/>
              </a:rPr>
              <a:t>SUPPORT</a:t>
            </a:r>
          </a:p>
          <a:p>
            <a:pPr>
              <a:lnSpc>
                <a:spcPct val="110000"/>
              </a:lnSpc>
            </a:pPr>
            <a:r>
              <a:rPr lang="en-US" sz="1600">
                <a:latin typeface="Arial" panose="020B0604020202020204" pitchFamily="34" charset="0"/>
                <a:cs typeface="Arial" panose="020B0604020202020204" pitchFamily="34" charset="0"/>
              </a:rPr>
              <a:t>DIVERSITY</a:t>
            </a:r>
          </a:p>
          <a:p>
            <a:pPr>
              <a:lnSpc>
                <a:spcPct val="110000"/>
              </a:lnSpc>
            </a:pPr>
            <a:r>
              <a:rPr lang="en-US" sz="1600">
                <a:latin typeface="Arial" panose="020B0604020202020204" pitchFamily="34" charset="0"/>
                <a:cs typeface="Arial" panose="020B0604020202020204" pitchFamily="34" charset="0"/>
              </a:rPr>
              <a:t>LEADERSHIP</a:t>
            </a:r>
          </a:p>
          <a:p>
            <a:pPr>
              <a:lnSpc>
                <a:spcPct val="110000"/>
              </a:lnSpc>
            </a:pPr>
            <a:r>
              <a:rPr lang="en-US" sz="1600">
                <a:latin typeface="Arial" panose="020B0604020202020204" pitchFamily="34" charset="0"/>
                <a:cs typeface="Arial" panose="020B0604020202020204" pitchFamily="34" charset="0"/>
              </a:rPr>
              <a:t>ORGANISATION (UNDERCOVER RECRUITER,2019)</a:t>
            </a:r>
          </a:p>
          <a:p>
            <a:pPr>
              <a:lnSpc>
                <a:spcPct val="110000"/>
              </a:lnSpc>
            </a:pPr>
            <a:endParaRPr lang="en-US" sz="1600"/>
          </a:p>
        </p:txBody>
      </p:sp>
      <p:pic>
        <p:nvPicPr>
          <p:cNvPr id="5122" name="Picture 2" descr="Related image">
            <a:extLst>
              <a:ext uri="{FF2B5EF4-FFF2-40B4-BE49-F238E27FC236}">
                <a16:creationId xmlns:a16="http://schemas.microsoft.com/office/drawing/2014/main" id="{373F20C6-DF35-41D1-89B4-1C23A8BDD3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47" r="-2" b="4555"/>
          <a:stretch/>
        </p:blipFill>
        <p:spPr bwMode="auto">
          <a:xfrm>
            <a:off x="7370064" y="2505456"/>
            <a:ext cx="3494466" cy="293522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987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B64FF-7DE0-064E-AB3F-A9A9058E0376}"/>
              </a:ext>
            </a:extLst>
          </p:cNvPr>
          <p:cNvSpPr>
            <a:spLocks noGrp="1"/>
          </p:cNvSpPr>
          <p:nvPr>
            <p:ph type="title"/>
          </p:nvPr>
        </p:nvSpPr>
        <p:spPr>
          <a:xfrm>
            <a:off x="913775" y="240633"/>
            <a:ext cx="10364451" cy="1347535"/>
          </a:xfrm>
        </p:spPr>
        <p:txBody>
          <a:bodyPr/>
          <a:lstStyle/>
          <a:p>
            <a:endParaRPr lang="en-US" dirty="0"/>
          </a:p>
        </p:txBody>
      </p:sp>
      <p:sp>
        <p:nvSpPr>
          <p:cNvPr id="3" name="Content Placeholder 2">
            <a:extLst>
              <a:ext uri="{FF2B5EF4-FFF2-40B4-BE49-F238E27FC236}">
                <a16:creationId xmlns:a16="http://schemas.microsoft.com/office/drawing/2014/main" id="{4F4067F3-9690-DC45-B06B-E14CE23DB3E5}"/>
              </a:ext>
            </a:extLst>
          </p:cNvPr>
          <p:cNvSpPr>
            <a:spLocks noGrp="1"/>
          </p:cNvSpPr>
          <p:nvPr>
            <p:ph sz="quarter" idx="13"/>
          </p:nvPr>
        </p:nvSpPr>
        <p:spPr>
          <a:xfrm>
            <a:off x="913774" y="1246909"/>
            <a:ext cx="10363826" cy="4544291"/>
          </a:xfrm>
        </p:spPr>
        <p:txBody>
          <a:bodyPr>
            <a:normAutofit fontScale="25000" lnSpcReduction="20000"/>
          </a:bodyPr>
          <a:lstStyle/>
          <a:p>
            <a:pPr marL="457200" indent="-457200">
              <a:buFont typeface="+mj-lt"/>
              <a:buAutoNum type="arabicPeriod"/>
            </a:pPr>
            <a:r>
              <a:rPr lang="en-US" sz="6800" dirty="0">
                <a:latin typeface="Arial" panose="020B0604020202020204" pitchFamily="34" charset="0"/>
                <a:cs typeface="Arial" panose="020B0604020202020204" pitchFamily="34" charset="0"/>
              </a:rPr>
              <a:t>COMMUNICATION - IS BEING ABLE TO COMMUNICATE OPENLY WITHIN A TEAM AND TO SHARE OPINIONS IDEAS AND THOUGHTS. IT IS ALSO IMPORTANT FOR KEEPING TRACK OF PROGRESS THROUGHOUT THE TASK.</a:t>
            </a:r>
          </a:p>
          <a:p>
            <a:pPr marL="457200" indent="-457200">
              <a:buFont typeface="+mj-lt"/>
              <a:buAutoNum type="arabicPeriod"/>
            </a:pPr>
            <a:r>
              <a:rPr lang="en-US" sz="6800" dirty="0">
                <a:latin typeface="Arial" panose="020B0604020202020204" pitchFamily="34" charset="0"/>
                <a:cs typeface="Arial" panose="020B0604020202020204" pitchFamily="34" charset="0"/>
              </a:rPr>
              <a:t>FOCUS – ONCE A GOAL OR TARGET IS SET, ALL TEAM MEMBERS SHOULD BE FOCUSED ON THE END RESULT.</a:t>
            </a:r>
          </a:p>
          <a:p>
            <a:pPr marL="457200" indent="-457200">
              <a:buFont typeface="+mj-lt"/>
              <a:buAutoNum type="arabicPeriod"/>
            </a:pPr>
            <a:r>
              <a:rPr lang="en-US" sz="6800" dirty="0">
                <a:latin typeface="Arial" panose="020B0604020202020204" pitchFamily="34" charset="0"/>
                <a:cs typeface="Arial" panose="020B0604020202020204" pitchFamily="34" charset="0"/>
              </a:rPr>
              <a:t>CONTRIBUTION – EACH TEAM MEMBER SHOULD UNDERSTAND THEIR RESPONSIBLITIES AND ENSURE THAT THEY CONTRIBUTE THEIR FAIR SHARE OF THE TASK. </a:t>
            </a:r>
          </a:p>
          <a:p>
            <a:pPr marL="457200" indent="-457200">
              <a:buFont typeface="+mj-lt"/>
              <a:buAutoNum type="arabicPeriod"/>
            </a:pPr>
            <a:r>
              <a:rPr lang="en-US" sz="6800" dirty="0">
                <a:latin typeface="Arial" panose="020B0604020202020204" pitchFamily="34" charset="0"/>
                <a:cs typeface="Arial" panose="020B0604020202020204" pitchFamily="34" charset="0"/>
              </a:rPr>
              <a:t>SUPPORT – IN ORDER TO BECOME MORE PRODUCTIVE, TEAM MEMBERS SHOULD ASSIST EACH OTHER ESPECIALLY WHEN A MEMBER OF THE TEAM IS STRUGGLING. </a:t>
            </a:r>
          </a:p>
          <a:p>
            <a:pPr marL="457200" indent="-457200">
              <a:buFont typeface="+mj-lt"/>
              <a:buAutoNum type="arabicPeriod"/>
            </a:pPr>
            <a:r>
              <a:rPr lang="en-US" sz="6800" dirty="0">
                <a:latin typeface="Arial" panose="020B0604020202020204" pitchFamily="34" charset="0"/>
                <a:cs typeface="Arial" panose="020B0604020202020204" pitchFamily="34" charset="0"/>
              </a:rPr>
              <a:t>DIVERSITY- BY EMBRACING DIVERSITY THE TEAMS SUCCESS RATE INCREASES DUE TO A WIDER SCALE BASE WHICH WILL BE MORE COMPETITIVE AND INNOVITIVE (STUDY.COM,2019)</a:t>
            </a:r>
          </a:p>
          <a:p>
            <a:pPr marL="457200" indent="-457200">
              <a:buFont typeface="+mj-lt"/>
              <a:buAutoNum type="arabicPeriod"/>
            </a:pPr>
            <a:r>
              <a:rPr lang="en-US" sz="6800" dirty="0">
                <a:latin typeface="Arial" panose="020B0604020202020204" pitchFamily="34" charset="0"/>
                <a:cs typeface="Arial" panose="020B0604020202020204" pitchFamily="34" charset="0"/>
              </a:rPr>
              <a:t>Leadership- a successful team should also have a good leader who has the respect and trust of the team. He or she should offer motivation and encouragement.</a:t>
            </a:r>
          </a:p>
          <a:p>
            <a:pPr marL="457200" indent="-457200">
              <a:buFont typeface="+mj-lt"/>
              <a:buAutoNum type="arabicPeriod"/>
            </a:pPr>
            <a:r>
              <a:rPr lang="en-US" sz="6800" dirty="0">
                <a:latin typeface="Arial" panose="020B0604020202020204" pitchFamily="34" charset="0"/>
                <a:cs typeface="Arial" panose="020B0604020202020204" pitchFamily="34" charset="0"/>
              </a:rPr>
              <a:t>Organization-  without organisation the task could become chaotic and the task will be more difficult to achieve. </a:t>
            </a:r>
          </a:p>
          <a:p>
            <a:pPr marL="457200" indent="-457200">
              <a:buFont typeface="+mj-lt"/>
              <a:buAutoNum type="arabicPeriod"/>
            </a:pPr>
            <a:endParaRPr lang="en-US" dirty="0"/>
          </a:p>
          <a:p>
            <a:pPr marL="0" indent="0">
              <a:buNone/>
            </a:pPr>
            <a:endParaRPr lang="en-US" dirty="0"/>
          </a:p>
          <a:p>
            <a:pPr marL="457200" indent="-457200">
              <a:buFont typeface="+mj-lt"/>
              <a:buAutoNum type="arabicPeriod"/>
            </a:pPr>
            <a:endParaRPr lang="en-US" dirty="0"/>
          </a:p>
        </p:txBody>
      </p:sp>
    </p:spTree>
    <p:extLst>
      <p:ext uri="{BB962C8B-B14F-4D97-AF65-F5344CB8AC3E}">
        <p14:creationId xmlns:p14="http://schemas.microsoft.com/office/powerpoint/2010/main" val="3448530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4E0BA-B7CC-4358-ABA2-6A623F1886C9}"/>
              </a:ext>
            </a:extLst>
          </p:cNvPr>
          <p:cNvSpPr>
            <a:spLocks noGrp="1"/>
          </p:cNvSpPr>
          <p:nvPr>
            <p:ph type="title"/>
          </p:nvPr>
        </p:nvSpPr>
        <p:spPr/>
        <p:txBody>
          <a:bodyPr>
            <a:normAutofit/>
          </a:bodyPr>
          <a:lstStyle/>
          <a:p>
            <a:r>
              <a:rPr lang="en-GB" sz="6600" b="1" dirty="0"/>
              <a:t>Any questions?</a:t>
            </a:r>
          </a:p>
        </p:txBody>
      </p:sp>
      <p:sp>
        <p:nvSpPr>
          <p:cNvPr id="3" name="Content Placeholder 2">
            <a:extLst>
              <a:ext uri="{FF2B5EF4-FFF2-40B4-BE49-F238E27FC236}">
                <a16:creationId xmlns:a16="http://schemas.microsoft.com/office/drawing/2014/main" id="{3B67A367-07A7-4562-ABD5-800535DD1F3A}"/>
              </a:ext>
            </a:extLst>
          </p:cNvPr>
          <p:cNvSpPr>
            <a:spLocks noGrp="1"/>
          </p:cNvSpPr>
          <p:nvPr>
            <p:ph sz="quarter" idx="13"/>
          </p:nvPr>
        </p:nvSpPr>
        <p:spPr/>
        <p:txBody>
          <a:bodyPr>
            <a:normAutofit/>
          </a:bodyPr>
          <a:lstStyle/>
          <a:p>
            <a:pPr marL="0" indent="0" algn="ctr">
              <a:buNone/>
            </a:pPr>
            <a:r>
              <a:rPr lang="en-GB" sz="5400" dirty="0"/>
              <a:t>  Feel free to ask us anything you like.</a:t>
            </a:r>
          </a:p>
        </p:txBody>
      </p:sp>
    </p:spTree>
    <p:extLst>
      <p:ext uri="{BB962C8B-B14F-4D97-AF65-F5344CB8AC3E}">
        <p14:creationId xmlns:p14="http://schemas.microsoft.com/office/powerpoint/2010/main" val="2013125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B825C-6643-E647-963B-9B99D7E4E72E}"/>
              </a:ext>
            </a:extLst>
          </p:cNvPr>
          <p:cNvSpPr>
            <a:spLocks noGrp="1"/>
          </p:cNvSpPr>
          <p:nvPr>
            <p:ph type="title"/>
          </p:nvPr>
        </p:nvSpPr>
        <p:spPr>
          <a:xfrm>
            <a:off x="913775" y="84128"/>
            <a:ext cx="10364451" cy="1127156"/>
          </a:xfrm>
        </p:spPr>
        <p:txBody>
          <a:bodyPr/>
          <a:lstStyle/>
          <a:p>
            <a:r>
              <a:rPr lang="en-US" dirty="0"/>
              <a:t>References</a:t>
            </a:r>
          </a:p>
        </p:txBody>
      </p:sp>
      <p:sp>
        <p:nvSpPr>
          <p:cNvPr id="3" name="Content Placeholder 2">
            <a:extLst>
              <a:ext uri="{FF2B5EF4-FFF2-40B4-BE49-F238E27FC236}">
                <a16:creationId xmlns:a16="http://schemas.microsoft.com/office/drawing/2014/main" id="{1FF069E4-7856-0D48-8E1A-168E8B93B098}"/>
              </a:ext>
            </a:extLst>
          </p:cNvPr>
          <p:cNvSpPr>
            <a:spLocks noGrp="1"/>
          </p:cNvSpPr>
          <p:nvPr>
            <p:ph sz="quarter" idx="13"/>
          </p:nvPr>
        </p:nvSpPr>
        <p:spPr>
          <a:xfrm>
            <a:off x="913774" y="953929"/>
            <a:ext cx="10363826" cy="3424107"/>
          </a:xfrm>
        </p:spPr>
        <p:txBody>
          <a:bodyPr>
            <a:noAutofit/>
          </a:bodyPr>
          <a:lstStyle/>
          <a:p>
            <a:r>
              <a:rPr lang="en-GB" sz="1100" dirty="0">
                <a:latin typeface="Arial" panose="020B0604020202020204" pitchFamily="34" charset="0"/>
                <a:cs typeface="Arial" panose="020B0604020202020204" pitchFamily="34" charset="0"/>
              </a:rPr>
              <a:t>Careeraddict.com. (2019). 10 Benefits of Teamwork in the Workplace. [online] Available at: https://www.careeraddict.com/5-benefits-of-teamwork-in-the-workplace [Accessed 8 May 2019].</a:t>
            </a:r>
          </a:p>
          <a:p>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Happy Manager. (2019). What is Teamwork? | Something worth building!. [online] Available at: https://the-happy-manager.com/articles/what-is-teamwork/ [Accessed 8 May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Abudi, G. (2019). The Five Stages of Team Development: A Case Study. [online] Project Smart. Available at: https://www.projectsmart.co.uk/the-five-stages-of-team-development-a-case-study.php [Accessed 13 May 2019].</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Businessballs.com. (2019). Tuckman: Forming, Storming, Norming and Performing - BusinessBalls.com. [online] Available at: https://www.businessballs.com/team-management/tuckman-forming-storming-norming-performing-model/ [Accessed 13 May 2019].</a:t>
            </a:r>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Managementhelp.org. (2019). How to Manage Group Conflict. [online] Available at: https://managementhelp.org/groups/group-conflict.htm [Accessed 13 May 2019].</a:t>
            </a:r>
          </a:p>
          <a:p>
            <a:r>
              <a:rPr lang="en-GB" sz="1100" dirty="0">
                <a:latin typeface="Arial" panose="020B0604020202020204" pitchFamily="34" charset="0"/>
                <a:cs typeface="Arial" panose="020B0604020202020204" pitchFamily="34" charset="0"/>
              </a:rPr>
              <a:t>Mindtools.com. (2019). Resolving Team ConflictBuilding Stronger Teams by Facing Your Differences. [online] Available at: https://www.mindtools.com/pages/article/newTMM_79.htm [Accessed 13 May 2019].</a:t>
            </a:r>
          </a:p>
          <a:p>
            <a:r>
              <a:rPr lang="en-GB" sz="1100" dirty="0">
                <a:latin typeface="Arial" panose="020B0604020202020204" pitchFamily="34" charset="0"/>
                <a:cs typeface="Arial" panose="020B0604020202020204" pitchFamily="34" charset="0"/>
              </a:rPr>
              <a:t>Actiondays.co.uk. (2019). Belbin Team Roles Definition and Theory Explained | Action Days. [online] Available at: https://www.actiondays.co.uk/team-building-blog/belbin-team-roles-definition-and-theory-explained/?gclid=EAIaIQobChMInZXxkPaY4gIVh63tCh2BwwttEAAYASAAEgKvsvD_BwE [Accessed 13 May 2019].</a:t>
            </a:r>
          </a:p>
          <a:p>
            <a:r>
              <a:rPr lang="en-GB" sz="1100" dirty="0">
                <a:latin typeface="Arial" panose="020B0604020202020204" pitchFamily="34" charset="0"/>
                <a:cs typeface="Arial" panose="020B0604020202020204" pitchFamily="34" charset="0"/>
              </a:rPr>
              <a:t>Rijnbergen, T. (2019). The Nine Team Roles of Belbin. [online] Werkenmetteamrollen.nl. Available at: http://www.werkenmetteamrollen.nl/Werken-met-Teamrollen/The-9-teamroles.asp#.XNmbSS2ZPq0 [Accessed 13 May 2019].</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19872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12</TotalTime>
  <Words>1046</Words>
  <Application>Microsoft Office PowerPoint</Application>
  <PresentationFormat>Widescreen</PresentationFormat>
  <Paragraphs>101</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Tw Cen MT</vt:lpstr>
      <vt:lpstr>Droplet</vt:lpstr>
      <vt:lpstr>Teamworking within UWTSD CONSULTANCY</vt:lpstr>
      <vt:lpstr>Team Alpha </vt:lpstr>
      <vt:lpstr>Consultants</vt:lpstr>
      <vt:lpstr>Categories</vt:lpstr>
      <vt:lpstr>PowerPoint Presentation</vt:lpstr>
      <vt:lpstr>What is teamwork?</vt:lpstr>
      <vt:lpstr>Benefits Of Teamworking</vt:lpstr>
      <vt:lpstr>Disadvantages Of Teamworking</vt:lpstr>
      <vt:lpstr>Stages of Team Development </vt:lpstr>
      <vt:lpstr>The five stages </vt:lpstr>
      <vt:lpstr>Managing conflict</vt:lpstr>
      <vt:lpstr>Step 1: Prepare resolution  </vt:lpstr>
      <vt:lpstr>Step 2: understanding the conflict</vt:lpstr>
      <vt:lpstr>Step3: reach an agreement</vt:lpstr>
      <vt:lpstr>TEAM ROLES</vt:lpstr>
      <vt:lpstr>9 BELBIN TEAM ROLES</vt:lpstr>
      <vt:lpstr>SUCCESSFUL TEAM DEVELOPMENT</vt:lpstr>
      <vt:lpstr>PowerPoint Presentation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Teamworking within UWTSD CONSULTANCY</dc:title>
  <dc:creator>Adeeb Ali (1810767)</dc:creator>
  <cp:lastModifiedBy>Adeeb Ali (1810767)</cp:lastModifiedBy>
  <cp:revision>2</cp:revision>
  <dcterms:created xsi:type="dcterms:W3CDTF">2019-05-15T15:13:10Z</dcterms:created>
  <dcterms:modified xsi:type="dcterms:W3CDTF">2019-05-15T15:25:24Z</dcterms:modified>
</cp:coreProperties>
</file>