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32"/>
  </p:notesMasterIdLst>
  <p:handoutMasterIdLst>
    <p:handoutMasterId r:id="rId33"/>
  </p:handoutMasterIdLst>
  <p:sldIdLst>
    <p:sldId id="256" r:id="rId5"/>
    <p:sldId id="316" r:id="rId6"/>
    <p:sldId id="318" r:id="rId7"/>
    <p:sldId id="271" r:id="rId8"/>
    <p:sldId id="272" r:id="rId9"/>
    <p:sldId id="273" r:id="rId10"/>
    <p:sldId id="274" r:id="rId11"/>
    <p:sldId id="295" r:id="rId12"/>
    <p:sldId id="296" r:id="rId13"/>
    <p:sldId id="297" r:id="rId14"/>
    <p:sldId id="317" r:id="rId15"/>
    <p:sldId id="298" r:id="rId16"/>
    <p:sldId id="299" r:id="rId17"/>
    <p:sldId id="300" r:id="rId18"/>
    <p:sldId id="306" r:id="rId19"/>
    <p:sldId id="305" r:id="rId20"/>
    <p:sldId id="307" r:id="rId21"/>
    <p:sldId id="308" r:id="rId22"/>
    <p:sldId id="309" r:id="rId23"/>
    <p:sldId id="310" r:id="rId24"/>
    <p:sldId id="311" r:id="rId25"/>
    <p:sldId id="312" r:id="rId26"/>
    <p:sldId id="313" r:id="rId27"/>
    <p:sldId id="314" r:id="rId28"/>
    <p:sldId id="302" r:id="rId29"/>
    <p:sldId id="315" r:id="rId30"/>
    <p:sldId id="301" r:id="rId31"/>
  </p:sldIdLst>
  <p:sldSz cx="12192000" cy="6858000"/>
  <p:notesSz cx="6858000" cy="17049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3E17F1-B1C8-417B-B2E3-7576B9C36296}" v="4" dt="2022-03-23T16:27:29.2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19"/>
    <p:restoredTop sz="88104" autoAdjust="0"/>
  </p:normalViewPr>
  <p:slideViewPr>
    <p:cSldViewPr snapToGrid="0">
      <p:cViewPr varScale="1">
        <p:scale>
          <a:sx n="124" d="100"/>
          <a:sy n="124" d="100"/>
        </p:scale>
        <p:origin x="480" y="16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193983-6187-4E6F-A13A-37A6BB3CCF6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8D48D3F-490E-4D59-B859-89689E7AF208}">
      <dgm:prSet/>
      <dgm:spPr/>
      <dgm:t>
        <a:bodyPr/>
        <a:lstStyle/>
        <a:p>
          <a:pPr>
            <a:lnSpc>
              <a:spcPct val="100000"/>
            </a:lnSpc>
          </a:pPr>
          <a:r>
            <a:rPr lang="en-US"/>
            <a:t>What is the cost of the issue to the organisation?</a:t>
          </a:r>
        </a:p>
      </dgm:t>
    </dgm:pt>
    <dgm:pt modelId="{A6868294-DE54-490C-B36C-0E5C22A2A81B}" type="parTrans" cxnId="{F5D40D32-CE6C-4A57-A127-F4F7AE5F3E47}">
      <dgm:prSet/>
      <dgm:spPr/>
      <dgm:t>
        <a:bodyPr/>
        <a:lstStyle/>
        <a:p>
          <a:endParaRPr lang="en-US"/>
        </a:p>
      </dgm:t>
    </dgm:pt>
    <dgm:pt modelId="{5047087A-50B9-48A1-9818-10CCD555A726}" type="sibTrans" cxnId="{F5D40D32-CE6C-4A57-A127-F4F7AE5F3E47}">
      <dgm:prSet/>
      <dgm:spPr/>
      <dgm:t>
        <a:bodyPr/>
        <a:lstStyle/>
        <a:p>
          <a:endParaRPr lang="en-US"/>
        </a:p>
      </dgm:t>
    </dgm:pt>
    <dgm:pt modelId="{812303C8-F278-40F9-969A-E682ADECD8BD}">
      <dgm:prSet/>
      <dgm:spPr/>
      <dgm:t>
        <a:bodyPr/>
        <a:lstStyle/>
        <a:p>
          <a:pPr>
            <a:lnSpc>
              <a:spcPct val="100000"/>
            </a:lnSpc>
          </a:pPr>
          <a:r>
            <a:rPr lang="en-US"/>
            <a:t>What are the possible causes for the issues you have identified?</a:t>
          </a:r>
        </a:p>
      </dgm:t>
    </dgm:pt>
    <dgm:pt modelId="{F582E5A3-3F48-42C0-A9C2-0C79B8325F06}" type="parTrans" cxnId="{2E5FABAE-27FF-4CE0-88C5-B31C9F98F024}">
      <dgm:prSet/>
      <dgm:spPr/>
      <dgm:t>
        <a:bodyPr/>
        <a:lstStyle/>
        <a:p>
          <a:endParaRPr lang="en-US"/>
        </a:p>
      </dgm:t>
    </dgm:pt>
    <dgm:pt modelId="{F9AE3E62-36F5-46DF-8C3D-22E8D384ECBE}" type="sibTrans" cxnId="{2E5FABAE-27FF-4CE0-88C5-B31C9F98F024}">
      <dgm:prSet/>
      <dgm:spPr/>
      <dgm:t>
        <a:bodyPr/>
        <a:lstStyle/>
        <a:p>
          <a:endParaRPr lang="en-US"/>
        </a:p>
      </dgm:t>
    </dgm:pt>
    <dgm:pt modelId="{445E6EAD-E593-429D-8643-F12F4A9E3B07}">
      <dgm:prSet/>
      <dgm:spPr/>
      <dgm:t>
        <a:bodyPr/>
        <a:lstStyle/>
        <a:p>
          <a:pPr>
            <a:lnSpc>
              <a:spcPct val="100000"/>
            </a:lnSpc>
          </a:pPr>
          <a:r>
            <a:rPr lang="en-US"/>
            <a:t>Which cause will you investigate and why?</a:t>
          </a:r>
        </a:p>
      </dgm:t>
    </dgm:pt>
    <dgm:pt modelId="{867F5CD6-6A3F-460F-A5FB-5ACC60F43858}" type="parTrans" cxnId="{52B93FCD-6B29-4609-B177-7618DEC29A93}">
      <dgm:prSet/>
      <dgm:spPr/>
      <dgm:t>
        <a:bodyPr/>
        <a:lstStyle/>
        <a:p>
          <a:endParaRPr lang="en-US"/>
        </a:p>
      </dgm:t>
    </dgm:pt>
    <dgm:pt modelId="{85DD8C06-9AE6-464D-AF59-156E75C3D97D}" type="sibTrans" cxnId="{52B93FCD-6B29-4609-B177-7618DEC29A93}">
      <dgm:prSet/>
      <dgm:spPr/>
      <dgm:t>
        <a:bodyPr/>
        <a:lstStyle/>
        <a:p>
          <a:endParaRPr lang="en-US"/>
        </a:p>
      </dgm:t>
    </dgm:pt>
    <dgm:pt modelId="{995CA6D1-8B42-4D7E-99FD-49096C6DB79D}" type="pres">
      <dgm:prSet presAssocID="{FF193983-6187-4E6F-A13A-37A6BB3CCF6B}" presName="root" presStyleCnt="0">
        <dgm:presLayoutVars>
          <dgm:dir/>
          <dgm:resizeHandles val="exact"/>
        </dgm:presLayoutVars>
      </dgm:prSet>
      <dgm:spPr/>
    </dgm:pt>
    <dgm:pt modelId="{C8BEC14F-7E7B-46C1-9DF3-4245CF146176}" type="pres">
      <dgm:prSet presAssocID="{08D48D3F-490E-4D59-B859-89689E7AF208}" presName="compNode" presStyleCnt="0"/>
      <dgm:spPr/>
    </dgm:pt>
    <dgm:pt modelId="{A0D39B25-1BB8-4C7B-8EDD-8B824DB92BD7}" type="pres">
      <dgm:prSet presAssocID="{08D48D3F-490E-4D59-B859-89689E7AF208}" presName="bgRect" presStyleLbl="bgShp" presStyleIdx="0" presStyleCnt="3"/>
      <dgm:spPr/>
    </dgm:pt>
    <dgm:pt modelId="{11222B66-F43C-44A9-A1AA-447FC6306B6D}" type="pres">
      <dgm:prSet presAssocID="{08D48D3F-490E-4D59-B859-89689E7AF20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DFD79613-8E50-4702-B90C-648660723AA4}" type="pres">
      <dgm:prSet presAssocID="{08D48D3F-490E-4D59-B859-89689E7AF208}" presName="spaceRect" presStyleCnt="0"/>
      <dgm:spPr/>
    </dgm:pt>
    <dgm:pt modelId="{84E2F5EF-9DF0-486D-838C-56141A8CDED0}" type="pres">
      <dgm:prSet presAssocID="{08D48D3F-490E-4D59-B859-89689E7AF208}" presName="parTx" presStyleLbl="revTx" presStyleIdx="0" presStyleCnt="3">
        <dgm:presLayoutVars>
          <dgm:chMax val="0"/>
          <dgm:chPref val="0"/>
        </dgm:presLayoutVars>
      </dgm:prSet>
      <dgm:spPr/>
    </dgm:pt>
    <dgm:pt modelId="{1760D407-DE87-494A-9C6F-BC233B802286}" type="pres">
      <dgm:prSet presAssocID="{5047087A-50B9-48A1-9818-10CCD555A726}" presName="sibTrans" presStyleCnt="0"/>
      <dgm:spPr/>
    </dgm:pt>
    <dgm:pt modelId="{2EDF1044-D40D-402B-A315-4924E345C373}" type="pres">
      <dgm:prSet presAssocID="{812303C8-F278-40F9-969A-E682ADECD8BD}" presName="compNode" presStyleCnt="0"/>
      <dgm:spPr/>
    </dgm:pt>
    <dgm:pt modelId="{6CFEE8DE-86E5-4552-9AB7-372D60B2BB99}" type="pres">
      <dgm:prSet presAssocID="{812303C8-F278-40F9-969A-E682ADECD8BD}" presName="bgRect" presStyleLbl="bgShp" presStyleIdx="1" presStyleCnt="3"/>
      <dgm:spPr/>
    </dgm:pt>
    <dgm:pt modelId="{F236126B-B8BB-4CBF-9CE1-CB996D46B82B}" type="pres">
      <dgm:prSet presAssocID="{812303C8-F278-40F9-969A-E682ADECD8B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D8BAD4D1-98D3-441B-8227-EBF7EE5D814A}" type="pres">
      <dgm:prSet presAssocID="{812303C8-F278-40F9-969A-E682ADECD8BD}" presName="spaceRect" presStyleCnt="0"/>
      <dgm:spPr/>
    </dgm:pt>
    <dgm:pt modelId="{E48BB62F-EE57-473F-ABA0-FAD46E680CF9}" type="pres">
      <dgm:prSet presAssocID="{812303C8-F278-40F9-969A-E682ADECD8BD}" presName="parTx" presStyleLbl="revTx" presStyleIdx="1" presStyleCnt="3">
        <dgm:presLayoutVars>
          <dgm:chMax val="0"/>
          <dgm:chPref val="0"/>
        </dgm:presLayoutVars>
      </dgm:prSet>
      <dgm:spPr/>
    </dgm:pt>
    <dgm:pt modelId="{250F493B-FBB7-4B4E-A9BD-C562E9DFA0BA}" type="pres">
      <dgm:prSet presAssocID="{F9AE3E62-36F5-46DF-8C3D-22E8D384ECBE}" presName="sibTrans" presStyleCnt="0"/>
      <dgm:spPr/>
    </dgm:pt>
    <dgm:pt modelId="{A2923516-CCF6-43EE-AED4-6EAFF24DC130}" type="pres">
      <dgm:prSet presAssocID="{445E6EAD-E593-429D-8643-F12F4A9E3B07}" presName="compNode" presStyleCnt="0"/>
      <dgm:spPr/>
    </dgm:pt>
    <dgm:pt modelId="{D9CF0FDB-1713-489A-A938-F6A0F8863473}" type="pres">
      <dgm:prSet presAssocID="{445E6EAD-E593-429D-8643-F12F4A9E3B07}" presName="bgRect" presStyleLbl="bgShp" presStyleIdx="2" presStyleCnt="3"/>
      <dgm:spPr/>
    </dgm:pt>
    <dgm:pt modelId="{3AFBA77E-6173-4FE6-9A2E-AB6D12D52201}" type="pres">
      <dgm:prSet presAssocID="{445E6EAD-E593-429D-8643-F12F4A9E3B0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867EC80F-4096-46E3-9575-5E2B9FCD9115}" type="pres">
      <dgm:prSet presAssocID="{445E6EAD-E593-429D-8643-F12F4A9E3B07}" presName="spaceRect" presStyleCnt="0"/>
      <dgm:spPr/>
    </dgm:pt>
    <dgm:pt modelId="{B841C275-312A-4678-A80D-B913B1709D3F}" type="pres">
      <dgm:prSet presAssocID="{445E6EAD-E593-429D-8643-F12F4A9E3B07}" presName="parTx" presStyleLbl="revTx" presStyleIdx="2" presStyleCnt="3">
        <dgm:presLayoutVars>
          <dgm:chMax val="0"/>
          <dgm:chPref val="0"/>
        </dgm:presLayoutVars>
      </dgm:prSet>
      <dgm:spPr/>
    </dgm:pt>
  </dgm:ptLst>
  <dgm:cxnLst>
    <dgm:cxn modelId="{F5D40D32-CE6C-4A57-A127-F4F7AE5F3E47}" srcId="{FF193983-6187-4E6F-A13A-37A6BB3CCF6B}" destId="{08D48D3F-490E-4D59-B859-89689E7AF208}" srcOrd="0" destOrd="0" parTransId="{A6868294-DE54-490C-B36C-0E5C22A2A81B}" sibTransId="{5047087A-50B9-48A1-9818-10CCD555A726}"/>
    <dgm:cxn modelId="{9EF86D3C-BF1C-44E7-853E-AEEAAFF459EF}" type="presOf" srcId="{08D48D3F-490E-4D59-B859-89689E7AF208}" destId="{84E2F5EF-9DF0-486D-838C-56141A8CDED0}" srcOrd="0" destOrd="0" presId="urn:microsoft.com/office/officeart/2018/2/layout/IconVerticalSolidList"/>
    <dgm:cxn modelId="{EE75CAA0-3309-41C3-BCA1-C0C526930A16}" type="presOf" srcId="{FF193983-6187-4E6F-A13A-37A6BB3CCF6B}" destId="{995CA6D1-8B42-4D7E-99FD-49096C6DB79D}" srcOrd="0" destOrd="0" presId="urn:microsoft.com/office/officeart/2018/2/layout/IconVerticalSolidList"/>
    <dgm:cxn modelId="{2E5FABAE-27FF-4CE0-88C5-B31C9F98F024}" srcId="{FF193983-6187-4E6F-A13A-37A6BB3CCF6B}" destId="{812303C8-F278-40F9-969A-E682ADECD8BD}" srcOrd="1" destOrd="0" parTransId="{F582E5A3-3F48-42C0-A9C2-0C79B8325F06}" sibTransId="{F9AE3E62-36F5-46DF-8C3D-22E8D384ECBE}"/>
    <dgm:cxn modelId="{BCDA4DB5-A6F6-4A24-8D22-3A16FB669681}" type="presOf" srcId="{812303C8-F278-40F9-969A-E682ADECD8BD}" destId="{E48BB62F-EE57-473F-ABA0-FAD46E680CF9}" srcOrd="0" destOrd="0" presId="urn:microsoft.com/office/officeart/2018/2/layout/IconVerticalSolidList"/>
    <dgm:cxn modelId="{52B93FCD-6B29-4609-B177-7618DEC29A93}" srcId="{FF193983-6187-4E6F-A13A-37A6BB3CCF6B}" destId="{445E6EAD-E593-429D-8643-F12F4A9E3B07}" srcOrd="2" destOrd="0" parTransId="{867F5CD6-6A3F-460F-A5FB-5ACC60F43858}" sibTransId="{85DD8C06-9AE6-464D-AF59-156E75C3D97D}"/>
    <dgm:cxn modelId="{A63750F0-6C84-4B32-8C2E-7A3C677038CD}" type="presOf" srcId="{445E6EAD-E593-429D-8643-F12F4A9E3B07}" destId="{B841C275-312A-4678-A80D-B913B1709D3F}" srcOrd="0" destOrd="0" presId="urn:microsoft.com/office/officeart/2018/2/layout/IconVerticalSolidList"/>
    <dgm:cxn modelId="{6DACFC89-9E25-4074-91C2-E27E062D2ACF}" type="presParOf" srcId="{995CA6D1-8B42-4D7E-99FD-49096C6DB79D}" destId="{C8BEC14F-7E7B-46C1-9DF3-4245CF146176}" srcOrd="0" destOrd="0" presId="urn:microsoft.com/office/officeart/2018/2/layout/IconVerticalSolidList"/>
    <dgm:cxn modelId="{870979EF-FD91-4A78-83D5-B0507D9A2FD0}" type="presParOf" srcId="{C8BEC14F-7E7B-46C1-9DF3-4245CF146176}" destId="{A0D39B25-1BB8-4C7B-8EDD-8B824DB92BD7}" srcOrd="0" destOrd="0" presId="urn:microsoft.com/office/officeart/2018/2/layout/IconVerticalSolidList"/>
    <dgm:cxn modelId="{023605D4-969C-433B-8D31-76AEFFA33B91}" type="presParOf" srcId="{C8BEC14F-7E7B-46C1-9DF3-4245CF146176}" destId="{11222B66-F43C-44A9-A1AA-447FC6306B6D}" srcOrd="1" destOrd="0" presId="urn:microsoft.com/office/officeart/2018/2/layout/IconVerticalSolidList"/>
    <dgm:cxn modelId="{CAC4F589-ADBD-4A1A-8629-CCBF8E8323E9}" type="presParOf" srcId="{C8BEC14F-7E7B-46C1-9DF3-4245CF146176}" destId="{DFD79613-8E50-4702-B90C-648660723AA4}" srcOrd="2" destOrd="0" presId="urn:microsoft.com/office/officeart/2018/2/layout/IconVerticalSolidList"/>
    <dgm:cxn modelId="{36056A9F-1D28-4FF9-96D2-F6DB40D26864}" type="presParOf" srcId="{C8BEC14F-7E7B-46C1-9DF3-4245CF146176}" destId="{84E2F5EF-9DF0-486D-838C-56141A8CDED0}" srcOrd="3" destOrd="0" presId="urn:microsoft.com/office/officeart/2018/2/layout/IconVerticalSolidList"/>
    <dgm:cxn modelId="{942954A6-95AC-47FD-9D4A-4CF47D79B141}" type="presParOf" srcId="{995CA6D1-8B42-4D7E-99FD-49096C6DB79D}" destId="{1760D407-DE87-494A-9C6F-BC233B802286}" srcOrd="1" destOrd="0" presId="urn:microsoft.com/office/officeart/2018/2/layout/IconVerticalSolidList"/>
    <dgm:cxn modelId="{B00ECA4B-C600-4182-BC3E-09B9DC9ABF4B}" type="presParOf" srcId="{995CA6D1-8B42-4D7E-99FD-49096C6DB79D}" destId="{2EDF1044-D40D-402B-A315-4924E345C373}" srcOrd="2" destOrd="0" presId="urn:microsoft.com/office/officeart/2018/2/layout/IconVerticalSolidList"/>
    <dgm:cxn modelId="{98D7C89A-26FE-4E21-8E6A-DD1D537FFCE2}" type="presParOf" srcId="{2EDF1044-D40D-402B-A315-4924E345C373}" destId="{6CFEE8DE-86E5-4552-9AB7-372D60B2BB99}" srcOrd="0" destOrd="0" presId="urn:microsoft.com/office/officeart/2018/2/layout/IconVerticalSolidList"/>
    <dgm:cxn modelId="{9D1E69A4-CE95-4F6C-8EBC-F3E067A502DE}" type="presParOf" srcId="{2EDF1044-D40D-402B-A315-4924E345C373}" destId="{F236126B-B8BB-4CBF-9CE1-CB996D46B82B}" srcOrd="1" destOrd="0" presId="urn:microsoft.com/office/officeart/2018/2/layout/IconVerticalSolidList"/>
    <dgm:cxn modelId="{3E848761-618B-45AC-A052-AA0703A0FFD0}" type="presParOf" srcId="{2EDF1044-D40D-402B-A315-4924E345C373}" destId="{D8BAD4D1-98D3-441B-8227-EBF7EE5D814A}" srcOrd="2" destOrd="0" presId="urn:microsoft.com/office/officeart/2018/2/layout/IconVerticalSolidList"/>
    <dgm:cxn modelId="{25030132-FE3C-49F1-A56D-25021DA68E93}" type="presParOf" srcId="{2EDF1044-D40D-402B-A315-4924E345C373}" destId="{E48BB62F-EE57-473F-ABA0-FAD46E680CF9}" srcOrd="3" destOrd="0" presId="urn:microsoft.com/office/officeart/2018/2/layout/IconVerticalSolidList"/>
    <dgm:cxn modelId="{2B1B23AE-888D-43FA-9D14-FF96792E99DC}" type="presParOf" srcId="{995CA6D1-8B42-4D7E-99FD-49096C6DB79D}" destId="{250F493B-FBB7-4B4E-A9BD-C562E9DFA0BA}" srcOrd="3" destOrd="0" presId="urn:microsoft.com/office/officeart/2018/2/layout/IconVerticalSolidList"/>
    <dgm:cxn modelId="{C92867D3-203D-4ED8-AC84-8F997281F18D}" type="presParOf" srcId="{995CA6D1-8B42-4D7E-99FD-49096C6DB79D}" destId="{A2923516-CCF6-43EE-AED4-6EAFF24DC130}" srcOrd="4" destOrd="0" presId="urn:microsoft.com/office/officeart/2018/2/layout/IconVerticalSolidList"/>
    <dgm:cxn modelId="{4409F13B-562E-4E93-B94F-F94C27B20D79}" type="presParOf" srcId="{A2923516-CCF6-43EE-AED4-6EAFF24DC130}" destId="{D9CF0FDB-1713-489A-A938-F6A0F8863473}" srcOrd="0" destOrd="0" presId="urn:microsoft.com/office/officeart/2018/2/layout/IconVerticalSolidList"/>
    <dgm:cxn modelId="{BD201BF5-DDF9-402B-8126-95CA3C59F575}" type="presParOf" srcId="{A2923516-CCF6-43EE-AED4-6EAFF24DC130}" destId="{3AFBA77E-6173-4FE6-9A2E-AB6D12D52201}" srcOrd="1" destOrd="0" presId="urn:microsoft.com/office/officeart/2018/2/layout/IconVerticalSolidList"/>
    <dgm:cxn modelId="{66CAAD78-503D-4415-9FEB-D2BD46E20C1B}" type="presParOf" srcId="{A2923516-CCF6-43EE-AED4-6EAFF24DC130}" destId="{867EC80F-4096-46E3-9575-5E2B9FCD9115}" srcOrd="2" destOrd="0" presId="urn:microsoft.com/office/officeart/2018/2/layout/IconVerticalSolidList"/>
    <dgm:cxn modelId="{187586FC-BC3B-4584-9FD8-84D8E6F7C9E4}" type="presParOf" srcId="{A2923516-CCF6-43EE-AED4-6EAFF24DC130}" destId="{B841C275-312A-4678-A80D-B913B1709D3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7EF034-05C6-482E-A98B-80FC82E095C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3C946C-0C26-41C9-BA3B-11826E43A602}">
      <dgm:prSet/>
      <dgm:spPr/>
      <dgm:t>
        <a:bodyPr/>
        <a:lstStyle/>
        <a:p>
          <a:r>
            <a:rPr lang="en-US" dirty="0"/>
            <a:t>Consider the wider context in which the case </a:t>
          </a:r>
          <a:r>
            <a:rPr lang="en-US" dirty="0" err="1"/>
            <a:t>organisation</a:t>
          </a:r>
          <a:r>
            <a:rPr lang="en-US" dirty="0"/>
            <a:t> is situated.</a:t>
          </a:r>
        </a:p>
      </dgm:t>
    </dgm:pt>
    <dgm:pt modelId="{F531537A-6DDB-4E78-9E5E-14F4865A675E}" type="parTrans" cxnId="{14C27178-70F5-427F-A622-9623C2C80668}">
      <dgm:prSet/>
      <dgm:spPr/>
      <dgm:t>
        <a:bodyPr/>
        <a:lstStyle/>
        <a:p>
          <a:endParaRPr lang="en-US"/>
        </a:p>
      </dgm:t>
    </dgm:pt>
    <dgm:pt modelId="{3F9815CF-315D-4844-9567-DA333D16CE7F}" type="sibTrans" cxnId="{14C27178-70F5-427F-A622-9623C2C80668}">
      <dgm:prSet/>
      <dgm:spPr/>
      <dgm:t>
        <a:bodyPr/>
        <a:lstStyle/>
        <a:p>
          <a:endParaRPr lang="en-US"/>
        </a:p>
      </dgm:t>
    </dgm:pt>
    <dgm:pt modelId="{18281117-37DC-4787-B37B-F4BC1AB82849}">
      <dgm:prSet/>
      <dgm:spPr/>
      <dgm:t>
        <a:bodyPr/>
        <a:lstStyle/>
        <a:p>
          <a:r>
            <a:rPr lang="en-US"/>
            <a:t>Identify the impact this is having on the identified issue.</a:t>
          </a:r>
        </a:p>
      </dgm:t>
    </dgm:pt>
    <dgm:pt modelId="{ECC932F0-0128-4FCB-8BD1-11BF5C263CA8}" type="parTrans" cxnId="{E6F129E8-F48B-4B81-9EF0-3D03CB000D51}">
      <dgm:prSet/>
      <dgm:spPr/>
      <dgm:t>
        <a:bodyPr/>
        <a:lstStyle/>
        <a:p>
          <a:endParaRPr lang="en-US"/>
        </a:p>
      </dgm:t>
    </dgm:pt>
    <dgm:pt modelId="{606A293A-483B-4032-A627-0FD076F69E4A}" type="sibTrans" cxnId="{E6F129E8-F48B-4B81-9EF0-3D03CB000D51}">
      <dgm:prSet/>
      <dgm:spPr/>
      <dgm:t>
        <a:bodyPr/>
        <a:lstStyle/>
        <a:p>
          <a:endParaRPr lang="en-US"/>
        </a:p>
      </dgm:t>
    </dgm:pt>
    <dgm:pt modelId="{2FDDFBF0-2A2D-446E-95C8-34CBAF14C80E}">
      <dgm:prSet/>
      <dgm:spPr/>
      <dgm:t>
        <a:bodyPr/>
        <a:lstStyle/>
        <a:p>
          <a:r>
            <a:rPr lang="en-US"/>
            <a:t>Evaluate how contextual factors might manifest solutions to the issue. </a:t>
          </a:r>
        </a:p>
      </dgm:t>
    </dgm:pt>
    <dgm:pt modelId="{B1EAFB23-84D9-4876-83CB-D57328785E02}" type="parTrans" cxnId="{BB84DBB5-814D-4E82-A366-D03D56BE85F1}">
      <dgm:prSet/>
      <dgm:spPr/>
      <dgm:t>
        <a:bodyPr/>
        <a:lstStyle/>
        <a:p>
          <a:endParaRPr lang="en-US"/>
        </a:p>
      </dgm:t>
    </dgm:pt>
    <dgm:pt modelId="{592C50CA-552F-4FCE-BAA7-8D78CA229006}" type="sibTrans" cxnId="{BB84DBB5-814D-4E82-A366-D03D56BE85F1}">
      <dgm:prSet/>
      <dgm:spPr/>
      <dgm:t>
        <a:bodyPr/>
        <a:lstStyle/>
        <a:p>
          <a:endParaRPr lang="en-US"/>
        </a:p>
      </dgm:t>
    </dgm:pt>
    <dgm:pt modelId="{42220F08-7C5B-4B52-96C1-CE7DF2CE8147}" type="pres">
      <dgm:prSet presAssocID="{357EF034-05C6-482E-A98B-80FC82E095CC}" presName="root" presStyleCnt="0">
        <dgm:presLayoutVars>
          <dgm:dir/>
          <dgm:resizeHandles val="exact"/>
        </dgm:presLayoutVars>
      </dgm:prSet>
      <dgm:spPr/>
    </dgm:pt>
    <dgm:pt modelId="{3686590C-AEAB-4EA5-9C1F-AAA5AE71DD85}" type="pres">
      <dgm:prSet presAssocID="{803C946C-0C26-41C9-BA3B-11826E43A602}" presName="compNode" presStyleCnt="0"/>
      <dgm:spPr/>
    </dgm:pt>
    <dgm:pt modelId="{17D33AFA-1719-4979-97DA-CC3169AB5BFD}" type="pres">
      <dgm:prSet presAssocID="{803C946C-0C26-41C9-BA3B-11826E43A602}" presName="bgRect" presStyleLbl="bgShp" presStyleIdx="0" presStyleCnt="3"/>
      <dgm:spPr/>
    </dgm:pt>
    <dgm:pt modelId="{0B3E554E-E33A-436E-AE5C-8403C9D0CFAA}" type="pres">
      <dgm:prSet presAssocID="{803C946C-0C26-41C9-BA3B-11826E43A602}" presName="iconRect" presStyleLbl="node1" presStyleIdx="0" presStyleCnt="3"/>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D45F3FD0-25E7-4707-9389-FBF12E903457}" type="pres">
      <dgm:prSet presAssocID="{803C946C-0C26-41C9-BA3B-11826E43A602}" presName="spaceRect" presStyleCnt="0"/>
      <dgm:spPr/>
    </dgm:pt>
    <dgm:pt modelId="{86563B47-0280-4EF8-A839-54E2F9C327C4}" type="pres">
      <dgm:prSet presAssocID="{803C946C-0C26-41C9-BA3B-11826E43A602}" presName="parTx" presStyleLbl="revTx" presStyleIdx="0" presStyleCnt="3">
        <dgm:presLayoutVars>
          <dgm:chMax val="0"/>
          <dgm:chPref val="0"/>
        </dgm:presLayoutVars>
      </dgm:prSet>
      <dgm:spPr/>
    </dgm:pt>
    <dgm:pt modelId="{681015E3-291B-4AC3-9299-A7B76B4AFA38}" type="pres">
      <dgm:prSet presAssocID="{3F9815CF-315D-4844-9567-DA333D16CE7F}" presName="sibTrans" presStyleCnt="0"/>
      <dgm:spPr/>
    </dgm:pt>
    <dgm:pt modelId="{C2286894-EE84-410F-A6FE-685BF15A90E2}" type="pres">
      <dgm:prSet presAssocID="{18281117-37DC-4787-B37B-F4BC1AB82849}" presName="compNode" presStyleCnt="0"/>
      <dgm:spPr/>
    </dgm:pt>
    <dgm:pt modelId="{E890F67D-BA53-4884-A4A8-02BD6E50D4A5}" type="pres">
      <dgm:prSet presAssocID="{18281117-37DC-4787-B37B-F4BC1AB82849}" presName="bgRect" presStyleLbl="bgShp" presStyleIdx="1" presStyleCnt="3"/>
      <dgm:spPr/>
    </dgm:pt>
    <dgm:pt modelId="{FD3844B8-62FF-4D52-ADCF-ED82A72A2C75}" type="pres">
      <dgm:prSet presAssocID="{18281117-37DC-4787-B37B-F4BC1AB8284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184D57C5-1DA8-478F-8C8D-D65641BF8486}" type="pres">
      <dgm:prSet presAssocID="{18281117-37DC-4787-B37B-F4BC1AB82849}" presName="spaceRect" presStyleCnt="0"/>
      <dgm:spPr/>
    </dgm:pt>
    <dgm:pt modelId="{58E42081-229A-409C-B271-5638E251C0DA}" type="pres">
      <dgm:prSet presAssocID="{18281117-37DC-4787-B37B-F4BC1AB82849}" presName="parTx" presStyleLbl="revTx" presStyleIdx="1" presStyleCnt="3">
        <dgm:presLayoutVars>
          <dgm:chMax val="0"/>
          <dgm:chPref val="0"/>
        </dgm:presLayoutVars>
      </dgm:prSet>
      <dgm:spPr/>
    </dgm:pt>
    <dgm:pt modelId="{19583D2E-58AC-49D9-8EEF-5E62DA868A7A}" type="pres">
      <dgm:prSet presAssocID="{606A293A-483B-4032-A627-0FD076F69E4A}" presName="sibTrans" presStyleCnt="0"/>
      <dgm:spPr/>
    </dgm:pt>
    <dgm:pt modelId="{B42102F9-15BD-41BC-B03A-7C40D198269E}" type="pres">
      <dgm:prSet presAssocID="{2FDDFBF0-2A2D-446E-95C8-34CBAF14C80E}" presName="compNode" presStyleCnt="0"/>
      <dgm:spPr/>
    </dgm:pt>
    <dgm:pt modelId="{8BB06C25-9E54-4C29-A22C-FB1B47160ABD}" type="pres">
      <dgm:prSet presAssocID="{2FDDFBF0-2A2D-446E-95C8-34CBAF14C80E}" presName="bgRect" presStyleLbl="bgShp" presStyleIdx="2" presStyleCnt="3"/>
      <dgm:spPr/>
    </dgm:pt>
    <dgm:pt modelId="{909CC5FD-F82A-4038-BB9E-9BE3322ED63D}" type="pres">
      <dgm:prSet presAssocID="{2FDDFBF0-2A2D-446E-95C8-34CBAF14C80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2B03C98D-FC53-449F-B3BA-83D41DB95967}" type="pres">
      <dgm:prSet presAssocID="{2FDDFBF0-2A2D-446E-95C8-34CBAF14C80E}" presName="spaceRect" presStyleCnt="0"/>
      <dgm:spPr/>
    </dgm:pt>
    <dgm:pt modelId="{1F8DAD70-9640-47BB-9BF9-ADBC34FC7103}" type="pres">
      <dgm:prSet presAssocID="{2FDDFBF0-2A2D-446E-95C8-34CBAF14C80E}" presName="parTx" presStyleLbl="revTx" presStyleIdx="2" presStyleCnt="3">
        <dgm:presLayoutVars>
          <dgm:chMax val="0"/>
          <dgm:chPref val="0"/>
        </dgm:presLayoutVars>
      </dgm:prSet>
      <dgm:spPr/>
    </dgm:pt>
  </dgm:ptLst>
  <dgm:cxnLst>
    <dgm:cxn modelId="{2BEF1A3B-9492-4E83-97BD-D69FB331C436}" type="presOf" srcId="{357EF034-05C6-482E-A98B-80FC82E095CC}" destId="{42220F08-7C5B-4B52-96C1-CE7DF2CE8147}" srcOrd="0" destOrd="0" presId="urn:microsoft.com/office/officeart/2018/2/layout/IconVerticalSolidList"/>
    <dgm:cxn modelId="{14C27178-70F5-427F-A622-9623C2C80668}" srcId="{357EF034-05C6-482E-A98B-80FC82E095CC}" destId="{803C946C-0C26-41C9-BA3B-11826E43A602}" srcOrd="0" destOrd="0" parTransId="{F531537A-6DDB-4E78-9E5E-14F4865A675E}" sibTransId="{3F9815CF-315D-4844-9567-DA333D16CE7F}"/>
    <dgm:cxn modelId="{FB0C7DAC-C6B8-4215-8C9C-C2916FB2CC6D}" type="presOf" srcId="{2FDDFBF0-2A2D-446E-95C8-34CBAF14C80E}" destId="{1F8DAD70-9640-47BB-9BF9-ADBC34FC7103}" srcOrd="0" destOrd="0" presId="urn:microsoft.com/office/officeart/2018/2/layout/IconVerticalSolidList"/>
    <dgm:cxn modelId="{B847A8AE-8124-4FEA-AFF8-0A71320E9CF2}" type="presOf" srcId="{18281117-37DC-4787-B37B-F4BC1AB82849}" destId="{58E42081-229A-409C-B271-5638E251C0DA}" srcOrd="0" destOrd="0" presId="urn:microsoft.com/office/officeart/2018/2/layout/IconVerticalSolidList"/>
    <dgm:cxn modelId="{BB84DBB5-814D-4E82-A366-D03D56BE85F1}" srcId="{357EF034-05C6-482E-A98B-80FC82E095CC}" destId="{2FDDFBF0-2A2D-446E-95C8-34CBAF14C80E}" srcOrd="2" destOrd="0" parTransId="{B1EAFB23-84D9-4876-83CB-D57328785E02}" sibTransId="{592C50CA-552F-4FCE-BAA7-8D78CA229006}"/>
    <dgm:cxn modelId="{9F23CCCE-94FA-4103-B432-8C937267A2A9}" type="presOf" srcId="{803C946C-0C26-41C9-BA3B-11826E43A602}" destId="{86563B47-0280-4EF8-A839-54E2F9C327C4}" srcOrd="0" destOrd="0" presId="urn:microsoft.com/office/officeart/2018/2/layout/IconVerticalSolidList"/>
    <dgm:cxn modelId="{E6F129E8-F48B-4B81-9EF0-3D03CB000D51}" srcId="{357EF034-05C6-482E-A98B-80FC82E095CC}" destId="{18281117-37DC-4787-B37B-F4BC1AB82849}" srcOrd="1" destOrd="0" parTransId="{ECC932F0-0128-4FCB-8BD1-11BF5C263CA8}" sibTransId="{606A293A-483B-4032-A627-0FD076F69E4A}"/>
    <dgm:cxn modelId="{ED891D2B-1500-4552-8D0F-B9C7B19A021D}" type="presParOf" srcId="{42220F08-7C5B-4B52-96C1-CE7DF2CE8147}" destId="{3686590C-AEAB-4EA5-9C1F-AAA5AE71DD85}" srcOrd="0" destOrd="0" presId="urn:microsoft.com/office/officeart/2018/2/layout/IconVerticalSolidList"/>
    <dgm:cxn modelId="{1734C8A6-67DD-4B74-971F-DAC23F569DBC}" type="presParOf" srcId="{3686590C-AEAB-4EA5-9C1F-AAA5AE71DD85}" destId="{17D33AFA-1719-4979-97DA-CC3169AB5BFD}" srcOrd="0" destOrd="0" presId="urn:microsoft.com/office/officeart/2018/2/layout/IconVerticalSolidList"/>
    <dgm:cxn modelId="{E6F349B6-C427-4F83-9FEC-D590D965A3FC}" type="presParOf" srcId="{3686590C-AEAB-4EA5-9C1F-AAA5AE71DD85}" destId="{0B3E554E-E33A-436E-AE5C-8403C9D0CFAA}" srcOrd="1" destOrd="0" presId="urn:microsoft.com/office/officeart/2018/2/layout/IconVerticalSolidList"/>
    <dgm:cxn modelId="{E351F9FE-F888-486D-A609-350C8626CC73}" type="presParOf" srcId="{3686590C-AEAB-4EA5-9C1F-AAA5AE71DD85}" destId="{D45F3FD0-25E7-4707-9389-FBF12E903457}" srcOrd="2" destOrd="0" presId="urn:microsoft.com/office/officeart/2018/2/layout/IconVerticalSolidList"/>
    <dgm:cxn modelId="{A548EF62-F104-4025-8930-8FFEDA9412BF}" type="presParOf" srcId="{3686590C-AEAB-4EA5-9C1F-AAA5AE71DD85}" destId="{86563B47-0280-4EF8-A839-54E2F9C327C4}" srcOrd="3" destOrd="0" presId="urn:microsoft.com/office/officeart/2018/2/layout/IconVerticalSolidList"/>
    <dgm:cxn modelId="{5B2DAD8E-A292-4D4D-9042-F0FF977A93B0}" type="presParOf" srcId="{42220F08-7C5B-4B52-96C1-CE7DF2CE8147}" destId="{681015E3-291B-4AC3-9299-A7B76B4AFA38}" srcOrd="1" destOrd="0" presId="urn:microsoft.com/office/officeart/2018/2/layout/IconVerticalSolidList"/>
    <dgm:cxn modelId="{08DB8060-10E9-4376-9614-4C00A8B9F550}" type="presParOf" srcId="{42220F08-7C5B-4B52-96C1-CE7DF2CE8147}" destId="{C2286894-EE84-410F-A6FE-685BF15A90E2}" srcOrd="2" destOrd="0" presId="urn:microsoft.com/office/officeart/2018/2/layout/IconVerticalSolidList"/>
    <dgm:cxn modelId="{204F5EA5-C893-47F8-BA3D-79128447BD0E}" type="presParOf" srcId="{C2286894-EE84-410F-A6FE-685BF15A90E2}" destId="{E890F67D-BA53-4884-A4A8-02BD6E50D4A5}" srcOrd="0" destOrd="0" presId="urn:microsoft.com/office/officeart/2018/2/layout/IconVerticalSolidList"/>
    <dgm:cxn modelId="{528CB8A6-622C-4483-8378-CF8968BB02F9}" type="presParOf" srcId="{C2286894-EE84-410F-A6FE-685BF15A90E2}" destId="{FD3844B8-62FF-4D52-ADCF-ED82A72A2C75}" srcOrd="1" destOrd="0" presId="urn:microsoft.com/office/officeart/2018/2/layout/IconVerticalSolidList"/>
    <dgm:cxn modelId="{B8E467CA-1E7C-4283-9C24-A7EA101D42AB}" type="presParOf" srcId="{C2286894-EE84-410F-A6FE-685BF15A90E2}" destId="{184D57C5-1DA8-478F-8C8D-D65641BF8486}" srcOrd="2" destOrd="0" presId="urn:microsoft.com/office/officeart/2018/2/layout/IconVerticalSolidList"/>
    <dgm:cxn modelId="{2EA77A90-6A58-4151-B2D5-BFDB8F251EB2}" type="presParOf" srcId="{C2286894-EE84-410F-A6FE-685BF15A90E2}" destId="{58E42081-229A-409C-B271-5638E251C0DA}" srcOrd="3" destOrd="0" presId="urn:microsoft.com/office/officeart/2018/2/layout/IconVerticalSolidList"/>
    <dgm:cxn modelId="{FF7F566B-ABDD-45B4-BCAC-DEA516963BF0}" type="presParOf" srcId="{42220F08-7C5B-4B52-96C1-CE7DF2CE8147}" destId="{19583D2E-58AC-49D9-8EEF-5E62DA868A7A}" srcOrd="3" destOrd="0" presId="urn:microsoft.com/office/officeart/2018/2/layout/IconVerticalSolidList"/>
    <dgm:cxn modelId="{DAEE104D-975D-4348-A55D-B5573BB14D29}" type="presParOf" srcId="{42220F08-7C5B-4B52-96C1-CE7DF2CE8147}" destId="{B42102F9-15BD-41BC-B03A-7C40D198269E}" srcOrd="4" destOrd="0" presId="urn:microsoft.com/office/officeart/2018/2/layout/IconVerticalSolidList"/>
    <dgm:cxn modelId="{B2808E52-1EAF-471D-82E4-E1B03917DC26}" type="presParOf" srcId="{B42102F9-15BD-41BC-B03A-7C40D198269E}" destId="{8BB06C25-9E54-4C29-A22C-FB1B47160ABD}" srcOrd="0" destOrd="0" presId="urn:microsoft.com/office/officeart/2018/2/layout/IconVerticalSolidList"/>
    <dgm:cxn modelId="{63CAE4AE-22CA-4EF9-B6EE-64270D064EC3}" type="presParOf" srcId="{B42102F9-15BD-41BC-B03A-7C40D198269E}" destId="{909CC5FD-F82A-4038-BB9E-9BE3322ED63D}" srcOrd="1" destOrd="0" presId="urn:microsoft.com/office/officeart/2018/2/layout/IconVerticalSolidList"/>
    <dgm:cxn modelId="{62078804-F515-4425-9DB5-0E76BED15963}" type="presParOf" srcId="{B42102F9-15BD-41BC-B03A-7C40D198269E}" destId="{2B03C98D-FC53-449F-B3BA-83D41DB95967}" srcOrd="2" destOrd="0" presId="urn:microsoft.com/office/officeart/2018/2/layout/IconVerticalSolidList"/>
    <dgm:cxn modelId="{EE9039B8-F00D-4364-B30B-DC68FEC4A444}" type="presParOf" srcId="{B42102F9-15BD-41BC-B03A-7C40D198269E}" destId="{1F8DAD70-9640-47BB-9BF9-ADBC34FC710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316E3F-4293-4FC0-83C7-943E06F6E18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92A173-5F70-4541-82DC-B0B5A6633C22}">
      <dgm:prSet/>
      <dgm:spPr/>
      <dgm:t>
        <a:bodyPr/>
        <a:lstStyle/>
        <a:p>
          <a:pPr>
            <a:lnSpc>
              <a:spcPct val="100000"/>
            </a:lnSpc>
          </a:pPr>
          <a:r>
            <a:rPr lang="en-US"/>
            <a:t>Is the research you propose likely to negatively impact on the well being of those participation?</a:t>
          </a:r>
        </a:p>
      </dgm:t>
    </dgm:pt>
    <dgm:pt modelId="{43D78B99-F275-49D3-AA30-EC62DF5F63B7}" type="parTrans" cxnId="{27AE16EC-F992-4EC5-93D3-E4C5C7188EDD}">
      <dgm:prSet/>
      <dgm:spPr/>
      <dgm:t>
        <a:bodyPr/>
        <a:lstStyle/>
        <a:p>
          <a:endParaRPr lang="en-US"/>
        </a:p>
      </dgm:t>
    </dgm:pt>
    <dgm:pt modelId="{8E2E7934-90FB-46EC-A150-88E5EDF130DE}" type="sibTrans" cxnId="{27AE16EC-F992-4EC5-93D3-E4C5C7188EDD}">
      <dgm:prSet/>
      <dgm:spPr/>
      <dgm:t>
        <a:bodyPr/>
        <a:lstStyle/>
        <a:p>
          <a:endParaRPr lang="en-US"/>
        </a:p>
      </dgm:t>
    </dgm:pt>
    <dgm:pt modelId="{FFFC36B5-7E16-4A92-9A3B-5BCFBC8A5FEE}">
      <dgm:prSet/>
      <dgm:spPr/>
      <dgm:t>
        <a:bodyPr/>
        <a:lstStyle/>
        <a:p>
          <a:pPr>
            <a:lnSpc>
              <a:spcPct val="100000"/>
            </a:lnSpc>
          </a:pPr>
          <a:r>
            <a:rPr lang="en-US"/>
            <a:t>How sensitive is the subject matter? </a:t>
          </a:r>
        </a:p>
      </dgm:t>
    </dgm:pt>
    <dgm:pt modelId="{3C34CF5D-4685-41FD-A479-14D169C80E0F}" type="parTrans" cxnId="{1FAFFFEF-AF31-462B-A61B-38838BCC516E}">
      <dgm:prSet/>
      <dgm:spPr/>
      <dgm:t>
        <a:bodyPr/>
        <a:lstStyle/>
        <a:p>
          <a:endParaRPr lang="en-US"/>
        </a:p>
      </dgm:t>
    </dgm:pt>
    <dgm:pt modelId="{F0A61BBE-95BE-4ECF-A271-54B481DA10D0}" type="sibTrans" cxnId="{1FAFFFEF-AF31-462B-A61B-38838BCC516E}">
      <dgm:prSet/>
      <dgm:spPr/>
      <dgm:t>
        <a:bodyPr/>
        <a:lstStyle/>
        <a:p>
          <a:endParaRPr lang="en-US"/>
        </a:p>
      </dgm:t>
    </dgm:pt>
    <dgm:pt modelId="{036F0825-9BB7-46C9-BEE4-2047C248F2E9}">
      <dgm:prSet/>
      <dgm:spPr/>
      <dgm:t>
        <a:bodyPr/>
        <a:lstStyle/>
        <a:p>
          <a:pPr>
            <a:lnSpc>
              <a:spcPct val="100000"/>
            </a:lnSpc>
          </a:pPr>
          <a:r>
            <a:rPr lang="en-US"/>
            <a:t>Should you avoid certain topics?</a:t>
          </a:r>
        </a:p>
      </dgm:t>
    </dgm:pt>
    <dgm:pt modelId="{8B9220D6-681F-4809-8803-A285DA391B7B}" type="parTrans" cxnId="{D9D85E0F-2432-4BCB-8F46-6758C9606399}">
      <dgm:prSet/>
      <dgm:spPr/>
      <dgm:t>
        <a:bodyPr/>
        <a:lstStyle/>
        <a:p>
          <a:endParaRPr lang="en-US"/>
        </a:p>
      </dgm:t>
    </dgm:pt>
    <dgm:pt modelId="{4135E841-43EE-4763-801D-D8607B811544}" type="sibTrans" cxnId="{D9D85E0F-2432-4BCB-8F46-6758C9606399}">
      <dgm:prSet/>
      <dgm:spPr/>
      <dgm:t>
        <a:bodyPr/>
        <a:lstStyle/>
        <a:p>
          <a:endParaRPr lang="en-US"/>
        </a:p>
      </dgm:t>
    </dgm:pt>
    <dgm:pt modelId="{7F733BBC-BC86-45D4-B35C-5242BA9A1C87}">
      <dgm:prSet/>
      <dgm:spPr/>
      <dgm:t>
        <a:bodyPr/>
        <a:lstStyle/>
        <a:p>
          <a:pPr>
            <a:lnSpc>
              <a:spcPct val="100000"/>
            </a:lnSpc>
          </a:pPr>
          <a:r>
            <a:rPr lang="en-US"/>
            <a:t>Have you identified the potential risks to participants and assessed whether they can be managed?</a:t>
          </a:r>
        </a:p>
      </dgm:t>
    </dgm:pt>
    <dgm:pt modelId="{E77EAA54-6C91-4CAB-83AB-0EC8153F8E4A}" type="parTrans" cxnId="{1E58D8CA-D7F1-46D5-8644-ECC1960E4F72}">
      <dgm:prSet/>
      <dgm:spPr/>
      <dgm:t>
        <a:bodyPr/>
        <a:lstStyle/>
        <a:p>
          <a:endParaRPr lang="en-US"/>
        </a:p>
      </dgm:t>
    </dgm:pt>
    <dgm:pt modelId="{8853AEBB-02D7-400E-9260-FB1DD93A3650}" type="sibTrans" cxnId="{1E58D8CA-D7F1-46D5-8644-ECC1960E4F72}">
      <dgm:prSet/>
      <dgm:spPr/>
      <dgm:t>
        <a:bodyPr/>
        <a:lstStyle/>
        <a:p>
          <a:endParaRPr lang="en-US"/>
        </a:p>
      </dgm:t>
    </dgm:pt>
    <dgm:pt modelId="{D51EAB21-2FF8-40E5-8769-917B8D9EAE57}">
      <dgm:prSet/>
      <dgm:spPr/>
      <dgm:t>
        <a:bodyPr/>
        <a:lstStyle/>
        <a:p>
          <a:pPr>
            <a:lnSpc>
              <a:spcPct val="100000"/>
            </a:lnSpc>
          </a:pPr>
          <a:r>
            <a:rPr lang="en-US"/>
            <a:t>Can you justify this research and explain why other alternatives cannot be used?</a:t>
          </a:r>
        </a:p>
      </dgm:t>
    </dgm:pt>
    <dgm:pt modelId="{0980DDD7-5415-4897-8F32-DB40BE9BA435}" type="parTrans" cxnId="{C1035622-137C-4773-B3BD-069B41D01839}">
      <dgm:prSet/>
      <dgm:spPr/>
      <dgm:t>
        <a:bodyPr/>
        <a:lstStyle/>
        <a:p>
          <a:endParaRPr lang="en-US"/>
        </a:p>
      </dgm:t>
    </dgm:pt>
    <dgm:pt modelId="{220A765E-06B3-41C3-ABA6-09C483D30192}" type="sibTrans" cxnId="{C1035622-137C-4773-B3BD-069B41D01839}">
      <dgm:prSet/>
      <dgm:spPr/>
      <dgm:t>
        <a:bodyPr/>
        <a:lstStyle/>
        <a:p>
          <a:endParaRPr lang="en-US"/>
        </a:p>
      </dgm:t>
    </dgm:pt>
    <dgm:pt modelId="{94416D64-7F22-47DD-BDB0-00594774D0A7}" type="pres">
      <dgm:prSet presAssocID="{3F316E3F-4293-4FC0-83C7-943E06F6E186}" presName="root" presStyleCnt="0">
        <dgm:presLayoutVars>
          <dgm:dir/>
          <dgm:resizeHandles val="exact"/>
        </dgm:presLayoutVars>
      </dgm:prSet>
      <dgm:spPr/>
    </dgm:pt>
    <dgm:pt modelId="{FD790528-6B02-4978-85BF-04F47AB85170}" type="pres">
      <dgm:prSet presAssocID="{2D92A173-5F70-4541-82DC-B0B5A6633C22}" presName="compNode" presStyleCnt="0"/>
      <dgm:spPr/>
    </dgm:pt>
    <dgm:pt modelId="{DCAF1C8E-48BC-4651-A304-20FF35A748BA}" type="pres">
      <dgm:prSet presAssocID="{2D92A173-5F70-4541-82DC-B0B5A6633C22}" presName="bgRect" presStyleLbl="bgShp" presStyleIdx="0" presStyleCnt="5"/>
      <dgm:spPr/>
    </dgm:pt>
    <dgm:pt modelId="{CC69B80A-7C38-41EF-A39D-D864682C8A97}" type="pres">
      <dgm:prSet presAssocID="{2D92A173-5F70-4541-82DC-B0B5A6633C22}" presName="iconRect" presStyleLbl="node1" presStyleIdx="0" presStyleCnt="5"/>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4762C33D-74FE-43BA-AF33-77F3C0A233F6}" type="pres">
      <dgm:prSet presAssocID="{2D92A173-5F70-4541-82DC-B0B5A6633C22}" presName="spaceRect" presStyleCnt="0"/>
      <dgm:spPr/>
    </dgm:pt>
    <dgm:pt modelId="{4E7F4777-AE34-4FAE-9705-77459C11FBC6}" type="pres">
      <dgm:prSet presAssocID="{2D92A173-5F70-4541-82DC-B0B5A6633C22}" presName="parTx" presStyleLbl="revTx" presStyleIdx="0" presStyleCnt="5">
        <dgm:presLayoutVars>
          <dgm:chMax val="0"/>
          <dgm:chPref val="0"/>
        </dgm:presLayoutVars>
      </dgm:prSet>
      <dgm:spPr/>
    </dgm:pt>
    <dgm:pt modelId="{C5217D2C-3733-48FC-8728-7A5F3DCE1F0B}" type="pres">
      <dgm:prSet presAssocID="{8E2E7934-90FB-46EC-A150-88E5EDF130DE}" presName="sibTrans" presStyleCnt="0"/>
      <dgm:spPr/>
    </dgm:pt>
    <dgm:pt modelId="{B75295CD-8712-4CC1-8107-43EB93024778}" type="pres">
      <dgm:prSet presAssocID="{FFFC36B5-7E16-4A92-9A3B-5BCFBC8A5FEE}" presName="compNode" presStyleCnt="0"/>
      <dgm:spPr/>
    </dgm:pt>
    <dgm:pt modelId="{C789D6F3-198E-4C96-BE09-ABE33FB2CA2D}" type="pres">
      <dgm:prSet presAssocID="{FFFC36B5-7E16-4A92-9A3B-5BCFBC8A5FEE}" presName="bgRect" presStyleLbl="bgShp" presStyleIdx="1" presStyleCnt="5"/>
      <dgm:spPr/>
    </dgm:pt>
    <dgm:pt modelId="{F8E87B76-9378-498D-852E-F1F685FA24DB}" type="pres">
      <dgm:prSet presAssocID="{FFFC36B5-7E16-4A92-9A3B-5BCFBC8A5FEE}" presName="iconRect" presStyleLbl="node1" presStyleIdx="1" presStyleCnt="5"/>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tom"/>
        </a:ext>
      </dgm:extLst>
    </dgm:pt>
    <dgm:pt modelId="{F8186C94-5E55-4C56-8401-DCD37E6DE5FC}" type="pres">
      <dgm:prSet presAssocID="{FFFC36B5-7E16-4A92-9A3B-5BCFBC8A5FEE}" presName="spaceRect" presStyleCnt="0"/>
      <dgm:spPr/>
    </dgm:pt>
    <dgm:pt modelId="{B7203E08-D4EE-4B56-A937-6124D9AAE6B2}" type="pres">
      <dgm:prSet presAssocID="{FFFC36B5-7E16-4A92-9A3B-5BCFBC8A5FEE}" presName="parTx" presStyleLbl="revTx" presStyleIdx="1" presStyleCnt="5">
        <dgm:presLayoutVars>
          <dgm:chMax val="0"/>
          <dgm:chPref val="0"/>
        </dgm:presLayoutVars>
      </dgm:prSet>
      <dgm:spPr/>
    </dgm:pt>
    <dgm:pt modelId="{C159A277-2AC6-4254-86F4-47BDAA010367}" type="pres">
      <dgm:prSet presAssocID="{F0A61BBE-95BE-4ECF-A271-54B481DA10D0}" presName="sibTrans" presStyleCnt="0"/>
      <dgm:spPr/>
    </dgm:pt>
    <dgm:pt modelId="{03BC0742-588F-41A0-BD9C-1939041A6252}" type="pres">
      <dgm:prSet presAssocID="{036F0825-9BB7-46C9-BEE4-2047C248F2E9}" presName="compNode" presStyleCnt="0"/>
      <dgm:spPr/>
    </dgm:pt>
    <dgm:pt modelId="{C1B36E99-0A1C-41FD-9E52-EAB0A494217B}" type="pres">
      <dgm:prSet presAssocID="{036F0825-9BB7-46C9-BEE4-2047C248F2E9}" presName="bgRect" presStyleLbl="bgShp" presStyleIdx="2" presStyleCnt="5"/>
      <dgm:spPr/>
    </dgm:pt>
    <dgm:pt modelId="{C27A42F4-A472-41C1-8180-BD4CFADFDA58}" type="pres">
      <dgm:prSet presAssocID="{036F0825-9BB7-46C9-BEE4-2047C248F2E9}" presName="iconRect" presStyleLbl="node1" presStyleIdx="2" presStyleCnt="5"/>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enn Diagram"/>
        </a:ext>
      </dgm:extLst>
    </dgm:pt>
    <dgm:pt modelId="{E8B90823-0666-436F-8D0C-90DAD2A0EEC2}" type="pres">
      <dgm:prSet presAssocID="{036F0825-9BB7-46C9-BEE4-2047C248F2E9}" presName="spaceRect" presStyleCnt="0"/>
      <dgm:spPr/>
    </dgm:pt>
    <dgm:pt modelId="{CA2C97E8-C863-4827-BC75-BB0ED48BED9C}" type="pres">
      <dgm:prSet presAssocID="{036F0825-9BB7-46C9-BEE4-2047C248F2E9}" presName="parTx" presStyleLbl="revTx" presStyleIdx="2" presStyleCnt="5">
        <dgm:presLayoutVars>
          <dgm:chMax val="0"/>
          <dgm:chPref val="0"/>
        </dgm:presLayoutVars>
      </dgm:prSet>
      <dgm:spPr/>
    </dgm:pt>
    <dgm:pt modelId="{2C3DA7A5-0527-44F0-8D78-D35BD5DB2640}" type="pres">
      <dgm:prSet presAssocID="{4135E841-43EE-4763-801D-D8607B811544}" presName="sibTrans" presStyleCnt="0"/>
      <dgm:spPr/>
    </dgm:pt>
    <dgm:pt modelId="{9A0EA25C-8105-47DF-BF0B-70BDB4EA0F20}" type="pres">
      <dgm:prSet presAssocID="{7F733BBC-BC86-45D4-B35C-5242BA9A1C87}" presName="compNode" presStyleCnt="0"/>
      <dgm:spPr/>
    </dgm:pt>
    <dgm:pt modelId="{E60162DA-F50E-413D-AFD7-41AC93EE1078}" type="pres">
      <dgm:prSet presAssocID="{7F733BBC-BC86-45D4-B35C-5242BA9A1C87}" presName="bgRect" presStyleLbl="bgShp" presStyleIdx="3" presStyleCnt="5"/>
      <dgm:spPr/>
    </dgm:pt>
    <dgm:pt modelId="{80E62FFF-DBD0-4A9F-8D26-931143251AF2}" type="pres">
      <dgm:prSet presAssocID="{7F733BBC-BC86-45D4-B35C-5242BA9A1C87}" presName="iconRect" presStyleLbl="node1" presStyleIdx="3" presStyleCnt="5"/>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rget Audience"/>
        </a:ext>
      </dgm:extLst>
    </dgm:pt>
    <dgm:pt modelId="{4A75BF12-92C2-4E4F-9D80-27789D41A05B}" type="pres">
      <dgm:prSet presAssocID="{7F733BBC-BC86-45D4-B35C-5242BA9A1C87}" presName="spaceRect" presStyleCnt="0"/>
      <dgm:spPr/>
    </dgm:pt>
    <dgm:pt modelId="{DC93BAF3-D6E8-4B47-8B90-F73056121CA5}" type="pres">
      <dgm:prSet presAssocID="{7F733BBC-BC86-45D4-B35C-5242BA9A1C87}" presName="parTx" presStyleLbl="revTx" presStyleIdx="3" presStyleCnt="5">
        <dgm:presLayoutVars>
          <dgm:chMax val="0"/>
          <dgm:chPref val="0"/>
        </dgm:presLayoutVars>
      </dgm:prSet>
      <dgm:spPr/>
    </dgm:pt>
    <dgm:pt modelId="{99E6E3BC-12DE-48C0-A291-EB0341C7DABD}" type="pres">
      <dgm:prSet presAssocID="{8853AEBB-02D7-400E-9260-FB1DD93A3650}" presName="sibTrans" presStyleCnt="0"/>
      <dgm:spPr/>
    </dgm:pt>
    <dgm:pt modelId="{EC43221E-BF8F-4FAC-BD7E-4C53F7611295}" type="pres">
      <dgm:prSet presAssocID="{D51EAB21-2FF8-40E5-8769-917B8D9EAE57}" presName="compNode" presStyleCnt="0"/>
      <dgm:spPr/>
    </dgm:pt>
    <dgm:pt modelId="{A510A058-60ED-434F-A121-04F34113D758}" type="pres">
      <dgm:prSet presAssocID="{D51EAB21-2FF8-40E5-8769-917B8D9EAE57}" presName="bgRect" presStyleLbl="bgShp" presStyleIdx="4" presStyleCnt="5"/>
      <dgm:spPr/>
    </dgm:pt>
    <dgm:pt modelId="{AF405005-29C2-465E-BCD2-F83DA4EBA534}" type="pres">
      <dgm:prSet presAssocID="{D51EAB21-2FF8-40E5-8769-917B8D9EAE57}" presName="iconRect" presStyleLbl="node1" presStyleIdx="4" presStyleCnt="5"/>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4CEC8155-B54B-4697-A006-B6E3CE4BF2D5}" type="pres">
      <dgm:prSet presAssocID="{D51EAB21-2FF8-40E5-8769-917B8D9EAE57}" presName="spaceRect" presStyleCnt="0"/>
      <dgm:spPr/>
    </dgm:pt>
    <dgm:pt modelId="{413C629E-039D-4B2D-89BD-9100B4B8DCC9}" type="pres">
      <dgm:prSet presAssocID="{D51EAB21-2FF8-40E5-8769-917B8D9EAE57}" presName="parTx" presStyleLbl="revTx" presStyleIdx="4" presStyleCnt="5">
        <dgm:presLayoutVars>
          <dgm:chMax val="0"/>
          <dgm:chPref val="0"/>
        </dgm:presLayoutVars>
      </dgm:prSet>
      <dgm:spPr/>
    </dgm:pt>
  </dgm:ptLst>
  <dgm:cxnLst>
    <dgm:cxn modelId="{D9D85E0F-2432-4BCB-8F46-6758C9606399}" srcId="{3F316E3F-4293-4FC0-83C7-943E06F6E186}" destId="{036F0825-9BB7-46C9-BEE4-2047C248F2E9}" srcOrd="2" destOrd="0" parTransId="{8B9220D6-681F-4809-8803-A285DA391B7B}" sibTransId="{4135E841-43EE-4763-801D-D8607B811544}"/>
    <dgm:cxn modelId="{C1035622-137C-4773-B3BD-069B41D01839}" srcId="{3F316E3F-4293-4FC0-83C7-943E06F6E186}" destId="{D51EAB21-2FF8-40E5-8769-917B8D9EAE57}" srcOrd="4" destOrd="0" parTransId="{0980DDD7-5415-4897-8F32-DB40BE9BA435}" sibTransId="{220A765E-06B3-41C3-ABA6-09C483D30192}"/>
    <dgm:cxn modelId="{3BF3E12E-59A5-4797-92A8-21A776C67295}" type="presOf" srcId="{FFFC36B5-7E16-4A92-9A3B-5BCFBC8A5FEE}" destId="{B7203E08-D4EE-4B56-A937-6124D9AAE6B2}" srcOrd="0" destOrd="0" presId="urn:microsoft.com/office/officeart/2018/2/layout/IconVerticalSolidList"/>
    <dgm:cxn modelId="{58B35734-B2CA-4D4D-B711-80BA8E32EF1D}" type="presOf" srcId="{036F0825-9BB7-46C9-BEE4-2047C248F2E9}" destId="{CA2C97E8-C863-4827-BC75-BB0ED48BED9C}" srcOrd="0" destOrd="0" presId="urn:microsoft.com/office/officeart/2018/2/layout/IconVerticalSolidList"/>
    <dgm:cxn modelId="{FFEEF55A-DCF2-48DC-828C-AF4795054037}" type="presOf" srcId="{7F733BBC-BC86-45D4-B35C-5242BA9A1C87}" destId="{DC93BAF3-D6E8-4B47-8B90-F73056121CA5}" srcOrd="0" destOrd="0" presId="urn:microsoft.com/office/officeart/2018/2/layout/IconVerticalSolidList"/>
    <dgm:cxn modelId="{1E58D8CA-D7F1-46D5-8644-ECC1960E4F72}" srcId="{3F316E3F-4293-4FC0-83C7-943E06F6E186}" destId="{7F733BBC-BC86-45D4-B35C-5242BA9A1C87}" srcOrd="3" destOrd="0" parTransId="{E77EAA54-6C91-4CAB-83AB-0EC8153F8E4A}" sibTransId="{8853AEBB-02D7-400E-9260-FB1DD93A3650}"/>
    <dgm:cxn modelId="{5433F0DD-58CA-4D97-B38A-611505CE59A8}" type="presOf" srcId="{3F316E3F-4293-4FC0-83C7-943E06F6E186}" destId="{94416D64-7F22-47DD-BDB0-00594774D0A7}" srcOrd="0" destOrd="0" presId="urn:microsoft.com/office/officeart/2018/2/layout/IconVerticalSolidList"/>
    <dgm:cxn modelId="{39DB75E4-1998-4FA2-AA7F-CBCCD351A238}" type="presOf" srcId="{2D92A173-5F70-4541-82DC-B0B5A6633C22}" destId="{4E7F4777-AE34-4FAE-9705-77459C11FBC6}" srcOrd="0" destOrd="0" presId="urn:microsoft.com/office/officeart/2018/2/layout/IconVerticalSolidList"/>
    <dgm:cxn modelId="{02955CE7-82FF-4E99-9C0B-C636CFA654FE}" type="presOf" srcId="{D51EAB21-2FF8-40E5-8769-917B8D9EAE57}" destId="{413C629E-039D-4B2D-89BD-9100B4B8DCC9}" srcOrd="0" destOrd="0" presId="urn:microsoft.com/office/officeart/2018/2/layout/IconVerticalSolidList"/>
    <dgm:cxn modelId="{27AE16EC-F992-4EC5-93D3-E4C5C7188EDD}" srcId="{3F316E3F-4293-4FC0-83C7-943E06F6E186}" destId="{2D92A173-5F70-4541-82DC-B0B5A6633C22}" srcOrd="0" destOrd="0" parTransId="{43D78B99-F275-49D3-AA30-EC62DF5F63B7}" sibTransId="{8E2E7934-90FB-46EC-A150-88E5EDF130DE}"/>
    <dgm:cxn modelId="{1FAFFFEF-AF31-462B-A61B-38838BCC516E}" srcId="{3F316E3F-4293-4FC0-83C7-943E06F6E186}" destId="{FFFC36B5-7E16-4A92-9A3B-5BCFBC8A5FEE}" srcOrd="1" destOrd="0" parTransId="{3C34CF5D-4685-41FD-A479-14D169C80E0F}" sibTransId="{F0A61BBE-95BE-4ECF-A271-54B481DA10D0}"/>
    <dgm:cxn modelId="{B3DE0F15-02C3-47CC-A825-FD43292918CE}" type="presParOf" srcId="{94416D64-7F22-47DD-BDB0-00594774D0A7}" destId="{FD790528-6B02-4978-85BF-04F47AB85170}" srcOrd="0" destOrd="0" presId="urn:microsoft.com/office/officeart/2018/2/layout/IconVerticalSolidList"/>
    <dgm:cxn modelId="{37C55F43-34AE-43F5-A171-4A4026247005}" type="presParOf" srcId="{FD790528-6B02-4978-85BF-04F47AB85170}" destId="{DCAF1C8E-48BC-4651-A304-20FF35A748BA}" srcOrd="0" destOrd="0" presId="urn:microsoft.com/office/officeart/2018/2/layout/IconVerticalSolidList"/>
    <dgm:cxn modelId="{5C98E172-FF1C-446F-B843-6CFF63F2DC68}" type="presParOf" srcId="{FD790528-6B02-4978-85BF-04F47AB85170}" destId="{CC69B80A-7C38-41EF-A39D-D864682C8A97}" srcOrd="1" destOrd="0" presId="urn:microsoft.com/office/officeart/2018/2/layout/IconVerticalSolidList"/>
    <dgm:cxn modelId="{8C286C99-BC2F-46E3-BD39-936A3417D04D}" type="presParOf" srcId="{FD790528-6B02-4978-85BF-04F47AB85170}" destId="{4762C33D-74FE-43BA-AF33-77F3C0A233F6}" srcOrd="2" destOrd="0" presId="urn:microsoft.com/office/officeart/2018/2/layout/IconVerticalSolidList"/>
    <dgm:cxn modelId="{79A2EEC2-A5B4-4FC5-87EA-AF2476ABE259}" type="presParOf" srcId="{FD790528-6B02-4978-85BF-04F47AB85170}" destId="{4E7F4777-AE34-4FAE-9705-77459C11FBC6}" srcOrd="3" destOrd="0" presId="urn:microsoft.com/office/officeart/2018/2/layout/IconVerticalSolidList"/>
    <dgm:cxn modelId="{275E23B7-7C95-4A07-9C60-AA7F88B7F0E8}" type="presParOf" srcId="{94416D64-7F22-47DD-BDB0-00594774D0A7}" destId="{C5217D2C-3733-48FC-8728-7A5F3DCE1F0B}" srcOrd="1" destOrd="0" presId="urn:microsoft.com/office/officeart/2018/2/layout/IconVerticalSolidList"/>
    <dgm:cxn modelId="{E743F2F7-00A4-4BC9-82F9-CAC1D4CD27CF}" type="presParOf" srcId="{94416D64-7F22-47DD-BDB0-00594774D0A7}" destId="{B75295CD-8712-4CC1-8107-43EB93024778}" srcOrd="2" destOrd="0" presId="urn:microsoft.com/office/officeart/2018/2/layout/IconVerticalSolidList"/>
    <dgm:cxn modelId="{68E3FB48-CFF2-4FA5-AD4F-E6C2C71E995B}" type="presParOf" srcId="{B75295CD-8712-4CC1-8107-43EB93024778}" destId="{C789D6F3-198E-4C96-BE09-ABE33FB2CA2D}" srcOrd="0" destOrd="0" presId="urn:microsoft.com/office/officeart/2018/2/layout/IconVerticalSolidList"/>
    <dgm:cxn modelId="{825225B9-12E4-43EE-952E-071FB3994CA3}" type="presParOf" srcId="{B75295CD-8712-4CC1-8107-43EB93024778}" destId="{F8E87B76-9378-498D-852E-F1F685FA24DB}" srcOrd="1" destOrd="0" presId="urn:microsoft.com/office/officeart/2018/2/layout/IconVerticalSolidList"/>
    <dgm:cxn modelId="{ADE75567-7DDD-4B81-8B05-DA95DE0ACCD6}" type="presParOf" srcId="{B75295CD-8712-4CC1-8107-43EB93024778}" destId="{F8186C94-5E55-4C56-8401-DCD37E6DE5FC}" srcOrd="2" destOrd="0" presId="urn:microsoft.com/office/officeart/2018/2/layout/IconVerticalSolidList"/>
    <dgm:cxn modelId="{EB43567A-A71B-4508-808C-915BFE42C8CB}" type="presParOf" srcId="{B75295CD-8712-4CC1-8107-43EB93024778}" destId="{B7203E08-D4EE-4B56-A937-6124D9AAE6B2}" srcOrd="3" destOrd="0" presId="urn:microsoft.com/office/officeart/2018/2/layout/IconVerticalSolidList"/>
    <dgm:cxn modelId="{716DEFA8-FFFF-4339-95BF-CD3F6741C28C}" type="presParOf" srcId="{94416D64-7F22-47DD-BDB0-00594774D0A7}" destId="{C159A277-2AC6-4254-86F4-47BDAA010367}" srcOrd="3" destOrd="0" presId="urn:microsoft.com/office/officeart/2018/2/layout/IconVerticalSolidList"/>
    <dgm:cxn modelId="{EA8A3FC2-4EFD-43D6-9353-E02F6094B194}" type="presParOf" srcId="{94416D64-7F22-47DD-BDB0-00594774D0A7}" destId="{03BC0742-588F-41A0-BD9C-1939041A6252}" srcOrd="4" destOrd="0" presId="urn:microsoft.com/office/officeart/2018/2/layout/IconVerticalSolidList"/>
    <dgm:cxn modelId="{92453DE6-A9CE-4D55-93CA-85466185AB37}" type="presParOf" srcId="{03BC0742-588F-41A0-BD9C-1939041A6252}" destId="{C1B36E99-0A1C-41FD-9E52-EAB0A494217B}" srcOrd="0" destOrd="0" presId="urn:microsoft.com/office/officeart/2018/2/layout/IconVerticalSolidList"/>
    <dgm:cxn modelId="{9E6DA883-03F0-4E15-976A-B1B52B85699F}" type="presParOf" srcId="{03BC0742-588F-41A0-BD9C-1939041A6252}" destId="{C27A42F4-A472-41C1-8180-BD4CFADFDA58}" srcOrd="1" destOrd="0" presId="urn:microsoft.com/office/officeart/2018/2/layout/IconVerticalSolidList"/>
    <dgm:cxn modelId="{21EE6F72-D0DE-4609-A38E-7DCF8219A34F}" type="presParOf" srcId="{03BC0742-588F-41A0-BD9C-1939041A6252}" destId="{E8B90823-0666-436F-8D0C-90DAD2A0EEC2}" srcOrd="2" destOrd="0" presId="urn:microsoft.com/office/officeart/2018/2/layout/IconVerticalSolidList"/>
    <dgm:cxn modelId="{186F98D3-419C-4751-AC43-760B50B9EA02}" type="presParOf" srcId="{03BC0742-588F-41A0-BD9C-1939041A6252}" destId="{CA2C97E8-C863-4827-BC75-BB0ED48BED9C}" srcOrd="3" destOrd="0" presId="urn:microsoft.com/office/officeart/2018/2/layout/IconVerticalSolidList"/>
    <dgm:cxn modelId="{C49AB0C9-68F0-4B6A-930E-7A353DAA4FA2}" type="presParOf" srcId="{94416D64-7F22-47DD-BDB0-00594774D0A7}" destId="{2C3DA7A5-0527-44F0-8D78-D35BD5DB2640}" srcOrd="5" destOrd="0" presId="urn:microsoft.com/office/officeart/2018/2/layout/IconVerticalSolidList"/>
    <dgm:cxn modelId="{F9721299-9A34-4E12-A52F-3F817E27AD4D}" type="presParOf" srcId="{94416D64-7F22-47DD-BDB0-00594774D0A7}" destId="{9A0EA25C-8105-47DF-BF0B-70BDB4EA0F20}" srcOrd="6" destOrd="0" presId="urn:microsoft.com/office/officeart/2018/2/layout/IconVerticalSolidList"/>
    <dgm:cxn modelId="{F208CA8A-2637-4C17-9866-D337113784C3}" type="presParOf" srcId="{9A0EA25C-8105-47DF-BF0B-70BDB4EA0F20}" destId="{E60162DA-F50E-413D-AFD7-41AC93EE1078}" srcOrd="0" destOrd="0" presId="urn:microsoft.com/office/officeart/2018/2/layout/IconVerticalSolidList"/>
    <dgm:cxn modelId="{A43E7E54-118C-4AA7-B4F8-5E94AC157760}" type="presParOf" srcId="{9A0EA25C-8105-47DF-BF0B-70BDB4EA0F20}" destId="{80E62FFF-DBD0-4A9F-8D26-931143251AF2}" srcOrd="1" destOrd="0" presId="urn:microsoft.com/office/officeart/2018/2/layout/IconVerticalSolidList"/>
    <dgm:cxn modelId="{B050D8C0-4B19-4DF3-B08C-AF10F3B8B2E2}" type="presParOf" srcId="{9A0EA25C-8105-47DF-BF0B-70BDB4EA0F20}" destId="{4A75BF12-92C2-4E4F-9D80-27789D41A05B}" srcOrd="2" destOrd="0" presId="urn:microsoft.com/office/officeart/2018/2/layout/IconVerticalSolidList"/>
    <dgm:cxn modelId="{7EB7B208-CC15-496B-BC62-437BF33134FE}" type="presParOf" srcId="{9A0EA25C-8105-47DF-BF0B-70BDB4EA0F20}" destId="{DC93BAF3-D6E8-4B47-8B90-F73056121CA5}" srcOrd="3" destOrd="0" presId="urn:microsoft.com/office/officeart/2018/2/layout/IconVerticalSolidList"/>
    <dgm:cxn modelId="{F08DF97F-E6EE-49E7-81CE-8AA295440143}" type="presParOf" srcId="{94416D64-7F22-47DD-BDB0-00594774D0A7}" destId="{99E6E3BC-12DE-48C0-A291-EB0341C7DABD}" srcOrd="7" destOrd="0" presId="urn:microsoft.com/office/officeart/2018/2/layout/IconVerticalSolidList"/>
    <dgm:cxn modelId="{DCCBBCDB-AA05-4B22-90AF-D0B6527F52E1}" type="presParOf" srcId="{94416D64-7F22-47DD-BDB0-00594774D0A7}" destId="{EC43221E-BF8F-4FAC-BD7E-4C53F7611295}" srcOrd="8" destOrd="0" presId="urn:microsoft.com/office/officeart/2018/2/layout/IconVerticalSolidList"/>
    <dgm:cxn modelId="{5650D4B1-BB85-4161-A508-E2D77D9229D0}" type="presParOf" srcId="{EC43221E-BF8F-4FAC-BD7E-4C53F7611295}" destId="{A510A058-60ED-434F-A121-04F34113D758}" srcOrd="0" destOrd="0" presId="urn:microsoft.com/office/officeart/2018/2/layout/IconVerticalSolidList"/>
    <dgm:cxn modelId="{CDBF7912-BE2E-4929-AA76-5AB608660D0E}" type="presParOf" srcId="{EC43221E-BF8F-4FAC-BD7E-4C53F7611295}" destId="{AF405005-29C2-465E-BCD2-F83DA4EBA534}" srcOrd="1" destOrd="0" presId="urn:microsoft.com/office/officeart/2018/2/layout/IconVerticalSolidList"/>
    <dgm:cxn modelId="{4E1558BF-ACA9-4304-A241-A6C9B7DE6F8C}" type="presParOf" srcId="{EC43221E-BF8F-4FAC-BD7E-4C53F7611295}" destId="{4CEC8155-B54B-4697-A006-B6E3CE4BF2D5}" srcOrd="2" destOrd="0" presId="urn:microsoft.com/office/officeart/2018/2/layout/IconVerticalSolidList"/>
    <dgm:cxn modelId="{2D75BD9C-1C2D-4EF0-82A2-EAC20A591817}" type="presParOf" srcId="{EC43221E-BF8F-4FAC-BD7E-4C53F7611295}" destId="{413C629E-039D-4B2D-89BD-9100B4B8DCC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39B25-1BB8-4C7B-8EDD-8B824DB92BD7}">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22B66-F43C-44A9-A1AA-447FC6306B6D}">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E2F5EF-9DF0-486D-838C-56141A8CDED0}">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100000"/>
            </a:lnSpc>
            <a:spcBef>
              <a:spcPct val="0"/>
            </a:spcBef>
            <a:spcAft>
              <a:spcPct val="35000"/>
            </a:spcAft>
            <a:buNone/>
          </a:pPr>
          <a:r>
            <a:rPr lang="en-US" sz="2500" kern="1200"/>
            <a:t>What is the cost of the issue to the organisation?</a:t>
          </a:r>
        </a:p>
      </dsp:txBody>
      <dsp:txXfrm>
        <a:off x="1941716" y="718"/>
        <a:ext cx="4571887" cy="1681139"/>
      </dsp:txXfrm>
    </dsp:sp>
    <dsp:sp modelId="{6CFEE8DE-86E5-4552-9AB7-372D60B2BB99}">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36126B-B8BB-4CBF-9CE1-CB996D46B82B}">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8BB62F-EE57-473F-ABA0-FAD46E680CF9}">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100000"/>
            </a:lnSpc>
            <a:spcBef>
              <a:spcPct val="0"/>
            </a:spcBef>
            <a:spcAft>
              <a:spcPct val="35000"/>
            </a:spcAft>
            <a:buNone/>
          </a:pPr>
          <a:r>
            <a:rPr lang="en-US" sz="2500" kern="1200"/>
            <a:t>What are the possible causes for the issues you have identified?</a:t>
          </a:r>
        </a:p>
      </dsp:txBody>
      <dsp:txXfrm>
        <a:off x="1941716" y="2102143"/>
        <a:ext cx="4571887" cy="1681139"/>
      </dsp:txXfrm>
    </dsp:sp>
    <dsp:sp modelId="{D9CF0FDB-1713-489A-A938-F6A0F8863473}">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FBA77E-6173-4FE6-9A2E-AB6D12D52201}">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41C275-312A-4678-A80D-B913B1709D3F}">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100000"/>
            </a:lnSpc>
            <a:spcBef>
              <a:spcPct val="0"/>
            </a:spcBef>
            <a:spcAft>
              <a:spcPct val="35000"/>
            </a:spcAft>
            <a:buNone/>
          </a:pPr>
          <a:r>
            <a:rPr lang="en-US" sz="2500" kern="1200"/>
            <a:t>Which cause will you investigate and why?</a:t>
          </a:r>
        </a:p>
      </dsp:txBody>
      <dsp:txXfrm>
        <a:off x="1941716" y="4203567"/>
        <a:ext cx="4571887" cy="16811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D33AFA-1719-4979-97DA-CC3169AB5BFD}">
      <dsp:nvSpPr>
        <dsp:cNvPr id="0" name=""/>
        <dsp:cNvSpPr/>
      </dsp:nvSpPr>
      <dsp:spPr>
        <a:xfrm>
          <a:off x="0" y="719"/>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3E554E-E33A-436E-AE5C-8403C9D0CFAA}">
      <dsp:nvSpPr>
        <dsp:cNvPr id="0" name=""/>
        <dsp:cNvSpPr/>
      </dsp:nvSpPr>
      <dsp:spPr>
        <a:xfrm>
          <a:off x="509522" y="379703"/>
          <a:ext cx="926404" cy="926404"/>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563B47-0280-4EF8-A839-54E2F9C327C4}">
      <dsp:nvSpPr>
        <dsp:cNvPr id="0" name=""/>
        <dsp:cNvSpPr/>
      </dsp:nvSpPr>
      <dsp:spPr>
        <a:xfrm>
          <a:off x="1945450" y="719"/>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US" sz="2500" kern="1200" dirty="0"/>
            <a:t>Consider the wider context in which the case </a:t>
          </a:r>
          <a:r>
            <a:rPr lang="en-US" sz="2500" kern="1200" dirty="0" err="1"/>
            <a:t>organisation</a:t>
          </a:r>
          <a:r>
            <a:rPr lang="en-US" sz="2500" kern="1200" dirty="0"/>
            <a:t> is situated.</a:t>
          </a:r>
        </a:p>
      </dsp:txBody>
      <dsp:txXfrm>
        <a:off x="1945450" y="719"/>
        <a:ext cx="4643240" cy="1684372"/>
      </dsp:txXfrm>
    </dsp:sp>
    <dsp:sp modelId="{E890F67D-BA53-4884-A4A8-02BD6E50D4A5}">
      <dsp:nvSpPr>
        <dsp:cNvPr id="0" name=""/>
        <dsp:cNvSpPr/>
      </dsp:nvSpPr>
      <dsp:spPr>
        <a:xfrm>
          <a:off x="0" y="2106185"/>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3844B8-62FF-4D52-ADCF-ED82A72A2C75}">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E42081-229A-409C-B271-5638E251C0DA}">
      <dsp:nvSpPr>
        <dsp:cNvPr id="0" name=""/>
        <dsp:cNvSpPr/>
      </dsp:nvSpPr>
      <dsp:spPr>
        <a:xfrm>
          <a:off x="1945450" y="2106185"/>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US" sz="2500" kern="1200"/>
            <a:t>Identify the impact this is having on the identified issue.</a:t>
          </a:r>
        </a:p>
      </dsp:txBody>
      <dsp:txXfrm>
        <a:off x="1945450" y="2106185"/>
        <a:ext cx="4643240" cy="1684372"/>
      </dsp:txXfrm>
    </dsp:sp>
    <dsp:sp modelId="{8BB06C25-9E54-4C29-A22C-FB1B47160ABD}">
      <dsp:nvSpPr>
        <dsp:cNvPr id="0" name=""/>
        <dsp:cNvSpPr/>
      </dsp:nvSpPr>
      <dsp:spPr>
        <a:xfrm>
          <a:off x="0" y="4211650"/>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9CC5FD-F82A-4038-BB9E-9BE3322ED63D}">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8DAD70-9640-47BB-9BF9-ADBC34FC7103}">
      <dsp:nvSpPr>
        <dsp:cNvPr id="0" name=""/>
        <dsp:cNvSpPr/>
      </dsp:nvSpPr>
      <dsp:spPr>
        <a:xfrm>
          <a:off x="1945450" y="4211650"/>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US" sz="2500" kern="1200"/>
            <a:t>Evaluate how contextual factors might manifest solutions to the issue. </a:t>
          </a:r>
        </a:p>
      </dsp:txBody>
      <dsp:txXfrm>
        <a:off x="1945450" y="4211650"/>
        <a:ext cx="4643240" cy="16843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AF1C8E-48BC-4651-A304-20FF35A748BA}">
      <dsp:nvSpPr>
        <dsp:cNvPr id="0" name=""/>
        <dsp:cNvSpPr/>
      </dsp:nvSpPr>
      <dsp:spPr>
        <a:xfrm>
          <a:off x="0" y="4606"/>
          <a:ext cx="6588691"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69B80A-7C38-41EF-A39D-D864682C8A97}">
      <dsp:nvSpPr>
        <dsp:cNvPr id="0" name=""/>
        <dsp:cNvSpPr/>
      </dsp:nvSpPr>
      <dsp:spPr>
        <a:xfrm>
          <a:off x="296829" y="225389"/>
          <a:ext cx="539690" cy="53969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7F4777-AE34-4FAE-9705-77459C11FBC6}">
      <dsp:nvSpPr>
        <dsp:cNvPr id="0" name=""/>
        <dsp:cNvSpPr/>
      </dsp:nvSpPr>
      <dsp:spPr>
        <a:xfrm>
          <a:off x="1133349" y="4606"/>
          <a:ext cx="5455341"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100000"/>
            </a:lnSpc>
            <a:spcBef>
              <a:spcPct val="0"/>
            </a:spcBef>
            <a:spcAft>
              <a:spcPct val="35000"/>
            </a:spcAft>
            <a:buNone/>
          </a:pPr>
          <a:r>
            <a:rPr lang="en-US" sz="1900" kern="1200"/>
            <a:t>Is the research you propose likely to negatively impact on the well being of those participation?</a:t>
          </a:r>
        </a:p>
      </dsp:txBody>
      <dsp:txXfrm>
        <a:off x="1133349" y="4606"/>
        <a:ext cx="5455341" cy="981254"/>
      </dsp:txXfrm>
    </dsp:sp>
    <dsp:sp modelId="{C789D6F3-198E-4C96-BE09-ABE33FB2CA2D}">
      <dsp:nvSpPr>
        <dsp:cNvPr id="0" name=""/>
        <dsp:cNvSpPr/>
      </dsp:nvSpPr>
      <dsp:spPr>
        <a:xfrm>
          <a:off x="0" y="1231175"/>
          <a:ext cx="6588691"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E87B76-9378-498D-852E-F1F685FA24DB}">
      <dsp:nvSpPr>
        <dsp:cNvPr id="0" name=""/>
        <dsp:cNvSpPr/>
      </dsp:nvSpPr>
      <dsp:spPr>
        <a:xfrm>
          <a:off x="296829" y="1451957"/>
          <a:ext cx="539690" cy="539690"/>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203E08-D4EE-4B56-A937-6124D9AAE6B2}">
      <dsp:nvSpPr>
        <dsp:cNvPr id="0" name=""/>
        <dsp:cNvSpPr/>
      </dsp:nvSpPr>
      <dsp:spPr>
        <a:xfrm>
          <a:off x="1133349" y="1231175"/>
          <a:ext cx="5455341"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100000"/>
            </a:lnSpc>
            <a:spcBef>
              <a:spcPct val="0"/>
            </a:spcBef>
            <a:spcAft>
              <a:spcPct val="35000"/>
            </a:spcAft>
            <a:buNone/>
          </a:pPr>
          <a:r>
            <a:rPr lang="en-US" sz="1900" kern="1200"/>
            <a:t>How sensitive is the subject matter? </a:t>
          </a:r>
        </a:p>
      </dsp:txBody>
      <dsp:txXfrm>
        <a:off x="1133349" y="1231175"/>
        <a:ext cx="5455341" cy="981254"/>
      </dsp:txXfrm>
    </dsp:sp>
    <dsp:sp modelId="{C1B36E99-0A1C-41FD-9E52-EAB0A494217B}">
      <dsp:nvSpPr>
        <dsp:cNvPr id="0" name=""/>
        <dsp:cNvSpPr/>
      </dsp:nvSpPr>
      <dsp:spPr>
        <a:xfrm>
          <a:off x="0" y="2457744"/>
          <a:ext cx="6588691"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7A42F4-A472-41C1-8180-BD4CFADFDA58}">
      <dsp:nvSpPr>
        <dsp:cNvPr id="0" name=""/>
        <dsp:cNvSpPr/>
      </dsp:nvSpPr>
      <dsp:spPr>
        <a:xfrm>
          <a:off x="296829" y="2678526"/>
          <a:ext cx="539690" cy="539690"/>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2C97E8-C863-4827-BC75-BB0ED48BED9C}">
      <dsp:nvSpPr>
        <dsp:cNvPr id="0" name=""/>
        <dsp:cNvSpPr/>
      </dsp:nvSpPr>
      <dsp:spPr>
        <a:xfrm>
          <a:off x="1133349" y="2457744"/>
          <a:ext cx="5455341"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100000"/>
            </a:lnSpc>
            <a:spcBef>
              <a:spcPct val="0"/>
            </a:spcBef>
            <a:spcAft>
              <a:spcPct val="35000"/>
            </a:spcAft>
            <a:buNone/>
          </a:pPr>
          <a:r>
            <a:rPr lang="en-US" sz="1900" kern="1200"/>
            <a:t>Should you avoid certain topics?</a:t>
          </a:r>
        </a:p>
      </dsp:txBody>
      <dsp:txXfrm>
        <a:off x="1133349" y="2457744"/>
        <a:ext cx="5455341" cy="981254"/>
      </dsp:txXfrm>
    </dsp:sp>
    <dsp:sp modelId="{E60162DA-F50E-413D-AFD7-41AC93EE1078}">
      <dsp:nvSpPr>
        <dsp:cNvPr id="0" name=""/>
        <dsp:cNvSpPr/>
      </dsp:nvSpPr>
      <dsp:spPr>
        <a:xfrm>
          <a:off x="0" y="3684312"/>
          <a:ext cx="6588691"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E62FFF-DBD0-4A9F-8D26-931143251AF2}">
      <dsp:nvSpPr>
        <dsp:cNvPr id="0" name=""/>
        <dsp:cNvSpPr/>
      </dsp:nvSpPr>
      <dsp:spPr>
        <a:xfrm>
          <a:off x="296829" y="3905095"/>
          <a:ext cx="539690" cy="53969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93BAF3-D6E8-4B47-8B90-F73056121CA5}">
      <dsp:nvSpPr>
        <dsp:cNvPr id="0" name=""/>
        <dsp:cNvSpPr/>
      </dsp:nvSpPr>
      <dsp:spPr>
        <a:xfrm>
          <a:off x="1133349" y="3684312"/>
          <a:ext cx="5455341"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100000"/>
            </a:lnSpc>
            <a:spcBef>
              <a:spcPct val="0"/>
            </a:spcBef>
            <a:spcAft>
              <a:spcPct val="35000"/>
            </a:spcAft>
            <a:buNone/>
          </a:pPr>
          <a:r>
            <a:rPr lang="en-US" sz="1900" kern="1200"/>
            <a:t>Have you identified the potential risks to participants and assessed whether they can be managed?</a:t>
          </a:r>
        </a:p>
      </dsp:txBody>
      <dsp:txXfrm>
        <a:off x="1133349" y="3684312"/>
        <a:ext cx="5455341" cy="981254"/>
      </dsp:txXfrm>
    </dsp:sp>
    <dsp:sp modelId="{A510A058-60ED-434F-A121-04F34113D758}">
      <dsp:nvSpPr>
        <dsp:cNvPr id="0" name=""/>
        <dsp:cNvSpPr/>
      </dsp:nvSpPr>
      <dsp:spPr>
        <a:xfrm>
          <a:off x="0" y="4910881"/>
          <a:ext cx="6588691"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405005-29C2-465E-BCD2-F83DA4EBA534}">
      <dsp:nvSpPr>
        <dsp:cNvPr id="0" name=""/>
        <dsp:cNvSpPr/>
      </dsp:nvSpPr>
      <dsp:spPr>
        <a:xfrm>
          <a:off x="296829" y="5131663"/>
          <a:ext cx="539690" cy="539690"/>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3C629E-039D-4B2D-89BD-9100B4B8DCC9}">
      <dsp:nvSpPr>
        <dsp:cNvPr id="0" name=""/>
        <dsp:cNvSpPr/>
      </dsp:nvSpPr>
      <dsp:spPr>
        <a:xfrm>
          <a:off x="1133349" y="4910881"/>
          <a:ext cx="5455341"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44550">
            <a:lnSpc>
              <a:spcPct val="100000"/>
            </a:lnSpc>
            <a:spcBef>
              <a:spcPct val="0"/>
            </a:spcBef>
            <a:spcAft>
              <a:spcPct val="35000"/>
            </a:spcAft>
            <a:buNone/>
          </a:pPr>
          <a:r>
            <a:rPr lang="en-US" sz="1900" kern="1200"/>
            <a:t>Can you justify this research and explain why other alternatives cannot be used?</a:t>
          </a:r>
        </a:p>
      </dsp:txBody>
      <dsp:txXfrm>
        <a:off x="1133349" y="4910881"/>
        <a:ext cx="5455341" cy="98125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6/29/22</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6/29/22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Leganto reading list can be found on Moodle on the right hand side of the module page</a:t>
            </a:r>
          </a:p>
        </p:txBody>
      </p:sp>
      <p:sp>
        <p:nvSpPr>
          <p:cNvPr id="4" name="Slide Number Placeholder 3"/>
          <p:cNvSpPr>
            <a:spLocks noGrp="1"/>
          </p:cNvSpPr>
          <p:nvPr>
            <p:ph type="sldNum" sz="quarter" idx="5"/>
          </p:nvPr>
        </p:nvSpPr>
        <p:spPr/>
        <p:txBody>
          <a:bodyPr/>
          <a:lstStyle/>
          <a:p>
            <a:fld id="{BC849E9A-41F7-4779-A581-48A7C374A227}" type="slidenum">
              <a:rPr lang="en-US" smtClean="0"/>
              <a:t>3</a:t>
            </a:fld>
            <a:endParaRPr lang="en-US"/>
          </a:p>
        </p:txBody>
      </p:sp>
    </p:spTree>
    <p:extLst>
      <p:ext uri="{BB962C8B-B14F-4D97-AF65-F5344CB8AC3E}">
        <p14:creationId xmlns:p14="http://schemas.microsoft.com/office/powerpoint/2010/main" val="3240771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C849E9A-41F7-4779-A581-48A7C374A227}" type="slidenum">
              <a:rPr lang="en-US" smtClean="0"/>
              <a:t>7</a:t>
            </a:fld>
            <a:endParaRPr lang="en-US"/>
          </a:p>
        </p:txBody>
      </p:sp>
    </p:spTree>
    <p:extLst>
      <p:ext uri="{BB962C8B-B14F-4D97-AF65-F5344CB8AC3E}">
        <p14:creationId xmlns:p14="http://schemas.microsoft.com/office/powerpoint/2010/main" val="658590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6BF97897-155B-4F27-ACFB-96BC3815C4C7}" type="slidenum">
              <a:rPr lang="en-GB" smtClean="0"/>
              <a:t>9</a:t>
            </a:fld>
            <a:endParaRPr lang="en-GB"/>
          </a:p>
        </p:txBody>
      </p:sp>
    </p:spTree>
    <p:extLst>
      <p:ext uri="{BB962C8B-B14F-4D97-AF65-F5344CB8AC3E}">
        <p14:creationId xmlns:p14="http://schemas.microsoft.com/office/powerpoint/2010/main" val="3165482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References will also need to be included – albeit in smaller type along with acknowledgments at the end of the poster</a:t>
            </a:r>
          </a:p>
        </p:txBody>
      </p:sp>
      <p:sp>
        <p:nvSpPr>
          <p:cNvPr id="4" name="Slide Number Placeholder 3"/>
          <p:cNvSpPr>
            <a:spLocks noGrp="1"/>
          </p:cNvSpPr>
          <p:nvPr>
            <p:ph type="sldNum" sz="quarter" idx="5"/>
          </p:nvPr>
        </p:nvSpPr>
        <p:spPr/>
        <p:txBody>
          <a:bodyPr/>
          <a:lstStyle/>
          <a:p>
            <a:fld id="{6BF97897-155B-4F27-ACFB-96BC3815C4C7}" type="slidenum">
              <a:rPr lang="en-GB" smtClean="0"/>
              <a:t>10</a:t>
            </a:fld>
            <a:endParaRPr lang="en-GB"/>
          </a:p>
        </p:txBody>
      </p:sp>
    </p:spTree>
    <p:extLst>
      <p:ext uri="{BB962C8B-B14F-4D97-AF65-F5344CB8AC3E}">
        <p14:creationId xmlns:p14="http://schemas.microsoft.com/office/powerpoint/2010/main" val="957836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You may decide that less words are needed for the poster and you can use up more for the report element. But bear in mind the presentation of the poster must be effective. </a:t>
            </a:r>
          </a:p>
        </p:txBody>
      </p:sp>
      <p:sp>
        <p:nvSpPr>
          <p:cNvPr id="4" name="Slide Number Placeholder 3"/>
          <p:cNvSpPr>
            <a:spLocks noGrp="1"/>
          </p:cNvSpPr>
          <p:nvPr>
            <p:ph type="sldNum" sz="quarter" idx="5"/>
          </p:nvPr>
        </p:nvSpPr>
        <p:spPr/>
        <p:txBody>
          <a:bodyPr/>
          <a:lstStyle/>
          <a:p>
            <a:fld id="{6BF97897-155B-4F27-ACFB-96BC3815C4C7}" type="slidenum">
              <a:rPr lang="en-GB" smtClean="0"/>
              <a:t>11</a:t>
            </a:fld>
            <a:endParaRPr lang="en-GB"/>
          </a:p>
        </p:txBody>
      </p:sp>
    </p:spTree>
    <p:extLst>
      <p:ext uri="{BB962C8B-B14F-4D97-AF65-F5344CB8AC3E}">
        <p14:creationId xmlns:p14="http://schemas.microsoft.com/office/powerpoint/2010/main" val="1148874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6BF97897-155B-4F27-ACFB-96BC3815C4C7}" type="slidenum">
              <a:rPr lang="en-GB" smtClean="0"/>
              <a:t>12</a:t>
            </a:fld>
            <a:endParaRPr lang="en-GB"/>
          </a:p>
        </p:txBody>
      </p:sp>
    </p:spTree>
    <p:extLst>
      <p:ext uri="{BB962C8B-B14F-4D97-AF65-F5344CB8AC3E}">
        <p14:creationId xmlns:p14="http://schemas.microsoft.com/office/powerpoint/2010/main" val="3880178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6BF97897-155B-4F27-ACFB-96BC3815C4C7}" type="slidenum">
              <a:rPr lang="en-GB" smtClean="0"/>
              <a:t>13</a:t>
            </a:fld>
            <a:endParaRPr lang="en-GB"/>
          </a:p>
        </p:txBody>
      </p:sp>
    </p:spTree>
    <p:extLst>
      <p:ext uri="{BB962C8B-B14F-4D97-AF65-F5344CB8AC3E}">
        <p14:creationId xmlns:p14="http://schemas.microsoft.com/office/powerpoint/2010/main" val="2852838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PID document can be found on Moodle and needs to be completed and approved before your project can start</a:t>
            </a:r>
          </a:p>
        </p:txBody>
      </p:sp>
      <p:sp>
        <p:nvSpPr>
          <p:cNvPr id="4" name="Slide Number Placeholder 3"/>
          <p:cNvSpPr>
            <a:spLocks noGrp="1"/>
          </p:cNvSpPr>
          <p:nvPr>
            <p:ph type="sldNum" sz="quarter" idx="5"/>
          </p:nvPr>
        </p:nvSpPr>
        <p:spPr/>
        <p:txBody>
          <a:bodyPr/>
          <a:lstStyle/>
          <a:p>
            <a:fld id="{BC849E9A-41F7-4779-A581-48A7C374A227}" type="slidenum">
              <a:rPr lang="en-US" smtClean="0"/>
              <a:t>14</a:t>
            </a:fld>
            <a:endParaRPr lang="en-US"/>
          </a:p>
        </p:txBody>
      </p:sp>
    </p:spTree>
    <p:extLst>
      <p:ext uri="{BB962C8B-B14F-4D97-AF65-F5344CB8AC3E}">
        <p14:creationId xmlns:p14="http://schemas.microsoft.com/office/powerpoint/2010/main" val="42502121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Exercise – what ethical issues can you think of when undertaking research in your organization? </a:t>
            </a:r>
          </a:p>
        </p:txBody>
      </p:sp>
      <p:sp>
        <p:nvSpPr>
          <p:cNvPr id="4" name="Slide Number Placeholder 3"/>
          <p:cNvSpPr>
            <a:spLocks noGrp="1"/>
          </p:cNvSpPr>
          <p:nvPr>
            <p:ph type="sldNum" sz="quarter" idx="5"/>
          </p:nvPr>
        </p:nvSpPr>
        <p:spPr/>
        <p:txBody>
          <a:bodyPr/>
          <a:lstStyle/>
          <a:p>
            <a:fld id="{BC849E9A-41F7-4779-A581-48A7C374A227}" type="slidenum">
              <a:rPr lang="en-US" smtClean="0"/>
              <a:t>16</a:t>
            </a:fld>
            <a:endParaRPr lang="en-US"/>
          </a:p>
        </p:txBody>
      </p:sp>
    </p:spTree>
    <p:extLst>
      <p:ext uri="{BB962C8B-B14F-4D97-AF65-F5344CB8AC3E}">
        <p14:creationId xmlns:p14="http://schemas.microsoft.com/office/powerpoint/2010/main" val="17047384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an Ethics form that needs to be completed along with the PID document before you start your project work – the form has guidance at the end of it to help you in its completion – can be found on Moodle</a:t>
            </a:r>
          </a:p>
        </p:txBody>
      </p:sp>
      <p:sp>
        <p:nvSpPr>
          <p:cNvPr id="4" name="Slide Number Placeholder 3"/>
          <p:cNvSpPr>
            <a:spLocks noGrp="1"/>
          </p:cNvSpPr>
          <p:nvPr>
            <p:ph type="sldNum" sz="quarter" idx="5"/>
          </p:nvPr>
        </p:nvSpPr>
        <p:spPr/>
        <p:txBody>
          <a:bodyPr/>
          <a:lstStyle/>
          <a:p>
            <a:fld id="{BC849E9A-41F7-4779-A581-48A7C374A227}" type="slidenum">
              <a:rPr lang="en-US" smtClean="0"/>
              <a:t>20</a:t>
            </a:fld>
            <a:endParaRPr lang="en-US"/>
          </a:p>
        </p:txBody>
      </p:sp>
    </p:spTree>
    <p:extLst>
      <p:ext uri="{BB962C8B-B14F-4D97-AF65-F5344CB8AC3E}">
        <p14:creationId xmlns:p14="http://schemas.microsoft.com/office/powerpoint/2010/main" val="22482849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will be a detailed guidance document on Moodle in due course</a:t>
            </a:r>
          </a:p>
        </p:txBody>
      </p:sp>
      <p:sp>
        <p:nvSpPr>
          <p:cNvPr id="4" name="Slide Number Placeholder 3"/>
          <p:cNvSpPr>
            <a:spLocks noGrp="1"/>
          </p:cNvSpPr>
          <p:nvPr>
            <p:ph type="sldNum" sz="quarter" idx="5"/>
          </p:nvPr>
        </p:nvSpPr>
        <p:spPr/>
        <p:txBody>
          <a:bodyPr/>
          <a:lstStyle/>
          <a:p>
            <a:fld id="{BC849E9A-41F7-4779-A581-48A7C374A227}" type="slidenum">
              <a:rPr lang="en-US" smtClean="0"/>
              <a:t>21</a:t>
            </a:fld>
            <a:endParaRPr lang="en-US"/>
          </a:p>
        </p:txBody>
      </p:sp>
    </p:spTree>
    <p:extLst>
      <p:ext uri="{BB962C8B-B14F-4D97-AF65-F5344CB8AC3E}">
        <p14:creationId xmlns:p14="http://schemas.microsoft.com/office/powerpoint/2010/main" val="8731237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will be a detailed guidance document on Moodle in due course</a:t>
            </a:r>
          </a:p>
        </p:txBody>
      </p:sp>
      <p:sp>
        <p:nvSpPr>
          <p:cNvPr id="4" name="Slide Number Placeholder 3"/>
          <p:cNvSpPr>
            <a:spLocks noGrp="1"/>
          </p:cNvSpPr>
          <p:nvPr>
            <p:ph type="sldNum" sz="quarter" idx="5"/>
          </p:nvPr>
        </p:nvSpPr>
        <p:spPr/>
        <p:txBody>
          <a:bodyPr/>
          <a:lstStyle/>
          <a:p>
            <a:fld id="{BC849E9A-41F7-4779-A581-48A7C374A227}" type="slidenum">
              <a:rPr lang="en-US" smtClean="0"/>
              <a:t>24</a:t>
            </a:fld>
            <a:endParaRPr lang="en-US"/>
          </a:p>
        </p:txBody>
      </p:sp>
    </p:spTree>
    <p:extLst>
      <p:ext uri="{BB962C8B-B14F-4D97-AF65-F5344CB8AC3E}">
        <p14:creationId xmlns:p14="http://schemas.microsoft.com/office/powerpoint/2010/main" val="24459502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Chit chat – story telling </a:t>
            </a:r>
          </a:p>
        </p:txBody>
      </p:sp>
      <p:sp>
        <p:nvSpPr>
          <p:cNvPr id="4" name="Slide Number Placeholder 3"/>
          <p:cNvSpPr>
            <a:spLocks noGrp="1"/>
          </p:cNvSpPr>
          <p:nvPr>
            <p:ph type="sldNum" sz="quarter" idx="5"/>
          </p:nvPr>
        </p:nvSpPr>
        <p:spPr/>
        <p:txBody>
          <a:bodyPr/>
          <a:lstStyle/>
          <a:p>
            <a:fld id="{6DF33116-6233-6947-A872-5A7B0CA1F6A4}" type="slidenum">
              <a:rPr lang="en-US" smtClean="0"/>
              <a:t>25</a:t>
            </a:fld>
            <a:endParaRPr lang="en-US"/>
          </a:p>
        </p:txBody>
      </p:sp>
    </p:spTree>
    <p:extLst>
      <p:ext uri="{BB962C8B-B14F-4D97-AF65-F5344CB8AC3E}">
        <p14:creationId xmlns:p14="http://schemas.microsoft.com/office/powerpoint/2010/main" val="31606199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youtu.be</a:t>
            </a:r>
            <a:r>
              <a:rPr lang="en-US" dirty="0"/>
              <a:t>/hC86_sVwkhE </a:t>
            </a:r>
          </a:p>
        </p:txBody>
      </p:sp>
      <p:sp>
        <p:nvSpPr>
          <p:cNvPr id="4" name="Slide Number Placeholder 3"/>
          <p:cNvSpPr>
            <a:spLocks noGrp="1"/>
          </p:cNvSpPr>
          <p:nvPr>
            <p:ph type="sldNum" sz="quarter" idx="5"/>
          </p:nvPr>
        </p:nvSpPr>
        <p:spPr/>
        <p:txBody>
          <a:bodyPr/>
          <a:lstStyle/>
          <a:p>
            <a:fld id="{BC849E9A-41F7-4779-A581-48A7C374A227}" type="slidenum">
              <a:rPr lang="en-US" smtClean="0"/>
              <a:t>26</a:t>
            </a:fld>
            <a:endParaRPr lang="en-US"/>
          </a:p>
        </p:txBody>
      </p:sp>
    </p:spTree>
    <p:extLst>
      <p:ext uri="{BB962C8B-B14F-4D97-AF65-F5344CB8AC3E}">
        <p14:creationId xmlns:p14="http://schemas.microsoft.com/office/powerpoint/2010/main" val="42591165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Discussion forum set up for introductory tile on Moodle, please complete by </a:t>
            </a:r>
            <a:r>
              <a:rPr lang="en-US"/>
              <a:t>next time </a:t>
            </a:r>
            <a:endParaRPr lang="en-US" dirty="0"/>
          </a:p>
        </p:txBody>
      </p:sp>
      <p:sp>
        <p:nvSpPr>
          <p:cNvPr id="4" name="Slide Number Placeholder 3"/>
          <p:cNvSpPr>
            <a:spLocks noGrp="1"/>
          </p:cNvSpPr>
          <p:nvPr>
            <p:ph type="sldNum" sz="quarter" idx="5"/>
          </p:nvPr>
        </p:nvSpPr>
        <p:spPr/>
        <p:txBody>
          <a:bodyPr/>
          <a:lstStyle/>
          <a:p>
            <a:fld id="{6DF33116-6233-6947-A872-5A7B0CA1F6A4}" type="slidenum">
              <a:rPr lang="en-US" smtClean="0"/>
              <a:t>27</a:t>
            </a:fld>
            <a:endParaRPr lang="en-US"/>
          </a:p>
        </p:txBody>
      </p:sp>
    </p:spTree>
    <p:extLst>
      <p:ext uri="{BB962C8B-B14F-4D97-AF65-F5344CB8AC3E}">
        <p14:creationId xmlns:p14="http://schemas.microsoft.com/office/powerpoint/2010/main" val="1888738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6/29/22</a:t>
            </a:fld>
            <a:endParaRPr lang="en-US"/>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6/29/22</a:t>
            </a:fld>
            <a:endParaRPr lang="en-US"/>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6/29/22</a:t>
            </a:fld>
            <a:endParaRPr lang="en-US"/>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6/29/22</a:t>
            </a:fld>
            <a:endParaRPr lang="en-US"/>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6/29/22</a:t>
            </a:fld>
            <a:endParaRPr lang="en-US"/>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6/29/22</a:t>
            </a:fld>
            <a:endParaRPr lang="en-US"/>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6/29/22</a:t>
            </a:fld>
            <a:endParaRPr lang="en-US"/>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6/29/22</a:t>
            </a:fld>
            <a:endParaRPr lang="en-US"/>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6/29/22</a:t>
            </a:fld>
            <a:endParaRPr lang="en-US"/>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6/29/22</a:t>
            </a:fld>
            <a:endParaRPr lang="en-US"/>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6/29/22</a:t>
            </a:fld>
            <a:endParaRPr lang="en-US"/>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4024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6/29/22</a:t>
            </a:fld>
            <a:endParaRPr lang="en-US"/>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hyperlink" Target="https://creativecommons.org/licenses/by-sa/3.0/" TargetMode="External"/><Relationship Id="rId4" Type="http://schemas.openxmlformats.org/officeDocument/2006/relationships/diagramLayout" Target="../diagrams/layout2.xml"/><Relationship Id="rId9" Type="http://schemas.openxmlformats.org/officeDocument/2006/relationships/hyperlink" Target="http://nlife.ca/audio/andrew-fountain-bible-truth"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1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uwtsd.ac.uk/academic-office/procedures-for-academic-appeals-complaints-and-other-student-case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openxmlformats.org/officeDocument/2006/relationships/hyperlink" Target="http://www.pechakucha.or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paulgordonbrown.com/2014/12/13/your-ultimate-guide-to-giving-pechakucha-presentations/" TargetMode="Externa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ideo" Target="https://www.youtube.com/embed/hC86_sVwkhE?feature=oembed" TargetMode="External"/><Relationship Id="rId4" Type="http://schemas.openxmlformats.org/officeDocument/2006/relationships/image" Target="../media/image46.jpeg"/></Relationships>
</file>

<file path=ppt/slides/_rels/slide27.xml.rels><?xml version="1.0" encoding="UTF-8" standalone="yes"?>
<Relationships xmlns="http://schemas.openxmlformats.org/package/2006/relationships"><Relationship Id="rId3" Type="http://schemas.openxmlformats.org/officeDocument/2006/relationships/hyperlink" Target="https://learninghub.cipd.org/d2l/le/enhancedSequenceViewer/6669?url=https%3A%2F%2F927c5291-88a7-4867-8a37-2c6769ede575.sequences.api.brightspace.com%2F6669%2Factivity%2F2856%3FfilterOnDatesAndDepth%3D1"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5">
            <a:extLst>
              <a:ext uri="{FF2B5EF4-FFF2-40B4-BE49-F238E27FC236}">
                <a16:creationId xmlns:a16="http://schemas.microsoft.com/office/drawing/2014/main" id="{EE51D666-435B-42BC-9360-9835D5CD2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4A2BECCA-C83E-4B93-89FA-BB1C94598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1463040" y="685797"/>
            <a:ext cx="4983635" cy="2824166"/>
          </a:xfrm>
        </p:spPr>
        <p:txBody>
          <a:bodyPr anchor="t">
            <a:normAutofit fontScale="90000"/>
          </a:bodyPr>
          <a:lstStyle/>
          <a:p>
            <a:pPr algn="l"/>
            <a:r>
              <a:rPr lang="en-US" sz="5000" dirty="0">
                <a:latin typeface="Franklin Gothic Book" panose="020B0503020102020204" pitchFamily="34" charset="0"/>
                <a:cs typeface="Segoe UI" panose="020B0502040204020203" pitchFamily="34" charset="0"/>
              </a:rPr>
              <a:t>Driving Change and Building Business Cases: </a:t>
            </a:r>
            <a:br>
              <a:rPr lang="en-US" sz="5000" dirty="0">
                <a:latin typeface="Franklin Gothic Book" panose="020B0503020102020204" pitchFamily="34" charset="0"/>
                <a:cs typeface="Segoe UI" panose="020B0502040204020203" pitchFamily="34" charset="0"/>
              </a:rPr>
            </a:br>
            <a:r>
              <a:rPr lang="en-US" sz="5000" dirty="0">
                <a:latin typeface="Franklin Gothic Book" panose="020B0503020102020204" pitchFamily="34" charset="0"/>
                <a:cs typeface="Segoe UI" panose="020B0502040204020203" pitchFamily="34" charset="0"/>
              </a:rPr>
              <a:t>Investigating a HR- related Business Issue</a:t>
            </a:r>
          </a:p>
        </p:txBody>
      </p:sp>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1539908" y="4622987"/>
            <a:ext cx="4983635" cy="2377421"/>
          </a:xfrm>
        </p:spPr>
        <p:txBody>
          <a:bodyPr>
            <a:normAutofit/>
          </a:bodyPr>
          <a:lstStyle/>
          <a:p>
            <a:pPr algn="l"/>
            <a:r>
              <a:rPr lang="en-US" sz="2200" dirty="0">
                <a:latin typeface="Franklin Gothic Book" panose="020B0503020102020204" pitchFamily="34" charset="0"/>
              </a:rPr>
              <a:t>MA/PGDip Strategic People Management </a:t>
            </a:r>
          </a:p>
        </p:txBody>
      </p:sp>
      <p:sp>
        <p:nvSpPr>
          <p:cNvPr id="60" name="Rectangle 59">
            <a:extLst>
              <a:ext uri="{FF2B5EF4-FFF2-40B4-BE49-F238E27FC236}">
                <a16:creationId xmlns:a16="http://schemas.microsoft.com/office/drawing/2014/main" id="{79B203C0-F2DB-4C6A-8A35-6CBAAE4CD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70BAF98D-7FD3-4FEB-AB2B-4F326AE0A0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3519" y="685799"/>
            <a:ext cx="5486400" cy="548640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25211" y="846351"/>
            <a:ext cx="2545798" cy="2545798"/>
          </a:xfrm>
          <a:prstGeom prst="rect">
            <a:avLst/>
          </a:prstGeom>
        </p:spPr>
      </p:pic>
      <p:sp>
        <p:nvSpPr>
          <p:cNvPr id="64" name="Graphic 14">
            <a:extLst>
              <a:ext uri="{FF2B5EF4-FFF2-40B4-BE49-F238E27FC236}">
                <a16:creationId xmlns:a16="http://schemas.microsoft.com/office/drawing/2014/main" id="{E081C197-85C9-48AC-B705-A964FBE213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6567218" y="685798"/>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350640" y="846351"/>
            <a:ext cx="2545798" cy="2545798"/>
          </a:xfrm>
          <a:prstGeom prst="rect">
            <a:avLst/>
          </a:prstGeom>
        </p:spPr>
      </p:pic>
      <p:sp>
        <p:nvSpPr>
          <p:cNvPr id="66" name="Graphic 14">
            <a:extLst>
              <a:ext uri="{FF2B5EF4-FFF2-40B4-BE49-F238E27FC236}">
                <a16:creationId xmlns:a16="http://schemas.microsoft.com/office/drawing/2014/main" id="{35CBE3AB-4E4B-4D8C-846A-D1143F61E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9350640" y="685798"/>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725211" y="3465850"/>
            <a:ext cx="2545798" cy="2545798"/>
          </a:xfrm>
          <a:prstGeom prst="rect">
            <a:avLst/>
          </a:prstGeom>
        </p:spPr>
      </p:pic>
      <p:sp>
        <p:nvSpPr>
          <p:cNvPr id="68" name="Graphic 14">
            <a:extLst>
              <a:ext uri="{FF2B5EF4-FFF2-40B4-BE49-F238E27FC236}">
                <a16:creationId xmlns:a16="http://schemas.microsoft.com/office/drawing/2014/main" id="{24567B83-5612-408D-A70F-23ED8C74A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567218" y="3465850"/>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350640" y="3465850"/>
            <a:ext cx="2545798" cy="2545798"/>
          </a:xfrm>
          <a:prstGeom prst="rect">
            <a:avLst/>
          </a:prstGeom>
        </p:spPr>
      </p:pic>
      <p:sp>
        <p:nvSpPr>
          <p:cNvPr id="70" name="Graphic 14">
            <a:extLst>
              <a:ext uri="{FF2B5EF4-FFF2-40B4-BE49-F238E27FC236}">
                <a16:creationId xmlns:a16="http://schemas.microsoft.com/office/drawing/2014/main" id="{A7491B3F-28E1-47D2-9EDB-4A3F9B1926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0640" y="3465850"/>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sp>
        <p:nvSpPr>
          <p:cNvPr id="72" name="Rectangle 71">
            <a:extLst>
              <a:ext uri="{FF2B5EF4-FFF2-40B4-BE49-F238E27FC236}">
                <a16:creationId xmlns:a16="http://schemas.microsoft.com/office/drawing/2014/main" id="{E9250F09-90E9-4457-8E86-D5AB993DC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398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a:noFill/>
        </p:spPr>
        <p:txBody>
          <a:bodyPr>
            <a:normAutofit/>
          </a:bodyPr>
          <a:lstStyle/>
          <a:p>
            <a:r>
              <a:rPr lang="en-GB" dirty="0">
                <a:solidFill>
                  <a:srgbClr val="FFFFFF"/>
                </a:solidFill>
              </a:rPr>
              <a:t>Module Learning Objectives </a:t>
            </a:r>
          </a:p>
        </p:txBody>
      </p:sp>
      <p:sp>
        <p:nvSpPr>
          <p:cNvPr id="20"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p:cNvSpPr>
            <a:spLocks noGrp="1"/>
          </p:cNvSpPr>
          <p:nvPr>
            <p:ph idx="1"/>
          </p:nvPr>
        </p:nvSpPr>
        <p:spPr>
          <a:xfrm>
            <a:off x="4447308" y="591344"/>
            <a:ext cx="6906491" cy="5585619"/>
          </a:xfrm>
        </p:spPr>
        <p:txBody>
          <a:bodyPr anchor="ctr">
            <a:normAutofit fontScale="92500" lnSpcReduction="10000"/>
          </a:bodyPr>
          <a:lstStyle/>
          <a:p>
            <a:endParaRPr lang="en-GB" sz="3200" dirty="0"/>
          </a:p>
          <a:p>
            <a:pPr marL="0" lvl="0" indent="0">
              <a:buNone/>
            </a:pPr>
            <a:r>
              <a:rPr lang="en-GB" dirty="0"/>
              <a:t>LO1: How to critically evaluate a broad range of evidence to develop a costed business case.</a:t>
            </a:r>
          </a:p>
          <a:p>
            <a:pPr marL="0" lvl="0" indent="0">
              <a:buNone/>
            </a:pPr>
            <a:r>
              <a:rPr lang="en-GB" dirty="0"/>
              <a:t>LO2: How to undertake research in the area of people management.</a:t>
            </a:r>
          </a:p>
          <a:p>
            <a:pPr marL="0" lvl="0" indent="0">
              <a:buNone/>
            </a:pPr>
            <a:r>
              <a:rPr lang="en-GB" dirty="0"/>
              <a:t>LO3: How to plan for change. </a:t>
            </a:r>
          </a:p>
          <a:p>
            <a:pPr marL="0" lvl="0" indent="0">
              <a:buNone/>
            </a:pPr>
            <a:r>
              <a:rPr lang="en-GB" dirty="0"/>
              <a:t>LO4: How to build an agile and change ready workforce. </a:t>
            </a:r>
          </a:p>
          <a:p>
            <a:pPr marL="0" lvl="0" indent="0">
              <a:buNone/>
            </a:pPr>
            <a:r>
              <a:rPr lang="en-GB" dirty="0"/>
              <a:t>LO5: Different change management approaches and how they can impact culture in different ways.</a:t>
            </a:r>
          </a:p>
          <a:p>
            <a:pPr marL="0" lvl="0" indent="0">
              <a:buNone/>
            </a:pPr>
            <a:r>
              <a:rPr lang="en-GB" dirty="0"/>
              <a:t>LO6: How change affects people in different ways and how they can be motivated to adapt and embrace change</a:t>
            </a:r>
          </a:p>
          <a:p>
            <a:endParaRPr lang="en-GB" dirty="0"/>
          </a:p>
          <a:p>
            <a:pPr marL="0" indent="0">
              <a:buNone/>
            </a:pPr>
            <a:endParaRPr lang="en-GB" dirty="0"/>
          </a:p>
        </p:txBody>
      </p:sp>
    </p:spTree>
    <p:extLst>
      <p:ext uri="{BB962C8B-B14F-4D97-AF65-F5344CB8AC3E}">
        <p14:creationId xmlns:p14="http://schemas.microsoft.com/office/powerpoint/2010/main" val="31824483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EA8F7A3D-9ACD-8841-8F7F-FF22E46E9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8114" y="0"/>
            <a:ext cx="10175772" cy="6858000"/>
          </a:xfrm>
          <a:prstGeom prst="rect">
            <a:avLst/>
          </a:prstGeom>
        </p:spPr>
      </p:pic>
    </p:spTree>
    <p:extLst>
      <p:ext uri="{BB962C8B-B14F-4D97-AF65-F5344CB8AC3E}">
        <p14:creationId xmlns:p14="http://schemas.microsoft.com/office/powerpoint/2010/main" val="3294801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Session Overview</a:t>
            </a:r>
          </a:p>
        </p:txBody>
      </p:sp>
      <p:sp>
        <p:nvSpPr>
          <p:cNvPr id="20"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p:cNvSpPr>
            <a:spLocks noGrp="1"/>
          </p:cNvSpPr>
          <p:nvPr>
            <p:ph idx="1"/>
          </p:nvPr>
        </p:nvSpPr>
        <p:spPr>
          <a:xfrm>
            <a:off x="4447308" y="591344"/>
            <a:ext cx="6906491" cy="5585619"/>
          </a:xfrm>
        </p:spPr>
        <p:txBody>
          <a:bodyPr anchor="ctr">
            <a:normAutofit/>
          </a:bodyPr>
          <a:lstStyle/>
          <a:p>
            <a:endParaRPr lang="en-GB" sz="3200" dirty="0"/>
          </a:p>
          <a:p>
            <a:r>
              <a:rPr lang="en-GB" sz="3200" dirty="0"/>
              <a:t>Considering business issues</a:t>
            </a:r>
          </a:p>
          <a:p>
            <a:r>
              <a:rPr lang="en-GB" sz="3200" dirty="0"/>
              <a:t>The assignment briefs</a:t>
            </a:r>
          </a:p>
          <a:p>
            <a:r>
              <a:rPr lang="en-GB" sz="3200" dirty="0"/>
              <a:t>The PID (Project Initiation Document)</a:t>
            </a:r>
          </a:p>
          <a:p>
            <a:r>
              <a:rPr lang="en-GB" sz="3200" dirty="0"/>
              <a:t>Ethics and Ethics form</a:t>
            </a:r>
          </a:p>
          <a:p>
            <a:r>
              <a:rPr lang="en-GB" sz="3200" dirty="0"/>
              <a:t>Timescales for completion</a:t>
            </a:r>
          </a:p>
          <a:p>
            <a:r>
              <a:rPr lang="en-GB" sz="3200" dirty="0"/>
              <a:t>Presentation requirements (</a:t>
            </a:r>
            <a:r>
              <a:rPr lang="en-GB" sz="3200" dirty="0" err="1"/>
              <a:t>Pechakucha</a:t>
            </a:r>
            <a:r>
              <a:rPr lang="en-GB" sz="3200" dirty="0"/>
              <a:t> style)</a:t>
            </a:r>
          </a:p>
          <a:p>
            <a:r>
              <a:rPr lang="en-GB" sz="3200" dirty="0"/>
              <a:t>Discussions </a:t>
            </a:r>
          </a:p>
          <a:p>
            <a:endParaRPr lang="en-GB" dirty="0"/>
          </a:p>
          <a:p>
            <a:pPr marL="0" indent="0">
              <a:buNone/>
            </a:pPr>
            <a:endParaRPr lang="en-GB" dirty="0"/>
          </a:p>
        </p:txBody>
      </p:sp>
    </p:spTree>
    <p:extLst>
      <p:ext uri="{BB962C8B-B14F-4D97-AF65-F5344CB8AC3E}">
        <p14:creationId xmlns:p14="http://schemas.microsoft.com/office/powerpoint/2010/main" val="206620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5" name="Graphic 34" descr="Board Room">
            <a:extLst>
              <a:ext uri="{FF2B5EF4-FFF2-40B4-BE49-F238E27FC236}">
                <a16:creationId xmlns:a16="http://schemas.microsoft.com/office/drawing/2014/main" id="{E76AF929-BEB0-4A6E-A7B7-DB6E107042A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2" name="Arc 41">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68329C-F48E-4809-801E-7B06A30D9E22}"/>
              </a:ext>
            </a:extLst>
          </p:cNvPr>
          <p:cNvSpPr>
            <a:spLocks noGrp="1"/>
          </p:cNvSpPr>
          <p:nvPr>
            <p:ph type="title"/>
          </p:nvPr>
        </p:nvSpPr>
        <p:spPr>
          <a:xfrm>
            <a:off x="838201" y="479493"/>
            <a:ext cx="5257800" cy="1325563"/>
          </a:xfrm>
        </p:spPr>
        <p:txBody>
          <a:bodyPr>
            <a:normAutofit/>
          </a:bodyPr>
          <a:lstStyle/>
          <a:p>
            <a:r>
              <a:rPr lang="en-US">
                <a:cs typeface="Calibri Light"/>
              </a:rPr>
              <a:t>Business Issues</a:t>
            </a:r>
            <a:endParaRPr lang="en-US"/>
          </a:p>
        </p:txBody>
      </p:sp>
      <p:sp>
        <p:nvSpPr>
          <p:cNvPr id="3" name="Content Placeholder 2">
            <a:extLst>
              <a:ext uri="{FF2B5EF4-FFF2-40B4-BE49-F238E27FC236}">
                <a16:creationId xmlns:a16="http://schemas.microsoft.com/office/drawing/2014/main" id="{FF13A0AD-4CE5-42F2-BF48-7A309D076553}"/>
              </a:ext>
            </a:extLst>
          </p:cNvPr>
          <p:cNvSpPr>
            <a:spLocks noGrp="1"/>
          </p:cNvSpPr>
          <p:nvPr>
            <p:ph idx="1"/>
          </p:nvPr>
        </p:nvSpPr>
        <p:spPr>
          <a:xfrm>
            <a:off x="838201" y="1984443"/>
            <a:ext cx="5257800" cy="4192520"/>
          </a:xfrm>
        </p:spPr>
        <p:txBody>
          <a:bodyPr vert="horz" lIns="91440" tIns="45720" rIns="91440" bIns="45720" rtlCol="0">
            <a:normAutofit/>
          </a:bodyPr>
          <a:lstStyle/>
          <a:p>
            <a:r>
              <a:rPr lang="en-US" sz="2200">
                <a:cs typeface="Calibri"/>
              </a:rPr>
              <a:t>How might you define a business issue? </a:t>
            </a:r>
          </a:p>
          <a:p>
            <a:r>
              <a:rPr lang="en-US" sz="2200">
                <a:cs typeface="Calibri"/>
              </a:rPr>
              <a:t>How does poor people practice manifest itself in a business?</a:t>
            </a:r>
          </a:p>
          <a:p>
            <a:r>
              <a:rPr lang="en-US" sz="2200">
                <a:cs typeface="Calibri"/>
              </a:rPr>
              <a:t>Consider outcomes of practice not the practice itself.</a:t>
            </a:r>
          </a:p>
          <a:p>
            <a:endParaRPr lang="en-US" sz="2200">
              <a:cs typeface="Calibri"/>
            </a:endParaRPr>
          </a:p>
          <a:p>
            <a:pPr marL="0" indent="0">
              <a:buNone/>
            </a:pPr>
            <a:r>
              <a:rPr lang="en-US" sz="2200">
                <a:cs typeface="Calibri"/>
              </a:rPr>
              <a:t>In groups discuss the definition of a business issue and make a list of possible issues that you might wish to investigate from an HR perspective in an </a:t>
            </a:r>
            <a:r>
              <a:rPr lang="en-US" sz="2200" err="1">
                <a:cs typeface="Calibri"/>
              </a:rPr>
              <a:t>organisation</a:t>
            </a:r>
            <a:r>
              <a:rPr lang="en-US" sz="2200">
                <a:cs typeface="Calibri"/>
              </a:rPr>
              <a:t>. </a:t>
            </a:r>
          </a:p>
        </p:txBody>
      </p:sp>
    </p:spTree>
    <p:extLst>
      <p:ext uri="{BB962C8B-B14F-4D97-AF65-F5344CB8AC3E}">
        <p14:creationId xmlns:p14="http://schemas.microsoft.com/office/powerpoint/2010/main" val="1255262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A71C04-A464-47A6-BC0C-7D9DE2CEA7AB}"/>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Rationale</a:t>
            </a:r>
            <a:endParaRPr lang="en-US">
              <a:solidFill>
                <a:srgbClr val="FFFFFF"/>
              </a:solidFill>
            </a:endParaRPr>
          </a:p>
        </p:txBody>
      </p:sp>
      <p:graphicFrame>
        <p:nvGraphicFramePr>
          <p:cNvPr id="6" name="Content Placeholder 2">
            <a:extLst>
              <a:ext uri="{FF2B5EF4-FFF2-40B4-BE49-F238E27FC236}">
                <a16:creationId xmlns:a16="http://schemas.microsoft.com/office/drawing/2014/main" id="{7B898846-0B26-4A79-A50F-4938AA106827}"/>
              </a:ext>
            </a:extLst>
          </p:cNvPr>
          <p:cNvGraphicFramePr>
            <a:graphicFrameLocks noGrp="1"/>
          </p:cNvGraphicFramePr>
          <p:nvPr>
            <p:ph idx="1"/>
            <p:extLst>
              <p:ext uri="{D42A27DB-BD31-4B8C-83A1-F6EECF244321}">
                <p14:modId xmlns:p14="http://schemas.microsoft.com/office/powerpoint/2010/main" val="185264680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043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18345"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C9DE64C-3FCD-41C2-AB4F-4DC9E229D0CC}"/>
              </a:ext>
            </a:extLst>
          </p:cNvPr>
          <p:cNvGraphicFramePr>
            <a:graphicFrameLocks noGrp="1"/>
          </p:cNvGraphicFramePr>
          <p:nvPr>
            <p:ph idx="1"/>
            <p:extLst>
              <p:ext uri="{D42A27DB-BD31-4B8C-83A1-F6EECF244321}">
                <p14:modId xmlns:p14="http://schemas.microsoft.com/office/powerpoint/2010/main" val="1078008577"/>
              </p:ext>
            </p:extLst>
          </p:nvPr>
        </p:nvGraphicFramePr>
        <p:xfrm>
          <a:off x="438912" y="303591"/>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descr="A picture containing accessory&#10;&#10;Description automatically generated">
            <a:extLst>
              <a:ext uri="{FF2B5EF4-FFF2-40B4-BE49-F238E27FC236}">
                <a16:creationId xmlns:a16="http://schemas.microsoft.com/office/drawing/2014/main" id="{F4C12733-99D0-C04D-8C94-CAF1B2D2583A}"/>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011444" y="1857353"/>
            <a:ext cx="3477247" cy="2605617"/>
          </a:xfrm>
          <a:prstGeom prst="rect">
            <a:avLst/>
          </a:prstGeom>
        </p:spPr>
      </p:pic>
      <p:sp>
        <p:nvSpPr>
          <p:cNvPr id="12" name="TextBox 11">
            <a:extLst>
              <a:ext uri="{FF2B5EF4-FFF2-40B4-BE49-F238E27FC236}">
                <a16:creationId xmlns:a16="http://schemas.microsoft.com/office/drawing/2014/main" id="{6995D548-ED5F-BC40-BBD8-013395D3A1D6}"/>
              </a:ext>
            </a:extLst>
          </p:cNvPr>
          <p:cNvSpPr txBox="1"/>
          <p:nvPr/>
        </p:nvSpPr>
        <p:spPr>
          <a:xfrm>
            <a:off x="8384952" y="4525265"/>
            <a:ext cx="3103739" cy="230832"/>
          </a:xfrm>
          <a:prstGeom prst="rect">
            <a:avLst/>
          </a:prstGeom>
          <a:noFill/>
        </p:spPr>
        <p:txBody>
          <a:bodyPr wrap="square" rtlCol="0">
            <a:spAutoFit/>
          </a:bodyPr>
          <a:lstStyle/>
          <a:p>
            <a:r>
              <a:rPr lang="en-US" sz="900">
                <a:hlinkClick r:id="rId9" tooltip="http://nlife.ca/audio/andrew-fountain-bible-truth"/>
              </a:rPr>
              <a:t>This Photo</a:t>
            </a:r>
            <a:r>
              <a:rPr lang="en-US" sz="900"/>
              <a:t> by Unknown Author is licensed under </a:t>
            </a:r>
            <a:r>
              <a:rPr lang="en-US" sz="900">
                <a:hlinkClick r:id="rId10" tooltip="https://creativecommons.org/licenses/by-sa/3.0/"/>
              </a:rPr>
              <a:t>CC BY-SA</a:t>
            </a:r>
            <a:endParaRPr lang="en-US" sz="900"/>
          </a:p>
        </p:txBody>
      </p:sp>
    </p:spTree>
    <p:extLst>
      <p:ext uri="{BB962C8B-B14F-4D97-AF65-F5344CB8AC3E}">
        <p14:creationId xmlns:p14="http://schemas.microsoft.com/office/powerpoint/2010/main" val="3149066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5">
            <a:extLst>
              <a:ext uri="{FF2B5EF4-FFF2-40B4-BE49-F238E27FC236}">
                <a16:creationId xmlns:a16="http://schemas.microsoft.com/office/drawing/2014/main" id="{EE51D666-435B-42BC-9360-9835D5CD2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4A2BECCA-C83E-4B93-89FA-BB1C94598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2394618" y="2665865"/>
            <a:ext cx="4983635" cy="2824166"/>
          </a:xfrm>
        </p:spPr>
        <p:txBody>
          <a:bodyPr anchor="t">
            <a:normAutofit/>
          </a:bodyPr>
          <a:lstStyle/>
          <a:p>
            <a:pPr algn="l"/>
            <a:r>
              <a:rPr lang="en-US" sz="5000" dirty="0">
                <a:latin typeface="Franklin Gothic Book" panose="020B0503020102020204" pitchFamily="34" charset="0"/>
                <a:cs typeface="Segoe UI" panose="020B0502040204020203" pitchFamily="34" charset="0"/>
              </a:rPr>
              <a:t>Assignments </a:t>
            </a:r>
            <a:br>
              <a:rPr lang="en-US" sz="5000" dirty="0">
                <a:latin typeface="Franklin Gothic Book" panose="020B0503020102020204" pitchFamily="34" charset="0"/>
                <a:cs typeface="Segoe UI" panose="020B0502040204020203" pitchFamily="34" charset="0"/>
              </a:rPr>
            </a:br>
            <a:endParaRPr lang="en-US" sz="5000" dirty="0">
              <a:latin typeface="Franklin Gothic Book" panose="020B0503020102020204" pitchFamily="34" charset="0"/>
              <a:cs typeface="Segoe UI" panose="020B0502040204020203" pitchFamily="34" charset="0"/>
            </a:endParaRPr>
          </a:p>
        </p:txBody>
      </p:sp>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2277554" y="4554280"/>
            <a:ext cx="4983635" cy="2377421"/>
          </a:xfrm>
        </p:spPr>
        <p:txBody>
          <a:bodyPr>
            <a:normAutofit/>
          </a:bodyPr>
          <a:lstStyle/>
          <a:p>
            <a:pPr algn="l"/>
            <a:r>
              <a:rPr lang="en-US" sz="2200" dirty="0">
                <a:latin typeface="Franklin Gothic Book" panose="020B0503020102020204" pitchFamily="34" charset="0"/>
              </a:rPr>
              <a:t>MA/PGDip Strategic People Management </a:t>
            </a:r>
          </a:p>
        </p:txBody>
      </p:sp>
      <p:sp>
        <p:nvSpPr>
          <p:cNvPr id="60" name="Rectangle 59">
            <a:extLst>
              <a:ext uri="{FF2B5EF4-FFF2-40B4-BE49-F238E27FC236}">
                <a16:creationId xmlns:a16="http://schemas.microsoft.com/office/drawing/2014/main" id="{79B203C0-F2DB-4C6A-8A35-6CBAAE4CD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70BAF98D-7FD3-4FEB-AB2B-4F326AE0A0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3519" y="685799"/>
            <a:ext cx="5486400" cy="548640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25211" y="846351"/>
            <a:ext cx="2545798" cy="2545798"/>
          </a:xfrm>
          <a:prstGeom prst="rect">
            <a:avLst/>
          </a:prstGeom>
        </p:spPr>
      </p:pic>
      <p:sp>
        <p:nvSpPr>
          <p:cNvPr id="64" name="Graphic 14">
            <a:extLst>
              <a:ext uri="{FF2B5EF4-FFF2-40B4-BE49-F238E27FC236}">
                <a16:creationId xmlns:a16="http://schemas.microsoft.com/office/drawing/2014/main" id="{E081C197-85C9-48AC-B705-A964FBE213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6567218" y="685798"/>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350640" y="846351"/>
            <a:ext cx="2545798" cy="2545798"/>
          </a:xfrm>
          <a:prstGeom prst="rect">
            <a:avLst/>
          </a:prstGeom>
        </p:spPr>
      </p:pic>
      <p:sp>
        <p:nvSpPr>
          <p:cNvPr id="66" name="Graphic 14">
            <a:extLst>
              <a:ext uri="{FF2B5EF4-FFF2-40B4-BE49-F238E27FC236}">
                <a16:creationId xmlns:a16="http://schemas.microsoft.com/office/drawing/2014/main" id="{35CBE3AB-4E4B-4D8C-846A-D1143F61E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9350640" y="685798"/>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725211" y="3465850"/>
            <a:ext cx="2545798" cy="2545798"/>
          </a:xfrm>
          <a:prstGeom prst="rect">
            <a:avLst/>
          </a:prstGeom>
        </p:spPr>
      </p:pic>
      <p:sp>
        <p:nvSpPr>
          <p:cNvPr id="68" name="Graphic 14">
            <a:extLst>
              <a:ext uri="{FF2B5EF4-FFF2-40B4-BE49-F238E27FC236}">
                <a16:creationId xmlns:a16="http://schemas.microsoft.com/office/drawing/2014/main" id="{24567B83-5612-408D-A70F-23ED8C74A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567218" y="3465850"/>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350640" y="3465850"/>
            <a:ext cx="2545798" cy="2545798"/>
          </a:xfrm>
          <a:prstGeom prst="rect">
            <a:avLst/>
          </a:prstGeom>
        </p:spPr>
      </p:pic>
      <p:sp>
        <p:nvSpPr>
          <p:cNvPr id="70" name="Graphic 14">
            <a:extLst>
              <a:ext uri="{FF2B5EF4-FFF2-40B4-BE49-F238E27FC236}">
                <a16:creationId xmlns:a16="http://schemas.microsoft.com/office/drawing/2014/main" id="{A7491B3F-28E1-47D2-9EDB-4A3F9B1926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0640" y="3465850"/>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sp>
        <p:nvSpPr>
          <p:cNvPr id="72" name="Rectangle 71">
            <a:extLst>
              <a:ext uri="{FF2B5EF4-FFF2-40B4-BE49-F238E27FC236}">
                <a16:creationId xmlns:a16="http://schemas.microsoft.com/office/drawing/2014/main" id="{E9250F09-90E9-4457-8E86-D5AB993DC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1720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5F052-523E-4D77-8FAE-61566D3AB1CA}"/>
              </a:ext>
            </a:extLst>
          </p:cNvPr>
          <p:cNvSpPr>
            <a:spLocks noGrp="1"/>
          </p:cNvSpPr>
          <p:nvPr>
            <p:ph type="title"/>
          </p:nvPr>
        </p:nvSpPr>
        <p:spPr>
          <a:xfrm>
            <a:off x="685505" y="1021552"/>
            <a:ext cx="2988265" cy="4984578"/>
          </a:xfrm>
          <a:solidFill>
            <a:srgbClr val="00B0F0"/>
          </a:solidFill>
        </p:spPr>
        <p:txBody>
          <a:bodyPr>
            <a:normAutofit/>
          </a:bodyPr>
          <a:lstStyle/>
          <a:p>
            <a:r>
              <a:rPr lang="en-GB" sz="4400" dirty="0">
                <a:solidFill>
                  <a:srgbClr val="FFFFFF"/>
                </a:solidFill>
              </a:rPr>
              <a:t>Task 1</a:t>
            </a:r>
            <a:br>
              <a:rPr lang="en-GB" sz="4400" dirty="0">
                <a:solidFill>
                  <a:srgbClr val="FFFFFF"/>
                </a:solidFill>
              </a:rPr>
            </a:br>
            <a:br>
              <a:rPr lang="en-GB" sz="4400" dirty="0">
                <a:solidFill>
                  <a:srgbClr val="FFFFFF"/>
                </a:solidFill>
              </a:rPr>
            </a:br>
            <a:endParaRPr lang="en-US" sz="4400" dirty="0">
              <a:solidFill>
                <a:srgbClr val="FFFFFF"/>
              </a:solidFill>
            </a:endParaRPr>
          </a:p>
        </p:txBody>
      </p:sp>
      <p:sp>
        <p:nvSpPr>
          <p:cNvPr id="3" name="Content Placeholder 2">
            <a:extLst>
              <a:ext uri="{FF2B5EF4-FFF2-40B4-BE49-F238E27FC236}">
                <a16:creationId xmlns:a16="http://schemas.microsoft.com/office/drawing/2014/main" id="{7F7D8B99-ADC4-42A3-BB82-DE25CADC0DB8}"/>
              </a:ext>
            </a:extLst>
          </p:cNvPr>
          <p:cNvSpPr>
            <a:spLocks noGrp="1"/>
          </p:cNvSpPr>
          <p:nvPr>
            <p:ph idx="1"/>
          </p:nvPr>
        </p:nvSpPr>
        <p:spPr>
          <a:xfrm>
            <a:off x="4614388" y="395110"/>
            <a:ext cx="6990589" cy="6163733"/>
          </a:xfrm>
        </p:spPr>
        <p:txBody>
          <a:bodyPr vert="horz" lIns="0" tIns="0" rIns="0" bIns="0" rtlCol="0" anchor="ctr">
            <a:normAutofit fontScale="47500" lnSpcReduction="20000"/>
          </a:bodyPr>
          <a:lstStyle/>
          <a:p>
            <a:pPr marL="0" indent="0">
              <a:buNone/>
            </a:pPr>
            <a:r>
              <a:rPr lang="en-GB" sz="5200" b="1" dirty="0"/>
              <a:t>      Task 1 </a:t>
            </a:r>
            <a:endParaRPr lang="en-GB" sz="5200" dirty="0"/>
          </a:p>
          <a:p>
            <a:pPr marL="0" indent="0">
              <a:buNone/>
            </a:pPr>
            <a:r>
              <a:rPr lang="en-GB" sz="5200" b="1" dirty="0"/>
              <a:t>      Create a research poster based on the following: </a:t>
            </a:r>
          </a:p>
          <a:p>
            <a:pPr lvl="0"/>
            <a:r>
              <a:rPr lang="en-GB" sz="5200" dirty="0"/>
              <a:t>Identify a suitable HR topic for investigation that has relevance to your organisation.</a:t>
            </a:r>
          </a:p>
          <a:p>
            <a:pPr lvl="0"/>
            <a:r>
              <a:rPr lang="en-GB" sz="5200" dirty="0"/>
              <a:t>Design a research strategy, using contextualisation, clear aims and objectives, and an appropriate methodology.</a:t>
            </a:r>
          </a:p>
          <a:p>
            <a:pPr lvl="0"/>
            <a:r>
              <a:rPr lang="en-GB" sz="5200" dirty="0"/>
              <a:t>Conduct secondary research (literature review) including relevant existing knowledge drawn from theory, research and contemporary practice.</a:t>
            </a:r>
          </a:p>
          <a:p>
            <a:pPr lvl="0"/>
            <a:r>
              <a:rPr lang="en-GB" sz="5200" dirty="0"/>
              <a:t>Conduct primary research based on your own organisation within the ethical guidelines and regulations of the university.</a:t>
            </a:r>
          </a:p>
          <a:p>
            <a:pPr lvl="0"/>
            <a:r>
              <a:rPr lang="en-GB" sz="5200" dirty="0"/>
              <a:t>Engage in systematic data analysis and locating findings and discussion within a framework drawn from the literature.</a:t>
            </a:r>
          </a:p>
          <a:p>
            <a:pPr lvl="0"/>
            <a:r>
              <a:rPr lang="en-GB" sz="5200" dirty="0"/>
              <a:t>Formulate conclusions </a:t>
            </a:r>
          </a:p>
          <a:p>
            <a:pPr marL="0" indent="0">
              <a:buNone/>
            </a:pPr>
            <a:endParaRPr lang="en-GB" dirty="0"/>
          </a:p>
        </p:txBody>
      </p:sp>
    </p:spTree>
    <p:extLst>
      <p:ext uri="{BB962C8B-B14F-4D97-AF65-F5344CB8AC3E}">
        <p14:creationId xmlns:p14="http://schemas.microsoft.com/office/powerpoint/2010/main" val="1923376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5F052-523E-4D77-8FAE-61566D3AB1CA}"/>
              </a:ext>
            </a:extLst>
          </p:cNvPr>
          <p:cNvSpPr>
            <a:spLocks noGrp="1"/>
          </p:cNvSpPr>
          <p:nvPr>
            <p:ph type="title"/>
          </p:nvPr>
        </p:nvSpPr>
        <p:spPr>
          <a:xfrm>
            <a:off x="685505" y="395110"/>
            <a:ext cx="2988265" cy="5611020"/>
          </a:xfrm>
          <a:solidFill>
            <a:srgbClr val="00B0F0"/>
          </a:solidFill>
        </p:spPr>
        <p:txBody>
          <a:bodyPr>
            <a:normAutofit fontScale="90000"/>
          </a:bodyPr>
          <a:lstStyle/>
          <a:p>
            <a:r>
              <a:rPr lang="en-GB" dirty="0">
                <a:solidFill>
                  <a:srgbClr val="FFFFFF"/>
                </a:solidFill>
              </a:rPr>
              <a:t>Sections and format</a:t>
            </a:r>
            <a:br>
              <a:rPr lang="en-GB" dirty="0">
                <a:solidFill>
                  <a:srgbClr val="FFFFFF"/>
                </a:solidFill>
              </a:rPr>
            </a:br>
            <a:br>
              <a:rPr lang="en-GB" dirty="0">
                <a:solidFill>
                  <a:srgbClr val="FFFFFF"/>
                </a:solidFill>
              </a:rPr>
            </a:br>
            <a:r>
              <a:rPr lang="en-GB" dirty="0">
                <a:solidFill>
                  <a:srgbClr val="FFFFFF"/>
                </a:solidFill>
              </a:rPr>
              <a:t>1000 words</a:t>
            </a:r>
            <a:br>
              <a:rPr lang="en-GB" dirty="0">
                <a:solidFill>
                  <a:srgbClr val="FFFFFF"/>
                </a:solidFill>
              </a:rPr>
            </a:br>
            <a:r>
              <a:rPr lang="en-GB" dirty="0">
                <a:solidFill>
                  <a:srgbClr val="FFFFFF"/>
                </a:solidFill>
              </a:rPr>
              <a:t>+/- 10% (supported with relevant images and diagrams)</a:t>
            </a:r>
            <a:br>
              <a:rPr lang="en-GB" dirty="0">
                <a:solidFill>
                  <a:srgbClr val="FFFFFF"/>
                </a:solidFill>
              </a:rPr>
            </a:br>
            <a:endParaRPr lang="en-US" sz="4400" dirty="0">
              <a:solidFill>
                <a:srgbClr val="FFFFFF"/>
              </a:solidFill>
            </a:endParaRPr>
          </a:p>
        </p:txBody>
      </p:sp>
      <p:sp>
        <p:nvSpPr>
          <p:cNvPr id="3" name="Content Placeholder 2">
            <a:extLst>
              <a:ext uri="{FF2B5EF4-FFF2-40B4-BE49-F238E27FC236}">
                <a16:creationId xmlns:a16="http://schemas.microsoft.com/office/drawing/2014/main" id="{7F7D8B99-ADC4-42A3-BB82-DE25CADC0DB8}"/>
              </a:ext>
            </a:extLst>
          </p:cNvPr>
          <p:cNvSpPr>
            <a:spLocks noGrp="1"/>
          </p:cNvSpPr>
          <p:nvPr>
            <p:ph idx="1"/>
          </p:nvPr>
        </p:nvSpPr>
        <p:spPr>
          <a:xfrm>
            <a:off x="4614388" y="395110"/>
            <a:ext cx="6990589" cy="6163733"/>
          </a:xfrm>
        </p:spPr>
        <p:txBody>
          <a:bodyPr vert="horz" lIns="0" tIns="0" rIns="0" bIns="0" rtlCol="0" anchor="ctr">
            <a:normAutofit/>
          </a:bodyPr>
          <a:lstStyle/>
          <a:p>
            <a:pPr marL="0" indent="0">
              <a:buNone/>
            </a:pPr>
            <a:r>
              <a:rPr lang="en-GB" sz="5100" dirty="0"/>
              <a:t>This will then be presented in an A0 sized research poster that summarises the outputs of your research</a:t>
            </a:r>
            <a:endParaRPr lang="en-GB" dirty="0"/>
          </a:p>
        </p:txBody>
      </p:sp>
    </p:spTree>
    <p:extLst>
      <p:ext uri="{BB962C8B-B14F-4D97-AF65-F5344CB8AC3E}">
        <p14:creationId xmlns:p14="http://schemas.microsoft.com/office/powerpoint/2010/main" val="4075927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5F052-523E-4D77-8FAE-61566D3AB1CA}"/>
              </a:ext>
            </a:extLst>
          </p:cNvPr>
          <p:cNvSpPr>
            <a:spLocks noGrp="1"/>
          </p:cNvSpPr>
          <p:nvPr>
            <p:ph type="title"/>
          </p:nvPr>
        </p:nvSpPr>
        <p:spPr>
          <a:xfrm>
            <a:off x="685505" y="1021552"/>
            <a:ext cx="3423651" cy="4984578"/>
          </a:xfrm>
          <a:solidFill>
            <a:srgbClr val="00B0F0"/>
          </a:solidFill>
        </p:spPr>
        <p:txBody>
          <a:bodyPr>
            <a:normAutofit fontScale="90000"/>
          </a:bodyPr>
          <a:lstStyle/>
          <a:p>
            <a:r>
              <a:rPr lang="en-GB" dirty="0">
                <a:solidFill>
                  <a:srgbClr val="FFFFFF"/>
                </a:solidFill>
              </a:rPr>
              <a:t>Supplementary notes (report)</a:t>
            </a:r>
            <a:br>
              <a:rPr lang="en-GB" dirty="0">
                <a:solidFill>
                  <a:srgbClr val="FFFFFF"/>
                </a:solidFill>
              </a:rPr>
            </a:br>
            <a:br>
              <a:rPr lang="en-GB" dirty="0">
                <a:solidFill>
                  <a:srgbClr val="FFFFFF"/>
                </a:solidFill>
              </a:rPr>
            </a:br>
            <a:r>
              <a:rPr lang="en-GB" dirty="0">
                <a:solidFill>
                  <a:srgbClr val="FFFFFF"/>
                </a:solidFill>
              </a:rPr>
              <a:t>Around 25 references</a:t>
            </a:r>
            <a:br>
              <a:rPr lang="en-GB" dirty="0">
                <a:solidFill>
                  <a:srgbClr val="FFFFFF"/>
                </a:solidFill>
              </a:rPr>
            </a:br>
            <a:br>
              <a:rPr lang="en-GB" dirty="0">
                <a:solidFill>
                  <a:srgbClr val="FFFFFF"/>
                </a:solidFill>
              </a:rPr>
            </a:br>
            <a:r>
              <a:rPr lang="en-GB" dirty="0">
                <a:solidFill>
                  <a:srgbClr val="FFFFFF"/>
                </a:solidFill>
              </a:rPr>
              <a:t>2500 words +/- 10%</a:t>
            </a:r>
            <a:endParaRPr lang="en-US" sz="4400" dirty="0">
              <a:solidFill>
                <a:srgbClr val="FFFFFF"/>
              </a:solidFill>
            </a:endParaRPr>
          </a:p>
        </p:txBody>
      </p:sp>
      <p:sp>
        <p:nvSpPr>
          <p:cNvPr id="3" name="Content Placeholder 2">
            <a:extLst>
              <a:ext uri="{FF2B5EF4-FFF2-40B4-BE49-F238E27FC236}">
                <a16:creationId xmlns:a16="http://schemas.microsoft.com/office/drawing/2014/main" id="{7F7D8B99-ADC4-42A3-BB82-DE25CADC0DB8}"/>
              </a:ext>
            </a:extLst>
          </p:cNvPr>
          <p:cNvSpPr>
            <a:spLocks noGrp="1"/>
          </p:cNvSpPr>
          <p:nvPr>
            <p:ph idx="1"/>
          </p:nvPr>
        </p:nvSpPr>
        <p:spPr>
          <a:xfrm>
            <a:off x="4614388" y="395110"/>
            <a:ext cx="6990589" cy="6163733"/>
          </a:xfrm>
        </p:spPr>
        <p:txBody>
          <a:bodyPr vert="horz" lIns="0" tIns="0" rIns="0" bIns="0" rtlCol="0" anchor="ctr">
            <a:normAutofit fontScale="62500" lnSpcReduction="20000"/>
          </a:bodyPr>
          <a:lstStyle/>
          <a:p>
            <a:pPr marL="0" indent="0">
              <a:buNone/>
            </a:pPr>
            <a:r>
              <a:rPr lang="en-GB" sz="5100" b="1" dirty="0"/>
              <a:t>Supplementary notes </a:t>
            </a:r>
            <a:r>
              <a:rPr lang="en-GB" sz="5100" dirty="0"/>
              <a:t>(in a report format) will also be needed:</a:t>
            </a:r>
          </a:p>
          <a:p>
            <a:pPr lvl="0"/>
            <a:r>
              <a:rPr lang="en-GB" sz="5100" dirty="0"/>
              <a:t>Introduction – which must include the rationale for your investigation. </a:t>
            </a:r>
          </a:p>
          <a:p>
            <a:pPr lvl="0"/>
            <a:r>
              <a:rPr lang="en-GB" sz="5100" dirty="0"/>
              <a:t>Literature - A summary of the key findings from your review of the literature.</a:t>
            </a:r>
          </a:p>
          <a:p>
            <a:pPr lvl="0"/>
            <a:r>
              <a:rPr lang="en-GB" sz="5100" dirty="0"/>
              <a:t>Methodology – An overview of how you conducted your primary research. </a:t>
            </a:r>
          </a:p>
          <a:p>
            <a:pPr lvl="0"/>
            <a:r>
              <a:rPr lang="en-GB" sz="5100" dirty="0"/>
              <a:t>Findings – An analysis of your findings</a:t>
            </a:r>
          </a:p>
          <a:p>
            <a:pPr lvl="0"/>
            <a:r>
              <a:rPr lang="en-GB" sz="5100" dirty="0"/>
              <a:t>Conclusions – What you have concluded are the key points of interest to your organisation. </a:t>
            </a:r>
          </a:p>
          <a:p>
            <a:pPr marL="0" indent="0">
              <a:buNone/>
            </a:pPr>
            <a:endParaRPr lang="en-GB" dirty="0"/>
          </a:p>
        </p:txBody>
      </p:sp>
    </p:spTree>
    <p:extLst>
      <p:ext uri="{BB962C8B-B14F-4D97-AF65-F5344CB8AC3E}">
        <p14:creationId xmlns:p14="http://schemas.microsoft.com/office/powerpoint/2010/main" val="783906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5F052-523E-4D77-8FAE-61566D3AB1CA}"/>
              </a:ext>
            </a:extLst>
          </p:cNvPr>
          <p:cNvSpPr>
            <a:spLocks noGrp="1"/>
          </p:cNvSpPr>
          <p:nvPr>
            <p:ph type="title"/>
          </p:nvPr>
        </p:nvSpPr>
        <p:spPr>
          <a:xfrm>
            <a:off x="685505" y="1021552"/>
            <a:ext cx="2988265" cy="4984578"/>
          </a:xfrm>
          <a:solidFill>
            <a:srgbClr val="00B050"/>
          </a:solidFill>
        </p:spPr>
        <p:txBody>
          <a:bodyPr>
            <a:normAutofit/>
          </a:bodyPr>
          <a:lstStyle/>
          <a:p>
            <a:r>
              <a:rPr lang="en-GB" sz="4400" dirty="0">
                <a:solidFill>
                  <a:srgbClr val="FFFFFF"/>
                </a:solidFill>
              </a:rPr>
              <a:t>Task 2</a:t>
            </a:r>
            <a:br>
              <a:rPr lang="en-GB" sz="4400" dirty="0">
                <a:solidFill>
                  <a:srgbClr val="FFFFFF"/>
                </a:solidFill>
              </a:rPr>
            </a:br>
            <a:br>
              <a:rPr lang="en-GB" sz="4400" dirty="0">
                <a:solidFill>
                  <a:srgbClr val="FFFFFF"/>
                </a:solidFill>
              </a:rPr>
            </a:br>
            <a:r>
              <a:rPr lang="en-GB" sz="4400" dirty="0">
                <a:solidFill>
                  <a:srgbClr val="FFFFFF"/>
                </a:solidFill>
              </a:rPr>
              <a:t>1000 words +/- 10% </a:t>
            </a:r>
            <a:endParaRPr lang="en-US" sz="4400" dirty="0">
              <a:solidFill>
                <a:srgbClr val="FFFFFF"/>
              </a:solidFill>
            </a:endParaRPr>
          </a:p>
        </p:txBody>
      </p:sp>
      <p:sp>
        <p:nvSpPr>
          <p:cNvPr id="3" name="Content Placeholder 2">
            <a:extLst>
              <a:ext uri="{FF2B5EF4-FFF2-40B4-BE49-F238E27FC236}">
                <a16:creationId xmlns:a16="http://schemas.microsoft.com/office/drawing/2014/main" id="{7F7D8B99-ADC4-42A3-BB82-DE25CADC0DB8}"/>
              </a:ext>
            </a:extLst>
          </p:cNvPr>
          <p:cNvSpPr>
            <a:spLocks noGrp="1"/>
          </p:cNvSpPr>
          <p:nvPr>
            <p:ph idx="1"/>
          </p:nvPr>
        </p:nvSpPr>
        <p:spPr>
          <a:xfrm>
            <a:off x="4614388" y="395110"/>
            <a:ext cx="6990589" cy="6163733"/>
          </a:xfrm>
        </p:spPr>
        <p:txBody>
          <a:bodyPr vert="horz" lIns="0" tIns="0" rIns="0" bIns="0" rtlCol="0" anchor="ctr">
            <a:normAutofit/>
          </a:bodyPr>
          <a:lstStyle/>
          <a:p>
            <a:pPr marL="0" indent="0">
              <a:buNone/>
            </a:pPr>
            <a:r>
              <a:rPr lang="en-GB" sz="5200" b="1" dirty="0"/>
              <a:t> </a:t>
            </a:r>
            <a:r>
              <a:rPr lang="en-GB" dirty="0"/>
              <a:t>Task 2</a:t>
            </a:r>
          </a:p>
          <a:p>
            <a:pPr lvl="0"/>
            <a:r>
              <a:rPr lang="en-GB" dirty="0"/>
              <a:t>Participate in a conference style event in which you will make a 10 minute presentation that proposes recommendations for improvement/development related to your research, supported by an implementation plan based on a cost-benefit analysis.</a:t>
            </a:r>
          </a:p>
          <a:p>
            <a:pPr marL="0" indent="0">
              <a:buNone/>
            </a:pPr>
            <a:endParaRPr lang="en-GB" dirty="0"/>
          </a:p>
        </p:txBody>
      </p:sp>
    </p:spTree>
    <p:extLst>
      <p:ext uri="{BB962C8B-B14F-4D97-AF65-F5344CB8AC3E}">
        <p14:creationId xmlns:p14="http://schemas.microsoft.com/office/powerpoint/2010/main" val="567389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5F052-523E-4D77-8FAE-61566D3AB1CA}"/>
              </a:ext>
            </a:extLst>
          </p:cNvPr>
          <p:cNvSpPr>
            <a:spLocks noGrp="1"/>
          </p:cNvSpPr>
          <p:nvPr>
            <p:ph type="title"/>
          </p:nvPr>
        </p:nvSpPr>
        <p:spPr>
          <a:xfrm>
            <a:off x="685505" y="1021552"/>
            <a:ext cx="2988265" cy="4984578"/>
          </a:xfrm>
          <a:solidFill>
            <a:srgbClr val="00B050"/>
          </a:solidFill>
        </p:spPr>
        <p:txBody>
          <a:bodyPr>
            <a:normAutofit/>
          </a:bodyPr>
          <a:lstStyle/>
          <a:p>
            <a:r>
              <a:rPr lang="en-GB" sz="4400" dirty="0">
                <a:solidFill>
                  <a:srgbClr val="FFFFFF"/>
                </a:solidFill>
              </a:rPr>
              <a:t>Task 2</a:t>
            </a:r>
            <a:br>
              <a:rPr lang="en-GB" sz="4400" dirty="0">
                <a:solidFill>
                  <a:srgbClr val="FFFFFF"/>
                </a:solidFill>
              </a:rPr>
            </a:br>
            <a:br>
              <a:rPr lang="en-GB" sz="4400" dirty="0">
                <a:solidFill>
                  <a:srgbClr val="FFFFFF"/>
                </a:solidFill>
              </a:rPr>
            </a:br>
            <a:r>
              <a:rPr lang="en-GB" sz="4400" dirty="0">
                <a:solidFill>
                  <a:srgbClr val="FFFFFF"/>
                </a:solidFill>
              </a:rPr>
              <a:t>Format</a:t>
            </a:r>
            <a:endParaRPr lang="en-US" sz="4400" dirty="0">
              <a:solidFill>
                <a:srgbClr val="FFFFFF"/>
              </a:solidFill>
            </a:endParaRPr>
          </a:p>
        </p:txBody>
      </p:sp>
      <p:sp>
        <p:nvSpPr>
          <p:cNvPr id="3" name="Content Placeholder 2">
            <a:extLst>
              <a:ext uri="{FF2B5EF4-FFF2-40B4-BE49-F238E27FC236}">
                <a16:creationId xmlns:a16="http://schemas.microsoft.com/office/drawing/2014/main" id="{7F7D8B99-ADC4-42A3-BB82-DE25CADC0DB8}"/>
              </a:ext>
            </a:extLst>
          </p:cNvPr>
          <p:cNvSpPr>
            <a:spLocks noGrp="1"/>
          </p:cNvSpPr>
          <p:nvPr>
            <p:ph idx="1"/>
          </p:nvPr>
        </p:nvSpPr>
        <p:spPr>
          <a:xfrm>
            <a:off x="4614388" y="395110"/>
            <a:ext cx="6990589" cy="6163733"/>
          </a:xfrm>
        </p:spPr>
        <p:txBody>
          <a:bodyPr vert="horz" lIns="0" tIns="0" rIns="0" bIns="0" rtlCol="0" anchor="ctr">
            <a:normAutofit/>
          </a:bodyPr>
          <a:lstStyle/>
          <a:p>
            <a:r>
              <a:rPr lang="en-GB" sz="3200" dirty="0"/>
              <a:t>A </a:t>
            </a:r>
            <a:r>
              <a:rPr lang="en-GB" sz="3200" dirty="0" err="1"/>
              <a:t>Pechakucka</a:t>
            </a:r>
            <a:r>
              <a:rPr lang="en-GB" sz="3200" dirty="0"/>
              <a:t> style presentation is needed with accompanying notes to be submitted to Turnitin</a:t>
            </a:r>
          </a:p>
          <a:p>
            <a:pPr marL="0" indent="0">
              <a:buNone/>
            </a:pPr>
            <a:endParaRPr lang="en-GB" sz="3200" dirty="0"/>
          </a:p>
          <a:p>
            <a:r>
              <a:rPr lang="en-GB" sz="3200" dirty="0"/>
              <a:t>Separate Implementation plan to also be submitted</a:t>
            </a:r>
          </a:p>
        </p:txBody>
      </p:sp>
    </p:spTree>
    <p:extLst>
      <p:ext uri="{BB962C8B-B14F-4D97-AF65-F5344CB8AC3E}">
        <p14:creationId xmlns:p14="http://schemas.microsoft.com/office/powerpoint/2010/main" val="20681245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5">
            <a:extLst>
              <a:ext uri="{FF2B5EF4-FFF2-40B4-BE49-F238E27FC236}">
                <a16:creationId xmlns:a16="http://schemas.microsoft.com/office/drawing/2014/main" id="{EE51D666-435B-42BC-9360-9835D5CD2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4A2BECCA-C83E-4B93-89FA-BB1C94598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2394618" y="2665865"/>
            <a:ext cx="4983635" cy="2824166"/>
          </a:xfrm>
        </p:spPr>
        <p:txBody>
          <a:bodyPr anchor="t">
            <a:normAutofit fontScale="90000"/>
          </a:bodyPr>
          <a:lstStyle/>
          <a:p>
            <a:pPr algn="l"/>
            <a:r>
              <a:rPr lang="en-US" sz="5000" dirty="0">
                <a:latin typeface="Franklin Gothic Book" panose="020B0503020102020204" pitchFamily="34" charset="0"/>
                <a:cs typeface="Segoe UI" panose="020B0502040204020203" pitchFamily="34" charset="0"/>
              </a:rPr>
              <a:t>Project Initiation Document (PID)</a:t>
            </a:r>
            <a:br>
              <a:rPr lang="en-US" sz="5000" dirty="0">
                <a:latin typeface="Franklin Gothic Book" panose="020B0503020102020204" pitchFamily="34" charset="0"/>
                <a:cs typeface="Segoe UI" panose="020B0502040204020203" pitchFamily="34" charset="0"/>
              </a:rPr>
            </a:br>
            <a:r>
              <a:rPr lang="en-US" sz="5000" dirty="0">
                <a:latin typeface="Franklin Gothic Book" panose="020B0503020102020204" pitchFamily="34" charset="0"/>
                <a:cs typeface="Segoe UI" panose="020B0502040204020203" pitchFamily="34" charset="0"/>
              </a:rPr>
              <a:t> </a:t>
            </a:r>
            <a:br>
              <a:rPr lang="en-US" sz="5000" dirty="0">
                <a:latin typeface="Franklin Gothic Book" panose="020B0503020102020204" pitchFamily="34" charset="0"/>
                <a:cs typeface="Segoe UI" panose="020B0502040204020203" pitchFamily="34" charset="0"/>
              </a:rPr>
            </a:br>
            <a:endParaRPr lang="en-US" sz="5000" dirty="0">
              <a:latin typeface="Franklin Gothic Book" panose="020B0503020102020204" pitchFamily="34" charset="0"/>
              <a:cs typeface="Segoe UI" panose="020B0502040204020203" pitchFamily="34" charset="0"/>
            </a:endParaRPr>
          </a:p>
        </p:txBody>
      </p:sp>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2236625" y="4642406"/>
            <a:ext cx="4983635" cy="2377421"/>
          </a:xfrm>
        </p:spPr>
        <p:txBody>
          <a:bodyPr>
            <a:normAutofit/>
          </a:bodyPr>
          <a:lstStyle/>
          <a:p>
            <a:pPr algn="l"/>
            <a:r>
              <a:rPr lang="en-US" sz="2200" dirty="0">
                <a:latin typeface="Franklin Gothic Book" panose="020B0503020102020204" pitchFamily="34" charset="0"/>
              </a:rPr>
              <a:t>MA/PGDip Strategic People Management </a:t>
            </a:r>
          </a:p>
        </p:txBody>
      </p:sp>
      <p:sp>
        <p:nvSpPr>
          <p:cNvPr id="60" name="Rectangle 59">
            <a:extLst>
              <a:ext uri="{FF2B5EF4-FFF2-40B4-BE49-F238E27FC236}">
                <a16:creationId xmlns:a16="http://schemas.microsoft.com/office/drawing/2014/main" id="{79B203C0-F2DB-4C6A-8A35-6CBAAE4CD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70BAF98D-7FD3-4FEB-AB2B-4F326AE0A0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3519" y="685799"/>
            <a:ext cx="5486400" cy="548640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25211" y="846351"/>
            <a:ext cx="2545798" cy="2545798"/>
          </a:xfrm>
          <a:prstGeom prst="rect">
            <a:avLst/>
          </a:prstGeom>
        </p:spPr>
      </p:pic>
      <p:sp>
        <p:nvSpPr>
          <p:cNvPr id="64" name="Graphic 14">
            <a:extLst>
              <a:ext uri="{FF2B5EF4-FFF2-40B4-BE49-F238E27FC236}">
                <a16:creationId xmlns:a16="http://schemas.microsoft.com/office/drawing/2014/main" id="{E081C197-85C9-48AC-B705-A964FBE213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6567218" y="685798"/>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350640" y="846351"/>
            <a:ext cx="2545798" cy="2545798"/>
          </a:xfrm>
          <a:prstGeom prst="rect">
            <a:avLst/>
          </a:prstGeom>
        </p:spPr>
      </p:pic>
      <p:sp>
        <p:nvSpPr>
          <p:cNvPr id="66" name="Graphic 14">
            <a:extLst>
              <a:ext uri="{FF2B5EF4-FFF2-40B4-BE49-F238E27FC236}">
                <a16:creationId xmlns:a16="http://schemas.microsoft.com/office/drawing/2014/main" id="{35CBE3AB-4E4B-4D8C-846A-D1143F61E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9350640" y="685798"/>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725211" y="3465850"/>
            <a:ext cx="2545798" cy="2545798"/>
          </a:xfrm>
          <a:prstGeom prst="rect">
            <a:avLst/>
          </a:prstGeom>
        </p:spPr>
      </p:pic>
      <p:sp>
        <p:nvSpPr>
          <p:cNvPr id="68" name="Graphic 14">
            <a:extLst>
              <a:ext uri="{FF2B5EF4-FFF2-40B4-BE49-F238E27FC236}">
                <a16:creationId xmlns:a16="http://schemas.microsoft.com/office/drawing/2014/main" id="{24567B83-5612-408D-A70F-23ED8C74A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567218" y="3465850"/>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350640" y="3465850"/>
            <a:ext cx="2545798" cy="2545798"/>
          </a:xfrm>
          <a:prstGeom prst="rect">
            <a:avLst/>
          </a:prstGeom>
        </p:spPr>
      </p:pic>
      <p:sp>
        <p:nvSpPr>
          <p:cNvPr id="70" name="Graphic 14">
            <a:extLst>
              <a:ext uri="{FF2B5EF4-FFF2-40B4-BE49-F238E27FC236}">
                <a16:creationId xmlns:a16="http://schemas.microsoft.com/office/drawing/2014/main" id="{A7491B3F-28E1-47D2-9EDB-4A3F9B1926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0640" y="3465850"/>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sp>
        <p:nvSpPr>
          <p:cNvPr id="72" name="Rectangle 71">
            <a:extLst>
              <a:ext uri="{FF2B5EF4-FFF2-40B4-BE49-F238E27FC236}">
                <a16:creationId xmlns:a16="http://schemas.microsoft.com/office/drawing/2014/main" id="{E9250F09-90E9-4457-8E86-D5AB993DC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0464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A2A6B-DA7F-7D4B-A054-27D0418E11D0}"/>
              </a:ext>
            </a:extLst>
          </p:cNvPr>
          <p:cNvSpPr>
            <a:spLocks noGrp="1"/>
          </p:cNvSpPr>
          <p:nvPr>
            <p:ph type="title"/>
          </p:nvPr>
        </p:nvSpPr>
        <p:spPr>
          <a:xfrm>
            <a:off x="5658555" y="4001294"/>
            <a:ext cx="10515600" cy="1325563"/>
          </a:xfrm>
        </p:spPr>
        <p:txBody>
          <a:bodyPr/>
          <a:lstStyle/>
          <a:p>
            <a:endParaRPr lang="en-US"/>
          </a:p>
        </p:txBody>
      </p:sp>
      <p:sp>
        <p:nvSpPr>
          <p:cNvPr id="3" name="Content Placeholder 2">
            <a:extLst>
              <a:ext uri="{FF2B5EF4-FFF2-40B4-BE49-F238E27FC236}">
                <a16:creationId xmlns:a16="http://schemas.microsoft.com/office/drawing/2014/main" id="{578D4583-543A-744D-8938-A15572A3E8FD}"/>
              </a:ext>
            </a:extLst>
          </p:cNvPr>
          <p:cNvSpPr>
            <a:spLocks noGrp="1"/>
          </p:cNvSpPr>
          <p:nvPr>
            <p:ph idx="1"/>
          </p:nvPr>
        </p:nvSpPr>
        <p:spPr/>
        <p:txBody>
          <a:bodyPr/>
          <a:lstStyle/>
          <a:p>
            <a:endParaRPr lang="en-US" dirty="0"/>
          </a:p>
        </p:txBody>
      </p:sp>
      <p:sp>
        <p:nvSpPr>
          <p:cNvPr id="4" name="Rectangle 3">
            <a:extLst>
              <a:ext uri="{FF2B5EF4-FFF2-40B4-BE49-F238E27FC236}">
                <a16:creationId xmlns:a16="http://schemas.microsoft.com/office/drawing/2014/main" id="{BF19CFE6-7621-4FFB-A4F3-53DFD3860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0" y="-4737"/>
            <a:ext cx="3550111" cy="4153532"/>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Rectangle 4">
            <a:extLst>
              <a:ext uri="{FF2B5EF4-FFF2-40B4-BE49-F238E27FC236}">
                <a16:creationId xmlns:a16="http://schemas.microsoft.com/office/drawing/2014/main" id="{3F4DD1A1-652B-4ECB-A8DE-07087A834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3550491" y="-4737"/>
            <a:ext cx="864150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E2271F3E-C693-4F5F-9E5F-B543945DD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flipH="1">
            <a:off x="0" y="-4737"/>
            <a:ext cx="12192000" cy="6858000"/>
          </a:xfrm>
          <a:prstGeom prst="rect">
            <a:avLst/>
          </a:prstGeom>
        </p:spPr>
      </p:pic>
      <p:sp>
        <p:nvSpPr>
          <p:cNvPr id="7" name="Title 1">
            <a:extLst>
              <a:ext uri="{FF2B5EF4-FFF2-40B4-BE49-F238E27FC236}">
                <a16:creationId xmlns:a16="http://schemas.microsoft.com/office/drawing/2014/main" id="{E561AC0E-7195-4ACF-AA0A-5E2923A987F7}"/>
              </a:ext>
            </a:extLst>
          </p:cNvPr>
          <p:cNvSpPr>
            <a:spLocks noGrp="1"/>
          </p:cNvSpPr>
          <p:nvPr/>
        </p:nvSpPr>
        <p:spPr>
          <a:xfrm>
            <a:off x="804322" y="5058866"/>
            <a:ext cx="6290161" cy="990281"/>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a:solidFill>
                  <a:srgbClr val="000000"/>
                </a:solidFill>
                <a:latin typeface="Franklin Gothic Book" panose="020B0503020102020204" pitchFamily="34" charset="0"/>
                <a:cs typeface="Segoe UI" panose="020B0502040204020203" pitchFamily="34" charset="0"/>
              </a:rPr>
              <a:t>Research Ethics</a:t>
            </a:r>
          </a:p>
        </p:txBody>
      </p:sp>
      <p:sp>
        <p:nvSpPr>
          <p:cNvPr id="8" name="Subtitle 2">
            <a:extLst>
              <a:ext uri="{FF2B5EF4-FFF2-40B4-BE49-F238E27FC236}">
                <a16:creationId xmlns:a16="http://schemas.microsoft.com/office/drawing/2014/main" id="{814253EE-4FA2-4843-BE27-C7D5B08FFB81}"/>
              </a:ext>
            </a:extLst>
          </p:cNvPr>
          <p:cNvSpPr>
            <a:spLocks noGrp="1"/>
          </p:cNvSpPr>
          <p:nvPr/>
        </p:nvSpPr>
        <p:spPr>
          <a:xfrm>
            <a:off x="804699" y="4263095"/>
            <a:ext cx="5946202" cy="795770"/>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1800">
                <a:solidFill>
                  <a:srgbClr val="000000"/>
                </a:solidFill>
                <a:latin typeface="Franklin Gothic Book" panose="020B0503020102020204" pitchFamily="34" charset="0"/>
              </a:rPr>
              <a:t>Investigating a Business Issue</a:t>
            </a:r>
          </a:p>
        </p:txBody>
      </p:sp>
      <p:sp>
        <p:nvSpPr>
          <p:cNvPr id="9" name="Freeform 8">
            <a:extLst>
              <a:ext uri="{FF2B5EF4-FFF2-40B4-BE49-F238E27FC236}">
                <a16:creationId xmlns:a16="http://schemas.microsoft.com/office/drawing/2014/main" id="{D4A67D3B-CF15-41C0-AEB5-8D857A8AE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0" y="-4735"/>
            <a:ext cx="3138412" cy="3315551"/>
          </a:xfrm>
          <a:custGeom>
            <a:avLst/>
            <a:gdLst>
              <a:gd name="connsiteX0" fmla="*/ 0 w 3138412"/>
              <a:gd name="connsiteY0" fmla="*/ 0 h 3315551"/>
              <a:gd name="connsiteX1" fmla="*/ 2697473 w 3138412"/>
              <a:gd name="connsiteY1" fmla="*/ 0 h 3315551"/>
              <a:gd name="connsiteX2" fmla="*/ 2788573 w 3138412"/>
              <a:gd name="connsiteY2" fmla="*/ 121826 h 3315551"/>
              <a:gd name="connsiteX3" fmla="*/ 3138412 w 3138412"/>
              <a:gd name="connsiteY3" fmla="*/ 1267122 h 3315551"/>
              <a:gd name="connsiteX4" fmla="*/ 1089983 w 3138412"/>
              <a:gd name="connsiteY4" fmla="*/ 3315551 h 3315551"/>
              <a:gd name="connsiteX5" fmla="*/ 113581 w 3138412"/>
              <a:gd name="connsiteY5" fmla="*/ 3068317 h 3315551"/>
              <a:gd name="connsiteX6" fmla="*/ 0 w 3138412"/>
              <a:gd name="connsiteY6" fmla="*/ 2999315 h 3315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38412" h="3315551">
                <a:moveTo>
                  <a:pt x="0" y="0"/>
                </a:moveTo>
                <a:lnTo>
                  <a:pt x="2697473" y="0"/>
                </a:lnTo>
                <a:lnTo>
                  <a:pt x="2788573" y="121826"/>
                </a:lnTo>
                <a:cubicBezTo>
                  <a:pt x="3009443" y="448758"/>
                  <a:pt x="3138412" y="842879"/>
                  <a:pt x="3138412" y="1267122"/>
                </a:cubicBezTo>
                <a:cubicBezTo>
                  <a:pt x="3138412" y="2398438"/>
                  <a:pt x="2221299" y="3315551"/>
                  <a:pt x="1089983" y="3315551"/>
                </a:cubicBezTo>
                <a:cubicBezTo>
                  <a:pt x="736447" y="3315551"/>
                  <a:pt x="403829" y="3225989"/>
                  <a:pt x="113581" y="3068317"/>
                </a:cubicBezTo>
                <a:lnTo>
                  <a:pt x="0" y="2999315"/>
                </a:ln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22487" y="315494"/>
            <a:ext cx="2296146" cy="2296146"/>
          </a:xfrm>
          <a:prstGeom prst="rect">
            <a:avLst/>
          </a:prstGeom>
        </p:spPr>
      </p:pic>
      <p:sp>
        <p:nvSpPr>
          <p:cNvPr id="11" name="Oval 10">
            <a:extLst>
              <a:ext uri="{FF2B5EF4-FFF2-40B4-BE49-F238E27FC236}">
                <a16:creationId xmlns:a16="http://schemas.microsoft.com/office/drawing/2014/main" id="{4EE44E17-6A21-4DF3-9573-0819D6F00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3820441" y="558708"/>
            <a:ext cx="3123224" cy="3123224"/>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415234" y="1153502"/>
            <a:ext cx="1933637" cy="1933637"/>
          </a:xfrm>
          <a:prstGeom prst="rect">
            <a:avLst/>
          </a:prstGeom>
        </p:spPr>
      </p:pic>
      <p:sp>
        <p:nvSpPr>
          <p:cNvPr id="13" name="Freeform 12">
            <a:extLst>
              <a:ext uri="{FF2B5EF4-FFF2-40B4-BE49-F238E27FC236}">
                <a16:creationId xmlns:a16="http://schemas.microsoft.com/office/drawing/2014/main" id="{1DE44A29-0857-4193-8859-8E5D8A3CD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7220733" y="-4737"/>
            <a:ext cx="3693492" cy="2106382"/>
          </a:xfrm>
          <a:custGeom>
            <a:avLst/>
            <a:gdLst>
              <a:gd name="connsiteX0" fmla="*/ 20343 w 3693492"/>
              <a:gd name="connsiteY0" fmla="*/ 0 h 2106382"/>
              <a:gd name="connsiteX1" fmla="*/ 3673149 w 3693492"/>
              <a:gd name="connsiteY1" fmla="*/ 0 h 2106382"/>
              <a:gd name="connsiteX2" fmla="*/ 3683957 w 3693492"/>
              <a:gd name="connsiteY2" fmla="*/ 70817 h 2106382"/>
              <a:gd name="connsiteX3" fmla="*/ 3693492 w 3693492"/>
              <a:gd name="connsiteY3" fmla="*/ 259636 h 2106382"/>
              <a:gd name="connsiteX4" fmla="*/ 1846746 w 3693492"/>
              <a:gd name="connsiteY4" fmla="*/ 2106382 h 2106382"/>
              <a:gd name="connsiteX5" fmla="*/ 0 w 3693492"/>
              <a:gd name="connsiteY5" fmla="*/ 259636 h 2106382"/>
              <a:gd name="connsiteX6" fmla="*/ 9535 w 3693492"/>
              <a:gd name="connsiteY6" fmla="*/ 70817 h 21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93492" h="2106382">
                <a:moveTo>
                  <a:pt x="20343" y="0"/>
                </a:moveTo>
                <a:lnTo>
                  <a:pt x="3673149" y="0"/>
                </a:lnTo>
                <a:lnTo>
                  <a:pt x="3683957" y="70817"/>
                </a:lnTo>
                <a:cubicBezTo>
                  <a:pt x="3690262" y="132899"/>
                  <a:pt x="3693492" y="195891"/>
                  <a:pt x="3693492" y="259636"/>
                </a:cubicBezTo>
                <a:cubicBezTo>
                  <a:pt x="3693492" y="1279566"/>
                  <a:pt x="2866676" y="2106382"/>
                  <a:pt x="1846746" y="2106382"/>
                </a:cubicBezTo>
                <a:cubicBezTo>
                  <a:pt x="826816" y="2106382"/>
                  <a:pt x="0" y="1279566"/>
                  <a:pt x="0" y="259636"/>
                </a:cubicBezTo>
                <a:cubicBezTo>
                  <a:pt x="0" y="195891"/>
                  <a:pt x="3230" y="132899"/>
                  <a:pt x="9535" y="70817"/>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347027" y="132006"/>
            <a:ext cx="1440902" cy="1440902"/>
          </a:xfrm>
          <a:prstGeom prst="rect">
            <a:avLst/>
          </a:prstGeom>
        </p:spPr>
      </p:pic>
      <p:sp>
        <p:nvSpPr>
          <p:cNvPr id="15" name="Freeform 14">
            <a:extLst>
              <a:ext uri="{FF2B5EF4-FFF2-40B4-BE49-F238E27FC236}">
                <a16:creationId xmlns:a16="http://schemas.microsoft.com/office/drawing/2014/main" id="{B2A37BC1-02C0-4D97-8BEC-5BECAD9A3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8480944" y="2611640"/>
            <a:ext cx="3711057" cy="4251098"/>
          </a:xfrm>
          <a:custGeom>
            <a:avLst/>
            <a:gdLst>
              <a:gd name="connsiteX0" fmla="*/ 2538398 w 3711057"/>
              <a:gd name="connsiteY0" fmla="*/ 0 h 4251098"/>
              <a:gd name="connsiteX1" fmla="*/ 3526457 w 3711057"/>
              <a:gd name="connsiteY1" fmla="*/ 199480 h 4251098"/>
              <a:gd name="connsiteX2" fmla="*/ 3711057 w 3711057"/>
              <a:gd name="connsiteY2" fmla="*/ 288406 h 4251098"/>
              <a:gd name="connsiteX3" fmla="*/ 3711057 w 3711057"/>
              <a:gd name="connsiteY3" fmla="*/ 4251098 h 4251098"/>
              <a:gd name="connsiteX4" fmla="*/ 668754 w 3711057"/>
              <a:gd name="connsiteY4" fmla="*/ 4251098 h 4251098"/>
              <a:gd name="connsiteX5" fmla="*/ 579647 w 3711057"/>
              <a:gd name="connsiteY5" fmla="*/ 4153055 h 4251098"/>
              <a:gd name="connsiteX6" fmla="*/ 0 w 3711057"/>
              <a:gd name="connsiteY6" fmla="*/ 2538398 h 4251098"/>
              <a:gd name="connsiteX7" fmla="*/ 2538398 w 3711057"/>
              <a:gd name="connsiteY7" fmla="*/ 0 h 4251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11057" h="4251098">
                <a:moveTo>
                  <a:pt x="2538398" y="0"/>
                </a:moveTo>
                <a:cubicBezTo>
                  <a:pt x="2888878" y="0"/>
                  <a:pt x="3222768" y="71030"/>
                  <a:pt x="3526457" y="199480"/>
                </a:cubicBezTo>
                <a:lnTo>
                  <a:pt x="3711057" y="288406"/>
                </a:lnTo>
                <a:lnTo>
                  <a:pt x="3711057" y="4251098"/>
                </a:lnTo>
                <a:lnTo>
                  <a:pt x="668754" y="4251098"/>
                </a:lnTo>
                <a:lnTo>
                  <a:pt x="579647" y="4153055"/>
                </a:lnTo>
                <a:cubicBezTo>
                  <a:pt x="217529" y="3714270"/>
                  <a:pt x="0" y="3151738"/>
                  <a:pt x="0" y="2538398"/>
                </a:cubicBezTo>
                <a:cubicBezTo>
                  <a:pt x="0" y="1136479"/>
                  <a:pt x="1136479" y="0"/>
                  <a:pt x="2538398"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145168" y="3729764"/>
            <a:ext cx="2816218" cy="2816218"/>
          </a:xfrm>
          <a:prstGeom prst="rect">
            <a:avLst/>
          </a:prstGeom>
        </p:spPr>
      </p:pic>
    </p:spTree>
    <p:extLst>
      <p:ext uri="{BB962C8B-B14F-4D97-AF65-F5344CB8AC3E}">
        <p14:creationId xmlns:p14="http://schemas.microsoft.com/office/powerpoint/2010/main" val="35754940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1" y="0"/>
            <a:ext cx="608211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Rectangle 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 Box 6">
            <a:extLst>
              <a:ext uri="{FF2B5EF4-FFF2-40B4-BE49-F238E27FC236}">
                <a16:creationId xmlns:a16="http://schemas.microsoft.com/office/drawing/2014/main" id="{23B75766-E05B-D44B-9922-200BF23B30F8}"/>
              </a:ext>
            </a:extLst>
          </p:cNvPr>
          <p:cNvSpPr txBox="1">
            <a:spLocks noChangeArrowheads="1"/>
          </p:cNvSpPr>
          <p:nvPr/>
        </p:nvSpPr>
        <p:spPr bwMode="auto">
          <a:xfrm>
            <a:off x="640079" y="2053641"/>
            <a:ext cx="3669161" cy="2760098"/>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0"/>
              </a:spcBef>
              <a:spcAft>
                <a:spcPts val="600"/>
              </a:spcAft>
            </a:pPr>
            <a:r>
              <a:rPr lang="en-US" sz="4400" kern="1200">
                <a:solidFill>
                  <a:srgbClr val="FFFFFF"/>
                </a:solidFill>
                <a:latin typeface="+mj-lt"/>
                <a:ea typeface="+mj-ea"/>
                <a:cs typeface="+mj-cs"/>
              </a:rPr>
              <a:t>Ethical principles and themes</a:t>
            </a:r>
          </a:p>
        </p:txBody>
      </p:sp>
      <p:sp>
        <p:nvSpPr>
          <p:cNvPr id="6" name="Content Placeholder 1">
            <a:extLst>
              <a:ext uri="{FF2B5EF4-FFF2-40B4-BE49-F238E27FC236}">
                <a16:creationId xmlns:a16="http://schemas.microsoft.com/office/drawing/2014/main" id="{A2F52AF4-6844-5E4F-9F7C-C25DF1796C29}"/>
              </a:ext>
            </a:extLst>
          </p:cNvPr>
          <p:cNvSpPr>
            <a:spLocks/>
          </p:cNvSpPr>
          <p:nvPr/>
        </p:nvSpPr>
        <p:spPr bwMode="auto">
          <a:xfrm>
            <a:off x="6090574" y="801866"/>
            <a:ext cx="5306084" cy="5230634"/>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66737" indent="-228600">
              <a:lnSpc>
                <a:spcPct val="90000"/>
              </a:lnSpc>
              <a:spcBef>
                <a:spcPct val="35000"/>
              </a:spcBef>
              <a:buFont typeface="Arial" panose="020B0604020202020204" pitchFamily="34" charset="0"/>
              <a:buChar char="•"/>
            </a:pPr>
            <a:r>
              <a:rPr lang="en-US" sz="2400">
                <a:solidFill>
                  <a:srgbClr val="000000"/>
                </a:solidFill>
              </a:rPr>
              <a:t>Reputational issues</a:t>
            </a:r>
          </a:p>
          <a:p>
            <a:pPr marL="566737" indent="-228600">
              <a:lnSpc>
                <a:spcPct val="90000"/>
              </a:lnSpc>
              <a:spcBef>
                <a:spcPct val="35000"/>
              </a:spcBef>
              <a:buFont typeface="Arial" panose="020B0604020202020204" pitchFamily="34" charset="0"/>
              <a:buChar char="•"/>
            </a:pPr>
            <a:r>
              <a:rPr lang="en-US" sz="2400">
                <a:solidFill>
                  <a:srgbClr val="000000"/>
                </a:solidFill>
              </a:rPr>
              <a:t>Well-being of participants</a:t>
            </a:r>
          </a:p>
          <a:p>
            <a:pPr marL="566737" indent="-228600">
              <a:lnSpc>
                <a:spcPct val="90000"/>
              </a:lnSpc>
              <a:spcBef>
                <a:spcPct val="35000"/>
              </a:spcBef>
              <a:buFont typeface="Arial" panose="020B0604020202020204" pitchFamily="34" charset="0"/>
              <a:buChar char="•"/>
            </a:pPr>
            <a:r>
              <a:rPr lang="en-US" sz="2400">
                <a:solidFill>
                  <a:srgbClr val="000000"/>
                </a:solidFill>
              </a:rPr>
              <a:t>Informed consent</a:t>
            </a:r>
          </a:p>
          <a:p>
            <a:pPr marL="566737" indent="-228600">
              <a:lnSpc>
                <a:spcPct val="90000"/>
              </a:lnSpc>
              <a:spcBef>
                <a:spcPct val="35000"/>
              </a:spcBef>
              <a:buFont typeface="Arial" panose="020B0604020202020204" pitchFamily="34" charset="0"/>
              <a:buChar char="•"/>
            </a:pPr>
            <a:r>
              <a:rPr lang="en-US" sz="2400">
                <a:solidFill>
                  <a:srgbClr val="000000"/>
                </a:solidFill>
              </a:rPr>
              <a:t>Protection of privacy</a:t>
            </a:r>
          </a:p>
          <a:p>
            <a:pPr marL="566737" indent="-228600">
              <a:lnSpc>
                <a:spcPct val="90000"/>
              </a:lnSpc>
              <a:spcBef>
                <a:spcPct val="35000"/>
              </a:spcBef>
              <a:buFont typeface="Arial" panose="020B0604020202020204" pitchFamily="34" charset="0"/>
              <a:buChar char="•"/>
            </a:pPr>
            <a:r>
              <a:rPr lang="en-US" sz="2400">
                <a:solidFill>
                  <a:srgbClr val="000000"/>
                </a:solidFill>
              </a:rPr>
              <a:t>The dignity of participants</a:t>
            </a:r>
          </a:p>
          <a:p>
            <a:pPr marL="566737" indent="-228600">
              <a:lnSpc>
                <a:spcPct val="90000"/>
              </a:lnSpc>
              <a:spcBef>
                <a:spcPct val="35000"/>
              </a:spcBef>
              <a:buFont typeface="Arial" panose="020B0604020202020204" pitchFamily="34" charset="0"/>
              <a:buChar char="•"/>
            </a:pPr>
            <a:r>
              <a:rPr lang="en-US" sz="2400">
                <a:solidFill>
                  <a:srgbClr val="000000"/>
                </a:solidFill>
              </a:rPr>
              <a:t>The potential for conflicts of interest</a:t>
            </a:r>
          </a:p>
        </p:txBody>
      </p:sp>
    </p:spTree>
    <p:extLst>
      <p:ext uri="{BB962C8B-B14F-4D97-AF65-F5344CB8AC3E}">
        <p14:creationId xmlns:p14="http://schemas.microsoft.com/office/powerpoint/2010/main" val="18358019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1">
            <a:extLst>
              <a:ext uri="{FF2B5EF4-FFF2-40B4-BE49-F238E27FC236}">
                <a16:creationId xmlns:a16="http://schemas.microsoft.com/office/drawing/2014/main" id="{AD12FA77-93EE-F64E-A045-1F085610B87E}"/>
              </a:ext>
            </a:extLst>
          </p:cNvPr>
          <p:cNvSpPr>
            <a:spLocks noGrp="1"/>
          </p:cNvSpPr>
          <p:nvPr/>
        </p:nvSpPr>
        <p:spPr>
          <a:xfrm>
            <a:off x="1179226" y="826680"/>
            <a:ext cx="983354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rPr>
              <a:t>Ethical issues through the research process</a:t>
            </a:r>
            <a:endParaRPr lang="en-US" sz="4000" dirty="0">
              <a:ea typeface="+mj-lt"/>
              <a:cs typeface="+mj-lt"/>
            </a:endParaRPr>
          </a:p>
          <a:p>
            <a:pPr algn="ctr"/>
            <a:endParaRPr lang="en-US" sz="4000" dirty="0">
              <a:solidFill>
                <a:srgbClr val="FFFFFF"/>
              </a:solidFill>
              <a:cs typeface="Calibri Light"/>
            </a:endParaRPr>
          </a:p>
        </p:txBody>
      </p:sp>
      <p:sp>
        <p:nvSpPr>
          <p:cNvPr id="5" name="Content Placeholder 2">
            <a:extLst>
              <a:ext uri="{FF2B5EF4-FFF2-40B4-BE49-F238E27FC236}">
                <a16:creationId xmlns:a16="http://schemas.microsoft.com/office/drawing/2014/main" id="{44E5D411-618F-0445-A428-52E0BB5052D6}"/>
              </a:ext>
            </a:extLst>
          </p:cNvPr>
          <p:cNvSpPr>
            <a:spLocks noGrp="1"/>
          </p:cNvSpPr>
          <p:nvPr/>
        </p:nvSpPr>
        <p:spPr>
          <a:xfrm>
            <a:off x="1179226" y="3092970"/>
            <a:ext cx="9833548" cy="269397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
            </a:pPr>
            <a:endParaRPr lang="en-US" sz="1400" dirty="0">
              <a:solidFill>
                <a:srgbClr val="000000"/>
              </a:solidFill>
            </a:endParaRPr>
          </a:p>
          <a:p>
            <a:endParaRPr lang="en-US" sz="1400">
              <a:solidFill>
                <a:srgbClr val="000000"/>
              </a:solidFill>
            </a:endParaRPr>
          </a:p>
        </p:txBody>
      </p:sp>
      <p:pic>
        <p:nvPicPr>
          <p:cNvPr id="6" name="Content Placeholder 6">
            <a:extLst>
              <a:ext uri="{FF2B5EF4-FFF2-40B4-BE49-F238E27FC236}">
                <a16:creationId xmlns:a16="http://schemas.microsoft.com/office/drawing/2014/main" id="{F7623FA2-9161-48A2-AF9B-7568C4FF1694}"/>
              </a:ext>
            </a:extLst>
          </p:cNvPr>
          <p:cNvPicPr>
            <a:picLocks noChangeAspect="1"/>
          </p:cNvPicPr>
          <p:nvPr/>
        </p:nvPicPr>
        <p:blipFill>
          <a:blip r:embed="rId3" cstate="print"/>
          <a:srcRect t="9351"/>
          <a:stretch>
            <a:fillRect/>
          </a:stretch>
        </p:blipFill>
        <p:spPr bwMode="auto">
          <a:xfrm>
            <a:off x="1534170" y="2595812"/>
            <a:ext cx="9066700" cy="4089438"/>
          </a:xfrm>
          <a:prstGeom prst="rect">
            <a:avLst/>
          </a:prstGeom>
          <a:noFill/>
        </p:spPr>
      </p:pic>
    </p:spTree>
    <p:extLst>
      <p:ext uri="{BB962C8B-B14F-4D97-AF65-F5344CB8AC3E}">
        <p14:creationId xmlns:p14="http://schemas.microsoft.com/office/powerpoint/2010/main" val="41071305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1" y="0"/>
            <a:ext cx="608211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Rectangle 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1">
            <a:extLst>
              <a:ext uri="{FF2B5EF4-FFF2-40B4-BE49-F238E27FC236}">
                <a16:creationId xmlns:a16="http://schemas.microsoft.com/office/drawing/2014/main" id="{0CE6C20F-A13D-714E-BC93-7D7E287812BC}"/>
              </a:ext>
            </a:extLst>
          </p:cNvPr>
          <p:cNvSpPr>
            <a:spLocks noGrp="1"/>
          </p:cNvSpPr>
          <p:nvPr/>
        </p:nvSpPr>
        <p:spPr>
          <a:xfrm>
            <a:off x="640079" y="2053641"/>
            <a:ext cx="3669161" cy="276009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rgbClr val="FFFFFF"/>
                </a:solidFill>
              </a:rPr>
              <a:t>Ethics: Definition</a:t>
            </a:r>
          </a:p>
        </p:txBody>
      </p:sp>
      <p:sp>
        <p:nvSpPr>
          <p:cNvPr id="6" name="Content Placeholder 2">
            <a:extLst>
              <a:ext uri="{FF2B5EF4-FFF2-40B4-BE49-F238E27FC236}">
                <a16:creationId xmlns:a16="http://schemas.microsoft.com/office/drawing/2014/main" id="{9DB91B7F-EFAA-F642-BDC9-A2B83280F408}"/>
              </a:ext>
            </a:extLst>
          </p:cNvPr>
          <p:cNvSpPr>
            <a:spLocks noGrp="1"/>
          </p:cNvSpPr>
          <p:nvPr/>
        </p:nvSpPr>
        <p:spPr>
          <a:xfrm>
            <a:off x="6090574" y="801866"/>
            <a:ext cx="5306084" cy="5230634"/>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
            </a:pPr>
            <a:r>
              <a:rPr lang="en-US" sz="2000">
                <a:solidFill>
                  <a:srgbClr val="000000"/>
                </a:solidFill>
              </a:rPr>
              <a:t>Concerns the appropriateness of the researcher’s behaviour in relation to the rights of those who become the subject of their work, or those who may be affected by it</a:t>
            </a:r>
          </a:p>
          <a:p>
            <a:pPr>
              <a:buFont typeface="Wingdings" panose="05000000000000000000" pitchFamily="2" charset="2"/>
              <a:buChar char="§"/>
            </a:pPr>
            <a:r>
              <a:rPr lang="en-US" sz="2000">
                <a:solidFill>
                  <a:srgbClr val="000000"/>
                </a:solidFill>
              </a:rPr>
              <a:t>Relates to formulation and clarification of research topics; design of research; access, collection, processing and storage of data; data analysis and writing up of reports – all aspects of the design process</a:t>
            </a:r>
          </a:p>
          <a:p>
            <a:pPr>
              <a:buFont typeface="Wingdings" panose="05000000000000000000" pitchFamily="2" charset="2"/>
              <a:buChar char="§"/>
            </a:pPr>
            <a:r>
              <a:rPr lang="en-US" sz="2000">
                <a:solidFill>
                  <a:srgbClr val="000000"/>
                </a:solidFill>
              </a:rPr>
              <a:t>Design has to be methodically sound and morally defensible</a:t>
            </a:r>
          </a:p>
          <a:p>
            <a:pPr>
              <a:buFont typeface="Wingdings" panose="05000000000000000000" pitchFamily="2" charset="2"/>
              <a:buChar char="§"/>
            </a:pPr>
            <a:r>
              <a:rPr lang="en-US" sz="2000">
                <a:solidFill>
                  <a:srgbClr val="000000"/>
                </a:solidFill>
              </a:rPr>
              <a:t>What is morally defensible is the subject of societal norms and behaviours</a:t>
            </a:r>
          </a:p>
          <a:p>
            <a:pPr>
              <a:buFont typeface="Wingdings" panose="05000000000000000000" pitchFamily="2" charset="2"/>
              <a:buChar char="§"/>
            </a:pPr>
            <a:r>
              <a:rPr lang="en-US" sz="2000">
                <a:solidFill>
                  <a:srgbClr val="000000"/>
                </a:solidFill>
              </a:rPr>
              <a:t>Any research is usually the subject of university codes of ethics or other external ethics conventions (e.g. NHS)</a:t>
            </a:r>
          </a:p>
        </p:txBody>
      </p:sp>
    </p:spTree>
    <p:extLst>
      <p:ext uri="{BB962C8B-B14F-4D97-AF65-F5344CB8AC3E}">
        <p14:creationId xmlns:p14="http://schemas.microsoft.com/office/powerpoint/2010/main" val="19643685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1">
            <a:extLst>
              <a:ext uri="{FF2B5EF4-FFF2-40B4-BE49-F238E27FC236}">
                <a16:creationId xmlns:a16="http://schemas.microsoft.com/office/drawing/2014/main" id="{BD99E138-532D-6346-A78E-A9BED2D3986C}"/>
              </a:ext>
            </a:extLst>
          </p:cNvPr>
          <p:cNvSpPr>
            <a:spLocks noGrp="1"/>
          </p:cNvSpPr>
          <p:nvPr/>
        </p:nvSpPr>
        <p:spPr>
          <a:xfrm>
            <a:off x="1179226" y="826680"/>
            <a:ext cx="983354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rPr>
              <a:t>General ethical issues</a:t>
            </a:r>
          </a:p>
        </p:txBody>
      </p:sp>
      <p:sp>
        <p:nvSpPr>
          <p:cNvPr id="5" name="Content Placeholder 2">
            <a:extLst>
              <a:ext uri="{FF2B5EF4-FFF2-40B4-BE49-F238E27FC236}">
                <a16:creationId xmlns:a16="http://schemas.microsoft.com/office/drawing/2014/main" id="{D4A6F62E-380E-C341-8DB9-5886F4C8C02C}"/>
              </a:ext>
            </a:extLst>
          </p:cNvPr>
          <p:cNvSpPr>
            <a:spLocks noGrp="1"/>
          </p:cNvSpPr>
          <p:nvPr/>
        </p:nvSpPr>
        <p:spPr>
          <a:xfrm>
            <a:off x="1179226" y="3092970"/>
            <a:ext cx="9833548" cy="2693976"/>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
            </a:pPr>
            <a:r>
              <a:rPr lang="en-US" sz="1600" dirty="0">
                <a:solidFill>
                  <a:srgbClr val="000000"/>
                </a:solidFill>
              </a:rPr>
              <a:t>Privacy of possible and actual participants</a:t>
            </a:r>
          </a:p>
          <a:p>
            <a:pPr>
              <a:buFont typeface="Wingdings" panose="05000000000000000000" pitchFamily="2" charset="2"/>
              <a:buChar char="§"/>
            </a:pPr>
            <a:r>
              <a:rPr lang="en-US" sz="1600" dirty="0">
                <a:solidFill>
                  <a:srgbClr val="000000"/>
                </a:solidFill>
              </a:rPr>
              <a:t>Voluntary nature of participation and the right to withdraw partially or completely from the process</a:t>
            </a:r>
          </a:p>
          <a:p>
            <a:pPr>
              <a:buFont typeface="Wingdings" panose="05000000000000000000" pitchFamily="2" charset="2"/>
              <a:buChar char="§"/>
            </a:pPr>
            <a:r>
              <a:rPr lang="en-US" sz="1600" dirty="0">
                <a:solidFill>
                  <a:srgbClr val="000000"/>
                </a:solidFill>
              </a:rPr>
              <a:t>Consent and possible deception of participants</a:t>
            </a:r>
          </a:p>
          <a:p>
            <a:pPr>
              <a:buFont typeface="Wingdings" panose="05000000000000000000" pitchFamily="2" charset="2"/>
              <a:buChar char="§"/>
            </a:pPr>
            <a:r>
              <a:rPr lang="en-US" sz="1600" dirty="0">
                <a:solidFill>
                  <a:srgbClr val="000000"/>
                </a:solidFill>
              </a:rPr>
              <a:t>Maintenance of the confidentiality of data provided by individuals or identifiable participants and their anonymity</a:t>
            </a:r>
          </a:p>
          <a:p>
            <a:pPr>
              <a:buFont typeface="Wingdings" panose="05000000000000000000" pitchFamily="2" charset="2"/>
              <a:buChar char="§"/>
            </a:pPr>
            <a:r>
              <a:rPr lang="en-US" sz="1600" dirty="0">
                <a:solidFill>
                  <a:srgbClr val="000000"/>
                </a:solidFill>
              </a:rPr>
              <a:t>Reactions of participants to the way you seek to collect data, including embarrassment, stress, discomfort, pain and harm</a:t>
            </a:r>
          </a:p>
          <a:p>
            <a:pPr>
              <a:buFont typeface="Wingdings" panose="05000000000000000000" pitchFamily="2" charset="2"/>
              <a:buChar char="§"/>
            </a:pPr>
            <a:r>
              <a:rPr lang="en-US" sz="1600" dirty="0">
                <a:solidFill>
                  <a:srgbClr val="000000"/>
                </a:solidFill>
              </a:rPr>
              <a:t>Effects on participants of the way in which you use, </a:t>
            </a:r>
            <a:r>
              <a:rPr lang="en-US" sz="1600" dirty="0" err="1">
                <a:solidFill>
                  <a:srgbClr val="000000"/>
                </a:solidFill>
              </a:rPr>
              <a:t>analyse</a:t>
            </a:r>
            <a:r>
              <a:rPr lang="en-US" sz="1600" dirty="0">
                <a:solidFill>
                  <a:srgbClr val="000000"/>
                </a:solidFill>
              </a:rPr>
              <a:t> and report your data, in particular the avoidance of embarrassment, stress, discomfort, pain and harm</a:t>
            </a:r>
          </a:p>
          <a:p>
            <a:pPr>
              <a:buFont typeface="Wingdings" panose="05000000000000000000" pitchFamily="2" charset="2"/>
              <a:buChar char="§"/>
            </a:pPr>
            <a:r>
              <a:rPr lang="en-US" sz="1600" dirty="0" err="1">
                <a:solidFill>
                  <a:srgbClr val="000000"/>
                </a:solidFill>
              </a:rPr>
              <a:t>Behaviour</a:t>
            </a:r>
            <a:r>
              <a:rPr lang="en-US" sz="1600" dirty="0">
                <a:solidFill>
                  <a:srgbClr val="000000"/>
                </a:solidFill>
              </a:rPr>
              <a:t> and objectivity of you as a researcher</a:t>
            </a:r>
          </a:p>
          <a:p>
            <a:endParaRPr lang="en-US" sz="1400" dirty="0">
              <a:solidFill>
                <a:srgbClr val="000000"/>
              </a:solidFill>
            </a:endParaRPr>
          </a:p>
        </p:txBody>
      </p:sp>
    </p:spTree>
    <p:extLst>
      <p:ext uri="{BB962C8B-B14F-4D97-AF65-F5344CB8AC3E}">
        <p14:creationId xmlns:p14="http://schemas.microsoft.com/office/powerpoint/2010/main" val="27711532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ltGray">
          <a:xfrm>
            <a:off x="7468053" y="480628"/>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itle 1">
            <a:extLst>
              <a:ext uri="{FF2B5EF4-FFF2-40B4-BE49-F238E27FC236}">
                <a16:creationId xmlns:a16="http://schemas.microsoft.com/office/drawing/2014/main" id="{6A082242-743D-7D4D-BFD6-FAB8B666F686}"/>
              </a:ext>
            </a:extLst>
          </p:cNvPr>
          <p:cNvSpPr>
            <a:spLocks noGrp="1"/>
          </p:cNvSpPr>
          <p:nvPr/>
        </p:nvSpPr>
        <p:spPr>
          <a:xfrm>
            <a:off x="7724085" y="814162"/>
            <a:ext cx="3802276" cy="525637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800"/>
              <a:t>Assessing the research topic in relation to causing harm to participants</a:t>
            </a:r>
          </a:p>
        </p:txBody>
      </p:sp>
      <p:graphicFrame>
        <p:nvGraphicFramePr>
          <p:cNvPr id="4" name="Content Placeholder 2">
            <a:extLst>
              <a:ext uri="{FF2B5EF4-FFF2-40B4-BE49-F238E27FC236}">
                <a16:creationId xmlns:a16="http://schemas.microsoft.com/office/drawing/2014/main" id="{7901493F-5D14-441E-8BF4-0B0C86B22E83}"/>
              </a:ext>
            </a:extLst>
          </p:cNvPr>
          <p:cNvGraphicFramePr>
            <a:graphicFrameLocks noGrp="1"/>
          </p:cNvGraphicFramePr>
          <p:nvPr/>
        </p:nvGraphicFramePr>
        <p:xfrm>
          <a:off x="388620" y="480628"/>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62311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5">
            <a:extLst>
              <a:ext uri="{FF2B5EF4-FFF2-40B4-BE49-F238E27FC236}">
                <a16:creationId xmlns:a16="http://schemas.microsoft.com/office/drawing/2014/main" id="{EE51D666-435B-42BC-9360-9835D5CD2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4A2BECCA-C83E-4B93-89FA-BB1C94598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2394618" y="2665865"/>
            <a:ext cx="4983635" cy="2824166"/>
          </a:xfrm>
        </p:spPr>
        <p:txBody>
          <a:bodyPr anchor="t">
            <a:normAutofit/>
          </a:bodyPr>
          <a:lstStyle/>
          <a:p>
            <a:pPr algn="l"/>
            <a:r>
              <a:rPr lang="en-US" sz="5000" dirty="0">
                <a:latin typeface="Franklin Gothic Book" panose="020B0503020102020204" pitchFamily="34" charset="0"/>
                <a:cs typeface="Segoe UI" panose="020B0502040204020203" pitchFamily="34" charset="0"/>
              </a:rPr>
              <a:t>Timescales </a:t>
            </a:r>
            <a:br>
              <a:rPr lang="en-US" sz="5000" dirty="0">
                <a:latin typeface="Franklin Gothic Book" panose="020B0503020102020204" pitchFamily="34" charset="0"/>
                <a:cs typeface="Segoe UI" panose="020B0502040204020203" pitchFamily="34" charset="0"/>
              </a:rPr>
            </a:br>
            <a:endParaRPr lang="en-US" sz="5000" dirty="0">
              <a:latin typeface="Franklin Gothic Book" panose="020B0503020102020204" pitchFamily="34" charset="0"/>
              <a:cs typeface="Segoe UI" panose="020B0502040204020203" pitchFamily="34" charset="0"/>
            </a:endParaRPr>
          </a:p>
        </p:txBody>
      </p:sp>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2277554" y="4554280"/>
            <a:ext cx="4983635" cy="2377421"/>
          </a:xfrm>
        </p:spPr>
        <p:txBody>
          <a:bodyPr>
            <a:normAutofit/>
          </a:bodyPr>
          <a:lstStyle/>
          <a:p>
            <a:pPr algn="l"/>
            <a:r>
              <a:rPr lang="en-US" sz="2200" dirty="0">
                <a:latin typeface="Franklin Gothic Book" panose="020B0503020102020204" pitchFamily="34" charset="0"/>
              </a:rPr>
              <a:t>MA/PGDip Strategic People Management </a:t>
            </a:r>
          </a:p>
        </p:txBody>
      </p:sp>
      <p:sp>
        <p:nvSpPr>
          <p:cNvPr id="60" name="Rectangle 59">
            <a:extLst>
              <a:ext uri="{FF2B5EF4-FFF2-40B4-BE49-F238E27FC236}">
                <a16:creationId xmlns:a16="http://schemas.microsoft.com/office/drawing/2014/main" id="{79B203C0-F2DB-4C6A-8A35-6CBAAE4CD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70BAF98D-7FD3-4FEB-AB2B-4F326AE0A0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3519" y="685799"/>
            <a:ext cx="5486400" cy="548640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25211" y="846351"/>
            <a:ext cx="2545798" cy="2545798"/>
          </a:xfrm>
          <a:prstGeom prst="rect">
            <a:avLst/>
          </a:prstGeom>
        </p:spPr>
      </p:pic>
      <p:sp>
        <p:nvSpPr>
          <p:cNvPr id="64" name="Graphic 14">
            <a:extLst>
              <a:ext uri="{FF2B5EF4-FFF2-40B4-BE49-F238E27FC236}">
                <a16:creationId xmlns:a16="http://schemas.microsoft.com/office/drawing/2014/main" id="{E081C197-85C9-48AC-B705-A964FBE213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6567218" y="685798"/>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350640" y="846351"/>
            <a:ext cx="2545798" cy="2545798"/>
          </a:xfrm>
          <a:prstGeom prst="rect">
            <a:avLst/>
          </a:prstGeom>
        </p:spPr>
      </p:pic>
      <p:sp>
        <p:nvSpPr>
          <p:cNvPr id="66" name="Graphic 14">
            <a:extLst>
              <a:ext uri="{FF2B5EF4-FFF2-40B4-BE49-F238E27FC236}">
                <a16:creationId xmlns:a16="http://schemas.microsoft.com/office/drawing/2014/main" id="{35CBE3AB-4E4B-4D8C-846A-D1143F61E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9350640" y="685798"/>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725211" y="3465850"/>
            <a:ext cx="2545798" cy="2545798"/>
          </a:xfrm>
          <a:prstGeom prst="rect">
            <a:avLst/>
          </a:prstGeom>
        </p:spPr>
      </p:pic>
      <p:sp>
        <p:nvSpPr>
          <p:cNvPr id="68" name="Graphic 14">
            <a:extLst>
              <a:ext uri="{FF2B5EF4-FFF2-40B4-BE49-F238E27FC236}">
                <a16:creationId xmlns:a16="http://schemas.microsoft.com/office/drawing/2014/main" id="{24567B83-5612-408D-A70F-23ED8C74A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567218" y="3465850"/>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350640" y="3465850"/>
            <a:ext cx="2545798" cy="2545798"/>
          </a:xfrm>
          <a:prstGeom prst="rect">
            <a:avLst/>
          </a:prstGeom>
        </p:spPr>
      </p:pic>
      <p:sp>
        <p:nvSpPr>
          <p:cNvPr id="70" name="Graphic 14">
            <a:extLst>
              <a:ext uri="{FF2B5EF4-FFF2-40B4-BE49-F238E27FC236}">
                <a16:creationId xmlns:a16="http://schemas.microsoft.com/office/drawing/2014/main" id="{A7491B3F-28E1-47D2-9EDB-4A3F9B1926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0640" y="3465850"/>
            <a:ext cx="2703791" cy="270635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sp>
        <p:nvSpPr>
          <p:cNvPr id="72" name="Rectangle 71">
            <a:extLst>
              <a:ext uri="{FF2B5EF4-FFF2-40B4-BE49-F238E27FC236}">
                <a16:creationId xmlns:a16="http://schemas.microsoft.com/office/drawing/2014/main" id="{E9250F09-90E9-4457-8E86-D5AB993DC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75706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DA7112F4-6A0D-C64E-A5C3-F8A121438C8B}"/>
              </a:ext>
            </a:extLst>
          </p:cNvPr>
          <p:cNvGraphicFramePr>
            <a:graphicFrameLocks noGrp="1"/>
          </p:cNvGraphicFramePr>
          <p:nvPr>
            <p:extLst>
              <p:ext uri="{D42A27DB-BD31-4B8C-83A1-F6EECF244321}">
                <p14:modId xmlns:p14="http://schemas.microsoft.com/office/powerpoint/2010/main" val="2517599568"/>
              </p:ext>
            </p:extLst>
          </p:nvPr>
        </p:nvGraphicFramePr>
        <p:xfrm>
          <a:off x="841022" y="563825"/>
          <a:ext cx="10509956" cy="5730349"/>
        </p:xfrm>
        <a:graphic>
          <a:graphicData uri="http://schemas.openxmlformats.org/drawingml/2006/table">
            <a:tbl>
              <a:tblPr firstRow="1" firstCol="1" bandRow="1" bandCol="1">
                <a:tableStyleId>{5C22544A-7EE6-4342-B048-85BDC9FD1C3A}</a:tableStyleId>
              </a:tblPr>
              <a:tblGrid>
                <a:gridCol w="5254978">
                  <a:extLst>
                    <a:ext uri="{9D8B030D-6E8A-4147-A177-3AD203B41FA5}">
                      <a16:colId xmlns:a16="http://schemas.microsoft.com/office/drawing/2014/main" val="335880635"/>
                    </a:ext>
                  </a:extLst>
                </a:gridCol>
                <a:gridCol w="5254978">
                  <a:extLst>
                    <a:ext uri="{9D8B030D-6E8A-4147-A177-3AD203B41FA5}">
                      <a16:colId xmlns:a16="http://schemas.microsoft.com/office/drawing/2014/main" val="159032152"/>
                    </a:ext>
                  </a:extLst>
                </a:gridCol>
              </a:tblGrid>
              <a:tr h="121628">
                <a:tc>
                  <a:txBody>
                    <a:bodyPr/>
                    <a:lstStyle/>
                    <a:p>
                      <a:pPr algn="just"/>
                      <a:r>
                        <a:rPr lang="en-GB" sz="1400">
                          <a:effectLst/>
                        </a:rPr>
                        <a:t>Date/Times/Room</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5628" marR="55628" marT="0" marB="0"/>
                </a:tc>
                <a:tc>
                  <a:txBody>
                    <a:bodyPr/>
                    <a:lstStyle/>
                    <a:p>
                      <a:pPr algn="just"/>
                      <a:r>
                        <a:rPr lang="en-GB" sz="1400">
                          <a:effectLst/>
                        </a:rPr>
                        <a:t>Activities</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5628" marR="55628" marT="0" marB="0"/>
                </a:tc>
                <a:extLst>
                  <a:ext uri="{0D108BD9-81ED-4DB2-BD59-A6C34878D82A}">
                    <a16:rowId xmlns:a16="http://schemas.microsoft.com/office/drawing/2014/main" val="1362039174"/>
                  </a:ext>
                </a:extLst>
              </a:tr>
              <a:tr h="1958804">
                <a:tc rowSpan="2">
                  <a:txBody>
                    <a:bodyPr/>
                    <a:lstStyle/>
                    <a:p>
                      <a:pPr algn="just"/>
                      <a:r>
                        <a:rPr lang="en-GB" sz="1400" dirty="0">
                          <a:effectLst/>
                        </a:rPr>
                        <a:t>Wednesday 23</a:t>
                      </a:r>
                      <a:r>
                        <a:rPr lang="en-GB" sz="1400" baseline="30000" dirty="0">
                          <a:effectLst/>
                        </a:rPr>
                        <a:t>rd</a:t>
                      </a:r>
                      <a:r>
                        <a:rPr lang="en-GB" sz="1400" dirty="0">
                          <a:effectLst/>
                        </a:rPr>
                        <a:t> March and 30</a:t>
                      </a:r>
                      <a:r>
                        <a:rPr lang="en-GB" sz="1400" baseline="30000" dirty="0">
                          <a:effectLst/>
                        </a:rPr>
                        <a:t>th</a:t>
                      </a:r>
                      <a:r>
                        <a:rPr lang="en-GB" sz="1400" dirty="0">
                          <a:effectLst/>
                        </a:rPr>
                        <a:t> March</a:t>
                      </a:r>
                    </a:p>
                    <a:p>
                      <a:pPr algn="just"/>
                      <a:r>
                        <a:rPr lang="en-GB" sz="1400" dirty="0">
                          <a:effectLst/>
                        </a:rPr>
                        <a:t> </a:t>
                      </a:r>
                    </a:p>
                    <a:p>
                      <a:pPr algn="just"/>
                      <a:r>
                        <a:rPr lang="en-GB" sz="1400" dirty="0">
                          <a:effectLst/>
                        </a:rPr>
                        <a:t>Also 27</a:t>
                      </a:r>
                      <a:r>
                        <a:rPr lang="en-GB" sz="1400" baseline="30000" dirty="0">
                          <a:effectLst/>
                        </a:rPr>
                        <a:t>th</a:t>
                      </a:r>
                      <a:r>
                        <a:rPr lang="en-GB" sz="1400" dirty="0">
                          <a:effectLst/>
                        </a:rPr>
                        <a:t> April through until until 1</a:t>
                      </a:r>
                      <a:r>
                        <a:rPr lang="en-GB" sz="1400" baseline="30000" dirty="0">
                          <a:effectLst/>
                        </a:rPr>
                        <a:t>st</a:t>
                      </a:r>
                      <a:r>
                        <a:rPr lang="en-GB" sz="1400" dirty="0">
                          <a:effectLst/>
                        </a:rPr>
                        <a:t> June 2022 </a:t>
                      </a:r>
                    </a:p>
                    <a:p>
                      <a:pPr algn="just"/>
                      <a:r>
                        <a:rPr lang="en-GB" sz="1400" dirty="0">
                          <a:effectLst/>
                        </a:rPr>
                        <a:t> </a:t>
                      </a:r>
                    </a:p>
                    <a:p>
                      <a:pPr algn="just"/>
                      <a:r>
                        <a:rPr lang="en-GB" sz="1400" dirty="0">
                          <a:effectLst/>
                        </a:rPr>
                        <a:t>Classroom sessions as per the teaching plan on Moodle.</a:t>
                      </a:r>
                    </a:p>
                    <a:p>
                      <a:pPr algn="just"/>
                      <a:r>
                        <a:rPr lang="en-GB" sz="1400" dirty="0">
                          <a:effectLst/>
                        </a:rPr>
                        <a:t> </a:t>
                      </a:r>
                    </a:p>
                    <a:p>
                      <a:pPr algn="just"/>
                      <a:r>
                        <a:rPr lang="en-GB" sz="1400" dirty="0">
                          <a:effectLst/>
                        </a:rPr>
                        <a:t> </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628" marR="55628" marT="0" marB="0"/>
                </a:tc>
                <a:tc>
                  <a:txBody>
                    <a:bodyPr/>
                    <a:lstStyle/>
                    <a:p>
                      <a:pPr algn="just"/>
                      <a:r>
                        <a:rPr lang="en-GB" sz="1400">
                          <a:effectLst/>
                        </a:rPr>
                        <a:t>Managing your report:</a:t>
                      </a:r>
                    </a:p>
                    <a:p>
                      <a:pPr marL="342900" lvl="0" indent="-342900" algn="just">
                        <a:buFont typeface="Symbol" pitchFamily="2" charset="2"/>
                        <a:buChar char=""/>
                        <a:tabLst>
                          <a:tab pos="228600" algn="l"/>
                        </a:tabLst>
                      </a:pPr>
                      <a:r>
                        <a:rPr lang="en-GB" sz="1400">
                          <a:effectLst/>
                        </a:rPr>
                        <a:t>Identifying a business issue and assessing its feasibility to research</a:t>
                      </a:r>
                    </a:p>
                    <a:p>
                      <a:pPr marL="342900" lvl="0" indent="-342900" algn="just">
                        <a:buFont typeface="Symbol" pitchFamily="2" charset="2"/>
                        <a:buChar char=""/>
                        <a:tabLst>
                          <a:tab pos="228600" algn="l"/>
                        </a:tabLst>
                      </a:pPr>
                      <a:r>
                        <a:rPr lang="en-GB" sz="1400">
                          <a:effectLst/>
                        </a:rPr>
                        <a:t>Planning and designing your report</a:t>
                      </a:r>
                    </a:p>
                    <a:p>
                      <a:pPr marL="342900" lvl="0" indent="-342900" algn="just">
                        <a:buFont typeface="Symbol" pitchFamily="2" charset="2"/>
                        <a:buChar char=""/>
                        <a:tabLst>
                          <a:tab pos="228600" algn="l"/>
                        </a:tabLst>
                      </a:pPr>
                      <a:r>
                        <a:rPr lang="en-GB" sz="1400">
                          <a:effectLst/>
                        </a:rPr>
                        <a:t>Meetings with your Supervisor</a:t>
                      </a:r>
                    </a:p>
                    <a:p>
                      <a:pPr algn="just"/>
                      <a:r>
                        <a:rPr lang="en-GB" sz="1400">
                          <a:effectLst/>
                        </a:rPr>
                        <a:t>The substance of the report:</a:t>
                      </a:r>
                    </a:p>
                    <a:p>
                      <a:pPr marL="342900" lvl="0" indent="-342900" algn="just">
                        <a:buFont typeface="Symbol" pitchFamily="2" charset="2"/>
                        <a:buChar char=""/>
                        <a:tabLst>
                          <a:tab pos="228600" algn="l"/>
                        </a:tabLst>
                      </a:pPr>
                      <a:r>
                        <a:rPr lang="en-GB" sz="1400">
                          <a:effectLst/>
                        </a:rPr>
                        <a:t>Knowledge and analysis of existing literature relevant to chosen issue </a:t>
                      </a:r>
                    </a:p>
                    <a:p>
                      <a:pPr marL="342900" lvl="0" indent="-342900" algn="just">
                        <a:buFont typeface="Symbol" pitchFamily="2" charset="2"/>
                        <a:buChar char=""/>
                        <a:tabLst>
                          <a:tab pos="228600" algn="l"/>
                        </a:tabLst>
                      </a:pPr>
                      <a:r>
                        <a:rPr lang="en-GB" sz="1400">
                          <a:effectLst/>
                        </a:rPr>
                        <a:t>Identifying relevant policy issues in relation to the chosen subject area</a:t>
                      </a:r>
                    </a:p>
                    <a:p>
                      <a:pPr algn="just"/>
                      <a:r>
                        <a:rPr lang="en-GB" sz="1400">
                          <a:effectLst/>
                        </a:rPr>
                        <a:t>Completing your Project Initiation Document</a:t>
                      </a:r>
                      <a:endParaRPr lang="en-GB"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5628" marR="55628" marT="0" marB="0"/>
                </a:tc>
                <a:extLst>
                  <a:ext uri="{0D108BD9-81ED-4DB2-BD59-A6C34878D82A}">
                    <a16:rowId xmlns:a16="http://schemas.microsoft.com/office/drawing/2014/main" val="2990389500"/>
                  </a:ext>
                </a:extLst>
              </a:tr>
              <a:tr h="3383389">
                <a:tc vMerge="1">
                  <a:txBody>
                    <a:bodyPr/>
                    <a:lstStyle/>
                    <a:p>
                      <a:endParaRPr lang="en-US"/>
                    </a:p>
                  </a:txBody>
                  <a:tcPr/>
                </a:tc>
                <a:tc>
                  <a:txBody>
                    <a:bodyPr/>
                    <a:lstStyle/>
                    <a:p>
                      <a:pPr algn="just"/>
                      <a:r>
                        <a:rPr lang="en-GB" sz="1400" dirty="0">
                          <a:effectLst/>
                        </a:rPr>
                        <a:t>Collecting data:</a:t>
                      </a:r>
                    </a:p>
                    <a:p>
                      <a:pPr marL="342900" lvl="0" indent="-342900" algn="just">
                        <a:buFont typeface="Symbol" pitchFamily="2" charset="2"/>
                        <a:buChar char=""/>
                      </a:pPr>
                      <a:r>
                        <a:rPr lang="en-GB" sz="1400" dirty="0">
                          <a:effectLst/>
                        </a:rPr>
                        <a:t>Identifying and choosing appropriate method(s) of data collection</a:t>
                      </a:r>
                    </a:p>
                    <a:p>
                      <a:pPr marL="342900" lvl="0" indent="-342900" algn="just">
                        <a:buFont typeface="Symbol" pitchFamily="2" charset="2"/>
                        <a:buChar char=""/>
                        <a:tabLst>
                          <a:tab pos="228600" algn="l"/>
                        </a:tabLst>
                      </a:pPr>
                      <a:r>
                        <a:rPr lang="en-GB" sz="1400" dirty="0">
                          <a:effectLst/>
                        </a:rPr>
                        <a:t>Accessing and Interpreting data from primary and secondary sources</a:t>
                      </a:r>
                    </a:p>
                    <a:p>
                      <a:pPr algn="just"/>
                      <a:r>
                        <a:rPr lang="en-GB" sz="1400" dirty="0">
                          <a:effectLst/>
                        </a:rPr>
                        <a:t>Presenting &amp; analysing data:</a:t>
                      </a:r>
                    </a:p>
                    <a:p>
                      <a:pPr marL="342900" lvl="0" indent="-342900" algn="just">
                        <a:buFont typeface="Symbol" pitchFamily="2" charset="2"/>
                        <a:buChar char=""/>
                        <a:tabLst>
                          <a:tab pos="228600" algn="l"/>
                        </a:tabLst>
                      </a:pPr>
                      <a:r>
                        <a:rPr lang="en-GB" sz="1400" dirty="0">
                          <a:effectLst/>
                        </a:rPr>
                        <a:t>Making appropriate use of techniques, such as interviews, questionnaires, participant observation and documentary analysis</a:t>
                      </a:r>
                    </a:p>
                    <a:p>
                      <a:pPr marL="342900" lvl="0" indent="-342900" algn="just">
                        <a:buFont typeface="Symbol" pitchFamily="2" charset="2"/>
                        <a:buChar char=""/>
                        <a:tabLst>
                          <a:tab pos="228600" algn="l"/>
                        </a:tabLst>
                      </a:pPr>
                      <a:r>
                        <a:rPr lang="en-GB" sz="1400" dirty="0">
                          <a:effectLst/>
                        </a:rPr>
                        <a:t>Analysing the data collected by the use of qualitative and/or quantitative methods</a:t>
                      </a:r>
                    </a:p>
                    <a:p>
                      <a:pPr algn="just"/>
                      <a:r>
                        <a:rPr lang="en-GB" sz="1400" dirty="0">
                          <a:effectLst/>
                        </a:rPr>
                        <a:t>Conclusions and recommendations:</a:t>
                      </a:r>
                    </a:p>
                    <a:p>
                      <a:pPr marL="342900" lvl="0" indent="-342900" algn="just">
                        <a:buFont typeface="Symbol" pitchFamily="2" charset="2"/>
                        <a:buChar char=""/>
                        <a:tabLst>
                          <a:tab pos="228600" algn="l"/>
                        </a:tabLst>
                      </a:pPr>
                      <a:r>
                        <a:rPr lang="en-GB" sz="1400" dirty="0">
                          <a:effectLst/>
                        </a:rPr>
                        <a:t>Drawing realistic and appropriate conclusions </a:t>
                      </a:r>
                    </a:p>
                    <a:p>
                      <a:pPr marL="342900" lvl="0" indent="-342900" algn="just">
                        <a:buFont typeface="Symbol" pitchFamily="2" charset="2"/>
                        <a:buChar char=""/>
                        <a:tabLst>
                          <a:tab pos="228600" algn="l"/>
                        </a:tabLst>
                      </a:pPr>
                      <a:r>
                        <a:rPr lang="en-GB" sz="1400" dirty="0">
                          <a:effectLst/>
                        </a:rPr>
                        <a:t>Presenting a persuasive report in a clear, logical, systematic manner so to engage key decision makers of its merits </a:t>
                      </a:r>
                    </a:p>
                    <a:p>
                      <a:pPr marL="342900" lvl="0" indent="-342900" algn="just">
                        <a:buFont typeface="Symbol" pitchFamily="2" charset="2"/>
                        <a:buChar char=""/>
                        <a:tabLst>
                          <a:tab pos="228600" algn="l"/>
                        </a:tabLst>
                      </a:pPr>
                      <a:r>
                        <a:rPr lang="en-GB" sz="1400" dirty="0">
                          <a:effectLst/>
                        </a:rPr>
                        <a:t>Detailing costed recommendations and a timed implementation  plan for implementing the recommendation(s) </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5628" marR="55628" marT="0" marB="0"/>
                </a:tc>
                <a:extLst>
                  <a:ext uri="{0D108BD9-81ED-4DB2-BD59-A6C34878D82A}">
                    <a16:rowId xmlns:a16="http://schemas.microsoft.com/office/drawing/2014/main" val="1801422033"/>
                  </a:ext>
                </a:extLst>
              </a:tr>
            </a:tbl>
          </a:graphicData>
        </a:graphic>
      </p:graphicFrame>
    </p:spTree>
    <p:extLst>
      <p:ext uri="{BB962C8B-B14F-4D97-AF65-F5344CB8AC3E}">
        <p14:creationId xmlns:p14="http://schemas.microsoft.com/office/powerpoint/2010/main" val="21318536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BEFEC5C9-62BE-9B4B-B7A5-D0E4296C212D}"/>
              </a:ext>
            </a:extLst>
          </p:cNvPr>
          <p:cNvGraphicFramePr>
            <a:graphicFrameLocks noGrp="1"/>
          </p:cNvGraphicFramePr>
          <p:nvPr>
            <p:extLst>
              <p:ext uri="{D42A27DB-BD31-4B8C-83A1-F6EECF244321}">
                <p14:modId xmlns:p14="http://schemas.microsoft.com/office/powerpoint/2010/main" val="2826139665"/>
              </p:ext>
            </p:extLst>
          </p:nvPr>
        </p:nvGraphicFramePr>
        <p:xfrm>
          <a:off x="880533" y="859084"/>
          <a:ext cx="10137423" cy="5135317"/>
        </p:xfrm>
        <a:graphic>
          <a:graphicData uri="http://schemas.openxmlformats.org/drawingml/2006/table">
            <a:tbl>
              <a:tblPr firstRow="1" firstCol="1" bandRow="1" bandCol="1">
                <a:tableStyleId>{5C22544A-7EE6-4342-B048-85BDC9FD1C3A}</a:tableStyleId>
              </a:tblPr>
              <a:tblGrid>
                <a:gridCol w="3029632">
                  <a:extLst>
                    <a:ext uri="{9D8B030D-6E8A-4147-A177-3AD203B41FA5}">
                      <a16:colId xmlns:a16="http://schemas.microsoft.com/office/drawing/2014/main" val="1820275871"/>
                    </a:ext>
                  </a:extLst>
                </a:gridCol>
                <a:gridCol w="7107791">
                  <a:extLst>
                    <a:ext uri="{9D8B030D-6E8A-4147-A177-3AD203B41FA5}">
                      <a16:colId xmlns:a16="http://schemas.microsoft.com/office/drawing/2014/main" val="2773838450"/>
                    </a:ext>
                  </a:extLst>
                </a:gridCol>
              </a:tblGrid>
              <a:tr h="962873">
                <a:tc>
                  <a:txBody>
                    <a:bodyPr/>
                    <a:lstStyle/>
                    <a:p>
                      <a:pPr algn="just"/>
                      <a:r>
                        <a:rPr lang="en-GB" sz="1600">
                          <a:effectLst/>
                        </a:rPr>
                        <a:t>8</a:t>
                      </a:r>
                      <a:r>
                        <a:rPr lang="en-GB" sz="1600" baseline="30000">
                          <a:effectLst/>
                        </a:rPr>
                        <a:t>th</a:t>
                      </a:r>
                      <a:r>
                        <a:rPr lang="en-GB" sz="1600">
                          <a:effectLst/>
                        </a:rPr>
                        <a:t> June 2022 (or before)</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lgn="just">
                        <a:buFont typeface="Symbol" pitchFamily="2" charset="2"/>
                        <a:buChar char=""/>
                      </a:pPr>
                      <a:r>
                        <a:rPr lang="en-GB" sz="1600" dirty="0">
                          <a:effectLst/>
                        </a:rPr>
                        <a:t>Submit PID &amp; E2 Form to your tutor via Turnitin. Arrange a meeting with your tutor to discuss and to secure the green light to commence research</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00158886"/>
                  </a:ext>
                </a:extLst>
              </a:tr>
              <a:tr h="641914">
                <a:tc>
                  <a:txBody>
                    <a:bodyPr/>
                    <a:lstStyle/>
                    <a:p>
                      <a:pPr algn="just"/>
                      <a:r>
                        <a:rPr lang="en-GB" sz="1600">
                          <a:effectLst/>
                        </a:rPr>
                        <a:t>Arrange around supervisor holiday </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lgn="just">
                        <a:buFont typeface="Symbol" pitchFamily="2" charset="2"/>
                        <a:buChar char=""/>
                      </a:pPr>
                      <a:r>
                        <a:rPr lang="en-GB" sz="1600">
                          <a:effectLst/>
                        </a:rPr>
                        <a:t>Arrange individual meeting with tutor</a:t>
                      </a:r>
                    </a:p>
                    <a:p>
                      <a:pPr marL="342900" lvl="0" indent="-342900" algn="just">
                        <a:buFont typeface="Symbol" pitchFamily="2" charset="2"/>
                        <a:buChar char=""/>
                      </a:pPr>
                      <a:r>
                        <a:rPr lang="en-GB" sz="1600">
                          <a:effectLst/>
                        </a:rPr>
                        <a:t>Students also work independently on their report during this period</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93328374"/>
                  </a:ext>
                </a:extLst>
              </a:tr>
              <a:tr h="320957">
                <a:tc>
                  <a:txBody>
                    <a:bodyPr/>
                    <a:lstStyle/>
                    <a:p>
                      <a:pPr algn="just"/>
                      <a:r>
                        <a:rPr lang="en-GB" sz="1600">
                          <a:effectLst/>
                        </a:rPr>
                        <a:t>Tuesday 30</a:t>
                      </a:r>
                      <a:r>
                        <a:rPr lang="en-GB" sz="1600" baseline="30000">
                          <a:effectLst/>
                        </a:rPr>
                        <a:t>th</a:t>
                      </a:r>
                      <a:r>
                        <a:rPr lang="en-GB" sz="1600">
                          <a:effectLst/>
                        </a:rPr>
                        <a:t>  August 2022</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lgn="just">
                        <a:buFont typeface="Symbol" pitchFamily="2" charset="2"/>
                        <a:buChar char=""/>
                      </a:pPr>
                      <a:r>
                        <a:rPr lang="en-GB" sz="1600" dirty="0">
                          <a:effectLst/>
                        </a:rPr>
                        <a:t>Submit your draft poster and supplemental notes  to Turnitin </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91205879"/>
                  </a:ext>
                </a:extLst>
              </a:tr>
              <a:tr h="320957">
                <a:tc>
                  <a:txBody>
                    <a:bodyPr/>
                    <a:lstStyle/>
                    <a:p>
                      <a:pPr algn="just"/>
                      <a:r>
                        <a:rPr lang="en-GB" sz="1600" dirty="0">
                          <a:effectLst/>
                        </a:rPr>
                        <a:t>Approx. 16</a:t>
                      </a:r>
                      <a:r>
                        <a:rPr lang="en-GB" sz="1600" baseline="30000" dirty="0">
                          <a:effectLst/>
                        </a:rPr>
                        <a:t>th</a:t>
                      </a:r>
                      <a:r>
                        <a:rPr lang="en-GB" sz="1600" dirty="0">
                          <a:effectLst/>
                        </a:rPr>
                        <a:t> Sept 2022</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r>
                        <a:rPr lang="en-GB" sz="1600">
                          <a:effectLst/>
                        </a:rPr>
                        <a:t>Feedback on draft.  </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940246930"/>
                  </a:ext>
                </a:extLst>
              </a:tr>
              <a:tr h="1604788">
                <a:tc>
                  <a:txBody>
                    <a:bodyPr/>
                    <a:lstStyle/>
                    <a:p>
                      <a:pPr algn="just"/>
                      <a:r>
                        <a:rPr lang="en-GB" sz="1600" dirty="0">
                          <a:effectLst/>
                        </a:rPr>
                        <a:t>Friday 7</a:t>
                      </a:r>
                      <a:r>
                        <a:rPr lang="en-GB" sz="1600" baseline="30000" dirty="0">
                          <a:effectLst/>
                        </a:rPr>
                        <a:t>th</a:t>
                      </a:r>
                      <a:r>
                        <a:rPr lang="en-GB" sz="1600" dirty="0">
                          <a:effectLst/>
                        </a:rPr>
                        <a:t> October 2022 (or before)</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600" dirty="0">
                          <a:effectLst/>
                        </a:rPr>
                        <a:t>Submit your poster and supplementary report through Turnitin.  Students who cannot make this deadline must apply to the university for an extension, using the extenuating circumstances procedure: </a:t>
                      </a:r>
                      <a:r>
                        <a:rPr lang="en-GB" sz="1600" u="sng" dirty="0">
                          <a:effectLst/>
                          <a:hlinkClick r:id="rId2"/>
                        </a:rPr>
                        <a:t>http://www.uwtsd.ac.uk/academic-office/procedures-for-academic-appeals-complaints-and-other-student-cases/</a:t>
                      </a:r>
                      <a:r>
                        <a:rPr lang="en-GB" sz="1600" dirty="0">
                          <a:effectLst/>
                        </a:rPr>
                        <a:t> </a:t>
                      </a:r>
                    </a:p>
                    <a:p>
                      <a:pPr marL="228600" algn="just"/>
                      <a:r>
                        <a:rPr lang="en-GB" sz="1600" dirty="0">
                          <a:effectLst/>
                        </a:rPr>
                        <a:t> </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282476020"/>
                  </a:ext>
                </a:extLst>
              </a:tr>
              <a:tr h="641914">
                <a:tc>
                  <a:txBody>
                    <a:bodyPr/>
                    <a:lstStyle/>
                    <a:p>
                      <a:pPr algn="just"/>
                      <a:r>
                        <a:rPr lang="en-GB" sz="1600" dirty="0">
                          <a:effectLst/>
                        </a:rPr>
                        <a:t>Friday 7</a:t>
                      </a:r>
                      <a:r>
                        <a:rPr lang="en-GB" sz="1600" baseline="30000" dirty="0">
                          <a:effectLst/>
                        </a:rPr>
                        <a:t>th</a:t>
                      </a:r>
                      <a:r>
                        <a:rPr lang="en-GB" sz="1600" dirty="0">
                          <a:effectLst/>
                        </a:rPr>
                        <a:t> October 2022 (or before)</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600" dirty="0">
                          <a:effectLst/>
                        </a:rPr>
                        <a:t>Submit your presentation (and presenter notes) along with the implementation plan. </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009386823"/>
                  </a:ext>
                </a:extLst>
              </a:tr>
              <a:tr h="641914">
                <a:tc>
                  <a:txBody>
                    <a:bodyPr/>
                    <a:lstStyle/>
                    <a:p>
                      <a:pPr algn="just"/>
                      <a:r>
                        <a:rPr lang="en-GB" sz="1600">
                          <a:effectLst/>
                        </a:rPr>
                        <a:t>Wednesday 5</a:t>
                      </a:r>
                      <a:r>
                        <a:rPr lang="en-GB" sz="1600" baseline="30000">
                          <a:effectLst/>
                        </a:rPr>
                        <a:t>th</a:t>
                      </a:r>
                      <a:r>
                        <a:rPr lang="en-GB" sz="1600">
                          <a:effectLst/>
                        </a:rPr>
                        <a:t> October 2022</a:t>
                      </a:r>
                      <a:endParaRPr lang="en-GB" sz="16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600" dirty="0">
                          <a:effectLst/>
                        </a:rPr>
                        <a:t>Participate in a conference-style event in which you will deliver your 10 minute presentation </a:t>
                      </a:r>
                      <a:r>
                        <a:rPr lang="en-GB" sz="1600">
                          <a:effectLst/>
                        </a:rPr>
                        <a:t>on recommendations </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90048334"/>
                  </a:ext>
                </a:extLst>
              </a:tr>
            </a:tbl>
          </a:graphicData>
        </a:graphic>
      </p:graphicFrame>
      <p:graphicFrame>
        <p:nvGraphicFramePr>
          <p:cNvPr id="6" name="Table 5">
            <a:extLst>
              <a:ext uri="{FF2B5EF4-FFF2-40B4-BE49-F238E27FC236}">
                <a16:creationId xmlns:a16="http://schemas.microsoft.com/office/drawing/2014/main" id="{92B7C1F0-00BA-C043-A9E5-23F6184502EC}"/>
              </a:ext>
            </a:extLst>
          </p:cNvPr>
          <p:cNvGraphicFramePr>
            <a:graphicFrameLocks noGrp="1"/>
          </p:cNvGraphicFramePr>
          <p:nvPr>
            <p:extLst>
              <p:ext uri="{D42A27DB-BD31-4B8C-83A1-F6EECF244321}">
                <p14:modId xmlns:p14="http://schemas.microsoft.com/office/powerpoint/2010/main" val="873024135"/>
              </p:ext>
            </p:extLst>
          </p:nvPr>
        </p:nvGraphicFramePr>
        <p:xfrm>
          <a:off x="880532" y="600004"/>
          <a:ext cx="10137423" cy="243840"/>
        </p:xfrm>
        <a:graphic>
          <a:graphicData uri="http://schemas.openxmlformats.org/drawingml/2006/table">
            <a:tbl>
              <a:tblPr firstRow="1" firstCol="1" bandRow="1" bandCol="1">
                <a:tableStyleId>{5C22544A-7EE6-4342-B048-85BDC9FD1C3A}</a:tableStyleId>
              </a:tblPr>
              <a:tblGrid>
                <a:gridCol w="3029631">
                  <a:extLst>
                    <a:ext uri="{9D8B030D-6E8A-4147-A177-3AD203B41FA5}">
                      <a16:colId xmlns:a16="http://schemas.microsoft.com/office/drawing/2014/main" val="3400135900"/>
                    </a:ext>
                  </a:extLst>
                </a:gridCol>
                <a:gridCol w="7107792">
                  <a:extLst>
                    <a:ext uri="{9D8B030D-6E8A-4147-A177-3AD203B41FA5}">
                      <a16:colId xmlns:a16="http://schemas.microsoft.com/office/drawing/2014/main" val="1622985718"/>
                    </a:ext>
                  </a:extLst>
                </a:gridCol>
              </a:tblGrid>
              <a:tr h="0">
                <a:tc>
                  <a:txBody>
                    <a:bodyPr/>
                    <a:lstStyle/>
                    <a:p>
                      <a:pPr algn="just"/>
                      <a:r>
                        <a:rPr lang="en-GB" sz="1600" dirty="0">
                          <a:effectLst/>
                        </a:rPr>
                        <a:t>Date/Times/Room</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r>
                        <a:rPr lang="en-GB" sz="1600" dirty="0">
                          <a:effectLst/>
                        </a:rPr>
                        <a:t>Activities</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757775526"/>
                  </a:ext>
                </a:extLst>
              </a:tr>
            </a:tbl>
          </a:graphicData>
        </a:graphic>
      </p:graphicFrame>
    </p:spTree>
    <p:extLst>
      <p:ext uri="{BB962C8B-B14F-4D97-AF65-F5344CB8AC3E}">
        <p14:creationId xmlns:p14="http://schemas.microsoft.com/office/powerpoint/2010/main" val="6517792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2394618" y="2665865"/>
            <a:ext cx="4983635" cy="2824166"/>
          </a:xfrm>
        </p:spPr>
        <p:txBody>
          <a:bodyPr anchor="t">
            <a:normAutofit/>
          </a:bodyPr>
          <a:lstStyle/>
          <a:p>
            <a:pPr algn="l"/>
            <a:r>
              <a:rPr lang="en-US" sz="5000" dirty="0">
                <a:latin typeface="Franklin Gothic Book" panose="020B0503020102020204" pitchFamily="34" charset="0"/>
                <a:cs typeface="Segoe UI" panose="020B0502040204020203" pitchFamily="34" charset="0"/>
              </a:rPr>
              <a:t>Presentation</a:t>
            </a:r>
            <a:br>
              <a:rPr lang="en-US" sz="5000" dirty="0">
                <a:latin typeface="Franklin Gothic Book" panose="020B0503020102020204" pitchFamily="34" charset="0"/>
                <a:cs typeface="Segoe UI" panose="020B0502040204020203" pitchFamily="34" charset="0"/>
              </a:rPr>
            </a:br>
            <a:r>
              <a:rPr lang="en-US" sz="5000" dirty="0">
                <a:latin typeface="Franklin Gothic Book" panose="020B0503020102020204" pitchFamily="34" charset="0"/>
                <a:cs typeface="Segoe UI" panose="020B0502040204020203" pitchFamily="34" charset="0"/>
              </a:rPr>
              <a:t>requirements </a:t>
            </a:r>
            <a:br>
              <a:rPr lang="en-US" sz="5000" dirty="0">
                <a:latin typeface="Franklin Gothic Book" panose="020B0503020102020204" pitchFamily="34" charset="0"/>
                <a:cs typeface="Segoe UI" panose="020B0502040204020203" pitchFamily="34" charset="0"/>
              </a:rPr>
            </a:br>
            <a:endParaRPr lang="en-US" sz="5000" dirty="0">
              <a:latin typeface="Franklin Gothic Book" panose="020B0503020102020204" pitchFamily="34" charset="0"/>
              <a:cs typeface="Segoe UI" panose="020B0502040204020203" pitchFamily="34" charset="0"/>
            </a:endParaRPr>
          </a:p>
        </p:txBody>
      </p:sp>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2277554" y="4554280"/>
            <a:ext cx="4983635" cy="2377421"/>
          </a:xfrm>
        </p:spPr>
        <p:txBody>
          <a:bodyPr>
            <a:normAutofit/>
          </a:bodyPr>
          <a:lstStyle/>
          <a:p>
            <a:pPr algn="l"/>
            <a:r>
              <a:rPr lang="en-US" sz="2200" dirty="0">
                <a:latin typeface="Franklin Gothic Book" panose="020B0503020102020204" pitchFamily="34" charset="0"/>
              </a:rPr>
              <a:t>MA/PGDip Strategic People Management </a:t>
            </a:r>
          </a:p>
        </p:txBody>
      </p:sp>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25211" y="846351"/>
            <a:ext cx="2545798" cy="2545798"/>
          </a:xfrm>
          <a:prstGeom prst="rect">
            <a:avLst/>
          </a:prstGeom>
        </p:spPr>
      </p:pic>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350640" y="846351"/>
            <a:ext cx="2545798" cy="2545798"/>
          </a:xfrm>
          <a:prstGeom prst="rect">
            <a:avLst/>
          </a:prstGeom>
        </p:spPr>
      </p:pic>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725211" y="3465850"/>
            <a:ext cx="2545798" cy="2545798"/>
          </a:xfrm>
          <a:prstGeom prst="rect">
            <a:avLst/>
          </a:prstGeom>
        </p:spPr>
      </p:pic>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350640" y="3465850"/>
            <a:ext cx="2545798" cy="2545798"/>
          </a:xfrm>
          <a:prstGeom prst="rect">
            <a:avLst/>
          </a:prstGeom>
        </p:spPr>
      </p:pic>
    </p:spTree>
    <p:extLst>
      <p:ext uri="{BB962C8B-B14F-4D97-AF65-F5344CB8AC3E}">
        <p14:creationId xmlns:p14="http://schemas.microsoft.com/office/powerpoint/2010/main" val="13434127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E094F-A36D-3F4B-83FF-B4B0AC33F08B}"/>
              </a:ext>
            </a:extLst>
          </p:cNvPr>
          <p:cNvSpPr>
            <a:spLocks noGrp="1"/>
          </p:cNvSpPr>
          <p:nvPr>
            <p:ph type="title"/>
          </p:nvPr>
        </p:nvSpPr>
        <p:spPr/>
        <p:txBody>
          <a:bodyPr/>
          <a:lstStyle/>
          <a:p>
            <a:r>
              <a:rPr lang="en-US" dirty="0" err="1"/>
              <a:t>Pechakucha</a:t>
            </a:r>
            <a:r>
              <a:rPr lang="en-US" dirty="0"/>
              <a:t> style </a:t>
            </a:r>
          </a:p>
        </p:txBody>
      </p:sp>
      <p:sp>
        <p:nvSpPr>
          <p:cNvPr id="3" name="Content Placeholder 2">
            <a:extLst>
              <a:ext uri="{FF2B5EF4-FFF2-40B4-BE49-F238E27FC236}">
                <a16:creationId xmlns:a16="http://schemas.microsoft.com/office/drawing/2014/main" id="{6483998B-FF21-9945-B118-BC1BB47CAAF4}"/>
              </a:ext>
            </a:extLst>
          </p:cNvPr>
          <p:cNvSpPr>
            <a:spLocks noGrp="1"/>
          </p:cNvSpPr>
          <p:nvPr>
            <p:ph idx="1"/>
          </p:nvPr>
        </p:nvSpPr>
        <p:spPr/>
        <p:txBody>
          <a:bodyPr>
            <a:normAutofit/>
          </a:bodyPr>
          <a:lstStyle/>
          <a:p>
            <a:r>
              <a:rPr lang="en-GB" dirty="0" err="1"/>
              <a:t>PechaKucha</a:t>
            </a:r>
            <a:r>
              <a:rPr lang="en-GB" dirty="0"/>
              <a:t> is a specific style of presentation that originated in Japan that entails presentations of 20 slides, displayed for 20 seconds each, (i.e. they automatically advance) for a total presentation time of 6 minutes and forty seconds.  Check out </a:t>
            </a:r>
            <a:r>
              <a:rPr lang="en-GB" u="sng" dirty="0">
                <a:hlinkClick r:id="rId3"/>
              </a:rPr>
              <a:t>PechaKucha.org</a:t>
            </a:r>
            <a:r>
              <a:rPr lang="en-GB" dirty="0"/>
              <a:t>.  They’re the “keepers” of the format.  </a:t>
            </a:r>
          </a:p>
          <a:p>
            <a:r>
              <a:rPr lang="en-GB" dirty="0"/>
              <a:t>This approach requires great timing and practice, it creates suspense and gives the presenter a thrill of victory! </a:t>
            </a:r>
          </a:p>
          <a:p>
            <a:endParaRPr lang="en-GB" dirty="0"/>
          </a:p>
          <a:p>
            <a:r>
              <a:rPr lang="en-US" dirty="0">
                <a:hlinkClick r:id="rId4"/>
              </a:rPr>
              <a:t>https://paulgordonbrown.com/2014/12/13/your-ultimate-guide-to-giving-pechakucha-presentations/</a:t>
            </a:r>
            <a:endParaRPr lang="en-US" dirty="0"/>
          </a:p>
          <a:p>
            <a:endParaRPr lang="en-US" dirty="0"/>
          </a:p>
        </p:txBody>
      </p:sp>
    </p:spTree>
    <p:extLst>
      <p:ext uri="{BB962C8B-B14F-4D97-AF65-F5344CB8AC3E}">
        <p14:creationId xmlns:p14="http://schemas.microsoft.com/office/powerpoint/2010/main" val="6735370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How to make a PechaKucha presentation for class [for students]">
            <a:hlinkClick r:id="" action="ppaction://media"/>
            <a:extLst>
              <a:ext uri="{FF2B5EF4-FFF2-40B4-BE49-F238E27FC236}">
                <a16:creationId xmlns:a16="http://schemas.microsoft.com/office/drawing/2014/main" id="{1766AEFC-3BDB-BD49-8C4C-DDA51694A1F6}"/>
              </a:ext>
            </a:extLst>
          </p:cNvPr>
          <p:cNvPicPr>
            <a:picLocks noRot="1" noChangeAspect="1"/>
          </p:cNvPicPr>
          <p:nvPr>
            <a:videoFile r:link="rId1"/>
          </p:nvPr>
        </p:nvPicPr>
        <p:blipFill>
          <a:blip r:embed="rId4"/>
          <a:stretch>
            <a:fillRect/>
          </a:stretch>
        </p:blipFill>
        <p:spPr>
          <a:xfrm>
            <a:off x="1761067" y="1005275"/>
            <a:ext cx="8432800" cy="4764532"/>
          </a:xfrm>
          <a:prstGeom prst="rect">
            <a:avLst/>
          </a:prstGeom>
        </p:spPr>
      </p:pic>
    </p:spTree>
    <p:extLst>
      <p:ext uri="{BB962C8B-B14F-4D97-AF65-F5344CB8AC3E}">
        <p14:creationId xmlns:p14="http://schemas.microsoft.com/office/powerpoint/2010/main" val="1210826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83B56-F62C-8D4D-B5C5-9EEF185E630A}"/>
              </a:ext>
            </a:extLst>
          </p:cNvPr>
          <p:cNvSpPr>
            <a:spLocks noGrp="1"/>
          </p:cNvSpPr>
          <p:nvPr>
            <p:ph type="ctrTitle"/>
          </p:nvPr>
        </p:nvSpPr>
        <p:spPr/>
        <p:txBody>
          <a:bodyPr>
            <a:normAutofit fontScale="90000"/>
          </a:bodyPr>
          <a:lstStyle/>
          <a:p>
            <a:r>
              <a:rPr lang="en-US" dirty="0"/>
              <a:t>Topic introduction: </a:t>
            </a:r>
            <a:br>
              <a:rPr lang="en-US" dirty="0"/>
            </a:br>
            <a:r>
              <a:rPr lang="en-US" dirty="0"/>
              <a:t>Why does </a:t>
            </a:r>
            <a:r>
              <a:rPr lang="en-US" dirty="0" err="1"/>
              <a:t>organisational</a:t>
            </a:r>
            <a:r>
              <a:rPr lang="en-US" dirty="0"/>
              <a:t> change often fail? Discuss in groups</a:t>
            </a:r>
          </a:p>
        </p:txBody>
      </p:sp>
      <p:sp>
        <p:nvSpPr>
          <p:cNvPr id="3" name="Subtitle 2">
            <a:extLst>
              <a:ext uri="{FF2B5EF4-FFF2-40B4-BE49-F238E27FC236}">
                <a16:creationId xmlns:a16="http://schemas.microsoft.com/office/drawing/2014/main" id="{5780CAFE-3920-D44F-912E-B1D953ECEC15}"/>
              </a:ext>
            </a:extLst>
          </p:cNvPr>
          <p:cNvSpPr>
            <a:spLocks noGrp="1"/>
          </p:cNvSpPr>
          <p:nvPr>
            <p:ph type="subTitle" idx="1"/>
          </p:nvPr>
        </p:nvSpPr>
        <p:spPr/>
        <p:txBody>
          <a:bodyPr>
            <a:normAutofit lnSpcReduction="10000"/>
          </a:bodyPr>
          <a:lstStyle/>
          <a:p>
            <a:r>
              <a:rPr lang="en-US" dirty="0"/>
              <a:t>The CIPD enabling change video from the Learning Hub </a:t>
            </a:r>
            <a:r>
              <a:rPr lang="en-US" u="sng" dirty="0">
                <a:hlinkClick r:id="rId3"/>
              </a:rPr>
              <a:t>https://learninghub.cipd.org/d2l/le/enhancedSequenceViewer/6669?url=https%3A%2F%2F927c5291-88a7-4867-8a37-2c6769ede575.sequences.api.brightspace.com%2F6669%2Factivity%2F2856%3FfilterOnDatesAndDepth%3D1</a:t>
            </a:r>
            <a:r>
              <a:rPr lang="en-US" dirty="0"/>
              <a:t>  </a:t>
            </a:r>
          </a:p>
        </p:txBody>
      </p:sp>
      <p:sp>
        <p:nvSpPr>
          <p:cNvPr id="4" name="TextBox 3">
            <a:extLst>
              <a:ext uri="{FF2B5EF4-FFF2-40B4-BE49-F238E27FC236}">
                <a16:creationId xmlns:a16="http://schemas.microsoft.com/office/drawing/2014/main" id="{2C2DF806-3566-144F-96F4-F35654B7A115}"/>
              </a:ext>
            </a:extLst>
          </p:cNvPr>
          <p:cNvSpPr txBox="1"/>
          <p:nvPr/>
        </p:nvSpPr>
        <p:spPr>
          <a:xfrm>
            <a:off x="10478814" y="764102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0828554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Research presentation_RVA_v3" id="{DF2794B4-2314-4F87-8639-5DCB9EEE28EE}" vid="{3B969E49-204F-4FF6-BD10-D26195B8D4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D6A2463A8A82142A6548B9131E3D7A0" ma:contentTypeVersion="2" ma:contentTypeDescription="Create a new document." ma:contentTypeScope="" ma:versionID="e79b88f5509162dd3e3d41034cbc4ef0">
  <xsd:schema xmlns:xsd="http://www.w3.org/2001/XMLSchema" xmlns:xs="http://www.w3.org/2001/XMLSchema" xmlns:p="http://schemas.microsoft.com/office/2006/metadata/properties" xmlns:ns2="485fa9d4-44b1-465c-9ff3-41847aec11e1" targetNamespace="http://schemas.microsoft.com/office/2006/metadata/properties" ma:root="true" ma:fieldsID="4375521351f00968275044d4525731ba" ns2:_="">
    <xsd:import namespace="485fa9d4-44b1-465c-9ff3-41847aec11e1"/>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5fa9d4-44b1-465c-9ff3-41847aec11e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CA875DA-F9FD-4F83-A049-3B1027B542DE}">
  <ds:schemaRefs>
    <ds:schemaRef ds:uri="http://schemas.microsoft.com/sharepoint/v3/contenttype/forms"/>
  </ds:schemaRefs>
</ds:datastoreItem>
</file>

<file path=customXml/itemProps2.xml><?xml version="1.0" encoding="utf-8"?>
<ds:datastoreItem xmlns:ds="http://schemas.openxmlformats.org/officeDocument/2006/customXml" ds:itemID="{1D98175D-54AD-4E6F-A5DA-0865B1104B36}">
  <ds:schemaRefs>
    <ds:schemaRef ds:uri="485fa9d4-44b1-465c-9ff3-41847aec11e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3C7D9E6-B0D9-433E-BD46-EB60F64F4DA8}">
  <ds:schemaRefs>
    <ds:schemaRef ds:uri="http://purl.org/dc/elements/1.1/"/>
    <ds:schemaRef ds:uri="485fa9d4-44b1-465c-9ff3-41847aec11e1"/>
    <ds:schemaRef ds:uri="http://schemas.microsoft.com/office/infopath/2007/PartnerControls"/>
    <ds:schemaRef ds:uri="http://purl.org/dc/terms/"/>
    <ds:schemaRef ds:uri="http://purl.org/dc/dcmitype/"/>
    <ds:schemaRef ds:uri="http://schemas.microsoft.com/office/2006/documentManagement/types"/>
    <ds:schemaRef ds:uri="http://schemas.microsoft.com/office/2006/metadata/properti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Research presentation</Template>
  <TotalTime>0</TotalTime>
  <Words>1700</Words>
  <Application>Microsoft Macintosh PowerPoint</Application>
  <PresentationFormat>Widescreen</PresentationFormat>
  <Paragraphs>175</Paragraphs>
  <Slides>27</Slides>
  <Notes>15</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Calibri</vt:lpstr>
      <vt:lpstr>Calibri Light</vt:lpstr>
      <vt:lpstr>Franklin Gothic Book</vt:lpstr>
      <vt:lpstr>Helvetica Neue Medium</vt:lpstr>
      <vt:lpstr>Symbol</vt:lpstr>
      <vt:lpstr>Wingdings</vt:lpstr>
      <vt:lpstr>Office Theme</vt:lpstr>
      <vt:lpstr>Driving Change and Building Business Cases:  Investigating a HR- related Business Issue</vt:lpstr>
      <vt:lpstr>Module Learning Objectives </vt:lpstr>
      <vt:lpstr>PowerPoint Presentation</vt:lpstr>
      <vt:lpstr>Session Overview</vt:lpstr>
      <vt:lpstr>Business Issues</vt:lpstr>
      <vt:lpstr>Rationale</vt:lpstr>
      <vt:lpstr>PowerPoint Presentation</vt:lpstr>
      <vt:lpstr>Assignments  </vt:lpstr>
      <vt:lpstr>Task 1  </vt:lpstr>
      <vt:lpstr>Sections and format  1000 words +/- 10% (supported with relevant images and diagrams) </vt:lpstr>
      <vt:lpstr>Supplementary notes (report)  Around 25 references  2500 words +/- 10%</vt:lpstr>
      <vt:lpstr>Task 2  1000 words +/- 10% </vt:lpstr>
      <vt:lpstr>Task 2  Format</vt:lpstr>
      <vt:lpstr>Project Initiation Document (PID)   </vt:lpstr>
      <vt:lpstr>PowerPoint Presentation</vt:lpstr>
      <vt:lpstr>PowerPoint Presentation</vt:lpstr>
      <vt:lpstr>PowerPoint Presentation</vt:lpstr>
      <vt:lpstr>PowerPoint Presentation</vt:lpstr>
      <vt:lpstr>PowerPoint Presentation</vt:lpstr>
      <vt:lpstr>PowerPoint Presentation</vt:lpstr>
      <vt:lpstr>Timescales  </vt:lpstr>
      <vt:lpstr>PowerPoint Presentation</vt:lpstr>
      <vt:lpstr>PowerPoint Presentation</vt:lpstr>
      <vt:lpstr>Presentation requirements  </vt:lpstr>
      <vt:lpstr>Pechakucha style </vt:lpstr>
      <vt:lpstr>PowerPoint Presentation</vt:lpstr>
      <vt:lpstr>Topic introduction:  Why does organisational change often fail? Discuss in groups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Investigating a Business Issue</dc:title>
  <dc:creator/>
  <cp:lastModifiedBy/>
  <cp:revision>1</cp:revision>
  <dcterms:created xsi:type="dcterms:W3CDTF">2020-05-23T09:11:36Z</dcterms:created>
  <dcterms:modified xsi:type="dcterms:W3CDTF">2022-06-29T11:22:03Z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0x0101008D6A2463A8A82142A6548B9131E3D7A0</vt:lpwstr>
  </property>
</Properties>
</file>