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6"/>
  </p:notesMasterIdLst>
  <p:sldIdLst>
    <p:sldId id="269" r:id="rId2"/>
    <p:sldId id="256" r:id="rId3"/>
    <p:sldId id="257" r:id="rId4"/>
    <p:sldId id="258" r:id="rId5"/>
    <p:sldId id="259" r:id="rId6"/>
    <p:sldId id="260" r:id="rId7"/>
    <p:sldId id="261" r:id="rId8"/>
    <p:sldId id="262" r:id="rId9"/>
    <p:sldId id="263" r:id="rId10"/>
    <p:sldId id="264" r:id="rId11"/>
    <p:sldId id="271" r:id="rId12"/>
    <p:sldId id="268" r:id="rId13"/>
    <p:sldId id="267" r:id="rId14"/>
    <p:sldId id="270" r:id="rId15"/>
  </p:sldIdLst>
  <p:sldSz cx="14630400" cy="8229600"/>
  <p:notesSz cx="8229600" cy="14630400"/>
  <p:embeddedFontLst>
    <p:embeddedFont>
      <p:font typeface="Barlow Bold" panose="00000800000000000000" pitchFamily="2" charset="0"/>
      <p:bold r:id="rId17"/>
    </p:embeddedFont>
    <p:embeddedFont>
      <p:font typeface="Montserrat" panose="00000500000000000000" pitchFamily="2" charset="0"/>
      <p:regular r:id="rId18"/>
      <p:bold r:id="rId19"/>
      <p:italic r:id="rId20"/>
      <p:boldItalic r:id="rId21"/>
    </p:embeddedFont>
  </p:embeddedFontLst>
  <p:defaultText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94610"/>
  </p:normalViewPr>
  <p:slideViewPr>
    <p:cSldViewPr snapToGrid="0" snapToObjects="1">
      <p:cViewPr varScale="1">
        <p:scale>
          <a:sx n="46" d="100"/>
          <a:sy n="46" d="100"/>
        </p:scale>
        <p:origin x="1068"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27668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13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EEFF5"/>
          </a:solid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image" Target="../media/image23.png"/><Relationship Id="rId5" Type="http://schemas.openxmlformats.org/officeDocument/2006/relationships/image" Target="../media/image22.png"/><Relationship Id="rId10" Type="http://schemas.openxmlformats.org/officeDocument/2006/relationships/image" Target="../media/image27.png"/><Relationship Id="rId4" Type="http://schemas.openxmlformats.org/officeDocument/2006/relationships/image" Target="../media/image21.png"/><Relationship Id="rId9" Type="http://schemas.openxmlformats.org/officeDocument/2006/relationships/image" Target="../media/image26.png"/></Relationships>
</file>

<file path=ppt/slides/_rels/slide9.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image" Target="../media/image31.png"/><Relationship Id="rId5" Type="http://schemas.openxmlformats.org/officeDocument/2006/relationships/image" Target="../media/image30.png"/><Relationship Id="rId10" Type="http://schemas.openxmlformats.org/officeDocument/2006/relationships/image" Target="../media/image35.png"/><Relationship Id="rId4" Type="http://schemas.openxmlformats.org/officeDocument/2006/relationships/image" Target="../media/image29.png"/><Relationship Id="rId9" Type="http://schemas.openxmlformats.org/officeDocument/2006/relationships/image" Target="../media/image34.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3" Type="http://schemas.openxmlformats.org/officeDocument/2006/relationships/hyperlink" Target="https://www.morningstar.com/stocks/xnys/bp/quote?utm_source=chatgpt.com" TargetMode="External"/><Relationship Id="rId18" Type="http://schemas.openxmlformats.org/officeDocument/2006/relationships/hyperlink" Target="https://www.londonstockexchange.com/stock/JD./jd-sports-fashion-plc/company-page" TargetMode="External"/><Relationship Id="rId26" Type="http://schemas.openxmlformats.org/officeDocument/2006/relationships/hyperlink" Target="https://www.tescoplc.com/investors/share-price-information/share-price-chart" TargetMode="External"/><Relationship Id="rId39" Type="http://schemas.openxmlformats.org/officeDocument/2006/relationships/hyperlink" Target="https://www.digrin.com/stocks/detail/TSCO.L/price" TargetMode="External"/><Relationship Id="rId21" Type="http://schemas.openxmlformats.org/officeDocument/2006/relationships/hyperlink" Target="https://www.hl.co.uk/shares/shares-search-results/j/jd-sports-fashion-plc-ord-gbp0.0005?utm_source=chatgpt.com" TargetMode="External"/><Relationship Id="rId34" Type="http://schemas.openxmlformats.org/officeDocument/2006/relationships/hyperlink" Target="https://www.investing.com/equities/tesco-historical-data?utm_source=chatgpt.com" TargetMode="External"/><Relationship Id="rId42" Type="http://schemas.openxmlformats.org/officeDocument/2006/relationships/hyperlink" Target="https://seekingalpha.com/symbol/BP/historical-price-quotes?utm_source=chatgpt.com" TargetMode="External"/><Relationship Id="rId47" Type="http://schemas.openxmlformats.org/officeDocument/2006/relationships/hyperlink" Target="https://www.fool.co.uk/2025/04/14/down-38-over-12-months-is-the-bp-share-price-the-bargain-of-2025/" TargetMode="External"/><Relationship Id="rId7" Type="http://schemas.openxmlformats.org/officeDocument/2006/relationships/hyperlink" Target="https://www.bp.com/en/global/corporate/investors/share-price-tools.html" TargetMode="External"/><Relationship Id="rId2" Type="http://schemas.openxmlformats.org/officeDocument/2006/relationships/notesSlide" Target="../notesSlides/notesSlide10.xml"/><Relationship Id="rId16" Type="http://schemas.openxmlformats.org/officeDocument/2006/relationships/hyperlink" Target="https://markets.ft.com/data/equities/tearsheet/historical?s=JD.%3ALSE" TargetMode="External"/><Relationship Id="rId29" Type="http://schemas.openxmlformats.org/officeDocument/2006/relationships/hyperlink" Target="https://markets.ft.com/data/equities/tearsheet/historical?s=TSCO%3ALSE" TargetMode="External"/><Relationship Id="rId11" Type="http://schemas.openxmlformats.org/officeDocument/2006/relationships/hyperlink" Target="https://www.sharesmagazine.co.uk/shares/share/BP./historic-prices?utm_source=chatgpt.com" TargetMode="External"/><Relationship Id="rId24" Type="http://schemas.openxmlformats.org/officeDocument/2006/relationships/hyperlink" Target="https://beta.finance.yahoo.com/quote/JDSPY/history/" TargetMode="External"/><Relationship Id="rId32" Type="http://schemas.openxmlformats.org/officeDocument/2006/relationships/hyperlink" Target="https://uk.finance.yahoo.com/quote/TSCO.L/history/?utm_source=chatgpt.com" TargetMode="External"/><Relationship Id="rId37" Type="http://schemas.openxmlformats.org/officeDocument/2006/relationships/hyperlink" Target="https://www.sharesmagazine.co.uk/shares/share/TSCO/historic-prices?endDate=14-05-2025&amp;startDate=14-05-2024" TargetMode="External"/><Relationship Id="rId40" Type="http://schemas.openxmlformats.org/officeDocument/2006/relationships/hyperlink" Target="https://www.digrin.com/stocks/detail/TSCO.L/price?utm_source=chatgpt.com" TargetMode="External"/><Relationship Id="rId45" Type="http://schemas.openxmlformats.org/officeDocument/2006/relationships/hyperlink" Target="https://markets.ft.com/data/equities/tearsheet/summary?s=BBG000HLFD90" TargetMode="External"/><Relationship Id="rId5" Type="http://schemas.openxmlformats.org/officeDocument/2006/relationships/hyperlink" Target="https://www.bp.com/en/global/corporate/investors/shareholder-and-dividend-information/financial-calendar.html" TargetMode="External"/><Relationship Id="rId15" Type="http://schemas.openxmlformats.org/officeDocument/2006/relationships/hyperlink" Target="https://www.jdplc.com/investor-relations/share-price/?utm_source=chatgpt.com" TargetMode="External"/><Relationship Id="rId23" Type="http://schemas.openxmlformats.org/officeDocument/2006/relationships/hyperlink" Target="https://www.fool.co.uk/2025/04/11/up-17-in-2-days-at-last-some-good-news-for-those-with-an-interest-in-the-jd-sports-share-price/?utm_source=chatgpt.com" TargetMode="External"/><Relationship Id="rId28" Type="http://schemas.openxmlformats.org/officeDocument/2006/relationships/hyperlink" Target="https://www.tescoplc.com/investors/share-price-information/share-price" TargetMode="External"/><Relationship Id="rId36" Type="http://schemas.openxmlformats.org/officeDocument/2006/relationships/hyperlink" Target="https://www.londonstockexchange.com/stock/TSCO/tesco-plc/company-page?utm_source=chatgpt.com" TargetMode="External"/><Relationship Id="rId49" Type="http://schemas.openxmlformats.org/officeDocument/2006/relationships/hyperlink" Target="https://www.sharesmagazine.co.uk/shares/share/JD./historic-prices" TargetMode="External"/><Relationship Id="rId10" Type="http://schemas.openxmlformats.org/officeDocument/2006/relationships/hyperlink" Target="https://www.sharesmagazine.co.uk/shares/share/BP./historic-prices" TargetMode="External"/><Relationship Id="rId19" Type="http://schemas.openxmlformats.org/officeDocument/2006/relationships/hyperlink" Target="https://www.londonstockexchange.com/stock/JD./jd-sports-fashion-plc/company-page?utm_source=chatgpt.com" TargetMode="External"/><Relationship Id="rId31" Type="http://schemas.openxmlformats.org/officeDocument/2006/relationships/hyperlink" Target="https://uk.finance.yahoo.com/quote/TSCO.L/history/" TargetMode="External"/><Relationship Id="rId44" Type="http://schemas.openxmlformats.org/officeDocument/2006/relationships/hyperlink" Target="https://www.macrotrends.net/stocks/charts/BP/bp/stock-price-history?utm_source=chatgpt.com" TargetMode="External"/><Relationship Id="rId4" Type="http://schemas.openxmlformats.org/officeDocument/2006/relationships/hyperlink" Target="https://www.bp.com/en/global/corporate/investors/share-price-tools/share-price-history.html?utm_source=chatgpt.com" TargetMode="External"/><Relationship Id="rId9" Type="http://schemas.openxmlformats.org/officeDocument/2006/relationships/hyperlink" Target="https://www.reuters.com/business/energy/bp-share-buyback-outlook-risk-oil-price-slump-analysts-say-2025-04-23/?utm_source=chatgpt.com" TargetMode="External"/><Relationship Id="rId14" Type="http://schemas.openxmlformats.org/officeDocument/2006/relationships/hyperlink" Target="https://www.jdplc.com/investor-relations/share-price/" TargetMode="External"/><Relationship Id="rId22" Type="http://schemas.openxmlformats.org/officeDocument/2006/relationships/hyperlink" Target="https://www.fool.co.uk/2025/04/11/up-17-in-2-days-at-last-some-good-news-for-those-with-an-interest-in-the-jd-sports-share-price/" TargetMode="External"/><Relationship Id="rId27" Type="http://schemas.openxmlformats.org/officeDocument/2006/relationships/hyperlink" Target="https://www.tescoplc.com/investors/share-price-information/share-price-chart?utm_source=chatgpt.com" TargetMode="External"/><Relationship Id="rId30" Type="http://schemas.openxmlformats.org/officeDocument/2006/relationships/hyperlink" Target="https://markets.ft.com/data/equities/tearsheet/historical?s=TSCO%3ALSE&amp;utm_source=chatgpt.com" TargetMode="External"/><Relationship Id="rId35" Type="http://schemas.openxmlformats.org/officeDocument/2006/relationships/hyperlink" Target="https://www.londonstockexchange.com/stock/TSCO/tesco-plc/company-page" TargetMode="External"/><Relationship Id="rId43" Type="http://schemas.openxmlformats.org/officeDocument/2006/relationships/hyperlink" Target="https://www.macrotrends.net/stocks/charts/BP/bp/stock-price-history" TargetMode="External"/><Relationship Id="rId48" Type="http://schemas.openxmlformats.org/officeDocument/2006/relationships/hyperlink" Target="https://www.fool.co.uk/2025/04/14/down-38-over-12-months-is-the-bp-share-price-the-bargain-of-2025/?utm_source=chatgpt.com" TargetMode="External"/><Relationship Id="rId8" Type="http://schemas.openxmlformats.org/officeDocument/2006/relationships/hyperlink" Target="https://www.reuters.com/business/energy/bp-share-buyback-outlook-risk-oil-price-slump-analysts-say-2025-04-23/" TargetMode="External"/><Relationship Id="rId3" Type="http://schemas.openxmlformats.org/officeDocument/2006/relationships/hyperlink" Target="https://www.bp.com/en/global/corporate/investors/share-price-tools/share-price-history.html" TargetMode="External"/><Relationship Id="rId12" Type="http://schemas.openxmlformats.org/officeDocument/2006/relationships/hyperlink" Target="https://www.morningstar.com/stocks/xnys/bp/quote" TargetMode="External"/><Relationship Id="rId17" Type="http://schemas.openxmlformats.org/officeDocument/2006/relationships/hyperlink" Target="https://markets.ft.com/data/equities/tearsheet/historical?s=JD.%3ALSE&amp;utm_source=chatgpt.com" TargetMode="External"/><Relationship Id="rId25" Type="http://schemas.openxmlformats.org/officeDocument/2006/relationships/hyperlink" Target="https://beta.finance.yahoo.com/quote/JDSPY/history/?utm_source=chatgpt.com" TargetMode="External"/><Relationship Id="rId33" Type="http://schemas.openxmlformats.org/officeDocument/2006/relationships/hyperlink" Target="https://www.investing.com/equities/tesco-historical-data" TargetMode="External"/><Relationship Id="rId38" Type="http://schemas.openxmlformats.org/officeDocument/2006/relationships/hyperlink" Target="https://www.sharesmagazine.co.uk/shares/share/TSCO/historic-prices?endDate=14-05-2025&amp;startDate=14-05-2024&amp;utm_source=chatgpt.com" TargetMode="External"/><Relationship Id="rId46" Type="http://schemas.openxmlformats.org/officeDocument/2006/relationships/hyperlink" Target="https://markets.ft.com/data/equities/tearsheet/summary?s=BBG000HLFD90&amp;utm_source=chatgpt.com" TargetMode="External"/><Relationship Id="rId20" Type="http://schemas.openxmlformats.org/officeDocument/2006/relationships/hyperlink" Target="https://www.hl.co.uk/shares/shares-search-results/j/jd-sports-fashion-plc-ord-gbp0.0005" TargetMode="External"/><Relationship Id="rId41" Type="http://schemas.openxmlformats.org/officeDocument/2006/relationships/hyperlink" Target="https://seekingalpha.com/symbol/BP/historical-price-quotes" TargetMode="External"/><Relationship Id="rId1" Type="http://schemas.openxmlformats.org/officeDocument/2006/relationships/slideLayout" Target="../slideLayouts/slideLayout14.xml"/><Relationship Id="rId6" Type="http://schemas.openxmlformats.org/officeDocument/2006/relationships/hyperlink" Target="https://www.bp.com/en/global/corporate/investors/shareholder-and-dividend-information/financial-calendar.html?utm_source=chatgpt.com"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up of a sign&#10;&#10;AI-generated content may be incorrect.">
            <a:extLst>
              <a:ext uri="{FF2B5EF4-FFF2-40B4-BE49-F238E27FC236}">
                <a16:creationId xmlns:a16="http://schemas.microsoft.com/office/drawing/2014/main" id="{3930238A-83E3-9D6D-33CE-130383CFB955}"/>
              </a:ext>
            </a:extLst>
          </p:cNvPr>
          <p:cNvPicPr>
            <a:picLocks noChangeAspect="1"/>
          </p:cNvPicPr>
          <p:nvPr/>
        </p:nvPicPr>
        <p:blipFill>
          <a:blip r:embed="rId2"/>
          <a:stretch>
            <a:fillRect/>
          </a:stretch>
        </p:blipFill>
        <p:spPr>
          <a:xfrm>
            <a:off x="0" y="374650"/>
            <a:ext cx="3898900" cy="1536700"/>
          </a:xfrm>
          <a:prstGeom prst="rect">
            <a:avLst/>
          </a:prstGeom>
        </p:spPr>
      </p:pic>
      <p:sp>
        <p:nvSpPr>
          <p:cNvPr id="6" name="TextBox 5">
            <a:extLst>
              <a:ext uri="{FF2B5EF4-FFF2-40B4-BE49-F238E27FC236}">
                <a16:creationId xmlns:a16="http://schemas.microsoft.com/office/drawing/2014/main" id="{6FB5718B-F352-05E9-5E72-113AAAAD94E7}"/>
              </a:ext>
            </a:extLst>
          </p:cNvPr>
          <p:cNvSpPr txBox="1"/>
          <p:nvPr/>
        </p:nvSpPr>
        <p:spPr>
          <a:xfrm>
            <a:off x="1219198" y="2521527"/>
            <a:ext cx="12954001" cy="4524315"/>
          </a:xfrm>
          <a:prstGeom prst="rect">
            <a:avLst/>
          </a:prstGeom>
          <a:noFill/>
        </p:spPr>
        <p:txBody>
          <a:bodyPr wrap="square" rtlCol="0">
            <a:spAutoFit/>
          </a:bodyPr>
          <a:lstStyle/>
          <a:p>
            <a:r>
              <a:rPr lang="en-GB" sz="3200" dirty="0">
                <a:effectLst>
                  <a:outerShdw blurRad="38100" dist="38100" dir="2700000" algn="tl">
                    <a:srgbClr val="000000">
                      <a:alpha val="43137"/>
                    </a:srgbClr>
                  </a:outerShdw>
                </a:effectLst>
              </a:rPr>
              <a:t>Digital Nomad Wales : The Remote Work and Travel Expo 2025</a:t>
            </a:r>
          </a:p>
          <a:p>
            <a:endParaRPr lang="en-GB" sz="3200" dirty="0">
              <a:effectLst>
                <a:outerShdw blurRad="38100" dist="38100" dir="2700000" algn="tl">
                  <a:srgbClr val="000000">
                    <a:alpha val="43137"/>
                  </a:srgbClr>
                </a:outerShdw>
              </a:effectLst>
            </a:endParaRPr>
          </a:p>
          <a:p>
            <a:r>
              <a:rPr lang="en-GB" sz="3200" dirty="0">
                <a:effectLst>
                  <a:outerShdw blurRad="38100" dist="38100" dir="2700000" algn="tl">
                    <a:srgbClr val="000000">
                      <a:alpha val="43137"/>
                    </a:srgbClr>
                  </a:outerShdw>
                </a:effectLst>
              </a:rPr>
              <a:t>BMIH6007</a:t>
            </a:r>
          </a:p>
          <a:p>
            <a:r>
              <a:rPr lang="en-GB" sz="3200" dirty="0">
                <a:effectLst>
                  <a:outerShdw blurRad="38100" dist="38100" dir="2700000" algn="tl">
                    <a:srgbClr val="000000">
                      <a:alpha val="43137"/>
                    </a:srgbClr>
                  </a:outerShdw>
                </a:effectLst>
              </a:rPr>
              <a:t>International Meetings Management for the Hotel Industry</a:t>
            </a:r>
          </a:p>
          <a:p>
            <a:endParaRPr lang="en-GB" sz="3200" dirty="0">
              <a:effectLst>
                <a:outerShdw blurRad="38100" dist="38100" dir="2700000" algn="tl">
                  <a:srgbClr val="000000">
                    <a:alpha val="43137"/>
                  </a:srgbClr>
                </a:outerShdw>
              </a:effectLst>
            </a:endParaRPr>
          </a:p>
          <a:p>
            <a:r>
              <a:rPr lang="en-GB" sz="3200" dirty="0">
                <a:effectLst>
                  <a:outerShdw blurRad="38100" dist="38100" dir="2700000" algn="tl">
                    <a:srgbClr val="000000">
                      <a:alpha val="43137"/>
                    </a:srgbClr>
                  </a:outerShdw>
                </a:effectLst>
              </a:rPr>
              <a:t>Student name : GEORGIANA CAMELIA OTESANU</a:t>
            </a:r>
          </a:p>
          <a:p>
            <a:r>
              <a:rPr lang="en-GB" sz="3200" dirty="0">
                <a:effectLst>
                  <a:outerShdw blurRad="38100" dist="38100" dir="2700000" algn="tl">
                    <a:srgbClr val="000000">
                      <a:alpha val="43137"/>
                    </a:srgbClr>
                  </a:outerShdw>
                </a:effectLst>
              </a:rPr>
              <a:t>Student nr: 2239363</a:t>
            </a:r>
          </a:p>
          <a:p>
            <a:r>
              <a:rPr lang="en-GB" sz="3200" dirty="0">
                <a:effectLst>
                  <a:outerShdw blurRad="38100" dist="38100" dir="2700000" algn="tl">
                    <a:srgbClr val="000000">
                      <a:alpha val="43137"/>
                    </a:srgbClr>
                  </a:outerShdw>
                </a:effectLst>
              </a:rPr>
              <a:t>Lecturer name : KATHRYN FLYNN</a:t>
            </a:r>
          </a:p>
          <a:p>
            <a:r>
              <a:rPr lang="en-GB" sz="3200" dirty="0">
                <a:effectLst>
                  <a:outerShdw blurRad="38100" dist="38100" dir="2700000" algn="tl">
                    <a:srgbClr val="000000">
                      <a:alpha val="43137"/>
                    </a:srgbClr>
                  </a:outerShdw>
                </a:effectLst>
              </a:rPr>
              <a:t> </a:t>
            </a:r>
          </a:p>
        </p:txBody>
      </p:sp>
    </p:spTree>
    <p:extLst>
      <p:ext uri="{BB962C8B-B14F-4D97-AF65-F5344CB8AC3E}">
        <p14:creationId xmlns:p14="http://schemas.microsoft.com/office/powerpoint/2010/main" val="673677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58309" y="639247"/>
            <a:ext cx="7627382" cy="1425416"/>
          </a:xfrm>
          <a:prstGeom prst="rect">
            <a:avLst/>
          </a:prstGeom>
          <a:noFill/>
          <a:ln/>
        </p:spPr>
        <p:txBody>
          <a:bodyPr wrap="square" lIns="0" tIns="0" rIns="0" bIns="0" rtlCol="0" anchor="t"/>
          <a:lstStyle/>
          <a:p>
            <a:pPr marL="0" indent="0" algn="l">
              <a:lnSpc>
                <a:spcPts val="5600"/>
              </a:lnSpc>
              <a:buNone/>
            </a:pPr>
            <a:r>
              <a:rPr lang="en-US" sz="4450" b="1" dirty="0">
                <a:solidFill>
                  <a:srgbClr val="7068F4"/>
                </a:solidFill>
                <a:latin typeface="Barlow Bold" pitchFamily="34" charset="0"/>
                <a:ea typeface="Barlow Bold" pitchFamily="34" charset="-122"/>
                <a:cs typeface="Barlow Bold" pitchFamily="34" charset="-120"/>
              </a:rPr>
              <a:t>INTRODUCTION:</a:t>
            </a:r>
            <a:endParaRPr lang="en-US" sz="4450" dirty="0"/>
          </a:p>
        </p:txBody>
      </p:sp>
      <p:sp>
        <p:nvSpPr>
          <p:cNvPr id="4" name="Text 1"/>
          <p:cNvSpPr/>
          <p:nvPr/>
        </p:nvSpPr>
        <p:spPr>
          <a:xfrm>
            <a:off x="758309" y="2389584"/>
            <a:ext cx="7627382" cy="5200650"/>
          </a:xfrm>
          <a:prstGeom prst="rect">
            <a:avLst/>
          </a:prstGeom>
          <a:noFill/>
          <a:ln/>
        </p:spPr>
        <p:txBody>
          <a:bodyPr wrap="square" lIns="0" tIns="0" rIns="0" bIns="0" rtlCol="0" anchor="t"/>
          <a:lstStyle/>
          <a:p>
            <a:pPr marL="0" indent="0" algn="l">
              <a:lnSpc>
                <a:spcPts val="2700"/>
              </a:lnSpc>
              <a:buNone/>
            </a:pPr>
            <a:r>
              <a:rPr lang="en-US" sz="1700" dirty="0">
                <a:solidFill>
                  <a:srgbClr val="272525"/>
                </a:solidFill>
                <a:latin typeface="Montserrat" pitchFamily="34" charset="0"/>
                <a:ea typeface="Montserrat" pitchFamily="34" charset="-122"/>
                <a:cs typeface="Montserrat" pitchFamily="34" charset="-120"/>
              </a:rPr>
              <a:t>BP p.l.c. (2025) says the event's major goal is to showcase Wales's kind welcome (Croeso), culture, language, and unique qualities. We wish to promote the "Year of Croeso 2025" project by making Welsh heritage, culture, and gastronomy fascinating, according to BP p.l.c. (2025). 3. Giving delegates a taste of Welsh hospitality fills a vacuum in the worldwide MICE calendar (BP p.l.c., 2025). 4. The event emphasises authenticity and locale to stand out from other worldwide conferences (JD Sports Fashion Plc, 20254). BP p.l.c. (2025) claims the purpose is to improve business and cultural linkages between Welsh tourism stakeholders and international visitors. BP plc (2025) We hope to attract business and leisure tourists seeking unique experiences. Structured event goals make planning easier and ensure that every choice supports our core purpose, according to Tesco PLC (2025). 8. Finally, a defined goal leads all decisions, from budget to marketing plan (Tesco PLC, 2025.1).</a:t>
            </a:r>
            <a:endParaRPr lang="en-US" sz="17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58309" y="836771"/>
            <a:ext cx="4784169" cy="498872"/>
          </a:xfrm>
          <a:prstGeom prst="rect">
            <a:avLst/>
          </a:prstGeom>
          <a:noFill/>
          <a:ln/>
        </p:spPr>
        <p:txBody>
          <a:bodyPr wrap="none" lIns="0" tIns="0" rIns="0" bIns="0" rtlCol="0" anchor="t"/>
          <a:lstStyle/>
          <a:p>
            <a:pPr marL="0" indent="0" algn="l">
              <a:lnSpc>
                <a:spcPts val="3900"/>
              </a:lnSpc>
              <a:buNone/>
            </a:pPr>
            <a:r>
              <a:rPr lang="en-US" sz="3100" b="1" dirty="0">
                <a:solidFill>
                  <a:srgbClr val="7068F4"/>
                </a:solidFill>
                <a:latin typeface="Barlow Bold" pitchFamily="34" charset="0"/>
                <a:ea typeface="Barlow Bold" pitchFamily="34" charset="-122"/>
                <a:cs typeface="Barlow Bold" pitchFamily="34" charset="-120"/>
              </a:rPr>
              <a:t>Event Fundraising Strategy</a:t>
            </a:r>
            <a:endParaRPr lang="en-US" sz="3100" dirty="0"/>
          </a:p>
        </p:txBody>
      </p:sp>
      <p:pic>
        <p:nvPicPr>
          <p:cNvPr id="4" name="Image 1" descr="preencoded.png"/>
          <p:cNvPicPr>
            <a:picLocks noChangeAspect="1"/>
          </p:cNvPicPr>
          <p:nvPr/>
        </p:nvPicPr>
        <p:blipFill>
          <a:blip r:embed="rId4"/>
          <a:stretch>
            <a:fillRect/>
          </a:stretch>
        </p:blipFill>
        <p:spPr>
          <a:xfrm>
            <a:off x="758309" y="1563053"/>
            <a:ext cx="5339120" cy="2352318"/>
          </a:xfrm>
          <a:prstGeom prst="rect">
            <a:avLst/>
          </a:prstGeom>
        </p:spPr>
      </p:pic>
      <p:sp>
        <p:nvSpPr>
          <p:cNvPr id="5" name="Shape 1"/>
          <p:cNvSpPr/>
          <p:nvPr/>
        </p:nvSpPr>
        <p:spPr>
          <a:xfrm>
            <a:off x="758309" y="3945850"/>
            <a:ext cx="151567" cy="151567"/>
          </a:xfrm>
          <a:prstGeom prst="roundRect">
            <a:avLst>
              <a:gd name="adj" fmla="val 12066"/>
            </a:avLst>
          </a:prstGeom>
          <a:solidFill>
            <a:srgbClr val="090547"/>
          </a:solidFill>
          <a:ln/>
        </p:spPr>
        <p:txBody>
          <a:bodyPr/>
          <a:lstStyle/>
          <a:p>
            <a:endParaRPr lang="en-RO"/>
          </a:p>
        </p:txBody>
      </p:sp>
      <p:sp>
        <p:nvSpPr>
          <p:cNvPr id="6" name="Text 2"/>
          <p:cNvSpPr/>
          <p:nvPr/>
        </p:nvSpPr>
        <p:spPr>
          <a:xfrm>
            <a:off x="970836" y="3945850"/>
            <a:ext cx="874871" cy="151567"/>
          </a:xfrm>
          <a:prstGeom prst="rect">
            <a:avLst/>
          </a:prstGeom>
          <a:noFill/>
          <a:ln/>
        </p:spPr>
        <p:txBody>
          <a:bodyPr wrap="none" lIns="0" tIns="0" rIns="0" bIns="0" rtlCol="0" anchor="t"/>
          <a:lstStyle/>
          <a:p>
            <a:pPr marL="0" indent="0" algn="l">
              <a:lnSpc>
                <a:spcPts val="1150"/>
              </a:lnSpc>
              <a:buNone/>
            </a:pPr>
            <a:r>
              <a:rPr lang="en-US" sz="1150" dirty="0">
                <a:solidFill>
                  <a:srgbClr val="272525"/>
                </a:solidFill>
                <a:latin typeface="Montserrat" pitchFamily="34" charset="0"/>
                <a:ea typeface="Montserrat" pitchFamily="34" charset="-122"/>
                <a:cs typeface="Montserrat" pitchFamily="34" charset="-120"/>
              </a:rPr>
              <a:t>Venue Fees</a:t>
            </a:r>
            <a:endParaRPr lang="en-US" sz="1150" dirty="0"/>
          </a:p>
        </p:txBody>
      </p:sp>
      <p:sp>
        <p:nvSpPr>
          <p:cNvPr id="7" name="Shape 3"/>
          <p:cNvSpPr/>
          <p:nvPr/>
        </p:nvSpPr>
        <p:spPr>
          <a:xfrm>
            <a:off x="2588776" y="3945850"/>
            <a:ext cx="151567" cy="151567"/>
          </a:xfrm>
          <a:prstGeom prst="roundRect">
            <a:avLst>
              <a:gd name="adj" fmla="val 12066"/>
            </a:avLst>
          </a:prstGeom>
          <a:solidFill>
            <a:srgbClr val="120A8E"/>
          </a:solidFill>
          <a:ln/>
        </p:spPr>
        <p:txBody>
          <a:bodyPr/>
          <a:lstStyle/>
          <a:p>
            <a:endParaRPr lang="en-RO"/>
          </a:p>
        </p:txBody>
      </p:sp>
      <p:sp>
        <p:nvSpPr>
          <p:cNvPr id="8" name="Text 4"/>
          <p:cNvSpPr/>
          <p:nvPr/>
        </p:nvSpPr>
        <p:spPr>
          <a:xfrm>
            <a:off x="2801303" y="3945850"/>
            <a:ext cx="814864" cy="151567"/>
          </a:xfrm>
          <a:prstGeom prst="rect">
            <a:avLst/>
          </a:prstGeom>
          <a:noFill/>
          <a:ln/>
        </p:spPr>
        <p:txBody>
          <a:bodyPr wrap="none" lIns="0" tIns="0" rIns="0" bIns="0" rtlCol="0" anchor="t"/>
          <a:lstStyle/>
          <a:p>
            <a:pPr marL="0" indent="0" algn="l">
              <a:lnSpc>
                <a:spcPts val="1150"/>
              </a:lnSpc>
              <a:buNone/>
            </a:pPr>
            <a:r>
              <a:rPr lang="en-US" sz="1150" dirty="0">
                <a:solidFill>
                  <a:srgbClr val="272525"/>
                </a:solidFill>
                <a:latin typeface="Montserrat" pitchFamily="34" charset="0"/>
                <a:ea typeface="Montserrat" pitchFamily="34" charset="-122"/>
                <a:cs typeface="Montserrat" pitchFamily="34" charset="-120"/>
              </a:rPr>
              <a:t>Promotion</a:t>
            </a:r>
            <a:endParaRPr lang="en-US" sz="1150" dirty="0"/>
          </a:p>
        </p:txBody>
      </p:sp>
      <p:sp>
        <p:nvSpPr>
          <p:cNvPr id="9" name="Shape 5"/>
          <p:cNvSpPr/>
          <p:nvPr/>
        </p:nvSpPr>
        <p:spPr>
          <a:xfrm>
            <a:off x="4419243" y="3945850"/>
            <a:ext cx="151567" cy="151567"/>
          </a:xfrm>
          <a:prstGeom prst="roundRect">
            <a:avLst>
              <a:gd name="adj" fmla="val 12066"/>
            </a:avLst>
          </a:prstGeom>
          <a:solidFill>
            <a:srgbClr val="1B0FD4"/>
          </a:solidFill>
          <a:ln/>
        </p:spPr>
        <p:txBody>
          <a:bodyPr/>
          <a:lstStyle/>
          <a:p>
            <a:endParaRPr lang="en-RO"/>
          </a:p>
        </p:txBody>
      </p:sp>
      <p:sp>
        <p:nvSpPr>
          <p:cNvPr id="10" name="Text 6"/>
          <p:cNvSpPr/>
          <p:nvPr/>
        </p:nvSpPr>
        <p:spPr>
          <a:xfrm>
            <a:off x="4631769" y="3945850"/>
            <a:ext cx="591264" cy="151567"/>
          </a:xfrm>
          <a:prstGeom prst="rect">
            <a:avLst/>
          </a:prstGeom>
          <a:noFill/>
          <a:ln/>
        </p:spPr>
        <p:txBody>
          <a:bodyPr wrap="none" lIns="0" tIns="0" rIns="0" bIns="0" rtlCol="0" anchor="t"/>
          <a:lstStyle/>
          <a:p>
            <a:pPr marL="0" indent="0" algn="l">
              <a:lnSpc>
                <a:spcPts val="1150"/>
              </a:lnSpc>
              <a:buNone/>
            </a:pPr>
            <a:r>
              <a:rPr lang="en-US" sz="1150" dirty="0">
                <a:solidFill>
                  <a:srgbClr val="272525"/>
                </a:solidFill>
                <a:latin typeface="Montserrat" pitchFamily="34" charset="0"/>
                <a:ea typeface="Montserrat" pitchFamily="34" charset="-122"/>
                <a:cs typeface="Montserrat" pitchFamily="34" charset="-120"/>
              </a:rPr>
              <a:t>Staffing</a:t>
            </a:r>
            <a:endParaRPr lang="en-US" sz="1150" dirty="0"/>
          </a:p>
        </p:txBody>
      </p:sp>
      <p:sp>
        <p:nvSpPr>
          <p:cNvPr id="11" name="Shape 7"/>
          <p:cNvSpPr/>
          <p:nvPr/>
        </p:nvSpPr>
        <p:spPr>
          <a:xfrm>
            <a:off x="758309" y="4249817"/>
            <a:ext cx="151567" cy="151567"/>
          </a:xfrm>
          <a:prstGeom prst="roundRect">
            <a:avLst>
              <a:gd name="adj" fmla="val 12066"/>
            </a:avLst>
          </a:prstGeom>
          <a:solidFill>
            <a:srgbClr val="483EF1"/>
          </a:solidFill>
          <a:ln/>
        </p:spPr>
        <p:txBody>
          <a:bodyPr/>
          <a:lstStyle/>
          <a:p>
            <a:endParaRPr lang="en-RO"/>
          </a:p>
        </p:txBody>
      </p:sp>
      <p:sp>
        <p:nvSpPr>
          <p:cNvPr id="12" name="Text 8"/>
          <p:cNvSpPr/>
          <p:nvPr/>
        </p:nvSpPr>
        <p:spPr>
          <a:xfrm>
            <a:off x="970836" y="4249817"/>
            <a:ext cx="1465540" cy="303133"/>
          </a:xfrm>
          <a:prstGeom prst="rect">
            <a:avLst/>
          </a:prstGeom>
          <a:noFill/>
          <a:ln/>
        </p:spPr>
        <p:txBody>
          <a:bodyPr wrap="square" lIns="0" tIns="0" rIns="0" bIns="0" rtlCol="0" anchor="t"/>
          <a:lstStyle/>
          <a:p>
            <a:pPr marL="0" indent="0" algn="l">
              <a:lnSpc>
                <a:spcPts val="1150"/>
              </a:lnSpc>
              <a:buNone/>
            </a:pPr>
            <a:r>
              <a:rPr lang="en-US" sz="1150" dirty="0">
                <a:solidFill>
                  <a:srgbClr val="272525"/>
                </a:solidFill>
                <a:latin typeface="Montserrat" pitchFamily="34" charset="0"/>
                <a:ea typeface="Montserrat" pitchFamily="34" charset="-122"/>
                <a:cs typeface="Montserrat" pitchFamily="34" charset="-120"/>
              </a:rPr>
              <a:t>Food &amp; Entertainment</a:t>
            </a:r>
            <a:endParaRPr lang="en-US" sz="1150" dirty="0"/>
          </a:p>
        </p:txBody>
      </p:sp>
      <p:sp>
        <p:nvSpPr>
          <p:cNvPr id="13" name="Shape 9"/>
          <p:cNvSpPr/>
          <p:nvPr/>
        </p:nvSpPr>
        <p:spPr>
          <a:xfrm>
            <a:off x="2588776" y="4249817"/>
            <a:ext cx="151567" cy="151567"/>
          </a:xfrm>
          <a:prstGeom prst="roundRect">
            <a:avLst>
              <a:gd name="adj" fmla="val 12066"/>
            </a:avLst>
          </a:prstGeom>
          <a:solidFill>
            <a:srgbClr val="8B84F6"/>
          </a:solidFill>
          <a:ln/>
        </p:spPr>
        <p:txBody>
          <a:bodyPr/>
          <a:lstStyle/>
          <a:p>
            <a:endParaRPr lang="en-RO"/>
          </a:p>
        </p:txBody>
      </p:sp>
      <p:sp>
        <p:nvSpPr>
          <p:cNvPr id="14" name="Text 10"/>
          <p:cNvSpPr/>
          <p:nvPr/>
        </p:nvSpPr>
        <p:spPr>
          <a:xfrm>
            <a:off x="2801303" y="4249817"/>
            <a:ext cx="1317308" cy="151567"/>
          </a:xfrm>
          <a:prstGeom prst="rect">
            <a:avLst/>
          </a:prstGeom>
          <a:noFill/>
          <a:ln/>
        </p:spPr>
        <p:txBody>
          <a:bodyPr wrap="none" lIns="0" tIns="0" rIns="0" bIns="0" rtlCol="0" anchor="t"/>
          <a:lstStyle/>
          <a:p>
            <a:pPr marL="0" indent="0" algn="l">
              <a:lnSpc>
                <a:spcPts val="1150"/>
              </a:lnSpc>
              <a:buNone/>
            </a:pPr>
            <a:r>
              <a:rPr lang="en-US" sz="1150" dirty="0">
                <a:solidFill>
                  <a:srgbClr val="272525"/>
                </a:solidFill>
                <a:latin typeface="Montserrat" pitchFamily="34" charset="0"/>
                <a:ea typeface="Montserrat" pitchFamily="34" charset="-122"/>
                <a:cs typeface="Montserrat" pitchFamily="34" charset="-120"/>
              </a:rPr>
              <a:t>Emergency Fund</a:t>
            </a:r>
            <a:endParaRPr lang="en-US" sz="1150" dirty="0"/>
          </a:p>
        </p:txBody>
      </p:sp>
      <p:sp>
        <p:nvSpPr>
          <p:cNvPr id="15" name="Text 11"/>
          <p:cNvSpPr/>
          <p:nvPr/>
        </p:nvSpPr>
        <p:spPr>
          <a:xfrm>
            <a:off x="758309" y="4723567"/>
            <a:ext cx="7627382" cy="2669143"/>
          </a:xfrm>
          <a:prstGeom prst="rect">
            <a:avLst/>
          </a:prstGeom>
          <a:noFill/>
          <a:ln/>
        </p:spPr>
        <p:txBody>
          <a:bodyPr wrap="square" lIns="0" tIns="0" rIns="0" bIns="0" rtlCol="0" anchor="t"/>
          <a:lstStyle/>
          <a:p>
            <a:pPr marL="0" indent="0" algn="l">
              <a:lnSpc>
                <a:spcPts val="1900"/>
              </a:lnSpc>
              <a:buNone/>
            </a:pPr>
            <a:r>
              <a:rPr lang="en-US" sz="1150" dirty="0">
                <a:solidFill>
                  <a:srgbClr val="272525"/>
                </a:solidFill>
                <a:latin typeface="Montserrat" pitchFamily="34" charset="0"/>
                <a:ea typeface="Montserrat" pitchFamily="34" charset="-122"/>
                <a:cs typeface="Montserrat" pitchFamily="34" charset="-120"/>
              </a:rPr>
              <a:t>The budget helps determine the size, scope, and viability of the international gathering (JD Sports Fashion Plc, 2021). 2. A chart of estimated income and expenses would include venue fees, promotion, staffing, and emergency cash (JD Sports Fashion Plc, 2021). Events may rely on government tourist funding, local corporate sponsorships, and ticket or registration fees (Tesco PLC, 2021). 4. Setting a budget early on helps us avoid running out of money and use our resources efficiently for venue rental, food, and pleasure (JD Sports Fashion Plc, 2021). 5. Tiered sponsorship packages and early-bird delegate registrations should generate money (JD Sports Fashion Plc, 2025). Tesco PLC (2025) says the budget would be reviewed regularly to track spending and make adjustments. 7. Conservative budgeting reduces risks, especially if unexpected costs arise (JD Sports Fashion Plc, 20251). 8. We balance costs with realistic revenue predictions to keep the event profitable without hurting participants' experience (BP p.l.c., 2025).</a:t>
            </a:r>
            <a:endParaRPr lang="en-US" sz="11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758309" y="909161"/>
            <a:ext cx="5701546" cy="712708"/>
          </a:xfrm>
          <a:prstGeom prst="rect">
            <a:avLst/>
          </a:prstGeom>
          <a:noFill/>
          <a:ln/>
        </p:spPr>
        <p:txBody>
          <a:bodyPr wrap="none" lIns="0" tIns="0" rIns="0" bIns="0" rtlCol="0" anchor="t"/>
          <a:lstStyle/>
          <a:p>
            <a:pPr marL="0" indent="0" algn="l">
              <a:lnSpc>
                <a:spcPts val="5600"/>
              </a:lnSpc>
              <a:buNone/>
            </a:pPr>
            <a:r>
              <a:rPr lang="en-US" sz="4450" b="1" dirty="0">
                <a:solidFill>
                  <a:srgbClr val="7068F4"/>
                </a:solidFill>
                <a:latin typeface="Barlow Bold" pitchFamily="34" charset="0"/>
                <a:ea typeface="Barlow Bold" pitchFamily="34" charset="-122"/>
                <a:cs typeface="Barlow Bold" pitchFamily="34" charset="-120"/>
              </a:rPr>
              <a:t>Venue Selection</a:t>
            </a:r>
            <a:endParaRPr lang="en-US" sz="4450" dirty="0"/>
          </a:p>
        </p:txBody>
      </p:sp>
      <p:sp>
        <p:nvSpPr>
          <p:cNvPr id="3" name="Shape 1"/>
          <p:cNvSpPr/>
          <p:nvPr/>
        </p:nvSpPr>
        <p:spPr>
          <a:xfrm>
            <a:off x="758309" y="2055138"/>
            <a:ext cx="487442" cy="487442"/>
          </a:xfrm>
          <a:prstGeom prst="roundRect">
            <a:avLst>
              <a:gd name="adj" fmla="val 40004"/>
            </a:avLst>
          </a:prstGeom>
          <a:solidFill>
            <a:srgbClr val="EEEFF5"/>
          </a:solidFill>
          <a:ln/>
          <a:effectLst>
            <a:outerShdw blurRad="53340" dist="26670" dir="13500000" algn="bl" rotWithShape="0">
              <a:srgbClr val="FFFFFF">
                <a:alpha val="70000"/>
              </a:srgbClr>
            </a:outerShdw>
          </a:effectLst>
        </p:spPr>
        <p:txBody>
          <a:bodyPr/>
          <a:lstStyle/>
          <a:p>
            <a:endParaRPr lang="en-RO"/>
          </a:p>
        </p:txBody>
      </p:sp>
      <p:pic>
        <p:nvPicPr>
          <p:cNvPr id="4" name="Image 0" descr="preencoded.png"/>
          <p:cNvPicPr>
            <a:picLocks noChangeAspect="1"/>
          </p:cNvPicPr>
          <p:nvPr/>
        </p:nvPicPr>
        <p:blipFill>
          <a:blip r:embed="rId3"/>
          <a:stretch>
            <a:fillRect/>
          </a:stretch>
        </p:blipFill>
        <p:spPr>
          <a:xfrm>
            <a:off x="830997" y="2085082"/>
            <a:ext cx="342067" cy="427553"/>
          </a:xfrm>
          <a:prstGeom prst="rect">
            <a:avLst/>
          </a:prstGeom>
        </p:spPr>
      </p:pic>
      <p:sp>
        <p:nvSpPr>
          <p:cNvPr id="5" name="Text 2"/>
          <p:cNvSpPr/>
          <p:nvPr/>
        </p:nvSpPr>
        <p:spPr>
          <a:xfrm>
            <a:off x="1462326" y="2129552"/>
            <a:ext cx="3171587" cy="356235"/>
          </a:xfrm>
          <a:prstGeom prst="rect">
            <a:avLst/>
          </a:prstGeom>
          <a:noFill/>
          <a:ln/>
        </p:spPr>
        <p:txBody>
          <a:bodyPr wrap="none" lIns="0" tIns="0" rIns="0" bIns="0" rtlCol="0" anchor="t"/>
          <a:lstStyle/>
          <a:p>
            <a:pPr marL="0" indent="0" algn="l">
              <a:lnSpc>
                <a:spcPts val="2800"/>
              </a:lnSpc>
              <a:buNone/>
            </a:pPr>
            <a:r>
              <a:rPr lang="en-US" sz="2200" b="1" dirty="0">
                <a:solidFill>
                  <a:srgbClr val="272525"/>
                </a:solidFill>
                <a:latin typeface="Barlow Bold" pitchFamily="34" charset="0"/>
                <a:ea typeface="Barlow Bold" pitchFamily="34" charset="-122"/>
                <a:cs typeface="Barlow Bold" pitchFamily="34" charset="-120"/>
              </a:rPr>
              <a:t>Cultural Appropriateness</a:t>
            </a:r>
            <a:endParaRPr lang="en-US" sz="2200" dirty="0"/>
          </a:p>
        </p:txBody>
      </p:sp>
      <p:sp>
        <p:nvSpPr>
          <p:cNvPr id="6" name="Text 3"/>
          <p:cNvSpPr/>
          <p:nvPr/>
        </p:nvSpPr>
        <p:spPr>
          <a:xfrm>
            <a:off x="1462326" y="2615684"/>
            <a:ext cx="5717500" cy="1040130"/>
          </a:xfrm>
          <a:prstGeom prst="rect">
            <a:avLst/>
          </a:prstGeom>
          <a:noFill/>
          <a:ln/>
        </p:spPr>
        <p:txBody>
          <a:bodyPr wrap="square" lIns="0" tIns="0" rIns="0" bIns="0" rtlCol="0" anchor="t"/>
          <a:lstStyle/>
          <a:p>
            <a:pPr marL="0" indent="0" algn="l">
              <a:lnSpc>
                <a:spcPts val="2700"/>
              </a:lnSpc>
              <a:buNone/>
            </a:pPr>
            <a:r>
              <a:rPr lang="en-US" sz="1700" dirty="0">
                <a:solidFill>
                  <a:srgbClr val="272525"/>
                </a:solidFill>
                <a:latin typeface="Montserrat" pitchFamily="34" charset="0"/>
                <a:ea typeface="Montserrat" pitchFamily="34" charset="-122"/>
                <a:cs typeface="Montserrat" pitchFamily="34" charset="-120"/>
              </a:rPr>
              <a:t>The location must be culturally appropriate for Wales and fit the "Year of Croeso 2025" concept (Tesco PLC, 2021).</a:t>
            </a:r>
            <a:endParaRPr lang="en-US" sz="1700" dirty="0"/>
          </a:p>
        </p:txBody>
      </p:sp>
      <p:sp>
        <p:nvSpPr>
          <p:cNvPr id="7" name="Shape 4"/>
          <p:cNvSpPr/>
          <p:nvPr/>
        </p:nvSpPr>
        <p:spPr>
          <a:xfrm>
            <a:off x="7450574" y="2055138"/>
            <a:ext cx="487442" cy="487442"/>
          </a:xfrm>
          <a:prstGeom prst="roundRect">
            <a:avLst>
              <a:gd name="adj" fmla="val 40004"/>
            </a:avLst>
          </a:prstGeom>
          <a:solidFill>
            <a:srgbClr val="EEEFF5"/>
          </a:solidFill>
          <a:ln/>
          <a:effectLst>
            <a:outerShdw blurRad="53340" dist="26670" dir="13500000" algn="bl" rotWithShape="0">
              <a:srgbClr val="FFFFFF">
                <a:alpha val="70000"/>
              </a:srgbClr>
            </a:outerShdw>
          </a:effectLst>
        </p:spPr>
        <p:txBody>
          <a:bodyPr/>
          <a:lstStyle/>
          <a:p>
            <a:endParaRPr lang="en-RO"/>
          </a:p>
        </p:txBody>
      </p:sp>
      <p:pic>
        <p:nvPicPr>
          <p:cNvPr id="8" name="Image 1" descr="preencoded.png"/>
          <p:cNvPicPr>
            <a:picLocks noChangeAspect="1"/>
          </p:cNvPicPr>
          <p:nvPr/>
        </p:nvPicPr>
        <p:blipFill>
          <a:blip r:embed="rId4"/>
          <a:stretch>
            <a:fillRect/>
          </a:stretch>
        </p:blipFill>
        <p:spPr>
          <a:xfrm>
            <a:off x="7523262" y="2085082"/>
            <a:ext cx="342067" cy="427553"/>
          </a:xfrm>
          <a:prstGeom prst="rect">
            <a:avLst/>
          </a:prstGeom>
        </p:spPr>
      </p:pic>
      <p:sp>
        <p:nvSpPr>
          <p:cNvPr id="9" name="Text 5"/>
          <p:cNvSpPr/>
          <p:nvPr/>
        </p:nvSpPr>
        <p:spPr>
          <a:xfrm>
            <a:off x="8154591" y="2129552"/>
            <a:ext cx="2850713" cy="356235"/>
          </a:xfrm>
          <a:prstGeom prst="rect">
            <a:avLst/>
          </a:prstGeom>
          <a:noFill/>
          <a:ln/>
        </p:spPr>
        <p:txBody>
          <a:bodyPr wrap="none" lIns="0" tIns="0" rIns="0" bIns="0" rtlCol="0" anchor="t"/>
          <a:lstStyle/>
          <a:p>
            <a:pPr marL="0" indent="0" algn="l">
              <a:lnSpc>
                <a:spcPts val="2800"/>
              </a:lnSpc>
              <a:buNone/>
            </a:pPr>
            <a:r>
              <a:rPr lang="en-US" sz="2200" b="1" dirty="0">
                <a:solidFill>
                  <a:srgbClr val="272525"/>
                </a:solidFill>
                <a:latin typeface="Barlow Bold" pitchFamily="34" charset="0"/>
                <a:ea typeface="Barlow Bold" pitchFamily="34" charset="-122"/>
                <a:cs typeface="Barlow Bold" pitchFamily="34" charset="-120"/>
              </a:rPr>
              <a:t>Potential Locations</a:t>
            </a:r>
            <a:endParaRPr lang="en-US" sz="2200" dirty="0"/>
          </a:p>
        </p:txBody>
      </p:sp>
      <p:sp>
        <p:nvSpPr>
          <p:cNvPr id="10" name="Text 6"/>
          <p:cNvSpPr/>
          <p:nvPr/>
        </p:nvSpPr>
        <p:spPr>
          <a:xfrm>
            <a:off x="8154591" y="2615684"/>
            <a:ext cx="5717500" cy="1040130"/>
          </a:xfrm>
          <a:prstGeom prst="rect">
            <a:avLst/>
          </a:prstGeom>
          <a:noFill/>
          <a:ln/>
        </p:spPr>
        <p:txBody>
          <a:bodyPr wrap="square" lIns="0" tIns="0" rIns="0" bIns="0" rtlCol="0" anchor="t"/>
          <a:lstStyle/>
          <a:p>
            <a:pPr marL="0" indent="0" algn="l">
              <a:lnSpc>
                <a:spcPts val="2700"/>
              </a:lnSpc>
              <a:buNone/>
            </a:pPr>
            <a:r>
              <a:rPr lang="en-US" sz="1700" dirty="0">
                <a:solidFill>
                  <a:srgbClr val="272525"/>
                </a:solidFill>
                <a:latin typeface="Montserrat" pitchFamily="34" charset="0"/>
                <a:ea typeface="Montserrat" pitchFamily="34" charset="-122"/>
                <a:cs typeface="Montserrat" pitchFamily="34" charset="-120"/>
              </a:rPr>
              <a:t>We are considering a location near Cardiff Castle or a new conference complex with significant cultural linkages to offer a sense of place (Tesco PLC, 2021).</a:t>
            </a:r>
            <a:endParaRPr lang="en-US" sz="1700" dirty="0"/>
          </a:p>
        </p:txBody>
      </p:sp>
      <p:sp>
        <p:nvSpPr>
          <p:cNvPr id="11" name="Shape 7"/>
          <p:cNvSpPr/>
          <p:nvPr/>
        </p:nvSpPr>
        <p:spPr>
          <a:xfrm>
            <a:off x="758309" y="4089083"/>
            <a:ext cx="487442" cy="487442"/>
          </a:xfrm>
          <a:prstGeom prst="roundRect">
            <a:avLst>
              <a:gd name="adj" fmla="val 40004"/>
            </a:avLst>
          </a:prstGeom>
          <a:solidFill>
            <a:srgbClr val="EEEFF5"/>
          </a:solidFill>
          <a:ln/>
          <a:effectLst>
            <a:outerShdw blurRad="53340" dist="26670" dir="13500000" algn="bl" rotWithShape="0">
              <a:srgbClr val="FFFFFF">
                <a:alpha val="70000"/>
              </a:srgbClr>
            </a:outerShdw>
          </a:effectLst>
        </p:spPr>
        <p:txBody>
          <a:bodyPr/>
          <a:lstStyle/>
          <a:p>
            <a:endParaRPr lang="en-RO"/>
          </a:p>
        </p:txBody>
      </p:sp>
      <p:pic>
        <p:nvPicPr>
          <p:cNvPr id="12" name="Image 2" descr="preencoded.png"/>
          <p:cNvPicPr>
            <a:picLocks noChangeAspect="1"/>
          </p:cNvPicPr>
          <p:nvPr/>
        </p:nvPicPr>
        <p:blipFill>
          <a:blip r:embed="rId5"/>
          <a:stretch>
            <a:fillRect/>
          </a:stretch>
        </p:blipFill>
        <p:spPr>
          <a:xfrm>
            <a:off x="830997" y="4119027"/>
            <a:ext cx="342067" cy="427553"/>
          </a:xfrm>
          <a:prstGeom prst="rect">
            <a:avLst/>
          </a:prstGeom>
        </p:spPr>
      </p:pic>
      <p:sp>
        <p:nvSpPr>
          <p:cNvPr id="13" name="Text 8"/>
          <p:cNvSpPr/>
          <p:nvPr/>
        </p:nvSpPr>
        <p:spPr>
          <a:xfrm>
            <a:off x="1462326" y="4163497"/>
            <a:ext cx="3045976" cy="356235"/>
          </a:xfrm>
          <a:prstGeom prst="rect">
            <a:avLst/>
          </a:prstGeom>
          <a:noFill/>
          <a:ln/>
        </p:spPr>
        <p:txBody>
          <a:bodyPr wrap="none" lIns="0" tIns="0" rIns="0" bIns="0" rtlCol="0" anchor="t"/>
          <a:lstStyle/>
          <a:p>
            <a:pPr marL="0" indent="0" algn="l">
              <a:lnSpc>
                <a:spcPts val="2800"/>
              </a:lnSpc>
              <a:buNone/>
            </a:pPr>
            <a:r>
              <a:rPr lang="en-US" sz="2200" b="1" dirty="0">
                <a:solidFill>
                  <a:srgbClr val="272525"/>
                </a:solidFill>
                <a:latin typeface="Barlow Bold" pitchFamily="34" charset="0"/>
                <a:ea typeface="Barlow Bold" pitchFamily="34" charset="-122"/>
                <a:cs typeface="Barlow Bold" pitchFamily="34" charset="-120"/>
              </a:rPr>
              <a:t>Technical Requirements</a:t>
            </a:r>
            <a:endParaRPr lang="en-US" sz="2200" dirty="0"/>
          </a:p>
        </p:txBody>
      </p:sp>
      <p:sp>
        <p:nvSpPr>
          <p:cNvPr id="14" name="Text 9"/>
          <p:cNvSpPr/>
          <p:nvPr/>
        </p:nvSpPr>
        <p:spPr>
          <a:xfrm>
            <a:off x="1462326" y="4649629"/>
            <a:ext cx="5717500" cy="1040130"/>
          </a:xfrm>
          <a:prstGeom prst="rect">
            <a:avLst/>
          </a:prstGeom>
          <a:noFill/>
          <a:ln/>
        </p:spPr>
        <p:txBody>
          <a:bodyPr wrap="square" lIns="0" tIns="0" rIns="0" bIns="0" rtlCol="0" anchor="t"/>
          <a:lstStyle/>
          <a:p>
            <a:pPr marL="0" indent="0" algn="l">
              <a:lnSpc>
                <a:spcPts val="2700"/>
              </a:lnSpc>
              <a:buNone/>
            </a:pPr>
            <a:r>
              <a:rPr lang="en-US" sz="1700" dirty="0">
                <a:solidFill>
                  <a:srgbClr val="272525"/>
                </a:solidFill>
                <a:latin typeface="Montserrat" pitchFamily="34" charset="0"/>
                <a:ea typeface="Montserrat" pitchFamily="34" charset="-122"/>
                <a:cs typeface="Montserrat" pitchFamily="34" charset="-120"/>
              </a:rPr>
              <a:t>We will check the technology for robust Wi-Fi, audiovisual equipment, and language services (Tesco PLC, 2021).</a:t>
            </a:r>
            <a:endParaRPr lang="en-US" sz="1700" dirty="0"/>
          </a:p>
        </p:txBody>
      </p:sp>
      <p:sp>
        <p:nvSpPr>
          <p:cNvPr id="15" name="Shape 10"/>
          <p:cNvSpPr/>
          <p:nvPr/>
        </p:nvSpPr>
        <p:spPr>
          <a:xfrm>
            <a:off x="7450574" y="4089083"/>
            <a:ext cx="487442" cy="487442"/>
          </a:xfrm>
          <a:prstGeom prst="roundRect">
            <a:avLst>
              <a:gd name="adj" fmla="val 40004"/>
            </a:avLst>
          </a:prstGeom>
          <a:solidFill>
            <a:srgbClr val="EEEFF5"/>
          </a:solidFill>
          <a:ln/>
          <a:effectLst>
            <a:outerShdw blurRad="53340" dist="26670" dir="13500000" algn="bl" rotWithShape="0">
              <a:srgbClr val="FFFFFF">
                <a:alpha val="70000"/>
              </a:srgbClr>
            </a:outerShdw>
          </a:effectLst>
        </p:spPr>
        <p:txBody>
          <a:bodyPr/>
          <a:lstStyle/>
          <a:p>
            <a:endParaRPr lang="en-RO"/>
          </a:p>
        </p:txBody>
      </p:sp>
      <p:pic>
        <p:nvPicPr>
          <p:cNvPr id="16" name="Image 3" descr="preencoded.png"/>
          <p:cNvPicPr>
            <a:picLocks noChangeAspect="1"/>
          </p:cNvPicPr>
          <p:nvPr/>
        </p:nvPicPr>
        <p:blipFill>
          <a:blip r:embed="rId6"/>
          <a:stretch>
            <a:fillRect/>
          </a:stretch>
        </p:blipFill>
        <p:spPr>
          <a:xfrm>
            <a:off x="7523262" y="4119027"/>
            <a:ext cx="342067" cy="427553"/>
          </a:xfrm>
          <a:prstGeom prst="rect">
            <a:avLst/>
          </a:prstGeom>
        </p:spPr>
      </p:pic>
      <p:sp>
        <p:nvSpPr>
          <p:cNvPr id="17" name="Text 11"/>
          <p:cNvSpPr/>
          <p:nvPr/>
        </p:nvSpPr>
        <p:spPr>
          <a:xfrm>
            <a:off x="8154591" y="4163497"/>
            <a:ext cx="2850713" cy="356235"/>
          </a:xfrm>
          <a:prstGeom prst="rect">
            <a:avLst/>
          </a:prstGeom>
          <a:noFill/>
          <a:ln/>
        </p:spPr>
        <p:txBody>
          <a:bodyPr wrap="none" lIns="0" tIns="0" rIns="0" bIns="0" rtlCol="0" anchor="t"/>
          <a:lstStyle/>
          <a:p>
            <a:pPr marL="0" indent="0" algn="l">
              <a:lnSpc>
                <a:spcPts val="2800"/>
              </a:lnSpc>
              <a:buNone/>
            </a:pPr>
            <a:r>
              <a:rPr lang="en-US" sz="2200" b="1" dirty="0">
                <a:solidFill>
                  <a:srgbClr val="272525"/>
                </a:solidFill>
                <a:latin typeface="Barlow Bold" pitchFamily="34" charset="0"/>
                <a:ea typeface="Barlow Bold" pitchFamily="34" charset="-122"/>
                <a:cs typeface="Barlow Bold" pitchFamily="34" charset="-120"/>
              </a:rPr>
              <a:t>Accessibility</a:t>
            </a:r>
            <a:endParaRPr lang="en-US" sz="2200" dirty="0"/>
          </a:p>
        </p:txBody>
      </p:sp>
      <p:sp>
        <p:nvSpPr>
          <p:cNvPr id="18" name="Text 12"/>
          <p:cNvSpPr/>
          <p:nvPr/>
        </p:nvSpPr>
        <p:spPr>
          <a:xfrm>
            <a:off x="8154591" y="4649629"/>
            <a:ext cx="5717500" cy="1040130"/>
          </a:xfrm>
          <a:prstGeom prst="rect">
            <a:avLst/>
          </a:prstGeom>
          <a:noFill/>
          <a:ln/>
        </p:spPr>
        <p:txBody>
          <a:bodyPr wrap="square" lIns="0" tIns="0" rIns="0" bIns="0" rtlCol="0" anchor="t"/>
          <a:lstStyle/>
          <a:p>
            <a:pPr marL="0" indent="0" algn="l">
              <a:lnSpc>
                <a:spcPts val="2700"/>
              </a:lnSpc>
              <a:buNone/>
            </a:pPr>
            <a:r>
              <a:rPr lang="en-US" sz="1700" dirty="0">
                <a:solidFill>
                  <a:srgbClr val="272525"/>
                </a:solidFill>
                <a:latin typeface="Montserrat" pitchFamily="34" charset="0"/>
                <a:ea typeface="Montserrat" pitchFamily="34" charset="-122"/>
                <a:cs typeface="Montserrat" pitchFamily="34" charset="-120"/>
              </a:rPr>
              <a:t>Good public transit and major transport hubs like Cardiff Airport must be nearby to make the shop accessible (Tesco PLC, 2021).</a:t>
            </a:r>
            <a:endParaRPr lang="en-US" sz="1700" dirty="0"/>
          </a:p>
        </p:txBody>
      </p:sp>
      <p:sp>
        <p:nvSpPr>
          <p:cNvPr id="19" name="Text 13"/>
          <p:cNvSpPr/>
          <p:nvPr/>
        </p:nvSpPr>
        <p:spPr>
          <a:xfrm>
            <a:off x="758309" y="5933480"/>
            <a:ext cx="13113782" cy="1386840"/>
          </a:xfrm>
          <a:prstGeom prst="rect">
            <a:avLst/>
          </a:prstGeom>
          <a:noFill/>
          <a:ln/>
        </p:spPr>
        <p:txBody>
          <a:bodyPr wrap="square" lIns="0" tIns="0" rIns="0" bIns="0" rtlCol="0" anchor="t"/>
          <a:lstStyle/>
          <a:p>
            <a:pPr marL="0" indent="0" algn="l">
              <a:lnSpc>
                <a:spcPts val="2700"/>
              </a:lnSpc>
              <a:buNone/>
            </a:pPr>
            <a:r>
              <a:rPr lang="en-US" sz="1700" dirty="0">
                <a:solidFill>
                  <a:srgbClr val="272525"/>
                </a:solidFill>
                <a:latin typeface="Montserrat" pitchFamily="34" charset="0"/>
                <a:ea typeface="Montserrat" pitchFamily="34" charset="-122"/>
                <a:cs typeface="Montserrat" pitchFamily="34" charset="-120"/>
              </a:rPr>
              <a:t>The venue's availability and capability are crucial because we expect many international attendees (BP p.l.c., 2025). Energy and garbage efficiency will be considered when choosing a home (JD Sports Fashion Plc, 2021). BP p.l.c. (2025) recommends a flexible arrangement for plenary meetings, breakout spaces, and culture shows. The venue will give immersive Welsh character to the event (Tesco PLC, 2025).</a:t>
            </a:r>
            <a:endParaRPr lang="en-US" sz="1700" dirty="0"/>
          </a:p>
        </p:txBody>
      </p:sp>
      <p:pic>
        <p:nvPicPr>
          <p:cNvPr id="21" name="Picture 20" descr="A room with tables and chairs&#10;&#10;AI-generated content may be incorrect.">
            <a:extLst>
              <a:ext uri="{FF2B5EF4-FFF2-40B4-BE49-F238E27FC236}">
                <a16:creationId xmlns:a16="http://schemas.microsoft.com/office/drawing/2014/main" id="{0DC15550-84CA-2F4E-5554-0E8A911DDE05}"/>
              </a:ext>
            </a:extLst>
          </p:cNvPr>
          <p:cNvPicPr>
            <a:picLocks noChangeAspect="1"/>
          </p:cNvPicPr>
          <p:nvPr/>
        </p:nvPicPr>
        <p:blipFill>
          <a:blip r:embed="rId7"/>
          <a:stretch>
            <a:fillRect/>
          </a:stretch>
        </p:blipFill>
        <p:spPr>
          <a:xfrm>
            <a:off x="11583826" y="248485"/>
            <a:ext cx="2288265" cy="223730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758309" y="739259"/>
            <a:ext cx="5701546" cy="712708"/>
          </a:xfrm>
          <a:prstGeom prst="rect">
            <a:avLst/>
          </a:prstGeom>
          <a:noFill/>
          <a:ln/>
        </p:spPr>
        <p:txBody>
          <a:bodyPr wrap="none" lIns="0" tIns="0" rIns="0" bIns="0" rtlCol="0" anchor="t"/>
          <a:lstStyle/>
          <a:p>
            <a:pPr marL="0" indent="0" algn="l">
              <a:lnSpc>
                <a:spcPts val="5600"/>
              </a:lnSpc>
              <a:buNone/>
            </a:pPr>
            <a:r>
              <a:rPr lang="en-US" sz="4450" b="1" dirty="0">
                <a:solidFill>
                  <a:srgbClr val="7068F4"/>
                </a:solidFill>
                <a:latin typeface="Barlow Bold" pitchFamily="34" charset="0"/>
                <a:ea typeface="Barlow Bold" pitchFamily="34" charset="-122"/>
                <a:cs typeface="Barlow Bold" pitchFamily="34" charset="-120"/>
              </a:rPr>
              <a:t>Inviting the Audience</a:t>
            </a:r>
            <a:endParaRPr lang="en-US" sz="4450" dirty="0"/>
          </a:p>
        </p:txBody>
      </p:sp>
      <p:pic>
        <p:nvPicPr>
          <p:cNvPr id="3" name="Image 0" descr="preencoded.png"/>
          <p:cNvPicPr>
            <a:picLocks noChangeAspect="1"/>
          </p:cNvPicPr>
          <p:nvPr/>
        </p:nvPicPr>
        <p:blipFill>
          <a:blip r:embed="rId3"/>
          <a:stretch>
            <a:fillRect/>
          </a:stretch>
        </p:blipFill>
        <p:spPr>
          <a:xfrm>
            <a:off x="758309" y="1885236"/>
            <a:ext cx="3278386" cy="866537"/>
          </a:xfrm>
          <a:prstGeom prst="rect">
            <a:avLst/>
          </a:prstGeom>
        </p:spPr>
      </p:pic>
      <p:sp>
        <p:nvSpPr>
          <p:cNvPr id="4" name="Text 1"/>
          <p:cNvSpPr/>
          <p:nvPr/>
        </p:nvSpPr>
        <p:spPr>
          <a:xfrm>
            <a:off x="974884" y="3076694"/>
            <a:ext cx="2845237" cy="356235"/>
          </a:xfrm>
          <a:prstGeom prst="rect">
            <a:avLst/>
          </a:prstGeom>
          <a:noFill/>
          <a:ln/>
        </p:spPr>
        <p:txBody>
          <a:bodyPr wrap="none" lIns="0" tIns="0" rIns="0" bIns="0" rtlCol="0" anchor="t"/>
          <a:lstStyle/>
          <a:p>
            <a:pPr marL="0" indent="0" algn="l">
              <a:lnSpc>
                <a:spcPts val="2800"/>
              </a:lnSpc>
              <a:buNone/>
            </a:pPr>
            <a:r>
              <a:rPr lang="en-US" sz="2200" b="1" dirty="0">
                <a:solidFill>
                  <a:srgbClr val="272525"/>
                </a:solidFill>
                <a:latin typeface="Barlow Bold" pitchFamily="34" charset="0"/>
                <a:ea typeface="Barlow Bold" pitchFamily="34" charset="-122"/>
                <a:cs typeface="Barlow Bold" pitchFamily="34" charset="-120"/>
              </a:rPr>
              <a:t>Target Audience</a:t>
            </a:r>
            <a:endParaRPr lang="en-US" sz="2200" dirty="0"/>
          </a:p>
        </p:txBody>
      </p:sp>
      <p:sp>
        <p:nvSpPr>
          <p:cNvPr id="5" name="Text 2"/>
          <p:cNvSpPr/>
          <p:nvPr/>
        </p:nvSpPr>
        <p:spPr>
          <a:xfrm>
            <a:off x="974884" y="3562826"/>
            <a:ext cx="2845237" cy="1386840"/>
          </a:xfrm>
          <a:prstGeom prst="rect">
            <a:avLst/>
          </a:prstGeom>
          <a:noFill/>
          <a:ln/>
        </p:spPr>
        <p:txBody>
          <a:bodyPr wrap="square" lIns="0" tIns="0" rIns="0" bIns="0" rtlCol="0" anchor="t"/>
          <a:lstStyle/>
          <a:p>
            <a:pPr marL="0" indent="0" algn="l">
              <a:lnSpc>
                <a:spcPts val="2700"/>
              </a:lnSpc>
              <a:buNone/>
            </a:pPr>
            <a:r>
              <a:rPr lang="en-US" sz="1700" dirty="0">
                <a:solidFill>
                  <a:srgbClr val="272525"/>
                </a:solidFill>
                <a:latin typeface="Montserrat" pitchFamily="34" charset="0"/>
                <a:ea typeface="Montserrat" pitchFamily="34" charset="-122"/>
                <a:cs typeface="Montserrat" pitchFamily="34" charset="-120"/>
              </a:rPr>
              <a:t>We're targeting overseas business, travel, and cultural enthusiasts (Tesco PLC, 2021).</a:t>
            </a:r>
            <a:endParaRPr lang="en-US" sz="1700" dirty="0"/>
          </a:p>
        </p:txBody>
      </p:sp>
      <p:pic>
        <p:nvPicPr>
          <p:cNvPr id="6" name="Image 1" descr="preencoded.png"/>
          <p:cNvPicPr>
            <a:picLocks noChangeAspect="1"/>
          </p:cNvPicPr>
          <p:nvPr/>
        </p:nvPicPr>
        <p:blipFill>
          <a:blip r:embed="rId4"/>
          <a:stretch>
            <a:fillRect/>
          </a:stretch>
        </p:blipFill>
        <p:spPr>
          <a:xfrm>
            <a:off x="4036695" y="1885236"/>
            <a:ext cx="3278505" cy="866537"/>
          </a:xfrm>
          <a:prstGeom prst="rect">
            <a:avLst/>
          </a:prstGeom>
        </p:spPr>
      </p:pic>
      <p:sp>
        <p:nvSpPr>
          <p:cNvPr id="7" name="Text 3"/>
          <p:cNvSpPr/>
          <p:nvPr/>
        </p:nvSpPr>
        <p:spPr>
          <a:xfrm>
            <a:off x="4253270" y="3076694"/>
            <a:ext cx="2845356" cy="356235"/>
          </a:xfrm>
          <a:prstGeom prst="rect">
            <a:avLst/>
          </a:prstGeom>
          <a:noFill/>
          <a:ln/>
        </p:spPr>
        <p:txBody>
          <a:bodyPr wrap="none" lIns="0" tIns="0" rIns="0" bIns="0" rtlCol="0" anchor="t"/>
          <a:lstStyle/>
          <a:p>
            <a:pPr marL="0" indent="0" algn="l">
              <a:lnSpc>
                <a:spcPts val="2800"/>
              </a:lnSpc>
              <a:buNone/>
            </a:pPr>
            <a:r>
              <a:rPr lang="en-US" sz="2200" b="1" dirty="0">
                <a:solidFill>
                  <a:srgbClr val="272525"/>
                </a:solidFill>
                <a:latin typeface="Barlow Bold" pitchFamily="34" charset="0"/>
                <a:ea typeface="Barlow Bold" pitchFamily="34" charset="-122"/>
                <a:cs typeface="Barlow Bold" pitchFamily="34" charset="-120"/>
              </a:rPr>
              <a:t>Marketing Channels</a:t>
            </a:r>
            <a:endParaRPr lang="en-US" sz="2200" dirty="0"/>
          </a:p>
        </p:txBody>
      </p:sp>
      <p:sp>
        <p:nvSpPr>
          <p:cNvPr id="8" name="Text 4"/>
          <p:cNvSpPr/>
          <p:nvPr/>
        </p:nvSpPr>
        <p:spPr>
          <a:xfrm>
            <a:off x="4253270" y="3562826"/>
            <a:ext cx="2845356" cy="1733550"/>
          </a:xfrm>
          <a:prstGeom prst="rect">
            <a:avLst/>
          </a:prstGeom>
          <a:noFill/>
          <a:ln/>
        </p:spPr>
        <p:txBody>
          <a:bodyPr wrap="square" lIns="0" tIns="0" rIns="0" bIns="0" rtlCol="0" anchor="t"/>
          <a:lstStyle/>
          <a:p>
            <a:pPr marL="0" indent="0" algn="l">
              <a:lnSpc>
                <a:spcPts val="2700"/>
              </a:lnSpc>
              <a:buNone/>
            </a:pPr>
            <a:r>
              <a:rPr lang="en-US" sz="1700" dirty="0">
                <a:solidFill>
                  <a:srgbClr val="272525"/>
                </a:solidFill>
                <a:latin typeface="Montserrat" pitchFamily="34" charset="0"/>
                <a:ea typeface="Montserrat" pitchFamily="34" charset="-122"/>
                <a:cs typeface="Montserrat" pitchFamily="34" charset="-120"/>
              </a:rPr>
              <a:t>We will use industry periodicals, social media, and Visit Wales to market globally (JD Sports Fashion Plc, 2025.5).</a:t>
            </a:r>
            <a:endParaRPr lang="en-US" sz="1700" dirty="0"/>
          </a:p>
        </p:txBody>
      </p:sp>
      <p:pic>
        <p:nvPicPr>
          <p:cNvPr id="9" name="Image 2" descr="preencoded.png"/>
          <p:cNvPicPr>
            <a:picLocks noChangeAspect="1"/>
          </p:cNvPicPr>
          <p:nvPr/>
        </p:nvPicPr>
        <p:blipFill>
          <a:blip r:embed="rId5"/>
          <a:stretch>
            <a:fillRect/>
          </a:stretch>
        </p:blipFill>
        <p:spPr>
          <a:xfrm>
            <a:off x="7315200" y="1885236"/>
            <a:ext cx="3278386" cy="866537"/>
          </a:xfrm>
          <a:prstGeom prst="rect">
            <a:avLst/>
          </a:prstGeom>
        </p:spPr>
      </p:pic>
      <p:sp>
        <p:nvSpPr>
          <p:cNvPr id="10" name="Text 5"/>
          <p:cNvSpPr/>
          <p:nvPr/>
        </p:nvSpPr>
        <p:spPr>
          <a:xfrm>
            <a:off x="7531775" y="3076694"/>
            <a:ext cx="2845237" cy="356235"/>
          </a:xfrm>
          <a:prstGeom prst="rect">
            <a:avLst/>
          </a:prstGeom>
          <a:noFill/>
          <a:ln/>
        </p:spPr>
        <p:txBody>
          <a:bodyPr wrap="none" lIns="0" tIns="0" rIns="0" bIns="0" rtlCol="0" anchor="t"/>
          <a:lstStyle/>
          <a:p>
            <a:pPr marL="0" indent="0" algn="l">
              <a:lnSpc>
                <a:spcPts val="2800"/>
              </a:lnSpc>
              <a:buNone/>
            </a:pPr>
            <a:r>
              <a:rPr lang="en-US" sz="2200" b="1" dirty="0">
                <a:solidFill>
                  <a:srgbClr val="272525"/>
                </a:solidFill>
                <a:latin typeface="Barlow Bold" pitchFamily="34" charset="0"/>
                <a:ea typeface="Barlow Bold" pitchFamily="34" charset="-122"/>
                <a:cs typeface="Barlow Bold" pitchFamily="34" charset="-120"/>
              </a:rPr>
              <a:t>Local Partnerships</a:t>
            </a:r>
            <a:endParaRPr lang="en-US" sz="2200" dirty="0"/>
          </a:p>
        </p:txBody>
      </p:sp>
      <p:sp>
        <p:nvSpPr>
          <p:cNvPr id="11" name="Text 6"/>
          <p:cNvSpPr/>
          <p:nvPr/>
        </p:nvSpPr>
        <p:spPr>
          <a:xfrm>
            <a:off x="7531775" y="3562826"/>
            <a:ext cx="2845237" cy="2080260"/>
          </a:xfrm>
          <a:prstGeom prst="rect">
            <a:avLst/>
          </a:prstGeom>
          <a:noFill/>
          <a:ln/>
        </p:spPr>
        <p:txBody>
          <a:bodyPr wrap="square" lIns="0" tIns="0" rIns="0" bIns="0" rtlCol="0" anchor="t"/>
          <a:lstStyle/>
          <a:p>
            <a:pPr marL="0" indent="0" algn="l">
              <a:lnSpc>
                <a:spcPts val="2700"/>
              </a:lnSpc>
              <a:buNone/>
            </a:pPr>
            <a:r>
              <a:rPr lang="en-US" sz="1700" dirty="0">
                <a:solidFill>
                  <a:srgbClr val="272525"/>
                </a:solidFill>
                <a:latin typeface="Montserrat" pitchFamily="34" charset="0"/>
                <a:ea typeface="Montserrat" pitchFamily="34" charset="-122"/>
                <a:cs typeface="Montserrat" pitchFamily="34" charset="-120"/>
              </a:rPr>
              <a:t>Local tourist boards and Welsh culture ambassadors will promote invites on their channels (JD Sports Fashion Plc, 2025).</a:t>
            </a:r>
            <a:endParaRPr lang="en-US" sz="1700" dirty="0"/>
          </a:p>
        </p:txBody>
      </p:sp>
      <p:pic>
        <p:nvPicPr>
          <p:cNvPr id="12" name="Image 3" descr="preencoded.png"/>
          <p:cNvPicPr>
            <a:picLocks noChangeAspect="1"/>
          </p:cNvPicPr>
          <p:nvPr/>
        </p:nvPicPr>
        <p:blipFill>
          <a:blip r:embed="rId6"/>
          <a:stretch>
            <a:fillRect/>
          </a:stretch>
        </p:blipFill>
        <p:spPr>
          <a:xfrm>
            <a:off x="10593586" y="1885236"/>
            <a:ext cx="3278505" cy="866537"/>
          </a:xfrm>
          <a:prstGeom prst="rect">
            <a:avLst/>
          </a:prstGeom>
        </p:spPr>
      </p:pic>
      <p:sp>
        <p:nvSpPr>
          <p:cNvPr id="13" name="Text 7"/>
          <p:cNvSpPr/>
          <p:nvPr/>
        </p:nvSpPr>
        <p:spPr>
          <a:xfrm>
            <a:off x="10810161" y="3076694"/>
            <a:ext cx="2845356" cy="356235"/>
          </a:xfrm>
          <a:prstGeom prst="rect">
            <a:avLst/>
          </a:prstGeom>
          <a:noFill/>
          <a:ln/>
        </p:spPr>
        <p:txBody>
          <a:bodyPr wrap="none" lIns="0" tIns="0" rIns="0" bIns="0" rtlCol="0" anchor="t"/>
          <a:lstStyle/>
          <a:p>
            <a:pPr marL="0" indent="0" algn="l">
              <a:lnSpc>
                <a:spcPts val="2800"/>
              </a:lnSpc>
              <a:buNone/>
            </a:pPr>
            <a:r>
              <a:rPr lang="en-US" sz="2200" b="1" dirty="0">
                <a:solidFill>
                  <a:srgbClr val="272525"/>
                </a:solidFill>
                <a:latin typeface="Barlow Bold" pitchFamily="34" charset="0"/>
                <a:ea typeface="Barlow Bold" pitchFamily="34" charset="-122"/>
                <a:cs typeface="Barlow Bold" pitchFamily="34" charset="-120"/>
              </a:rPr>
              <a:t>Registration Strategy</a:t>
            </a:r>
            <a:endParaRPr lang="en-US" sz="2200" dirty="0"/>
          </a:p>
        </p:txBody>
      </p:sp>
      <p:sp>
        <p:nvSpPr>
          <p:cNvPr id="14" name="Text 8"/>
          <p:cNvSpPr/>
          <p:nvPr/>
        </p:nvSpPr>
        <p:spPr>
          <a:xfrm>
            <a:off x="10810161" y="3562826"/>
            <a:ext cx="2845356" cy="1733550"/>
          </a:xfrm>
          <a:prstGeom prst="rect">
            <a:avLst/>
          </a:prstGeom>
          <a:noFill/>
          <a:ln/>
        </p:spPr>
        <p:txBody>
          <a:bodyPr wrap="square" lIns="0" tIns="0" rIns="0" bIns="0" rtlCol="0" anchor="t"/>
          <a:lstStyle/>
          <a:p>
            <a:pPr marL="0" indent="0" algn="l">
              <a:lnSpc>
                <a:spcPts val="2700"/>
              </a:lnSpc>
              <a:buNone/>
            </a:pPr>
            <a:r>
              <a:rPr lang="en-US" sz="1700" dirty="0">
                <a:solidFill>
                  <a:srgbClr val="272525"/>
                </a:solidFill>
                <a:latin typeface="Montserrat" pitchFamily="34" charset="0"/>
                <a:ea typeface="Montserrat" pitchFamily="34" charset="-122"/>
                <a:cs typeface="Montserrat" pitchFamily="34" charset="-120"/>
              </a:rPr>
              <a:t>Early registration discounts will boost enrolment, helping predict attendance (Tesco PLC, 2021).</a:t>
            </a:r>
            <a:endParaRPr lang="en-US" sz="1700" dirty="0"/>
          </a:p>
        </p:txBody>
      </p:sp>
      <p:sp>
        <p:nvSpPr>
          <p:cNvPr id="15" name="Text 9"/>
          <p:cNvSpPr/>
          <p:nvPr/>
        </p:nvSpPr>
        <p:spPr>
          <a:xfrm>
            <a:off x="758309" y="6103382"/>
            <a:ext cx="13113782" cy="1386840"/>
          </a:xfrm>
          <a:prstGeom prst="rect">
            <a:avLst/>
          </a:prstGeom>
          <a:noFill/>
          <a:ln/>
        </p:spPr>
        <p:txBody>
          <a:bodyPr wrap="square" lIns="0" tIns="0" rIns="0" bIns="0" rtlCol="0" anchor="t"/>
          <a:lstStyle/>
          <a:p>
            <a:pPr marL="0" indent="0" algn="l">
              <a:lnSpc>
                <a:spcPts val="2700"/>
              </a:lnSpc>
              <a:buNone/>
            </a:pPr>
            <a:r>
              <a:rPr lang="en-US" sz="1700" dirty="0">
                <a:solidFill>
                  <a:srgbClr val="272525"/>
                </a:solidFill>
                <a:latin typeface="Montserrat" pitchFamily="34" charset="0"/>
                <a:ea typeface="Montserrat" pitchFamily="34" charset="-122"/>
                <a:cs typeface="Montserrat" pitchFamily="34" charset="-120"/>
              </a:rPr>
              <a:t>BP p.l.c. (2025) claims promotional materials will highlight the Welsh welcome, heritage, and immersive experiences. By targeting Welsh cultural enthusiasts, Tesco PLC (2025) argues tailored email advertising will create relationships with potential attendees. Online "taste of Wales" events or virtual previews may promote distant visitors, according to BP p.l.c. (2025). A tailored invitation strategy achieves the proper audience, boosting event impact and networking (BP p.l.c., 2025).</a:t>
            </a:r>
            <a:endParaRPr lang="en-US" sz="17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750570" y="591383"/>
            <a:ext cx="5236369" cy="564356"/>
          </a:xfrm>
          <a:prstGeom prst="rect">
            <a:avLst/>
          </a:prstGeom>
          <a:noFill/>
          <a:ln/>
        </p:spPr>
        <p:txBody>
          <a:bodyPr wrap="none" lIns="0" tIns="0" rIns="0" bIns="0" rtlCol="0" anchor="t"/>
          <a:lstStyle/>
          <a:p>
            <a:pPr marL="0" indent="0" algn="l">
              <a:lnSpc>
                <a:spcPts val="4400"/>
              </a:lnSpc>
              <a:buNone/>
            </a:pPr>
            <a:r>
              <a:rPr lang="en-US" sz="3550" b="1" dirty="0">
                <a:solidFill>
                  <a:srgbClr val="7068F4"/>
                </a:solidFill>
                <a:latin typeface="Barlow Bold" pitchFamily="34" charset="0"/>
                <a:ea typeface="Barlow Bold" pitchFamily="34" charset="-122"/>
                <a:cs typeface="Barlow Bold" pitchFamily="34" charset="-120"/>
              </a:rPr>
              <a:t>Program Planning Content</a:t>
            </a:r>
            <a:endParaRPr lang="en-US" sz="3550" dirty="0"/>
          </a:p>
        </p:txBody>
      </p:sp>
      <p:sp>
        <p:nvSpPr>
          <p:cNvPr id="3" name="Shape 1"/>
          <p:cNvSpPr/>
          <p:nvPr/>
        </p:nvSpPr>
        <p:spPr>
          <a:xfrm>
            <a:off x="7303770" y="1498878"/>
            <a:ext cx="22860" cy="5123021"/>
          </a:xfrm>
          <a:prstGeom prst="roundRect">
            <a:avLst>
              <a:gd name="adj" fmla="val 675520"/>
            </a:avLst>
          </a:prstGeom>
          <a:solidFill>
            <a:srgbClr val="C1C3D0"/>
          </a:solidFill>
          <a:ln/>
        </p:spPr>
        <p:txBody>
          <a:bodyPr/>
          <a:lstStyle/>
          <a:p>
            <a:endParaRPr lang="en-RO"/>
          </a:p>
        </p:txBody>
      </p:sp>
      <p:sp>
        <p:nvSpPr>
          <p:cNvPr id="4" name="Shape 2"/>
          <p:cNvSpPr/>
          <p:nvPr/>
        </p:nvSpPr>
        <p:spPr>
          <a:xfrm>
            <a:off x="6630353" y="1680448"/>
            <a:ext cx="514707" cy="22860"/>
          </a:xfrm>
          <a:prstGeom prst="roundRect">
            <a:avLst>
              <a:gd name="adj" fmla="val 675520"/>
            </a:avLst>
          </a:prstGeom>
          <a:solidFill>
            <a:srgbClr val="C1C3D0"/>
          </a:solidFill>
          <a:ln/>
        </p:spPr>
        <p:txBody>
          <a:bodyPr/>
          <a:lstStyle/>
          <a:p>
            <a:endParaRPr lang="en-RO"/>
          </a:p>
        </p:txBody>
      </p:sp>
      <p:sp>
        <p:nvSpPr>
          <p:cNvPr id="5" name="Shape 3"/>
          <p:cNvSpPr/>
          <p:nvPr/>
        </p:nvSpPr>
        <p:spPr>
          <a:xfrm>
            <a:off x="7122200" y="1498878"/>
            <a:ext cx="386001" cy="386001"/>
          </a:xfrm>
          <a:prstGeom prst="roundRect">
            <a:avLst>
              <a:gd name="adj" fmla="val 40006"/>
            </a:avLst>
          </a:prstGeom>
          <a:solidFill>
            <a:srgbClr val="EEEFF5"/>
          </a:solidFill>
          <a:ln/>
          <a:effectLst>
            <a:outerShdw blurRad="41910" dist="20320" dir="13500000" algn="bl" rotWithShape="0">
              <a:srgbClr val="FFFFFF">
                <a:alpha val="70000"/>
              </a:srgbClr>
            </a:outerShdw>
          </a:effectLst>
        </p:spPr>
        <p:txBody>
          <a:bodyPr/>
          <a:lstStyle/>
          <a:p>
            <a:endParaRPr lang="en-RO"/>
          </a:p>
        </p:txBody>
      </p:sp>
      <p:pic>
        <p:nvPicPr>
          <p:cNvPr id="6" name="Image 0" descr="preencoded.png"/>
          <p:cNvPicPr>
            <a:picLocks noChangeAspect="1"/>
          </p:cNvPicPr>
          <p:nvPr/>
        </p:nvPicPr>
        <p:blipFill>
          <a:blip r:embed="rId3"/>
          <a:stretch>
            <a:fillRect/>
          </a:stretch>
        </p:blipFill>
        <p:spPr>
          <a:xfrm>
            <a:off x="7179766" y="1522571"/>
            <a:ext cx="270867" cy="338614"/>
          </a:xfrm>
          <a:prstGeom prst="rect">
            <a:avLst/>
          </a:prstGeom>
        </p:spPr>
      </p:pic>
      <p:sp>
        <p:nvSpPr>
          <p:cNvPr id="7" name="Text 4"/>
          <p:cNvSpPr/>
          <p:nvPr/>
        </p:nvSpPr>
        <p:spPr>
          <a:xfrm>
            <a:off x="4199811" y="1557814"/>
            <a:ext cx="2257544" cy="282178"/>
          </a:xfrm>
          <a:prstGeom prst="rect">
            <a:avLst/>
          </a:prstGeom>
          <a:noFill/>
          <a:ln/>
        </p:spPr>
        <p:txBody>
          <a:bodyPr wrap="none" lIns="0" tIns="0" rIns="0" bIns="0" rtlCol="0" anchor="t"/>
          <a:lstStyle/>
          <a:p>
            <a:pPr marL="0" indent="0" algn="r">
              <a:lnSpc>
                <a:spcPts val="2200"/>
              </a:lnSpc>
              <a:buNone/>
            </a:pPr>
            <a:r>
              <a:rPr lang="en-US" sz="1750" b="1" dirty="0">
                <a:solidFill>
                  <a:srgbClr val="272525"/>
                </a:solidFill>
                <a:latin typeface="Barlow Bold" pitchFamily="34" charset="0"/>
                <a:ea typeface="Barlow Bold" pitchFamily="34" charset="-122"/>
                <a:cs typeface="Barlow Bold" pitchFamily="34" charset="-120"/>
              </a:rPr>
              <a:t>Keynote Speakers</a:t>
            </a:r>
            <a:endParaRPr lang="en-US" sz="1750" dirty="0"/>
          </a:p>
        </p:txBody>
      </p:sp>
      <p:sp>
        <p:nvSpPr>
          <p:cNvPr id="8" name="Text 5"/>
          <p:cNvSpPr/>
          <p:nvPr/>
        </p:nvSpPr>
        <p:spPr>
          <a:xfrm>
            <a:off x="750570" y="1942862"/>
            <a:ext cx="5706785" cy="548878"/>
          </a:xfrm>
          <a:prstGeom prst="rect">
            <a:avLst/>
          </a:prstGeom>
          <a:noFill/>
          <a:ln/>
        </p:spPr>
        <p:txBody>
          <a:bodyPr wrap="square" lIns="0" tIns="0" rIns="0" bIns="0" rtlCol="0" anchor="t"/>
          <a:lstStyle/>
          <a:p>
            <a:pPr marL="0" indent="0" algn="r">
              <a:lnSpc>
                <a:spcPts val="2150"/>
              </a:lnSpc>
              <a:buNone/>
            </a:pPr>
            <a:r>
              <a:rPr lang="en-US" sz="1350" dirty="0">
                <a:solidFill>
                  <a:srgbClr val="272525"/>
                </a:solidFill>
                <a:latin typeface="Montserrat" pitchFamily="34" charset="0"/>
                <a:ea typeface="Montserrat" pitchFamily="34" charset="-122"/>
                <a:cs typeface="Montserrat" pitchFamily="34" charset="-120"/>
              </a:rPr>
              <a:t>Keynote speakers will discuss Welsh history, culture, and hospitality trends worldwide (Tesco PLC, 2021).</a:t>
            </a:r>
            <a:endParaRPr lang="en-US" sz="1350" dirty="0"/>
          </a:p>
        </p:txBody>
      </p:sp>
      <p:sp>
        <p:nvSpPr>
          <p:cNvPr id="9" name="Shape 6"/>
          <p:cNvSpPr/>
          <p:nvPr/>
        </p:nvSpPr>
        <p:spPr>
          <a:xfrm>
            <a:off x="7485340" y="2709863"/>
            <a:ext cx="514707" cy="22860"/>
          </a:xfrm>
          <a:prstGeom prst="roundRect">
            <a:avLst>
              <a:gd name="adj" fmla="val 675520"/>
            </a:avLst>
          </a:prstGeom>
          <a:solidFill>
            <a:srgbClr val="C1C3D0"/>
          </a:solidFill>
          <a:ln/>
        </p:spPr>
        <p:txBody>
          <a:bodyPr/>
          <a:lstStyle/>
          <a:p>
            <a:endParaRPr lang="en-RO"/>
          </a:p>
        </p:txBody>
      </p:sp>
      <p:sp>
        <p:nvSpPr>
          <p:cNvPr id="10" name="Shape 7"/>
          <p:cNvSpPr/>
          <p:nvPr/>
        </p:nvSpPr>
        <p:spPr>
          <a:xfrm>
            <a:off x="7122200" y="2528292"/>
            <a:ext cx="386001" cy="386001"/>
          </a:xfrm>
          <a:prstGeom prst="roundRect">
            <a:avLst>
              <a:gd name="adj" fmla="val 40006"/>
            </a:avLst>
          </a:prstGeom>
          <a:solidFill>
            <a:srgbClr val="EEEFF5"/>
          </a:solidFill>
          <a:ln/>
          <a:effectLst>
            <a:outerShdw blurRad="41910" dist="20320" dir="13500000" algn="bl" rotWithShape="0">
              <a:srgbClr val="FFFFFF">
                <a:alpha val="70000"/>
              </a:srgbClr>
            </a:outerShdw>
          </a:effectLst>
        </p:spPr>
        <p:txBody>
          <a:bodyPr/>
          <a:lstStyle/>
          <a:p>
            <a:endParaRPr lang="en-RO"/>
          </a:p>
        </p:txBody>
      </p:sp>
      <p:pic>
        <p:nvPicPr>
          <p:cNvPr id="11" name="Image 1" descr="preencoded.png"/>
          <p:cNvPicPr>
            <a:picLocks noChangeAspect="1"/>
          </p:cNvPicPr>
          <p:nvPr/>
        </p:nvPicPr>
        <p:blipFill>
          <a:blip r:embed="rId4"/>
          <a:stretch>
            <a:fillRect/>
          </a:stretch>
        </p:blipFill>
        <p:spPr>
          <a:xfrm>
            <a:off x="7179766" y="2551986"/>
            <a:ext cx="270867" cy="338614"/>
          </a:xfrm>
          <a:prstGeom prst="rect">
            <a:avLst/>
          </a:prstGeom>
        </p:spPr>
      </p:pic>
      <p:sp>
        <p:nvSpPr>
          <p:cNvPr id="12" name="Text 8"/>
          <p:cNvSpPr/>
          <p:nvPr/>
        </p:nvSpPr>
        <p:spPr>
          <a:xfrm>
            <a:off x="8173045" y="2587228"/>
            <a:ext cx="2257544" cy="282178"/>
          </a:xfrm>
          <a:prstGeom prst="rect">
            <a:avLst/>
          </a:prstGeom>
          <a:noFill/>
          <a:ln/>
        </p:spPr>
        <p:txBody>
          <a:bodyPr wrap="none" lIns="0" tIns="0" rIns="0" bIns="0" rtlCol="0" anchor="t"/>
          <a:lstStyle/>
          <a:p>
            <a:pPr marL="0" indent="0" algn="l">
              <a:lnSpc>
                <a:spcPts val="2200"/>
              </a:lnSpc>
              <a:buNone/>
            </a:pPr>
            <a:r>
              <a:rPr lang="en-US" sz="1750" b="1" dirty="0">
                <a:solidFill>
                  <a:srgbClr val="272525"/>
                </a:solidFill>
                <a:latin typeface="Barlow Bold" pitchFamily="34" charset="0"/>
                <a:ea typeface="Barlow Bold" pitchFamily="34" charset="-122"/>
                <a:cs typeface="Barlow Bold" pitchFamily="34" charset="-120"/>
              </a:rPr>
              <a:t>Breakout Sessions</a:t>
            </a:r>
            <a:endParaRPr lang="en-US" sz="1750" dirty="0"/>
          </a:p>
        </p:txBody>
      </p:sp>
      <p:sp>
        <p:nvSpPr>
          <p:cNvPr id="13" name="Text 9"/>
          <p:cNvSpPr/>
          <p:nvPr/>
        </p:nvSpPr>
        <p:spPr>
          <a:xfrm>
            <a:off x="8173045" y="2972276"/>
            <a:ext cx="5706785" cy="548878"/>
          </a:xfrm>
          <a:prstGeom prst="rect">
            <a:avLst/>
          </a:prstGeom>
          <a:noFill/>
          <a:ln/>
        </p:spPr>
        <p:txBody>
          <a:bodyPr wrap="square" lIns="0" tIns="0" rIns="0" bIns="0" rtlCol="0" anchor="t"/>
          <a:lstStyle/>
          <a:p>
            <a:pPr marL="0" indent="0" algn="l">
              <a:lnSpc>
                <a:spcPts val="2150"/>
              </a:lnSpc>
              <a:buNone/>
            </a:pPr>
            <a:r>
              <a:rPr lang="en-US" sz="1350" dirty="0">
                <a:solidFill>
                  <a:srgbClr val="272525"/>
                </a:solidFill>
                <a:latin typeface="Montserrat" pitchFamily="34" charset="0"/>
                <a:ea typeface="Montserrat" pitchFamily="34" charset="-122"/>
                <a:cs typeface="Montserrat" pitchFamily="34" charset="-120"/>
              </a:rPr>
              <a:t>Breakout sessions will include Welsh language tasters and interactive cultural displays (BP p.l.c., 2025).</a:t>
            </a:r>
            <a:endParaRPr lang="en-US" sz="1350" dirty="0"/>
          </a:p>
        </p:txBody>
      </p:sp>
      <p:sp>
        <p:nvSpPr>
          <p:cNvPr id="14" name="Shape 10"/>
          <p:cNvSpPr/>
          <p:nvPr/>
        </p:nvSpPr>
        <p:spPr>
          <a:xfrm>
            <a:off x="6630353" y="3597116"/>
            <a:ext cx="514707" cy="22860"/>
          </a:xfrm>
          <a:prstGeom prst="roundRect">
            <a:avLst>
              <a:gd name="adj" fmla="val 675520"/>
            </a:avLst>
          </a:prstGeom>
          <a:solidFill>
            <a:srgbClr val="C1C3D0"/>
          </a:solidFill>
          <a:ln/>
        </p:spPr>
        <p:txBody>
          <a:bodyPr/>
          <a:lstStyle/>
          <a:p>
            <a:endParaRPr lang="en-RO"/>
          </a:p>
        </p:txBody>
      </p:sp>
      <p:sp>
        <p:nvSpPr>
          <p:cNvPr id="15" name="Shape 11"/>
          <p:cNvSpPr/>
          <p:nvPr/>
        </p:nvSpPr>
        <p:spPr>
          <a:xfrm>
            <a:off x="7122200" y="3415546"/>
            <a:ext cx="386001" cy="386001"/>
          </a:xfrm>
          <a:prstGeom prst="roundRect">
            <a:avLst>
              <a:gd name="adj" fmla="val 40006"/>
            </a:avLst>
          </a:prstGeom>
          <a:solidFill>
            <a:srgbClr val="EEEFF5"/>
          </a:solidFill>
          <a:ln/>
          <a:effectLst>
            <a:outerShdw blurRad="41910" dist="20320" dir="13500000" algn="bl" rotWithShape="0">
              <a:srgbClr val="FFFFFF">
                <a:alpha val="70000"/>
              </a:srgbClr>
            </a:outerShdw>
          </a:effectLst>
        </p:spPr>
        <p:txBody>
          <a:bodyPr/>
          <a:lstStyle/>
          <a:p>
            <a:endParaRPr lang="en-RO"/>
          </a:p>
        </p:txBody>
      </p:sp>
      <p:pic>
        <p:nvPicPr>
          <p:cNvPr id="16" name="Image 2" descr="preencoded.png"/>
          <p:cNvPicPr>
            <a:picLocks noChangeAspect="1"/>
          </p:cNvPicPr>
          <p:nvPr/>
        </p:nvPicPr>
        <p:blipFill>
          <a:blip r:embed="rId5"/>
          <a:stretch>
            <a:fillRect/>
          </a:stretch>
        </p:blipFill>
        <p:spPr>
          <a:xfrm>
            <a:off x="7179766" y="3439239"/>
            <a:ext cx="270867" cy="338614"/>
          </a:xfrm>
          <a:prstGeom prst="rect">
            <a:avLst/>
          </a:prstGeom>
        </p:spPr>
      </p:pic>
      <p:sp>
        <p:nvSpPr>
          <p:cNvPr id="17" name="Text 12"/>
          <p:cNvSpPr/>
          <p:nvPr/>
        </p:nvSpPr>
        <p:spPr>
          <a:xfrm>
            <a:off x="4199811" y="3474482"/>
            <a:ext cx="2257544" cy="282178"/>
          </a:xfrm>
          <a:prstGeom prst="rect">
            <a:avLst/>
          </a:prstGeom>
          <a:noFill/>
          <a:ln/>
        </p:spPr>
        <p:txBody>
          <a:bodyPr wrap="none" lIns="0" tIns="0" rIns="0" bIns="0" rtlCol="0" anchor="t"/>
          <a:lstStyle/>
          <a:p>
            <a:pPr marL="0" indent="0" algn="r">
              <a:lnSpc>
                <a:spcPts val="2200"/>
              </a:lnSpc>
              <a:buNone/>
            </a:pPr>
            <a:r>
              <a:rPr lang="en-US" sz="1750" b="1" dirty="0">
                <a:solidFill>
                  <a:srgbClr val="272525"/>
                </a:solidFill>
                <a:latin typeface="Barlow Bold" pitchFamily="34" charset="0"/>
                <a:ea typeface="Barlow Bold" pitchFamily="34" charset="-122"/>
                <a:cs typeface="Barlow Bold" pitchFamily="34" charset="-120"/>
              </a:rPr>
              <a:t>Panel Discussions</a:t>
            </a:r>
            <a:endParaRPr lang="en-US" sz="1750" dirty="0"/>
          </a:p>
        </p:txBody>
      </p:sp>
      <p:sp>
        <p:nvSpPr>
          <p:cNvPr id="18" name="Text 13"/>
          <p:cNvSpPr/>
          <p:nvPr/>
        </p:nvSpPr>
        <p:spPr>
          <a:xfrm>
            <a:off x="750570" y="3859530"/>
            <a:ext cx="5706785" cy="548878"/>
          </a:xfrm>
          <a:prstGeom prst="rect">
            <a:avLst/>
          </a:prstGeom>
          <a:noFill/>
          <a:ln/>
        </p:spPr>
        <p:txBody>
          <a:bodyPr wrap="square" lIns="0" tIns="0" rIns="0" bIns="0" rtlCol="0" anchor="t"/>
          <a:lstStyle/>
          <a:p>
            <a:pPr marL="0" indent="0" algn="r">
              <a:lnSpc>
                <a:spcPts val="2150"/>
              </a:lnSpc>
              <a:buNone/>
            </a:pPr>
            <a:r>
              <a:rPr lang="en-US" sz="1350" dirty="0">
                <a:solidFill>
                  <a:srgbClr val="272525"/>
                </a:solidFill>
                <a:latin typeface="Montserrat" pitchFamily="34" charset="0"/>
                <a:ea typeface="Montserrat" pitchFamily="34" charset="-122"/>
                <a:cs typeface="Montserrat" pitchFamily="34" charset="-120"/>
              </a:rPr>
              <a:t>Local experts will address heritage protection and sustainable tourism in group talks (BP p.l.c., 2022).</a:t>
            </a:r>
            <a:endParaRPr lang="en-US" sz="1350" dirty="0"/>
          </a:p>
        </p:txBody>
      </p:sp>
      <p:sp>
        <p:nvSpPr>
          <p:cNvPr id="19" name="Shape 14"/>
          <p:cNvSpPr/>
          <p:nvPr/>
        </p:nvSpPr>
        <p:spPr>
          <a:xfrm>
            <a:off x="7485340" y="4484489"/>
            <a:ext cx="514707" cy="22860"/>
          </a:xfrm>
          <a:prstGeom prst="roundRect">
            <a:avLst>
              <a:gd name="adj" fmla="val 675520"/>
            </a:avLst>
          </a:prstGeom>
          <a:solidFill>
            <a:srgbClr val="C1C3D0"/>
          </a:solidFill>
          <a:ln/>
        </p:spPr>
        <p:txBody>
          <a:bodyPr/>
          <a:lstStyle/>
          <a:p>
            <a:endParaRPr lang="en-RO"/>
          </a:p>
        </p:txBody>
      </p:sp>
      <p:sp>
        <p:nvSpPr>
          <p:cNvPr id="20" name="Shape 15"/>
          <p:cNvSpPr/>
          <p:nvPr/>
        </p:nvSpPr>
        <p:spPr>
          <a:xfrm>
            <a:off x="7122200" y="4302919"/>
            <a:ext cx="386001" cy="386001"/>
          </a:xfrm>
          <a:prstGeom prst="roundRect">
            <a:avLst>
              <a:gd name="adj" fmla="val 40006"/>
            </a:avLst>
          </a:prstGeom>
          <a:solidFill>
            <a:srgbClr val="EEEFF5"/>
          </a:solidFill>
          <a:ln/>
          <a:effectLst>
            <a:outerShdw blurRad="41910" dist="20320" dir="13500000" algn="bl" rotWithShape="0">
              <a:srgbClr val="FFFFFF">
                <a:alpha val="70000"/>
              </a:srgbClr>
            </a:outerShdw>
          </a:effectLst>
        </p:spPr>
        <p:txBody>
          <a:bodyPr/>
          <a:lstStyle/>
          <a:p>
            <a:endParaRPr lang="en-RO"/>
          </a:p>
        </p:txBody>
      </p:sp>
      <p:pic>
        <p:nvPicPr>
          <p:cNvPr id="21" name="Image 3" descr="preencoded.png"/>
          <p:cNvPicPr>
            <a:picLocks noChangeAspect="1"/>
          </p:cNvPicPr>
          <p:nvPr/>
        </p:nvPicPr>
        <p:blipFill>
          <a:blip r:embed="rId6"/>
          <a:stretch>
            <a:fillRect/>
          </a:stretch>
        </p:blipFill>
        <p:spPr>
          <a:xfrm>
            <a:off x="7179766" y="4326612"/>
            <a:ext cx="270867" cy="338614"/>
          </a:xfrm>
          <a:prstGeom prst="rect">
            <a:avLst/>
          </a:prstGeom>
        </p:spPr>
      </p:pic>
      <p:sp>
        <p:nvSpPr>
          <p:cNvPr id="22" name="Text 16"/>
          <p:cNvSpPr/>
          <p:nvPr/>
        </p:nvSpPr>
        <p:spPr>
          <a:xfrm>
            <a:off x="8173045" y="4361855"/>
            <a:ext cx="2257544" cy="282178"/>
          </a:xfrm>
          <a:prstGeom prst="rect">
            <a:avLst/>
          </a:prstGeom>
          <a:noFill/>
          <a:ln/>
        </p:spPr>
        <p:txBody>
          <a:bodyPr wrap="none" lIns="0" tIns="0" rIns="0" bIns="0" rtlCol="0" anchor="t"/>
          <a:lstStyle/>
          <a:p>
            <a:pPr marL="0" indent="0" algn="l">
              <a:lnSpc>
                <a:spcPts val="2200"/>
              </a:lnSpc>
              <a:buNone/>
            </a:pPr>
            <a:r>
              <a:rPr lang="en-US" sz="1750" b="1" dirty="0">
                <a:solidFill>
                  <a:srgbClr val="272525"/>
                </a:solidFill>
                <a:latin typeface="Barlow Bold" pitchFamily="34" charset="0"/>
                <a:ea typeface="Barlow Bold" pitchFamily="34" charset="-122"/>
                <a:cs typeface="Barlow Bold" pitchFamily="34" charset="-120"/>
              </a:rPr>
              <a:t>Cultural Performances</a:t>
            </a:r>
            <a:endParaRPr lang="en-US" sz="1750" dirty="0"/>
          </a:p>
        </p:txBody>
      </p:sp>
      <p:sp>
        <p:nvSpPr>
          <p:cNvPr id="23" name="Text 17"/>
          <p:cNvSpPr/>
          <p:nvPr/>
        </p:nvSpPr>
        <p:spPr>
          <a:xfrm>
            <a:off x="8173045" y="4746903"/>
            <a:ext cx="5706785" cy="548878"/>
          </a:xfrm>
          <a:prstGeom prst="rect">
            <a:avLst/>
          </a:prstGeom>
          <a:noFill/>
          <a:ln/>
        </p:spPr>
        <p:txBody>
          <a:bodyPr wrap="square" lIns="0" tIns="0" rIns="0" bIns="0" rtlCol="0" anchor="t"/>
          <a:lstStyle/>
          <a:p>
            <a:pPr marL="0" indent="0" algn="l">
              <a:lnSpc>
                <a:spcPts val="2150"/>
              </a:lnSpc>
              <a:buNone/>
            </a:pPr>
            <a:r>
              <a:rPr lang="en-US" sz="1350" dirty="0">
                <a:solidFill>
                  <a:srgbClr val="272525"/>
                </a:solidFill>
                <a:latin typeface="Montserrat" pitchFamily="34" charset="0"/>
                <a:ea typeface="Montserrat" pitchFamily="34" charset="-122"/>
                <a:cs typeface="Montserrat" pitchFamily="34" charset="-120"/>
              </a:rPr>
              <a:t>Traditional Welsh music, dancing, and crafts will be performed live for international visitors (Tesco PLC, 2021).</a:t>
            </a:r>
            <a:endParaRPr lang="en-US" sz="1350" dirty="0"/>
          </a:p>
        </p:txBody>
      </p:sp>
      <p:sp>
        <p:nvSpPr>
          <p:cNvPr id="24" name="Shape 18"/>
          <p:cNvSpPr/>
          <p:nvPr/>
        </p:nvSpPr>
        <p:spPr>
          <a:xfrm>
            <a:off x="6630353" y="5371862"/>
            <a:ext cx="514707" cy="22860"/>
          </a:xfrm>
          <a:prstGeom prst="roundRect">
            <a:avLst>
              <a:gd name="adj" fmla="val 675520"/>
            </a:avLst>
          </a:prstGeom>
          <a:solidFill>
            <a:srgbClr val="C1C3D0"/>
          </a:solidFill>
          <a:ln/>
        </p:spPr>
        <p:txBody>
          <a:bodyPr/>
          <a:lstStyle/>
          <a:p>
            <a:endParaRPr lang="en-RO"/>
          </a:p>
        </p:txBody>
      </p:sp>
      <p:sp>
        <p:nvSpPr>
          <p:cNvPr id="25" name="Shape 19"/>
          <p:cNvSpPr/>
          <p:nvPr/>
        </p:nvSpPr>
        <p:spPr>
          <a:xfrm>
            <a:off x="7122200" y="5190292"/>
            <a:ext cx="386001" cy="386001"/>
          </a:xfrm>
          <a:prstGeom prst="roundRect">
            <a:avLst>
              <a:gd name="adj" fmla="val 40006"/>
            </a:avLst>
          </a:prstGeom>
          <a:solidFill>
            <a:srgbClr val="EEEFF5"/>
          </a:solidFill>
          <a:ln/>
          <a:effectLst>
            <a:outerShdw blurRad="41910" dist="20320" dir="13500000" algn="bl" rotWithShape="0">
              <a:srgbClr val="FFFFFF">
                <a:alpha val="70000"/>
              </a:srgbClr>
            </a:outerShdw>
          </a:effectLst>
        </p:spPr>
        <p:txBody>
          <a:bodyPr/>
          <a:lstStyle/>
          <a:p>
            <a:endParaRPr lang="en-RO"/>
          </a:p>
        </p:txBody>
      </p:sp>
      <p:pic>
        <p:nvPicPr>
          <p:cNvPr id="26" name="Image 4" descr="preencoded.png"/>
          <p:cNvPicPr>
            <a:picLocks noChangeAspect="1"/>
          </p:cNvPicPr>
          <p:nvPr/>
        </p:nvPicPr>
        <p:blipFill>
          <a:blip r:embed="rId7"/>
          <a:stretch>
            <a:fillRect/>
          </a:stretch>
        </p:blipFill>
        <p:spPr>
          <a:xfrm>
            <a:off x="7179766" y="5213985"/>
            <a:ext cx="270867" cy="338614"/>
          </a:xfrm>
          <a:prstGeom prst="rect">
            <a:avLst/>
          </a:prstGeom>
        </p:spPr>
      </p:pic>
      <p:sp>
        <p:nvSpPr>
          <p:cNvPr id="27" name="Text 20"/>
          <p:cNvSpPr/>
          <p:nvPr/>
        </p:nvSpPr>
        <p:spPr>
          <a:xfrm>
            <a:off x="3988713" y="5249228"/>
            <a:ext cx="2468642" cy="282178"/>
          </a:xfrm>
          <a:prstGeom prst="rect">
            <a:avLst/>
          </a:prstGeom>
          <a:noFill/>
          <a:ln/>
        </p:spPr>
        <p:txBody>
          <a:bodyPr wrap="none" lIns="0" tIns="0" rIns="0" bIns="0" rtlCol="0" anchor="t"/>
          <a:lstStyle/>
          <a:p>
            <a:pPr marL="0" indent="0" algn="r">
              <a:lnSpc>
                <a:spcPts val="2200"/>
              </a:lnSpc>
              <a:buNone/>
            </a:pPr>
            <a:r>
              <a:rPr lang="en-US" sz="1750" b="1" dirty="0">
                <a:solidFill>
                  <a:srgbClr val="272525"/>
                </a:solidFill>
                <a:latin typeface="Barlow Bold" pitchFamily="34" charset="0"/>
                <a:ea typeface="Barlow Bold" pitchFamily="34" charset="-122"/>
                <a:cs typeface="Barlow Bold" pitchFamily="34" charset="-120"/>
              </a:rPr>
              <a:t>Culinary Demonstrations</a:t>
            </a:r>
            <a:endParaRPr lang="en-US" sz="1750" dirty="0"/>
          </a:p>
        </p:txBody>
      </p:sp>
      <p:sp>
        <p:nvSpPr>
          <p:cNvPr id="28" name="Text 21"/>
          <p:cNvSpPr/>
          <p:nvPr/>
        </p:nvSpPr>
        <p:spPr>
          <a:xfrm>
            <a:off x="750570" y="5634276"/>
            <a:ext cx="5706785" cy="548878"/>
          </a:xfrm>
          <a:prstGeom prst="rect">
            <a:avLst/>
          </a:prstGeom>
          <a:noFill/>
          <a:ln/>
        </p:spPr>
        <p:txBody>
          <a:bodyPr wrap="square" lIns="0" tIns="0" rIns="0" bIns="0" rtlCol="0" anchor="t"/>
          <a:lstStyle/>
          <a:p>
            <a:pPr marL="0" indent="0" algn="r">
              <a:lnSpc>
                <a:spcPts val="2150"/>
              </a:lnSpc>
              <a:buNone/>
            </a:pPr>
            <a:r>
              <a:rPr lang="en-US" sz="1350" dirty="0">
                <a:solidFill>
                  <a:srgbClr val="272525"/>
                </a:solidFill>
                <a:latin typeface="Montserrat" pitchFamily="34" charset="0"/>
                <a:ea typeface="Montserrat" pitchFamily="34" charset="-122"/>
                <a:cs typeface="Montserrat" pitchFamily="34" charset="-120"/>
              </a:rPr>
              <a:t>Tesco PLC says 2025 culinary shows will highlight local goods and innovative Welsh recipes.</a:t>
            </a:r>
            <a:endParaRPr lang="en-US" sz="1350" dirty="0"/>
          </a:p>
        </p:txBody>
      </p:sp>
      <p:sp>
        <p:nvSpPr>
          <p:cNvPr id="29" name="Text 22"/>
          <p:cNvSpPr/>
          <p:nvPr/>
        </p:nvSpPr>
        <p:spPr>
          <a:xfrm>
            <a:off x="750570" y="6814899"/>
            <a:ext cx="13129260" cy="823317"/>
          </a:xfrm>
          <a:prstGeom prst="rect">
            <a:avLst/>
          </a:prstGeom>
          <a:noFill/>
          <a:ln/>
        </p:spPr>
        <p:txBody>
          <a:bodyPr wrap="square" lIns="0" tIns="0" rIns="0" bIns="0" rtlCol="0" anchor="t"/>
          <a:lstStyle/>
          <a:p>
            <a:pPr marL="0" indent="0" algn="l">
              <a:lnSpc>
                <a:spcPts val="2150"/>
              </a:lnSpc>
              <a:buNone/>
            </a:pPr>
            <a:r>
              <a:rPr lang="en-US" sz="1350" dirty="0">
                <a:solidFill>
                  <a:srgbClr val="272525"/>
                </a:solidFill>
                <a:latin typeface="Montserrat" pitchFamily="34" charset="0"/>
                <a:ea typeface="Montserrat" pitchFamily="34" charset="-122"/>
                <a:cs typeface="Montserrat" pitchFamily="34" charset="-120"/>
              </a:rPr>
              <a:t>The programme will offer networking opportunities to assist attendees create actual relationships (Tesco PLC, 2021). JD Sports Fashion Plc (2025) We'll schedule plenty of breaks between lessons to encourage movement and prevent fatigue. According to Tesco PLC (2025), this balanced content strategy gives delegates professional development, cultural celebration, and unique experiences.</a:t>
            </a:r>
            <a:endParaRPr lang="en-US" sz="13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754737" y="593050"/>
            <a:ext cx="10709077" cy="638413"/>
          </a:xfrm>
          <a:prstGeom prst="rect">
            <a:avLst/>
          </a:prstGeom>
          <a:noFill/>
          <a:ln/>
        </p:spPr>
        <p:txBody>
          <a:bodyPr wrap="none" lIns="0" tIns="0" rIns="0" bIns="0" rtlCol="0" anchor="t"/>
          <a:lstStyle/>
          <a:p>
            <a:pPr marL="0" indent="0" algn="l">
              <a:lnSpc>
                <a:spcPts val="5000"/>
              </a:lnSpc>
              <a:buNone/>
            </a:pPr>
            <a:r>
              <a:rPr lang="en-US" sz="4000" b="1" dirty="0">
                <a:solidFill>
                  <a:srgbClr val="7068F4"/>
                </a:solidFill>
                <a:latin typeface="Barlow Bold" pitchFamily="34" charset="0"/>
                <a:ea typeface="Barlow Bold" pitchFamily="34" charset="-122"/>
                <a:cs typeface="Barlow Bold" pitchFamily="34" charset="-120"/>
              </a:rPr>
              <a:t>Food, Entertainment, and Audiovisual Selection</a:t>
            </a:r>
            <a:endParaRPr lang="en-US" sz="4000" dirty="0"/>
          </a:p>
        </p:txBody>
      </p:sp>
      <p:sp>
        <p:nvSpPr>
          <p:cNvPr id="3" name="Shape 1"/>
          <p:cNvSpPr/>
          <p:nvPr/>
        </p:nvSpPr>
        <p:spPr>
          <a:xfrm>
            <a:off x="754737" y="1619607"/>
            <a:ext cx="6463427" cy="2492812"/>
          </a:xfrm>
          <a:prstGeom prst="roundRect">
            <a:avLst>
              <a:gd name="adj" fmla="val 7008"/>
            </a:avLst>
          </a:prstGeom>
          <a:solidFill>
            <a:srgbClr val="EEEFF5"/>
          </a:solidFill>
          <a:ln/>
          <a:effectLst>
            <a:outerShdw blurRad="48260" dist="24130" dir="13500000" algn="bl" rotWithShape="0">
              <a:srgbClr val="FFFFFF">
                <a:alpha val="70000"/>
              </a:srgbClr>
            </a:outerShdw>
          </a:effectLst>
        </p:spPr>
        <p:txBody>
          <a:bodyPr/>
          <a:lstStyle/>
          <a:p>
            <a:endParaRPr lang="en-RO"/>
          </a:p>
        </p:txBody>
      </p:sp>
      <p:sp>
        <p:nvSpPr>
          <p:cNvPr id="4" name="Text 2"/>
          <p:cNvSpPr/>
          <p:nvPr/>
        </p:nvSpPr>
        <p:spPr>
          <a:xfrm>
            <a:off x="948809" y="1813679"/>
            <a:ext cx="2553891" cy="319207"/>
          </a:xfrm>
          <a:prstGeom prst="rect">
            <a:avLst/>
          </a:prstGeom>
          <a:noFill/>
          <a:ln/>
        </p:spPr>
        <p:txBody>
          <a:bodyPr wrap="none" lIns="0" tIns="0" rIns="0" bIns="0" rtlCol="0" anchor="t"/>
          <a:lstStyle/>
          <a:p>
            <a:pPr marL="0" indent="0" algn="l">
              <a:lnSpc>
                <a:spcPts val="2500"/>
              </a:lnSpc>
              <a:buNone/>
            </a:pPr>
            <a:r>
              <a:rPr lang="en-US" sz="2000" b="1" dirty="0">
                <a:solidFill>
                  <a:srgbClr val="272525"/>
                </a:solidFill>
                <a:latin typeface="Barlow Bold" pitchFamily="34" charset="0"/>
                <a:ea typeface="Barlow Bold" pitchFamily="34" charset="-122"/>
                <a:cs typeface="Barlow Bold" pitchFamily="34" charset="-120"/>
              </a:rPr>
              <a:t>Welsh Cuisine</a:t>
            </a:r>
            <a:endParaRPr lang="en-US" sz="2000" dirty="0"/>
          </a:p>
        </p:txBody>
      </p:sp>
      <p:sp>
        <p:nvSpPr>
          <p:cNvPr id="5" name="Text 3"/>
          <p:cNvSpPr/>
          <p:nvPr/>
        </p:nvSpPr>
        <p:spPr>
          <a:xfrm>
            <a:off x="948809" y="2249329"/>
            <a:ext cx="6075283" cy="621030"/>
          </a:xfrm>
          <a:prstGeom prst="rect">
            <a:avLst/>
          </a:prstGeom>
          <a:noFill/>
          <a:ln/>
        </p:spPr>
        <p:txBody>
          <a:bodyPr wrap="square" lIns="0" tIns="0" rIns="0" bIns="0" rtlCol="0" anchor="t"/>
          <a:lstStyle/>
          <a:p>
            <a:pPr marL="0" indent="0" algn="l">
              <a:lnSpc>
                <a:spcPts val="2400"/>
              </a:lnSpc>
              <a:buNone/>
            </a:pPr>
            <a:r>
              <a:rPr lang="en-US" sz="1500" dirty="0">
                <a:solidFill>
                  <a:srgbClr val="272525"/>
                </a:solidFill>
                <a:latin typeface="Montserrat" pitchFamily="34" charset="0"/>
                <a:ea typeface="Montserrat" pitchFamily="34" charset="-122"/>
                <a:cs typeface="Montserrat" pitchFamily="34" charset="-120"/>
              </a:rPr>
              <a:t>Menus should feature seasonal and locally sourced Welsh food for a true "Croeso" experience (BP p.l.c., 2021).</a:t>
            </a:r>
            <a:endParaRPr lang="en-US" sz="1500" dirty="0"/>
          </a:p>
        </p:txBody>
      </p:sp>
      <p:sp>
        <p:nvSpPr>
          <p:cNvPr id="6" name="Text 4"/>
          <p:cNvSpPr/>
          <p:nvPr/>
        </p:nvSpPr>
        <p:spPr>
          <a:xfrm>
            <a:off x="948809" y="2986802"/>
            <a:ext cx="6075283" cy="931545"/>
          </a:xfrm>
          <a:prstGeom prst="rect">
            <a:avLst/>
          </a:prstGeom>
          <a:noFill/>
          <a:ln/>
        </p:spPr>
        <p:txBody>
          <a:bodyPr wrap="square" lIns="0" tIns="0" rIns="0" bIns="0" rtlCol="0" anchor="t"/>
          <a:lstStyle/>
          <a:p>
            <a:pPr marL="0" indent="0" algn="l">
              <a:lnSpc>
                <a:spcPts val="2400"/>
              </a:lnSpc>
              <a:buNone/>
            </a:pPr>
            <a:r>
              <a:rPr lang="en-US" sz="1500" dirty="0">
                <a:solidFill>
                  <a:srgbClr val="272525"/>
                </a:solidFill>
                <a:latin typeface="Montserrat" pitchFamily="34" charset="0"/>
                <a:ea typeface="Montserrat" pitchFamily="34" charset="-122"/>
                <a:cs typeface="Montserrat" pitchFamily="34" charset="-120"/>
              </a:rPr>
              <a:t>BP plc (2025) Reputable caterers would provide traditional delicacies like Welsh cawl and international dishes to satisfy a wide spectrum of customers.</a:t>
            </a:r>
            <a:endParaRPr lang="en-US" sz="1500" dirty="0"/>
          </a:p>
        </p:txBody>
      </p:sp>
      <p:sp>
        <p:nvSpPr>
          <p:cNvPr id="7" name="Shape 5"/>
          <p:cNvSpPr/>
          <p:nvPr/>
        </p:nvSpPr>
        <p:spPr>
          <a:xfrm>
            <a:off x="7412236" y="1619607"/>
            <a:ext cx="6463427" cy="2492812"/>
          </a:xfrm>
          <a:prstGeom prst="roundRect">
            <a:avLst>
              <a:gd name="adj" fmla="val 7008"/>
            </a:avLst>
          </a:prstGeom>
          <a:solidFill>
            <a:srgbClr val="EEEFF5"/>
          </a:solidFill>
          <a:ln/>
          <a:effectLst>
            <a:outerShdw blurRad="48260" dist="24130" dir="13500000" algn="bl" rotWithShape="0">
              <a:srgbClr val="FFFFFF">
                <a:alpha val="70000"/>
              </a:srgbClr>
            </a:outerShdw>
          </a:effectLst>
        </p:spPr>
        <p:txBody>
          <a:bodyPr/>
          <a:lstStyle/>
          <a:p>
            <a:endParaRPr lang="en-RO"/>
          </a:p>
        </p:txBody>
      </p:sp>
      <p:sp>
        <p:nvSpPr>
          <p:cNvPr id="8" name="Text 6"/>
          <p:cNvSpPr/>
          <p:nvPr/>
        </p:nvSpPr>
        <p:spPr>
          <a:xfrm>
            <a:off x="7606308" y="1813679"/>
            <a:ext cx="2584609" cy="319207"/>
          </a:xfrm>
          <a:prstGeom prst="rect">
            <a:avLst/>
          </a:prstGeom>
          <a:noFill/>
          <a:ln/>
        </p:spPr>
        <p:txBody>
          <a:bodyPr wrap="none" lIns="0" tIns="0" rIns="0" bIns="0" rtlCol="0" anchor="t"/>
          <a:lstStyle/>
          <a:p>
            <a:pPr marL="0" indent="0" algn="l">
              <a:lnSpc>
                <a:spcPts val="2500"/>
              </a:lnSpc>
              <a:buNone/>
            </a:pPr>
            <a:r>
              <a:rPr lang="en-US" sz="2000" b="1" dirty="0">
                <a:solidFill>
                  <a:srgbClr val="272525"/>
                </a:solidFill>
                <a:latin typeface="Barlow Bold" pitchFamily="34" charset="0"/>
                <a:ea typeface="Barlow Bold" pitchFamily="34" charset="-122"/>
                <a:cs typeface="Barlow Bold" pitchFamily="34" charset="-120"/>
              </a:rPr>
              <a:t>Cultural Entertainment</a:t>
            </a:r>
            <a:endParaRPr lang="en-US" sz="2000" dirty="0"/>
          </a:p>
        </p:txBody>
      </p:sp>
      <p:sp>
        <p:nvSpPr>
          <p:cNvPr id="9" name="Text 7"/>
          <p:cNvSpPr/>
          <p:nvPr/>
        </p:nvSpPr>
        <p:spPr>
          <a:xfrm>
            <a:off x="7606308" y="2249329"/>
            <a:ext cx="6075283" cy="931545"/>
          </a:xfrm>
          <a:prstGeom prst="rect">
            <a:avLst/>
          </a:prstGeom>
          <a:noFill/>
          <a:ln/>
        </p:spPr>
        <p:txBody>
          <a:bodyPr wrap="square" lIns="0" tIns="0" rIns="0" bIns="0" rtlCol="0" anchor="t"/>
          <a:lstStyle/>
          <a:p>
            <a:pPr marL="0" indent="0" algn="l">
              <a:lnSpc>
                <a:spcPts val="2400"/>
              </a:lnSpc>
              <a:buNone/>
            </a:pPr>
            <a:r>
              <a:rPr lang="en-US" sz="1500" dirty="0">
                <a:solidFill>
                  <a:srgbClr val="272525"/>
                </a:solidFill>
                <a:latin typeface="Montserrat" pitchFamily="34" charset="0"/>
                <a:ea typeface="Montserrat" pitchFamily="34" charset="-122"/>
                <a:cs typeface="Montserrat" pitchFamily="34" charset="-120"/>
              </a:rPr>
              <a:t>Local choirs, folk musicians, and modern Welsh entertainers will entertain audiences with Welsh cultural themes (JD Sports Fashion Plc, 2025).</a:t>
            </a:r>
            <a:endParaRPr lang="en-US" sz="1500" dirty="0"/>
          </a:p>
        </p:txBody>
      </p:sp>
      <p:sp>
        <p:nvSpPr>
          <p:cNvPr id="10" name="Shape 8"/>
          <p:cNvSpPr/>
          <p:nvPr/>
        </p:nvSpPr>
        <p:spPr>
          <a:xfrm>
            <a:off x="754737" y="4306491"/>
            <a:ext cx="6463427" cy="2182297"/>
          </a:xfrm>
          <a:prstGeom prst="roundRect">
            <a:avLst>
              <a:gd name="adj" fmla="val 8005"/>
            </a:avLst>
          </a:prstGeom>
          <a:solidFill>
            <a:srgbClr val="EEEFF5"/>
          </a:solidFill>
          <a:ln/>
          <a:effectLst>
            <a:outerShdw blurRad="48260" dist="24130" dir="13500000" algn="bl" rotWithShape="0">
              <a:srgbClr val="FFFFFF">
                <a:alpha val="70000"/>
              </a:srgbClr>
            </a:outerShdw>
          </a:effectLst>
        </p:spPr>
        <p:txBody>
          <a:bodyPr/>
          <a:lstStyle/>
          <a:p>
            <a:endParaRPr lang="en-RO"/>
          </a:p>
        </p:txBody>
      </p:sp>
      <p:sp>
        <p:nvSpPr>
          <p:cNvPr id="11" name="Text 9"/>
          <p:cNvSpPr/>
          <p:nvPr/>
        </p:nvSpPr>
        <p:spPr>
          <a:xfrm>
            <a:off x="948809" y="4500563"/>
            <a:ext cx="2727841" cy="319207"/>
          </a:xfrm>
          <a:prstGeom prst="rect">
            <a:avLst/>
          </a:prstGeom>
          <a:noFill/>
          <a:ln/>
        </p:spPr>
        <p:txBody>
          <a:bodyPr wrap="none" lIns="0" tIns="0" rIns="0" bIns="0" rtlCol="0" anchor="t"/>
          <a:lstStyle/>
          <a:p>
            <a:pPr marL="0" indent="0" algn="l">
              <a:lnSpc>
                <a:spcPts val="2500"/>
              </a:lnSpc>
              <a:buNone/>
            </a:pPr>
            <a:r>
              <a:rPr lang="en-US" sz="2000" b="1" dirty="0">
                <a:solidFill>
                  <a:srgbClr val="272525"/>
                </a:solidFill>
                <a:latin typeface="Barlow Bold" pitchFamily="34" charset="0"/>
                <a:ea typeface="Barlow Bold" pitchFamily="34" charset="-122"/>
                <a:cs typeface="Barlow Bold" pitchFamily="34" charset="-120"/>
              </a:rPr>
              <a:t>Technical Requirements</a:t>
            </a:r>
            <a:endParaRPr lang="en-US" sz="2000" dirty="0"/>
          </a:p>
        </p:txBody>
      </p:sp>
      <p:sp>
        <p:nvSpPr>
          <p:cNvPr id="12" name="Text 10"/>
          <p:cNvSpPr/>
          <p:nvPr/>
        </p:nvSpPr>
        <p:spPr>
          <a:xfrm>
            <a:off x="948809" y="4936212"/>
            <a:ext cx="6075283" cy="621030"/>
          </a:xfrm>
          <a:prstGeom prst="rect">
            <a:avLst/>
          </a:prstGeom>
          <a:noFill/>
          <a:ln/>
        </p:spPr>
        <p:txBody>
          <a:bodyPr wrap="square" lIns="0" tIns="0" rIns="0" bIns="0" rtlCol="0" anchor="t"/>
          <a:lstStyle/>
          <a:p>
            <a:pPr marL="0" indent="0" algn="l">
              <a:lnSpc>
                <a:spcPts val="2400"/>
              </a:lnSpc>
              <a:buNone/>
            </a:pPr>
            <a:r>
              <a:rPr lang="en-US" sz="1500" dirty="0">
                <a:solidFill>
                  <a:srgbClr val="272525"/>
                </a:solidFill>
                <a:latin typeface="Montserrat" pitchFamily="34" charset="0"/>
                <a:ea typeface="Montserrat" pitchFamily="34" charset="-122"/>
                <a:cs typeface="Montserrat" pitchFamily="34" charset="-120"/>
              </a:rPr>
              <a:t>High-quality audiovisual equipment is needed for keynotes, live streaming, and hybrid parts (Tesco PLC, 2021).</a:t>
            </a:r>
            <a:endParaRPr lang="en-US" sz="1500" dirty="0"/>
          </a:p>
        </p:txBody>
      </p:sp>
      <p:sp>
        <p:nvSpPr>
          <p:cNvPr id="13" name="Text 11"/>
          <p:cNvSpPr/>
          <p:nvPr/>
        </p:nvSpPr>
        <p:spPr>
          <a:xfrm>
            <a:off x="948809" y="5673685"/>
            <a:ext cx="6075283" cy="621030"/>
          </a:xfrm>
          <a:prstGeom prst="rect">
            <a:avLst/>
          </a:prstGeom>
          <a:noFill/>
          <a:ln/>
        </p:spPr>
        <p:txBody>
          <a:bodyPr wrap="square" lIns="0" tIns="0" rIns="0" bIns="0" rtlCol="0" anchor="t"/>
          <a:lstStyle/>
          <a:p>
            <a:pPr marL="0" indent="0" algn="l">
              <a:lnSpc>
                <a:spcPts val="2400"/>
              </a:lnSpc>
              <a:buNone/>
            </a:pPr>
            <a:r>
              <a:rPr lang="en-US" sz="1500" dirty="0">
                <a:solidFill>
                  <a:srgbClr val="272525"/>
                </a:solidFill>
                <a:latin typeface="Montserrat" pitchFamily="34" charset="0"/>
                <a:ea typeface="Montserrat" pitchFamily="34" charset="-122"/>
                <a:cs typeface="Montserrat" pitchFamily="34" charset="-120"/>
              </a:rPr>
              <a:t>If the meeting involves non-English speakers, Tesco PLC (2025) will provide interpreters or translation tools.</a:t>
            </a:r>
            <a:endParaRPr lang="en-US" sz="1500" dirty="0"/>
          </a:p>
        </p:txBody>
      </p:sp>
      <p:sp>
        <p:nvSpPr>
          <p:cNvPr id="14" name="Shape 12"/>
          <p:cNvSpPr/>
          <p:nvPr/>
        </p:nvSpPr>
        <p:spPr>
          <a:xfrm>
            <a:off x="7412236" y="4306491"/>
            <a:ext cx="6463427" cy="2182297"/>
          </a:xfrm>
          <a:prstGeom prst="roundRect">
            <a:avLst>
              <a:gd name="adj" fmla="val 8005"/>
            </a:avLst>
          </a:prstGeom>
          <a:solidFill>
            <a:srgbClr val="EEEFF5"/>
          </a:solidFill>
          <a:ln/>
          <a:effectLst>
            <a:outerShdw blurRad="48260" dist="24130" dir="13500000" algn="bl" rotWithShape="0">
              <a:srgbClr val="FFFFFF">
                <a:alpha val="70000"/>
              </a:srgbClr>
            </a:outerShdw>
          </a:effectLst>
        </p:spPr>
        <p:txBody>
          <a:bodyPr/>
          <a:lstStyle/>
          <a:p>
            <a:endParaRPr lang="en-RO"/>
          </a:p>
        </p:txBody>
      </p:sp>
      <p:sp>
        <p:nvSpPr>
          <p:cNvPr id="15" name="Text 13"/>
          <p:cNvSpPr/>
          <p:nvPr/>
        </p:nvSpPr>
        <p:spPr>
          <a:xfrm>
            <a:off x="7606308" y="4500563"/>
            <a:ext cx="2765941" cy="319207"/>
          </a:xfrm>
          <a:prstGeom prst="rect">
            <a:avLst/>
          </a:prstGeom>
          <a:noFill/>
          <a:ln/>
        </p:spPr>
        <p:txBody>
          <a:bodyPr wrap="none" lIns="0" tIns="0" rIns="0" bIns="0" rtlCol="0" anchor="t"/>
          <a:lstStyle/>
          <a:p>
            <a:pPr marL="0" indent="0" algn="l">
              <a:lnSpc>
                <a:spcPts val="2500"/>
              </a:lnSpc>
              <a:buNone/>
            </a:pPr>
            <a:r>
              <a:rPr lang="en-US" sz="2000" b="1" dirty="0">
                <a:solidFill>
                  <a:srgbClr val="272525"/>
                </a:solidFill>
                <a:latin typeface="Barlow Bold" pitchFamily="34" charset="0"/>
                <a:ea typeface="Barlow Bold" pitchFamily="34" charset="-122"/>
                <a:cs typeface="Barlow Bold" pitchFamily="34" charset="-120"/>
              </a:rPr>
              <a:t>Branding &amp; Presentation</a:t>
            </a:r>
            <a:endParaRPr lang="en-US" sz="2000" dirty="0"/>
          </a:p>
        </p:txBody>
      </p:sp>
      <p:sp>
        <p:nvSpPr>
          <p:cNvPr id="16" name="Text 14"/>
          <p:cNvSpPr/>
          <p:nvPr/>
        </p:nvSpPr>
        <p:spPr>
          <a:xfrm>
            <a:off x="7606308" y="4936212"/>
            <a:ext cx="6075283" cy="621030"/>
          </a:xfrm>
          <a:prstGeom prst="rect">
            <a:avLst/>
          </a:prstGeom>
          <a:noFill/>
          <a:ln/>
        </p:spPr>
        <p:txBody>
          <a:bodyPr wrap="square" lIns="0" tIns="0" rIns="0" bIns="0" rtlCol="0" anchor="t"/>
          <a:lstStyle/>
          <a:p>
            <a:pPr marL="0" indent="0" algn="l">
              <a:lnSpc>
                <a:spcPts val="2400"/>
              </a:lnSpc>
              <a:buNone/>
            </a:pPr>
            <a:r>
              <a:rPr lang="en-US" sz="1500" dirty="0">
                <a:solidFill>
                  <a:srgbClr val="272525"/>
                </a:solidFill>
                <a:latin typeface="Montserrat" pitchFamily="34" charset="0"/>
                <a:ea typeface="Montserrat" pitchFamily="34" charset="-122"/>
                <a:cs typeface="Montserrat" pitchFamily="34" charset="-120"/>
              </a:rPr>
              <a:t>Welsh heritage branding in stage design and signage will improve the event (JD Sports Fashion Plc, 2024-52).</a:t>
            </a:r>
            <a:endParaRPr lang="en-US" sz="1500" dirty="0"/>
          </a:p>
        </p:txBody>
      </p:sp>
      <p:sp>
        <p:nvSpPr>
          <p:cNvPr id="17" name="Text 15"/>
          <p:cNvSpPr/>
          <p:nvPr/>
        </p:nvSpPr>
        <p:spPr>
          <a:xfrm>
            <a:off x="754737" y="6707029"/>
            <a:ext cx="13120926" cy="931545"/>
          </a:xfrm>
          <a:prstGeom prst="rect">
            <a:avLst/>
          </a:prstGeom>
          <a:noFill/>
          <a:ln/>
        </p:spPr>
        <p:txBody>
          <a:bodyPr wrap="square" lIns="0" tIns="0" rIns="0" bIns="0" rtlCol="0" anchor="t"/>
          <a:lstStyle/>
          <a:p>
            <a:pPr marL="0" indent="0" algn="l">
              <a:lnSpc>
                <a:spcPts val="2400"/>
              </a:lnSpc>
              <a:buNone/>
            </a:pPr>
            <a:r>
              <a:rPr lang="en-US" sz="1500" dirty="0">
                <a:solidFill>
                  <a:srgbClr val="272525"/>
                </a:solidFill>
                <a:latin typeface="Montserrat" pitchFamily="34" charset="0"/>
                <a:ea typeface="Montserrat" pitchFamily="34" charset="-122"/>
                <a:cs typeface="Montserrat" pitchFamily="34" charset="-120"/>
              </a:rPr>
              <a:t>Reliable vendors with an excellent track record can assist avoid technology issues and maintain professional standards (Tesco PLC, 2021). Catering, entertainment, and AV should be carefully considered to create an immersive, seamless event for foreign guests (JD Sports Fashion Plc, 2025).</a:t>
            </a:r>
            <a:endParaRPr lang="en-US" sz="15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758309" y="636508"/>
            <a:ext cx="5118735" cy="570071"/>
          </a:xfrm>
          <a:prstGeom prst="rect">
            <a:avLst/>
          </a:prstGeom>
          <a:noFill/>
          <a:ln/>
        </p:spPr>
        <p:txBody>
          <a:bodyPr wrap="none" lIns="0" tIns="0" rIns="0" bIns="0" rtlCol="0" anchor="t"/>
          <a:lstStyle/>
          <a:p>
            <a:pPr marL="0" indent="0" algn="l">
              <a:lnSpc>
                <a:spcPts val="4450"/>
              </a:lnSpc>
              <a:buNone/>
            </a:pPr>
            <a:r>
              <a:rPr lang="en-US" sz="3550" b="1" dirty="0">
                <a:solidFill>
                  <a:srgbClr val="7068F4"/>
                </a:solidFill>
                <a:latin typeface="Barlow Bold" pitchFamily="34" charset="0"/>
                <a:ea typeface="Barlow Bold" pitchFamily="34" charset="-122"/>
                <a:cs typeface="Barlow Bold" pitchFamily="34" charset="-120"/>
              </a:rPr>
              <a:t>Selecting the Event Team</a:t>
            </a:r>
            <a:endParaRPr lang="en-US" sz="3550" dirty="0"/>
          </a:p>
        </p:txBody>
      </p:sp>
      <p:pic>
        <p:nvPicPr>
          <p:cNvPr id="3" name="Image 0" descr="preencoded.png"/>
          <p:cNvPicPr>
            <a:picLocks noChangeAspect="1"/>
          </p:cNvPicPr>
          <p:nvPr/>
        </p:nvPicPr>
        <p:blipFill>
          <a:blip r:embed="rId3"/>
          <a:stretch>
            <a:fillRect/>
          </a:stretch>
        </p:blipFill>
        <p:spPr>
          <a:xfrm>
            <a:off x="3225284" y="1553170"/>
            <a:ext cx="1622822" cy="1012865"/>
          </a:xfrm>
          <a:prstGeom prst="rect">
            <a:avLst/>
          </a:prstGeom>
        </p:spPr>
      </p:pic>
      <p:pic>
        <p:nvPicPr>
          <p:cNvPr id="4" name="Image 1" descr="preencoded.png"/>
          <p:cNvPicPr>
            <a:picLocks noChangeAspect="1"/>
          </p:cNvPicPr>
          <p:nvPr/>
        </p:nvPicPr>
        <p:blipFill>
          <a:blip r:embed="rId4"/>
          <a:stretch>
            <a:fillRect/>
          </a:stretch>
        </p:blipFill>
        <p:spPr>
          <a:xfrm>
            <a:off x="3914775" y="2033111"/>
            <a:ext cx="243721" cy="304681"/>
          </a:xfrm>
          <a:prstGeom prst="rect">
            <a:avLst/>
          </a:prstGeom>
        </p:spPr>
      </p:pic>
      <p:sp>
        <p:nvSpPr>
          <p:cNvPr id="5" name="Text 1"/>
          <p:cNvSpPr/>
          <p:nvPr/>
        </p:nvSpPr>
        <p:spPr>
          <a:xfrm>
            <a:off x="5021342" y="1726406"/>
            <a:ext cx="2280642" cy="285155"/>
          </a:xfrm>
          <a:prstGeom prst="rect">
            <a:avLst/>
          </a:prstGeom>
          <a:noFill/>
          <a:ln/>
        </p:spPr>
        <p:txBody>
          <a:bodyPr wrap="none" lIns="0" tIns="0" rIns="0" bIns="0" rtlCol="0" anchor="t"/>
          <a:lstStyle/>
          <a:p>
            <a:pPr marL="0" indent="0" algn="l">
              <a:lnSpc>
                <a:spcPts val="2200"/>
              </a:lnSpc>
              <a:buNone/>
            </a:pPr>
            <a:r>
              <a:rPr lang="en-US" sz="1750" b="1" dirty="0">
                <a:solidFill>
                  <a:srgbClr val="272525"/>
                </a:solidFill>
                <a:latin typeface="Barlow Bold" pitchFamily="34" charset="0"/>
                <a:ea typeface="Barlow Bold" pitchFamily="34" charset="-122"/>
                <a:cs typeface="Barlow Bold" pitchFamily="34" charset="-120"/>
              </a:rPr>
              <a:t>Diverse Skilled Team</a:t>
            </a:r>
            <a:endParaRPr lang="en-US" sz="1750" dirty="0"/>
          </a:p>
        </p:txBody>
      </p:sp>
      <p:sp>
        <p:nvSpPr>
          <p:cNvPr id="6" name="Text 2"/>
          <p:cNvSpPr/>
          <p:nvPr/>
        </p:nvSpPr>
        <p:spPr>
          <a:xfrm>
            <a:off x="5021342" y="2115503"/>
            <a:ext cx="6146006" cy="277297"/>
          </a:xfrm>
          <a:prstGeom prst="rect">
            <a:avLst/>
          </a:prstGeom>
          <a:noFill/>
          <a:ln/>
        </p:spPr>
        <p:txBody>
          <a:bodyPr wrap="none" lIns="0" tIns="0" rIns="0" bIns="0" rtlCol="0" anchor="t"/>
          <a:lstStyle/>
          <a:p>
            <a:pPr marL="0" indent="0" algn="l">
              <a:lnSpc>
                <a:spcPts val="2150"/>
              </a:lnSpc>
              <a:buNone/>
            </a:pPr>
            <a:r>
              <a:rPr lang="en-US" sz="1350" dirty="0">
                <a:solidFill>
                  <a:srgbClr val="272525"/>
                </a:solidFill>
                <a:latin typeface="Montserrat" pitchFamily="34" charset="0"/>
                <a:ea typeface="Montserrat" pitchFamily="34" charset="-122"/>
                <a:cs typeface="Montserrat" pitchFamily="34" charset="-120"/>
              </a:rPr>
              <a:t>A diversified, skilled event staff ensures a clean, professional experience</a:t>
            </a:r>
            <a:endParaRPr lang="en-US" sz="1350" dirty="0"/>
          </a:p>
        </p:txBody>
      </p:sp>
      <p:sp>
        <p:nvSpPr>
          <p:cNvPr id="7" name="Shape 3"/>
          <p:cNvSpPr/>
          <p:nvPr/>
        </p:nvSpPr>
        <p:spPr>
          <a:xfrm>
            <a:off x="4891326" y="2578060"/>
            <a:ext cx="8937546" cy="11430"/>
          </a:xfrm>
          <a:prstGeom prst="roundRect">
            <a:avLst>
              <a:gd name="adj" fmla="val 1364800"/>
            </a:avLst>
          </a:prstGeom>
          <a:solidFill>
            <a:srgbClr val="C1C3D0"/>
          </a:solidFill>
          <a:ln/>
        </p:spPr>
        <p:txBody>
          <a:bodyPr/>
          <a:lstStyle/>
          <a:p>
            <a:endParaRPr lang="en-RO"/>
          </a:p>
        </p:txBody>
      </p:sp>
      <p:pic>
        <p:nvPicPr>
          <p:cNvPr id="8" name="Image 2" descr="preencoded.png"/>
          <p:cNvPicPr>
            <a:picLocks noChangeAspect="1"/>
          </p:cNvPicPr>
          <p:nvPr/>
        </p:nvPicPr>
        <p:blipFill>
          <a:blip r:embed="rId5"/>
          <a:stretch>
            <a:fillRect/>
          </a:stretch>
        </p:blipFill>
        <p:spPr>
          <a:xfrm>
            <a:off x="2413873" y="2609255"/>
            <a:ext cx="3245644" cy="1012865"/>
          </a:xfrm>
          <a:prstGeom prst="rect">
            <a:avLst/>
          </a:prstGeom>
        </p:spPr>
      </p:pic>
      <p:pic>
        <p:nvPicPr>
          <p:cNvPr id="9" name="Image 3" descr="preencoded.png"/>
          <p:cNvPicPr>
            <a:picLocks noChangeAspect="1"/>
          </p:cNvPicPr>
          <p:nvPr/>
        </p:nvPicPr>
        <p:blipFill>
          <a:blip r:embed="rId6"/>
          <a:stretch>
            <a:fillRect/>
          </a:stretch>
        </p:blipFill>
        <p:spPr>
          <a:xfrm>
            <a:off x="3914775" y="2963347"/>
            <a:ext cx="243721" cy="304681"/>
          </a:xfrm>
          <a:prstGeom prst="rect">
            <a:avLst/>
          </a:prstGeom>
        </p:spPr>
      </p:pic>
      <p:sp>
        <p:nvSpPr>
          <p:cNvPr id="10" name="Text 4"/>
          <p:cNvSpPr/>
          <p:nvPr/>
        </p:nvSpPr>
        <p:spPr>
          <a:xfrm>
            <a:off x="5832753" y="2782491"/>
            <a:ext cx="2280642" cy="285155"/>
          </a:xfrm>
          <a:prstGeom prst="rect">
            <a:avLst/>
          </a:prstGeom>
          <a:noFill/>
          <a:ln/>
        </p:spPr>
        <p:txBody>
          <a:bodyPr wrap="none" lIns="0" tIns="0" rIns="0" bIns="0" rtlCol="0" anchor="t"/>
          <a:lstStyle/>
          <a:p>
            <a:pPr marL="0" indent="0" algn="l">
              <a:lnSpc>
                <a:spcPts val="2200"/>
              </a:lnSpc>
              <a:buNone/>
            </a:pPr>
            <a:r>
              <a:rPr lang="en-US" sz="1750" b="1" dirty="0">
                <a:solidFill>
                  <a:srgbClr val="272525"/>
                </a:solidFill>
                <a:latin typeface="Barlow Bold" pitchFamily="34" charset="0"/>
                <a:ea typeface="Barlow Bold" pitchFamily="34" charset="-122"/>
                <a:cs typeface="Barlow Bold" pitchFamily="34" charset="-120"/>
              </a:rPr>
              <a:t>Key Roles</a:t>
            </a:r>
            <a:endParaRPr lang="en-US" sz="1750" dirty="0"/>
          </a:p>
        </p:txBody>
      </p:sp>
      <p:sp>
        <p:nvSpPr>
          <p:cNvPr id="11" name="Text 5"/>
          <p:cNvSpPr/>
          <p:nvPr/>
        </p:nvSpPr>
        <p:spPr>
          <a:xfrm>
            <a:off x="5832753" y="3171587"/>
            <a:ext cx="6813590" cy="277297"/>
          </a:xfrm>
          <a:prstGeom prst="rect">
            <a:avLst/>
          </a:prstGeom>
          <a:noFill/>
          <a:ln/>
        </p:spPr>
        <p:txBody>
          <a:bodyPr wrap="none" lIns="0" tIns="0" rIns="0" bIns="0" rtlCol="0" anchor="t"/>
          <a:lstStyle/>
          <a:p>
            <a:pPr marL="0" indent="0" algn="l">
              <a:lnSpc>
                <a:spcPts val="2150"/>
              </a:lnSpc>
              <a:buNone/>
            </a:pPr>
            <a:r>
              <a:rPr lang="en-US" sz="1350" dirty="0">
                <a:solidFill>
                  <a:srgbClr val="272525"/>
                </a:solidFill>
                <a:latin typeface="Montserrat" pitchFamily="34" charset="0"/>
                <a:ea typeface="Montserrat" pitchFamily="34" charset="-122"/>
                <a:cs typeface="Montserrat" pitchFamily="34" charset="-120"/>
              </a:rPr>
              <a:t>Finance, project management, marketing, logistics, and cultural programming</a:t>
            </a:r>
            <a:endParaRPr lang="en-US" sz="1350" dirty="0"/>
          </a:p>
        </p:txBody>
      </p:sp>
      <p:sp>
        <p:nvSpPr>
          <p:cNvPr id="12" name="Shape 6"/>
          <p:cNvSpPr/>
          <p:nvPr/>
        </p:nvSpPr>
        <p:spPr>
          <a:xfrm>
            <a:off x="5702737" y="3634145"/>
            <a:ext cx="8126135" cy="11430"/>
          </a:xfrm>
          <a:prstGeom prst="roundRect">
            <a:avLst>
              <a:gd name="adj" fmla="val 1364800"/>
            </a:avLst>
          </a:prstGeom>
          <a:solidFill>
            <a:srgbClr val="C1C3D0"/>
          </a:solidFill>
          <a:ln/>
        </p:spPr>
        <p:txBody>
          <a:bodyPr/>
          <a:lstStyle/>
          <a:p>
            <a:endParaRPr lang="en-RO"/>
          </a:p>
        </p:txBody>
      </p:sp>
      <p:pic>
        <p:nvPicPr>
          <p:cNvPr id="13" name="Image 4" descr="preencoded.png"/>
          <p:cNvPicPr>
            <a:picLocks noChangeAspect="1"/>
          </p:cNvPicPr>
          <p:nvPr/>
        </p:nvPicPr>
        <p:blipFill>
          <a:blip r:embed="rId7"/>
          <a:stretch>
            <a:fillRect/>
          </a:stretch>
        </p:blipFill>
        <p:spPr>
          <a:xfrm>
            <a:off x="1602462" y="3665339"/>
            <a:ext cx="4868466" cy="1012865"/>
          </a:xfrm>
          <a:prstGeom prst="rect">
            <a:avLst/>
          </a:prstGeom>
        </p:spPr>
      </p:pic>
      <p:pic>
        <p:nvPicPr>
          <p:cNvPr id="14" name="Image 5" descr="preencoded.png"/>
          <p:cNvPicPr>
            <a:picLocks noChangeAspect="1"/>
          </p:cNvPicPr>
          <p:nvPr/>
        </p:nvPicPr>
        <p:blipFill>
          <a:blip r:embed="rId8"/>
          <a:stretch>
            <a:fillRect/>
          </a:stretch>
        </p:blipFill>
        <p:spPr>
          <a:xfrm>
            <a:off x="3914775" y="4019431"/>
            <a:ext cx="243721" cy="304681"/>
          </a:xfrm>
          <a:prstGeom prst="rect">
            <a:avLst/>
          </a:prstGeom>
        </p:spPr>
      </p:pic>
      <p:sp>
        <p:nvSpPr>
          <p:cNvPr id="15" name="Text 7"/>
          <p:cNvSpPr/>
          <p:nvPr/>
        </p:nvSpPr>
        <p:spPr>
          <a:xfrm>
            <a:off x="6644164" y="3838575"/>
            <a:ext cx="2563773" cy="285155"/>
          </a:xfrm>
          <a:prstGeom prst="rect">
            <a:avLst/>
          </a:prstGeom>
          <a:noFill/>
          <a:ln/>
        </p:spPr>
        <p:txBody>
          <a:bodyPr wrap="none" lIns="0" tIns="0" rIns="0" bIns="0" rtlCol="0" anchor="t"/>
          <a:lstStyle/>
          <a:p>
            <a:pPr marL="0" indent="0" algn="l">
              <a:lnSpc>
                <a:spcPts val="2200"/>
              </a:lnSpc>
              <a:buNone/>
            </a:pPr>
            <a:r>
              <a:rPr lang="en-US" sz="1750" b="1" dirty="0">
                <a:solidFill>
                  <a:srgbClr val="272525"/>
                </a:solidFill>
                <a:latin typeface="Barlow Bold" pitchFamily="34" charset="0"/>
                <a:ea typeface="Barlow Bold" pitchFamily="34" charset="-122"/>
                <a:cs typeface="Barlow Bold" pitchFamily="34" charset="-120"/>
              </a:rPr>
              <a:t>Local Cultural Knowledge</a:t>
            </a:r>
            <a:endParaRPr lang="en-US" sz="1750" dirty="0"/>
          </a:p>
        </p:txBody>
      </p:sp>
      <p:sp>
        <p:nvSpPr>
          <p:cNvPr id="16" name="Text 8"/>
          <p:cNvSpPr/>
          <p:nvPr/>
        </p:nvSpPr>
        <p:spPr>
          <a:xfrm>
            <a:off x="6644164" y="4227671"/>
            <a:ext cx="5965746" cy="277297"/>
          </a:xfrm>
          <a:prstGeom prst="rect">
            <a:avLst/>
          </a:prstGeom>
          <a:noFill/>
          <a:ln/>
        </p:spPr>
        <p:txBody>
          <a:bodyPr wrap="none" lIns="0" tIns="0" rIns="0" bIns="0" rtlCol="0" anchor="t"/>
          <a:lstStyle/>
          <a:p>
            <a:pPr marL="0" indent="0" algn="l">
              <a:lnSpc>
                <a:spcPts val="2150"/>
              </a:lnSpc>
              <a:buNone/>
            </a:pPr>
            <a:r>
              <a:rPr lang="en-US" sz="1350" dirty="0">
                <a:solidFill>
                  <a:srgbClr val="272525"/>
                </a:solidFill>
                <a:latin typeface="Montserrat" pitchFamily="34" charset="0"/>
                <a:ea typeface="Montserrat" pitchFamily="34" charset="-122"/>
                <a:cs typeface="Montserrat" pitchFamily="34" charset="-120"/>
              </a:rPr>
              <a:t>Welsh-speaking and culturally aware staff to enhance the experience</a:t>
            </a:r>
            <a:endParaRPr lang="en-US" sz="1350" dirty="0"/>
          </a:p>
        </p:txBody>
      </p:sp>
      <p:sp>
        <p:nvSpPr>
          <p:cNvPr id="17" name="Shape 9"/>
          <p:cNvSpPr/>
          <p:nvPr/>
        </p:nvSpPr>
        <p:spPr>
          <a:xfrm>
            <a:off x="6514148" y="4690229"/>
            <a:ext cx="7314724" cy="11430"/>
          </a:xfrm>
          <a:prstGeom prst="roundRect">
            <a:avLst>
              <a:gd name="adj" fmla="val 1364800"/>
            </a:avLst>
          </a:prstGeom>
          <a:solidFill>
            <a:srgbClr val="C1C3D0"/>
          </a:solidFill>
          <a:ln/>
        </p:spPr>
        <p:txBody>
          <a:bodyPr/>
          <a:lstStyle/>
          <a:p>
            <a:endParaRPr lang="en-RO"/>
          </a:p>
        </p:txBody>
      </p:sp>
      <p:pic>
        <p:nvPicPr>
          <p:cNvPr id="18" name="Image 6" descr="preencoded.png"/>
          <p:cNvPicPr>
            <a:picLocks noChangeAspect="1"/>
          </p:cNvPicPr>
          <p:nvPr/>
        </p:nvPicPr>
        <p:blipFill>
          <a:blip r:embed="rId9"/>
          <a:stretch>
            <a:fillRect/>
          </a:stretch>
        </p:blipFill>
        <p:spPr>
          <a:xfrm>
            <a:off x="791051" y="4721423"/>
            <a:ext cx="6491288" cy="1012865"/>
          </a:xfrm>
          <a:prstGeom prst="rect">
            <a:avLst/>
          </a:prstGeom>
        </p:spPr>
      </p:pic>
      <p:pic>
        <p:nvPicPr>
          <p:cNvPr id="19" name="Image 7" descr="preencoded.png"/>
          <p:cNvPicPr>
            <a:picLocks noChangeAspect="1"/>
          </p:cNvPicPr>
          <p:nvPr/>
        </p:nvPicPr>
        <p:blipFill>
          <a:blip r:embed="rId10"/>
          <a:stretch>
            <a:fillRect/>
          </a:stretch>
        </p:blipFill>
        <p:spPr>
          <a:xfrm>
            <a:off x="3914775" y="5075515"/>
            <a:ext cx="243721" cy="304681"/>
          </a:xfrm>
          <a:prstGeom prst="rect">
            <a:avLst/>
          </a:prstGeom>
        </p:spPr>
      </p:pic>
      <p:sp>
        <p:nvSpPr>
          <p:cNvPr id="20" name="Text 10"/>
          <p:cNvSpPr/>
          <p:nvPr/>
        </p:nvSpPr>
        <p:spPr>
          <a:xfrm>
            <a:off x="7455575" y="4894659"/>
            <a:ext cx="2280642" cy="285155"/>
          </a:xfrm>
          <a:prstGeom prst="rect">
            <a:avLst/>
          </a:prstGeom>
          <a:noFill/>
          <a:ln/>
        </p:spPr>
        <p:txBody>
          <a:bodyPr wrap="none" lIns="0" tIns="0" rIns="0" bIns="0" rtlCol="0" anchor="t"/>
          <a:lstStyle/>
          <a:p>
            <a:pPr marL="0" indent="0" algn="l">
              <a:lnSpc>
                <a:spcPts val="2200"/>
              </a:lnSpc>
              <a:buNone/>
            </a:pPr>
            <a:r>
              <a:rPr lang="en-US" sz="1750" b="1" dirty="0">
                <a:solidFill>
                  <a:srgbClr val="272525"/>
                </a:solidFill>
                <a:latin typeface="Barlow Bold" pitchFamily="34" charset="0"/>
                <a:ea typeface="Barlow Bold" pitchFamily="34" charset="-122"/>
                <a:cs typeface="Barlow Bold" pitchFamily="34" charset="-120"/>
              </a:rPr>
              <a:t>Clear Responsibilities</a:t>
            </a:r>
            <a:endParaRPr lang="en-US" sz="1750" dirty="0"/>
          </a:p>
        </p:txBody>
      </p:sp>
      <p:sp>
        <p:nvSpPr>
          <p:cNvPr id="21" name="Text 11"/>
          <p:cNvSpPr/>
          <p:nvPr/>
        </p:nvSpPr>
        <p:spPr>
          <a:xfrm>
            <a:off x="7455575" y="5283756"/>
            <a:ext cx="4818578" cy="277297"/>
          </a:xfrm>
          <a:prstGeom prst="rect">
            <a:avLst/>
          </a:prstGeom>
          <a:noFill/>
          <a:ln/>
        </p:spPr>
        <p:txBody>
          <a:bodyPr wrap="none" lIns="0" tIns="0" rIns="0" bIns="0" rtlCol="0" anchor="t"/>
          <a:lstStyle/>
          <a:p>
            <a:pPr marL="0" indent="0" algn="l">
              <a:lnSpc>
                <a:spcPts val="2150"/>
              </a:lnSpc>
              <a:buNone/>
            </a:pPr>
            <a:r>
              <a:rPr lang="en-US" sz="1350" dirty="0">
                <a:solidFill>
                  <a:srgbClr val="272525"/>
                </a:solidFill>
                <a:latin typeface="Montserrat" pitchFamily="34" charset="0"/>
                <a:ea typeface="Montserrat" pitchFamily="34" charset="-122"/>
                <a:cs typeface="Montserrat" pitchFamily="34" charset="-120"/>
              </a:rPr>
              <a:t>Defined roles to reduce overlap and maximize expertise</a:t>
            </a:r>
            <a:endParaRPr lang="en-US" sz="1350" dirty="0"/>
          </a:p>
        </p:txBody>
      </p:sp>
      <p:sp>
        <p:nvSpPr>
          <p:cNvPr id="22" name="Text 12"/>
          <p:cNvSpPr/>
          <p:nvPr/>
        </p:nvSpPr>
        <p:spPr>
          <a:xfrm>
            <a:off x="758309" y="5929193"/>
            <a:ext cx="13113782" cy="1663779"/>
          </a:xfrm>
          <a:prstGeom prst="rect">
            <a:avLst/>
          </a:prstGeom>
          <a:noFill/>
          <a:ln/>
        </p:spPr>
        <p:txBody>
          <a:bodyPr wrap="square" lIns="0" tIns="0" rIns="0" bIns="0" rtlCol="0" anchor="t"/>
          <a:lstStyle/>
          <a:p>
            <a:pPr marL="0" indent="0" algn="l">
              <a:lnSpc>
                <a:spcPts val="2150"/>
              </a:lnSpc>
              <a:buNone/>
            </a:pPr>
            <a:r>
              <a:rPr lang="en-US" sz="1350" dirty="0">
                <a:solidFill>
                  <a:srgbClr val="272525"/>
                </a:solidFill>
                <a:latin typeface="Montserrat" pitchFamily="34" charset="0"/>
                <a:ea typeface="Montserrat" pitchFamily="34" charset="-122"/>
                <a:cs typeface="Montserrat" pitchFamily="34" charset="-120"/>
              </a:rPr>
              <a:t>A diversified, skilled event staff ensures a clean, professional experience (BP p.l.c., 2021). We will hire finance, project management, marketing, logistics, culture programming, and project managers (Tesco PLC, 2021). (Tesco PLC, 2025) Welsh-speaking and culturally aware local workers will help attendees feel more at home. Clear duties keep everyone focused on their expertise and reduce misunderstanding and overlap (BP p.l.c., 2022). Regular meetings and digital collaboration tools will help the team meet goals, deadlines, and budgets (Tesco PLC, 2021). Tesco PLC's "Year of Croeso" brand promise includes training to maintain customer service standards. Hospitality program interns and volunteers can gain expertise in field operations (JD Sports Fashion Plc, 20245). Finally, an enthusiastic, well-coordinated crew ensures a smooth event that exceeds attendees' expectations (Tesco PLC, 20252).</a:t>
            </a:r>
            <a:endParaRPr lang="en-US" sz="13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748546" y="588169"/>
            <a:ext cx="8226385" cy="597932"/>
          </a:xfrm>
          <a:prstGeom prst="rect">
            <a:avLst/>
          </a:prstGeom>
          <a:noFill/>
          <a:ln/>
        </p:spPr>
        <p:txBody>
          <a:bodyPr wrap="none" lIns="0" tIns="0" rIns="0" bIns="0" rtlCol="0" anchor="t"/>
          <a:lstStyle/>
          <a:p>
            <a:pPr marL="0" indent="0" algn="l">
              <a:lnSpc>
                <a:spcPts val="4700"/>
              </a:lnSpc>
              <a:buNone/>
            </a:pPr>
            <a:r>
              <a:rPr lang="en-US" sz="3750" b="1" dirty="0">
                <a:solidFill>
                  <a:srgbClr val="7068F4"/>
                </a:solidFill>
                <a:latin typeface="Barlow Bold" pitchFamily="34" charset="0"/>
                <a:ea typeface="Barlow Bold" pitchFamily="34" charset="-122"/>
                <a:cs typeface="Barlow Bold" pitchFamily="34" charset="-120"/>
              </a:rPr>
              <a:t>Contacting Suppliers and Stakeholders</a:t>
            </a:r>
            <a:endParaRPr lang="en-US" sz="3750" dirty="0"/>
          </a:p>
        </p:txBody>
      </p:sp>
      <p:sp>
        <p:nvSpPr>
          <p:cNvPr id="3" name="Text 1"/>
          <p:cNvSpPr/>
          <p:nvPr/>
        </p:nvSpPr>
        <p:spPr>
          <a:xfrm>
            <a:off x="2696885" y="1963341"/>
            <a:ext cx="2392085" cy="298966"/>
          </a:xfrm>
          <a:prstGeom prst="rect">
            <a:avLst/>
          </a:prstGeom>
          <a:noFill/>
          <a:ln/>
        </p:spPr>
        <p:txBody>
          <a:bodyPr wrap="none" lIns="0" tIns="0" rIns="0" bIns="0" rtlCol="0" anchor="t"/>
          <a:lstStyle/>
          <a:p>
            <a:pPr marL="0" indent="0" algn="r">
              <a:lnSpc>
                <a:spcPts val="2350"/>
              </a:lnSpc>
              <a:buNone/>
            </a:pPr>
            <a:r>
              <a:rPr lang="en-US" sz="1850" b="1" dirty="0">
                <a:solidFill>
                  <a:srgbClr val="272525"/>
                </a:solidFill>
                <a:latin typeface="Barlow Bold" pitchFamily="34" charset="0"/>
                <a:ea typeface="Barlow Bold" pitchFamily="34" charset="-122"/>
                <a:cs typeface="Barlow Bold" pitchFamily="34" charset="-120"/>
              </a:rPr>
              <a:t>Building Relationships</a:t>
            </a:r>
            <a:endParaRPr lang="en-US" sz="1850" dirty="0"/>
          </a:p>
        </p:txBody>
      </p:sp>
      <p:sp>
        <p:nvSpPr>
          <p:cNvPr id="4" name="Text 2"/>
          <p:cNvSpPr/>
          <p:nvPr/>
        </p:nvSpPr>
        <p:spPr>
          <a:xfrm>
            <a:off x="748546" y="2371368"/>
            <a:ext cx="4340423" cy="581739"/>
          </a:xfrm>
          <a:prstGeom prst="rect">
            <a:avLst/>
          </a:prstGeom>
          <a:noFill/>
          <a:ln/>
        </p:spPr>
        <p:txBody>
          <a:bodyPr wrap="square" lIns="0" tIns="0" rIns="0" bIns="0" rtlCol="0" anchor="t"/>
          <a:lstStyle/>
          <a:p>
            <a:pPr marL="0" indent="0" algn="r">
              <a:lnSpc>
                <a:spcPts val="2250"/>
              </a:lnSpc>
              <a:buNone/>
            </a:pPr>
            <a:r>
              <a:rPr lang="en-US" sz="1400" dirty="0">
                <a:solidFill>
                  <a:srgbClr val="272525"/>
                </a:solidFill>
                <a:latin typeface="Montserrat" pitchFamily="34" charset="0"/>
                <a:ea typeface="Montserrat" pitchFamily="34" charset="-122"/>
                <a:cs typeface="Montserrat" pitchFamily="34" charset="-120"/>
              </a:rPr>
              <a:t>Good ties with sponsors, local companies, and government organisations</a:t>
            </a:r>
            <a:endParaRPr lang="en-US" sz="1400" dirty="0"/>
          </a:p>
        </p:txBody>
      </p:sp>
      <p:pic>
        <p:nvPicPr>
          <p:cNvPr id="5" name="Image 0" descr="preencoded.png"/>
          <p:cNvPicPr>
            <a:picLocks noChangeAspect="1"/>
          </p:cNvPicPr>
          <p:nvPr/>
        </p:nvPicPr>
        <p:blipFill>
          <a:blip r:embed="rId3"/>
          <a:stretch>
            <a:fillRect/>
          </a:stretch>
        </p:blipFill>
        <p:spPr>
          <a:xfrm>
            <a:off x="5361623" y="1549598"/>
            <a:ext cx="3907155" cy="3907155"/>
          </a:xfrm>
          <a:prstGeom prst="rect">
            <a:avLst/>
          </a:prstGeom>
        </p:spPr>
      </p:pic>
      <p:pic>
        <p:nvPicPr>
          <p:cNvPr id="6" name="Image 1" descr="preencoded.png"/>
          <p:cNvPicPr>
            <a:picLocks noChangeAspect="1"/>
          </p:cNvPicPr>
          <p:nvPr/>
        </p:nvPicPr>
        <p:blipFill>
          <a:blip r:embed="rId4"/>
          <a:stretch>
            <a:fillRect/>
          </a:stretch>
        </p:blipFill>
        <p:spPr>
          <a:xfrm>
            <a:off x="6392763" y="2214384"/>
            <a:ext cx="271939" cy="339923"/>
          </a:xfrm>
          <a:prstGeom prst="rect">
            <a:avLst/>
          </a:prstGeom>
        </p:spPr>
      </p:pic>
      <p:sp>
        <p:nvSpPr>
          <p:cNvPr id="7" name="Text 3"/>
          <p:cNvSpPr/>
          <p:nvPr/>
        </p:nvSpPr>
        <p:spPr>
          <a:xfrm>
            <a:off x="9541431" y="1963341"/>
            <a:ext cx="2392085" cy="298966"/>
          </a:xfrm>
          <a:prstGeom prst="rect">
            <a:avLst/>
          </a:prstGeom>
          <a:noFill/>
          <a:ln/>
        </p:spPr>
        <p:txBody>
          <a:bodyPr wrap="none" lIns="0" tIns="0" rIns="0" bIns="0" rtlCol="0" anchor="t"/>
          <a:lstStyle/>
          <a:p>
            <a:pPr marL="0" indent="0" algn="l">
              <a:lnSpc>
                <a:spcPts val="2350"/>
              </a:lnSpc>
              <a:buNone/>
            </a:pPr>
            <a:r>
              <a:rPr lang="en-US" sz="1850" b="1" dirty="0">
                <a:solidFill>
                  <a:srgbClr val="272525"/>
                </a:solidFill>
                <a:latin typeface="Barlow Bold" pitchFamily="34" charset="0"/>
                <a:ea typeface="Barlow Bold" pitchFamily="34" charset="-122"/>
                <a:cs typeface="Barlow Bold" pitchFamily="34" charset="-120"/>
              </a:rPr>
              <a:t>Clear Communication</a:t>
            </a:r>
            <a:endParaRPr lang="en-US" sz="1850" dirty="0"/>
          </a:p>
        </p:txBody>
      </p:sp>
      <p:sp>
        <p:nvSpPr>
          <p:cNvPr id="8" name="Text 4"/>
          <p:cNvSpPr/>
          <p:nvPr/>
        </p:nvSpPr>
        <p:spPr>
          <a:xfrm>
            <a:off x="9541431" y="2371368"/>
            <a:ext cx="4340423" cy="581739"/>
          </a:xfrm>
          <a:prstGeom prst="rect">
            <a:avLst/>
          </a:prstGeom>
          <a:noFill/>
          <a:ln/>
        </p:spPr>
        <p:txBody>
          <a:bodyPr wrap="square" lIns="0" tIns="0" rIns="0" bIns="0" rtlCol="0" anchor="t"/>
          <a:lstStyle/>
          <a:p>
            <a:pPr marL="0" indent="0" algn="l">
              <a:lnSpc>
                <a:spcPts val="2250"/>
              </a:lnSpc>
              <a:buNone/>
            </a:pPr>
            <a:r>
              <a:rPr lang="en-US" sz="1400" dirty="0">
                <a:solidFill>
                  <a:srgbClr val="272525"/>
                </a:solidFill>
                <a:latin typeface="Montserrat" pitchFamily="34" charset="0"/>
                <a:ea typeface="Montserrat" pitchFamily="34" charset="-122"/>
                <a:cs typeface="Montserrat" pitchFamily="34" charset="-120"/>
              </a:rPr>
              <a:t>Regular updates and project management systems</a:t>
            </a:r>
            <a:endParaRPr lang="en-US" sz="1400" dirty="0"/>
          </a:p>
        </p:txBody>
      </p:sp>
      <p:pic>
        <p:nvPicPr>
          <p:cNvPr id="9" name="Image 2" descr="preencoded.png"/>
          <p:cNvPicPr>
            <a:picLocks noChangeAspect="1"/>
          </p:cNvPicPr>
          <p:nvPr/>
        </p:nvPicPr>
        <p:blipFill>
          <a:blip r:embed="rId5"/>
          <a:stretch>
            <a:fillRect/>
          </a:stretch>
        </p:blipFill>
        <p:spPr>
          <a:xfrm>
            <a:off x="5361623" y="1549598"/>
            <a:ext cx="3907155" cy="3907155"/>
          </a:xfrm>
          <a:prstGeom prst="rect">
            <a:avLst/>
          </a:prstGeom>
        </p:spPr>
      </p:pic>
      <p:pic>
        <p:nvPicPr>
          <p:cNvPr id="10" name="Image 3" descr="preencoded.png"/>
          <p:cNvPicPr>
            <a:picLocks noChangeAspect="1"/>
          </p:cNvPicPr>
          <p:nvPr/>
        </p:nvPicPr>
        <p:blipFill>
          <a:blip r:embed="rId6"/>
          <a:stretch>
            <a:fillRect/>
          </a:stretch>
        </p:blipFill>
        <p:spPr>
          <a:xfrm>
            <a:off x="8297882" y="2546806"/>
            <a:ext cx="271939" cy="339923"/>
          </a:xfrm>
          <a:prstGeom prst="rect">
            <a:avLst/>
          </a:prstGeom>
        </p:spPr>
      </p:pic>
      <p:sp>
        <p:nvSpPr>
          <p:cNvPr id="11" name="Text 5"/>
          <p:cNvSpPr/>
          <p:nvPr/>
        </p:nvSpPr>
        <p:spPr>
          <a:xfrm>
            <a:off x="9541431" y="4198620"/>
            <a:ext cx="2628662" cy="298966"/>
          </a:xfrm>
          <a:prstGeom prst="rect">
            <a:avLst/>
          </a:prstGeom>
          <a:noFill/>
          <a:ln/>
        </p:spPr>
        <p:txBody>
          <a:bodyPr wrap="none" lIns="0" tIns="0" rIns="0" bIns="0" rtlCol="0" anchor="t"/>
          <a:lstStyle/>
          <a:p>
            <a:pPr marL="0" indent="0" algn="l">
              <a:lnSpc>
                <a:spcPts val="2350"/>
              </a:lnSpc>
              <a:buNone/>
            </a:pPr>
            <a:r>
              <a:rPr lang="en-US" sz="1850" b="1" dirty="0">
                <a:solidFill>
                  <a:srgbClr val="272525"/>
                </a:solidFill>
                <a:latin typeface="Barlow Bold" pitchFamily="34" charset="0"/>
                <a:ea typeface="Barlow Bold" pitchFamily="34" charset="-122"/>
                <a:cs typeface="Barlow Bold" pitchFamily="34" charset="-120"/>
              </a:rPr>
              <a:t>Contracts &amp; Agreements</a:t>
            </a:r>
            <a:endParaRPr lang="en-US" sz="1850" dirty="0"/>
          </a:p>
        </p:txBody>
      </p:sp>
      <p:sp>
        <p:nvSpPr>
          <p:cNvPr id="12" name="Text 6"/>
          <p:cNvSpPr/>
          <p:nvPr/>
        </p:nvSpPr>
        <p:spPr>
          <a:xfrm>
            <a:off x="9541431" y="4606647"/>
            <a:ext cx="4340423" cy="290870"/>
          </a:xfrm>
          <a:prstGeom prst="rect">
            <a:avLst/>
          </a:prstGeom>
          <a:noFill/>
          <a:ln/>
        </p:spPr>
        <p:txBody>
          <a:bodyPr wrap="none" lIns="0" tIns="0" rIns="0" bIns="0" rtlCol="0" anchor="t"/>
          <a:lstStyle/>
          <a:p>
            <a:pPr marL="0" indent="0" algn="l">
              <a:lnSpc>
                <a:spcPts val="2250"/>
              </a:lnSpc>
              <a:buNone/>
            </a:pPr>
            <a:r>
              <a:rPr lang="en-US" sz="1400" dirty="0">
                <a:solidFill>
                  <a:srgbClr val="272525"/>
                </a:solidFill>
                <a:latin typeface="Montserrat" pitchFamily="34" charset="0"/>
                <a:ea typeface="Montserrat" pitchFamily="34" charset="-122"/>
                <a:cs typeface="Montserrat" pitchFamily="34" charset="-120"/>
              </a:rPr>
              <a:t>Clear contracts and service-level agreements</a:t>
            </a:r>
            <a:endParaRPr lang="en-US" sz="1400" dirty="0"/>
          </a:p>
        </p:txBody>
      </p:sp>
      <p:pic>
        <p:nvPicPr>
          <p:cNvPr id="13" name="Image 4" descr="preencoded.png"/>
          <p:cNvPicPr>
            <a:picLocks noChangeAspect="1"/>
          </p:cNvPicPr>
          <p:nvPr/>
        </p:nvPicPr>
        <p:blipFill>
          <a:blip r:embed="rId7"/>
          <a:stretch>
            <a:fillRect/>
          </a:stretch>
        </p:blipFill>
        <p:spPr>
          <a:xfrm>
            <a:off x="5361623" y="1549598"/>
            <a:ext cx="3907155" cy="3907155"/>
          </a:xfrm>
          <a:prstGeom prst="rect">
            <a:avLst/>
          </a:prstGeom>
        </p:spPr>
      </p:pic>
      <p:pic>
        <p:nvPicPr>
          <p:cNvPr id="14" name="Image 5" descr="preencoded.png"/>
          <p:cNvPicPr>
            <a:picLocks noChangeAspect="1"/>
          </p:cNvPicPr>
          <p:nvPr/>
        </p:nvPicPr>
        <p:blipFill>
          <a:blip r:embed="rId8"/>
          <a:stretch>
            <a:fillRect/>
          </a:stretch>
        </p:blipFill>
        <p:spPr>
          <a:xfrm>
            <a:off x="7965460" y="4451925"/>
            <a:ext cx="271939" cy="339923"/>
          </a:xfrm>
          <a:prstGeom prst="rect">
            <a:avLst/>
          </a:prstGeom>
        </p:spPr>
      </p:pic>
      <p:sp>
        <p:nvSpPr>
          <p:cNvPr id="15" name="Text 7"/>
          <p:cNvSpPr/>
          <p:nvPr/>
        </p:nvSpPr>
        <p:spPr>
          <a:xfrm>
            <a:off x="2696885" y="4053245"/>
            <a:ext cx="2392085" cy="298966"/>
          </a:xfrm>
          <a:prstGeom prst="rect">
            <a:avLst/>
          </a:prstGeom>
          <a:noFill/>
          <a:ln/>
        </p:spPr>
        <p:txBody>
          <a:bodyPr wrap="none" lIns="0" tIns="0" rIns="0" bIns="0" rtlCol="0" anchor="t"/>
          <a:lstStyle/>
          <a:p>
            <a:pPr marL="0" indent="0" algn="r">
              <a:lnSpc>
                <a:spcPts val="2350"/>
              </a:lnSpc>
              <a:buNone/>
            </a:pPr>
            <a:r>
              <a:rPr lang="en-US" sz="1850" b="1" dirty="0">
                <a:solidFill>
                  <a:srgbClr val="272525"/>
                </a:solidFill>
                <a:latin typeface="Barlow Bold" pitchFamily="34" charset="0"/>
                <a:ea typeface="Barlow Bold" pitchFamily="34" charset="-122"/>
                <a:cs typeface="Barlow Bold" pitchFamily="34" charset="-120"/>
              </a:rPr>
              <a:t>Regular Updates</a:t>
            </a:r>
            <a:endParaRPr lang="en-US" sz="1850" dirty="0"/>
          </a:p>
        </p:txBody>
      </p:sp>
      <p:sp>
        <p:nvSpPr>
          <p:cNvPr id="16" name="Text 8"/>
          <p:cNvSpPr/>
          <p:nvPr/>
        </p:nvSpPr>
        <p:spPr>
          <a:xfrm>
            <a:off x="748546" y="4461272"/>
            <a:ext cx="4340423" cy="581739"/>
          </a:xfrm>
          <a:prstGeom prst="rect">
            <a:avLst/>
          </a:prstGeom>
          <a:noFill/>
          <a:ln/>
        </p:spPr>
        <p:txBody>
          <a:bodyPr wrap="square" lIns="0" tIns="0" rIns="0" bIns="0" rtlCol="0" anchor="t"/>
          <a:lstStyle/>
          <a:p>
            <a:pPr marL="0" indent="0" algn="r">
              <a:lnSpc>
                <a:spcPts val="2250"/>
              </a:lnSpc>
              <a:buNone/>
            </a:pPr>
            <a:r>
              <a:rPr lang="en-US" sz="1400" dirty="0">
                <a:solidFill>
                  <a:srgbClr val="272525"/>
                </a:solidFill>
                <a:latin typeface="Montserrat" pitchFamily="34" charset="0"/>
                <a:ea typeface="Montserrat" pitchFamily="34" charset="-122"/>
                <a:cs typeface="Montserrat" pitchFamily="34" charset="-120"/>
              </a:rPr>
              <a:t>Ongoing stakeholder engagement and feedback</a:t>
            </a:r>
            <a:endParaRPr lang="en-US" sz="1400" dirty="0"/>
          </a:p>
        </p:txBody>
      </p:sp>
      <p:pic>
        <p:nvPicPr>
          <p:cNvPr id="17" name="Image 6" descr="preencoded.png"/>
          <p:cNvPicPr>
            <a:picLocks noChangeAspect="1"/>
          </p:cNvPicPr>
          <p:nvPr/>
        </p:nvPicPr>
        <p:blipFill>
          <a:blip r:embed="rId9"/>
          <a:stretch>
            <a:fillRect/>
          </a:stretch>
        </p:blipFill>
        <p:spPr>
          <a:xfrm>
            <a:off x="5361623" y="1549598"/>
            <a:ext cx="3907155" cy="3907155"/>
          </a:xfrm>
          <a:prstGeom prst="rect">
            <a:avLst/>
          </a:prstGeom>
        </p:spPr>
      </p:pic>
      <p:pic>
        <p:nvPicPr>
          <p:cNvPr id="18" name="Image 7" descr="preencoded.png"/>
          <p:cNvPicPr>
            <a:picLocks noChangeAspect="1"/>
          </p:cNvPicPr>
          <p:nvPr/>
        </p:nvPicPr>
        <p:blipFill>
          <a:blip r:embed="rId10"/>
          <a:stretch>
            <a:fillRect/>
          </a:stretch>
        </p:blipFill>
        <p:spPr>
          <a:xfrm>
            <a:off x="6060341" y="4119503"/>
            <a:ext cx="271939" cy="339923"/>
          </a:xfrm>
          <a:prstGeom prst="rect">
            <a:avLst/>
          </a:prstGeom>
        </p:spPr>
      </p:pic>
      <p:sp>
        <p:nvSpPr>
          <p:cNvPr id="19" name="Text 9"/>
          <p:cNvSpPr/>
          <p:nvPr/>
        </p:nvSpPr>
        <p:spPr>
          <a:xfrm>
            <a:off x="748546" y="5661184"/>
            <a:ext cx="13133308" cy="2036088"/>
          </a:xfrm>
          <a:prstGeom prst="rect">
            <a:avLst/>
          </a:prstGeom>
          <a:noFill/>
          <a:ln/>
        </p:spPr>
        <p:txBody>
          <a:bodyPr wrap="square" lIns="0" tIns="0" rIns="0" bIns="0" rtlCol="0" anchor="t"/>
          <a:lstStyle/>
          <a:p>
            <a:pPr marL="0" indent="0" algn="l">
              <a:lnSpc>
                <a:spcPts val="2250"/>
              </a:lnSpc>
              <a:buNone/>
            </a:pPr>
            <a:r>
              <a:rPr lang="en-US" sz="1400" dirty="0">
                <a:solidFill>
                  <a:srgbClr val="272525"/>
                </a:solidFill>
                <a:latin typeface="Montserrat" pitchFamily="34" charset="0"/>
                <a:ea typeface="Montserrat" pitchFamily="34" charset="-122"/>
                <a:cs typeface="Montserrat" pitchFamily="34" charset="-120"/>
              </a:rPr>
              <a:t>Good ties with sponsors, local companies, and government organisations are crucial for success (BP p.l.c., 2021). We will establish clear communication channels including regular updates and project management systems (Tesco PLC, 2021). Tesco PLC (2025) claims suppliers will receive branding, schedule, and quality guidelines to ensure seamless operations. Clear contracts and service-level agreements clarify tasks. Working with local tourism boards aligns smaller Welsh tourism campaigns with larger tourism promotion objectives (Tesco PLC, 2021). According to JD Sports Fashion Plc (2025), early and ongoing sponsorship engagement generates revenue and co-marketing opportunities. BP p.l.c. (2025) states that regular stakeholder updates develop trust and make problem-solving simpler. Good liaison ensures that all partners are involved in the event's aims, creating a more cohesive experience, according to Tesco PLC (2025).</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755452" y="593527"/>
            <a:ext cx="4828461" cy="603409"/>
          </a:xfrm>
          <a:prstGeom prst="rect">
            <a:avLst/>
          </a:prstGeom>
          <a:noFill/>
          <a:ln/>
        </p:spPr>
        <p:txBody>
          <a:bodyPr wrap="none" lIns="0" tIns="0" rIns="0" bIns="0" rtlCol="0" anchor="t"/>
          <a:lstStyle/>
          <a:p>
            <a:pPr marL="0" indent="0" algn="l">
              <a:lnSpc>
                <a:spcPts val="4750"/>
              </a:lnSpc>
              <a:buNone/>
            </a:pPr>
            <a:r>
              <a:rPr lang="en-US" sz="3800" b="1" dirty="0">
                <a:solidFill>
                  <a:srgbClr val="7068F4"/>
                </a:solidFill>
                <a:latin typeface="Barlow Bold" pitchFamily="34" charset="0"/>
                <a:ea typeface="Barlow Bold" pitchFamily="34" charset="-122"/>
                <a:cs typeface="Barlow Bold" pitchFamily="34" charset="-120"/>
              </a:rPr>
              <a:t>Determining Success</a:t>
            </a:r>
            <a:endParaRPr lang="en-US" sz="3800" dirty="0"/>
          </a:p>
        </p:txBody>
      </p:sp>
      <p:sp>
        <p:nvSpPr>
          <p:cNvPr id="3" name="Text 1"/>
          <p:cNvSpPr/>
          <p:nvPr/>
        </p:nvSpPr>
        <p:spPr>
          <a:xfrm>
            <a:off x="755452" y="1655564"/>
            <a:ext cx="6422112" cy="605433"/>
          </a:xfrm>
          <a:prstGeom prst="rect">
            <a:avLst/>
          </a:prstGeom>
          <a:noFill/>
          <a:ln/>
        </p:spPr>
        <p:txBody>
          <a:bodyPr wrap="none" lIns="0" tIns="0" rIns="0" bIns="0" rtlCol="0" anchor="t"/>
          <a:lstStyle/>
          <a:p>
            <a:pPr marL="0" indent="0" algn="ctr">
              <a:lnSpc>
                <a:spcPts val="4750"/>
              </a:lnSpc>
              <a:buNone/>
            </a:pPr>
            <a:r>
              <a:rPr lang="en-US" sz="4750" b="1" dirty="0">
                <a:solidFill>
                  <a:srgbClr val="272525"/>
                </a:solidFill>
                <a:latin typeface="Barlow Bold" pitchFamily="34" charset="0"/>
                <a:ea typeface="Barlow Bold" pitchFamily="34" charset="-122"/>
                <a:cs typeface="Barlow Bold" pitchFamily="34" charset="-120"/>
              </a:rPr>
              <a:t>100%</a:t>
            </a:r>
            <a:endParaRPr lang="en-US" sz="4750" dirty="0"/>
          </a:p>
        </p:txBody>
      </p:sp>
      <p:sp>
        <p:nvSpPr>
          <p:cNvPr id="4" name="Text 2"/>
          <p:cNvSpPr/>
          <p:nvPr/>
        </p:nvSpPr>
        <p:spPr>
          <a:xfrm>
            <a:off x="2759393" y="2490192"/>
            <a:ext cx="2414230" cy="301823"/>
          </a:xfrm>
          <a:prstGeom prst="rect">
            <a:avLst/>
          </a:prstGeom>
          <a:noFill/>
          <a:ln/>
        </p:spPr>
        <p:txBody>
          <a:bodyPr wrap="none" lIns="0" tIns="0" rIns="0" bIns="0" rtlCol="0" anchor="t"/>
          <a:lstStyle/>
          <a:p>
            <a:pPr marL="0" indent="0" algn="ctr">
              <a:lnSpc>
                <a:spcPts val="2350"/>
              </a:lnSpc>
              <a:buNone/>
            </a:pPr>
            <a:r>
              <a:rPr lang="en-US" sz="1900" b="1" dirty="0">
                <a:solidFill>
                  <a:srgbClr val="272525"/>
                </a:solidFill>
                <a:latin typeface="Barlow Bold" pitchFamily="34" charset="0"/>
                <a:ea typeface="Barlow Bold" pitchFamily="34" charset="-122"/>
                <a:cs typeface="Barlow Bold" pitchFamily="34" charset="-120"/>
              </a:rPr>
              <a:t>Delegate Satisfaction</a:t>
            </a:r>
            <a:endParaRPr lang="en-US" sz="1900" dirty="0"/>
          </a:p>
        </p:txBody>
      </p:sp>
      <p:sp>
        <p:nvSpPr>
          <p:cNvPr id="5" name="Text 3"/>
          <p:cNvSpPr/>
          <p:nvPr/>
        </p:nvSpPr>
        <p:spPr>
          <a:xfrm>
            <a:off x="755452" y="2902029"/>
            <a:ext cx="6422112" cy="293489"/>
          </a:xfrm>
          <a:prstGeom prst="rect">
            <a:avLst/>
          </a:prstGeom>
          <a:noFill/>
          <a:ln/>
        </p:spPr>
        <p:txBody>
          <a:bodyPr wrap="none" lIns="0" tIns="0" rIns="0" bIns="0" rtlCol="0" anchor="t"/>
          <a:lstStyle/>
          <a:p>
            <a:pPr marL="0" indent="0" algn="ctr">
              <a:lnSpc>
                <a:spcPts val="2300"/>
              </a:lnSpc>
              <a:buNone/>
            </a:pPr>
            <a:r>
              <a:rPr lang="en-US" sz="1400" dirty="0">
                <a:solidFill>
                  <a:srgbClr val="272525"/>
                </a:solidFill>
                <a:latin typeface="Montserrat" pitchFamily="34" charset="0"/>
                <a:ea typeface="Montserrat" pitchFamily="34" charset="-122"/>
                <a:cs typeface="Montserrat" pitchFamily="34" charset="-120"/>
              </a:rPr>
              <a:t>Target for post-event surveys</a:t>
            </a:r>
            <a:endParaRPr lang="en-US" sz="1400" dirty="0"/>
          </a:p>
        </p:txBody>
      </p:sp>
      <p:sp>
        <p:nvSpPr>
          <p:cNvPr id="6" name="Text 4"/>
          <p:cNvSpPr/>
          <p:nvPr/>
        </p:nvSpPr>
        <p:spPr>
          <a:xfrm>
            <a:off x="7452717" y="1655564"/>
            <a:ext cx="6422231" cy="605433"/>
          </a:xfrm>
          <a:prstGeom prst="rect">
            <a:avLst/>
          </a:prstGeom>
          <a:noFill/>
          <a:ln/>
        </p:spPr>
        <p:txBody>
          <a:bodyPr wrap="none" lIns="0" tIns="0" rIns="0" bIns="0" rtlCol="0" anchor="t"/>
          <a:lstStyle/>
          <a:p>
            <a:pPr marL="0" indent="0" algn="ctr">
              <a:lnSpc>
                <a:spcPts val="4750"/>
              </a:lnSpc>
              <a:buNone/>
            </a:pPr>
            <a:r>
              <a:rPr lang="en-US" sz="4750" b="1" dirty="0">
                <a:solidFill>
                  <a:srgbClr val="272525"/>
                </a:solidFill>
                <a:latin typeface="Barlow Bold" pitchFamily="34" charset="0"/>
                <a:ea typeface="Barlow Bold" pitchFamily="34" charset="-122"/>
                <a:cs typeface="Barlow Bold" pitchFamily="34" charset="-120"/>
              </a:rPr>
              <a:t>£500K</a:t>
            </a:r>
            <a:endParaRPr lang="en-US" sz="4750" dirty="0"/>
          </a:p>
        </p:txBody>
      </p:sp>
      <p:sp>
        <p:nvSpPr>
          <p:cNvPr id="7" name="Text 5"/>
          <p:cNvSpPr/>
          <p:nvPr/>
        </p:nvSpPr>
        <p:spPr>
          <a:xfrm>
            <a:off x="9456658" y="2490192"/>
            <a:ext cx="2414230" cy="301823"/>
          </a:xfrm>
          <a:prstGeom prst="rect">
            <a:avLst/>
          </a:prstGeom>
          <a:noFill/>
          <a:ln/>
        </p:spPr>
        <p:txBody>
          <a:bodyPr wrap="none" lIns="0" tIns="0" rIns="0" bIns="0" rtlCol="0" anchor="t"/>
          <a:lstStyle/>
          <a:p>
            <a:pPr marL="0" indent="0" algn="ctr">
              <a:lnSpc>
                <a:spcPts val="2350"/>
              </a:lnSpc>
              <a:buNone/>
            </a:pPr>
            <a:r>
              <a:rPr lang="en-US" sz="1900" b="1" dirty="0">
                <a:solidFill>
                  <a:srgbClr val="272525"/>
                </a:solidFill>
                <a:latin typeface="Barlow Bold" pitchFamily="34" charset="0"/>
                <a:ea typeface="Barlow Bold" pitchFamily="34" charset="-122"/>
                <a:cs typeface="Barlow Bold" pitchFamily="34" charset="-120"/>
              </a:rPr>
              <a:t>Sponsorship Revenue</a:t>
            </a:r>
            <a:endParaRPr lang="en-US" sz="1900" dirty="0"/>
          </a:p>
        </p:txBody>
      </p:sp>
      <p:sp>
        <p:nvSpPr>
          <p:cNvPr id="8" name="Text 6"/>
          <p:cNvSpPr/>
          <p:nvPr/>
        </p:nvSpPr>
        <p:spPr>
          <a:xfrm>
            <a:off x="7452717" y="2902029"/>
            <a:ext cx="6422231" cy="293489"/>
          </a:xfrm>
          <a:prstGeom prst="rect">
            <a:avLst/>
          </a:prstGeom>
          <a:noFill/>
          <a:ln/>
        </p:spPr>
        <p:txBody>
          <a:bodyPr wrap="none" lIns="0" tIns="0" rIns="0" bIns="0" rtlCol="0" anchor="t"/>
          <a:lstStyle/>
          <a:p>
            <a:pPr marL="0" indent="0" algn="ctr">
              <a:lnSpc>
                <a:spcPts val="2300"/>
              </a:lnSpc>
              <a:buNone/>
            </a:pPr>
            <a:r>
              <a:rPr lang="en-US" sz="1400" dirty="0">
                <a:solidFill>
                  <a:srgbClr val="272525"/>
                </a:solidFill>
                <a:latin typeface="Montserrat" pitchFamily="34" charset="0"/>
                <a:ea typeface="Montserrat" pitchFamily="34" charset="-122"/>
                <a:cs typeface="Montserrat" pitchFamily="34" charset="-120"/>
              </a:rPr>
              <a:t>Financial success indicator</a:t>
            </a:r>
            <a:endParaRPr lang="en-US" sz="1400" dirty="0"/>
          </a:p>
        </p:txBody>
      </p:sp>
      <p:sp>
        <p:nvSpPr>
          <p:cNvPr id="9" name="Text 7"/>
          <p:cNvSpPr/>
          <p:nvPr/>
        </p:nvSpPr>
        <p:spPr>
          <a:xfrm>
            <a:off x="755452" y="3837623"/>
            <a:ext cx="6422112" cy="605433"/>
          </a:xfrm>
          <a:prstGeom prst="rect">
            <a:avLst/>
          </a:prstGeom>
          <a:noFill/>
          <a:ln/>
        </p:spPr>
        <p:txBody>
          <a:bodyPr wrap="none" lIns="0" tIns="0" rIns="0" bIns="0" rtlCol="0" anchor="t"/>
          <a:lstStyle/>
          <a:p>
            <a:pPr marL="0" indent="0" algn="ctr">
              <a:lnSpc>
                <a:spcPts val="4750"/>
              </a:lnSpc>
              <a:buNone/>
            </a:pPr>
            <a:r>
              <a:rPr lang="en-US" sz="4750" b="1" dirty="0">
                <a:solidFill>
                  <a:srgbClr val="272525"/>
                </a:solidFill>
                <a:latin typeface="Barlow Bold" pitchFamily="34" charset="0"/>
                <a:ea typeface="Barlow Bold" pitchFamily="34" charset="-122"/>
                <a:cs typeface="Barlow Bold" pitchFamily="34" charset="-120"/>
              </a:rPr>
              <a:t>1000+</a:t>
            </a:r>
            <a:endParaRPr lang="en-US" sz="4750" dirty="0"/>
          </a:p>
        </p:txBody>
      </p:sp>
      <p:sp>
        <p:nvSpPr>
          <p:cNvPr id="10" name="Text 8"/>
          <p:cNvSpPr/>
          <p:nvPr/>
        </p:nvSpPr>
        <p:spPr>
          <a:xfrm>
            <a:off x="2696408" y="4672251"/>
            <a:ext cx="2540198" cy="301823"/>
          </a:xfrm>
          <a:prstGeom prst="rect">
            <a:avLst/>
          </a:prstGeom>
          <a:noFill/>
          <a:ln/>
        </p:spPr>
        <p:txBody>
          <a:bodyPr wrap="none" lIns="0" tIns="0" rIns="0" bIns="0" rtlCol="0" anchor="t"/>
          <a:lstStyle/>
          <a:p>
            <a:pPr marL="0" indent="0" algn="ctr">
              <a:lnSpc>
                <a:spcPts val="2350"/>
              </a:lnSpc>
              <a:buNone/>
            </a:pPr>
            <a:r>
              <a:rPr lang="en-US" sz="1900" b="1" dirty="0">
                <a:solidFill>
                  <a:srgbClr val="272525"/>
                </a:solidFill>
                <a:latin typeface="Barlow Bold" pitchFamily="34" charset="0"/>
                <a:ea typeface="Barlow Bold" pitchFamily="34" charset="-122"/>
                <a:cs typeface="Barlow Bold" pitchFamily="34" charset="-120"/>
              </a:rPr>
              <a:t>International Attendees</a:t>
            </a:r>
            <a:endParaRPr lang="en-US" sz="1900" dirty="0"/>
          </a:p>
        </p:txBody>
      </p:sp>
      <p:sp>
        <p:nvSpPr>
          <p:cNvPr id="11" name="Text 9"/>
          <p:cNvSpPr/>
          <p:nvPr/>
        </p:nvSpPr>
        <p:spPr>
          <a:xfrm>
            <a:off x="755452" y="5084088"/>
            <a:ext cx="6422112" cy="293489"/>
          </a:xfrm>
          <a:prstGeom prst="rect">
            <a:avLst/>
          </a:prstGeom>
          <a:noFill/>
          <a:ln/>
        </p:spPr>
        <p:txBody>
          <a:bodyPr wrap="none" lIns="0" tIns="0" rIns="0" bIns="0" rtlCol="0" anchor="t"/>
          <a:lstStyle/>
          <a:p>
            <a:pPr marL="0" indent="0" algn="ctr">
              <a:lnSpc>
                <a:spcPts val="2300"/>
              </a:lnSpc>
              <a:buNone/>
            </a:pPr>
            <a:r>
              <a:rPr lang="en-US" sz="1400" dirty="0">
                <a:solidFill>
                  <a:srgbClr val="272525"/>
                </a:solidFill>
                <a:latin typeface="Montserrat" pitchFamily="34" charset="0"/>
                <a:ea typeface="Montserrat" pitchFamily="34" charset="-122"/>
                <a:cs typeface="Montserrat" pitchFamily="34" charset="-120"/>
              </a:rPr>
              <a:t>Attendance target</a:t>
            </a:r>
            <a:endParaRPr lang="en-US" sz="1400" dirty="0"/>
          </a:p>
        </p:txBody>
      </p:sp>
      <p:sp>
        <p:nvSpPr>
          <p:cNvPr id="12" name="Text 10"/>
          <p:cNvSpPr/>
          <p:nvPr/>
        </p:nvSpPr>
        <p:spPr>
          <a:xfrm>
            <a:off x="7452717" y="3837623"/>
            <a:ext cx="6422231" cy="605433"/>
          </a:xfrm>
          <a:prstGeom prst="rect">
            <a:avLst/>
          </a:prstGeom>
          <a:noFill/>
          <a:ln/>
        </p:spPr>
        <p:txBody>
          <a:bodyPr wrap="none" lIns="0" tIns="0" rIns="0" bIns="0" rtlCol="0" anchor="t"/>
          <a:lstStyle/>
          <a:p>
            <a:pPr marL="0" indent="0" algn="ctr">
              <a:lnSpc>
                <a:spcPts val="4750"/>
              </a:lnSpc>
              <a:buNone/>
            </a:pPr>
            <a:r>
              <a:rPr lang="en-US" sz="4750" b="1" dirty="0">
                <a:solidFill>
                  <a:srgbClr val="272525"/>
                </a:solidFill>
                <a:latin typeface="Barlow Bold" pitchFamily="34" charset="0"/>
                <a:ea typeface="Barlow Bold" pitchFamily="34" charset="-122"/>
                <a:cs typeface="Barlow Bold" pitchFamily="34" charset="-120"/>
              </a:rPr>
              <a:t>25+</a:t>
            </a:r>
            <a:endParaRPr lang="en-US" sz="4750" dirty="0"/>
          </a:p>
        </p:txBody>
      </p:sp>
      <p:sp>
        <p:nvSpPr>
          <p:cNvPr id="13" name="Text 11"/>
          <p:cNvSpPr/>
          <p:nvPr/>
        </p:nvSpPr>
        <p:spPr>
          <a:xfrm>
            <a:off x="9456658" y="4672251"/>
            <a:ext cx="2414230" cy="301823"/>
          </a:xfrm>
          <a:prstGeom prst="rect">
            <a:avLst/>
          </a:prstGeom>
          <a:noFill/>
          <a:ln/>
        </p:spPr>
        <p:txBody>
          <a:bodyPr wrap="none" lIns="0" tIns="0" rIns="0" bIns="0" rtlCol="0" anchor="t"/>
          <a:lstStyle/>
          <a:p>
            <a:pPr marL="0" indent="0" algn="ctr">
              <a:lnSpc>
                <a:spcPts val="2350"/>
              </a:lnSpc>
              <a:buNone/>
            </a:pPr>
            <a:r>
              <a:rPr lang="en-US" sz="1900" b="1" dirty="0">
                <a:solidFill>
                  <a:srgbClr val="272525"/>
                </a:solidFill>
                <a:latin typeface="Barlow Bold" pitchFamily="34" charset="0"/>
                <a:ea typeface="Barlow Bold" pitchFamily="34" charset="-122"/>
                <a:cs typeface="Barlow Bold" pitchFamily="34" charset="-120"/>
              </a:rPr>
              <a:t>Media Mentions</a:t>
            </a:r>
            <a:endParaRPr lang="en-US" sz="1900" dirty="0"/>
          </a:p>
        </p:txBody>
      </p:sp>
      <p:sp>
        <p:nvSpPr>
          <p:cNvPr id="14" name="Text 12"/>
          <p:cNvSpPr/>
          <p:nvPr/>
        </p:nvSpPr>
        <p:spPr>
          <a:xfrm>
            <a:off x="7452717" y="5084088"/>
            <a:ext cx="6422231" cy="293489"/>
          </a:xfrm>
          <a:prstGeom prst="rect">
            <a:avLst/>
          </a:prstGeom>
          <a:noFill/>
          <a:ln/>
        </p:spPr>
        <p:txBody>
          <a:bodyPr wrap="none" lIns="0" tIns="0" rIns="0" bIns="0" rtlCol="0" anchor="t"/>
          <a:lstStyle/>
          <a:p>
            <a:pPr marL="0" indent="0" algn="ctr">
              <a:lnSpc>
                <a:spcPts val="2300"/>
              </a:lnSpc>
              <a:buNone/>
            </a:pPr>
            <a:r>
              <a:rPr lang="en-US" sz="1400" dirty="0">
                <a:solidFill>
                  <a:srgbClr val="272525"/>
                </a:solidFill>
                <a:latin typeface="Montserrat" pitchFamily="34" charset="0"/>
                <a:ea typeface="Montserrat" pitchFamily="34" charset="-122"/>
                <a:cs typeface="Montserrat" pitchFamily="34" charset="-120"/>
              </a:rPr>
              <a:t>Publicity measurement</a:t>
            </a:r>
            <a:endParaRPr lang="en-US" sz="1400" dirty="0"/>
          </a:p>
        </p:txBody>
      </p:sp>
      <p:sp>
        <p:nvSpPr>
          <p:cNvPr id="15" name="Text 13"/>
          <p:cNvSpPr/>
          <p:nvPr/>
        </p:nvSpPr>
        <p:spPr>
          <a:xfrm>
            <a:off x="755452" y="5583912"/>
            <a:ext cx="13119497" cy="2054423"/>
          </a:xfrm>
          <a:prstGeom prst="rect">
            <a:avLst/>
          </a:prstGeom>
          <a:noFill/>
          <a:ln/>
        </p:spPr>
        <p:txBody>
          <a:bodyPr wrap="square" lIns="0" tIns="0" rIns="0" bIns="0" rtlCol="0" anchor="t"/>
          <a:lstStyle/>
          <a:p>
            <a:pPr marL="0" indent="0" algn="l">
              <a:lnSpc>
                <a:spcPts val="2300"/>
              </a:lnSpc>
              <a:buNone/>
            </a:pPr>
            <a:r>
              <a:rPr lang="en-US" sz="1400" dirty="0">
                <a:solidFill>
                  <a:srgbClr val="272525"/>
                </a:solidFill>
                <a:latin typeface="Montserrat" pitchFamily="34" charset="0"/>
                <a:ea typeface="Montserrat" pitchFamily="34" charset="-122"/>
                <a:cs typeface="Montserrat" pitchFamily="34" charset="-120"/>
              </a:rPr>
              <a:t>Clear success criteria during preparation aid operational decisions and post-event evaluations (Tesco PLC, 2021). Quantitative indicators include delegates, sponsorship revenue, and profit. Post-event polls and focus groups can reveal how the event changed culture (BP p.l.c., 2022). BP p.l.c. (2025) states social media, newspapers, and internet reviews provide real-time feedback on something. JD Sports Fashion Plc (2025) states that stakeholder feedback meetings improve future events by fostering continuous planning and execution. Tesco PLC (2025) KPIs will reveal if the event's main purpose of celebrating Wales's "Croeso" was achieved. Detailed data analysis after an incident helps people make decisions regarding future occurrences or growth (BP p.l.c., 202). A comprehensive measurement framework confirms feasibility study findings, guiding strategy (Tesco PLC, 2025).</a:t>
            </a:r>
            <a:endParaRPr lang="en-US"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B55B3896-F7E8-1D08-6298-0F6FB3F39B12}"/>
              </a:ext>
            </a:extLst>
          </p:cNvPr>
          <p:cNvSpPr/>
          <p:nvPr/>
        </p:nvSpPr>
        <p:spPr>
          <a:xfrm>
            <a:off x="755452" y="593527"/>
            <a:ext cx="4828461" cy="603409"/>
          </a:xfrm>
          <a:prstGeom prst="rect">
            <a:avLst/>
          </a:prstGeom>
          <a:noFill/>
          <a:ln/>
        </p:spPr>
        <p:txBody>
          <a:bodyPr wrap="none" lIns="0" tIns="0" rIns="0" bIns="0" rtlCol="0" anchor="t"/>
          <a:lstStyle/>
          <a:p>
            <a:pPr marL="0" indent="0" algn="l">
              <a:lnSpc>
                <a:spcPts val="4750"/>
              </a:lnSpc>
              <a:buNone/>
            </a:pPr>
            <a:r>
              <a:rPr lang="en-US" sz="3800" b="1" dirty="0">
                <a:solidFill>
                  <a:srgbClr val="7068F4"/>
                </a:solidFill>
                <a:latin typeface="Barlow Bold" pitchFamily="34" charset="0"/>
                <a:ea typeface="Barlow Bold" pitchFamily="34" charset="-122"/>
                <a:cs typeface="Barlow Bold" pitchFamily="34" charset="-120"/>
              </a:rPr>
              <a:t>CONCLUSION:</a:t>
            </a:r>
            <a:endParaRPr lang="en-US" sz="3800" dirty="0"/>
          </a:p>
        </p:txBody>
      </p:sp>
      <p:pic>
        <p:nvPicPr>
          <p:cNvPr id="6" name="Picture 5" descr="A screenshot of a news article&#10;&#10;AI-generated content may be incorrect.">
            <a:extLst>
              <a:ext uri="{FF2B5EF4-FFF2-40B4-BE49-F238E27FC236}">
                <a16:creationId xmlns:a16="http://schemas.microsoft.com/office/drawing/2014/main" id="{8129B800-17EC-84C3-F637-FE49C23F93DC}"/>
              </a:ext>
            </a:extLst>
          </p:cNvPr>
          <p:cNvPicPr>
            <a:picLocks noChangeAspect="1"/>
          </p:cNvPicPr>
          <p:nvPr/>
        </p:nvPicPr>
        <p:blipFill>
          <a:blip r:embed="rId2"/>
          <a:stretch>
            <a:fillRect/>
          </a:stretch>
        </p:blipFill>
        <p:spPr>
          <a:xfrm>
            <a:off x="331788" y="1654373"/>
            <a:ext cx="6794500" cy="5981700"/>
          </a:xfrm>
          <a:prstGeom prst="rect">
            <a:avLst/>
          </a:prstGeom>
        </p:spPr>
      </p:pic>
      <p:pic>
        <p:nvPicPr>
          <p:cNvPr id="8" name="Picture 7" descr="A room with tables and chairs and chandeliers&#10;&#10;AI-generated content may be incorrect.">
            <a:extLst>
              <a:ext uri="{FF2B5EF4-FFF2-40B4-BE49-F238E27FC236}">
                <a16:creationId xmlns:a16="http://schemas.microsoft.com/office/drawing/2014/main" id="{10B45D1A-CA16-1435-4493-F1865E24E008}"/>
              </a:ext>
            </a:extLst>
          </p:cNvPr>
          <p:cNvPicPr>
            <a:picLocks noChangeAspect="1"/>
          </p:cNvPicPr>
          <p:nvPr/>
        </p:nvPicPr>
        <p:blipFill>
          <a:blip r:embed="rId3"/>
          <a:stretch>
            <a:fillRect/>
          </a:stretch>
        </p:blipFill>
        <p:spPr>
          <a:xfrm>
            <a:off x="8004175" y="1320800"/>
            <a:ext cx="5651500" cy="5588000"/>
          </a:xfrm>
          <a:prstGeom prst="rect">
            <a:avLst/>
          </a:prstGeom>
        </p:spPr>
      </p:pic>
    </p:spTree>
    <p:extLst>
      <p:ext uri="{BB962C8B-B14F-4D97-AF65-F5344CB8AC3E}">
        <p14:creationId xmlns:p14="http://schemas.microsoft.com/office/powerpoint/2010/main" val="33542270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737116" y="685681"/>
            <a:ext cx="3602593" cy="450294"/>
          </a:xfrm>
          <a:prstGeom prst="rect">
            <a:avLst/>
          </a:prstGeom>
          <a:noFill/>
          <a:ln/>
        </p:spPr>
        <p:txBody>
          <a:bodyPr wrap="none" lIns="0" tIns="0" rIns="0" bIns="0" rtlCol="0" anchor="t"/>
          <a:lstStyle/>
          <a:p>
            <a:pPr marL="0" indent="0" algn="l">
              <a:lnSpc>
                <a:spcPts val="3500"/>
              </a:lnSpc>
              <a:buNone/>
            </a:pPr>
            <a:r>
              <a:rPr lang="en-US" sz="2800" b="1" dirty="0">
                <a:solidFill>
                  <a:srgbClr val="7068F4"/>
                </a:solidFill>
                <a:latin typeface="Barlow Bold" pitchFamily="34" charset="0"/>
                <a:ea typeface="Barlow Bold" pitchFamily="34" charset="-122"/>
                <a:cs typeface="Barlow Bold" pitchFamily="34" charset="-120"/>
              </a:rPr>
              <a:t>References </a:t>
            </a:r>
            <a:endParaRPr lang="en-US" sz="2800" dirty="0"/>
          </a:p>
        </p:txBody>
      </p:sp>
      <p:sp>
        <p:nvSpPr>
          <p:cNvPr id="3" name="Text 1"/>
          <p:cNvSpPr/>
          <p:nvPr/>
        </p:nvSpPr>
        <p:spPr>
          <a:xfrm>
            <a:off x="737116" y="1409700"/>
            <a:ext cx="13156168" cy="6134100"/>
          </a:xfrm>
          <a:prstGeom prst="rect">
            <a:avLst/>
          </a:prstGeom>
          <a:noFill/>
          <a:ln/>
        </p:spPr>
        <p:txBody>
          <a:bodyPr wrap="square" lIns="0" tIns="0" rIns="0" bIns="0" rtlCol="0" anchor="t"/>
          <a:lstStyle/>
          <a:p>
            <a:pPr marL="0" indent="0" algn="l">
              <a:lnSpc>
                <a:spcPts val="1700"/>
              </a:lnSpc>
              <a:buNone/>
            </a:pPr>
            <a:endParaRPr lang="en-US" sz="1050" dirty="0"/>
          </a:p>
        </p:txBody>
      </p:sp>
      <p:sp>
        <p:nvSpPr>
          <p:cNvPr id="5" name="TextBox 4">
            <a:extLst>
              <a:ext uri="{FF2B5EF4-FFF2-40B4-BE49-F238E27FC236}">
                <a16:creationId xmlns:a16="http://schemas.microsoft.com/office/drawing/2014/main" id="{2FF43994-0808-DB6B-D212-5E3FCC92824C}"/>
              </a:ext>
            </a:extLst>
          </p:cNvPr>
          <p:cNvSpPr txBox="1"/>
          <p:nvPr/>
        </p:nvSpPr>
        <p:spPr>
          <a:xfrm>
            <a:off x="571500" y="1409700"/>
            <a:ext cx="13887450" cy="9571851"/>
          </a:xfrm>
          <a:prstGeom prst="rect">
            <a:avLst/>
          </a:prstGeom>
          <a:noFill/>
        </p:spPr>
        <p:txBody>
          <a:bodyPr wrap="square">
            <a:spAutoFit/>
          </a:bodyPr>
          <a:lstStyle/>
          <a:p>
            <a:pPr>
              <a:buNone/>
            </a:pPr>
            <a:r>
              <a:rPr lang="en-GB" sz="1400" dirty="0"/>
              <a:t>BP p.l.c. (2025) </a:t>
            </a:r>
            <a:r>
              <a:rPr lang="en-GB" sz="1400" i="1" dirty="0"/>
              <a:t>Share price history</a:t>
            </a:r>
            <a:r>
              <a:rPr lang="en-GB" sz="1400" dirty="0"/>
              <a:t>. Available at: </a:t>
            </a:r>
            <a:r>
              <a:rPr lang="en-GB" sz="1400" dirty="0">
                <a:hlinkClick r:id="rId3"/>
              </a:rPr>
              <a:t>https://www.bp.com/en/global/corporate/investors/share-price-tools/share-price-history.html</a:t>
            </a:r>
            <a:r>
              <a:rPr lang="en-GB" sz="1400" dirty="0"/>
              <a:t> (Accessed: 17 May 2025).</a:t>
            </a:r>
            <a:r>
              <a:rPr lang="en-GB" sz="1400" dirty="0">
                <a:hlinkClick r:id="rId4"/>
              </a:rPr>
              <a:t>bp global+1bp global+1</a:t>
            </a:r>
            <a:endParaRPr lang="en-GB" sz="1400" dirty="0"/>
          </a:p>
          <a:p>
            <a:pPr>
              <a:buNone/>
            </a:pPr>
            <a:r>
              <a:rPr lang="en-GB" sz="1400" dirty="0"/>
              <a:t>BP p.l.c. (2025) </a:t>
            </a:r>
            <a:r>
              <a:rPr lang="en-GB" sz="1400" i="1" dirty="0"/>
              <a:t>Financial calendar</a:t>
            </a:r>
            <a:r>
              <a:rPr lang="en-GB" sz="1400" dirty="0"/>
              <a:t>. Available at: </a:t>
            </a:r>
            <a:r>
              <a:rPr lang="en-GB" sz="1400" dirty="0">
                <a:hlinkClick r:id="rId5"/>
              </a:rPr>
              <a:t>https://www.bp.com/en/global/corporate/investors/shareholder-and-dividend-information/financial-calendar.html</a:t>
            </a:r>
            <a:r>
              <a:rPr lang="en-GB" sz="1400" dirty="0"/>
              <a:t> (Accessed: 17 May 2025).</a:t>
            </a:r>
            <a:r>
              <a:rPr lang="en-GB" sz="1400" dirty="0">
                <a:hlinkClick r:id="rId6"/>
              </a:rPr>
              <a:t>bp global</a:t>
            </a:r>
            <a:endParaRPr lang="en-GB" sz="1400" dirty="0"/>
          </a:p>
          <a:p>
            <a:pPr>
              <a:buNone/>
            </a:pPr>
            <a:r>
              <a:rPr lang="en-GB" sz="1400" dirty="0"/>
              <a:t>BP p.l.c. (2025) </a:t>
            </a:r>
            <a:r>
              <a:rPr lang="en-GB" sz="1400" i="1" dirty="0"/>
              <a:t>Share price tools</a:t>
            </a:r>
            <a:r>
              <a:rPr lang="en-GB" sz="1400" dirty="0"/>
              <a:t>. Available at: </a:t>
            </a:r>
            <a:r>
              <a:rPr lang="en-GB" sz="1400" dirty="0">
                <a:hlinkClick r:id="rId7"/>
              </a:rPr>
              <a:t>https://www.bp.com/en/global/corporate/investors/share-price-tools.html</a:t>
            </a:r>
            <a:r>
              <a:rPr lang="en-GB" sz="1400" dirty="0"/>
              <a:t> (Accessed: 17 May 2025).</a:t>
            </a:r>
            <a:r>
              <a:rPr lang="en-GB" sz="1400" dirty="0">
                <a:hlinkClick r:id="rId4"/>
              </a:rPr>
              <a:t>bp global+1bp global+1</a:t>
            </a:r>
            <a:endParaRPr lang="en-GB" sz="1400" dirty="0"/>
          </a:p>
          <a:p>
            <a:pPr>
              <a:buNone/>
            </a:pPr>
            <a:r>
              <a:rPr lang="en-GB" sz="1400" dirty="0"/>
              <a:t>BP p.l.c. (2025) </a:t>
            </a:r>
            <a:r>
              <a:rPr lang="en-GB" sz="1400" i="1" dirty="0"/>
              <a:t>BP share buyback outlook at risk from oil price slump, analysts say</a:t>
            </a:r>
            <a:r>
              <a:rPr lang="en-GB" sz="1400" dirty="0"/>
              <a:t>. Reuters, 23 April. Available at: </a:t>
            </a:r>
            <a:r>
              <a:rPr lang="en-GB" sz="1400" dirty="0">
                <a:hlinkClick r:id="rId8"/>
              </a:rPr>
              <a:t>https://www.reuters.com/business/energy/bp-share-buyback-outlook-risk-oil-price-slump-analysts-say-2025-04-23/</a:t>
            </a:r>
            <a:r>
              <a:rPr lang="en-GB" sz="1400" dirty="0"/>
              <a:t> (Accessed: 17 May 2025).</a:t>
            </a:r>
            <a:r>
              <a:rPr lang="en-GB" sz="1400" dirty="0">
                <a:hlinkClick r:id="rId9"/>
              </a:rPr>
              <a:t>Reuters</a:t>
            </a:r>
            <a:endParaRPr lang="en-GB" sz="1400" dirty="0"/>
          </a:p>
          <a:p>
            <a:pPr>
              <a:buNone/>
            </a:pPr>
            <a:r>
              <a:rPr lang="en-GB" sz="1400" dirty="0"/>
              <a:t>BP p.l.c. (2025) </a:t>
            </a:r>
            <a:r>
              <a:rPr lang="en-GB" sz="1400" i="1" dirty="0"/>
              <a:t>Historic Prices</a:t>
            </a:r>
            <a:r>
              <a:rPr lang="en-GB" sz="1400" dirty="0"/>
              <a:t>. Shares Magazine. Available at: </a:t>
            </a:r>
            <a:r>
              <a:rPr lang="en-GB" sz="1400" dirty="0">
                <a:hlinkClick r:id="rId10"/>
              </a:rPr>
              <a:t>https://www.sharesmagazine.co.uk/shares/share/BP./historic-prices</a:t>
            </a:r>
            <a:r>
              <a:rPr lang="en-GB" sz="1400" dirty="0"/>
              <a:t> (Accessed: 17 May 2025).</a:t>
            </a:r>
            <a:r>
              <a:rPr lang="en-GB" sz="1400" dirty="0">
                <a:hlinkClick r:id="rId11"/>
              </a:rPr>
              <a:t>sharesmagazine.co.uk+2sharesmagazine.co.uk+2sharesmagazine.co.uk+2</a:t>
            </a:r>
            <a:endParaRPr lang="en-GB" sz="1400" dirty="0"/>
          </a:p>
          <a:p>
            <a:pPr>
              <a:buNone/>
            </a:pPr>
            <a:r>
              <a:rPr lang="en-GB" sz="1400" dirty="0"/>
              <a:t>BP p.l.c. (2025) </a:t>
            </a:r>
            <a:r>
              <a:rPr lang="en-GB" sz="1400" i="1" dirty="0"/>
              <a:t>BP PLC ADR Stock Price Quote - NYSE</a:t>
            </a:r>
            <a:r>
              <a:rPr lang="en-GB" sz="1400" dirty="0"/>
              <a:t>. Morningstar. Available at: </a:t>
            </a:r>
            <a:r>
              <a:rPr lang="en-GB" sz="1400" dirty="0">
                <a:hlinkClick r:id="rId12"/>
              </a:rPr>
              <a:t>https://www.morningstar.com/stocks/xnys/bp/quote</a:t>
            </a:r>
            <a:r>
              <a:rPr lang="en-GB" sz="1400" dirty="0"/>
              <a:t> (Accessed: 17 May 2025).</a:t>
            </a:r>
            <a:r>
              <a:rPr lang="en-GB" sz="1400" dirty="0">
                <a:hlinkClick r:id="rId13"/>
              </a:rPr>
              <a:t>Morningstar</a:t>
            </a:r>
            <a:endParaRPr lang="en-GB" sz="1400" dirty="0"/>
          </a:p>
          <a:p>
            <a:pPr>
              <a:buNone/>
            </a:pPr>
            <a:r>
              <a:rPr lang="en-GB" sz="1400" dirty="0"/>
              <a:t>JD Sports Fashion Plc (2025) </a:t>
            </a:r>
            <a:r>
              <a:rPr lang="en-GB" sz="1400" i="1" dirty="0"/>
              <a:t>Investor relations - Share price</a:t>
            </a:r>
            <a:r>
              <a:rPr lang="en-GB" sz="1400" dirty="0"/>
              <a:t>. Available at: </a:t>
            </a:r>
            <a:r>
              <a:rPr lang="en-GB" sz="1400" dirty="0">
                <a:hlinkClick r:id="rId14"/>
              </a:rPr>
              <a:t>https://www.jdplc.com/investor-relations/share-price/</a:t>
            </a:r>
            <a:r>
              <a:rPr lang="en-GB" sz="1400" dirty="0"/>
              <a:t> (Accessed: 17 May 2025).</a:t>
            </a:r>
            <a:r>
              <a:rPr lang="en-GB" sz="1400" dirty="0">
                <a:hlinkClick r:id="rId15"/>
              </a:rPr>
              <a:t>London Stock Exchange+8JD PLC+8Yahoo Finance+8</a:t>
            </a:r>
            <a:endParaRPr lang="en-GB" sz="1400" dirty="0"/>
          </a:p>
          <a:p>
            <a:pPr>
              <a:buNone/>
            </a:pPr>
            <a:r>
              <a:rPr lang="en-GB" sz="1400" dirty="0"/>
              <a:t>JD Sports Fashion Plc (2025) </a:t>
            </a:r>
            <a:r>
              <a:rPr lang="en-GB" sz="1400" i="1" dirty="0"/>
              <a:t>JD Sports Fashion PLC, JD.:LSE historical prices</a:t>
            </a:r>
            <a:r>
              <a:rPr lang="en-GB" sz="1400" dirty="0"/>
              <a:t>. </a:t>
            </a:r>
            <a:r>
              <a:rPr lang="en-GB" sz="1400" dirty="0" err="1"/>
              <a:t>FT.com</a:t>
            </a:r>
            <a:r>
              <a:rPr lang="en-GB" sz="1400" dirty="0"/>
              <a:t>. Available at: </a:t>
            </a:r>
            <a:r>
              <a:rPr lang="en-GB" sz="1400" dirty="0">
                <a:hlinkClick r:id="rId16"/>
              </a:rPr>
              <a:t>https://markets.ft.com/data/equities/tearsheet/historical?s=JD.%3ALSE</a:t>
            </a:r>
            <a:r>
              <a:rPr lang="en-GB" sz="1400" dirty="0"/>
              <a:t> (Accessed: 17 May 2025).</a:t>
            </a:r>
            <a:r>
              <a:rPr lang="en-GB" sz="1400" dirty="0">
                <a:hlinkClick r:id="rId17"/>
              </a:rPr>
              <a:t>FT Markets+2FT Markets+2FT Markets+2</a:t>
            </a:r>
            <a:endParaRPr lang="en-GB" sz="1400" dirty="0"/>
          </a:p>
          <a:p>
            <a:pPr>
              <a:buNone/>
            </a:pPr>
            <a:r>
              <a:rPr lang="en-GB" sz="1400" dirty="0"/>
              <a:t>JD Sports Fashion Plc (2025) </a:t>
            </a:r>
            <a:r>
              <a:rPr lang="en-GB" sz="1400" i="1" dirty="0"/>
              <a:t>JD Sports Fashion PLC - London Stock Exchange</a:t>
            </a:r>
            <a:r>
              <a:rPr lang="en-GB" sz="1400" dirty="0"/>
              <a:t>. Available at: </a:t>
            </a:r>
            <a:r>
              <a:rPr lang="en-GB" sz="1400" dirty="0">
                <a:hlinkClick r:id="rId18"/>
              </a:rPr>
              <a:t>https://www.londonstockexchange.com/stock/JD./jd-sports-fashion-plc/company-page</a:t>
            </a:r>
            <a:r>
              <a:rPr lang="en-GB" sz="1400" dirty="0"/>
              <a:t> (Accessed: 17 May 2025).</a:t>
            </a:r>
            <a:r>
              <a:rPr lang="en-GB" sz="1400" dirty="0">
                <a:hlinkClick r:id="rId19"/>
              </a:rPr>
              <a:t>Gov Capital+7London Stock Exchange+7Yahoo Finance+7</a:t>
            </a:r>
            <a:endParaRPr lang="en-GB" sz="1400" dirty="0"/>
          </a:p>
          <a:p>
            <a:pPr>
              <a:buNone/>
            </a:pPr>
            <a:r>
              <a:rPr lang="en-GB" sz="1400" dirty="0"/>
              <a:t>JD Sports Fashion Plc (2025) </a:t>
            </a:r>
            <a:r>
              <a:rPr lang="en-GB" sz="1400" i="1" dirty="0"/>
              <a:t>JD Sports Fashion plc (JD.) ORD GBP0.0005</a:t>
            </a:r>
            <a:r>
              <a:rPr lang="en-GB" sz="1400" dirty="0"/>
              <a:t>. Hargreaves Lansdown. Available at: </a:t>
            </a:r>
            <a:r>
              <a:rPr lang="en-GB" sz="1400" dirty="0">
                <a:hlinkClick r:id="rId20"/>
              </a:rPr>
              <a:t>https://www.hl.co.uk/shares/shares-search-results/j/jd-sports-fashion-plc-ord-gbp0.0005</a:t>
            </a:r>
            <a:r>
              <a:rPr lang="en-GB" sz="1400" dirty="0"/>
              <a:t> (Accessed: 17 May 2025).</a:t>
            </a:r>
            <a:r>
              <a:rPr lang="en-GB" sz="1400" dirty="0">
                <a:hlinkClick r:id="rId21"/>
              </a:rPr>
              <a:t>Hargreaves Lansdown</a:t>
            </a:r>
            <a:endParaRPr lang="en-GB" sz="1400" dirty="0"/>
          </a:p>
          <a:p>
            <a:pPr>
              <a:buNone/>
            </a:pPr>
            <a:r>
              <a:rPr lang="en-GB" sz="1400" dirty="0"/>
              <a:t>JD Sports Fashion Plc (2025) </a:t>
            </a:r>
            <a:r>
              <a:rPr lang="en-GB" sz="1400" i="1" dirty="0"/>
              <a:t>Up 17% in 2 days! At last, some good news for those interested in the JD Sports share price</a:t>
            </a:r>
            <a:r>
              <a:rPr lang="en-GB" sz="1400" dirty="0"/>
              <a:t>. The Motley Fool UK, 11 April. Available at: </a:t>
            </a:r>
            <a:r>
              <a:rPr lang="en-GB" sz="1400" dirty="0">
                <a:hlinkClick r:id="rId22"/>
              </a:rPr>
              <a:t>https://www.fool.co.uk/2025/04/11/up-17-in-2-days-at-last-some-good-news-for-those-with-an-interest-in-the-jd-sports-share-price/</a:t>
            </a:r>
            <a:r>
              <a:rPr lang="en-GB" sz="1400" dirty="0"/>
              <a:t> (Accessed: 17 May 2025).</a:t>
            </a:r>
            <a:r>
              <a:rPr lang="en-GB" sz="1400" dirty="0">
                <a:hlinkClick r:id="rId23"/>
              </a:rPr>
              <a:t>The Motley Fool+1The Motley Fool+1</a:t>
            </a:r>
            <a:endParaRPr lang="en-GB" sz="1400" dirty="0"/>
          </a:p>
          <a:p>
            <a:pPr>
              <a:buNone/>
            </a:pPr>
            <a:r>
              <a:rPr lang="en-GB" sz="1400" dirty="0"/>
              <a:t>JD Sports Fashion Plc (2025) </a:t>
            </a:r>
            <a:r>
              <a:rPr lang="en-GB" sz="1400" i="1" dirty="0"/>
              <a:t>JD Sports Fashion plc (JDSPY) Stock Historical Prices &amp; Data</a:t>
            </a:r>
            <a:r>
              <a:rPr lang="en-GB" sz="1400" dirty="0"/>
              <a:t>. Yahoo Finance. Available at: </a:t>
            </a:r>
            <a:r>
              <a:rPr lang="en-GB" sz="1400" dirty="0">
                <a:hlinkClick r:id="rId24"/>
              </a:rPr>
              <a:t>https://beta.finance.yahoo.com/quote/JDSPY/history/</a:t>
            </a:r>
            <a:r>
              <a:rPr lang="en-GB" sz="1400" dirty="0"/>
              <a:t> (Accessed: 17 May 2025).</a:t>
            </a:r>
            <a:r>
              <a:rPr lang="en-GB" sz="1400" dirty="0">
                <a:hlinkClick r:id="rId25"/>
              </a:rPr>
              <a:t>Yahoo Finance+4Yahoo Finance+4Yahoo Finance+4</a:t>
            </a:r>
            <a:endParaRPr lang="en-GB" sz="1400" dirty="0"/>
          </a:p>
          <a:p>
            <a:pPr>
              <a:buNone/>
            </a:pPr>
            <a:r>
              <a:rPr lang="en-GB" sz="1400" dirty="0"/>
              <a:t>Tesco PLC (2025) </a:t>
            </a:r>
            <a:r>
              <a:rPr lang="en-GB" sz="1400" i="1" dirty="0"/>
              <a:t>Share price chart</a:t>
            </a:r>
            <a:r>
              <a:rPr lang="en-GB" sz="1400" dirty="0"/>
              <a:t>. Available at: </a:t>
            </a:r>
            <a:r>
              <a:rPr lang="en-GB" sz="1400" dirty="0">
                <a:hlinkClick r:id="rId26"/>
              </a:rPr>
              <a:t>https://www.tescoplc.com/investors/share-price-information/share-price-chart</a:t>
            </a:r>
            <a:r>
              <a:rPr lang="en-GB" sz="1400" dirty="0"/>
              <a:t> (Accessed: 17 May 2025).</a:t>
            </a:r>
            <a:r>
              <a:rPr lang="en-GB" sz="1400" dirty="0">
                <a:hlinkClick r:id="rId27"/>
              </a:rPr>
              <a:t>Yahoo Finance+2Tesco PLC+2Tesco PLC+2</a:t>
            </a:r>
            <a:endParaRPr lang="en-GB" sz="1400" dirty="0"/>
          </a:p>
          <a:p>
            <a:pPr>
              <a:buNone/>
            </a:pPr>
            <a:r>
              <a:rPr lang="en-GB" sz="1400" dirty="0"/>
              <a:t>Tesco PLC (2025) </a:t>
            </a:r>
            <a:r>
              <a:rPr lang="en-GB" sz="1400" i="1" dirty="0"/>
              <a:t>Share price information</a:t>
            </a:r>
            <a:r>
              <a:rPr lang="en-GB" sz="1400" dirty="0"/>
              <a:t>. Available at: </a:t>
            </a:r>
            <a:r>
              <a:rPr lang="en-GB" sz="1400" dirty="0">
                <a:hlinkClick r:id="rId28"/>
              </a:rPr>
              <a:t>https://www.tescoplc.com/investors/share-price-information/share-price</a:t>
            </a:r>
            <a:r>
              <a:rPr lang="en-GB" sz="1400" dirty="0"/>
              <a:t> (Accessed: 17 May 2025).</a:t>
            </a:r>
          </a:p>
          <a:p>
            <a:pPr>
              <a:buNone/>
            </a:pPr>
            <a:r>
              <a:rPr lang="en-GB" sz="1400" dirty="0"/>
              <a:t>Tesco PLC (2025) </a:t>
            </a:r>
            <a:r>
              <a:rPr lang="en-GB" sz="1400" i="1" dirty="0"/>
              <a:t>Tesco PLC, TSCO:LSE historical prices</a:t>
            </a:r>
            <a:r>
              <a:rPr lang="en-GB" sz="1400" dirty="0"/>
              <a:t>. </a:t>
            </a:r>
            <a:r>
              <a:rPr lang="en-GB" sz="1400" dirty="0" err="1"/>
              <a:t>FT.com</a:t>
            </a:r>
            <a:r>
              <a:rPr lang="en-GB" sz="1400" dirty="0"/>
              <a:t>. Available at: </a:t>
            </a:r>
            <a:r>
              <a:rPr lang="en-GB" sz="1400" dirty="0">
                <a:hlinkClick r:id="rId29"/>
              </a:rPr>
              <a:t>https://markets.ft.com/data/equities/tearsheet/historical?s=TSCO%3ALSE</a:t>
            </a:r>
            <a:r>
              <a:rPr lang="en-GB" sz="1400" dirty="0"/>
              <a:t> (Accessed: 17 May 2025).</a:t>
            </a:r>
            <a:r>
              <a:rPr lang="en-GB" sz="1400" dirty="0">
                <a:hlinkClick r:id="rId30"/>
              </a:rPr>
              <a:t>Investing.com+3FT Markets+3FT Markets+3</a:t>
            </a:r>
            <a:endParaRPr lang="en-GB" sz="1400" dirty="0"/>
          </a:p>
          <a:p>
            <a:pPr>
              <a:buNone/>
            </a:pPr>
            <a:r>
              <a:rPr lang="en-GB" sz="1400" dirty="0"/>
              <a:t>Tesco PLC (2025) </a:t>
            </a:r>
            <a:r>
              <a:rPr lang="en-GB" sz="1400" i="1" dirty="0"/>
              <a:t>Tesco PLC (TSCO.L) stock historical prices and data</a:t>
            </a:r>
            <a:r>
              <a:rPr lang="en-GB" sz="1400" dirty="0"/>
              <a:t>. Yahoo Finance. Available at: </a:t>
            </a:r>
            <a:r>
              <a:rPr lang="en-GB" sz="1400" dirty="0">
                <a:hlinkClick r:id="rId31"/>
              </a:rPr>
              <a:t>https://uk.finance.yahoo.com/quote/TSCO.L/history/</a:t>
            </a:r>
            <a:r>
              <a:rPr lang="en-GB" sz="1400" dirty="0"/>
              <a:t> (Accessed: 17 May 2025).</a:t>
            </a:r>
            <a:r>
              <a:rPr lang="en-GB" sz="1400" dirty="0">
                <a:hlinkClick r:id="rId32"/>
              </a:rPr>
              <a:t>Yahoo Finance+2Yahoo Finance+2Yahoo Finance+2</a:t>
            </a:r>
            <a:endParaRPr lang="en-GB" sz="1400" dirty="0"/>
          </a:p>
          <a:p>
            <a:pPr>
              <a:buNone/>
            </a:pPr>
            <a:r>
              <a:rPr lang="en-GB" sz="1400" dirty="0"/>
              <a:t>Tesco PLC (2025) </a:t>
            </a:r>
            <a:r>
              <a:rPr lang="en-GB" sz="1400" i="1" dirty="0"/>
              <a:t>Tesco Stock Price History</a:t>
            </a:r>
            <a:r>
              <a:rPr lang="en-GB" sz="1400" dirty="0"/>
              <a:t>. </a:t>
            </a:r>
            <a:r>
              <a:rPr lang="en-GB" sz="1400" dirty="0" err="1"/>
              <a:t>Investing.com</a:t>
            </a:r>
            <a:r>
              <a:rPr lang="en-GB" sz="1400" dirty="0"/>
              <a:t>. Available at: </a:t>
            </a:r>
            <a:r>
              <a:rPr lang="en-GB" sz="1400" dirty="0">
                <a:hlinkClick r:id="rId33"/>
              </a:rPr>
              <a:t>https://www.investing.com/equities/tesco-historical-data</a:t>
            </a:r>
            <a:r>
              <a:rPr lang="en-GB" sz="1400" dirty="0"/>
              <a:t> (Accessed: 17 May 2025).</a:t>
            </a:r>
            <a:r>
              <a:rPr lang="en-GB" sz="1400" dirty="0">
                <a:hlinkClick r:id="rId34"/>
              </a:rPr>
              <a:t>Investing.com</a:t>
            </a:r>
            <a:endParaRPr lang="en-GB" sz="1400" dirty="0"/>
          </a:p>
          <a:p>
            <a:pPr>
              <a:buNone/>
            </a:pPr>
            <a:r>
              <a:rPr lang="en-GB" sz="1400" dirty="0"/>
              <a:t>Tesco PLC (2025) </a:t>
            </a:r>
            <a:r>
              <a:rPr lang="en-GB" sz="1400" i="1" dirty="0"/>
              <a:t>Tesco PLC - Share Price</a:t>
            </a:r>
            <a:r>
              <a:rPr lang="en-GB" sz="1400" dirty="0"/>
              <a:t>. London Stock Exchange. Available at: </a:t>
            </a:r>
            <a:r>
              <a:rPr lang="en-GB" sz="1400" dirty="0">
                <a:hlinkClick r:id="rId35"/>
              </a:rPr>
              <a:t>https://www.londonstockexchange.com/stock/TSCO/tesco-plc/company-page</a:t>
            </a:r>
            <a:r>
              <a:rPr lang="en-GB" sz="1400" dirty="0"/>
              <a:t> (Accessed: 17 May 2025).</a:t>
            </a:r>
            <a:r>
              <a:rPr lang="en-GB" sz="1400" dirty="0">
                <a:hlinkClick r:id="rId36"/>
              </a:rPr>
              <a:t>London Stock Exchange+1London Stock Exchange+1</a:t>
            </a:r>
            <a:endParaRPr lang="en-GB" sz="1400" dirty="0"/>
          </a:p>
          <a:p>
            <a:pPr>
              <a:buNone/>
            </a:pPr>
            <a:r>
              <a:rPr lang="en-GB" sz="1400" dirty="0"/>
              <a:t>Tesco PLC (2025) </a:t>
            </a:r>
            <a:r>
              <a:rPr lang="en-GB" sz="1400" i="1" dirty="0"/>
              <a:t>Historic Prices - Shares Magazine</a:t>
            </a:r>
            <a:r>
              <a:rPr lang="en-GB" sz="1400" dirty="0"/>
              <a:t>. Available at: </a:t>
            </a:r>
            <a:r>
              <a:rPr lang="en-GB" sz="1400" dirty="0">
                <a:hlinkClick r:id="rId37"/>
              </a:rPr>
              <a:t>https://www.sharesmagazine.co.uk/shares/share/TSCO/historic-prices?endDate=14-05-2025&amp;startDate=14-05-2024</a:t>
            </a:r>
            <a:r>
              <a:rPr lang="en-GB" sz="1400" dirty="0"/>
              <a:t> (Accessed: 17 May 2025).</a:t>
            </a:r>
            <a:r>
              <a:rPr lang="en-GB" sz="1400" dirty="0">
                <a:hlinkClick r:id="rId38"/>
              </a:rPr>
              <a:t>sharesmagazine.co.uk+2sharesmagazine.co.uk+2sharesmagazine.co.uk+2</a:t>
            </a:r>
            <a:endParaRPr lang="en-GB" sz="1400" dirty="0"/>
          </a:p>
          <a:p>
            <a:pPr>
              <a:buNone/>
            </a:pPr>
            <a:r>
              <a:rPr lang="en-GB" sz="1400" dirty="0"/>
              <a:t>Tesco PLC (2025) </a:t>
            </a:r>
            <a:r>
              <a:rPr lang="en-GB" sz="1400" i="1" dirty="0"/>
              <a:t>Tesco PLC (TSCO.L) - Price History</a:t>
            </a:r>
            <a:r>
              <a:rPr lang="en-GB" sz="1400" dirty="0"/>
              <a:t>. </a:t>
            </a:r>
            <a:r>
              <a:rPr lang="en-GB" sz="1400" dirty="0" err="1"/>
              <a:t>Digrin</a:t>
            </a:r>
            <a:r>
              <a:rPr lang="en-GB" sz="1400" dirty="0"/>
              <a:t>. Available at: </a:t>
            </a:r>
            <a:r>
              <a:rPr lang="en-GB" sz="1400" dirty="0">
                <a:hlinkClick r:id="rId39"/>
              </a:rPr>
              <a:t>https://www.digrin.com/stocks/detail/TSCO.L/price</a:t>
            </a:r>
            <a:r>
              <a:rPr lang="en-GB" sz="1400" dirty="0"/>
              <a:t> (Accessed: 17 May 2025).</a:t>
            </a:r>
            <a:r>
              <a:rPr lang="en-GB" sz="1400" dirty="0">
                <a:hlinkClick r:id="rId40"/>
              </a:rPr>
              <a:t>Digrin</a:t>
            </a:r>
            <a:endParaRPr lang="en-GB" sz="1400" dirty="0"/>
          </a:p>
          <a:p>
            <a:pPr>
              <a:buNone/>
            </a:pPr>
            <a:r>
              <a:rPr lang="en-GB" sz="1400" dirty="0"/>
              <a:t>BP p.l.c. (2025) </a:t>
            </a:r>
            <a:r>
              <a:rPr lang="en-GB" sz="1400" i="1" dirty="0"/>
              <a:t>BP Historical Stock Price and Closing Data</a:t>
            </a:r>
            <a:r>
              <a:rPr lang="en-GB" sz="1400" dirty="0"/>
              <a:t>. Seeking Alpha. Available at: </a:t>
            </a:r>
            <a:r>
              <a:rPr lang="en-GB" sz="1400" dirty="0">
                <a:hlinkClick r:id="rId41"/>
              </a:rPr>
              <a:t>https://seekingalpha.com/symbol/BP/historical-price-quotes</a:t>
            </a:r>
            <a:r>
              <a:rPr lang="en-GB" sz="1400" dirty="0"/>
              <a:t> (Accessed: 17 May 2025).</a:t>
            </a:r>
            <a:r>
              <a:rPr lang="en-GB" sz="1400" dirty="0">
                <a:hlinkClick r:id="rId42"/>
              </a:rPr>
              <a:t>Seeking Alpha</a:t>
            </a:r>
            <a:endParaRPr lang="en-GB" sz="1400" dirty="0"/>
          </a:p>
          <a:p>
            <a:pPr>
              <a:buNone/>
            </a:pPr>
            <a:r>
              <a:rPr lang="en-GB" sz="1400" dirty="0"/>
              <a:t>BP p.l.c. (2025) </a:t>
            </a:r>
            <a:r>
              <a:rPr lang="en-GB" sz="1400" i="1" dirty="0"/>
              <a:t>63 Year Stock Price History | BP</a:t>
            </a:r>
            <a:r>
              <a:rPr lang="en-GB" sz="1400" dirty="0"/>
              <a:t>. Macrotrends. Available at: </a:t>
            </a:r>
            <a:r>
              <a:rPr lang="en-GB" sz="1400" dirty="0">
                <a:hlinkClick r:id="rId43"/>
              </a:rPr>
              <a:t>https://www.macrotrends.net/stocks/charts/BP/bp/stock-price-history</a:t>
            </a:r>
            <a:r>
              <a:rPr lang="en-GB" sz="1400" dirty="0"/>
              <a:t> (Accessed: 17 May 2025).</a:t>
            </a:r>
            <a:r>
              <a:rPr lang="en-GB" sz="1400" dirty="0">
                <a:hlinkClick r:id="rId44"/>
              </a:rPr>
              <a:t>Macrotrends</a:t>
            </a:r>
            <a:endParaRPr lang="en-GB" sz="1400" dirty="0"/>
          </a:p>
          <a:p>
            <a:pPr>
              <a:buNone/>
            </a:pPr>
            <a:r>
              <a:rPr lang="en-GB" sz="1400" dirty="0"/>
              <a:t>JD Sports Fashion Plc (2025) </a:t>
            </a:r>
            <a:r>
              <a:rPr lang="en-GB" sz="1400" i="1" dirty="0"/>
              <a:t>JD Sports Fashion PLC, JD.:LSE summary</a:t>
            </a:r>
            <a:r>
              <a:rPr lang="en-GB" sz="1400" dirty="0"/>
              <a:t>. </a:t>
            </a:r>
            <a:r>
              <a:rPr lang="en-GB" sz="1400" dirty="0" err="1"/>
              <a:t>FT.com</a:t>
            </a:r>
            <a:r>
              <a:rPr lang="en-GB" sz="1400" dirty="0"/>
              <a:t>. Available at: </a:t>
            </a:r>
            <a:r>
              <a:rPr lang="en-GB" sz="1400" dirty="0">
                <a:hlinkClick r:id="rId45"/>
              </a:rPr>
              <a:t>https://markets.ft.com/data/equities/tearsheet/summary?s=BBG000HLFD90</a:t>
            </a:r>
            <a:r>
              <a:rPr lang="en-GB" sz="1400" dirty="0"/>
              <a:t> (Accessed: 17 May 2025).</a:t>
            </a:r>
            <a:r>
              <a:rPr lang="en-GB" sz="1400" dirty="0">
                <a:hlinkClick r:id="rId46"/>
              </a:rPr>
              <a:t>London Stock Exchange+7FT Markets+7FT Markets+7</a:t>
            </a:r>
            <a:endParaRPr lang="en-GB" sz="1400" dirty="0"/>
          </a:p>
          <a:p>
            <a:pPr>
              <a:buNone/>
            </a:pPr>
            <a:r>
              <a:rPr lang="en-GB" sz="1400" dirty="0"/>
              <a:t>BP p.l.c. (2025) </a:t>
            </a:r>
            <a:r>
              <a:rPr lang="en-GB" sz="1400" i="1" dirty="0"/>
              <a:t>Down 38% over 12 months, is the BP share price the bargain of 2025?</a:t>
            </a:r>
            <a:r>
              <a:rPr lang="en-GB" sz="1400" dirty="0"/>
              <a:t>. The Motley Fool UK, 14 April. Available at: </a:t>
            </a:r>
            <a:r>
              <a:rPr lang="en-GB" sz="1400" dirty="0">
                <a:hlinkClick r:id="rId47"/>
              </a:rPr>
              <a:t>https://www.fool.co.uk/2025/04/14/down-38-over-12-months-is-the-bp-share-price-the-bargain-of-2025/</a:t>
            </a:r>
            <a:r>
              <a:rPr lang="en-GB" sz="1400" dirty="0"/>
              <a:t> (Accessed: 17 May 2025).</a:t>
            </a:r>
            <a:r>
              <a:rPr lang="en-GB" sz="1400" dirty="0">
                <a:hlinkClick r:id="rId48"/>
              </a:rPr>
              <a:t>The Motley Fool</a:t>
            </a:r>
            <a:endParaRPr lang="en-GB" sz="1400" dirty="0"/>
          </a:p>
          <a:p>
            <a:r>
              <a:rPr lang="en-GB" sz="1400" dirty="0"/>
              <a:t>JD Sports Fashion Plc (2025) </a:t>
            </a:r>
            <a:r>
              <a:rPr lang="en-GB" sz="1400" i="1" dirty="0" err="1"/>
              <a:t>Jd</a:t>
            </a:r>
            <a:r>
              <a:rPr lang="en-GB" sz="1400" i="1" dirty="0"/>
              <a:t> Sports Fashion PLC (JD.) - Historic Prices</a:t>
            </a:r>
            <a:r>
              <a:rPr lang="en-GB" sz="1400" dirty="0"/>
              <a:t>. Shares Magazine. Available at: </a:t>
            </a:r>
            <a:r>
              <a:rPr lang="en-GB" sz="1400" dirty="0">
                <a:hlinkClick r:id="rId49"/>
              </a:rPr>
              <a:t>https://www.sharesmagazine.co.uk/shares/share/JD./historic-prices</a:t>
            </a:r>
            <a:r>
              <a:rPr lang="en-GB" sz="1400" dirty="0"/>
              <a:t> (Accessed: 17 May 2025)</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758309" y="3758446"/>
            <a:ext cx="5701546" cy="712708"/>
          </a:xfrm>
          <a:prstGeom prst="rect">
            <a:avLst/>
          </a:prstGeom>
          <a:noFill/>
          <a:ln/>
        </p:spPr>
        <p:txBody>
          <a:bodyPr wrap="none" lIns="0" tIns="0" rIns="0" bIns="0" rtlCol="0" anchor="t"/>
          <a:lstStyle/>
          <a:p>
            <a:pPr marL="0" indent="0" algn="l">
              <a:lnSpc>
                <a:spcPts val="5600"/>
              </a:lnSpc>
              <a:buNone/>
            </a:pPr>
            <a:endParaRPr lang="en-US" sz="4450" dirty="0"/>
          </a:p>
        </p:txBody>
      </p:sp>
      <p:graphicFrame>
        <p:nvGraphicFramePr>
          <p:cNvPr id="3" name="Table 2">
            <a:extLst>
              <a:ext uri="{FF2B5EF4-FFF2-40B4-BE49-F238E27FC236}">
                <a16:creationId xmlns:a16="http://schemas.microsoft.com/office/drawing/2014/main" id="{62B59386-AB56-83B7-5CF6-3E29AADD2A18}"/>
              </a:ext>
            </a:extLst>
          </p:cNvPr>
          <p:cNvGraphicFramePr>
            <a:graphicFrameLocks noGrp="1"/>
          </p:cNvGraphicFramePr>
          <p:nvPr>
            <p:extLst>
              <p:ext uri="{D42A27DB-BD31-4B8C-83A1-F6EECF244321}">
                <p14:modId xmlns:p14="http://schemas.microsoft.com/office/powerpoint/2010/main" val="1418813445"/>
              </p:ext>
            </p:extLst>
          </p:nvPr>
        </p:nvGraphicFramePr>
        <p:xfrm>
          <a:off x="1006474" y="4684237"/>
          <a:ext cx="12617451" cy="2834640"/>
        </p:xfrm>
        <a:graphic>
          <a:graphicData uri="http://schemas.openxmlformats.org/drawingml/2006/table">
            <a:tbl>
              <a:tblPr>
                <a:tableStyleId>{3C2FFA5D-87B4-456A-9821-1D502468CF0F}</a:tableStyleId>
              </a:tblPr>
              <a:tblGrid>
                <a:gridCol w="1401939">
                  <a:extLst>
                    <a:ext uri="{9D8B030D-6E8A-4147-A177-3AD203B41FA5}">
                      <a16:colId xmlns:a16="http://schemas.microsoft.com/office/drawing/2014/main" val="2043523296"/>
                    </a:ext>
                  </a:extLst>
                </a:gridCol>
                <a:gridCol w="1401939">
                  <a:extLst>
                    <a:ext uri="{9D8B030D-6E8A-4147-A177-3AD203B41FA5}">
                      <a16:colId xmlns:a16="http://schemas.microsoft.com/office/drawing/2014/main" val="2284418709"/>
                    </a:ext>
                  </a:extLst>
                </a:gridCol>
                <a:gridCol w="1401939">
                  <a:extLst>
                    <a:ext uri="{9D8B030D-6E8A-4147-A177-3AD203B41FA5}">
                      <a16:colId xmlns:a16="http://schemas.microsoft.com/office/drawing/2014/main" val="3514611107"/>
                    </a:ext>
                  </a:extLst>
                </a:gridCol>
                <a:gridCol w="1401939">
                  <a:extLst>
                    <a:ext uri="{9D8B030D-6E8A-4147-A177-3AD203B41FA5}">
                      <a16:colId xmlns:a16="http://schemas.microsoft.com/office/drawing/2014/main" val="4039782796"/>
                    </a:ext>
                  </a:extLst>
                </a:gridCol>
                <a:gridCol w="1401939">
                  <a:extLst>
                    <a:ext uri="{9D8B030D-6E8A-4147-A177-3AD203B41FA5}">
                      <a16:colId xmlns:a16="http://schemas.microsoft.com/office/drawing/2014/main" val="3067173681"/>
                    </a:ext>
                  </a:extLst>
                </a:gridCol>
                <a:gridCol w="1401939">
                  <a:extLst>
                    <a:ext uri="{9D8B030D-6E8A-4147-A177-3AD203B41FA5}">
                      <a16:colId xmlns:a16="http://schemas.microsoft.com/office/drawing/2014/main" val="2610874956"/>
                    </a:ext>
                  </a:extLst>
                </a:gridCol>
                <a:gridCol w="1401939">
                  <a:extLst>
                    <a:ext uri="{9D8B030D-6E8A-4147-A177-3AD203B41FA5}">
                      <a16:colId xmlns:a16="http://schemas.microsoft.com/office/drawing/2014/main" val="847855260"/>
                    </a:ext>
                  </a:extLst>
                </a:gridCol>
                <a:gridCol w="1401939">
                  <a:extLst>
                    <a:ext uri="{9D8B030D-6E8A-4147-A177-3AD203B41FA5}">
                      <a16:colId xmlns:a16="http://schemas.microsoft.com/office/drawing/2014/main" val="2721652088"/>
                    </a:ext>
                  </a:extLst>
                </a:gridCol>
                <a:gridCol w="1401939">
                  <a:extLst>
                    <a:ext uri="{9D8B030D-6E8A-4147-A177-3AD203B41FA5}">
                      <a16:colId xmlns:a16="http://schemas.microsoft.com/office/drawing/2014/main" val="2028431994"/>
                    </a:ext>
                  </a:extLst>
                </a:gridCol>
              </a:tblGrid>
              <a:tr h="365760">
                <a:tc>
                  <a:txBody>
                    <a:bodyPr/>
                    <a:lstStyle/>
                    <a:p>
                      <a:r>
                        <a:rPr lang="en-GB" sz="1800" b="1"/>
                        <a:t>Company</a:t>
                      </a:r>
                      <a:endParaRPr lang="en-GB" sz="1800"/>
                    </a:p>
                  </a:txBody>
                  <a:tcPr anchor="ctr"/>
                </a:tc>
                <a:tc>
                  <a:txBody>
                    <a:bodyPr/>
                    <a:lstStyle/>
                    <a:p>
                      <a:r>
                        <a:rPr lang="en-GB" sz="1800" b="1"/>
                        <a:t>Mon</a:t>
                      </a:r>
                      <a:endParaRPr lang="en-GB" sz="1800"/>
                    </a:p>
                  </a:txBody>
                  <a:tcPr anchor="ctr"/>
                </a:tc>
                <a:tc>
                  <a:txBody>
                    <a:bodyPr/>
                    <a:lstStyle/>
                    <a:p>
                      <a:r>
                        <a:rPr lang="en-GB" sz="1800" b="1"/>
                        <a:t>Tue</a:t>
                      </a:r>
                      <a:endParaRPr lang="en-GB" sz="1800"/>
                    </a:p>
                  </a:txBody>
                  <a:tcPr anchor="ctr"/>
                </a:tc>
                <a:tc>
                  <a:txBody>
                    <a:bodyPr/>
                    <a:lstStyle/>
                    <a:p>
                      <a:r>
                        <a:rPr lang="en-GB" sz="1800" b="1"/>
                        <a:t>Wed</a:t>
                      </a:r>
                      <a:endParaRPr lang="en-GB" sz="1800"/>
                    </a:p>
                  </a:txBody>
                  <a:tcPr anchor="ctr"/>
                </a:tc>
                <a:tc>
                  <a:txBody>
                    <a:bodyPr/>
                    <a:lstStyle/>
                    <a:p>
                      <a:r>
                        <a:rPr lang="en-GB" sz="1800" b="1"/>
                        <a:t>Thu</a:t>
                      </a:r>
                      <a:endParaRPr lang="en-GB" sz="1800"/>
                    </a:p>
                  </a:txBody>
                  <a:tcPr anchor="ctr"/>
                </a:tc>
                <a:tc>
                  <a:txBody>
                    <a:bodyPr/>
                    <a:lstStyle/>
                    <a:p>
                      <a:r>
                        <a:rPr lang="en-GB" sz="1800" b="1"/>
                        <a:t>Fri</a:t>
                      </a:r>
                      <a:endParaRPr lang="en-GB" sz="1800"/>
                    </a:p>
                  </a:txBody>
                  <a:tcPr anchor="ctr"/>
                </a:tc>
                <a:tc>
                  <a:txBody>
                    <a:bodyPr/>
                    <a:lstStyle/>
                    <a:p>
                      <a:r>
                        <a:rPr lang="en-GB" sz="1800" b="1"/>
                        <a:t>Trend</a:t>
                      </a:r>
                      <a:endParaRPr lang="en-GB" sz="1800"/>
                    </a:p>
                  </a:txBody>
                  <a:tcPr anchor="ctr"/>
                </a:tc>
                <a:tc>
                  <a:txBody>
                    <a:bodyPr/>
                    <a:lstStyle/>
                    <a:p>
                      <a:r>
                        <a:rPr lang="en-GB" sz="1800" b="1"/>
                        <a:t>Change (%)</a:t>
                      </a:r>
                      <a:endParaRPr lang="en-GB" sz="1800"/>
                    </a:p>
                  </a:txBody>
                  <a:tcPr anchor="ctr"/>
                </a:tc>
                <a:tc>
                  <a:txBody>
                    <a:bodyPr/>
                    <a:lstStyle/>
                    <a:p>
                      <a:r>
                        <a:rPr lang="en-GB" sz="1800" b="1"/>
                        <a:t>Observation</a:t>
                      </a:r>
                      <a:endParaRPr lang="en-GB" sz="1800"/>
                    </a:p>
                  </a:txBody>
                  <a:tcPr anchor="ctr"/>
                </a:tc>
                <a:extLst>
                  <a:ext uri="{0D108BD9-81ED-4DB2-BD59-A6C34878D82A}">
                    <a16:rowId xmlns:a16="http://schemas.microsoft.com/office/drawing/2014/main" val="1558656194"/>
                  </a:ext>
                </a:extLst>
              </a:tr>
              <a:tr h="1188720">
                <a:tc>
                  <a:txBody>
                    <a:bodyPr/>
                    <a:lstStyle/>
                    <a:p>
                      <a:r>
                        <a:rPr lang="en-GB" sz="1800" b="1"/>
                        <a:t>Tesco</a:t>
                      </a:r>
                      <a:endParaRPr lang="en-GB" sz="1800"/>
                    </a:p>
                  </a:txBody>
                  <a:tcPr anchor="ctr"/>
                </a:tc>
                <a:tc>
                  <a:txBody>
                    <a:bodyPr/>
                    <a:lstStyle/>
                    <a:p>
                      <a:r>
                        <a:rPr lang="en-RO" sz="1800" dirty="0"/>
                        <a:t>388.00</a:t>
                      </a:r>
                    </a:p>
                  </a:txBody>
                  <a:tcPr anchor="ctr"/>
                </a:tc>
                <a:tc>
                  <a:txBody>
                    <a:bodyPr/>
                    <a:lstStyle/>
                    <a:p>
                      <a:r>
                        <a:rPr lang="en-RO" sz="1800"/>
                        <a:t>390.60</a:t>
                      </a:r>
                    </a:p>
                  </a:txBody>
                  <a:tcPr anchor="ctr"/>
                </a:tc>
                <a:tc>
                  <a:txBody>
                    <a:bodyPr/>
                    <a:lstStyle/>
                    <a:p>
                      <a:r>
                        <a:rPr lang="en-RO" sz="1800"/>
                        <a:t>394.50</a:t>
                      </a:r>
                    </a:p>
                  </a:txBody>
                  <a:tcPr anchor="ctr"/>
                </a:tc>
                <a:tc>
                  <a:txBody>
                    <a:bodyPr/>
                    <a:lstStyle/>
                    <a:p>
                      <a:r>
                        <a:rPr lang="en-RO" sz="1800"/>
                        <a:t>395.40</a:t>
                      </a:r>
                    </a:p>
                  </a:txBody>
                  <a:tcPr anchor="ctr"/>
                </a:tc>
                <a:tc>
                  <a:txBody>
                    <a:bodyPr/>
                    <a:lstStyle/>
                    <a:p>
                      <a:r>
                        <a:rPr lang="en-RO" sz="1800"/>
                        <a:t>395.40</a:t>
                      </a:r>
                    </a:p>
                  </a:txBody>
                  <a:tcPr anchor="ctr"/>
                </a:tc>
                <a:tc>
                  <a:txBody>
                    <a:bodyPr/>
                    <a:lstStyle/>
                    <a:p>
                      <a:r>
                        <a:rPr lang="en-RO" sz="1800"/>
                        <a:t>📈 </a:t>
                      </a:r>
                      <a:r>
                        <a:rPr lang="en-GB" sz="1800"/>
                        <a:t>Steady rise</a:t>
                      </a:r>
                    </a:p>
                  </a:txBody>
                  <a:tcPr anchor="ctr"/>
                </a:tc>
                <a:tc>
                  <a:txBody>
                    <a:bodyPr/>
                    <a:lstStyle/>
                    <a:p>
                      <a:r>
                        <a:rPr lang="en-RO" sz="1800"/>
                        <a:t>+1.91%</a:t>
                      </a:r>
                    </a:p>
                  </a:txBody>
                  <a:tcPr anchor="ctr"/>
                </a:tc>
                <a:tc>
                  <a:txBody>
                    <a:bodyPr/>
                    <a:lstStyle/>
                    <a:p>
                      <a:r>
                        <a:rPr lang="en-GB" sz="1800"/>
                        <a:t>Consistent increase, slight plateau</a:t>
                      </a:r>
                    </a:p>
                  </a:txBody>
                  <a:tcPr anchor="ctr"/>
                </a:tc>
                <a:extLst>
                  <a:ext uri="{0D108BD9-81ED-4DB2-BD59-A6C34878D82A}">
                    <a16:rowId xmlns:a16="http://schemas.microsoft.com/office/drawing/2014/main" val="3864488337"/>
                  </a:ext>
                </a:extLst>
              </a:tr>
              <a:tr h="640080">
                <a:tc>
                  <a:txBody>
                    <a:bodyPr/>
                    <a:lstStyle/>
                    <a:p>
                      <a:r>
                        <a:rPr lang="en-GB" sz="1800" b="1"/>
                        <a:t>BP</a:t>
                      </a:r>
                      <a:endParaRPr lang="en-GB" sz="1800"/>
                    </a:p>
                  </a:txBody>
                  <a:tcPr anchor="ctr"/>
                </a:tc>
                <a:tc>
                  <a:txBody>
                    <a:bodyPr/>
                    <a:lstStyle/>
                    <a:p>
                      <a:r>
                        <a:rPr lang="en-RO" sz="1800"/>
                        <a:t>368.30</a:t>
                      </a:r>
                    </a:p>
                  </a:txBody>
                  <a:tcPr anchor="ctr"/>
                </a:tc>
                <a:tc>
                  <a:txBody>
                    <a:bodyPr/>
                    <a:lstStyle/>
                    <a:p>
                      <a:r>
                        <a:rPr lang="en-RO" sz="1800"/>
                        <a:t>465.15</a:t>
                      </a:r>
                    </a:p>
                  </a:txBody>
                  <a:tcPr anchor="ctr"/>
                </a:tc>
                <a:tc>
                  <a:txBody>
                    <a:bodyPr/>
                    <a:lstStyle/>
                    <a:p>
                      <a:r>
                        <a:rPr lang="en-RO" sz="1800"/>
                        <a:t>462.45</a:t>
                      </a:r>
                    </a:p>
                  </a:txBody>
                  <a:tcPr anchor="ctr"/>
                </a:tc>
                <a:tc>
                  <a:txBody>
                    <a:bodyPr/>
                    <a:lstStyle/>
                    <a:p>
                      <a:r>
                        <a:rPr lang="en-RO" sz="1800"/>
                        <a:t>467.00</a:t>
                      </a:r>
                    </a:p>
                  </a:txBody>
                  <a:tcPr anchor="ctr"/>
                </a:tc>
                <a:tc>
                  <a:txBody>
                    <a:bodyPr/>
                    <a:lstStyle/>
                    <a:p>
                      <a:r>
                        <a:rPr lang="en-RO" sz="1800"/>
                        <a:t>464.40</a:t>
                      </a:r>
                    </a:p>
                  </a:txBody>
                  <a:tcPr anchor="ctr"/>
                </a:tc>
                <a:tc>
                  <a:txBody>
                    <a:bodyPr/>
                    <a:lstStyle/>
                    <a:p>
                      <a:r>
                        <a:rPr lang="en-RO" sz="1800"/>
                        <a:t>🔄 </a:t>
                      </a:r>
                      <a:r>
                        <a:rPr lang="en-GB" sz="1800"/>
                        <a:t>High volatility</a:t>
                      </a:r>
                    </a:p>
                  </a:txBody>
                  <a:tcPr anchor="ctr"/>
                </a:tc>
                <a:tc>
                  <a:txBody>
                    <a:bodyPr/>
                    <a:lstStyle/>
                    <a:p>
                      <a:r>
                        <a:rPr lang="en-RO" sz="1800"/>
                        <a:t>+26.08%</a:t>
                      </a:r>
                    </a:p>
                  </a:txBody>
                  <a:tcPr anchor="ctr"/>
                </a:tc>
                <a:tc>
                  <a:txBody>
                    <a:bodyPr/>
                    <a:lstStyle/>
                    <a:p>
                      <a:r>
                        <a:rPr lang="en-GB" sz="1800"/>
                        <a:t>Sharp fluctuations</a:t>
                      </a:r>
                    </a:p>
                  </a:txBody>
                  <a:tcPr anchor="ctr"/>
                </a:tc>
                <a:extLst>
                  <a:ext uri="{0D108BD9-81ED-4DB2-BD59-A6C34878D82A}">
                    <a16:rowId xmlns:a16="http://schemas.microsoft.com/office/drawing/2014/main" val="3593423349"/>
                  </a:ext>
                </a:extLst>
              </a:tr>
              <a:tr h="640080">
                <a:tc>
                  <a:txBody>
                    <a:bodyPr/>
                    <a:lstStyle/>
                    <a:p>
                      <a:r>
                        <a:rPr lang="en-GB" sz="1800" b="1"/>
                        <a:t>JD Sports</a:t>
                      </a:r>
                      <a:endParaRPr lang="en-GB" sz="1800"/>
                    </a:p>
                  </a:txBody>
                  <a:tcPr anchor="ctr"/>
                </a:tc>
                <a:tc>
                  <a:txBody>
                    <a:bodyPr/>
                    <a:lstStyle/>
                    <a:p>
                      <a:r>
                        <a:rPr lang="en-RO" sz="1800"/>
                        <a:t>82.16</a:t>
                      </a:r>
                    </a:p>
                  </a:txBody>
                  <a:tcPr anchor="ctr"/>
                </a:tc>
                <a:tc>
                  <a:txBody>
                    <a:bodyPr/>
                    <a:lstStyle/>
                    <a:p>
                      <a:r>
                        <a:rPr lang="en-RO" sz="1800"/>
                        <a:t>83.34</a:t>
                      </a:r>
                    </a:p>
                  </a:txBody>
                  <a:tcPr anchor="ctr"/>
                </a:tc>
                <a:tc>
                  <a:txBody>
                    <a:bodyPr/>
                    <a:lstStyle/>
                    <a:p>
                      <a:r>
                        <a:rPr lang="en-RO" sz="1800"/>
                        <a:t>85.78</a:t>
                      </a:r>
                    </a:p>
                  </a:txBody>
                  <a:tcPr anchor="ctr"/>
                </a:tc>
                <a:tc>
                  <a:txBody>
                    <a:bodyPr/>
                    <a:lstStyle/>
                    <a:p>
                      <a:r>
                        <a:rPr lang="en-RO" sz="1800"/>
                        <a:t>88.92</a:t>
                      </a:r>
                    </a:p>
                  </a:txBody>
                  <a:tcPr anchor="ctr"/>
                </a:tc>
                <a:tc>
                  <a:txBody>
                    <a:bodyPr/>
                    <a:lstStyle/>
                    <a:p>
                      <a:r>
                        <a:rPr lang="en-RO" sz="1800"/>
                        <a:t>87.50</a:t>
                      </a:r>
                    </a:p>
                  </a:txBody>
                  <a:tcPr anchor="ctr"/>
                </a:tc>
                <a:tc>
                  <a:txBody>
                    <a:bodyPr/>
                    <a:lstStyle/>
                    <a:p>
                      <a:r>
                        <a:rPr lang="en-RO" sz="1800"/>
                        <a:t>📈 </a:t>
                      </a:r>
                      <a:r>
                        <a:rPr lang="en-GB" sz="1800"/>
                        <a:t>Up then slight dip</a:t>
                      </a:r>
                    </a:p>
                  </a:txBody>
                  <a:tcPr anchor="ctr"/>
                </a:tc>
                <a:tc>
                  <a:txBody>
                    <a:bodyPr/>
                    <a:lstStyle/>
                    <a:p>
                      <a:r>
                        <a:rPr lang="en-RO" sz="1800"/>
                        <a:t>+6.49%</a:t>
                      </a:r>
                    </a:p>
                  </a:txBody>
                  <a:tcPr anchor="ctr"/>
                </a:tc>
                <a:tc>
                  <a:txBody>
                    <a:bodyPr/>
                    <a:lstStyle/>
                    <a:p>
                      <a:r>
                        <a:rPr lang="en-GB" sz="1800" dirty="0"/>
                        <a:t>Mostly increasing</a:t>
                      </a:r>
                    </a:p>
                  </a:txBody>
                  <a:tcPr anchor="ctr"/>
                </a:tc>
                <a:extLst>
                  <a:ext uri="{0D108BD9-81ED-4DB2-BD59-A6C34878D82A}">
                    <a16:rowId xmlns:a16="http://schemas.microsoft.com/office/drawing/2014/main" val="2522477479"/>
                  </a:ext>
                </a:extLst>
              </a:tr>
            </a:tbl>
          </a:graphicData>
        </a:graphic>
      </p:graphicFrame>
      <p:graphicFrame>
        <p:nvGraphicFramePr>
          <p:cNvPr id="4" name="Table 3">
            <a:extLst>
              <a:ext uri="{FF2B5EF4-FFF2-40B4-BE49-F238E27FC236}">
                <a16:creationId xmlns:a16="http://schemas.microsoft.com/office/drawing/2014/main" id="{A11072CC-2288-6051-5D7F-C62C41AED796}"/>
              </a:ext>
            </a:extLst>
          </p:cNvPr>
          <p:cNvGraphicFramePr>
            <a:graphicFrameLocks noGrp="1"/>
          </p:cNvGraphicFramePr>
          <p:nvPr>
            <p:extLst>
              <p:ext uri="{D42A27DB-BD31-4B8C-83A1-F6EECF244321}">
                <p14:modId xmlns:p14="http://schemas.microsoft.com/office/powerpoint/2010/main" val="69345712"/>
              </p:ext>
            </p:extLst>
          </p:nvPr>
        </p:nvGraphicFramePr>
        <p:xfrm>
          <a:off x="1006474" y="1010762"/>
          <a:ext cx="12617451" cy="3200400"/>
        </p:xfrm>
        <a:graphic>
          <a:graphicData uri="http://schemas.openxmlformats.org/drawingml/2006/table">
            <a:tbl>
              <a:tblPr>
                <a:tableStyleId>{3C2FFA5D-87B4-456A-9821-1D502468CF0F}</a:tableStyleId>
              </a:tblPr>
              <a:tblGrid>
                <a:gridCol w="4205817">
                  <a:extLst>
                    <a:ext uri="{9D8B030D-6E8A-4147-A177-3AD203B41FA5}">
                      <a16:colId xmlns:a16="http://schemas.microsoft.com/office/drawing/2014/main" val="3067705964"/>
                    </a:ext>
                  </a:extLst>
                </a:gridCol>
                <a:gridCol w="4205817">
                  <a:extLst>
                    <a:ext uri="{9D8B030D-6E8A-4147-A177-3AD203B41FA5}">
                      <a16:colId xmlns:a16="http://schemas.microsoft.com/office/drawing/2014/main" val="788313742"/>
                    </a:ext>
                  </a:extLst>
                </a:gridCol>
                <a:gridCol w="4205817">
                  <a:extLst>
                    <a:ext uri="{9D8B030D-6E8A-4147-A177-3AD203B41FA5}">
                      <a16:colId xmlns:a16="http://schemas.microsoft.com/office/drawing/2014/main" val="859355126"/>
                    </a:ext>
                  </a:extLst>
                </a:gridCol>
              </a:tblGrid>
              <a:tr h="365760">
                <a:tc>
                  <a:txBody>
                    <a:bodyPr/>
                    <a:lstStyle/>
                    <a:p>
                      <a:r>
                        <a:rPr lang="en-GB" sz="1800" b="1"/>
                        <a:t>Question</a:t>
                      </a:r>
                      <a:endParaRPr lang="en-GB" sz="1800"/>
                    </a:p>
                  </a:txBody>
                  <a:tcPr anchor="ctr"/>
                </a:tc>
                <a:tc>
                  <a:txBody>
                    <a:bodyPr/>
                    <a:lstStyle/>
                    <a:p>
                      <a:r>
                        <a:rPr lang="en-GB" sz="1800" b="1"/>
                        <a:t>Answer</a:t>
                      </a:r>
                      <a:endParaRPr lang="en-GB" sz="1800"/>
                    </a:p>
                  </a:txBody>
                  <a:tcPr anchor="ctr"/>
                </a:tc>
                <a:tc>
                  <a:txBody>
                    <a:bodyPr/>
                    <a:lstStyle/>
                    <a:p>
                      <a:r>
                        <a:rPr lang="en-GB" sz="1800" b="1"/>
                        <a:t>Explanation</a:t>
                      </a:r>
                      <a:endParaRPr lang="en-GB" sz="1800"/>
                    </a:p>
                  </a:txBody>
                  <a:tcPr anchor="ctr"/>
                </a:tc>
                <a:extLst>
                  <a:ext uri="{0D108BD9-81ED-4DB2-BD59-A6C34878D82A}">
                    <a16:rowId xmlns:a16="http://schemas.microsoft.com/office/drawing/2014/main" val="419730075"/>
                  </a:ext>
                </a:extLst>
              </a:tr>
              <a:tr h="640080">
                <a:tc>
                  <a:txBody>
                    <a:bodyPr/>
                    <a:lstStyle/>
                    <a:p>
                      <a:r>
                        <a:rPr lang="en-GB" sz="1800"/>
                        <a:t>Which company has high fluctuations?</a:t>
                      </a:r>
                    </a:p>
                  </a:txBody>
                  <a:tcPr anchor="ctr"/>
                </a:tc>
                <a:tc>
                  <a:txBody>
                    <a:bodyPr/>
                    <a:lstStyle/>
                    <a:p>
                      <a:r>
                        <a:rPr lang="en-GB" sz="1800" b="1"/>
                        <a:t>BP</a:t>
                      </a:r>
                      <a:endParaRPr lang="en-GB" sz="1800"/>
                    </a:p>
                  </a:txBody>
                  <a:tcPr anchor="ctr"/>
                </a:tc>
                <a:tc>
                  <a:txBody>
                    <a:bodyPr/>
                    <a:lstStyle/>
                    <a:p>
                      <a:r>
                        <a:rPr lang="en-GB" sz="1800"/>
                        <a:t>Price jumped from 368.3 to 465.15, dropped, then rose again — very unstable.</a:t>
                      </a:r>
                    </a:p>
                  </a:txBody>
                  <a:tcPr anchor="ctr"/>
                </a:tc>
                <a:extLst>
                  <a:ext uri="{0D108BD9-81ED-4DB2-BD59-A6C34878D82A}">
                    <a16:rowId xmlns:a16="http://schemas.microsoft.com/office/drawing/2014/main" val="656765151"/>
                  </a:ext>
                </a:extLst>
              </a:tr>
              <a:tr h="640080">
                <a:tc>
                  <a:txBody>
                    <a:bodyPr/>
                    <a:lstStyle/>
                    <a:p>
                      <a:r>
                        <a:rPr lang="en-GB" sz="1800"/>
                        <a:t>Which company’s share price is improving consistently?</a:t>
                      </a:r>
                    </a:p>
                  </a:txBody>
                  <a:tcPr anchor="ctr"/>
                </a:tc>
                <a:tc>
                  <a:txBody>
                    <a:bodyPr/>
                    <a:lstStyle/>
                    <a:p>
                      <a:r>
                        <a:rPr lang="en-GB" sz="1800" b="1"/>
                        <a:t>Tesco</a:t>
                      </a:r>
                      <a:endParaRPr lang="en-GB" sz="1800"/>
                    </a:p>
                  </a:txBody>
                  <a:tcPr anchor="ctr"/>
                </a:tc>
                <a:tc>
                  <a:txBody>
                    <a:bodyPr/>
                    <a:lstStyle/>
                    <a:p>
                      <a:r>
                        <a:rPr lang="en-GB" sz="1800"/>
                        <a:t>Steady increase every day, ending flat at 395.4 on Thu and Fri.</a:t>
                      </a:r>
                    </a:p>
                  </a:txBody>
                  <a:tcPr anchor="ctr"/>
                </a:tc>
                <a:extLst>
                  <a:ext uri="{0D108BD9-81ED-4DB2-BD59-A6C34878D82A}">
                    <a16:rowId xmlns:a16="http://schemas.microsoft.com/office/drawing/2014/main" val="3880028352"/>
                  </a:ext>
                </a:extLst>
              </a:tr>
              <a:tr h="914400">
                <a:tc>
                  <a:txBody>
                    <a:bodyPr/>
                    <a:lstStyle/>
                    <a:p>
                      <a:r>
                        <a:rPr lang="en-GB" sz="1800" dirty="0"/>
                        <a:t>Which company’s price is constant?</a:t>
                      </a:r>
                    </a:p>
                  </a:txBody>
                  <a:tcPr anchor="ctr"/>
                </a:tc>
                <a:tc>
                  <a:txBody>
                    <a:bodyPr/>
                    <a:lstStyle/>
                    <a:p>
                      <a:r>
                        <a:rPr lang="en-GB" sz="1800" b="1"/>
                        <a:t>None</a:t>
                      </a:r>
                      <a:endParaRPr lang="en-GB" sz="1800"/>
                    </a:p>
                  </a:txBody>
                  <a:tcPr anchor="ctr"/>
                </a:tc>
                <a:tc>
                  <a:txBody>
                    <a:bodyPr/>
                    <a:lstStyle/>
                    <a:p>
                      <a:r>
                        <a:rPr lang="en-GB" sz="1800"/>
                        <a:t>No company had a constant price throughout the week. Tesco plateaued briefly.</a:t>
                      </a:r>
                    </a:p>
                  </a:txBody>
                  <a:tcPr anchor="ctr"/>
                </a:tc>
                <a:extLst>
                  <a:ext uri="{0D108BD9-81ED-4DB2-BD59-A6C34878D82A}">
                    <a16:rowId xmlns:a16="http://schemas.microsoft.com/office/drawing/2014/main" val="1848163960"/>
                  </a:ext>
                </a:extLst>
              </a:tr>
              <a:tr h="640080">
                <a:tc>
                  <a:txBody>
                    <a:bodyPr/>
                    <a:lstStyle/>
                    <a:p>
                      <a:r>
                        <a:rPr lang="en-GB" sz="1800"/>
                        <a:t>Which company’s share price is going down?</a:t>
                      </a:r>
                    </a:p>
                  </a:txBody>
                  <a:tcPr anchor="ctr"/>
                </a:tc>
                <a:tc>
                  <a:txBody>
                    <a:bodyPr/>
                    <a:lstStyle/>
                    <a:p>
                      <a:r>
                        <a:rPr lang="en-GB" sz="1800" b="1"/>
                        <a:t>None</a:t>
                      </a:r>
                      <a:endParaRPr lang="en-GB" sz="1800"/>
                    </a:p>
                  </a:txBody>
                  <a:tcPr anchor="ctr"/>
                </a:tc>
                <a:tc>
                  <a:txBody>
                    <a:bodyPr/>
                    <a:lstStyle/>
                    <a:p>
                      <a:r>
                        <a:rPr lang="en-GB" sz="1800" dirty="0"/>
                        <a:t>No company had an overall weekly decrease, all increased by Friday.</a:t>
                      </a:r>
                    </a:p>
                  </a:txBody>
                  <a:tcPr anchor="ctr"/>
                </a:tc>
                <a:extLst>
                  <a:ext uri="{0D108BD9-81ED-4DB2-BD59-A6C34878D82A}">
                    <a16:rowId xmlns:a16="http://schemas.microsoft.com/office/drawing/2014/main" val="3351319335"/>
                  </a:ext>
                </a:extLst>
              </a:tr>
            </a:tbl>
          </a:graphicData>
        </a:graphic>
      </p:graphicFrame>
      <p:sp>
        <p:nvSpPr>
          <p:cNvPr id="6" name="Rectangle 2">
            <a:extLst>
              <a:ext uri="{FF2B5EF4-FFF2-40B4-BE49-F238E27FC236}">
                <a16:creationId xmlns:a16="http://schemas.microsoft.com/office/drawing/2014/main" id="{CDA01DCE-4C6C-F969-EBE5-267CB8BF6768}"/>
              </a:ext>
            </a:extLst>
          </p:cNvPr>
          <p:cNvSpPr>
            <a:spLocks noChangeArrowheads="1"/>
          </p:cNvSpPr>
          <p:nvPr/>
        </p:nvSpPr>
        <p:spPr bwMode="auto">
          <a:xfrm>
            <a:off x="758309" y="454482"/>
            <a:ext cx="146304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RO"/>
          </a:p>
        </p:txBody>
      </p:sp>
      <p:sp>
        <p:nvSpPr>
          <p:cNvPr id="7" name="Rectangle 3">
            <a:extLst>
              <a:ext uri="{FF2B5EF4-FFF2-40B4-BE49-F238E27FC236}">
                <a16:creationId xmlns:a16="http://schemas.microsoft.com/office/drawing/2014/main" id="{D7FF2AD0-23E1-F08D-65A2-B0DC510F628E}"/>
              </a:ext>
            </a:extLst>
          </p:cNvPr>
          <p:cNvSpPr>
            <a:spLocks noChangeArrowheads="1"/>
          </p:cNvSpPr>
          <p:nvPr/>
        </p:nvSpPr>
        <p:spPr bwMode="auto">
          <a:xfrm>
            <a:off x="758309" y="514291"/>
            <a:ext cx="1415772"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RO" altLang="en-RO" sz="1800" b="0" i="0" u="none" strike="noStrike" cap="none" normalizeH="0" baseline="0" dirty="0">
                <a:ln>
                  <a:noFill/>
                </a:ln>
                <a:solidFill>
                  <a:schemeClr val="tx1"/>
                </a:solidFill>
                <a:effectLst/>
                <a:latin typeface="Arial" panose="020B0604020202020204" pitchFamily="34" charset="0"/>
              </a:rPr>
              <a:t>APPENDIX:</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ack text on a white background&#10;&#10;AI-generated content may be incorrect.">
            <a:extLst>
              <a:ext uri="{FF2B5EF4-FFF2-40B4-BE49-F238E27FC236}">
                <a16:creationId xmlns:a16="http://schemas.microsoft.com/office/drawing/2014/main" id="{E82117B3-310F-D29C-4B95-CBC69D61AAC6}"/>
              </a:ext>
            </a:extLst>
          </p:cNvPr>
          <p:cNvPicPr>
            <a:picLocks noChangeAspect="1"/>
          </p:cNvPicPr>
          <p:nvPr/>
        </p:nvPicPr>
        <p:blipFill>
          <a:blip r:embed="rId2"/>
          <a:stretch>
            <a:fillRect/>
          </a:stretch>
        </p:blipFill>
        <p:spPr>
          <a:xfrm>
            <a:off x="795337" y="1925000"/>
            <a:ext cx="12277726" cy="1815882"/>
          </a:xfrm>
          <a:prstGeom prst="rect">
            <a:avLst/>
          </a:prstGeom>
        </p:spPr>
      </p:pic>
    </p:spTree>
    <p:extLst>
      <p:ext uri="{BB962C8B-B14F-4D97-AF65-F5344CB8AC3E}">
        <p14:creationId xmlns:p14="http://schemas.microsoft.com/office/powerpoint/2010/main" val="24370787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65</TotalTime>
  <Words>3291</Words>
  <Application>Microsoft Office PowerPoint</Application>
  <PresentationFormat>Custom</PresentationFormat>
  <Paragraphs>186</Paragraphs>
  <Slides>14</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Barlow Bold</vt:lpstr>
      <vt:lpstr>Montserrat</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ovidiu dragusin</cp:lastModifiedBy>
  <cp:revision>3</cp:revision>
  <dcterms:created xsi:type="dcterms:W3CDTF">2025-05-17T21:03:20Z</dcterms:created>
  <dcterms:modified xsi:type="dcterms:W3CDTF">2025-05-18T22:18:53Z</dcterms:modified>
</cp:coreProperties>
</file>