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2" r:id="rId3"/>
    <p:sldId id="306" r:id="rId4"/>
    <p:sldId id="299" r:id="rId5"/>
    <p:sldId id="305" r:id="rId6"/>
    <p:sldId id="257" r:id="rId7"/>
    <p:sldId id="267" r:id="rId8"/>
    <p:sldId id="301" r:id="rId9"/>
    <p:sldId id="307" r:id="rId10"/>
    <p:sldId id="268" r:id="rId11"/>
    <p:sldId id="272" r:id="rId12"/>
    <p:sldId id="295" r:id="rId13"/>
    <p:sldId id="298" r:id="rId14"/>
    <p:sldId id="303" r:id="rId15"/>
    <p:sldId id="30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1" autoAdjust="0"/>
    <p:restoredTop sz="94660"/>
  </p:normalViewPr>
  <p:slideViewPr>
    <p:cSldViewPr>
      <p:cViewPr varScale="1">
        <p:scale>
          <a:sx n="110" d="100"/>
          <a:sy n="110" d="100"/>
        </p:scale>
        <p:origin x="-1050"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F6B96C-D8A2-4B42-B16A-5C9BF8A64920}" type="datetimeFigureOut">
              <a:rPr lang="en-GB" smtClean="0"/>
              <a:pPr/>
              <a:t>17/09/2017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72A78A-BC17-460E-BDAE-6EFCA87EB1C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7F54561-FFBC-4F00-B01D-D9C279E5A640}" type="slidenum">
              <a:rPr lang="en-US" smtClean="0"/>
              <a:pPr/>
              <a:t>4</a:t>
            </a:fld>
            <a:endParaRPr lang="en-US" smtClean="0"/>
          </a:p>
        </p:txBody>
      </p:sp>
      <p:sp>
        <p:nvSpPr>
          <p:cNvPr id="245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458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1071399-DE81-4E74-B490-3BDCDDE85F31}" type="slidenum">
              <a:rPr lang="en-US" smtClean="0"/>
              <a:pPr/>
              <a:t>7</a:t>
            </a:fld>
            <a:endParaRPr lang="en-US" smtClean="0"/>
          </a:p>
        </p:txBody>
      </p:sp>
      <p:sp>
        <p:nvSpPr>
          <p:cNvPr id="3174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174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290068E-9DA6-42A1-96CC-B22CA8FDA241}" type="slidenum">
              <a:rPr lang="en-US" smtClean="0"/>
              <a:pPr/>
              <a:t>8</a:t>
            </a:fld>
            <a:endParaRPr lang="en-US" smtClean="0"/>
          </a:p>
        </p:txBody>
      </p:sp>
      <p:sp>
        <p:nvSpPr>
          <p:cNvPr id="337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37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C76DAE4-D66C-4CD0-9F61-864D7AF8C867}" type="slidenum">
              <a:rPr lang="en-US" smtClean="0"/>
              <a:pPr/>
              <a:t>9</a:t>
            </a:fld>
            <a:endParaRPr lang="en-US" smtClean="0"/>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4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85D30B3-42BD-4641-B83C-E40CD0DDC816}" type="slidenum">
              <a:rPr lang="en-US" smtClean="0"/>
              <a:pPr/>
              <a:t>10</a:t>
            </a:fld>
            <a:endParaRPr lang="en-US" smtClean="0"/>
          </a:p>
        </p:txBody>
      </p:sp>
      <p:sp>
        <p:nvSpPr>
          <p:cNvPr id="327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7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A6E4B7C-0A90-4455-BDF0-D7467684D02D}" type="slidenum">
              <a:rPr lang="en-US" smtClean="0"/>
              <a:pPr/>
              <a:t>11</a:t>
            </a:fld>
            <a:endParaRPr lang="en-US" smtClean="0"/>
          </a:p>
        </p:txBody>
      </p:sp>
      <p:sp>
        <p:nvSpPr>
          <p:cNvPr id="358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584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DE4DA2-D31E-4C86-BB50-68E4F5E285F4}" type="datetimeFigureOut">
              <a:rPr lang="en-GB" smtClean="0"/>
              <a:pPr/>
              <a:t>17/09/2017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125CC-1156-4604-9851-D953D730723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6F37849-4A71-47DC-8F2C-9034B83E933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DE4DA2-D31E-4C86-BB50-68E4F5E285F4}" type="datetimeFigureOut">
              <a:rPr lang="en-GB" smtClean="0"/>
              <a:pPr/>
              <a:t>17/09/2017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125CC-1156-4604-9851-D953D730723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audio" Target="file:///C:\Data\VOICE\KEPLER\101\Persian%20Religion.mp3" TargetMode="External"/><Relationship Id="rId6" Type="http://schemas.openxmlformats.org/officeDocument/2006/relationships/image" Target="../media/image1.jpeg"/><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newadvent.org/summa/309505.htm"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ambria" pitchFamily="18" charset="0"/>
              </a:rPr>
              <a:t>Morality, Ethics and the Planets.</a:t>
            </a:r>
            <a:br>
              <a:rPr lang="en-GB" dirty="0" smtClean="0">
                <a:latin typeface="Cambria" pitchFamily="18" charset="0"/>
              </a:rPr>
            </a:br>
            <a:endParaRPr lang="en-GB" dirty="0">
              <a:latin typeface="Cambria" pitchFamily="18" charset="0"/>
            </a:endParaRPr>
          </a:p>
        </p:txBody>
      </p:sp>
      <p:sp>
        <p:nvSpPr>
          <p:cNvPr id="3" name="Subtitle 2"/>
          <p:cNvSpPr>
            <a:spLocks noGrp="1"/>
          </p:cNvSpPr>
          <p:nvPr>
            <p:ph type="subTitle" idx="1"/>
          </p:nvPr>
        </p:nvSpPr>
        <p:spPr/>
        <p:txBody>
          <a:bodyPr/>
          <a:lstStyle/>
          <a:p>
            <a:r>
              <a:rPr lang="en-GB" dirty="0" smtClean="0">
                <a:latin typeface="Cambria" pitchFamily="18" charset="0"/>
              </a:rPr>
              <a:t>Nicholas Campion</a:t>
            </a:r>
          </a:p>
          <a:p>
            <a:r>
              <a:rPr lang="en-GB" dirty="0" smtClean="0">
                <a:latin typeface="Cambria" pitchFamily="18" charset="0"/>
              </a:rPr>
              <a:t>University of Wales Trinity Saint David</a:t>
            </a:r>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2915816" y="620688"/>
            <a:ext cx="3240360" cy="136815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Introduction</a:t>
            </a:r>
            <a:endParaRPr lang="en-GB" dirty="0">
              <a:latin typeface="Cambria" pitchFamily="18" charset="0"/>
            </a:endParaRPr>
          </a:p>
        </p:txBody>
      </p:sp>
      <p:sp>
        <p:nvSpPr>
          <p:cNvPr id="3" name="Content Placeholder 2"/>
          <p:cNvSpPr>
            <a:spLocks noGrp="1"/>
          </p:cNvSpPr>
          <p:nvPr>
            <p:ph idx="1"/>
          </p:nvPr>
        </p:nvSpPr>
        <p:spPr/>
        <p:txBody>
          <a:bodyPr>
            <a:normAutofit lnSpcReduction="10000"/>
          </a:bodyPr>
          <a:lstStyle/>
          <a:p>
            <a:pPr>
              <a:buNone/>
            </a:pPr>
            <a:r>
              <a:rPr lang="en-GB" dirty="0" smtClean="0">
                <a:latin typeface="Cambria" pitchFamily="18" charset="0"/>
              </a:rPr>
              <a:t>The history and cultural applications of astronomy are often decontextualised.</a:t>
            </a:r>
          </a:p>
          <a:p>
            <a:pPr>
              <a:buNone/>
            </a:pPr>
            <a:r>
              <a:rPr lang="en-GB" dirty="0" err="1" smtClean="0">
                <a:latin typeface="Cambria" pitchFamily="18" charset="0"/>
              </a:rPr>
              <a:t>Eg</a:t>
            </a:r>
            <a:r>
              <a:rPr lang="en-GB" dirty="0" smtClean="0">
                <a:latin typeface="Cambria" pitchFamily="18" charset="0"/>
              </a:rPr>
              <a:t>: history of astronomy treated as the history of mathematical astronomy; </a:t>
            </a:r>
          </a:p>
          <a:p>
            <a:pPr>
              <a:buNone/>
            </a:pPr>
            <a:r>
              <a:rPr lang="en-GB" dirty="0" smtClean="0">
                <a:latin typeface="Cambria" pitchFamily="18" charset="0"/>
              </a:rPr>
              <a:t>Archaeoastronomy often assumes that the identification of alignments is an end in itself.</a:t>
            </a:r>
          </a:p>
          <a:p>
            <a:pPr>
              <a:buNone/>
            </a:pPr>
            <a:r>
              <a:rPr lang="en-GB" dirty="0" smtClean="0">
                <a:latin typeface="Cambria" pitchFamily="18" charset="0"/>
              </a:rPr>
              <a:t>This lecture considers morality and astronomy.</a:t>
            </a:r>
            <a:endParaRPr lang="en-GB" dirty="0">
              <a:latin typeface="Cambria" pitchFamily="18" charset="0"/>
            </a:endParaRPr>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5105400" y="5791200"/>
            <a:ext cx="2057400" cy="6858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Soul Drama’ and Astronomy</a:t>
            </a:r>
            <a:endParaRPr lang="en-GB" dirty="0"/>
          </a:p>
        </p:txBody>
      </p:sp>
      <p:sp>
        <p:nvSpPr>
          <p:cNvPr id="3" name="Content Placeholder 2"/>
          <p:cNvSpPr>
            <a:spLocks noGrp="1"/>
          </p:cNvSpPr>
          <p:nvPr>
            <p:ph idx="1"/>
          </p:nvPr>
        </p:nvSpPr>
        <p:spPr/>
        <p:txBody>
          <a:bodyPr>
            <a:normAutofit fontScale="62500" lnSpcReduction="20000"/>
          </a:bodyPr>
          <a:lstStyle/>
          <a:p>
            <a:endParaRPr lang="en-GB" dirty="0" smtClean="0"/>
          </a:p>
          <a:p>
            <a:pPr>
              <a:buNone/>
            </a:pPr>
            <a:r>
              <a:rPr lang="en-GB" dirty="0" smtClean="0"/>
              <a:t>The soul’s descent through the seven planetary spheres before birth (eight if we include the stars).</a:t>
            </a:r>
          </a:p>
          <a:p>
            <a:pPr>
              <a:buNone/>
            </a:pPr>
            <a:r>
              <a:rPr lang="en-GB" dirty="0" smtClean="0"/>
              <a:t>The soul’s ascent through the spheres after death.</a:t>
            </a:r>
          </a:p>
          <a:p>
            <a:pPr>
              <a:buNone/>
            </a:pPr>
            <a:r>
              <a:rPr lang="en-GB" dirty="0" smtClean="0"/>
              <a:t>Each sphere assumes a moral quality which the soul either acquires or abandons on the journey.</a:t>
            </a:r>
          </a:p>
          <a:p>
            <a:pPr>
              <a:buNone/>
            </a:pPr>
            <a:r>
              <a:rPr lang="en-GB" dirty="0" smtClean="0"/>
              <a:t>The seven planets then become associated with the seven deadly, or cardinal, sins of Roman Catholicism.</a:t>
            </a:r>
          </a:p>
          <a:p>
            <a:endParaRPr lang="en-GB" dirty="0" smtClean="0"/>
          </a:p>
          <a:p>
            <a:r>
              <a:rPr lang="en-GB" dirty="0" smtClean="0"/>
              <a:t>Bloomfield, Morton W., </a:t>
            </a:r>
            <a:r>
              <a:rPr lang="en-GB" i="1" dirty="0" smtClean="0"/>
              <a:t>The Seven Deadly Sins; and Introduction to the History of a Religious  Concept, with Special Reference to Medieval English Literature</a:t>
            </a:r>
            <a:r>
              <a:rPr lang="en-GB" dirty="0" smtClean="0"/>
              <a:t> (Ann </a:t>
            </a:r>
            <a:r>
              <a:rPr lang="en-GB" dirty="0" err="1" smtClean="0"/>
              <a:t>Arbor</a:t>
            </a:r>
            <a:r>
              <a:rPr lang="en-GB" dirty="0" smtClean="0"/>
              <a:t>: Michigan State College Press, 1952).</a:t>
            </a:r>
          </a:p>
          <a:p>
            <a:r>
              <a:rPr lang="en-GB" dirty="0" smtClean="0"/>
              <a:t>1913-1987</a:t>
            </a:r>
            <a:br>
              <a:rPr lang="en-GB" dirty="0" smtClean="0"/>
            </a:br>
            <a:endParaRPr lang="en-GB" dirty="0" smtClean="0"/>
          </a:p>
          <a:p>
            <a:endParaRPr lang="en-GB" dirty="0"/>
          </a:p>
        </p:txBody>
      </p:sp>
      <p:pic>
        <p:nvPicPr>
          <p:cNvPr id="4" name="Picture 3" descr="Morton-W-Bloomfield-19491964_250x250.jpg"/>
          <p:cNvPicPr>
            <a:picLocks noChangeAspect="1"/>
          </p:cNvPicPr>
          <p:nvPr/>
        </p:nvPicPr>
        <p:blipFill>
          <a:blip r:embed="rId2" cstate="print"/>
          <a:stretch>
            <a:fillRect/>
          </a:stretch>
        </p:blipFill>
        <p:spPr>
          <a:xfrm>
            <a:off x="7010400" y="4876800"/>
            <a:ext cx="1981200" cy="198120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2971800" y="5791200"/>
            <a:ext cx="2057400" cy="685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Grp="1" noChangeArrowheads="1"/>
          </p:cNvSpPr>
          <p:nvPr>
            <p:ph type="title"/>
          </p:nvPr>
        </p:nvSpPr>
        <p:spPr/>
        <p:txBody>
          <a:bodyPr/>
          <a:lstStyle/>
          <a:p>
            <a:pPr eaLnBrk="1" hangingPunct="1"/>
            <a:r>
              <a:rPr lang="en-GB" dirty="0" smtClean="0">
                <a:latin typeface="Cambria" pitchFamily="18" charset="0"/>
              </a:rPr>
              <a:t>Persian Religion</a:t>
            </a:r>
            <a:endParaRPr lang="en-US" dirty="0" smtClean="0">
              <a:latin typeface="Cambria" pitchFamily="18" charset="0"/>
            </a:endParaRPr>
          </a:p>
        </p:txBody>
      </p:sp>
      <p:sp>
        <p:nvSpPr>
          <p:cNvPr id="10243" name="Rectangle 5"/>
          <p:cNvSpPr>
            <a:spLocks noGrp="1" noChangeArrowheads="1"/>
          </p:cNvSpPr>
          <p:nvPr>
            <p:ph idx="1"/>
          </p:nvPr>
        </p:nvSpPr>
        <p:spPr/>
        <p:txBody>
          <a:bodyPr>
            <a:normAutofit/>
          </a:bodyPr>
          <a:lstStyle/>
          <a:p>
            <a:pPr eaLnBrk="1" hangingPunct="1">
              <a:lnSpc>
                <a:spcPct val="90000"/>
              </a:lnSpc>
              <a:buFontTx/>
              <a:buNone/>
            </a:pPr>
            <a:r>
              <a:rPr lang="en-GB" sz="2000" dirty="0" smtClean="0">
                <a:latin typeface="Cambria" pitchFamily="18" charset="0"/>
              </a:rPr>
              <a:t>Zoroastrianism</a:t>
            </a:r>
          </a:p>
          <a:p>
            <a:pPr eaLnBrk="1" hangingPunct="1">
              <a:lnSpc>
                <a:spcPct val="90000"/>
              </a:lnSpc>
            </a:pPr>
            <a:r>
              <a:rPr lang="en-GB" sz="2000" dirty="0" err="1" smtClean="0">
                <a:latin typeface="Cambria" pitchFamily="18" charset="0"/>
              </a:rPr>
              <a:t>Zarathushtra</a:t>
            </a:r>
            <a:r>
              <a:rPr lang="en-GB" sz="2000" dirty="0" smtClean="0">
                <a:latin typeface="Cambria" pitchFamily="18" charset="0"/>
              </a:rPr>
              <a:t> / Zarathustra / Zoroaster: dates vary from 1400-1000, BCE, to c.500 BCE</a:t>
            </a:r>
          </a:p>
          <a:p>
            <a:pPr eaLnBrk="1" hangingPunct="1">
              <a:lnSpc>
                <a:spcPct val="90000"/>
              </a:lnSpc>
            </a:pPr>
            <a:r>
              <a:rPr lang="en-GB" sz="2000" dirty="0" smtClean="0">
                <a:latin typeface="Cambria" pitchFamily="18" charset="0"/>
              </a:rPr>
              <a:t>Struggle of light and dark</a:t>
            </a:r>
          </a:p>
          <a:p>
            <a:pPr eaLnBrk="1" hangingPunct="1">
              <a:lnSpc>
                <a:spcPct val="90000"/>
              </a:lnSpc>
            </a:pPr>
            <a:r>
              <a:rPr lang="en-GB" sz="2000" dirty="0" smtClean="0">
                <a:latin typeface="Cambria" pitchFamily="18" charset="0"/>
              </a:rPr>
              <a:t>Major influence on Christianity</a:t>
            </a:r>
          </a:p>
          <a:p>
            <a:pPr eaLnBrk="1" hangingPunct="1">
              <a:buFont typeface="Arial" charset="0"/>
              <a:buNone/>
            </a:pPr>
            <a:r>
              <a:rPr lang="en-GB" sz="2000" dirty="0" smtClean="0">
                <a:latin typeface="Cambria" pitchFamily="18" charset="0"/>
              </a:rPr>
              <a:t>Gnosticism</a:t>
            </a:r>
          </a:p>
          <a:p>
            <a:pPr eaLnBrk="1" hangingPunct="1"/>
            <a:r>
              <a:rPr lang="en-GB" sz="2000" dirty="0" smtClean="0">
                <a:latin typeface="Cambria" pitchFamily="18" charset="0"/>
              </a:rPr>
              <a:t>Two main features:</a:t>
            </a:r>
          </a:p>
          <a:p>
            <a:pPr eaLnBrk="1" hangingPunct="1"/>
            <a:r>
              <a:rPr lang="en-GB" sz="2000" dirty="0" smtClean="0">
                <a:latin typeface="Cambria" pitchFamily="18" charset="0"/>
              </a:rPr>
              <a:t>1. The divine exists within each person. Each individual can therefore directly contact the divine.</a:t>
            </a:r>
          </a:p>
          <a:p>
            <a:pPr eaLnBrk="1" hangingPunct="1"/>
            <a:r>
              <a:rPr lang="en-GB" sz="2000" dirty="0" smtClean="0">
                <a:latin typeface="Cambria" pitchFamily="18" charset="0"/>
              </a:rPr>
              <a:t>2. A pessimistic view of the created universe as essentially hostile (</a:t>
            </a:r>
            <a:r>
              <a:rPr lang="en-GB" sz="2000" dirty="0" err="1" smtClean="0">
                <a:latin typeface="Cambria" pitchFamily="18" charset="0"/>
              </a:rPr>
              <a:t>cosmophobia</a:t>
            </a:r>
            <a:r>
              <a:rPr lang="en-GB" sz="2000" dirty="0" smtClean="0">
                <a:latin typeface="Cambria" pitchFamily="18" charset="0"/>
              </a:rPr>
              <a:t>)</a:t>
            </a:r>
          </a:p>
          <a:p>
            <a:pPr eaLnBrk="1" hangingPunct="1">
              <a:lnSpc>
                <a:spcPct val="90000"/>
              </a:lnSpc>
            </a:pPr>
            <a:endParaRPr lang="en-GB" sz="2000" dirty="0" smtClean="0"/>
          </a:p>
          <a:p>
            <a:pPr eaLnBrk="1" hangingPunct="1">
              <a:lnSpc>
                <a:spcPct val="90000"/>
              </a:lnSpc>
              <a:buFontTx/>
              <a:buNone/>
            </a:pPr>
            <a:endParaRPr lang="en-US" sz="2800" dirty="0" smtClean="0"/>
          </a:p>
        </p:txBody>
      </p:sp>
      <p:pic>
        <p:nvPicPr>
          <p:cNvPr id="98312" name="Persian Religion.mp3">
            <a:hlinkClick r:id="" action="ppaction://media"/>
          </p:cNvPr>
          <p:cNvPicPr>
            <a:picLocks noRot="1" noChangeAspect="1" noChangeArrowheads="1"/>
          </p:cNvPicPr>
          <p:nvPr>
            <a:audioFile r:link="rId1"/>
          </p:nvPr>
        </p:nvPicPr>
        <p:blipFill>
          <a:blip r:embed="rId4" cstate="print"/>
          <a:srcRect/>
          <a:stretch>
            <a:fillRect/>
          </a:stretch>
        </p:blipFill>
        <p:spPr bwMode="auto">
          <a:xfrm>
            <a:off x="827088" y="765175"/>
            <a:ext cx="223837" cy="223838"/>
          </a:xfrm>
          <a:prstGeom prst="rect">
            <a:avLst/>
          </a:prstGeom>
          <a:noFill/>
          <a:ln w="9525">
            <a:noFill/>
            <a:miter lim="800000"/>
            <a:headEnd/>
            <a:tailEnd/>
          </a:ln>
        </p:spPr>
      </p:pic>
      <p:pic>
        <p:nvPicPr>
          <p:cNvPr id="7" name="Picture 5" descr="Ahura Mazda palace of Darius Persepolis"/>
          <p:cNvPicPr>
            <a:picLocks noChangeAspect="1" noChangeArrowheads="1"/>
          </p:cNvPicPr>
          <p:nvPr/>
        </p:nvPicPr>
        <p:blipFill>
          <a:blip r:embed="rId5" cstate="print"/>
          <a:srcRect/>
          <a:stretch>
            <a:fillRect/>
          </a:stretch>
        </p:blipFill>
        <p:spPr>
          <a:xfrm>
            <a:off x="6019800" y="4978519"/>
            <a:ext cx="2743200" cy="1879481"/>
          </a:xfrm>
          <a:prstGeom prst="rect">
            <a:avLst/>
          </a:prstGeom>
          <a:noFill/>
        </p:spPr>
      </p:pic>
      <p:pic>
        <p:nvPicPr>
          <p:cNvPr id="8" name="Picture 7" descr="C:\Users\ablettm\AppData\Local\Microsoft\Windows\Temporary Internet Files\Content.Outlook\R41HOZLM\UWTSD Logo.jpg"/>
          <p:cNvPicPr/>
          <p:nvPr/>
        </p:nvPicPr>
        <p:blipFill>
          <a:blip r:embed="rId6"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1981200" y="5943600"/>
            <a:ext cx="2057400" cy="685800"/>
          </a:xfrm>
          <a:prstGeom prst="rect">
            <a:avLst/>
          </a:prstGeom>
          <a:noFill/>
          <a:ln>
            <a:noFill/>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83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82" fill="hold"/>
                                        <p:tgtEl>
                                          <p:spTgt spid="98312"/>
                                        </p:tgtEl>
                                      </p:cBhvr>
                                    </p:cmd>
                                  </p:childTnLst>
                                </p:cTn>
                              </p:par>
                            </p:childTnLst>
                          </p:cTn>
                        </p:par>
                      </p:childTnLst>
                    </p:cTn>
                  </p:par>
                </p:childTnLst>
              </p:cTn>
              <p:nextCondLst>
                <p:cond evt="onClick" delay="0">
                  <p:tgtEl>
                    <p:spTgt spid="98312"/>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983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Plato – the pure and the damned</a:t>
            </a:r>
            <a:endParaRPr lang="en-GB" dirty="0">
              <a:latin typeface="Cambria" pitchFamily="18" charset="0"/>
            </a:endParaRPr>
          </a:p>
        </p:txBody>
      </p:sp>
      <p:sp>
        <p:nvSpPr>
          <p:cNvPr id="3" name="Content Placeholder 2"/>
          <p:cNvSpPr>
            <a:spLocks noGrp="1"/>
          </p:cNvSpPr>
          <p:nvPr>
            <p:ph idx="1"/>
          </p:nvPr>
        </p:nvSpPr>
        <p:spPr/>
        <p:txBody>
          <a:bodyPr/>
          <a:lstStyle/>
          <a:p>
            <a:pPr>
              <a:buNone/>
            </a:pPr>
            <a:r>
              <a:rPr lang="en-GB" dirty="0" smtClean="0">
                <a:latin typeface="Cambria" pitchFamily="18" charset="0"/>
              </a:rPr>
              <a:t>The Republic X 614 C-E</a:t>
            </a:r>
          </a:p>
          <a:p>
            <a:pPr>
              <a:buNone/>
            </a:pPr>
            <a:r>
              <a:rPr lang="en-GB" dirty="0" smtClean="0">
                <a:latin typeface="Cambria" pitchFamily="18" charset="0"/>
              </a:rPr>
              <a:t>When souls are judged the righteous ascend to the sky, the unjust descend to the earth.</a:t>
            </a:r>
          </a:p>
          <a:p>
            <a:pPr>
              <a:buNone/>
            </a:pPr>
            <a:endParaRPr lang="en-GB" dirty="0" smtClean="0">
              <a:latin typeface="Cambria" pitchFamily="18" charset="0"/>
            </a:endParaRPr>
          </a:p>
          <a:p>
            <a:pPr>
              <a:buNone/>
            </a:pPr>
            <a:endParaRPr lang="en-GB" dirty="0">
              <a:latin typeface="Cambria" pitchFamily="18" charset="0"/>
            </a:endParaRPr>
          </a:p>
        </p:txBody>
      </p:sp>
      <p:pic>
        <p:nvPicPr>
          <p:cNvPr id="4" name="Picture 3" descr="Geocentric cosmos with Elizabeth I 300dpi.jpg"/>
          <p:cNvPicPr>
            <a:picLocks noChangeAspect="1"/>
          </p:cNvPicPr>
          <p:nvPr/>
        </p:nvPicPr>
        <p:blipFill>
          <a:blip r:embed="rId2" cstate="print"/>
          <a:stretch>
            <a:fillRect/>
          </a:stretch>
        </p:blipFill>
        <p:spPr>
          <a:xfrm>
            <a:off x="1600200" y="3505200"/>
            <a:ext cx="2090355" cy="2971800"/>
          </a:xfrm>
          <a:prstGeom prst="rect">
            <a:avLst/>
          </a:prstGeom>
        </p:spPr>
      </p:pic>
      <p:pic>
        <p:nvPicPr>
          <p:cNvPr id="5" name="Picture 4" descr="Plato 5.jpg"/>
          <p:cNvPicPr>
            <a:picLocks noChangeAspect="1"/>
          </p:cNvPicPr>
          <p:nvPr/>
        </p:nvPicPr>
        <p:blipFill>
          <a:blip r:embed="rId3" cstate="print"/>
          <a:stretch>
            <a:fillRect/>
          </a:stretch>
        </p:blipFill>
        <p:spPr>
          <a:xfrm>
            <a:off x="4648200" y="3605022"/>
            <a:ext cx="2057400" cy="251002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The Ptolemaic Planets </a:t>
            </a:r>
            <a:endParaRPr lang="en-GB" dirty="0">
              <a:latin typeface="Cambria" pitchFamily="18" charset="0"/>
            </a:endParaRPr>
          </a:p>
        </p:txBody>
      </p:sp>
      <p:sp>
        <p:nvSpPr>
          <p:cNvPr id="3" name="Content Placeholder 2"/>
          <p:cNvSpPr>
            <a:spLocks noGrp="1"/>
          </p:cNvSpPr>
          <p:nvPr>
            <p:ph idx="1"/>
          </p:nvPr>
        </p:nvSpPr>
        <p:spPr/>
        <p:txBody>
          <a:bodyPr>
            <a:normAutofit/>
          </a:bodyPr>
          <a:lstStyle/>
          <a:p>
            <a:pPr>
              <a:buNone/>
            </a:pPr>
            <a:r>
              <a:rPr lang="en-GB" sz="2000" i="1" dirty="0" err="1" smtClean="0">
                <a:latin typeface="Cambria" pitchFamily="18" charset="0"/>
              </a:rPr>
              <a:t>Tetrabiblos</a:t>
            </a:r>
            <a:r>
              <a:rPr lang="en-GB" sz="2000" i="1" dirty="0" smtClean="0">
                <a:latin typeface="Cambria" pitchFamily="18" charset="0"/>
              </a:rPr>
              <a:t> 1.5</a:t>
            </a:r>
          </a:p>
          <a:p>
            <a:pPr>
              <a:buNone/>
            </a:pPr>
            <a:r>
              <a:rPr lang="en-GB" sz="2000" dirty="0" smtClean="0">
                <a:latin typeface="Cambria" pitchFamily="18" charset="0"/>
              </a:rPr>
              <a:t>Benevolent: Moon, Venus, Jupiter.</a:t>
            </a:r>
          </a:p>
          <a:p>
            <a:pPr>
              <a:buNone/>
            </a:pPr>
            <a:r>
              <a:rPr lang="en-GB" sz="2000" dirty="0" smtClean="0">
                <a:latin typeface="Cambria" pitchFamily="18" charset="0"/>
              </a:rPr>
              <a:t>Malevolent: Mars, Saturn.</a:t>
            </a:r>
          </a:p>
          <a:p>
            <a:pPr>
              <a:buNone/>
            </a:pPr>
            <a:r>
              <a:rPr lang="en-GB" sz="2000" dirty="0" smtClean="0">
                <a:latin typeface="Cambria" pitchFamily="18" charset="0"/>
              </a:rPr>
              <a:t>Mixed: Sun, Mercury</a:t>
            </a:r>
          </a:p>
          <a:p>
            <a:pPr>
              <a:buNone/>
            </a:pPr>
            <a:r>
              <a:rPr lang="en-GB" sz="2000" dirty="0" smtClean="0">
                <a:latin typeface="Cambria" pitchFamily="18" charset="0"/>
              </a:rPr>
              <a:t>(the system occurs in 5</a:t>
            </a:r>
            <a:r>
              <a:rPr lang="en-GB" sz="2000" baseline="30000" dirty="0" smtClean="0">
                <a:latin typeface="Cambria" pitchFamily="18" charset="0"/>
              </a:rPr>
              <a:t>th</a:t>
            </a:r>
            <a:r>
              <a:rPr lang="en-GB" sz="2000" dirty="0" smtClean="0">
                <a:latin typeface="Cambria" pitchFamily="18" charset="0"/>
              </a:rPr>
              <a:t> c Mesopotamia)</a:t>
            </a:r>
          </a:p>
          <a:p>
            <a:pPr>
              <a:buNone/>
            </a:pPr>
            <a:r>
              <a:rPr lang="en-GB" sz="2000" dirty="0" smtClean="0">
                <a:latin typeface="Cambria" pitchFamily="18" charset="0"/>
              </a:rPr>
              <a:t>When the planets move through the zodiac signs and houses, and form aspects to each other, the absolute morality embodied in each planet varies. Morality therefore alters with time, place and motion</a:t>
            </a:r>
            <a:endParaRPr lang="en-GB" sz="2000" dirty="0">
              <a:latin typeface="Cambria" pitchFamily="18" charset="0"/>
            </a:endParaRPr>
          </a:p>
        </p:txBody>
      </p:sp>
      <p:pic>
        <p:nvPicPr>
          <p:cNvPr id="4" name="Picture 3" descr="Ptolemy 2.jpg"/>
          <p:cNvPicPr>
            <a:picLocks noChangeAspect="1"/>
          </p:cNvPicPr>
          <p:nvPr/>
        </p:nvPicPr>
        <p:blipFill>
          <a:blip r:embed="rId2" cstate="print"/>
          <a:stretch>
            <a:fillRect/>
          </a:stretch>
        </p:blipFill>
        <p:spPr>
          <a:xfrm>
            <a:off x="7162800" y="1371600"/>
            <a:ext cx="1836344" cy="2638425"/>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609600" y="6019800"/>
            <a:ext cx="2057400" cy="685800"/>
          </a:xfrm>
          <a:prstGeom prst="rect">
            <a:avLst/>
          </a:prstGeom>
          <a:noFill/>
          <a:ln>
            <a:noFill/>
          </a:ln>
        </p:spPr>
      </p:pic>
      <p:pic>
        <p:nvPicPr>
          <p:cNvPr id="6" name="Picture 5" descr="Epicycles.jpg"/>
          <p:cNvPicPr>
            <a:picLocks noChangeAspect="1"/>
          </p:cNvPicPr>
          <p:nvPr/>
        </p:nvPicPr>
        <p:blipFill>
          <a:blip r:embed="rId4" cstate="print"/>
          <a:stretch>
            <a:fillRect/>
          </a:stretch>
        </p:blipFill>
        <p:spPr>
          <a:xfrm>
            <a:off x="6172200" y="4419600"/>
            <a:ext cx="2589451" cy="2286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r>
              <a:rPr lang="en-GB" sz="4000" dirty="0" smtClean="0">
                <a:solidFill>
                  <a:srgbClr val="003399"/>
                </a:solidFill>
              </a:rPr>
              <a:t/>
            </a:r>
            <a:br>
              <a:rPr lang="en-GB" sz="4000" dirty="0" smtClean="0">
                <a:solidFill>
                  <a:srgbClr val="003399"/>
                </a:solidFill>
              </a:rPr>
            </a:br>
            <a:r>
              <a:rPr lang="en-GB" sz="4000" dirty="0" smtClean="0">
                <a:latin typeface="Cambria" pitchFamily="18" charset="0"/>
              </a:rPr>
              <a:t>Negotiating Sin and </a:t>
            </a:r>
            <a:r>
              <a:rPr lang="en-GB" sz="4000" dirty="0" smtClean="0">
                <a:latin typeface="Cambria" pitchFamily="18" charset="0"/>
              </a:rPr>
              <a:t>Salvation:</a:t>
            </a:r>
            <a:br>
              <a:rPr lang="en-GB" sz="4000" dirty="0" smtClean="0">
                <a:latin typeface="Cambria" pitchFamily="18" charset="0"/>
              </a:rPr>
            </a:br>
            <a:r>
              <a:rPr lang="en-GB" sz="4000" dirty="0" smtClean="0">
                <a:latin typeface="Cambria" pitchFamily="18" charset="0"/>
              </a:rPr>
              <a:t>The </a:t>
            </a:r>
            <a:r>
              <a:rPr lang="en-GB" sz="4000" i="1" dirty="0" smtClean="0">
                <a:latin typeface="Cambria" pitchFamily="18" charset="0"/>
              </a:rPr>
              <a:t>Corpus </a:t>
            </a:r>
            <a:r>
              <a:rPr lang="en-GB" sz="4000" i="1" dirty="0" err="1" smtClean="0">
                <a:latin typeface="Cambria" pitchFamily="18" charset="0"/>
              </a:rPr>
              <a:t>Hermeticum</a:t>
            </a:r>
            <a:r>
              <a:rPr lang="en-GB" sz="4000" dirty="0" smtClean="0">
                <a:latin typeface="Cambria" pitchFamily="18" charset="0"/>
              </a:rPr>
              <a:t/>
            </a:r>
            <a:br>
              <a:rPr lang="en-GB" sz="4000" dirty="0" smtClean="0">
                <a:latin typeface="Cambria" pitchFamily="18" charset="0"/>
              </a:rPr>
            </a:br>
            <a:endParaRPr lang="en-US" sz="4000" dirty="0" smtClean="0">
              <a:latin typeface="Cambria" pitchFamily="18" charset="0"/>
            </a:endParaRPr>
          </a:p>
        </p:txBody>
      </p:sp>
      <p:sp>
        <p:nvSpPr>
          <p:cNvPr id="8195" name="Rectangle 4"/>
          <p:cNvSpPr>
            <a:spLocks noChangeArrowheads="1"/>
          </p:cNvSpPr>
          <p:nvPr/>
        </p:nvSpPr>
        <p:spPr bwMode="auto">
          <a:xfrm>
            <a:off x="611188" y="1628775"/>
            <a:ext cx="8077200" cy="3481388"/>
          </a:xfrm>
          <a:prstGeom prst="rect">
            <a:avLst/>
          </a:prstGeom>
          <a:noFill/>
          <a:ln w="9525">
            <a:noFill/>
            <a:miter lim="800000"/>
            <a:headEnd/>
            <a:tailEnd/>
          </a:ln>
        </p:spPr>
        <p:txBody>
          <a:bodyPr>
            <a:spAutoFit/>
          </a:bodyPr>
          <a:lstStyle/>
          <a:p>
            <a:pPr>
              <a:lnSpc>
                <a:spcPct val="80000"/>
              </a:lnSpc>
              <a:spcBef>
                <a:spcPct val="50000"/>
              </a:spcBef>
            </a:pPr>
            <a:r>
              <a:rPr lang="en-GB" dirty="0"/>
              <a:t>The soul is free from the influence of the planets:</a:t>
            </a:r>
            <a:endParaRPr lang="en-GB" i="1" dirty="0"/>
          </a:p>
          <a:p>
            <a:pPr>
              <a:lnSpc>
                <a:spcPct val="80000"/>
              </a:lnSpc>
              <a:spcBef>
                <a:spcPct val="50000"/>
              </a:spcBef>
            </a:pPr>
            <a:r>
              <a:rPr lang="en-GB" i="1" dirty="0"/>
              <a:t>“the planets replace one another from moment to moment; they do not go on working without change, but succeed one another in rotation. These daemons then make their way through the body, and enter the two irrational parts of the soul;</a:t>
            </a:r>
            <a:r>
              <a:rPr lang="en-GB" i="1" dirty="0">
                <a:hlinkClick r:id="" action="ppaction://noaction"/>
              </a:rPr>
              <a:t>[1]</a:t>
            </a:r>
            <a:r>
              <a:rPr lang="en-GB" i="1" dirty="0"/>
              <a:t> and each daemon perverts the soul in a different way, according to his special mode of action. </a:t>
            </a:r>
            <a:r>
              <a:rPr lang="en-GB" b="1" i="1" dirty="0"/>
              <a:t>But the rational part of the soul remains free from the dominion of the daemons, and fit to receive God in itself</a:t>
            </a:r>
            <a:r>
              <a:rPr lang="en-GB" i="1" dirty="0"/>
              <a:t>. If then the rational part of a man's soul is illumined by a ray of light from God, for that [in] man the working of the daemons is brought to nought; for no daemon and no god has power against a single ray of the light of God</a:t>
            </a:r>
            <a:r>
              <a:rPr lang="en-GB" b="1" i="1" dirty="0"/>
              <a:t>.”</a:t>
            </a:r>
            <a:endParaRPr lang="en-GB" i="1" dirty="0"/>
          </a:p>
          <a:p>
            <a:pPr>
              <a:lnSpc>
                <a:spcPct val="80000"/>
              </a:lnSpc>
              <a:spcBef>
                <a:spcPct val="50000"/>
              </a:spcBef>
            </a:pPr>
            <a:r>
              <a:rPr lang="en-US" sz="1600" dirty="0" err="1"/>
              <a:t>Libellus</a:t>
            </a:r>
            <a:r>
              <a:rPr lang="en-US" sz="1600" dirty="0"/>
              <a:t> XVI. 15-16 in Scott, </a:t>
            </a:r>
            <a:r>
              <a:rPr lang="en-US" sz="1600" i="1" dirty="0" err="1"/>
              <a:t>Hermetica</a:t>
            </a:r>
            <a:r>
              <a:rPr lang="en-US" sz="1600" dirty="0"/>
              <a:t>, p. 271.</a:t>
            </a:r>
            <a:endParaRPr lang="en-GB" sz="1600" dirty="0"/>
          </a:p>
          <a:p>
            <a:pPr>
              <a:lnSpc>
                <a:spcPct val="80000"/>
              </a:lnSpc>
              <a:spcBef>
                <a:spcPct val="50000"/>
              </a:spcBef>
            </a:pPr>
            <a:r>
              <a:rPr lang="en-GB" sz="1600" dirty="0">
                <a:hlinkClick r:id="" action="ppaction://noaction"/>
              </a:rPr>
              <a:t>[1]</a:t>
            </a:r>
            <a:r>
              <a:rPr lang="en-GB" sz="1600" dirty="0"/>
              <a:t> The parts which feel desire and repugnance; see Scott, </a:t>
            </a:r>
            <a:r>
              <a:rPr lang="en-GB" sz="1600" i="1" dirty="0" err="1"/>
              <a:t>Hermetica</a:t>
            </a:r>
            <a:r>
              <a:rPr lang="en-GB" sz="1600" dirty="0"/>
              <a:t>, p. 271, n. 2; Plato, </a:t>
            </a:r>
            <a:r>
              <a:rPr lang="en-GB" sz="1600" i="1" dirty="0"/>
              <a:t>Phaedrus</a:t>
            </a:r>
            <a:r>
              <a:rPr lang="en-GB" sz="1600" dirty="0"/>
              <a:t>, trans H.N. Fowler (Cambridge Mass., London: Harvard University Press  1914) 246A, 253 C-D.</a:t>
            </a:r>
            <a:endParaRPr lang="en-US" sz="1600" dirty="0">
              <a:hlinkClick r:id="" action="ppaction://noaction"/>
            </a:endParaRP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3810000" y="5334000"/>
            <a:ext cx="2057400" cy="685800"/>
          </a:xfrm>
          <a:prstGeom prst="rect">
            <a:avLst/>
          </a:prstGeom>
          <a:noFill/>
          <a:ln>
            <a:noFill/>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200" dirty="0" smtClean="0">
                <a:latin typeface="Cambria" pitchFamily="18" charset="0"/>
              </a:rPr>
              <a:t>The Hermetic ascent through the planetary spheres </a:t>
            </a:r>
            <a:endParaRPr lang="en-US" sz="3200" dirty="0" smtClean="0">
              <a:latin typeface="Cambria" pitchFamily="18" charset="0"/>
            </a:endParaRPr>
          </a:p>
        </p:txBody>
      </p:sp>
      <p:sp>
        <p:nvSpPr>
          <p:cNvPr id="10243" name="Rectangle 4"/>
          <p:cNvSpPr>
            <a:spLocks noChangeArrowheads="1"/>
          </p:cNvSpPr>
          <p:nvPr/>
        </p:nvSpPr>
        <p:spPr bwMode="auto">
          <a:xfrm>
            <a:off x="457200" y="1371600"/>
            <a:ext cx="8382000" cy="5007525"/>
          </a:xfrm>
          <a:prstGeom prst="rect">
            <a:avLst/>
          </a:prstGeom>
          <a:noFill/>
          <a:ln w="9525">
            <a:noFill/>
            <a:miter lim="800000"/>
            <a:headEnd/>
            <a:tailEnd/>
          </a:ln>
        </p:spPr>
        <p:txBody>
          <a:bodyPr>
            <a:spAutoFit/>
          </a:bodyPr>
          <a:lstStyle/>
          <a:p>
            <a:pPr>
              <a:lnSpc>
                <a:spcPct val="80000"/>
              </a:lnSpc>
              <a:spcBef>
                <a:spcPct val="50000"/>
              </a:spcBef>
            </a:pPr>
            <a:r>
              <a:rPr lang="en-GB" sz="2200" dirty="0">
                <a:latin typeface="Cambria" pitchFamily="18" charset="0"/>
              </a:rPr>
              <a:t>For those virtuous individuals who are blessed with </a:t>
            </a:r>
            <a:r>
              <a:rPr lang="en-GB" sz="2200" i="1" dirty="0">
                <a:latin typeface="Cambria" pitchFamily="18" charset="0"/>
              </a:rPr>
              <a:t>Nous [divine mind]</a:t>
            </a:r>
            <a:r>
              <a:rPr lang="en-GB" sz="2200" dirty="0">
                <a:latin typeface="Cambria" pitchFamily="18" charset="0"/>
              </a:rPr>
              <a:t>, the way back to God is through the planetary spheres.</a:t>
            </a:r>
          </a:p>
          <a:p>
            <a:pPr>
              <a:lnSpc>
                <a:spcPct val="80000"/>
              </a:lnSpc>
              <a:spcBef>
                <a:spcPct val="50000"/>
              </a:spcBef>
            </a:pPr>
            <a:r>
              <a:rPr lang="en-GB" sz="2200" dirty="0">
                <a:latin typeface="Cambria" pitchFamily="18" charset="0"/>
              </a:rPr>
              <a:t>At each one, the vices associated with that planet are shed, [in a pastiche of the Sumerian </a:t>
            </a:r>
            <a:r>
              <a:rPr lang="en-GB" sz="2200" dirty="0" err="1">
                <a:latin typeface="Cambria" pitchFamily="18" charset="0"/>
              </a:rPr>
              <a:t>Inanna's</a:t>
            </a:r>
            <a:r>
              <a:rPr lang="en-GB" sz="2200" dirty="0">
                <a:latin typeface="Cambria" pitchFamily="18" charset="0"/>
              </a:rPr>
              <a:t> shedding of her jewellery and clothing on her descent to the underworld]. </a:t>
            </a:r>
          </a:p>
          <a:p>
            <a:pPr>
              <a:lnSpc>
                <a:spcPct val="80000"/>
              </a:lnSpc>
              <a:spcBef>
                <a:spcPct val="50000"/>
              </a:spcBef>
            </a:pPr>
            <a:r>
              <a:rPr lang="en-GB" sz="2200" dirty="0">
                <a:latin typeface="Cambria" pitchFamily="18" charset="0"/>
              </a:rPr>
              <a:t>As the soul passes the moon it sheds growth and decay, Mercury trickery, Venus deceit, the sun the qualities of being a ruler, Mars daring and recklessness, Jupiter greed and Saturn falsehood. </a:t>
            </a:r>
          </a:p>
          <a:p>
            <a:pPr>
              <a:lnSpc>
                <a:spcPct val="80000"/>
              </a:lnSpc>
              <a:spcBef>
                <a:spcPct val="50000"/>
              </a:spcBef>
            </a:pPr>
            <a:r>
              <a:rPr lang="en-GB" sz="2200" dirty="0">
                <a:latin typeface="Cambria" pitchFamily="18" charset="0"/>
              </a:rPr>
              <a:t>At the eighth sphere, that of the stars, the soul beings to praise God, and is encouraged by the sound of voices from the higher levels. Finally the soul ascends to God and, in the logical climax of Platonic theology, it is reunited with God. In fact, it becomes God.</a:t>
            </a:r>
            <a:r>
              <a:rPr lang="en-GB" sz="2200" b="1" dirty="0">
                <a:latin typeface="Cambria" pitchFamily="18" charset="0"/>
              </a:rPr>
              <a:t>  </a:t>
            </a:r>
            <a:endParaRPr lang="en-US" sz="2200" dirty="0">
              <a:latin typeface="Cambria" pitchFamily="18" charset="0"/>
            </a:endParaRPr>
          </a:p>
          <a:p>
            <a:pPr>
              <a:lnSpc>
                <a:spcPct val="80000"/>
              </a:lnSpc>
              <a:spcBef>
                <a:spcPct val="50000"/>
              </a:spcBef>
            </a:pPr>
            <a:r>
              <a:rPr lang="en-US" sz="1600" dirty="0" err="1">
                <a:latin typeface="Cambria" pitchFamily="18" charset="0"/>
              </a:rPr>
              <a:t>Libellus</a:t>
            </a:r>
            <a:r>
              <a:rPr lang="en-US" sz="1600" dirty="0">
                <a:latin typeface="Cambria" pitchFamily="18" charset="0"/>
              </a:rPr>
              <a:t> I.25, in Scott, </a:t>
            </a:r>
            <a:r>
              <a:rPr lang="en-US" sz="1600" i="1" dirty="0" err="1">
                <a:latin typeface="Cambria" pitchFamily="18" charset="0"/>
              </a:rPr>
              <a:t>Hermetica</a:t>
            </a:r>
            <a:r>
              <a:rPr lang="en-US" sz="1600" dirty="0">
                <a:latin typeface="Cambria" pitchFamily="18" charset="0"/>
              </a:rPr>
              <a:t>, Vol. 1, p. 129.</a:t>
            </a:r>
          </a:p>
          <a:p>
            <a:pPr>
              <a:lnSpc>
                <a:spcPct val="80000"/>
              </a:lnSpc>
              <a:spcBef>
                <a:spcPct val="50000"/>
              </a:spcBef>
            </a:pPr>
            <a:endParaRPr lang="en-US" sz="1600" dirty="0">
              <a:latin typeface="Cambria" pitchFamily="18" charset="0"/>
            </a:endParaRPr>
          </a:p>
          <a:p>
            <a:pPr>
              <a:lnSpc>
                <a:spcPct val="80000"/>
              </a:lnSpc>
              <a:spcBef>
                <a:spcPct val="50000"/>
              </a:spcBef>
            </a:pPr>
            <a:r>
              <a:rPr lang="en-US" sz="1600" dirty="0">
                <a:latin typeface="Cambria" pitchFamily="18" charset="0"/>
              </a:rPr>
              <a:t>Also see  Bloomfield, Morton W., ‘The origin of the Concept of the Seven Cardinal Sins’, </a:t>
            </a:r>
            <a:r>
              <a:rPr lang="en-US" sz="1600" i="1" dirty="0">
                <a:latin typeface="Cambria" pitchFamily="18" charset="0"/>
              </a:rPr>
              <a:t>The Harvard Theological Review</a:t>
            </a:r>
            <a:r>
              <a:rPr lang="en-US" sz="1600" dirty="0">
                <a:latin typeface="Cambria" pitchFamily="18" charset="0"/>
              </a:rPr>
              <a:t>, Vol. 34 no 2 (Apr. 1941), pp. 121-128.</a:t>
            </a: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5943600" y="5029200"/>
            <a:ext cx="2057400" cy="685800"/>
          </a:xfrm>
          <a:prstGeom prst="rect">
            <a:avLst/>
          </a:prstGeom>
          <a:noFill/>
          <a:ln>
            <a:noFill/>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z="4000" dirty="0" smtClean="0">
                <a:latin typeface="Cambria" pitchFamily="18" charset="0"/>
              </a:rPr>
              <a:t>Gnosticism: the cosmos as prison</a:t>
            </a:r>
            <a:endParaRPr lang="en-US" sz="4000" dirty="0" smtClean="0">
              <a:latin typeface="Cambria" pitchFamily="18" charset="0"/>
            </a:endParaRPr>
          </a:p>
        </p:txBody>
      </p:sp>
      <p:sp>
        <p:nvSpPr>
          <p:cNvPr id="12291" name="Rectangle 4"/>
          <p:cNvSpPr>
            <a:spLocks noChangeArrowheads="1"/>
          </p:cNvSpPr>
          <p:nvPr/>
        </p:nvSpPr>
        <p:spPr bwMode="auto">
          <a:xfrm>
            <a:off x="838200" y="1533525"/>
            <a:ext cx="7543800" cy="4801314"/>
          </a:xfrm>
          <a:prstGeom prst="rect">
            <a:avLst/>
          </a:prstGeom>
          <a:noFill/>
          <a:ln w="9525">
            <a:noFill/>
            <a:miter lim="800000"/>
            <a:headEnd/>
            <a:tailEnd/>
          </a:ln>
        </p:spPr>
        <p:txBody>
          <a:bodyPr>
            <a:spAutoFit/>
          </a:bodyPr>
          <a:lstStyle/>
          <a:p>
            <a:pPr>
              <a:spcBef>
                <a:spcPct val="50000"/>
              </a:spcBef>
            </a:pPr>
            <a:r>
              <a:rPr lang="en-GB" sz="2800" dirty="0">
                <a:latin typeface="Cambria" pitchFamily="18" charset="0"/>
              </a:rPr>
              <a:t>The physical universe human’s inhabit was created by the evil god </a:t>
            </a:r>
            <a:r>
              <a:rPr lang="en-GB" sz="2800" dirty="0" err="1">
                <a:latin typeface="Cambria" pitchFamily="18" charset="0"/>
              </a:rPr>
              <a:t>Yaldabaoth</a:t>
            </a:r>
            <a:endParaRPr lang="en-GB" sz="2800" dirty="0">
              <a:latin typeface="Cambria" pitchFamily="18" charset="0"/>
            </a:endParaRPr>
          </a:p>
          <a:p>
            <a:pPr algn="ctr">
              <a:spcBef>
                <a:spcPct val="50000"/>
              </a:spcBef>
            </a:pPr>
            <a:r>
              <a:rPr lang="en-GB" sz="2800" i="1" dirty="0">
                <a:latin typeface="Cambria" pitchFamily="18" charset="0"/>
              </a:rPr>
              <a:t>‘And he [</a:t>
            </a:r>
            <a:r>
              <a:rPr lang="en-GB" sz="2800" i="1" dirty="0" err="1">
                <a:latin typeface="Cambria" pitchFamily="18" charset="0"/>
              </a:rPr>
              <a:t>Yaldabaoth</a:t>
            </a:r>
            <a:r>
              <a:rPr lang="en-GB" sz="2800" i="1" dirty="0">
                <a:latin typeface="Cambria" pitchFamily="18" charset="0"/>
              </a:rPr>
              <a:t>] placed seven kings - each corresponding to the firmaments of heaven - over the seven heavens, and five over the depths of the abyss, that they may reign. And he shared his fire with them, but he did not send forth from the power of the light which he had taken from his mother, for he is ignorant darkness’</a:t>
            </a:r>
            <a:r>
              <a:rPr lang="en-GB" sz="2800" dirty="0">
                <a:latin typeface="Cambria" pitchFamily="18" charset="0"/>
              </a:rPr>
              <a:t>.</a:t>
            </a:r>
            <a:r>
              <a:rPr lang="en-GB" sz="1600" dirty="0">
                <a:latin typeface="Cambria" pitchFamily="18" charset="0"/>
                <a:hlinkClick r:id="" action="ppaction://noaction"/>
              </a:rPr>
              <a:t>[</a:t>
            </a:r>
            <a:r>
              <a:rPr lang="en-GB" sz="1600" b="1" dirty="0">
                <a:latin typeface="Cambria" pitchFamily="18" charset="0"/>
                <a:hlinkClick r:id="" action="ppaction://noaction"/>
              </a:rPr>
              <a:t>1]</a:t>
            </a:r>
            <a:endParaRPr lang="en-US" sz="1600" dirty="0">
              <a:latin typeface="Cambria" pitchFamily="18" charset="0"/>
            </a:endParaRPr>
          </a:p>
          <a:p>
            <a:pPr>
              <a:spcBef>
                <a:spcPct val="50000"/>
              </a:spcBef>
            </a:pPr>
            <a:r>
              <a:rPr lang="en-US" sz="1600" dirty="0">
                <a:latin typeface="Cambria" pitchFamily="18" charset="0"/>
                <a:hlinkClick r:id="" action="ppaction://noaction"/>
              </a:rPr>
              <a:t>[1]</a:t>
            </a:r>
            <a:r>
              <a:rPr lang="en-US" sz="1600" dirty="0">
                <a:latin typeface="Cambria" pitchFamily="18" charset="0"/>
              </a:rPr>
              <a:t> ‘The </a:t>
            </a:r>
            <a:r>
              <a:rPr lang="en-US" sz="1600" dirty="0" err="1">
                <a:latin typeface="Cambria" pitchFamily="18" charset="0"/>
              </a:rPr>
              <a:t>Apocryphon</a:t>
            </a:r>
            <a:r>
              <a:rPr lang="en-US" sz="1600" dirty="0">
                <a:latin typeface="Cambria" pitchFamily="18" charset="0"/>
              </a:rPr>
              <a:t> of John’, x-xi, pp. 110-11, Robinson, </a:t>
            </a:r>
            <a:r>
              <a:rPr lang="en-US" sz="1600" i="1" dirty="0">
                <a:latin typeface="Cambria" pitchFamily="18" charset="0"/>
              </a:rPr>
              <a:t>The Nag </a:t>
            </a:r>
            <a:r>
              <a:rPr lang="en-US" sz="1600" i="1" dirty="0" err="1">
                <a:latin typeface="Cambria" pitchFamily="18" charset="0"/>
              </a:rPr>
              <a:t>Hammadi</a:t>
            </a:r>
            <a:r>
              <a:rPr lang="en-US" sz="1600" i="1" dirty="0">
                <a:latin typeface="Cambria" pitchFamily="18" charset="0"/>
              </a:rPr>
              <a:t> Library</a:t>
            </a:r>
            <a:r>
              <a:rPr lang="en-US" sz="1600" dirty="0"/>
              <a:t>, pp. 384-6.</a:t>
            </a: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4038600" y="6172200"/>
            <a:ext cx="2057400" cy="685800"/>
          </a:xfrm>
          <a:prstGeom prst="rect">
            <a:avLst/>
          </a:prstGeom>
          <a:noFill/>
          <a:ln>
            <a:noFill/>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latin typeface="Cambria" pitchFamily="18" charset="0"/>
              </a:rPr>
              <a:t>Hermetic Self-awareness</a:t>
            </a:r>
            <a:endParaRPr lang="en-US" dirty="0" smtClean="0">
              <a:latin typeface="Cambria" pitchFamily="18" charset="0"/>
            </a:endParaRPr>
          </a:p>
        </p:txBody>
      </p:sp>
      <p:sp>
        <p:nvSpPr>
          <p:cNvPr id="9219" name="Rectangle 4"/>
          <p:cNvSpPr>
            <a:spLocks noChangeArrowheads="1"/>
          </p:cNvSpPr>
          <p:nvPr/>
        </p:nvSpPr>
        <p:spPr bwMode="auto">
          <a:xfrm>
            <a:off x="914400" y="1447800"/>
            <a:ext cx="7978775" cy="4038600"/>
          </a:xfrm>
          <a:prstGeom prst="rect">
            <a:avLst/>
          </a:prstGeom>
          <a:noFill/>
          <a:ln w="9525">
            <a:noFill/>
            <a:miter lim="800000"/>
            <a:headEnd/>
            <a:tailEnd/>
          </a:ln>
        </p:spPr>
        <p:txBody>
          <a:bodyPr>
            <a:spAutoFit/>
          </a:bodyPr>
          <a:lstStyle/>
          <a:p>
            <a:pPr>
              <a:lnSpc>
                <a:spcPct val="90000"/>
              </a:lnSpc>
              <a:spcBef>
                <a:spcPct val="50000"/>
              </a:spcBef>
            </a:pPr>
            <a:r>
              <a:rPr lang="en-GB" sz="2400" dirty="0"/>
              <a:t>Self-awareness is vital for the individual’s relationship with her cosmos.</a:t>
            </a:r>
          </a:p>
          <a:p>
            <a:pPr>
              <a:lnSpc>
                <a:spcPct val="90000"/>
              </a:lnSpc>
              <a:spcBef>
                <a:spcPct val="50000"/>
              </a:spcBef>
            </a:pPr>
            <a:r>
              <a:rPr lang="en-GB" sz="2400" dirty="0" err="1"/>
              <a:t>Poimandres</a:t>
            </a:r>
            <a:r>
              <a:rPr lang="en-GB" sz="2400" dirty="0"/>
              <a:t>, speaking to Hermes: </a:t>
            </a:r>
          </a:p>
          <a:p>
            <a:pPr>
              <a:lnSpc>
                <a:spcPct val="90000"/>
              </a:lnSpc>
              <a:spcBef>
                <a:spcPct val="50000"/>
              </a:spcBef>
            </a:pPr>
            <a:r>
              <a:rPr lang="en-GB" sz="2400" dirty="0">
                <a:latin typeface="Cambria" pitchFamily="18" charset="0"/>
              </a:rPr>
              <a:t>Look 'at what you yourself have in you;  for in you too, the word is son, and the mind is father of the </a:t>
            </a:r>
            <a:r>
              <a:rPr lang="en-GB" sz="2400" b="1" dirty="0">
                <a:latin typeface="Cambria" pitchFamily="18" charset="0"/>
              </a:rPr>
              <a:t>word…Now fix your thought upon the Light…and learn to know it</a:t>
            </a:r>
            <a:r>
              <a:rPr lang="en-GB" sz="2400" dirty="0">
                <a:latin typeface="Cambria" pitchFamily="18" charset="0"/>
              </a:rPr>
              <a:t>.</a:t>
            </a:r>
            <a:endParaRPr lang="en-GB" sz="1600" dirty="0">
              <a:latin typeface="Cambria" pitchFamily="18" charset="0"/>
            </a:endParaRPr>
          </a:p>
          <a:p>
            <a:pPr>
              <a:lnSpc>
                <a:spcPct val="90000"/>
              </a:lnSpc>
              <a:spcBef>
                <a:spcPct val="50000"/>
              </a:spcBef>
            </a:pPr>
            <a:r>
              <a:rPr lang="en-US" sz="1600" dirty="0" err="1"/>
              <a:t>Libellus</a:t>
            </a:r>
            <a:r>
              <a:rPr lang="en-US" sz="1600" dirty="0"/>
              <a:t> I. 6, in Scott, </a:t>
            </a:r>
            <a:r>
              <a:rPr lang="en-US" sz="1600" i="1" dirty="0" err="1"/>
              <a:t>Hermetica</a:t>
            </a:r>
            <a:r>
              <a:rPr lang="en-US" sz="1600" dirty="0"/>
              <a:t>, Vol. 1, p. 117.</a:t>
            </a:r>
            <a:endParaRPr lang="en-GB" sz="1600" dirty="0"/>
          </a:p>
          <a:p>
            <a:pPr>
              <a:lnSpc>
                <a:spcPct val="90000"/>
              </a:lnSpc>
              <a:spcBef>
                <a:spcPct val="50000"/>
              </a:spcBef>
            </a:pPr>
            <a:r>
              <a:rPr lang="en-GB" sz="2400" dirty="0"/>
              <a:t>'He who has recognised himself [acknowledged the divinity within] enters into the Good‘.</a:t>
            </a:r>
            <a:endParaRPr lang="en-US" dirty="0"/>
          </a:p>
          <a:p>
            <a:pPr>
              <a:lnSpc>
                <a:spcPct val="90000"/>
              </a:lnSpc>
              <a:spcBef>
                <a:spcPct val="50000"/>
              </a:spcBef>
            </a:pPr>
            <a:r>
              <a:rPr lang="en-US" dirty="0"/>
              <a:t> </a:t>
            </a:r>
            <a:r>
              <a:rPr lang="en-US" sz="1600" dirty="0">
                <a:hlinkClick r:id="" action="ppaction://noaction"/>
              </a:rPr>
              <a:t>[2]</a:t>
            </a:r>
            <a:r>
              <a:rPr lang="en-US" sz="1600" dirty="0"/>
              <a:t> </a:t>
            </a:r>
            <a:r>
              <a:rPr lang="en-US" sz="1600" dirty="0" err="1"/>
              <a:t>Libellus</a:t>
            </a:r>
            <a:r>
              <a:rPr lang="en-US" sz="1600" dirty="0"/>
              <a:t> I.18, in Scott, </a:t>
            </a:r>
            <a:r>
              <a:rPr lang="en-US" sz="1600" i="1" dirty="0" err="1"/>
              <a:t>Hermetica</a:t>
            </a:r>
            <a:r>
              <a:rPr lang="en-US" sz="1600" dirty="0"/>
              <a:t>, Vol. 1, p. 125.</a:t>
            </a: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2971800" y="5638800"/>
            <a:ext cx="2494384" cy="990600"/>
          </a:xfrm>
          <a:prstGeom prst="rect">
            <a:avLst/>
          </a:prstGeom>
          <a:noFill/>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z="4000" dirty="0" smtClean="0">
                <a:latin typeface="Cambria" pitchFamily="18" charset="0"/>
              </a:rPr>
              <a:t>Gnosticism: salvation through Christ</a:t>
            </a:r>
            <a:endParaRPr lang="en-US" sz="4000" dirty="0" smtClean="0">
              <a:latin typeface="Cambria" pitchFamily="18" charset="0"/>
            </a:endParaRPr>
          </a:p>
        </p:txBody>
      </p:sp>
      <p:sp>
        <p:nvSpPr>
          <p:cNvPr id="13315" name="Rectangle 4"/>
          <p:cNvSpPr>
            <a:spLocks noChangeArrowheads="1"/>
          </p:cNvSpPr>
          <p:nvPr/>
        </p:nvSpPr>
        <p:spPr bwMode="auto">
          <a:xfrm>
            <a:off x="685800" y="1800225"/>
            <a:ext cx="8001000" cy="4438138"/>
          </a:xfrm>
          <a:prstGeom prst="rect">
            <a:avLst/>
          </a:prstGeom>
          <a:noFill/>
          <a:ln w="9525">
            <a:noFill/>
            <a:miter lim="800000"/>
            <a:headEnd/>
            <a:tailEnd/>
          </a:ln>
        </p:spPr>
        <p:txBody>
          <a:bodyPr>
            <a:spAutoFit/>
          </a:bodyPr>
          <a:lstStyle/>
          <a:p>
            <a:pPr>
              <a:lnSpc>
                <a:spcPct val="80000"/>
              </a:lnSpc>
              <a:spcBef>
                <a:spcPct val="50000"/>
              </a:spcBef>
            </a:pPr>
            <a:r>
              <a:rPr lang="en-GB" sz="2400" dirty="0">
                <a:latin typeface="Cambria" pitchFamily="18" charset="0"/>
              </a:rPr>
              <a:t>But salvation was possible through Christ</a:t>
            </a:r>
          </a:p>
          <a:p>
            <a:pPr>
              <a:lnSpc>
                <a:spcPct val="80000"/>
              </a:lnSpc>
              <a:spcBef>
                <a:spcPct val="50000"/>
              </a:spcBef>
            </a:pPr>
            <a:r>
              <a:rPr lang="en-GB" sz="2400" i="1" dirty="0">
                <a:latin typeface="Cambria" pitchFamily="18" charset="0"/>
              </a:rPr>
              <a:t>‘Live with Christ, and he will save you. </a:t>
            </a:r>
            <a:r>
              <a:rPr lang="en-GB" sz="2400" b="1" i="1" dirty="0">
                <a:latin typeface="Cambria" pitchFamily="18" charset="0"/>
              </a:rPr>
              <a:t>For he is the true light and the sun of life. For just as the sun which is visible and makes light for the eyes of the flesh, so Christ illuminates every mind and the heart…the light of Christ, which is reason…</a:t>
            </a:r>
            <a:r>
              <a:rPr lang="en-GB" sz="2400" i="1" dirty="0">
                <a:latin typeface="Cambria" pitchFamily="18" charset="0"/>
              </a:rPr>
              <a:t>For everything which is visible is a copy of that which is hidden. For as a fire which burns in a place without being confined to it, </a:t>
            </a:r>
            <a:r>
              <a:rPr lang="en-GB" sz="2400" b="1" i="1" dirty="0">
                <a:latin typeface="Cambria" pitchFamily="18" charset="0"/>
              </a:rPr>
              <a:t>so it is with the sun which is in the sky, all of whose rays extend to places on the earth. Similarly, Christ has a single being, and he gives light to every place. </a:t>
            </a:r>
            <a:r>
              <a:rPr lang="en-GB" sz="2400" i="1" dirty="0">
                <a:latin typeface="Cambria" pitchFamily="18" charset="0"/>
              </a:rPr>
              <a:t>This is also the way in which he speaks of our mind, as if it were a lamp which burns up the place. (Being) in a part of the soul, it gives light to all the parts’</a:t>
            </a:r>
            <a:r>
              <a:rPr lang="en-GB" sz="2000" i="1" dirty="0">
                <a:latin typeface="Cambria" pitchFamily="18" charset="0"/>
              </a:rPr>
              <a:t>.</a:t>
            </a:r>
            <a:r>
              <a:rPr lang="en-GB" sz="1600" i="1" dirty="0">
                <a:latin typeface="Cambria" pitchFamily="18" charset="0"/>
                <a:hlinkClick r:id="" action="ppaction://noaction"/>
              </a:rPr>
              <a:t>[1]</a:t>
            </a:r>
            <a:endParaRPr lang="en-US" sz="1600" i="1" dirty="0">
              <a:latin typeface="Cambria" pitchFamily="18" charset="0"/>
            </a:endParaRPr>
          </a:p>
          <a:p>
            <a:pPr>
              <a:lnSpc>
                <a:spcPct val="80000"/>
              </a:lnSpc>
              <a:spcBef>
                <a:spcPct val="50000"/>
              </a:spcBef>
            </a:pPr>
            <a:r>
              <a:rPr lang="en-US" sz="1600" dirty="0">
                <a:latin typeface="Cambria" pitchFamily="18" charset="0"/>
                <a:hlinkClick r:id="" action="ppaction://noaction"/>
              </a:rPr>
              <a:t>[1]</a:t>
            </a:r>
            <a:r>
              <a:rPr lang="en-US" sz="1600" dirty="0">
                <a:latin typeface="Cambria" pitchFamily="18" charset="0"/>
              </a:rPr>
              <a:t> ‘The Teachings of Silvanus’, 96-98, in Robinson, </a:t>
            </a:r>
            <a:r>
              <a:rPr lang="en-US" sz="1600" i="1" dirty="0">
                <a:latin typeface="Cambria" pitchFamily="18" charset="0"/>
              </a:rPr>
              <a:t>Nag </a:t>
            </a:r>
            <a:r>
              <a:rPr lang="en-US" sz="1600" i="1" dirty="0" err="1">
                <a:latin typeface="Cambria" pitchFamily="18" charset="0"/>
              </a:rPr>
              <a:t>Hammadi</a:t>
            </a:r>
            <a:r>
              <a:rPr lang="en-US" sz="1600" i="1" dirty="0">
                <a:latin typeface="Cambria" pitchFamily="18" charset="0"/>
              </a:rPr>
              <a:t> Library</a:t>
            </a:r>
            <a:r>
              <a:rPr lang="en-US" sz="1600" dirty="0">
                <a:latin typeface="Cambria" pitchFamily="18" charset="0"/>
              </a:rPr>
              <a:t>, pp. 385-8.</a:t>
            </a: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6781800" y="1295400"/>
            <a:ext cx="1828800" cy="609600"/>
          </a:xfrm>
          <a:prstGeom prst="rect">
            <a:avLst/>
          </a:prstGeom>
          <a:noFill/>
          <a:ln>
            <a:no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274638"/>
            <a:ext cx="8147050" cy="1143000"/>
          </a:xfrm>
        </p:spPr>
        <p:txBody>
          <a:bodyPr>
            <a:normAutofit fontScale="90000"/>
          </a:bodyPr>
          <a:lstStyle/>
          <a:p>
            <a:r>
              <a:rPr lang="en-GB" altLang="en-US" dirty="0" smtClean="0">
                <a:latin typeface="Cambria" pitchFamily="18" charset="0"/>
              </a:rPr>
              <a:t>Thirteenth Century: Thomas Aquinas: </a:t>
            </a:r>
            <a:r>
              <a:rPr lang="en-GB" altLang="en-US" i="1" dirty="0" smtClean="0">
                <a:latin typeface="Cambria" pitchFamily="18" charset="0"/>
              </a:rPr>
              <a:t>Summa Contra Gentiles</a:t>
            </a:r>
          </a:p>
        </p:txBody>
      </p:sp>
      <p:sp>
        <p:nvSpPr>
          <p:cNvPr id="25603" name="Content Placeholder 2"/>
          <p:cNvSpPr>
            <a:spLocks noGrp="1"/>
          </p:cNvSpPr>
          <p:nvPr>
            <p:ph idx="1"/>
          </p:nvPr>
        </p:nvSpPr>
        <p:spPr/>
        <p:txBody>
          <a:bodyPr/>
          <a:lstStyle/>
          <a:p>
            <a:r>
              <a:rPr lang="en-GB" altLang="en-US" sz="2000" dirty="0" smtClean="0">
                <a:latin typeface="Cambria" pitchFamily="18" charset="0"/>
              </a:rPr>
              <a:t>III.91.2:</a:t>
            </a:r>
          </a:p>
          <a:p>
            <a:r>
              <a:rPr lang="en-GB" altLang="en-US" sz="2000" b="1" dirty="0" smtClean="0">
                <a:latin typeface="Cambria" pitchFamily="18" charset="0"/>
              </a:rPr>
              <a:t>Of course acts of choice and movements of the will are controlled by God.</a:t>
            </a:r>
            <a:r>
              <a:rPr lang="en-GB" altLang="en-US" sz="2000" dirty="0" smtClean="0">
                <a:latin typeface="Cambria" pitchFamily="18" charset="0"/>
              </a:rPr>
              <a:t> And human intellectual knowledge is ordered by God through the mediation of the angels. </a:t>
            </a:r>
            <a:r>
              <a:rPr lang="en-GB" altLang="en-US" sz="2000" b="1" dirty="0" smtClean="0">
                <a:latin typeface="Cambria" pitchFamily="18" charset="0"/>
              </a:rPr>
              <a:t>Whereas matters pertinent to bodily things, </a:t>
            </a:r>
            <a:r>
              <a:rPr lang="en-GB" altLang="en-US" sz="2000" dirty="0" smtClean="0">
                <a:latin typeface="Cambria" pitchFamily="18" charset="0"/>
              </a:rPr>
              <a:t>whether they are internal or external, when they come within the use of man, are </a:t>
            </a:r>
            <a:r>
              <a:rPr lang="en-GB" altLang="en-US" sz="2000" b="1" dirty="0" smtClean="0">
                <a:latin typeface="Cambria" pitchFamily="18" charset="0"/>
              </a:rPr>
              <a:t>governed by God by means of the angels and the celestial bodies.</a:t>
            </a:r>
          </a:p>
          <a:p>
            <a:r>
              <a:rPr lang="en-GB" altLang="en-US" sz="2000" dirty="0" smtClean="0">
                <a:latin typeface="Cambria" pitchFamily="18" charset="0"/>
              </a:rPr>
              <a:t> </a:t>
            </a:r>
          </a:p>
          <a:p>
            <a:r>
              <a:rPr lang="en-GB" altLang="en-US" sz="2000" dirty="0" smtClean="0">
                <a:latin typeface="Cambria" pitchFamily="18" charset="0"/>
              </a:rPr>
              <a:t>III.92.2: </a:t>
            </a:r>
            <a:r>
              <a:rPr lang="en-GB" altLang="en-US" sz="2000" b="1" dirty="0" smtClean="0">
                <a:latin typeface="Cambria" pitchFamily="18" charset="0"/>
              </a:rPr>
              <a:t>'man is ordered in regard to his body under the celestial bodies</a:t>
            </a:r>
            <a:r>
              <a:rPr lang="en-GB" altLang="en-US" sz="2000" dirty="0" smtClean="0">
                <a:latin typeface="Cambria" pitchFamily="18" charset="0"/>
              </a:rPr>
              <a:t>, in regard to his intellect under the angels, and in regard to his will under God</a:t>
            </a:r>
          </a:p>
          <a:p>
            <a:r>
              <a:rPr lang="en-GB" altLang="en-US" dirty="0" smtClean="0"/>
              <a:t> </a:t>
            </a:r>
          </a:p>
          <a:p>
            <a:endParaRPr lang="en-GB" altLang="en-US" dirty="0" smtClean="0"/>
          </a:p>
        </p:txBody>
      </p:sp>
      <p:pic>
        <p:nvPicPr>
          <p:cNvPr id="25604" name="Content Placeholder 3" descr="Thomas Aquinas 2.jpeg"/>
          <p:cNvPicPr>
            <a:picLocks noChangeAspect="1"/>
          </p:cNvPicPr>
          <p:nvPr/>
        </p:nvPicPr>
        <p:blipFill>
          <a:blip r:embed="rId2" cstate="print"/>
          <a:srcRect/>
          <a:stretch>
            <a:fillRect/>
          </a:stretch>
        </p:blipFill>
        <p:spPr bwMode="auto">
          <a:xfrm>
            <a:off x="7702550" y="4911725"/>
            <a:ext cx="1441450" cy="1946275"/>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2971800" y="5638800"/>
            <a:ext cx="2494384" cy="9906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r>
              <a:rPr lang="en-GB" altLang="en-US" dirty="0" smtClean="0">
                <a:latin typeface="Cambria" pitchFamily="18" charset="0"/>
              </a:rPr>
              <a:t>Thomas Aquinas: Free will and escape from sin</a:t>
            </a:r>
            <a:endParaRPr lang="en-US" altLang="en-US" dirty="0" smtClean="0">
              <a:latin typeface="Cambria" pitchFamily="18" charset="0"/>
            </a:endParaRPr>
          </a:p>
        </p:txBody>
      </p:sp>
      <p:sp>
        <p:nvSpPr>
          <p:cNvPr id="28675" name="Content Placeholder 2"/>
          <p:cNvSpPr>
            <a:spLocks noGrp="1"/>
          </p:cNvSpPr>
          <p:nvPr>
            <p:ph idx="1"/>
          </p:nvPr>
        </p:nvSpPr>
        <p:spPr/>
        <p:txBody>
          <a:bodyPr/>
          <a:lstStyle/>
          <a:p>
            <a:pPr eaLnBrk="1" hangingPunct="1"/>
            <a:r>
              <a:rPr lang="en-US" altLang="en-US" sz="1800" b="1" dirty="0" smtClean="0">
                <a:latin typeface="Cambria" pitchFamily="18" charset="0"/>
              </a:rPr>
              <a:t>‘That astrologers not </a:t>
            </a:r>
            <a:r>
              <a:rPr lang="en-US" altLang="en-US" sz="1800" b="1" dirty="0" err="1" smtClean="0">
                <a:latin typeface="Cambria" pitchFamily="18" charset="0"/>
              </a:rPr>
              <a:t>unfrequently</a:t>
            </a:r>
            <a:r>
              <a:rPr lang="en-US" altLang="en-US" sz="1800" b="1" dirty="0" smtClean="0">
                <a:latin typeface="Cambria" pitchFamily="18" charset="0"/>
              </a:rPr>
              <a:t> forecast the truth by observing the stars may be explained in two ways. </a:t>
            </a:r>
          </a:p>
          <a:p>
            <a:pPr eaLnBrk="1" hangingPunct="1"/>
            <a:r>
              <a:rPr lang="en-US" altLang="en-US" sz="1800" b="1" dirty="0" smtClean="0">
                <a:latin typeface="Cambria" pitchFamily="18" charset="0"/>
              </a:rPr>
              <a:t>First, because a great number of men follow their bodily passions, so that their actions are for the most part disposed in accordance with the inclination of the heavenly bodies: </a:t>
            </a:r>
          </a:p>
          <a:p>
            <a:pPr eaLnBrk="1" hangingPunct="1"/>
            <a:r>
              <a:rPr lang="en-US" altLang="en-US" sz="1800" b="1" dirty="0" smtClean="0">
                <a:latin typeface="Cambria" pitchFamily="18" charset="0"/>
              </a:rPr>
              <a:t>while there are few, namely, the wise alone, who moderate these inclinations by their reason. </a:t>
            </a:r>
          </a:p>
          <a:p>
            <a:pPr eaLnBrk="1" hangingPunct="1"/>
            <a:endParaRPr lang="en-GB" altLang="en-US" sz="1800" dirty="0" smtClean="0">
              <a:latin typeface="Cambria" pitchFamily="18" charset="0"/>
            </a:endParaRPr>
          </a:p>
          <a:p>
            <a:pPr eaLnBrk="1" hangingPunct="1"/>
            <a:r>
              <a:rPr lang="en-GB" altLang="en-US" sz="1800" dirty="0" smtClean="0">
                <a:latin typeface="Cambria" pitchFamily="18" charset="0"/>
              </a:rPr>
              <a:t>Thomas Aquinas</a:t>
            </a:r>
          </a:p>
          <a:p>
            <a:pPr eaLnBrk="1" hangingPunct="1"/>
            <a:r>
              <a:rPr lang="en-GB" altLang="en-US" sz="1800" i="1" dirty="0" smtClean="0">
                <a:latin typeface="Cambria" pitchFamily="18" charset="0"/>
              </a:rPr>
              <a:t>Summa </a:t>
            </a:r>
            <a:r>
              <a:rPr lang="en-GB" altLang="en-US" sz="1800" i="1" dirty="0" err="1" smtClean="0">
                <a:latin typeface="Cambria" pitchFamily="18" charset="0"/>
              </a:rPr>
              <a:t>Theologica</a:t>
            </a:r>
            <a:r>
              <a:rPr lang="en-GB" altLang="en-US" sz="1800" dirty="0" smtClean="0">
                <a:latin typeface="Cambria" pitchFamily="18" charset="0"/>
              </a:rPr>
              <a:t> 2.2.95.5</a:t>
            </a:r>
            <a:endParaRPr lang="en-US" altLang="en-US" sz="1800" dirty="0" smtClean="0">
              <a:latin typeface="Cambria" pitchFamily="18" charset="0"/>
            </a:endParaRPr>
          </a:p>
          <a:p>
            <a:pPr eaLnBrk="1" hangingPunct="1"/>
            <a:r>
              <a:rPr lang="en-GB" altLang="en-US" sz="1800" u="sng" dirty="0" smtClean="0">
                <a:latin typeface="Cambria" pitchFamily="18" charset="0"/>
                <a:hlinkClick r:id="rId2"/>
              </a:rPr>
              <a:t>http://www.newadvent.org/summa/309505.htm</a:t>
            </a:r>
            <a:endParaRPr lang="en-US" altLang="en-US" sz="1800" dirty="0" smtClean="0">
              <a:latin typeface="Cambria" pitchFamily="18" charset="0"/>
            </a:endParaRPr>
          </a:p>
          <a:p>
            <a:pPr eaLnBrk="1" hangingPunct="1"/>
            <a:endParaRPr lang="en-US" altLang="en-US" dirty="0" smtClean="0"/>
          </a:p>
        </p:txBody>
      </p:sp>
      <p:pic>
        <p:nvPicPr>
          <p:cNvPr id="28676" name="Picture 2"/>
          <p:cNvPicPr>
            <a:picLocks noChangeAspect="1" noChangeArrowheads="1"/>
          </p:cNvPicPr>
          <p:nvPr/>
        </p:nvPicPr>
        <p:blipFill>
          <a:blip r:embed="rId3" cstate="print"/>
          <a:srcRect/>
          <a:stretch>
            <a:fillRect/>
          </a:stretch>
        </p:blipFill>
        <p:spPr bwMode="auto">
          <a:xfrm>
            <a:off x="6775450" y="6000750"/>
            <a:ext cx="2081213" cy="857250"/>
          </a:xfrm>
          <a:prstGeom prst="rect">
            <a:avLst/>
          </a:prstGeom>
          <a:noFill/>
          <a:ln w="9525">
            <a:noFill/>
            <a:miter lim="800000"/>
            <a:headEnd/>
            <a:tailEnd/>
          </a:ln>
        </p:spPr>
      </p:pic>
      <p:pic>
        <p:nvPicPr>
          <p:cNvPr id="28677" name="Content Placeholder 3" descr="Thomas Aquinas 2.jpeg"/>
          <p:cNvPicPr>
            <a:picLocks noChangeAspect="1"/>
          </p:cNvPicPr>
          <p:nvPr/>
        </p:nvPicPr>
        <p:blipFill>
          <a:blip r:embed="rId4" cstate="print"/>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Modern Astronomy influences theories of morality</a:t>
            </a:r>
            <a:endParaRPr lang="en-GB" dirty="0">
              <a:latin typeface="Cambria" pitchFamily="18" charset="0"/>
            </a:endParaRPr>
          </a:p>
        </p:txBody>
      </p:sp>
      <p:sp>
        <p:nvSpPr>
          <p:cNvPr id="3" name="Content Placeholder 2"/>
          <p:cNvSpPr>
            <a:spLocks noGrp="1"/>
          </p:cNvSpPr>
          <p:nvPr>
            <p:ph idx="1"/>
          </p:nvPr>
        </p:nvSpPr>
        <p:spPr/>
        <p:txBody>
          <a:bodyPr>
            <a:normAutofit/>
          </a:bodyPr>
          <a:lstStyle/>
          <a:p>
            <a:pPr>
              <a:buNone/>
            </a:pPr>
            <a:r>
              <a:rPr lang="en-GB" sz="2400" dirty="0" smtClean="0">
                <a:latin typeface="Cambria" pitchFamily="18" charset="0"/>
              </a:rPr>
              <a:t>Newton: idea of universal law in the universe prompts idea of universal law in human society; everyone is subject to the same law and therefore everyone is equal; human rights.</a:t>
            </a:r>
          </a:p>
          <a:p>
            <a:pPr>
              <a:buNone/>
            </a:pPr>
            <a:r>
              <a:rPr lang="en-GB" sz="2400" dirty="0" smtClean="0">
                <a:latin typeface="Cambria" pitchFamily="18" charset="0"/>
              </a:rPr>
              <a:t>Einstein: theory of relativity (no centre in the universe) used to justify theories of cultural relativity; no one culture has any more validity than any other; we must not criticise other cultures.</a:t>
            </a:r>
            <a:endParaRPr lang="en-GB" sz="2400" dirty="0">
              <a:latin typeface="Cambria" pitchFamily="18" charset="0"/>
            </a:endParaRPr>
          </a:p>
        </p:txBody>
      </p:sp>
      <p:pic>
        <p:nvPicPr>
          <p:cNvPr id="4" name="Picture 3" descr="IsaacNewton-1689.jpeg"/>
          <p:cNvPicPr>
            <a:picLocks noChangeAspect="1"/>
          </p:cNvPicPr>
          <p:nvPr/>
        </p:nvPicPr>
        <p:blipFill>
          <a:blip r:embed="rId2" cstate="print"/>
          <a:stretch>
            <a:fillRect/>
          </a:stretch>
        </p:blipFill>
        <p:spPr>
          <a:xfrm>
            <a:off x="4038600" y="4419600"/>
            <a:ext cx="1504950" cy="2066798"/>
          </a:xfrm>
          <a:prstGeom prst="rect">
            <a:avLst/>
          </a:prstGeom>
        </p:spPr>
      </p:pic>
      <p:pic>
        <p:nvPicPr>
          <p:cNvPr id="5" name="Picture 4" descr="Einstein_(Nobel).png"/>
          <p:cNvPicPr>
            <a:picLocks noChangeAspect="1"/>
          </p:cNvPicPr>
          <p:nvPr/>
        </p:nvPicPr>
        <p:blipFill>
          <a:blip r:embed="rId3" cstate="print"/>
          <a:stretch>
            <a:fillRect/>
          </a:stretch>
        </p:blipFill>
        <p:spPr>
          <a:xfrm>
            <a:off x="6096000" y="4267200"/>
            <a:ext cx="1554878" cy="2195122"/>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838200" y="5029200"/>
            <a:ext cx="2494384" cy="9906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Conclusion</a:t>
            </a:r>
            <a:endParaRPr lang="en-GB" dirty="0">
              <a:latin typeface="Cambria" pitchFamily="18" charset="0"/>
            </a:endParaRPr>
          </a:p>
        </p:txBody>
      </p:sp>
      <p:sp>
        <p:nvSpPr>
          <p:cNvPr id="3" name="Content Placeholder 2"/>
          <p:cNvSpPr>
            <a:spLocks noGrp="1"/>
          </p:cNvSpPr>
          <p:nvPr>
            <p:ph idx="1"/>
          </p:nvPr>
        </p:nvSpPr>
        <p:spPr/>
        <p:txBody>
          <a:bodyPr>
            <a:normAutofit fontScale="85000" lnSpcReduction="10000"/>
          </a:bodyPr>
          <a:lstStyle/>
          <a:p>
            <a:r>
              <a:rPr lang="en-GB" sz="3600" dirty="0" smtClean="0">
                <a:latin typeface="Cambria" pitchFamily="18" charset="0"/>
              </a:rPr>
              <a:t>In the history of astronomy – including modern astronomy – explore the cultural contexts.</a:t>
            </a:r>
          </a:p>
          <a:p>
            <a:r>
              <a:rPr lang="en-GB" sz="3600" dirty="0" smtClean="0">
                <a:latin typeface="Cambria" pitchFamily="18" charset="0"/>
              </a:rPr>
              <a:t>To look at the sky is to witness a moral drama</a:t>
            </a:r>
          </a:p>
          <a:p>
            <a:endParaRPr lang="en-GB" sz="2100" dirty="0" smtClean="0">
              <a:latin typeface="Cambria" pitchFamily="18" charset="0"/>
            </a:endParaRPr>
          </a:p>
          <a:p>
            <a:r>
              <a:rPr lang="en-GB" sz="2100" dirty="0" smtClean="0">
                <a:latin typeface="Cambria" pitchFamily="18" charset="0"/>
              </a:rPr>
              <a:t>Reading:</a:t>
            </a:r>
          </a:p>
          <a:p>
            <a:r>
              <a:rPr lang="en-GB" sz="2100" dirty="0" smtClean="0">
                <a:latin typeface="Cambria" pitchFamily="18" charset="0"/>
              </a:rPr>
              <a:t>Bloomfield, Morton W., ‘The Origin of the Concept of the Seven Cardinal Sins’, </a:t>
            </a:r>
            <a:r>
              <a:rPr lang="en-GB" sz="2100" i="1" dirty="0" smtClean="0">
                <a:latin typeface="Cambria" pitchFamily="18" charset="0"/>
              </a:rPr>
              <a:t>The Harvard Theological Review</a:t>
            </a:r>
            <a:r>
              <a:rPr lang="en-GB" sz="2100" dirty="0" smtClean="0">
                <a:latin typeface="Cambria" pitchFamily="18" charset="0"/>
              </a:rPr>
              <a:t>, Vol. 34 no 2 (Apr. 1941), pp. 121-128.</a:t>
            </a:r>
          </a:p>
          <a:p>
            <a:r>
              <a:rPr lang="en-GB" sz="2100" dirty="0" smtClean="0">
                <a:latin typeface="Cambria" pitchFamily="18" charset="0"/>
              </a:rPr>
              <a:t>Bloomfield, Morton W., </a:t>
            </a:r>
            <a:r>
              <a:rPr lang="en-GB" sz="2100" i="1" dirty="0" smtClean="0">
                <a:latin typeface="Cambria" pitchFamily="18" charset="0"/>
              </a:rPr>
              <a:t>The Seven Deadly Sins; and Introduction to the History of a Religious  Concept, with Special Reference to Medieval English Literature</a:t>
            </a:r>
            <a:r>
              <a:rPr lang="en-GB" sz="2100" dirty="0" smtClean="0">
                <a:latin typeface="Cambria" pitchFamily="18" charset="0"/>
              </a:rPr>
              <a:t> (Ann </a:t>
            </a:r>
            <a:r>
              <a:rPr lang="en-GB" sz="2100" dirty="0" err="1" smtClean="0">
                <a:latin typeface="Cambria" pitchFamily="18" charset="0"/>
              </a:rPr>
              <a:t>Arbor</a:t>
            </a:r>
            <a:r>
              <a:rPr lang="en-GB" sz="2100" dirty="0" smtClean="0">
                <a:latin typeface="Cambria" pitchFamily="18" charset="0"/>
              </a:rPr>
              <a:t>: Michigan State College Press, 1952).</a:t>
            </a:r>
            <a:r>
              <a:rPr lang="en-GB" dirty="0" smtClean="0"/>
              <a:t/>
            </a:r>
            <a:br>
              <a:rPr lang="en-GB" dirty="0" smtClean="0"/>
            </a:br>
            <a:endParaRPr lang="en-GB" dirty="0" smtClean="0"/>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wne="http://schemas.microsoft.com/office/word/2006/wordml" xmlns:wp="http://schemas.openxmlformats.org/drawingml/2006/wordprocessingDrawing" xmlns:m="http://schemas.openxmlformats.org/officeDocument/2006/math" xmlns:ve="http://schemas.openxmlformats.org/markup-compatibility/2006" val="0"/>
              </a:ext>
            </a:extLst>
          </a:blip>
          <a:srcRect/>
          <a:stretch>
            <a:fillRect/>
          </a:stretch>
        </p:blipFill>
        <p:spPr bwMode="auto">
          <a:xfrm>
            <a:off x="2971800" y="5638800"/>
            <a:ext cx="2494384" cy="9906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TotalTime>
  <Words>1550</Words>
  <Application>Microsoft Office PowerPoint</Application>
  <PresentationFormat>On-screen Show (4:3)</PresentationFormat>
  <Paragraphs>94</Paragraphs>
  <Slides>15</Slides>
  <Notes>6</Notes>
  <HiddenSlides>0</HiddenSlides>
  <MMClips>1</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Morality, Ethics and the Planets. </vt:lpstr>
      <vt:lpstr>Introduction</vt:lpstr>
      <vt:lpstr>‘The Soul Drama’ and Astronomy</vt:lpstr>
      <vt:lpstr>Persian Religion</vt:lpstr>
      <vt:lpstr>Plato – the pure and the damned</vt:lpstr>
      <vt:lpstr>The Ptolemaic Planets </vt:lpstr>
      <vt:lpstr> Negotiating Sin and Salvation: The Corpus Hermeticum </vt:lpstr>
      <vt:lpstr>The Hermetic ascent through the planetary spheres </vt:lpstr>
      <vt:lpstr>Gnosticism: the cosmos as prison</vt:lpstr>
      <vt:lpstr>Hermetic Self-awareness</vt:lpstr>
      <vt:lpstr>Gnosticism: salvation through Christ</vt:lpstr>
      <vt:lpstr>Thirteenth Century: Thomas Aquinas: Summa Contra Gentiles</vt:lpstr>
      <vt:lpstr>Thomas Aquinas: Free will and escape from sin</vt:lpstr>
      <vt:lpstr>Modern Astronomy influences theories of morality</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14</cp:revision>
  <dcterms:created xsi:type="dcterms:W3CDTF">2017-09-10T09:04:37Z</dcterms:created>
  <dcterms:modified xsi:type="dcterms:W3CDTF">2017-09-17T13:01:06Z</dcterms:modified>
</cp:coreProperties>
</file>