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67" r:id="rId2"/>
    <p:sldId id="265" r:id="rId3"/>
    <p:sldId id="261" r:id="rId4"/>
    <p:sldId id="262" r:id="rId5"/>
    <p:sldId id="263" r:id="rId6"/>
    <p:sldId id="256" r:id="rId7"/>
    <p:sldId id="257" r:id="rId8"/>
    <p:sldId id="264" r:id="rId9"/>
    <p:sldId id="258" r:id="rId10"/>
    <p:sldId id="259" r:id="rId11"/>
    <p:sldId id="260" r:id="rId12"/>
    <p:sldId id="301" r:id="rId13"/>
    <p:sldId id="290" r:id="rId14"/>
    <p:sldId id="284" r:id="rId15"/>
    <p:sldId id="299" r:id="rId16"/>
    <p:sldId id="298" r:id="rId17"/>
    <p:sldId id="300" r:id="rId18"/>
    <p:sldId id="269" r:id="rId19"/>
    <p:sldId id="270" r:id="rId20"/>
    <p:sldId id="271" r:id="rId21"/>
    <p:sldId id="272" r:id="rId22"/>
    <p:sldId id="278" r:id="rId23"/>
    <p:sldId id="273" r:id="rId24"/>
    <p:sldId id="274" r:id="rId25"/>
    <p:sldId id="275" r:id="rId26"/>
    <p:sldId id="296" r:id="rId27"/>
    <p:sldId id="266" r:id="rId28"/>
    <p:sldId id="302" r:id="rId29"/>
    <p:sldId id="304" r:id="rId30"/>
    <p:sldId id="305" r:id="rId31"/>
    <p:sldId id="30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E0C54EB-897D-40F5-930C-101894E76802}">
          <p14:sldIdLst>
            <p14:sldId id="267"/>
            <p14:sldId id="265"/>
            <p14:sldId id="261"/>
            <p14:sldId id="262"/>
            <p14:sldId id="263"/>
            <p14:sldId id="256"/>
            <p14:sldId id="257"/>
          </p14:sldIdLst>
        </p14:section>
        <p14:section name="Untitled Section" id="{016B8D8F-ED2E-4237-90F4-7F316DD06177}">
          <p14:sldIdLst>
            <p14:sldId id="264"/>
            <p14:sldId id="258"/>
            <p14:sldId id="259"/>
            <p14:sldId id="260"/>
            <p14:sldId id="301"/>
            <p14:sldId id="290"/>
            <p14:sldId id="284"/>
            <p14:sldId id="299"/>
            <p14:sldId id="298"/>
            <p14:sldId id="300"/>
            <p14:sldId id="269"/>
            <p14:sldId id="270"/>
            <p14:sldId id="271"/>
            <p14:sldId id="272"/>
            <p14:sldId id="278"/>
            <p14:sldId id="273"/>
            <p14:sldId id="274"/>
            <p14:sldId id="275"/>
            <p14:sldId id="296"/>
            <p14:sldId id="266"/>
            <p14:sldId id="302"/>
            <p14:sldId id="304"/>
            <p14:sldId id="305"/>
            <p14:sldId id="30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AE8AEA-C8A6-4C6A-B955-DC521EB14584}" v="44" dt="2025-11-01T15:08:34.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D6AF92-1384-4124-920B-1FC33D99120A}" type="datetimeFigureOut">
              <a:rPr lang="en-IN" smtClean="0"/>
              <a:t>03-11-2025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A7ED7-91D8-4CDF-AE49-2277FCE5F86D}" type="slidenum">
              <a:rPr lang="en-IN" smtClean="0"/>
              <a:t>‹#›</a:t>
            </a:fld>
            <a:endParaRPr lang="en-IN"/>
          </a:p>
        </p:txBody>
      </p:sp>
    </p:spTree>
    <p:extLst>
      <p:ext uri="{BB962C8B-B14F-4D97-AF65-F5344CB8AC3E}">
        <p14:creationId xmlns:p14="http://schemas.microsoft.com/office/powerpoint/2010/main" val="3403573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63130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8" name="Google Shape;8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167466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4" name="Google Shape;94;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02227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13406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1" name="Google Shape;11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96752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6" name="Google Shape;11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57505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4" name="Google Shape;12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85868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49F6D-8877-3641-BE13-FEF5FE12BE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FCB71AD-9074-412D-6F0C-26EEC76687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307B6BEC-A949-4628-14EB-5707AEB5AE0C}"/>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5" name="Footer Placeholder 4">
            <a:extLst>
              <a:ext uri="{FF2B5EF4-FFF2-40B4-BE49-F238E27FC236}">
                <a16:creationId xmlns:a16="http://schemas.microsoft.com/office/drawing/2014/main" id="{81B2E90E-D6E6-FC64-9A67-5FCFC9E45C9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094CEDC-DE42-420F-0128-058353B94C86}"/>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1145957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942DF-6693-0D7E-FD1E-345DC0F439F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6BE4876-2B13-53CF-4A86-47BCEF3FEA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81963A0-F339-74FD-7331-3D1A2D596A5C}"/>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5" name="Footer Placeholder 4">
            <a:extLst>
              <a:ext uri="{FF2B5EF4-FFF2-40B4-BE49-F238E27FC236}">
                <a16:creationId xmlns:a16="http://schemas.microsoft.com/office/drawing/2014/main" id="{75818819-568B-FD2D-B520-17AA313F2EC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38C5B4C-4335-2F7F-8B40-04F827F3919C}"/>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773566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8753F-5036-2158-167B-2405499251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D965B83-F31E-98CE-482D-105B23D318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D1DE6C-4F03-0902-9A56-FE8A4A6502CD}"/>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5" name="Footer Placeholder 4">
            <a:extLst>
              <a:ext uri="{FF2B5EF4-FFF2-40B4-BE49-F238E27FC236}">
                <a16:creationId xmlns:a16="http://schemas.microsoft.com/office/drawing/2014/main" id="{DEE89AB3-0371-C310-8CCA-BEEBCD8CFF1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FA4D33F-2D90-CBFB-B663-69B2667E99B4}"/>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655171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1B3C1-F50B-DD1D-CB74-ABE1166C76E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3F897B6-C871-17B5-DB31-A77529A467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AA8C52A-7076-2383-8188-689D558577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51C23350-83D3-80EF-0D63-9BA1CCB2856A}"/>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6" name="Footer Placeholder 5">
            <a:extLst>
              <a:ext uri="{FF2B5EF4-FFF2-40B4-BE49-F238E27FC236}">
                <a16:creationId xmlns:a16="http://schemas.microsoft.com/office/drawing/2014/main" id="{D42E2B02-542C-400D-3B73-989BF19A2A2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184A63C-91FB-6CCB-033E-2B74FAA8C7B1}"/>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1952167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9F85-1DB9-87AD-7368-F2F2E888546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E46F6F6-B51A-10D2-401C-69CD348B23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149F21-212D-CC8E-2937-6F8A0FBDBDD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301AB2EA-DE55-4CDC-50AE-EF9B724E68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1FFA8E-3E05-DD67-A92E-9A69730C69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DF20FAD-07B9-708B-A7AD-66E91B70EF57}"/>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8" name="Footer Placeholder 7">
            <a:extLst>
              <a:ext uri="{FF2B5EF4-FFF2-40B4-BE49-F238E27FC236}">
                <a16:creationId xmlns:a16="http://schemas.microsoft.com/office/drawing/2014/main" id="{F24ED7EB-2152-7FD8-E397-799CBE98979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47878599-DF61-C7B1-37EA-A6561832E3A9}"/>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3997121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5D793-A36B-0AE8-86B6-ED1A766274F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405DAF8-4D1A-4BF5-4785-77FFB8EC99AB}"/>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4" name="Footer Placeholder 3">
            <a:extLst>
              <a:ext uri="{FF2B5EF4-FFF2-40B4-BE49-F238E27FC236}">
                <a16:creationId xmlns:a16="http://schemas.microsoft.com/office/drawing/2014/main" id="{2BBE3AFD-1F76-D7DF-74E9-005828D6CFEA}"/>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B70F0FE-FA2B-478A-2A1B-BD8775C6DA85}"/>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1837987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B0B3C0-DB94-EF41-17BA-71ACA44E7192}"/>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3" name="Footer Placeholder 2">
            <a:extLst>
              <a:ext uri="{FF2B5EF4-FFF2-40B4-BE49-F238E27FC236}">
                <a16:creationId xmlns:a16="http://schemas.microsoft.com/office/drawing/2014/main" id="{E82FD5D5-8214-7B26-3567-B7C60A90BC7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868212A3-46B4-6752-061E-BE26C2166139}"/>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564568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487A7-AAD5-188A-33CC-63422B3C76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090BEB31-089D-42E4-90EE-5C47E2777F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4567452-49CB-3060-38A1-475B5A2EF2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247BB6-24D1-0698-74B4-BD6FADA79045}"/>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6" name="Footer Placeholder 5">
            <a:extLst>
              <a:ext uri="{FF2B5EF4-FFF2-40B4-BE49-F238E27FC236}">
                <a16:creationId xmlns:a16="http://schemas.microsoft.com/office/drawing/2014/main" id="{8CB727C7-6261-71FE-A298-111F58582D3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4421D7F-E464-A640-715C-4A4C91E23F9B}"/>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1960223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B00FA-CA2A-8557-3CBE-5993D2F8A1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FA15AAF-87DA-B7FE-D63D-DE867F543C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82B5133-BF04-AD0B-DFD5-0877CA05EF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44C9D7-ACB3-0581-C2AE-34DA13A35A0D}"/>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6" name="Footer Placeholder 5">
            <a:extLst>
              <a:ext uri="{FF2B5EF4-FFF2-40B4-BE49-F238E27FC236}">
                <a16:creationId xmlns:a16="http://schemas.microsoft.com/office/drawing/2014/main" id="{7959AFAE-563E-4F31-0394-1E70E091123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DEAA31A-FBC0-BFAD-BB76-C726D0AF720A}"/>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2038748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03F93-F9EB-B71A-6E8E-65EF9E2EAB6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C6F50C4-3DEE-F764-1E21-0A7DB2FC42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37D14E6-2CB2-5C74-857B-D5F6A20B9368}"/>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5" name="Footer Placeholder 4">
            <a:extLst>
              <a:ext uri="{FF2B5EF4-FFF2-40B4-BE49-F238E27FC236}">
                <a16:creationId xmlns:a16="http://schemas.microsoft.com/office/drawing/2014/main" id="{B7683F08-E817-4E3C-74A2-12C43929801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60CCC88-37A9-D0FC-2E6D-A515E508A563}"/>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4243459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39C6C9-498C-1CEE-BC36-1621AEF17A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316D983-E811-8FD1-B599-1328FCF382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E25BDB1-0D7B-0CCC-CEEC-A69E87E1ED2F}"/>
              </a:ext>
            </a:extLst>
          </p:cNvPr>
          <p:cNvSpPr>
            <a:spLocks noGrp="1"/>
          </p:cNvSpPr>
          <p:nvPr>
            <p:ph type="dt" sz="half" idx="10"/>
          </p:nvPr>
        </p:nvSpPr>
        <p:spPr/>
        <p:txBody>
          <a:bodyPr/>
          <a:lstStyle/>
          <a:p>
            <a:fld id="{9AA06A54-1A54-49EC-9B35-7520A6989906}" type="datetimeFigureOut">
              <a:rPr lang="en-IN" smtClean="0"/>
              <a:t>03-11-2025</a:t>
            </a:fld>
            <a:endParaRPr lang="en-IN"/>
          </a:p>
        </p:txBody>
      </p:sp>
      <p:sp>
        <p:nvSpPr>
          <p:cNvPr id="5" name="Footer Placeholder 4">
            <a:extLst>
              <a:ext uri="{FF2B5EF4-FFF2-40B4-BE49-F238E27FC236}">
                <a16:creationId xmlns:a16="http://schemas.microsoft.com/office/drawing/2014/main" id="{A6A04777-0773-4534-5780-8380FF6EA50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B85C172-142C-98CB-E3E0-B479326B64CB}"/>
              </a:ext>
            </a:extLst>
          </p:cNvPr>
          <p:cNvSpPr>
            <a:spLocks noGrp="1"/>
          </p:cNvSpPr>
          <p:nvPr>
            <p:ph type="sldNum" sz="quarter" idx="12"/>
          </p:nvPr>
        </p:nvSpPr>
        <p:spPr/>
        <p:txBody>
          <a:bodyPr/>
          <a:lstStyle/>
          <a:p>
            <a:fld id="{9DD729ED-6B0F-4CBA-BA47-AD5E09A064E4}" type="slidenum">
              <a:rPr lang="en-IN" smtClean="0"/>
              <a:t>‹#›</a:t>
            </a:fld>
            <a:endParaRPr lang="en-IN"/>
          </a:p>
        </p:txBody>
      </p:sp>
    </p:spTree>
    <p:extLst>
      <p:ext uri="{BB962C8B-B14F-4D97-AF65-F5344CB8AC3E}">
        <p14:creationId xmlns:p14="http://schemas.microsoft.com/office/powerpoint/2010/main" val="12355013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37F8C-684C-31A9-8FAF-39818D1B701C}"/>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8930DB9D-D764-BD37-F3E1-EB411F8425CA}"/>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0EDC4DB5-2E73-92F2-5139-A1586F11D4B2}"/>
              </a:ext>
            </a:extLst>
          </p:cNvPr>
          <p:cNvSpPr txBox="1">
            <a:spLocks noGrp="1"/>
          </p:cNvSpPr>
          <p:nvPr>
            <p:ph type="dt" sz="half" idx="7"/>
          </p:nvPr>
        </p:nvSpPr>
        <p:spPr/>
        <p:txBody>
          <a:bodyPr/>
          <a:lstStyle>
            <a:lvl1pPr>
              <a:defRPr/>
            </a:lvl1pPr>
          </a:lstStyle>
          <a:p>
            <a:pPr lvl="0"/>
            <a:fld id="{D7490733-9A9D-40B1-BE77-BFF95171DC41}" type="datetime1">
              <a:rPr lang="en-GB"/>
              <a:pPr lvl="0"/>
              <a:t>03/11/2025</a:t>
            </a:fld>
            <a:endParaRPr lang="en-GB"/>
          </a:p>
        </p:txBody>
      </p:sp>
      <p:sp>
        <p:nvSpPr>
          <p:cNvPr id="5" name="Footer Placeholder 4">
            <a:extLst>
              <a:ext uri="{FF2B5EF4-FFF2-40B4-BE49-F238E27FC236}">
                <a16:creationId xmlns:a16="http://schemas.microsoft.com/office/drawing/2014/main" id="{83AE2FBF-15A9-CEE9-D4DC-E4F63D43A77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1C41876-1C84-002A-373E-BD5B23580663}"/>
              </a:ext>
            </a:extLst>
          </p:cNvPr>
          <p:cNvSpPr txBox="1">
            <a:spLocks noGrp="1"/>
          </p:cNvSpPr>
          <p:nvPr>
            <p:ph type="sldNum" sz="quarter" idx="8"/>
          </p:nvPr>
        </p:nvSpPr>
        <p:spPr/>
        <p:txBody>
          <a:bodyPr/>
          <a:lstStyle>
            <a:lvl1pPr>
              <a:defRPr/>
            </a:lvl1pPr>
          </a:lstStyle>
          <a:p>
            <a:pPr lvl="0"/>
            <a:fld id="{55446C37-C8B3-4555-A7D1-F52A276ED8BE}" type="slidenum">
              <a:t>‹#›</a:t>
            </a:fld>
            <a:endParaRPr lang="en-GB"/>
          </a:p>
        </p:txBody>
      </p:sp>
    </p:spTree>
    <p:extLst>
      <p:ext uri="{BB962C8B-B14F-4D97-AF65-F5344CB8AC3E}">
        <p14:creationId xmlns:p14="http://schemas.microsoft.com/office/powerpoint/2010/main" val="10085676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E01CE3-EC76-A40C-AC38-377F1219F5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3AED1AE-2A1C-9EE1-1EA2-176B0C2DCE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CF17861-4045-8425-0394-713A1F3029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A06A54-1A54-49EC-9B35-7520A6989906}" type="datetimeFigureOut">
              <a:rPr lang="en-IN" smtClean="0"/>
              <a:t>03-11-2025</a:t>
            </a:fld>
            <a:endParaRPr lang="en-IN"/>
          </a:p>
        </p:txBody>
      </p:sp>
      <p:sp>
        <p:nvSpPr>
          <p:cNvPr id="5" name="Footer Placeholder 4">
            <a:extLst>
              <a:ext uri="{FF2B5EF4-FFF2-40B4-BE49-F238E27FC236}">
                <a16:creationId xmlns:a16="http://schemas.microsoft.com/office/drawing/2014/main" id="{A2681DEE-20E6-9980-417F-C046E2473F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0E8D319-E409-B125-412D-19BEFB580F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D729ED-6B0F-4CBA-BA47-AD5E09A064E4}" type="slidenum">
              <a:rPr lang="en-IN" smtClean="0"/>
              <a:t>‹#›</a:t>
            </a:fld>
            <a:endParaRPr lang="en-IN"/>
          </a:p>
        </p:txBody>
      </p:sp>
    </p:spTree>
    <p:extLst>
      <p:ext uri="{BB962C8B-B14F-4D97-AF65-F5344CB8AC3E}">
        <p14:creationId xmlns:p14="http://schemas.microsoft.com/office/powerpoint/2010/main" val="1205166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4.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1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8.xml"/><Relationship Id="rId5" Type="http://schemas.openxmlformats.org/officeDocument/2006/relationships/image" Target="../media/image17.sv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8.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 Id="rId9" Type="http://schemas.openxmlformats.org/officeDocument/2006/relationships/image" Target="../media/image25.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bhf.org.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hyperlink" Target="https://www.nhsconfed.org/publications/office-health-improvement-and-disparities-and-health-inequalities"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AD7954ED-3A98-7B5D-EEE0-5F0E2B5C16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4900" y="195394"/>
            <a:ext cx="1685925" cy="2171700"/>
          </a:xfrm>
        </p:spPr>
      </p:pic>
      <p:sp>
        <p:nvSpPr>
          <p:cNvPr id="11" name="TextBox 10">
            <a:extLst>
              <a:ext uri="{FF2B5EF4-FFF2-40B4-BE49-F238E27FC236}">
                <a16:creationId xmlns:a16="http://schemas.microsoft.com/office/drawing/2014/main" id="{29C32104-3299-C924-5290-93E2A604DBE4}"/>
              </a:ext>
            </a:extLst>
          </p:cNvPr>
          <p:cNvSpPr txBox="1"/>
          <p:nvPr/>
        </p:nvSpPr>
        <p:spPr>
          <a:xfrm>
            <a:off x="1880825" y="335666"/>
            <a:ext cx="10116275" cy="6463308"/>
          </a:xfrm>
          <a:prstGeom prst="rect">
            <a:avLst/>
          </a:prstGeom>
          <a:noFill/>
        </p:spPr>
        <p:txBody>
          <a:bodyPr wrap="square">
            <a:spAutoFit/>
          </a:bodyPr>
          <a:lstStyle/>
          <a:p>
            <a:r>
              <a:rPr lang="en-IN" sz="2400" b="1" dirty="0" err="1"/>
              <a:t>Prifysgol</a:t>
            </a:r>
            <a:r>
              <a:rPr lang="en-IN" sz="2400" b="1" dirty="0"/>
              <a:t> Cymru</a:t>
            </a:r>
          </a:p>
          <a:p>
            <a:r>
              <a:rPr lang="en-IN" dirty="0"/>
              <a:t>Y </a:t>
            </a:r>
            <a:r>
              <a:rPr lang="en-IN" dirty="0" err="1"/>
              <a:t>Drindod</a:t>
            </a:r>
            <a:r>
              <a:rPr lang="en-IN" dirty="0"/>
              <a:t> Dewi Sant</a:t>
            </a:r>
          </a:p>
          <a:p>
            <a:r>
              <a:rPr lang="en-IN" sz="2400" b="1" dirty="0"/>
              <a:t>University of Wales</a:t>
            </a:r>
          </a:p>
          <a:p>
            <a:r>
              <a:rPr lang="en-IN" dirty="0"/>
              <a:t>Trinity Saint David</a:t>
            </a:r>
          </a:p>
          <a:p>
            <a:endParaRPr lang="en-IN" dirty="0"/>
          </a:p>
          <a:p>
            <a:pPr>
              <a:lnSpc>
                <a:spcPct val="150000"/>
              </a:lnSpc>
            </a:pPr>
            <a:r>
              <a:rPr lang="en-IN" sz="1600" b="1" dirty="0">
                <a:latin typeface="Arial" panose="020B0604020202020204" pitchFamily="34" charset="0"/>
                <a:cs typeface="Arial" panose="020B0604020202020204" pitchFamily="34" charset="0"/>
              </a:rPr>
              <a:t>                                Module: Social Epidemiology and Public Health Development</a:t>
            </a:r>
          </a:p>
          <a:p>
            <a:pPr algn="just">
              <a:lnSpc>
                <a:spcPct val="150000"/>
              </a:lnSpc>
            </a:pPr>
            <a:r>
              <a:rPr lang="en-IN" sz="1600" b="1" dirty="0">
                <a:latin typeface="Arial" panose="020B0604020202020204" pitchFamily="34" charset="0"/>
                <a:cs typeface="Arial" panose="020B0604020202020204" pitchFamily="34" charset="0"/>
              </a:rPr>
              <a:t>                                                    Module Code: LCHS700_LON</a:t>
            </a:r>
          </a:p>
          <a:p>
            <a:pPr algn="just">
              <a:lnSpc>
                <a:spcPct val="150000"/>
              </a:lnSpc>
            </a:pPr>
            <a:r>
              <a:rPr lang="en-IN" sz="1600" b="1" dirty="0">
                <a:latin typeface="Arial" panose="020B0604020202020204" pitchFamily="34" charset="0"/>
                <a:cs typeface="Arial" panose="020B0604020202020204" pitchFamily="34" charset="0"/>
              </a:rPr>
              <a:t>                                                     Lecturer- Dr Ruzanna Gevorgyan</a:t>
            </a:r>
          </a:p>
          <a:p>
            <a:pPr algn="just">
              <a:lnSpc>
                <a:spcPct val="150000"/>
              </a:lnSpc>
            </a:pPr>
            <a:r>
              <a:rPr lang="en-IN" sz="1600" b="1" dirty="0">
                <a:latin typeface="Arial" panose="020B0604020202020204" pitchFamily="34" charset="0"/>
                <a:cs typeface="Arial" panose="020B0604020202020204" pitchFamily="34" charset="0"/>
              </a:rPr>
              <a:t>                                                 Assessment 1 , Group Presentation</a:t>
            </a:r>
          </a:p>
          <a:p>
            <a:pPr algn="just">
              <a:lnSpc>
                <a:spcPct val="150000"/>
              </a:lnSpc>
            </a:pPr>
            <a:r>
              <a:rPr lang="en-IN" sz="1600" b="1" dirty="0">
                <a:latin typeface="Arial" panose="020B0604020202020204" pitchFamily="34" charset="0"/>
                <a:cs typeface="Arial" panose="020B0604020202020204" pitchFamily="34" charset="0"/>
              </a:rPr>
              <a:t>                                         Topic: OBESITY IN OLDER ADULTS (Age- 55-74)</a:t>
            </a:r>
          </a:p>
          <a:p>
            <a:pPr algn="just">
              <a:lnSpc>
                <a:spcPct val="150000"/>
              </a:lnSpc>
            </a:pPr>
            <a:r>
              <a:rPr lang="en-IN" sz="1600" b="1" dirty="0">
                <a:latin typeface="Arial" panose="020B0604020202020204" pitchFamily="34" charset="0"/>
                <a:cs typeface="Arial" panose="020B0604020202020204" pitchFamily="34" charset="0"/>
              </a:rPr>
              <a:t>                                         Student names:</a:t>
            </a:r>
          </a:p>
          <a:p>
            <a:pPr algn="just">
              <a:lnSpc>
                <a:spcPct val="150000"/>
              </a:lnSpc>
            </a:pPr>
            <a:r>
              <a:rPr lang="en-IN" sz="1600" b="1" dirty="0">
                <a:latin typeface="Arial" panose="020B0604020202020204" pitchFamily="34" charset="0"/>
                <a:cs typeface="Arial" panose="020B0604020202020204" pitchFamily="34" charset="0"/>
              </a:rPr>
              <a:t>                                       1.  IRENE ANNA PRADEESH    - Student ID-2430629     (TASK 1)</a:t>
            </a:r>
          </a:p>
          <a:p>
            <a:pPr algn="just">
              <a:lnSpc>
                <a:spcPct val="150000"/>
              </a:lnSpc>
            </a:pPr>
            <a:r>
              <a:rPr lang="en-IN" sz="1600" b="1" dirty="0">
                <a:latin typeface="Arial" panose="020B0604020202020204" pitchFamily="34" charset="0"/>
                <a:cs typeface="Arial" panose="020B0604020202020204" pitchFamily="34" charset="0"/>
              </a:rPr>
              <a:t>                                       2.  ESTHER LYAMU                   - Student ID- 22131249  (TASK 2)</a:t>
            </a:r>
          </a:p>
          <a:p>
            <a:pPr algn="just">
              <a:lnSpc>
                <a:spcPct val="150000"/>
              </a:lnSpc>
            </a:pPr>
            <a:r>
              <a:rPr lang="en-IN" sz="1600" b="1" dirty="0">
                <a:latin typeface="Arial" panose="020B0604020202020204" pitchFamily="34" charset="0"/>
                <a:cs typeface="Arial" panose="020B0604020202020204" pitchFamily="34" charset="0"/>
              </a:rPr>
              <a:t>                                       3.  SALOMI KHRISTI                  - Student ID-24332369  (TASK 3)</a:t>
            </a:r>
          </a:p>
          <a:p>
            <a:pPr algn="ctr">
              <a:lnSpc>
                <a:spcPct val="150000"/>
              </a:lnSpc>
            </a:pPr>
            <a:r>
              <a:rPr lang="en-IN" sz="1600" b="1" dirty="0">
                <a:latin typeface="Arial" panose="020B0604020202020204" pitchFamily="34" charset="0"/>
                <a:cs typeface="Arial" panose="020B0604020202020204" pitchFamily="34" charset="0"/>
              </a:rPr>
              <a:t>Deadline:  04 November, 2025, 14:00 (2 PM)</a:t>
            </a:r>
          </a:p>
          <a:p>
            <a:pPr algn="just"/>
            <a:r>
              <a:rPr lang="en-IN" dirty="0" err="1">
                <a:latin typeface="Arial" panose="020B0604020202020204" pitchFamily="34" charset="0"/>
                <a:cs typeface="Arial" panose="020B0604020202020204" pitchFamily="34" charset="0"/>
              </a:rPr>
              <a:t>Acknowledgement,I</a:t>
            </a:r>
            <a:r>
              <a:rPr lang="en-IN" dirty="0">
                <a:latin typeface="Arial" panose="020B0604020202020204" pitchFamily="34" charset="0"/>
                <a:cs typeface="Arial" panose="020B0604020202020204" pitchFamily="34" charset="0"/>
              </a:rPr>
              <a:t> confirm that I have not used any Al tools in the research and creation of this assignment. I confirm that I have not presented any Al-generated materials as my work. I confirm I have copies of my drafts, notes, and other resources I used, which I may be asked to provide in evidence.</a:t>
            </a:r>
          </a:p>
        </p:txBody>
      </p:sp>
    </p:spTree>
    <p:extLst>
      <p:ext uri="{BB962C8B-B14F-4D97-AF65-F5344CB8AC3E}">
        <p14:creationId xmlns:p14="http://schemas.microsoft.com/office/powerpoint/2010/main" val="906604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 name="Content Placeholder 54">
            <a:extLst>
              <a:ext uri="{FF2B5EF4-FFF2-40B4-BE49-F238E27FC236}">
                <a16:creationId xmlns:a16="http://schemas.microsoft.com/office/drawing/2014/main" id="{61717604-8A43-F9CF-1A2E-7014790236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934200"/>
          </a:xfrm>
        </p:spPr>
      </p:pic>
      <p:sp>
        <p:nvSpPr>
          <p:cNvPr id="57" name="TextBox 56">
            <a:extLst>
              <a:ext uri="{FF2B5EF4-FFF2-40B4-BE49-F238E27FC236}">
                <a16:creationId xmlns:a16="http://schemas.microsoft.com/office/drawing/2014/main" id="{04166222-03D5-E06F-A8CD-01B6A998A282}"/>
              </a:ext>
            </a:extLst>
          </p:cNvPr>
          <p:cNvSpPr txBox="1"/>
          <p:nvPr/>
        </p:nvSpPr>
        <p:spPr>
          <a:xfrm flipH="1">
            <a:off x="10352313" y="6595646"/>
            <a:ext cx="3483430" cy="338554"/>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canva</a:t>
            </a:r>
            <a:r>
              <a:rPr lang="en-US" sz="1600" dirty="0">
                <a:latin typeface="Arial" panose="020B0604020202020204" pitchFamily="34" charset="0"/>
                <a:cs typeface="Arial" panose="020B0604020202020204" pitchFamily="34" charset="0"/>
              </a:rPr>
              <a:t> images)</a:t>
            </a:r>
            <a:endParaRPr lang="en-IN" sz="1600" dirty="0"/>
          </a:p>
        </p:txBody>
      </p:sp>
    </p:spTree>
    <p:extLst>
      <p:ext uri="{BB962C8B-B14F-4D97-AF65-F5344CB8AC3E}">
        <p14:creationId xmlns:p14="http://schemas.microsoft.com/office/powerpoint/2010/main" val="2067674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7B859-7CC3-6683-3D88-2613669B0A8B}"/>
              </a:ext>
            </a:extLst>
          </p:cNvPr>
          <p:cNvSpPr>
            <a:spLocks noGrp="1"/>
          </p:cNvSpPr>
          <p:nvPr>
            <p:ph type="title"/>
          </p:nvPr>
        </p:nvSpPr>
        <p:spPr>
          <a:xfrm>
            <a:off x="839788" y="239487"/>
            <a:ext cx="10515600" cy="1055827"/>
          </a:xfrm>
        </p:spPr>
        <p:txBody>
          <a:bodyPr>
            <a:normAutofit fontScale="90000"/>
          </a:bodyPr>
          <a:lstStyle/>
          <a:p>
            <a:pPr>
              <a:lnSpc>
                <a:spcPct val="150000"/>
              </a:lnSpc>
            </a:pPr>
            <a:r>
              <a:rPr lang="en-US" b="1" u="sng" dirty="0">
                <a:latin typeface="Arial" panose="020B0604020202020204" pitchFamily="34" charset="0"/>
                <a:cs typeface="Arial" panose="020B0604020202020204" pitchFamily="34" charset="0"/>
              </a:rPr>
              <a:t>6 WEEK CAMPAIGN- </a:t>
            </a:r>
            <a:r>
              <a:rPr lang="en-US" b="1" u="sng" dirty="0">
                <a:solidFill>
                  <a:srgbClr val="FF0000"/>
                </a:solidFill>
                <a:latin typeface="Arial" panose="020B0604020202020204" pitchFamily="34" charset="0"/>
                <a:cs typeface="Arial" panose="020B0604020202020204" pitchFamily="34" charset="0"/>
              </a:rPr>
              <a:t>MOVE AND NOURISH</a:t>
            </a:r>
            <a:endParaRPr lang="en-IN" b="1" u="sng" dirty="0">
              <a:solidFill>
                <a:srgbClr val="FF0000"/>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393FEBF-AAC9-B129-559B-FE90A71569B7}"/>
              </a:ext>
            </a:extLst>
          </p:cNvPr>
          <p:cNvSpPr>
            <a:spLocks noGrp="1"/>
          </p:cNvSpPr>
          <p:nvPr>
            <p:ph sz="half" idx="2"/>
          </p:nvPr>
        </p:nvSpPr>
        <p:spPr>
          <a:xfrm>
            <a:off x="665617" y="1690688"/>
            <a:ext cx="5157787" cy="4927825"/>
          </a:xfrm>
        </p:spPr>
        <p:txBody>
          <a:bodyPr>
            <a:normAutofit fontScale="85000" lnSpcReduction="20000"/>
          </a:bodyPr>
          <a:lstStyle/>
          <a:p>
            <a:pPr>
              <a:lnSpc>
                <a:spcPct val="150000"/>
              </a:lnSpc>
            </a:pPr>
            <a:r>
              <a:rPr lang="en-US" sz="2600" b="1" u="sng" dirty="0">
                <a:solidFill>
                  <a:srgbClr val="FF0000"/>
                </a:solidFill>
                <a:latin typeface="Arial" panose="020B0604020202020204" pitchFamily="34" charset="0"/>
                <a:cs typeface="Arial" panose="020B0604020202020204" pitchFamily="34" charset="0"/>
              </a:rPr>
              <a:t>WEEK 1</a:t>
            </a:r>
            <a:r>
              <a:rPr lang="en-US" sz="2600" b="1" u="sng" dirty="0">
                <a:latin typeface="Arial" panose="020B0604020202020204" pitchFamily="34" charset="0"/>
                <a:cs typeface="Arial" panose="020B0604020202020204" pitchFamily="34" charset="0"/>
              </a:rPr>
              <a:t> </a:t>
            </a:r>
            <a:r>
              <a:rPr lang="en-US" sz="2600" b="1" dirty="0">
                <a:latin typeface="Arial" panose="020B0604020202020204" pitchFamily="34" charset="0"/>
                <a:cs typeface="Arial" panose="020B0604020202020204" pitchFamily="34" charset="0"/>
              </a:rPr>
              <a:t>-  AWARENESS</a:t>
            </a:r>
          </a:p>
          <a:p>
            <a:pPr>
              <a:lnSpc>
                <a:spcPct val="150000"/>
              </a:lnSpc>
            </a:pPr>
            <a:endParaRPr lang="en-US" sz="2600" b="1" dirty="0">
              <a:latin typeface="Arial" panose="020B0604020202020204" pitchFamily="34" charset="0"/>
              <a:cs typeface="Arial" panose="020B0604020202020204" pitchFamily="34" charset="0"/>
            </a:endParaRPr>
          </a:p>
          <a:p>
            <a:pPr marL="0" indent="0">
              <a:lnSpc>
                <a:spcPct val="150000"/>
              </a:lnSpc>
              <a:buNone/>
            </a:pPr>
            <a:endParaRPr lang="en-US" sz="2600" b="1" dirty="0">
              <a:latin typeface="Arial" panose="020B0604020202020204" pitchFamily="34" charset="0"/>
              <a:cs typeface="Arial" panose="020B0604020202020204" pitchFamily="34" charset="0"/>
            </a:endParaRPr>
          </a:p>
          <a:p>
            <a:pPr marL="0" indent="0">
              <a:lnSpc>
                <a:spcPct val="150000"/>
              </a:lnSpc>
              <a:buNone/>
            </a:pPr>
            <a:endParaRPr lang="en-US" sz="2600" b="1" dirty="0">
              <a:latin typeface="Arial" panose="020B0604020202020204" pitchFamily="34" charset="0"/>
              <a:cs typeface="Arial" panose="020B0604020202020204" pitchFamily="34" charset="0"/>
            </a:endParaRPr>
          </a:p>
          <a:p>
            <a:pPr>
              <a:lnSpc>
                <a:spcPct val="150000"/>
              </a:lnSpc>
            </a:pPr>
            <a:r>
              <a:rPr lang="en-US" sz="2600" b="1" u="sng" dirty="0">
                <a:solidFill>
                  <a:srgbClr val="FF0000"/>
                </a:solidFill>
                <a:latin typeface="Arial" panose="020B0604020202020204" pitchFamily="34" charset="0"/>
                <a:cs typeface="Arial" panose="020B0604020202020204" pitchFamily="34" charset="0"/>
              </a:rPr>
              <a:t>WEEK 2</a:t>
            </a:r>
            <a:r>
              <a:rPr lang="en-US" sz="2600" b="1" u="sng" dirty="0">
                <a:latin typeface="Arial" panose="020B0604020202020204" pitchFamily="34" charset="0"/>
                <a:cs typeface="Arial" panose="020B0604020202020204" pitchFamily="34" charset="0"/>
              </a:rPr>
              <a:t> </a:t>
            </a:r>
            <a:r>
              <a:rPr lang="en-US" sz="2600" b="1" dirty="0">
                <a:latin typeface="Arial" panose="020B0604020202020204" pitchFamily="34" charset="0"/>
                <a:cs typeface="Arial" panose="020B0604020202020204" pitchFamily="34" charset="0"/>
              </a:rPr>
              <a:t>– HEALTHY EATING</a:t>
            </a:r>
          </a:p>
          <a:p>
            <a:pPr marL="0" indent="0">
              <a:lnSpc>
                <a:spcPct val="150000"/>
              </a:lnSpc>
              <a:buNone/>
            </a:pPr>
            <a:endParaRPr lang="en-US" sz="2600" b="1" dirty="0">
              <a:latin typeface="Arial" panose="020B0604020202020204" pitchFamily="34" charset="0"/>
              <a:cs typeface="Arial" panose="020B0604020202020204" pitchFamily="34" charset="0"/>
            </a:endParaRPr>
          </a:p>
          <a:p>
            <a:pPr marL="0" indent="0">
              <a:buNone/>
            </a:pPr>
            <a:endParaRPr lang="en-IN" dirty="0"/>
          </a:p>
          <a:p>
            <a:pPr marL="0" indent="0">
              <a:buNone/>
            </a:pPr>
            <a:endParaRPr lang="en-IN" dirty="0"/>
          </a:p>
          <a:p>
            <a:pPr marL="0" indent="0">
              <a:buNone/>
            </a:pPr>
            <a:endParaRPr lang="en-IN" dirty="0"/>
          </a:p>
          <a:p>
            <a:pPr marL="0" indent="0">
              <a:buNone/>
            </a:pPr>
            <a:r>
              <a:rPr lang="en-US" sz="1900" dirty="0">
                <a:latin typeface="Arial" panose="020B0604020202020204" pitchFamily="34" charset="0"/>
                <a:cs typeface="Arial" panose="020B0604020202020204" pitchFamily="34" charset="0"/>
              </a:rPr>
              <a:t>(stock images)</a:t>
            </a:r>
          </a:p>
          <a:p>
            <a:pPr marL="0" indent="0">
              <a:buNone/>
            </a:pPr>
            <a:endParaRPr lang="en-IN" dirty="0"/>
          </a:p>
        </p:txBody>
      </p:sp>
      <p:sp>
        <p:nvSpPr>
          <p:cNvPr id="6" name="Content Placeholder 5">
            <a:extLst>
              <a:ext uri="{FF2B5EF4-FFF2-40B4-BE49-F238E27FC236}">
                <a16:creationId xmlns:a16="http://schemas.microsoft.com/office/drawing/2014/main" id="{22A4C4CE-2EBF-EC05-EB5A-C3CEE3940F20}"/>
              </a:ext>
            </a:extLst>
          </p:cNvPr>
          <p:cNvSpPr>
            <a:spLocks noGrp="1"/>
          </p:cNvSpPr>
          <p:nvPr>
            <p:ph sz="quarter" idx="4"/>
          </p:nvPr>
        </p:nvSpPr>
        <p:spPr>
          <a:xfrm>
            <a:off x="6172200" y="1774371"/>
            <a:ext cx="5183188" cy="4415292"/>
          </a:xfrm>
        </p:spPr>
        <p:txBody>
          <a:bodyPr>
            <a:normAutofit fontScale="85000" lnSpcReduction="20000"/>
          </a:bodyPr>
          <a:lstStyle/>
          <a:p>
            <a:pPr>
              <a:lnSpc>
                <a:spcPct val="170000"/>
              </a:lnSpc>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Put up posters, introducing the campaign, explaining the importance of healthy lifestyle.</a:t>
            </a:r>
          </a:p>
          <a:p>
            <a:pPr>
              <a:lnSpc>
                <a:spcPct val="170000"/>
              </a:lnSpc>
            </a:pPr>
            <a:r>
              <a:rPr lang="en-US" b="1" dirty="0">
                <a:latin typeface="Arial" panose="020B0604020202020204" pitchFamily="34" charset="0"/>
                <a:cs typeface="Arial" panose="020B0604020202020204" pitchFamily="34" charset="0"/>
              </a:rPr>
              <a:t> Showing examples of balanced meals, can use Eatwell guide and portion size.</a:t>
            </a:r>
          </a:p>
          <a:p>
            <a:pPr marL="0" indent="0">
              <a:lnSpc>
                <a:spcPct val="150000"/>
              </a:lnSpc>
              <a:buNone/>
            </a:pPr>
            <a:endParaRPr lang="en-US" dirty="0"/>
          </a:p>
          <a:p>
            <a:pPr marL="0" indent="0">
              <a:buNone/>
            </a:pPr>
            <a:endParaRPr lang="en-US" dirty="0"/>
          </a:p>
          <a:p>
            <a:endParaRPr lang="en-US" dirty="0"/>
          </a:p>
          <a:p>
            <a:endParaRPr lang="en-US" dirty="0"/>
          </a:p>
          <a:p>
            <a:endParaRPr lang="en-IN" dirty="0"/>
          </a:p>
          <a:p>
            <a:endParaRPr lang="en-US" dirty="0"/>
          </a:p>
        </p:txBody>
      </p:sp>
      <p:pic>
        <p:nvPicPr>
          <p:cNvPr id="5" name="Content Placeholder 16" descr="A bowl of cereal with fruits">
            <a:extLst>
              <a:ext uri="{FF2B5EF4-FFF2-40B4-BE49-F238E27FC236}">
                <a16:creationId xmlns:a16="http://schemas.microsoft.com/office/drawing/2014/main" id="{A0BA67D7-988F-DFA7-5674-EAEB526A67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36908" y="4530358"/>
            <a:ext cx="2939142" cy="1870441"/>
          </a:xfrm>
          <a:prstGeom prst="rect">
            <a:avLst/>
          </a:prstGeom>
        </p:spPr>
      </p:pic>
      <p:pic>
        <p:nvPicPr>
          <p:cNvPr id="7" name="Content Placeholder 20" descr="Hands being raised up">
            <a:extLst>
              <a:ext uri="{FF2B5EF4-FFF2-40B4-BE49-F238E27FC236}">
                <a16:creationId xmlns:a16="http://schemas.microsoft.com/office/drawing/2014/main" id="{5AF9FF3B-AE6E-0CD8-8DA9-81FE8CA4D7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0828" y="2324360"/>
            <a:ext cx="2073417" cy="1383781"/>
          </a:xfrm>
          <a:prstGeom prst="rect">
            <a:avLst/>
          </a:prstGeom>
        </p:spPr>
      </p:pic>
    </p:spTree>
    <p:extLst>
      <p:ext uri="{BB962C8B-B14F-4D97-AF65-F5344CB8AC3E}">
        <p14:creationId xmlns:p14="http://schemas.microsoft.com/office/powerpoint/2010/main" val="2225736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4C3E95-2CCF-A3B6-2F04-866E15125134}"/>
              </a:ext>
            </a:extLst>
          </p:cNvPr>
          <p:cNvSpPr>
            <a:spLocks noGrp="1"/>
          </p:cNvSpPr>
          <p:nvPr>
            <p:ph sz="half" idx="1"/>
          </p:nvPr>
        </p:nvSpPr>
        <p:spPr>
          <a:xfrm>
            <a:off x="489857" y="653143"/>
            <a:ext cx="5181600" cy="5943599"/>
          </a:xfrm>
        </p:spPr>
        <p:txBody>
          <a:bodyPr>
            <a:normAutofit/>
          </a:bodyPr>
          <a:lstStyle/>
          <a:p>
            <a:r>
              <a:rPr lang="en-US" dirty="0">
                <a:latin typeface="Arial" panose="020B0604020202020204" pitchFamily="34" charset="0"/>
                <a:cs typeface="Arial" panose="020B0604020202020204" pitchFamily="34" charset="0"/>
              </a:rPr>
              <a:t> </a:t>
            </a:r>
            <a:r>
              <a:rPr lang="en-US" b="1" u="sng" dirty="0">
                <a:solidFill>
                  <a:srgbClr val="FF0000"/>
                </a:solidFill>
                <a:latin typeface="Arial" panose="020B0604020202020204" pitchFamily="34" charset="0"/>
                <a:cs typeface="Arial" panose="020B0604020202020204" pitchFamily="34" charset="0"/>
              </a:rPr>
              <a:t>WEEK 3</a:t>
            </a:r>
            <a:r>
              <a:rPr lang="en-US" b="1" dirty="0">
                <a:latin typeface="Arial" panose="020B0604020202020204" pitchFamily="34" charset="0"/>
                <a:cs typeface="Arial" panose="020B0604020202020204" pitchFamily="34" charset="0"/>
              </a:rPr>
              <a:t>- GET ACTIVE</a:t>
            </a: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b="1" u="sng" dirty="0">
                <a:solidFill>
                  <a:srgbClr val="FF0000"/>
                </a:solidFill>
                <a:latin typeface="Arial" panose="020B0604020202020204" pitchFamily="34" charset="0"/>
                <a:cs typeface="Arial" panose="020B0604020202020204" pitchFamily="34" charset="0"/>
              </a:rPr>
              <a:t>WEEK 4</a:t>
            </a:r>
            <a:r>
              <a:rPr lang="en-US" b="1" dirty="0">
                <a:latin typeface="Arial" panose="020B0604020202020204" pitchFamily="34" charset="0"/>
                <a:cs typeface="Arial" panose="020B0604020202020204" pitchFamily="34" charset="0"/>
              </a:rPr>
              <a:t> –</a:t>
            </a:r>
          </a:p>
          <a:p>
            <a:pPr marL="0" indent="0">
              <a:buNone/>
            </a:pPr>
            <a:r>
              <a:rPr lang="en-US" b="1" dirty="0">
                <a:latin typeface="Arial" panose="020B0604020202020204" pitchFamily="34" charset="0"/>
                <a:cs typeface="Arial" panose="020B0604020202020204" pitchFamily="34" charset="0"/>
              </a:rPr>
              <a:t> STAYING  MOTIVATED</a:t>
            </a: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pPr marL="0" indent="0">
              <a:buNone/>
            </a:pPr>
            <a:endParaRPr lang="en-US" b="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(stock images)</a:t>
            </a:r>
            <a:endParaRPr lang="en-IN" sz="1200" dirty="0"/>
          </a:p>
        </p:txBody>
      </p:sp>
      <p:sp>
        <p:nvSpPr>
          <p:cNvPr id="4" name="Content Placeholder 3">
            <a:extLst>
              <a:ext uri="{FF2B5EF4-FFF2-40B4-BE49-F238E27FC236}">
                <a16:creationId xmlns:a16="http://schemas.microsoft.com/office/drawing/2014/main" id="{C5F7E80A-3776-D87F-F21F-5D7BE6209277}"/>
              </a:ext>
            </a:extLst>
          </p:cNvPr>
          <p:cNvSpPr>
            <a:spLocks noGrp="1"/>
          </p:cNvSpPr>
          <p:nvPr>
            <p:ph sz="half" idx="2"/>
          </p:nvPr>
        </p:nvSpPr>
        <p:spPr>
          <a:xfrm>
            <a:off x="6172200" y="653142"/>
            <a:ext cx="5181600" cy="5943599"/>
          </a:xfrm>
        </p:spPr>
        <p:txBody>
          <a:bodyPr>
            <a:normAutofit/>
          </a:bodyPr>
          <a:lstStyle/>
          <a:p>
            <a:pPr>
              <a:lnSpc>
                <a:spcPct val="150000"/>
              </a:lnSpc>
            </a:pPr>
            <a:r>
              <a:rPr lang="en-US" dirty="0"/>
              <a:t> </a:t>
            </a:r>
            <a:r>
              <a:rPr lang="en-US" b="1" dirty="0">
                <a:latin typeface="Arial" panose="020B0604020202020204" pitchFamily="34" charset="0"/>
                <a:cs typeface="Arial" panose="020B0604020202020204" pitchFamily="34" charset="0"/>
              </a:rPr>
              <a:t>Inviting people for a short walk or light exercises that suit them.</a:t>
            </a:r>
          </a:p>
          <a:p>
            <a:pPr>
              <a:lnSpc>
                <a:spcPct val="150000"/>
              </a:lnSpc>
            </a:pPr>
            <a:endParaRPr lang="en-US" b="1" dirty="0">
              <a:latin typeface="Arial" panose="020B0604020202020204" pitchFamily="34" charset="0"/>
              <a:cs typeface="Arial" panose="020B0604020202020204" pitchFamily="34" charset="0"/>
            </a:endParaRPr>
          </a:p>
          <a:p>
            <a:pPr>
              <a:lnSpc>
                <a:spcPct val="150000"/>
              </a:lnSpc>
            </a:pPr>
            <a:r>
              <a:rPr lang="en-US" b="1" dirty="0">
                <a:latin typeface="Arial" panose="020B0604020202020204" pitchFamily="34" charset="0"/>
                <a:cs typeface="Arial" panose="020B0604020202020204" pitchFamily="34" charset="0"/>
              </a:rPr>
              <a:t> Share stories of people who have improved their health, small talks, documentaries.</a:t>
            </a:r>
          </a:p>
          <a:p>
            <a:pPr>
              <a:lnSpc>
                <a:spcPct val="150000"/>
              </a:lnSpc>
            </a:pPr>
            <a:endParaRPr lang="en-US" b="1" dirty="0">
              <a:latin typeface="Arial" panose="020B0604020202020204" pitchFamily="34" charset="0"/>
              <a:cs typeface="Arial" panose="020B0604020202020204" pitchFamily="34" charset="0"/>
            </a:endParaRPr>
          </a:p>
          <a:p>
            <a:pPr>
              <a:lnSpc>
                <a:spcPct val="150000"/>
              </a:lnSpc>
            </a:pPr>
            <a:endParaRPr lang="en-IN" dirty="0"/>
          </a:p>
        </p:txBody>
      </p:sp>
      <p:pic>
        <p:nvPicPr>
          <p:cNvPr id="2" name="Content Placeholder 12" descr="Elderly person in a wheelchair">
            <a:extLst>
              <a:ext uri="{FF2B5EF4-FFF2-40B4-BE49-F238E27FC236}">
                <a16:creationId xmlns:a16="http://schemas.microsoft.com/office/drawing/2014/main" id="{EFE02408-12C6-5AE3-6459-44D3036271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1856" y="4702628"/>
            <a:ext cx="2492830" cy="1611086"/>
          </a:xfrm>
          <a:prstGeom prst="rect">
            <a:avLst/>
          </a:prstGeom>
        </p:spPr>
      </p:pic>
      <p:pic>
        <p:nvPicPr>
          <p:cNvPr id="6" name="Content Placeholder 28" descr="Body builder with solid fill">
            <a:extLst>
              <a:ext uri="{FF2B5EF4-FFF2-40B4-BE49-F238E27FC236}">
                <a16:creationId xmlns:a16="http://schemas.microsoft.com/office/drawing/2014/main" id="{EBF62771-FD25-7A73-903F-8A1ED025E86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33734" y="1306286"/>
            <a:ext cx="1714266" cy="1436913"/>
          </a:xfrm>
          <a:prstGeom prst="rect">
            <a:avLst/>
          </a:prstGeom>
        </p:spPr>
      </p:pic>
    </p:spTree>
    <p:extLst>
      <p:ext uri="{BB962C8B-B14F-4D97-AF65-F5344CB8AC3E}">
        <p14:creationId xmlns:p14="http://schemas.microsoft.com/office/powerpoint/2010/main" val="1249604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CE2210-C41A-EA5E-7606-8DF3C97B05F7}"/>
              </a:ext>
            </a:extLst>
          </p:cNvPr>
          <p:cNvSpPr>
            <a:spLocks noGrp="1"/>
          </p:cNvSpPr>
          <p:nvPr>
            <p:ph sz="half" idx="1"/>
          </p:nvPr>
        </p:nvSpPr>
        <p:spPr>
          <a:xfrm>
            <a:off x="838200" y="337457"/>
            <a:ext cx="5181600" cy="5839506"/>
          </a:xfrm>
        </p:spPr>
        <p:txBody>
          <a:bodyPr>
            <a:normAutofit fontScale="92500" lnSpcReduction="10000"/>
          </a:bodyPr>
          <a:lstStyle/>
          <a:p>
            <a:pPr>
              <a:lnSpc>
                <a:spcPct val="150000"/>
              </a:lnSpc>
            </a:pPr>
            <a:endParaRPr lang="en-US" sz="2400" b="1" dirty="0">
              <a:solidFill>
                <a:srgbClr val="FF0000"/>
              </a:solidFill>
              <a:latin typeface="Arial" panose="020B0604020202020204" pitchFamily="34" charset="0"/>
              <a:cs typeface="Arial" panose="020B0604020202020204" pitchFamily="34" charset="0"/>
            </a:endParaRPr>
          </a:p>
          <a:p>
            <a:pPr>
              <a:lnSpc>
                <a:spcPct val="160000"/>
              </a:lnSpc>
            </a:pPr>
            <a:r>
              <a:rPr lang="en-US" sz="2400" b="1" dirty="0">
                <a:solidFill>
                  <a:srgbClr val="FF0000"/>
                </a:solidFill>
                <a:latin typeface="Arial" panose="020B0604020202020204" pitchFamily="34" charset="0"/>
                <a:cs typeface="Arial" panose="020B0604020202020204" pitchFamily="34" charset="0"/>
              </a:rPr>
              <a:t>WEEK 5</a:t>
            </a:r>
            <a:r>
              <a:rPr lang="en-US" sz="2400" b="1" dirty="0">
                <a:latin typeface="Arial" panose="020B0604020202020204" pitchFamily="34" charset="0"/>
                <a:cs typeface="Arial" panose="020B0604020202020204" pitchFamily="34" charset="0"/>
              </a:rPr>
              <a:t> – CHECK PROGRESS</a:t>
            </a:r>
          </a:p>
          <a:p>
            <a:pPr>
              <a:lnSpc>
                <a:spcPct val="160000"/>
              </a:lnSpc>
            </a:pPr>
            <a:endParaRPr lang="en-US" sz="2400" b="1" dirty="0">
              <a:solidFill>
                <a:srgbClr val="FF0000"/>
              </a:solidFill>
              <a:latin typeface="Arial" panose="020B0604020202020204" pitchFamily="34" charset="0"/>
              <a:cs typeface="Arial" panose="020B0604020202020204" pitchFamily="34" charset="0"/>
            </a:endParaRPr>
          </a:p>
          <a:p>
            <a:pPr marL="0" indent="0">
              <a:lnSpc>
                <a:spcPct val="160000"/>
              </a:lnSpc>
              <a:buNone/>
            </a:pPr>
            <a:endParaRPr lang="en-US" sz="2400" b="1" dirty="0">
              <a:solidFill>
                <a:srgbClr val="FF0000"/>
              </a:solidFill>
              <a:latin typeface="Arial" panose="020B0604020202020204" pitchFamily="34" charset="0"/>
              <a:cs typeface="Arial" panose="020B0604020202020204" pitchFamily="34" charset="0"/>
            </a:endParaRPr>
          </a:p>
          <a:p>
            <a:pPr marL="0" indent="0">
              <a:lnSpc>
                <a:spcPct val="160000"/>
              </a:lnSpc>
              <a:buNone/>
            </a:pPr>
            <a:endParaRPr lang="en-US" sz="2400" b="1" dirty="0">
              <a:solidFill>
                <a:srgbClr val="FF0000"/>
              </a:solidFill>
              <a:latin typeface="Arial" panose="020B0604020202020204" pitchFamily="34" charset="0"/>
              <a:cs typeface="Arial" panose="020B0604020202020204" pitchFamily="34" charset="0"/>
            </a:endParaRPr>
          </a:p>
          <a:p>
            <a:pPr>
              <a:lnSpc>
                <a:spcPct val="160000"/>
              </a:lnSpc>
            </a:pPr>
            <a:r>
              <a:rPr lang="en-US" sz="2400" b="1" dirty="0">
                <a:solidFill>
                  <a:srgbClr val="FF0000"/>
                </a:solidFill>
                <a:latin typeface="Arial" panose="020B0604020202020204" pitchFamily="34" charset="0"/>
                <a:cs typeface="Arial" panose="020B0604020202020204" pitchFamily="34" charset="0"/>
              </a:rPr>
              <a:t>WEEK 6</a:t>
            </a:r>
            <a:r>
              <a:rPr lang="en-US" sz="2400" b="1" dirty="0">
                <a:latin typeface="Arial" panose="020B0604020202020204" pitchFamily="34" charset="0"/>
                <a:cs typeface="Arial" panose="020B0604020202020204" pitchFamily="34" charset="0"/>
              </a:rPr>
              <a:t> – </a:t>
            </a:r>
          </a:p>
          <a:p>
            <a:pPr marL="0" indent="0">
              <a:lnSpc>
                <a:spcPct val="160000"/>
              </a:lnSpc>
              <a:buNone/>
            </a:pPr>
            <a:r>
              <a:rPr lang="en-US" sz="2400" b="1" dirty="0">
                <a:latin typeface="Arial" panose="020B0604020202020204" pitchFamily="34" charset="0"/>
                <a:cs typeface="Arial" panose="020B0604020202020204" pitchFamily="34" charset="0"/>
              </a:rPr>
              <a:t>REVIEW AND CELEBRATE</a:t>
            </a:r>
            <a:endParaRPr lang="en-IN" sz="24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6264000-CD68-E9B7-9F34-FF9C85E2399A}"/>
              </a:ext>
            </a:extLst>
          </p:cNvPr>
          <p:cNvSpPr>
            <a:spLocks noGrp="1"/>
          </p:cNvSpPr>
          <p:nvPr>
            <p:ph sz="half" idx="2"/>
          </p:nvPr>
        </p:nvSpPr>
        <p:spPr>
          <a:xfrm>
            <a:off x="6172200" y="-489857"/>
            <a:ext cx="5181600" cy="6666820"/>
          </a:xfrm>
        </p:spPr>
        <p:txBody>
          <a:bodyPr>
            <a:normAutofit fontScale="92500" lnSpcReduction="10000"/>
          </a:bodyPr>
          <a:lstStyle/>
          <a:p>
            <a:pPr>
              <a:lnSpc>
                <a:spcPct val="150000"/>
              </a:lnSpc>
            </a:pPr>
            <a:endParaRPr lang="en-US" sz="2400" b="1" dirty="0">
              <a:latin typeface="Arial" panose="020B0604020202020204" pitchFamily="34" charset="0"/>
              <a:cs typeface="Arial" panose="020B0604020202020204" pitchFamily="34" charset="0"/>
            </a:endParaRPr>
          </a:p>
          <a:p>
            <a:pPr>
              <a:lnSpc>
                <a:spcPct val="160000"/>
              </a:lnSpc>
            </a:pPr>
            <a:r>
              <a:rPr lang="en-US" sz="2400" b="1" dirty="0">
                <a:latin typeface="Arial" panose="020B0604020202020204" pitchFamily="34" charset="0"/>
                <a:cs typeface="Arial" panose="020B0604020202020204" pitchFamily="34" charset="0"/>
              </a:rPr>
              <a:t>Ask people how they are doing or feel, the changes in them, reminding and motivating them for keep going with their efforts and appreciate for their progress</a:t>
            </a:r>
          </a:p>
          <a:p>
            <a:pPr>
              <a:lnSpc>
                <a:spcPct val="160000"/>
              </a:lnSpc>
            </a:pPr>
            <a:endParaRPr lang="en-US" sz="2400" b="1" dirty="0">
              <a:latin typeface="Arial" panose="020B0604020202020204" pitchFamily="34" charset="0"/>
              <a:cs typeface="Arial" panose="020B0604020202020204" pitchFamily="34" charset="0"/>
            </a:endParaRPr>
          </a:p>
          <a:p>
            <a:pPr marL="0" indent="0">
              <a:lnSpc>
                <a:spcPct val="160000"/>
              </a:lnSpc>
              <a:buNone/>
            </a:pPr>
            <a:endParaRPr lang="en-US" sz="2400" b="1" dirty="0">
              <a:latin typeface="Arial" panose="020B0604020202020204" pitchFamily="34" charset="0"/>
              <a:cs typeface="Arial" panose="020B0604020202020204" pitchFamily="34" charset="0"/>
            </a:endParaRPr>
          </a:p>
          <a:p>
            <a:pPr>
              <a:lnSpc>
                <a:spcPct val="160000"/>
              </a:lnSpc>
            </a:pPr>
            <a:r>
              <a:rPr lang="en-US" sz="2400" b="1" dirty="0">
                <a:latin typeface="Arial" panose="020B0604020202020204" pitchFamily="34" charset="0"/>
                <a:cs typeface="Arial" panose="020B0604020202020204" pitchFamily="34" charset="0"/>
              </a:rPr>
              <a:t>Collect feedbacks, celebrate their participation and encourage them to keep on going with the new habits</a:t>
            </a:r>
            <a:endParaRPr lang="en-IN" sz="2400" b="1" dirty="0">
              <a:latin typeface="Arial" panose="020B0604020202020204" pitchFamily="34" charset="0"/>
              <a:cs typeface="Arial" panose="020B0604020202020204" pitchFamily="34" charset="0"/>
            </a:endParaRPr>
          </a:p>
        </p:txBody>
      </p:sp>
      <p:pic>
        <p:nvPicPr>
          <p:cNvPr id="6" name="Content Placeholder 24" descr="Person holding hand">
            <a:extLst>
              <a:ext uri="{FF2B5EF4-FFF2-40B4-BE49-F238E27FC236}">
                <a16:creationId xmlns:a16="http://schemas.microsoft.com/office/drawing/2014/main" id="{BBEDFF38-4053-CE8B-9824-6DF77E406E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545771"/>
            <a:ext cx="1980749" cy="1321935"/>
          </a:xfrm>
          <a:prstGeom prst="rect">
            <a:avLst/>
          </a:prstGeom>
        </p:spPr>
      </p:pic>
      <p:pic>
        <p:nvPicPr>
          <p:cNvPr id="7" name="Content Placeholder 36" descr="Desk with stethoscope and computer keyboard">
            <a:extLst>
              <a:ext uri="{FF2B5EF4-FFF2-40B4-BE49-F238E27FC236}">
                <a16:creationId xmlns:a16="http://schemas.microsoft.com/office/drawing/2014/main" id="{9F1D4B25-3260-A8BA-9C45-A395617171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0262" y="4942114"/>
            <a:ext cx="2613023" cy="1480457"/>
          </a:xfrm>
          <a:prstGeom prst="rect">
            <a:avLst/>
          </a:prstGeom>
        </p:spPr>
      </p:pic>
      <p:sp>
        <p:nvSpPr>
          <p:cNvPr id="11" name="TextBox 10">
            <a:extLst>
              <a:ext uri="{FF2B5EF4-FFF2-40B4-BE49-F238E27FC236}">
                <a16:creationId xmlns:a16="http://schemas.microsoft.com/office/drawing/2014/main" id="{418568BB-DC88-A139-50A8-5EC5E6B74AC9}"/>
              </a:ext>
            </a:extLst>
          </p:cNvPr>
          <p:cNvSpPr txBox="1"/>
          <p:nvPr/>
        </p:nvSpPr>
        <p:spPr>
          <a:xfrm>
            <a:off x="925285" y="6422571"/>
            <a:ext cx="6096000" cy="369332"/>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(stock images</a:t>
            </a:r>
            <a:r>
              <a:rPr lang="en-US" sz="1800" dirty="0">
                <a:latin typeface="Arial" panose="020B0604020202020204" pitchFamily="34" charset="0"/>
                <a:cs typeface="Arial" panose="020B0604020202020204" pitchFamily="34" charset="0"/>
              </a:rPr>
              <a:t>)</a:t>
            </a:r>
            <a:endParaRPr lang="en-IN" dirty="0"/>
          </a:p>
        </p:txBody>
      </p:sp>
    </p:spTree>
    <p:extLst>
      <p:ext uri="{BB962C8B-B14F-4D97-AF65-F5344CB8AC3E}">
        <p14:creationId xmlns:p14="http://schemas.microsoft.com/office/powerpoint/2010/main" val="2928912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6C236-BA37-1F3E-F6CA-6D29EC9E2AF6}"/>
              </a:ext>
            </a:extLst>
          </p:cNvPr>
          <p:cNvSpPr>
            <a:spLocks noGrp="1"/>
          </p:cNvSpPr>
          <p:nvPr>
            <p:ph type="ctrTitle"/>
          </p:nvPr>
        </p:nvSpPr>
        <p:spPr>
          <a:xfrm>
            <a:off x="1524000" y="1122363"/>
            <a:ext cx="9144000" cy="2306637"/>
          </a:xfrm>
        </p:spPr>
        <p:txBody>
          <a:bodyPr>
            <a:noAutofit/>
          </a:bodyPr>
          <a:lstStyle/>
          <a:p>
            <a:pPr>
              <a:lnSpc>
                <a:spcPct val="150000"/>
              </a:lnSpc>
            </a:pPr>
            <a:r>
              <a:rPr lang="en-US" sz="3600" b="1" u="sng" dirty="0">
                <a:latin typeface="Arial" panose="020B0604020202020204" pitchFamily="34" charset="0"/>
                <a:cs typeface="Arial" panose="020B0604020202020204" pitchFamily="34" charset="0"/>
              </a:rPr>
              <a:t>GROUP MEMBER 1</a:t>
            </a:r>
            <a:br>
              <a:rPr lang="en-US" sz="3600" b="1" u="sng" dirty="0">
                <a:latin typeface="Arial" panose="020B0604020202020204" pitchFamily="34" charset="0"/>
                <a:cs typeface="Arial" panose="020B0604020202020204" pitchFamily="34" charset="0"/>
              </a:rPr>
            </a:br>
            <a:br>
              <a:rPr lang="en-US" sz="3600" b="1" u="sng" dirty="0">
                <a:latin typeface="Arial" panose="020B0604020202020204" pitchFamily="34" charset="0"/>
                <a:cs typeface="Arial" panose="020B0604020202020204" pitchFamily="34" charset="0"/>
              </a:rPr>
            </a:br>
            <a:r>
              <a:rPr lang="en-US" sz="3200" b="1" dirty="0">
                <a:latin typeface="Arial" panose="020B0604020202020204" pitchFamily="34" charset="0"/>
                <a:cs typeface="Arial" panose="020B0604020202020204" pitchFamily="34" charset="0"/>
              </a:rPr>
              <a:t>IRENE ANNA PRADEESH</a:t>
            </a:r>
            <a:br>
              <a:rPr lang="en-US" sz="3200" b="1" dirty="0">
                <a:latin typeface="Arial" panose="020B0604020202020204" pitchFamily="34" charset="0"/>
                <a:cs typeface="Arial" panose="020B0604020202020204" pitchFamily="34" charset="0"/>
              </a:rPr>
            </a:br>
            <a:r>
              <a:rPr lang="en-US" sz="3200" b="1" dirty="0">
                <a:latin typeface="Arial" panose="020B0604020202020204" pitchFamily="34" charset="0"/>
                <a:cs typeface="Arial" panose="020B0604020202020204" pitchFamily="34" charset="0"/>
              </a:rPr>
              <a:t>STUDENT ID – 2430629</a:t>
            </a:r>
            <a:br>
              <a:rPr lang="en-US" sz="3200" b="1" dirty="0">
                <a:latin typeface="Arial" panose="020B0604020202020204" pitchFamily="34" charset="0"/>
                <a:cs typeface="Arial" panose="020B0604020202020204" pitchFamily="34" charset="0"/>
              </a:rPr>
            </a:br>
            <a:endParaRPr lang="en-IN" sz="1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95628D8-F120-4953-CF35-D90E8213CB9D}"/>
              </a:ext>
            </a:extLst>
          </p:cNvPr>
          <p:cNvSpPr>
            <a:spLocks noGrp="1"/>
          </p:cNvSpPr>
          <p:nvPr>
            <p:ph type="subTitle" idx="1"/>
          </p:nvPr>
        </p:nvSpPr>
        <p:spPr/>
        <p:txBody>
          <a:bodyPr>
            <a:normAutofit/>
          </a:bodyPr>
          <a:lstStyle/>
          <a:p>
            <a:r>
              <a:rPr lang="en-US" sz="3600" b="1" u="sng" dirty="0">
                <a:latin typeface="Arial" panose="020B0604020202020204" pitchFamily="34" charset="0"/>
                <a:cs typeface="Arial" panose="020B0604020202020204" pitchFamily="34" charset="0"/>
              </a:rPr>
              <a:t>TASK 1</a:t>
            </a:r>
          </a:p>
          <a:p>
            <a:r>
              <a:rPr lang="en-US" sz="3600" b="1" u="sng" dirty="0">
                <a:latin typeface="Arial" panose="020B0604020202020204" pitchFamily="34" charset="0"/>
                <a:cs typeface="Arial" panose="020B0604020202020204" pitchFamily="34" charset="0"/>
              </a:rPr>
              <a:t>RATIONALE</a:t>
            </a:r>
            <a:endParaRPr lang="en-IN" sz="36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1105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D2819-64A4-7EFB-EA38-561E9EBAEBAA}"/>
              </a:ext>
            </a:extLst>
          </p:cNvPr>
          <p:cNvSpPr>
            <a:spLocks noGrp="1"/>
          </p:cNvSpPr>
          <p:nvPr>
            <p:ph type="title"/>
          </p:nvPr>
        </p:nvSpPr>
        <p:spPr>
          <a:xfrm>
            <a:off x="990600" y="397782"/>
            <a:ext cx="10515600" cy="1325563"/>
          </a:xfrm>
        </p:spPr>
        <p:txBody>
          <a:bodyPr>
            <a:noAutofit/>
          </a:bodyPr>
          <a:lstStyle/>
          <a:p>
            <a:pPr>
              <a:lnSpc>
                <a:spcPct val="150000"/>
              </a:lnSpc>
            </a:pPr>
            <a:r>
              <a:rPr lang="en-US" sz="3200" b="1" u="sng" dirty="0">
                <a:solidFill>
                  <a:schemeClr val="tx2"/>
                </a:solidFill>
                <a:latin typeface="Arial" panose="020B0604020202020204" pitchFamily="34" charset="0"/>
                <a:cs typeface="Arial" panose="020B0604020202020204" pitchFamily="34" charset="0"/>
              </a:rPr>
              <a:t>OBESITY IN OLDER ADULTS </a:t>
            </a:r>
            <a:r>
              <a:rPr lang="en-US" sz="3200" b="1" dirty="0">
                <a:solidFill>
                  <a:schemeClr val="tx2"/>
                </a:solidFill>
                <a:latin typeface="Arial" panose="020B0604020202020204" pitchFamily="34" charset="0"/>
                <a:cs typeface="Arial" panose="020B0604020202020204" pitchFamily="34" charset="0"/>
              </a:rPr>
              <a:t>( Age – 55-74 years)</a:t>
            </a:r>
            <a:br>
              <a:rPr lang="en-US" sz="3200" b="1" dirty="0">
                <a:solidFill>
                  <a:schemeClr val="tx2"/>
                </a:solidFill>
                <a:latin typeface="Arial" panose="020B0604020202020204" pitchFamily="34" charset="0"/>
                <a:cs typeface="Arial" panose="020B0604020202020204" pitchFamily="34" charset="0"/>
              </a:rPr>
            </a:br>
            <a:endParaRPr lang="en-IN" sz="3200" b="1"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7C0FF8D-173B-54BD-5648-6023D93322A0}"/>
              </a:ext>
            </a:extLst>
          </p:cNvPr>
          <p:cNvSpPr>
            <a:spLocks noGrp="1"/>
          </p:cNvSpPr>
          <p:nvPr>
            <p:ph idx="1"/>
          </p:nvPr>
        </p:nvSpPr>
        <p:spPr/>
        <p:txBody>
          <a:bodyPr>
            <a:normAutofit fontScale="92500" lnSpcReduction="20000"/>
          </a:bodyPr>
          <a:lstStyle/>
          <a:p>
            <a:pPr>
              <a:lnSpc>
                <a:spcPct val="170000"/>
              </a:lnSpc>
              <a:buClr>
                <a:schemeClr val="tx1"/>
              </a:buClr>
            </a:pPr>
            <a:r>
              <a:rPr lang="en-US" sz="3100" dirty="0">
                <a:latin typeface="Arial" panose="020B0604020202020204" pitchFamily="34" charset="0"/>
                <a:cs typeface="Arial" panose="020B0604020202020204" pitchFamily="34" charset="0"/>
              </a:rPr>
              <a:t>Obesity is the excessive accumulation of body fat.</a:t>
            </a:r>
          </a:p>
          <a:p>
            <a:pPr>
              <a:lnSpc>
                <a:spcPct val="170000"/>
              </a:lnSpc>
              <a:buClr>
                <a:schemeClr val="tx1"/>
              </a:buClr>
            </a:pPr>
            <a:r>
              <a:rPr lang="en-US" sz="3100" dirty="0">
                <a:latin typeface="Arial" panose="020B0604020202020204" pitchFamily="34" charset="0"/>
                <a:cs typeface="Arial" panose="020B0604020202020204" pitchFamily="34" charset="0"/>
              </a:rPr>
              <a:t>It can be caused by many factors like genetics, socio economic factors, diet and physical activity. </a:t>
            </a:r>
          </a:p>
          <a:p>
            <a:pPr>
              <a:lnSpc>
                <a:spcPct val="170000"/>
              </a:lnSpc>
              <a:buClr>
                <a:schemeClr val="tx1"/>
              </a:buClr>
            </a:pPr>
            <a:r>
              <a:rPr lang="en-US" sz="3100" dirty="0">
                <a:latin typeface="Arial" panose="020B0604020202020204" pitchFamily="34" charset="0"/>
                <a:cs typeface="Arial" panose="020B0604020202020204" pitchFamily="34" charset="0"/>
              </a:rPr>
              <a:t>Obesity is one of the major public health issue among older adults. Which eventually affects the risk of heart disease, mobility problems and type 2 diabetes.</a:t>
            </a:r>
          </a:p>
          <a:p>
            <a:pPr>
              <a:buClr>
                <a:schemeClr val="tx1"/>
              </a:buClr>
            </a:pPr>
            <a:endParaRPr lang="en-US" dirty="0"/>
          </a:p>
        </p:txBody>
      </p:sp>
    </p:spTree>
    <p:extLst>
      <p:ext uri="{BB962C8B-B14F-4D97-AF65-F5344CB8AC3E}">
        <p14:creationId xmlns:p14="http://schemas.microsoft.com/office/powerpoint/2010/main" val="523758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C2C3AA-538A-877E-2CC2-0C032031BFAD}"/>
              </a:ext>
            </a:extLst>
          </p:cNvPr>
          <p:cNvSpPr txBox="1"/>
          <p:nvPr/>
        </p:nvSpPr>
        <p:spPr>
          <a:xfrm>
            <a:off x="1" y="1296364"/>
            <a:ext cx="12192000" cy="5668731"/>
          </a:xfrm>
          <a:prstGeom prst="rect">
            <a:avLst/>
          </a:prstGeom>
          <a:noFill/>
        </p:spPr>
        <p:txBody>
          <a:bodyPr wrap="square">
            <a:spAutoFit/>
          </a:bodyPr>
          <a:lstStyle/>
          <a:p>
            <a:pPr marL="285750" indent="-285750">
              <a:lnSpc>
                <a:spcPct val="150000"/>
              </a:lnSpc>
              <a:buClr>
                <a:schemeClr val="tx1"/>
              </a:buClr>
              <a:buFont typeface="Arial" panose="020B0604020202020204" pitchFamily="34" charset="0"/>
              <a:buChar char="•"/>
            </a:pPr>
            <a:r>
              <a:rPr lang="en-US" sz="2800" dirty="0">
                <a:latin typeface="Arial" panose="020B0604020202020204" pitchFamily="34" charset="0"/>
                <a:cs typeface="Arial" panose="020B0604020202020204" pitchFamily="34" charset="0"/>
              </a:rPr>
              <a:t>Based on the Health Survey for England 2022, the prevalence of obesity among people aged 55 to 74 is at its peak compared to other age groups. The data shows that obesity rates increase with age, rising from a low of 14% among 16 to 24-year-olds to a peak of 35–36% in the 55 to 74 age bracket.(Health Survey England,2022).</a:t>
            </a:r>
          </a:p>
          <a:p>
            <a:pPr>
              <a:lnSpc>
                <a:spcPct val="150000"/>
              </a:lnSpc>
              <a:buClr>
                <a:schemeClr val="tx1"/>
              </a:buClr>
            </a:pPr>
            <a:endParaRPr lang="en-US" sz="2800" b="1" dirty="0">
              <a:latin typeface="Arial" panose="020B0604020202020204" pitchFamily="34" charset="0"/>
              <a:cs typeface="Arial" panose="020B0604020202020204" pitchFamily="34" charset="0"/>
            </a:endParaRPr>
          </a:p>
          <a:p>
            <a:pPr marL="285750" indent="-285750">
              <a:lnSpc>
                <a:spcPct val="150000"/>
              </a:lnSpc>
              <a:buClr>
                <a:schemeClr val="tx1"/>
              </a:buClr>
              <a:buFont typeface="Arial" panose="020B0604020202020204" pitchFamily="34" charset="0"/>
              <a:buChar char="•"/>
            </a:pPr>
            <a:r>
              <a:rPr lang="en-US" sz="2800" dirty="0">
                <a:latin typeface="Arial" panose="020B0604020202020204" pitchFamily="34" charset="0"/>
                <a:cs typeface="Arial" panose="020B0604020202020204" pitchFamily="34" charset="0"/>
              </a:rPr>
              <a:t>According to UK Health Security Agency (2023), 36% of adults aged 55-74 are obese (BMI&gt;30).(UK Health Security Agency (2023).</a:t>
            </a:r>
          </a:p>
          <a:p>
            <a:pPr marL="285750" indent="-285750">
              <a:lnSpc>
                <a:spcPct val="170000"/>
              </a:lnSpc>
              <a:buClr>
                <a:schemeClr val="tx1"/>
              </a:buClr>
              <a:buFont typeface="Arial" panose="020B0604020202020204" pitchFamily="34" charset="0"/>
              <a:buChar char="•"/>
            </a:pPr>
            <a:endParaRPr lang="en-US"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8182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5681B-1412-F7E0-413F-F8A6D79FDB08}"/>
              </a:ext>
            </a:extLst>
          </p:cNvPr>
          <p:cNvSpPr>
            <a:spLocks noGrp="1"/>
          </p:cNvSpPr>
          <p:nvPr>
            <p:ph type="title"/>
          </p:nvPr>
        </p:nvSpPr>
        <p:spPr/>
        <p:txBody>
          <a:bodyPr>
            <a:normAutofit fontScale="90000"/>
          </a:bodyPr>
          <a:lstStyle/>
          <a:p>
            <a:pPr>
              <a:lnSpc>
                <a:spcPct val="150000"/>
              </a:lnSpc>
            </a:pPr>
            <a:r>
              <a:rPr lang="en-US" b="1" u="sng" dirty="0">
                <a:solidFill>
                  <a:schemeClr val="tx2"/>
                </a:solidFill>
                <a:latin typeface="Arial" panose="020B0604020202020204" pitchFamily="34" charset="0"/>
                <a:cs typeface="Arial" panose="020B0604020202020204" pitchFamily="34" charset="0"/>
              </a:rPr>
              <a:t>SHORT-TERM RESULTS OF OBESITY</a:t>
            </a:r>
            <a:br>
              <a:rPr lang="en-US" b="1" u="sng" dirty="0">
                <a:solidFill>
                  <a:schemeClr val="tx2"/>
                </a:solidFill>
                <a:latin typeface="Arial" panose="020B0604020202020204" pitchFamily="34" charset="0"/>
                <a:cs typeface="Arial" panose="020B0604020202020204" pitchFamily="34" charset="0"/>
              </a:rPr>
            </a:br>
            <a:endParaRPr lang="en-IN" b="1" u="sng"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1A03A2-8E6F-2D61-3ABF-525A774C77E0}"/>
              </a:ext>
            </a:extLst>
          </p:cNvPr>
          <p:cNvSpPr>
            <a:spLocks noGrp="1"/>
          </p:cNvSpPr>
          <p:nvPr>
            <p:ph idx="1"/>
          </p:nvPr>
        </p:nvSpPr>
        <p:spPr/>
        <p:txBody>
          <a:bodyPr>
            <a:normAutofit fontScale="92500" lnSpcReduction="10000"/>
          </a:bodyPr>
          <a:lstStyle/>
          <a:p>
            <a:pPr>
              <a:lnSpc>
                <a:spcPct val="160000"/>
              </a:lnSpc>
            </a:pPr>
            <a:r>
              <a:rPr lang="en-US" dirty="0"/>
              <a:t> </a:t>
            </a:r>
            <a:r>
              <a:rPr lang="en-US" b="1" dirty="0">
                <a:latin typeface="Arial" panose="020B0604020202020204" pitchFamily="34" charset="0"/>
                <a:cs typeface="Arial" panose="020B0604020202020204" pitchFamily="34" charset="0"/>
              </a:rPr>
              <a:t>Sleeping and breathing problems</a:t>
            </a:r>
          </a:p>
          <a:p>
            <a:pPr>
              <a:lnSpc>
                <a:spcPct val="160000"/>
              </a:lnSpc>
            </a:pPr>
            <a:r>
              <a:rPr lang="en-US" b="1" dirty="0">
                <a:latin typeface="Arial" panose="020B0604020202020204" pitchFamily="34" charset="0"/>
                <a:cs typeface="Arial" panose="020B0604020202020204" pitchFamily="34" charset="0"/>
              </a:rPr>
              <a:t> Reduced mobility</a:t>
            </a:r>
          </a:p>
          <a:p>
            <a:pPr>
              <a:lnSpc>
                <a:spcPct val="160000"/>
              </a:lnSpc>
            </a:pPr>
            <a:r>
              <a:rPr lang="en-US" b="1" dirty="0">
                <a:latin typeface="Arial" panose="020B0604020202020204" pitchFamily="34" charset="0"/>
                <a:cs typeface="Arial" panose="020B0604020202020204" pitchFamily="34" charset="0"/>
              </a:rPr>
              <a:t> Mental Health and quality of life</a:t>
            </a:r>
          </a:p>
          <a:p>
            <a:pPr>
              <a:lnSpc>
                <a:spcPct val="160000"/>
              </a:lnSpc>
            </a:pPr>
            <a:r>
              <a:rPr lang="en-US" b="1" dirty="0">
                <a:latin typeface="Arial" panose="020B0604020202020204" pitchFamily="34" charset="0"/>
                <a:cs typeface="Arial" panose="020B0604020202020204" pitchFamily="34" charset="0"/>
              </a:rPr>
              <a:t> Metabolic Issues</a:t>
            </a:r>
          </a:p>
          <a:p>
            <a:pPr>
              <a:lnSpc>
                <a:spcPct val="160000"/>
              </a:lnSpc>
            </a:pPr>
            <a:r>
              <a:rPr lang="en-US" b="1" dirty="0">
                <a:latin typeface="Arial" panose="020B0604020202020204" pitchFamily="34" charset="0"/>
                <a:cs typeface="Arial" panose="020B0604020202020204" pitchFamily="34" charset="0"/>
              </a:rPr>
              <a:t>High cholesterol</a:t>
            </a:r>
          </a:p>
          <a:p>
            <a:pPr>
              <a:lnSpc>
                <a:spcPct val="160000"/>
              </a:lnSpc>
            </a:pPr>
            <a:r>
              <a:rPr lang="en-US" b="1" dirty="0">
                <a:latin typeface="Arial" panose="020B0604020202020204" pitchFamily="34" charset="0"/>
                <a:cs typeface="Arial" panose="020B0604020202020204" pitchFamily="34" charset="0"/>
              </a:rPr>
              <a:t>Prediabetes </a:t>
            </a:r>
          </a:p>
          <a:p>
            <a:endParaRPr lang="en-US" dirty="0">
              <a:latin typeface="Arial" panose="020B0604020202020204" pitchFamily="34" charset="0"/>
              <a:cs typeface="Arial" panose="020B0604020202020204" pitchFamily="34" charset="0"/>
            </a:endParaRPr>
          </a:p>
          <a:p>
            <a:pPr marL="0" indent="0">
              <a:buNone/>
            </a:pPr>
            <a:endParaRPr lang="en-IN" dirty="0"/>
          </a:p>
        </p:txBody>
      </p:sp>
    </p:spTree>
    <p:extLst>
      <p:ext uri="{BB962C8B-B14F-4D97-AF65-F5344CB8AC3E}">
        <p14:creationId xmlns:p14="http://schemas.microsoft.com/office/powerpoint/2010/main" val="671734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76CBD-AF06-4FEA-B2BD-9DCD2BB36223}"/>
              </a:ext>
            </a:extLst>
          </p:cNvPr>
          <p:cNvSpPr>
            <a:spLocks noGrp="1"/>
          </p:cNvSpPr>
          <p:nvPr>
            <p:ph type="title"/>
          </p:nvPr>
        </p:nvSpPr>
        <p:spPr/>
        <p:txBody>
          <a:bodyPr/>
          <a:lstStyle/>
          <a:p>
            <a:r>
              <a:rPr lang="en-US" b="1" u="sng" dirty="0">
                <a:solidFill>
                  <a:schemeClr val="tx2"/>
                </a:solidFill>
                <a:latin typeface="Arial" panose="020B0604020202020204" pitchFamily="34" charset="0"/>
                <a:cs typeface="Arial" panose="020B0604020202020204" pitchFamily="34" charset="0"/>
              </a:rPr>
              <a:t>LONG TERM RESULTS OF OBESITY</a:t>
            </a:r>
            <a:endParaRPr lang="en-IN" b="1" u="sng"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4D1CAA7-CA7A-44A9-665F-183F39B11615}"/>
              </a:ext>
            </a:extLst>
          </p:cNvPr>
          <p:cNvSpPr>
            <a:spLocks noGrp="1"/>
          </p:cNvSpPr>
          <p:nvPr>
            <p:ph idx="1"/>
          </p:nvPr>
        </p:nvSpPr>
        <p:spPr/>
        <p:txBody>
          <a:bodyPr>
            <a:normAutofit fontScale="77500" lnSpcReduction="20000"/>
          </a:bodyPr>
          <a:lstStyle/>
          <a:p>
            <a:pPr>
              <a:lnSpc>
                <a:spcPct val="170000"/>
              </a:lnSpc>
            </a:pPr>
            <a:r>
              <a:rPr lang="en-US" b="1" dirty="0">
                <a:latin typeface="Arial" panose="020B0604020202020204" pitchFamily="34" charset="0"/>
                <a:cs typeface="Arial" panose="020B0604020202020204" pitchFamily="34" charset="0"/>
              </a:rPr>
              <a:t>Cardiovascular diseases – such as heart failure, Arrhythmia</a:t>
            </a:r>
          </a:p>
          <a:p>
            <a:pPr>
              <a:lnSpc>
                <a:spcPct val="170000"/>
              </a:lnSpc>
            </a:pPr>
            <a:r>
              <a:rPr lang="en-US" b="1" dirty="0">
                <a:latin typeface="Arial" panose="020B0604020202020204" pitchFamily="34" charset="0"/>
                <a:cs typeface="Arial" panose="020B0604020202020204" pitchFamily="34" charset="0"/>
              </a:rPr>
              <a:t>Type 2 diabetes</a:t>
            </a:r>
          </a:p>
          <a:p>
            <a:pPr>
              <a:lnSpc>
                <a:spcPct val="170000"/>
              </a:lnSpc>
            </a:pPr>
            <a:r>
              <a:rPr lang="en-US" b="1" dirty="0">
                <a:latin typeface="Arial" panose="020B0604020202020204" pitchFamily="34" charset="0"/>
                <a:cs typeface="Arial" panose="020B0604020202020204" pitchFamily="34" charset="0"/>
              </a:rPr>
              <a:t>Mobility </a:t>
            </a:r>
            <a:r>
              <a:rPr lang="en-US" b="1" dirty="0" err="1">
                <a:latin typeface="Arial" panose="020B0604020202020204" pitchFamily="34" charset="0"/>
                <a:cs typeface="Arial" panose="020B0604020202020204" pitchFamily="34" charset="0"/>
              </a:rPr>
              <a:t>isuues</a:t>
            </a:r>
            <a:endParaRPr lang="en-US" b="1" dirty="0">
              <a:latin typeface="Arial" panose="020B0604020202020204" pitchFamily="34" charset="0"/>
              <a:cs typeface="Arial" panose="020B0604020202020204" pitchFamily="34" charset="0"/>
            </a:endParaRPr>
          </a:p>
          <a:p>
            <a:pPr>
              <a:lnSpc>
                <a:spcPct val="170000"/>
              </a:lnSpc>
            </a:pPr>
            <a:r>
              <a:rPr lang="en-US" b="1" dirty="0">
                <a:latin typeface="Arial" panose="020B0604020202020204" pitchFamily="34" charset="0"/>
                <a:cs typeface="Arial" panose="020B0604020202020204" pitchFamily="34" charset="0"/>
              </a:rPr>
              <a:t>Dementia</a:t>
            </a:r>
          </a:p>
          <a:p>
            <a:pPr>
              <a:lnSpc>
                <a:spcPct val="170000"/>
              </a:lnSpc>
            </a:pPr>
            <a:r>
              <a:rPr lang="en-US" b="1" dirty="0">
                <a:latin typeface="Arial" panose="020B0604020202020204" pitchFamily="34" charset="0"/>
                <a:cs typeface="Arial" panose="020B0604020202020204" pitchFamily="34" charset="0"/>
              </a:rPr>
              <a:t>High risk of cancer</a:t>
            </a:r>
          </a:p>
          <a:p>
            <a:pPr>
              <a:lnSpc>
                <a:spcPct val="170000"/>
              </a:lnSpc>
            </a:pPr>
            <a:r>
              <a:rPr lang="en-US" b="1" dirty="0">
                <a:latin typeface="Arial" panose="020B0604020202020204" pitchFamily="34" charset="0"/>
                <a:cs typeface="Arial" panose="020B0604020202020204" pitchFamily="34" charset="0"/>
              </a:rPr>
              <a:t>Mental health issues – such as depression</a:t>
            </a:r>
          </a:p>
          <a:p>
            <a:pPr marL="0" indent="0">
              <a:lnSpc>
                <a:spcPct val="170000"/>
              </a:lnSpc>
              <a:buNone/>
            </a:pPr>
            <a:r>
              <a:rPr lang="en-IN" b="1" dirty="0">
                <a:latin typeface="Arial" panose="020B0604020202020204" pitchFamily="34" charset="0"/>
                <a:cs typeface="Arial" panose="020B0604020202020204" pitchFamily="34" charset="0"/>
              </a:rPr>
              <a:t>Overall, the result is reduced life expectancy and high health care costs.</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9973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D3604-7683-6282-F5EF-F9730B1E30B2}"/>
              </a:ext>
            </a:extLst>
          </p:cNvPr>
          <p:cNvSpPr>
            <a:spLocks noGrp="1"/>
          </p:cNvSpPr>
          <p:nvPr>
            <p:ph type="title"/>
          </p:nvPr>
        </p:nvSpPr>
        <p:spPr/>
        <p:txBody>
          <a:bodyPr>
            <a:normAutofit fontScale="90000"/>
          </a:bodyPr>
          <a:lstStyle/>
          <a:p>
            <a:r>
              <a:rPr lang="en-US" b="1" u="sng" dirty="0">
                <a:solidFill>
                  <a:schemeClr val="tx2"/>
                </a:solidFill>
                <a:latin typeface="Arial" panose="020B0604020202020204" pitchFamily="34" charset="0"/>
                <a:cs typeface="Arial" panose="020B0604020202020204" pitchFamily="34" charset="0"/>
              </a:rPr>
              <a:t>KEY AIMS AND BENEFITS OF THE CAMPAIGN</a:t>
            </a:r>
            <a:br>
              <a:rPr lang="en-US" b="1" u="sng" dirty="0">
                <a:latin typeface="Arial" panose="020B0604020202020204" pitchFamily="34" charset="0"/>
                <a:cs typeface="Arial" panose="020B0604020202020204" pitchFamily="34" charset="0"/>
              </a:rPr>
            </a:br>
            <a:endParaRPr lang="en-IN"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AEDA5F6-3F17-6EE3-75C9-F9C93C3BE459}"/>
              </a:ext>
            </a:extLst>
          </p:cNvPr>
          <p:cNvSpPr>
            <a:spLocks noGrp="1"/>
          </p:cNvSpPr>
          <p:nvPr>
            <p:ph idx="1"/>
          </p:nvPr>
        </p:nvSpPr>
        <p:spPr>
          <a:xfrm>
            <a:off x="838200" y="1382486"/>
            <a:ext cx="10515600" cy="5366657"/>
          </a:xfrm>
        </p:spPr>
        <p:txBody>
          <a:bodyPr>
            <a:normAutofit fontScale="70000" lnSpcReduction="20000"/>
          </a:bodyPr>
          <a:lstStyle/>
          <a:p>
            <a:pPr>
              <a:lnSpc>
                <a:spcPct val="170000"/>
              </a:lnSpc>
            </a:pPr>
            <a:r>
              <a:rPr lang="en-US" b="1" dirty="0">
                <a:solidFill>
                  <a:srgbClr val="FF0000"/>
                </a:solidFill>
                <a:latin typeface="Arial" panose="020B0604020202020204" pitchFamily="34" charset="0"/>
                <a:cs typeface="Arial" panose="020B0604020202020204" pitchFamily="34" charset="0"/>
              </a:rPr>
              <a:t>AIM 1- </a:t>
            </a:r>
            <a:r>
              <a:rPr lang="en-US" b="1" dirty="0">
                <a:latin typeface="Arial" panose="020B0604020202020204" pitchFamily="34" charset="0"/>
                <a:cs typeface="Arial" panose="020B0604020202020204" pitchFamily="34" charset="0"/>
              </a:rPr>
              <a:t>To raise public awareness and understanding the benefits of recommended diet and activity levels for older adults.</a:t>
            </a:r>
          </a:p>
          <a:p>
            <a:pPr>
              <a:lnSpc>
                <a:spcPct val="170000"/>
              </a:lnSpc>
            </a:pPr>
            <a:r>
              <a:rPr lang="en-US" b="1" dirty="0">
                <a:solidFill>
                  <a:srgbClr val="FF0000"/>
                </a:solidFill>
                <a:latin typeface="Arial" panose="020B0604020202020204" pitchFamily="34" charset="0"/>
                <a:cs typeface="Arial" panose="020B0604020202020204" pitchFamily="34" charset="0"/>
              </a:rPr>
              <a:t>BENEFIT</a:t>
            </a:r>
            <a:r>
              <a:rPr lang="en-US" b="1" dirty="0">
                <a:latin typeface="Arial" panose="020B0604020202020204" pitchFamily="34" charset="0"/>
                <a:cs typeface="Arial" panose="020B0604020202020204" pitchFamily="34" charset="0"/>
              </a:rPr>
              <a:t> – Improved understanding and positive impacts of healthy living.</a:t>
            </a:r>
          </a:p>
          <a:p>
            <a:pPr>
              <a:lnSpc>
                <a:spcPct val="170000"/>
              </a:lnSpc>
            </a:pPr>
            <a:r>
              <a:rPr lang="en-US" b="1" dirty="0">
                <a:solidFill>
                  <a:srgbClr val="FF0000"/>
                </a:solidFill>
                <a:latin typeface="Arial" panose="020B0604020202020204" pitchFamily="34" charset="0"/>
                <a:cs typeface="Arial" panose="020B0604020202020204" pitchFamily="34" charset="0"/>
              </a:rPr>
              <a:t>Measured</a:t>
            </a:r>
            <a:r>
              <a:rPr lang="en-US" b="1" dirty="0">
                <a:latin typeface="Arial" panose="020B0604020202020204" pitchFamily="34" charset="0"/>
                <a:cs typeface="Arial" panose="020B0604020202020204" pitchFamily="34" charset="0"/>
              </a:rPr>
              <a:t> by pre and post campaign surveys.(paper questionnaires, face to face)</a:t>
            </a:r>
          </a:p>
          <a:p>
            <a:pPr>
              <a:lnSpc>
                <a:spcPct val="170000"/>
              </a:lnSpc>
            </a:pPr>
            <a:r>
              <a:rPr lang="en-US" b="1" dirty="0">
                <a:solidFill>
                  <a:srgbClr val="FF0000"/>
                </a:solidFill>
                <a:latin typeface="Arial" panose="020B0604020202020204" pitchFamily="34" charset="0"/>
                <a:cs typeface="Arial" panose="020B0604020202020204" pitchFamily="34" charset="0"/>
              </a:rPr>
              <a:t>AIM 2- </a:t>
            </a:r>
            <a:r>
              <a:rPr lang="en-US" b="1" dirty="0">
                <a:latin typeface="Arial" panose="020B0604020202020204" pitchFamily="34" charset="0"/>
                <a:cs typeface="Arial" panose="020B0604020202020204" pitchFamily="34" charset="0"/>
              </a:rPr>
              <a:t>Encourage 150 minutes of moderate activity weekly.(NHS Physical Activity Guidelines</a:t>
            </a:r>
            <a:r>
              <a:rPr lang="en-US" b="1" i="1" dirty="0">
                <a:latin typeface="Arial" panose="020B0604020202020204" pitchFamily="34" charset="0"/>
                <a:cs typeface="Arial" panose="020B0604020202020204" pitchFamily="34" charset="0"/>
              </a:rPr>
              <a:t>)</a:t>
            </a:r>
            <a:endParaRPr lang="en-US" b="1" dirty="0">
              <a:latin typeface="Arial" panose="020B0604020202020204" pitchFamily="34" charset="0"/>
              <a:cs typeface="Arial" panose="020B0604020202020204" pitchFamily="34" charset="0"/>
            </a:endParaRPr>
          </a:p>
          <a:p>
            <a:pPr>
              <a:lnSpc>
                <a:spcPct val="170000"/>
              </a:lnSpc>
            </a:pPr>
            <a:r>
              <a:rPr lang="en-US" b="1" dirty="0">
                <a:solidFill>
                  <a:srgbClr val="FF0000"/>
                </a:solidFill>
                <a:latin typeface="Arial" panose="020B0604020202020204" pitchFamily="34" charset="0"/>
                <a:cs typeface="Arial" panose="020B0604020202020204" pitchFamily="34" charset="0"/>
              </a:rPr>
              <a:t>Measured</a:t>
            </a:r>
            <a:r>
              <a:rPr lang="en-US" b="1" dirty="0">
                <a:latin typeface="Arial" panose="020B0604020202020204" pitchFamily="34" charset="0"/>
                <a:cs typeface="Arial" panose="020B0604020202020204" pitchFamily="34" charset="0"/>
              </a:rPr>
              <a:t> by activity tracking and participation data. ( pedometer step counts, attendance of the sessions).</a:t>
            </a:r>
          </a:p>
          <a:p>
            <a:pPr>
              <a:lnSpc>
                <a:spcPct val="170000"/>
              </a:lnSpc>
            </a:pPr>
            <a:r>
              <a:rPr lang="en-US" b="1" dirty="0">
                <a:solidFill>
                  <a:srgbClr val="FF0000"/>
                </a:solidFill>
                <a:latin typeface="Arial" panose="020B0604020202020204" pitchFamily="34" charset="0"/>
                <a:cs typeface="Arial" panose="020B0604020202020204" pitchFamily="34" charset="0"/>
              </a:rPr>
              <a:t>BENEFIT</a:t>
            </a:r>
            <a:r>
              <a:rPr lang="en-US" b="1" dirty="0">
                <a:latin typeface="Arial" panose="020B0604020202020204" pitchFamily="34" charset="0"/>
                <a:cs typeface="Arial" panose="020B0604020202020204" pitchFamily="34" charset="0"/>
              </a:rPr>
              <a:t> – Better health and improved mood.</a:t>
            </a:r>
          </a:p>
          <a:p>
            <a:endParaRPr lang="en-IN" dirty="0"/>
          </a:p>
        </p:txBody>
      </p:sp>
    </p:spTree>
    <p:extLst>
      <p:ext uri="{BB962C8B-B14F-4D97-AF65-F5344CB8AC3E}">
        <p14:creationId xmlns:p14="http://schemas.microsoft.com/office/powerpoint/2010/main" val="1537661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CB221-A335-317D-8231-75BEE673E55E}"/>
              </a:ext>
            </a:extLst>
          </p:cNvPr>
          <p:cNvSpPr>
            <a:spLocks noGrp="1"/>
          </p:cNvSpPr>
          <p:nvPr>
            <p:ph type="title"/>
          </p:nvPr>
        </p:nvSpPr>
        <p:spPr/>
        <p:txBody>
          <a:bodyPr/>
          <a:lstStyle/>
          <a:p>
            <a:pPr algn="ctr"/>
            <a:r>
              <a:rPr lang="en-US" u="sng" dirty="0">
                <a:solidFill>
                  <a:schemeClr val="tx2"/>
                </a:solidFill>
                <a:latin typeface="Arial" panose="020B0604020202020204" pitchFamily="34" charset="0"/>
                <a:cs typeface="Arial" panose="020B0604020202020204" pitchFamily="34" charset="0"/>
              </a:rPr>
              <a:t>GROUP MEMBER 2</a:t>
            </a:r>
            <a:endParaRPr lang="en-IN" u="sng"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F52438-70CB-967C-4944-E8772E066456}"/>
              </a:ext>
            </a:extLst>
          </p:cNvPr>
          <p:cNvSpPr>
            <a:spLocks noGrp="1"/>
          </p:cNvSpPr>
          <p:nvPr>
            <p:ph idx="1"/>
          </p:nvPr>
        </p:nvSpPr>
        <p:spPr/>
        <p:txBody>
          <a:bodyPr/>
          <a:lstStyle/>
          <a:p>
            <a:pPr marL="0" lvl="0" indent="0" algn="ctr">
              <a:lnSpc>
                <a:spcPct val="80000"/>
              </a:lnSpc>
              <a:buNone/>
            </a:pPr>
            <a:r>
              <a:rPr lang="en-GB" dirty="0">
                <a:latin typeface="Arial" pitchFamily="34"/>
                <a:cs typeface="Arial" pitchFamily="34"/>
              </a:rPr>
              <a:t>Student name: Esther Iyamu</a:t>
            </a:r>
          </a:p>
          <a:p>
            <a:pPr marL="0" lvl="0" indent="0" algn="ctr">
              <a:lnSpc>
                <a:spcPct val="80000"/>
              </a:lnSpc>
              <a:buNone/>
            </a:pPr>
            <a:r>
              <a:rPr lang="en-GB" dirty="0">
                <a:latin typeface="Arial" pitchFamily="34"/>
                <a:cs typeface="Arial" pitchFamily="34"/>
              </a:rPr>
              <a:t>Student ID: 2213124</a:t>
            </a:r>
          </a:p>
          <a:p>
            <a:pPr marL="0" lvl="0" indent="0" algn="ctr">
              <a:lnSpc>
                <a:spcPct val="80000"/>
              </a:lnSpc>
              <a:buNone/>
            </a:pPr>
            <a:endParaRPr lang="en-GB" dirty="0">
              <a:latin typeface="Arial" pitchFamily="34"/>
              <a:cs typeface="Arial" pitchFamily="34"/>
            </a:endParaRPr>
          </a:p>
          <a:p>
            <a:pPr marL="0" lvl="0" indent="0" algn="ctr">
              <a:lnSpc>
                <a:spcPct val="80000"/>
              </a:lnSpc>
              <a:buNone/>
            </a:pPr>
            <a:endParaRPr lang="en-GB" dirty="0">
              <a:latin typeface="Arial" pitchFamily="34"/>
              <a:cs typeface="Arial" pitchFamily="34"/>
            </a:endParaRPr>
          </a:p>
          <a:p>
            <a:pPr marL="0" lvl="0" indent="0" algn="ctr">
              <a:lnSpc>
                <a:spcPct val="80000"/>
              </a:lnSpc>
              <a:buNone/>
            </a:pPr>
            <a:r>
              <a:rPr lang="en-GB" sz="3200" b="1" u="sng" dirty="0">
                <a:solidFill>
                  <a:schemeClr val="tx2"/>
                </a:solidFill>
                <a:latin typeface="Arial" pitchFamily="34"/>
                <a:cs typeface="Arial" pitchFamily="34"/>
              </a:rPr>
              <a:t>TASK 2</a:t>
            </a:r>
          </a:p>
          <a:p>
            <a:pPr marL="0" lvl="0" indent="0" algn="ctr">
              <a:lnSpc>
                <a:spcPct val="80000"/>
              </a:lnSpc>
              <a:buNone/>
            </a:pPr>
            <a:endParaRPr lang="en-GB" sz="3200" b="1" u="sng" dirty="0">
              <a:solidFill>
                <a:schemeClr val="tx2"/>
              </a:solidFill>
              <a:latin typeface="Arial" pitchFamily="34"/>
              <a:cs typeface="Arial" pitchFamily="34"/>
            </a:endParaRPr>
          </a:p>
          <a:p>
            <a:pPr marL="0" indent="0" algn="ctr">
              <a:buNone/>
            </a:pPr>
            <a:r>
              <a:rPr lang="en-IN" sz="3200" b="1" u="sng" dirty="0">
                <a:solidFill>
                  <a:schemeClr val="tx2"/>
                </a:solidFill>
                <a:latin typeface="Arial" panose="020B0604020202020204" pitchFamily="34" charset="0"/>
                <a:cs typeface="Arial" panose="020B0604020202020204" pitchFamily="34" charset="0"/>
              </a:rPr>
              <a:t>CAMPAIGN</a:t>
            </a:r>
          </a:p>
        </p:txBody>
      </p:sp>
    </p:spTree>
    <p:extLst>
      <p:ext uri="{BB962C8B-B14F-4D97-AF65-F5344CB8AC3E}">
        <p14:creationId xmlns:p14="http://schemas.microsoft.com/office/powerpoint/2010/main" val="1467298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3">
            <a:extLst>
              <a:ext uri="{FF2B5EF4-FFF2-40B4-BE49-F238E27FC236}">
                <a16:creationId xmlns:a16="http://schemas.microsoft.com/office/drawing/2014/main" id="{0407D944-588C-A7B8-3219-3F927EFD67FE}"/>
              </a:ext>
            </a:extLst>
          </p:cNvPr>
          <p:cNvSpPr/>
          <p:nvPr/>
        </p:nvSpPr>
        <p:spPr>
          <a:xfrm>
            <a:off x="194310" y="270031"/>
            <a:ext cx="4100507" cy="1890183"/>
          </a:xfrm>
          <a:custGeom>
            <a:avLst/>
            <a:gdLst>
              <a:gd name="f0" fmla="val 10800000"/>
              <a:gd name="f1" fmla="val 5400000"/>
              <a:gd name="f2" fmla="val 16200000"/>
              <a:gd name="f3" fmla="val w"/>
              <a:gd name="f4" fmla="val h"/>
              <a:gd name="f5" fmla="val ss"/>
              <a:gd name="f6" fmla="val 0"/>
              <a:gd name="f7" fmla="*/ 5419351 1 1725033"/>
              <a:gd name="f8" fmla="val 45"/>
              <a:gd name="f9" fmla="val 456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DCEAF7"/>
          </a:solidFill>
          <a:ln w="19046" cap="flat">
            <a:solidFill>
              <a:srgbClr val="042433"/>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70C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70C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ptos"/>
              </a:rPr>
              <a:t>Benefits:</a:t>
            </a: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To improve understanding and the positive impact of a healthy lifestyle.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70C0"/>
              </a:solidFill>
              <a:uFillTx/>
              <a:latin typeface="Aptos"/>
            </a:endParaRPr>
          </a:p>
        </p:txBody>
      </p:sp>
      <p:sp>
        <p:nvSpPr>
          <p:cNvPr id="3" name="Rectangle: Rounded Corners 5">
            <a:extLst>
              <a:ext uri="{FF2B5EF4-FFF2-40B4-BE49-F238E27FC236}">
                <a16:creationId xmlns:a16="http://schemas.microsoft.com/office/drawing/2014/main" id="{DF4E60E9-9918-5E8D-19B6-EB7989BEB323}"/>
              </a:ext>
            </a:extLst>
          </p:cNvPr>
          <p:cNvSpPr/>
          <p:nvPr/>
        </p:nvSpPr>
        <p:spPr>
          <a:xfrm>
            <a:off x="4406265" y="1435891"/>
            <a:ext cx="3017520" cy="1413927"/>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BE3D6"/>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Healthy diet and physical activity.</a:t>
            </a:r>
          </a:p>
        </p:txBody>
      </p:sp>
      <p:sp>
        <p:nvSpPr>
          <p:cNvPr id="4" name="Rectangle: Rounded Corners 7">
            <a:extLst>
              <a:ext uri="{FF2B5EF4-FFF2-40B4-BE49-F238E27FC236}">
                <a16:creationId xmlns:a16="http://schemas.microsoft.com/office/drawing/2014/main" id="{ABD3879E-2346-E6A2-94D6-B7B8B2574AF4}"/>
              </a:ext>
            </a:extLst>
          </p:cNvPr>
          <p:cNvSpPr/>
          <p:nvPr/>
        </p:nvSpPr>
        <p:spPr>
          <a:xfrm>
            <a:off x="8846499" y="84243"/>
            <a:ext cx="3017520" cy="116586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C2F1C8"/>
          </a:solidFill>
          <a:ln w="19046" cap="flat">
            <a:solidFill>
              <a:srgbClr val="042433"/>
            </a:solidFill>
            <a:prstDash val="solid"/>
            <a:miter/>
          </a:ln>
        </p:spPr>
        <p:txBody>
          <a:bodyPr vert="horz" wrap="square" lIns="91440" tIns="45720" rIns="91440" bIns="45720" anchor="ctr" anchorCtr="0" compatLnSpc="1">
            <a:no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Wall push-ups</a:t>
            </a:r>
          </a:p>
          <a:p>
            <a:pPr marL="285750" marR="0" lvl="0" indent="-28575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Group walk</a:t>
            </a:r>
          </a:p>
        </p:txBody>
      </p:sp>
      <p:sp>
        <p:nvSpPr>
          <p:cNvPr id="5" name="TextBox 9">
            <a:extLst>
              <a:ext uri="{FF2B5EF4-FFF2-40B4-BE49-F238E27FC236}">
                <a16:creationId xmlns:a16="http://schemas.microsoft.com/office/drawing/2014/main" id="{FA4F565D-7762-3760-E0A3-1A416F26D5C9}"/>
              </a:ext>
            </a:extLst>
          </p:cNvPr>
          <p:cNvSpPr txBox="1"/>
          <p:nvPr/>
        </p:nvSpPr>
        <p:spPr>
          <a:xfrm>
            <a:off x="4675436" y="1435891"/>
            <a:ext cx="260603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15F9A"/>
                </a:solidFill>
                <a:uFillTx/>
                <a:latin typeface="Aptos"/>
              </a:rPr>
              <a:t>Focus:</a:t>
            </a:r>
          </a:p>
        </p:txBody>
      </p:sp>
      <p:sp>
        <p:nvSpPr>
          <p:cNvPr id="6" name="TextBox 11">
            <a:extLst>
              <a:ext uri="{FF2B5EF4-FFF2-40B4-BE49-F238E27FC236}">
                <a16:creationId xmlns:a16="http://schemas.microsoft.com/office/drawing/2014/main" id="{8AE0C1A0-E0A9-F6F2-B6F9-5DA70AE4DFB9}"/>
              </a:ext>
            </a:extLst>
          </p:cNvPr>
          <p:cNvSpPr txBox="1"/>
          <p:nvPr/>
        </p:nvSpPr>
        <p:spPr>
          <a:xfrm>
            <a:off x="9110889" y="85359"/>
            <a:ext cx="146066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ptos"/>
              </a:rPr>
              <a:t>Activity:</a:t>
            </a:r>
          </a:p>
        </p:txBody>
      </p:sp>
      <p:pic>
        <p:nvPicPr>
          <p:cNvPr id="7" name="Picture 12">
            <a:extLst>
              <a:ext uri="{FF2B5EF4-FFF2-40B4-BE49-F238E27FC236}">
                <a16:creationId xmlns:a16="http://schemas.microsoft.com/office/drawing/2014/main" id="{D7620A9B-0A3F-70F4-5BF1-87E11CBD9070}"/>
              </a:ext>
            </a:extLst>
          </p:cNvPr>
          <p:cNvPicPr>
            <a:picLocks noChangeAspect="1"/>
          </p:cNvPicPr>
          <p:nvPr/>
        </p:nvPicPr>
        <p:blipFill>
          <a:blip r:embed="rId2"/>
          <a:stretch>
            <a:fillRect/>
          </a:stretch>
        </p:blipFill>
        <p:spPr>
          <a:xfrm>
            <a:off x="411233" y="2537460"/>
            <a:ext cx="3634986" cy="3074670"/>
          </a:xfrm>
          <a:prstGeom prst="rect">
            <a:avLst/>
          </a:prstGeom>
          <a:noFill/>
          <a:ln cap="flat">
            <a:noFill/>
          </a:ln>
        </p:spPr>
      </p:pic>
      <p:sp>
        <p:nvSpPr>
          <p:cNvPr id="8" name="Text Box 1">
            <a:extLst>
              <a:ext uri="{FF2B5EF4-FFF2-40B4-BE49-F238E27FC236}">
                <a16:creationId xmlns:a16="http://schemas.microsoft.com/office/drawing/2014/main" id="{6728F7FA-9ADF-AC0B-601E-9CA40155F4F2}"/>
              </a:ext>
            </a:extLst>
          </p:cNvPr>
          <p:cNvSpPr txBox="1"/>
          <p:nvPr/>
        </p:nvSpPr>
        <p:spPr>
          <a:xfrm>
            <a:off x="428625" y="5911833"/>
            <a:ext cx="2606039" cy="466874"/>
          </a:xfrm>
          <a:prstGeom prst="rect">
            <a:avLst/>
          </a:prstGeom>
          <a:noFill/>
          <a:ln cap="flat">
            <a:noFill/>
          </a:ln>
        </p:spPr>
        <p:txBody>
          <a:bodyPr vert="horz" wrap="square" lIns="91440" tIns="45720" rIns="91440" bIns="45720" anchor="t" anchorCtr="1" compatLnSpc="1">
            <a:noAutofit/>
          </a:bodyPr>
          <a:lstStyle/>
          <a:p>
            <a:pPr marL="0" marR="0" lvl="0" indent="0" algn="ctr" defTabSz="914400" rtl="0" fontAlgn="auto" hangingPunct="1">
              <a:lnSpc>
                <a:spcPct val="115000"/>
              </a:lnSpc>
              <a:spcBef>
                <a:spcPts val="5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effectLst>
                  <a:outerShdw dist="19048" dir="2700000">
                    <a:srgbClr val="000000"/>
                  </a:outerShdw>
                </a:effectLst>
                <a:uFillTx/>
                <a:latin typeface="Arial" pitchFamily="34"/>
                <a:ea typeface="Aptos" pitchFamily="34"/>
                <a:cs typeface="Times New Roman" pitchFamily="18"/>
              </a:rPr>
              <a:t>(Shutterstock, 2025).</a:t>
            </a:r>
            <a:endParaRPr lang="en-GB" sz="1800" b="0" i="0" u="none" strike="noStrike" kern="1200" cap="none" spc="0" baseline="0">
              <a:solidFill>
                <a:srgbClr val="000000"/>
              </a:solidFill>
              <a:uFillTx/>
              <a:latin typeface="Aptos" pitchFamily="34"/>
              <a:ea typeface="Aptos" pitchFamily="34"/>
              <a:cs typeface="Times New Roman" pitchFamily="18"/>
            </a:endParaRPr>
          </a:p>
        </p:txBody>
      </p:sp>
      <p:pic>
        <p:nvPicPr>
          <p:cNvPr id="9" name="Picture 14" descr="How Can Aging Adults to Stay Healthy as They Get Older in Philadelphia, PA">
            <a:extLst>
              <a:ext uri="{FF2B5EF4-FFF2-40B4-BE49-F238E27FC236}">
                <a16:creationId xmlns:a16="http://schemas.microsoft.com/office/drawing/2014/main" id="{035A0AA8-4E4A-EE96-2B34-4A9A625AE3BB}"/>
              </a:ext>
            </a:extLst>
          </p:cNvPr>
          <p:cNvPicPr>
            <a:picLocks noChangeAspect="1"/>
          </p:cNvPicPr>
          <p:nvPr/>
        </p:nvPicPr>
        <p:blipFill>
          <a:blip r:embed="rId3"/>
          <a:srcRect/>
          <a:stretch>
            <a:fillRect/>
          </a:stretch>
        </p:blipFill>
        <p:spPr>
          <a:xfrm>
            <a:off x="8583609" y="1979584"/>
            <a:ext cx="3280410" cy="2135215"/>
          </a:xfrm>
          <a:prstGeom prst="rect">
            <a:avLst/>
          </a:prstGeom>
          <a:noFill/>
          <a:ln cap="flat">
            <a:noFill/>
          </a:ln>
        </p:spPr>
      </p:pic>
      <p:sp>
        <p:nvSpPr>
          <p:cNvPr id="10" name="Text Box 1">
            <a:extLst>
              <a:ext uri="{FF2B5EF4-FFF2-40B4-BE49-F238E27FC236}">
                <a16:creationId xmlns:a16="http://schemas.microsoft.com/office/drawing/2014/main" id="{94F9E287-A53C-354E-E4F2-ED476EAB11E0}"/>
              </a:ext>
            </a:extLst>
          </p:cNvPr>
          <p:cNvSpPr txBox="1"/>
          <p:nvPr/>
        </p:nvSpPr>
        <p:spPr>
          <a:xfrm>
            <a:off x="8553443" y="4261030"/>
            <a:ext cx="3280410" cy="502920"/>
          </a:xfrm>
          <a:prstGeom prst="rect">
            <a:avLst/>
          </a:prstGeom>
          <a:noFill/>
          <a:ln cap="flat">
            <a:noFill/>
          </a:ln>
        </p:spPr>
        <p:txBody>
          <a:bodyPr vert="horz" wrap="none" lIns="91440" tIns="45720" rIns="91440" bIns="45720" anchor="t" anchorCtr="1" compatLnSpc="1">
            <a:noAutofit/>
          </a:bodyPr>
          <a:lstStyle/>
          <a:p>
            <a:pPr marL="0" marR="0" lvl="0" indent="0" algn="ctr" defTabSz="914400" rtl="0" fontAlgn="auto" hangingPunct="1">
              <a:lnSpc>
                <a:spcPct val="115000"/>
              </a:lnSpc>
              <a:spcBef>
                <a:spcPts val="5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effectLst>
                  <a:outerShdw dist="19048" dir="2700000">
                    <a:srgbClr val="000000"/>
                  </a:outerShdw>
                </a:effectLst>
                <a:uFillTx/>
                <a:latin typeface="Arial" pitchFamily="34"/>
                <a:ea typeface="Aptos" pitchFamily="34"/>
                <a:cs typeface="Times New Roman" pitchFamily="18"/>
              </a:rPr>
              <a:t>(Home Care Assistance, 2025).</a:t>
            </a:r>
            <a:endParaRPr lang="en-GB" sz="1800" b="0" i="0" u="none" strike="noStrike" kern="1200" cap="none" spc="0" baseline="0">
              <a:solidFill>
                <a:srgbClr val="000000"/>
              </a:solidFill>
              <a:uFillTx/>
              <a:latin typeface="Aptos" pitchFamily="34"/>
              <a:ea typeface="Aptos" pitchFamily="34"/>
              <a:cs typeface="Times New Roman" pitchFamily="18"/>
            </a:endParaRPr>
          </a:p>
        </p:txBody>
      </p:sp>
      <p:pic>
        <p:nvPicPr>
          <p:cNvPr id="11" name="Picture 17" descr="Senior nutrition">
            <a:extLst>
              <a:ext uri="{FF2B5EF4-FFF2-40B4-BE49-F238E27FC236}">
                <a16:creationId xmlns:a16="http://schemas.microsoft.com/office/drawing/2014/main" id="{25D5637A-7885-567F-1EDC-93E3E2CC6B38}"/>
              </a:ext>
            </a:extLst>
          </p:cNvPr>
          <p:cNvPicPr>
            <a:picLocks noChangeAspect="1"/>
          </p:cNvPicPr>
          <p:nvPr/>
        </p:nvPicPr>
        <p:blipFill>
          <a:blip r:embed="rId4"/>
          <a:srcRect/>
          <a:stretch>
            <a:fillRect/>
          </a:stretch>
        </p:blipFill>
        <p:spPr>
          <a:xfrm>
            <a:off x="4294817" y="3127558"/>
            <a:ext cx="3438528" cy="2769873"/>
          </a:xfrm>
          <a:prstGeom prst="rect">
            <a:avLst/>
          </a:prstGeom>
          <a:noFill/>
          <a:ln cap="flat">
            <a:noFill/>
          </a:ln>
        </p:spPr>
      </p:pic>
      <p:sp>
        <p:nvSpPr>
          <p:cNvPr id="12" name="Text Box 1">
            <a:extLst>
              <a:ext uri="{FF2B5EF4-FFF2-40B4-BE49-F238E27FC236}">
                <a16:creationId xmlns:a16="http://schemas.microsoft.com/office/drawing/2014/main" id="{9FFD6FA8-6698-BE50-6428-05A28099498B}"/>
              </a:ext>
            </a:extLst>
          </p:cNvPr>
          <p:cNvSpPr txBox="1"/>
          <p:nvPr/>
        </p:nvSpPr>
        <p:spPr>
          <a:xfrm>
            <a:off x="4294817" y="6175171"/>
            <a:ext cx="3089940" cy="466874"/>
          </a:xfrm>
          <a:prstGeom prst="rect">
            <a:avLst/>
          </a:prstGeom>
          <a:noFill/>
          <a:ln cap="flat">
            <a:noFill/>
          </a:ln>
        </p:spPr>
        <p:txBody>
          <a:bodyPr vert="horz" wrap="square" lIns="91440" tIns="45720" rIns="91440" bIns="45720" anchor="t" anchorCtr="1" compatLnSpc="1">
            <a:noAutofit/>
          </a:bodyPr>
          <a:lstStyle/>
          <a:p>
            <a:pPr marL="0" marR="0" lvl="0" indent="0" algn="ctr" defTabSz="914400" rtl="0" fontAlgn="auto" hangingPunct="1">
              <a:lnSpc>
                <a:spcPct val="115000"/>
              </a:lnSpc>
              <a:spcBef>
                <a:spcPts val="5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effectLst>
                  <a:outerShdw dist="19048" dir="2700000">
                    <a:srgbClr val="000000"/>
                  </a:outerShdw>
                </a:effectLst>
                <a:uFillTx/>
                <a:latin typeface="Arial" pitchFamily="34"/>
                <a:ea typeface="Aptos" pitchFamily="34"/>
                <a:cs typeface="Arial" pitchFamily="34"/>
              </a:rPr>
              <a:t>(Parkview Health, 2025).</a:t>
            </a:r>
            <a:endParaRPr lang="en-GB" sz="1800" b="0" i="0" u="none" strike="noStrike" kern="1200" cap="none" spc="0" baseline="0">
              <a:solidFill>
                <a:srgbClr val="000000"/>
              </a:solidFill>
              <a:uFillTx/>
              <a:latin typeface="Arial" pitchFamily="34"/>
              <a:ea typeface="Aptos" pitchFamily="34"/>
              <a:cs typeface="Arial" pitchFamily="34"/>
            </a:endParaRPr>
          </a:p>
        </p:txBody>
      </p:sp>
      <p:sp>
        <p:nvSpPr>
          <p:cNvPr id="13" name="Rectangle 20">
            <a:extLst>
              <a:ext uri="{FF2B5EF4-FFF2-40B4-BE49-F238E27FC236}">
                <a16:creationId xmlns:a16="http://schemas.microsoft.com/office/drawing/2014/main" id="{E81F15B7-1D78-73D9-922C-ABB20658C18D}"/>
              </a:ext>
            </a:extLst>
          </p:cNvPr>
          <p:cNvSpPr/>
          <p:nvPr/>
        </p:nvSpPr>
        <p:spPr>
          <a:xfrm>
            <a:off x="8939686" y="5052059"/>
            <a:ext cx="3058000" cy="1309274"/>
          </a:xfrm>
          <a:prstGeom prst="rect">
            <a:avLst/>
          </a:prstGeom>
          <a:solidFill>
            <a:srgbClr val="FBE3D6"/>
          </a:solidFill>
          <a:ln w="19046" cap="flat">
            <a:solidFill>
              <a:srgbClr val="042433"/>
            </a:solidFill>
            <a:prstDash val="solid"/>
            <a:miter/>
          </a:ln>
        </p:spPr>
        <p:txBody>
          <a:bodyPr vert="horz" wrap="square" lIns="91440" tIns="45720" rIns="91440" bIns="45720" anchor="ctr" anchorCtr="1" compatLnSpc="1">
            <a:noAutofit/>
          </a:bodyPr>
          <a:lstStyle/>
          <a:p>
            <a:pPr marL="285750" marR="0" lvl="0" indent="-285750" algn="ctr"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Campaign details:</a:t>
            </a:r>
          </a:p>
          <a:p>
            <a:pPr marL="285750" marR="0" lvl="0" indent="-285750" algn="ctr"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November 14 to 20, 2025  Venue: Community </a:t>
            </a:r>
            <a:r>
              <a:rPr lang="en-GB" sz="1800" b="0" i="0" u="none" strike="noStrike" kern="0" cap="none" spc="0" baseline="0">
                <a:solidFill>
                  <a:srgbClr val="000000"/>
                </a:solidFill>
                <a:uFillTx/>
                <a:latin typeface="Arial" pitchFamily="34"/>
                <a:cs typeface="Arial" pitchFamily="34"/>
              </a:rPr>
              <a:t>GYM</a:t>
            </a:r>
          </a:p>
          <a:p>
            <a:pPr marL="285750" marR="0" lvl="0" indent="-285750" algn="ctr"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London</a:t>
            </a:r>
          </a:p>
        </p:txBody>
      </p:sp>
      <p:sp>
        <p:nvSpPr>
          <p:cNvPr id="14" name="Text Box 1">
            <a:extLst>
              <a:ext uri="{FF2B5EF4-FFF2-40B4-BE49-F238E27FC236}">
                <a16:creationId xmlns:a16="http://schemas.microsoft.com/office/drawing/2014/main" id="{AF8EE0DF-E4B8-B5CD-16F6-BBD5417834A6}"/>
              </a:ext>
            </a:extLst>
          </p:cNvPr>
          <p:cNvSpPr txBox="1"/>
          <p:nvPr/>
        </p:nvSpPr>
        <p:spPr>
          <a:xfrm>
            <a:off x="4294817" y="102870"/>
            <a:ext cx="3877632" cy="1165860"/>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15000"/>
              </a:lnSpc>
              <a:spcBef>
                <a:spcPts val="5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EE0000"/>
                </a:solidFill>
                <a:effectLst>
                  <a:outerShdw dist="19048" dir="2700000">
                    <a:srgbClr val="000000"/>
                  </a:outerShdw>
                </a:effectLst>
                <a:uFillTx/>
                <a:latin typeface="Arial" pitchFamily="34"/>
                <a:ea typeface="Aptos" pitchFamily="34"/>
                <a:cs typeface="Times New Roman" pitchFamily="18"/>
              </a:rPr>
              <a:t> OBESITY IN ADULTS AGED 55-74</a:t>
            </a:r>
            <a:endParaRPr lang="en-GB" sz="1800" b="0" i="0" u="none" strike="noStrike" kern="1200" cap="none" spc="0" baseline="0">
              <a:solidFill>
                <a:srgbClr val="000000"/>
              </a:solidFill>
              <a:uFillTx/>
              <a:latin typeface="Aptos" pitchFamily="34"/>
              <a:ea typeface="Aptos" pitchFamily="34"/>
              <a:cs typeface="Times New Roman" pitchFamily="18"/>
            </a:endParaRPr>
          </a:p>
          <a:p>
            <a:pPr marL="0" marR="0" lvl="0" indent="0" algn="l" defTabSz="914400" rtl="0" fontAlgn="auto" hangingPunct="1">
              <a:lnSpc>
                <a:spcPct val="115000"/>
              </a:lnSpc>
              <a:spcBef>
                <a:spcPts val="5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EE0000"/>
                </a:solidFill>
                <a:effectLst>
                  <a:outerShdw dist="19048" dir="2700000">
                    <a:srgbClr val="000000"/>
                  </a:outerShdw>
                </a:effectLst>
                <a:uFillTx/>
                <a:latin typeface="Arial" pitchFamily="34"/>
                <a:ea typeface="Aptos" pitchFamily="34"/>
                <a:cs typeface="Times New Roman" pitchFamily="18"/>
              </a:rPr>
              <a:t>MOVE and NOURISH</a:t>
            </a:r>
            <a:endParaRPr lang="en-GB" sz="1800" b="0" i="0" u="none" strike="noStrike" kern="1200" cap="none" spc="0" baseline="0">
              <a:solidFill>
                <a:srgbClr val="000000"/>
              </a:solidFill>
              <a:uFillTx/>
              <a:latin typeface="Aptos" pitchFamily="34"/>
              <a:ea typeface="Aptos" pitchFamily="34"/>
              <a:cs typeface="Times New Roman" pitchFamily="18"/>
            </a:endParaRPr>
          </a:p>
          <a:p>
            <a:pPr marL="0" marR="0" lvl="0" indent="0" algn="l" defTabSz="914400" rtl="0" fontAlgn="auto" hangingPunct="1">
              <a:lnSpc>
                <a:spcPct val="115000"/>
              </a:lnSpc>
              <a:spcBef>
                <a:spcPts val="5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effectLst>
                  <a:outerShdw dist="19048" dir="2700000">
                    <a:srgbClr val="000000"/>
                  </a:outerShdw>
                </a:effectLst>
                <a:uFillTx/>
                <a:latin typeface="Arial" pitchFamily="34"/>
                <a:ea typeface="Aptos" pitchFamily="34"/>
                <a:cs typeface="Times New Roman" pitchFamily="18"/>
              </a:rPr>
              <a:t> </a:t>
            </a:r>
            <a:endParaRPr lang="en-GB" sz="1200" b="0" i="0" u="none" strike="noStrike" kern="1200" cap="none" spc="0" baseline="0">
              <a:solidFill>
                <a:srgbClr val="000000"/>
              </a:solidFill>
              <a:uFillTx/>
              <a:latin typeface="Aptos" pitchFamily="34"/>
              <a:ea typeface="Aptos" pitchFamily="34"/>
              <a:cs typeface="Times New Roman" pitchFamily="18"/>
            </a:endParaRPr>
          </a:p>
        </p:txBody>
      </p:sp>
      <p:sp>
        <p:nvSpPr>
          <p:cNvPr id="15" name="Rectangle 15">
            <a:extLst>
              <a:ext uri="{FF2B5EF4-FFF2-40B4-BE49-F238E27FC236}">
                <a16:creationId xmlns:a16="http://schemas.microsoft.com/office/drawing/2014/main" id="{7EFF8692-BE7C-687F-B584-651F9A2EDB48}"/>
              </a:ext>
            </a:extLst>
          </p:cNvPr>
          <p:cNvSpPr/>
          <p:nvPr/>
        </p:nvSpPr>
        <p:spPr>
          <a:xfrm>
            <a:off x="7423784" y="1368847"/>
            <a:ext cx="1881670" cy="791358"/>
          </a:xfrm>
          <a:prstGeom prst="rect">
            <a:avLst/>
          </a:prstGeom>
          <a:solidFill>
            <a:srgbClr val="0070C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pitchFamily="34"/>
                <a:cs typeface="Arial" pitchFamily="34"/>
              </a:rPr>
              <a:t>Connect with new people and stay inspired</a:t>
            </a:r>
            <a:r>
              <a:rPr lang="en-GB" sz="1800" b="0" i="0" u="none" strike="noStrike" kern="1200" cap="none" spc="0" baseline="0">
                <a:solidFill>
                  <a:srgbClr val="FFFFFF"/>
                </a:solidFill>
                <a:uFillTx/>
                <a:latin typeface="Aptos"/>
              </a:rPr>
              <a:t>.</a:t>
            </a:r>
          </a:p>
        </p:txBody>
      </p:sp>
    </p:spTree>
    <p:extLst>
      <p:ext uri="{BB962C8B-B14F-4D97-AF65-F5344CB8AC3E}">
        <p14:creationId xmlns:p14="http://schemas.microsoft.com/office/powerpoint/2010/main" val="2317013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E2380-5B77-0C62-D3C9-0E012D023017}"/>
              </a:ext>
            </a:extLst>
          </p:cNvPr>
          <p:cNvSpPr txBox="1">
            <a:spLocks noGrp="1"/>
          </p:cNvSpPr>
          <p:nvPr>
            <p:ph type="title"/>
          </p:nvPr>
        </p:nvSpPr>
        <p:spPr>
          <a:xfrm>
            <a:off x="677332" y="609603"/>
            <a:ext cx="8615257" cy="772905"/>
          </a:xfrm>
        </p:spPr>
        <p:txBody>
          <a:bodyPr/>
          <a:lstStyle/>
          <a:p>
            <a:pPr lvl="0" algn="just">
              <a:lnSpc>
                <a:spcPct val="150000"/>
              </a:lnSpc>
            </a:pPr>
            <a:r>
              <a:rPr lang="en-GB" sz="3200">
                <a:solidFill>
                  <a:srgbClr val="D26D23"/>
                </a:solidFill>
                <a:latin typeface="Arial" pitchFamily="34"/>
                <a:cs typeface="Arial" pitchFamily="34"/>
              </a:rPr>
              <a:t>Task 2: Evaluation of Campaign</a:t>
            </a:r>
          </a:p>
        </p:txBody>
      </p:sp>
      <p:sp>
        <p:nvSpPr>
          <p:cNvPr id="3" name="Content Placeholder 2">
            <a:extLst>
              <a:ext uri="{FF2B5EF4-FFF2-40B4-BE49-F238E27FC236}">
                <a16:creationId xmlns:a16="http://schemas.microsoft.com/office/drawing/2014/main" id="{36D30CBE-02D2-BDD3-4BE4-0FBDA50F880B}"/>
              </a:ext>
            </a:extLst>
          </p:cNvPr>
          <p:cNvSpPr txBox="1">
            <a:spLocks noGrp="1"/>
          </p:cNvSpPr>
          <p:nvPr>
            <p:ph idx="1"/>
          </p:nvPr>
        </p:nvSpPr>
        <p:spPr>
          <a:xfrm>
            <a:off x="468629" y="1543050"/>
            <a:ext cx="6690884" cy="3923297"/>
          </a:xfrm>
        </p:spPr>
        <p:txBody>
          <a:bodyPr/>
          <a:lstStyle/>
          <a:p>
            <a:pPr lvl="0"/>
            <a:endParaRPr lang="en-GB" dirty="0">
              <a:latin typeface="Arial" pitchFamily="34"/>
              <a:cs typeface="Arial" pitchFamily="34"/>
            </a:endParaRPr>
          </a:p>
          <a:p>
            <a:pPr marL="0" lvl="0" indent="0">
              <a:buNone/>
            </a:pPr>
            <a:r>
              <a:rPr lang="en-GB" sz="2000" dirty="0">
                <a:solidFill>
                  <a:srgbClr val="0070C0"/>
                </a:solidFill>
                <a:latin typeface="Arial" pitchFamily="34"/>
                <a:cs typeface="Arial" pitchFamily="34"/>
              </a:rPr>
              <a:t>Types of Campaign</a:t>
            </a:r>
          </a:p>
          <a:p>
            <a:pPr lvl="0"/>
            <a:endParaRPr lang="en-GB" dirty="0">
              <a:latin typeface="Arial" pitchFamily="34"/>
              <a:cs typeface="Arial" pitchFamily="34"/>
            </a:endParaRPr>
          </a:p>
          <a:p>
            <a:pPr lvl="0"/>
            <a:r>
              <a:rPr lang="en-GB" dirty="0">
                <a:latin typeface="Arial" pitchFamily="34"/>
                <a:cs typeface="Arial" pitchFamily="34"/>
              </a:rPr>
              <a:t>Process evaluation</a:t>
            </a:r>
          </a:p>
          <a:p>
            <a:pPr lvl="0"/>
            <a:r>
              <a:rPr lang="en-GB" dirty="0">
                <a:latin typeface="Arial" pitchFamily="34"/>
                <a:cs typeface="Arial" pitchFamily="34"/>
              </a:rPr>
              <a:t>Outcome evaluation</a:t>
            </a:r>
          </a:p>
          <a:p>
            <a:pPr lvl="0"/>
            <a:r>
              <a:rPr lang="en-GB" dirty="0">
                <a:latin typeface="Arial" pitchFamily="34"/>
                <a:cs typeface="Arial" pitchFamily="34"/>
              </a:rPr>
              <a:t>Impact evaluation</a:t>
            </a:r>
          </a:p>
        </p:txBody>
      </p:sp>
      <p:grpSp>
        <p:nvGrpSpPr>
          <p:cNvPr id="4" name="Group 9">
            <a:extLst>
              <a:ext uri="{FF2B5EF4-FFF2-40B4-BE49-F238E27FC236}">
                <a16:creationId xmlns:a16="http://schemas.microsoft.com/office/drawing/2014/main" id="{205892A6-7EC1-B0C1-02D2-B394CB9B8F40}"/>
              </a:ext>
            </a:extLst>
          </p:cNvPr>
          <p:cNvGrpSpPr/>
          <p:nvPr/>
        </p:nvGrpSpPr>
        <p:grpSpPr>
          <a:xfrm>
            <a:off x="7644978" y="2182142"/>
            <a:ext cx="3413510" cy="3290541"/>
            <a:chOff x="7644978" y="2182142"/>
            <a:chExt cx="3413510" cy="3290541"/>
          </a:xfrm>
        </p:grpSpPr>
        <p:sp>
          <p:nvSpPr>
            <p:cNvPr id="5" name="Rectangle 6">
              <a:extLst>
                <a:ext uri="{FF2B5EF4-FFF2-40B4-BE49-F238E27FC236}">
                  <a16:creationId xmlns:a16="http://schemas.microsoft.com/office/drawing/2014/main" id="{C65AAC0A-A352-066E-497C-5C2C51660F92}"/>
                </a:ext>
              </a:extLst>
            </p:cNvPr>
            <p:cNvSpPr/>
            <p:nvPr/>
          </p:nvSpPr>
          <p:spPr>
            <a:xfrm>
              <a:off x="7644978" y="2182142"/>
              <a:ext cx="3413510" cy="3290541"/>
            </a:xfrm>
            <a:prstGeom prst="rect">
              <a:avLst/>
            </a:prstGeom>
            <a:gradFill>
              <a:gsLst>
                <a:gs pos="0">
                  <a:srgbClr val="1B1914"/>
                </a:gs>
                <a:gs pos="100000">
                  <a:srgbClr val="1B1914"/>
                </a:gs>
              </a:gsLst>
              <a:lin ang="5400000"/>
            </a:gradFill>
            <a:ln cap="flat">
              <a:noFill/>
              <a:prstDash val="solid"/>
            </a:ln>
            <a:effectLst>
              <a:outerShdw dist="228601" dir="4740049" algn="tl">
                <a:srgbClr val="000000">
                  <a:alpha val="34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Palatino Linotype"/>
              </a:endParaRPr>
            </a:p>
          </p:txBody>
        </p:sp>
        <p:sp>
          <p:nvSpPr>
            <p:cNvPr id="6" name="Rectangle 11">
              <a:extLst>
                <a:ext uri="{FF2B5EF4-FFF2-40B4-BE49-F238E27FC236}">
                  <a16:creationId xmlns:a16="http://schemas.microsoft.com/office/drawing/2014/main" id="{6D1251ED-27FF-E177-F057-8AD1FD39A93C}"/>
                </a:ext>
              </a:extLst>
            </p:cNvPr>
            <p:cNvSpPr/>
            <p:nvPr/>
          </p:nvSpPr>
          <p:spPr>
            <a:xfrm>
              <a:off x="7793934" y="2337197"/>
              <a:ext cx="3100812" cy="2974945"/>
            </a:xfrm>
            <a:prstGeom prst="rect">
              <a:avLst/>
            </a:prstGeom>
            <a:gradFill>
              <a:gsLst>
                <a:gs pos="0">
                  <a:srgbClr val="DADADA"/>
                </a:gs>
                <a:gs pos="100000">
                  <a:srgbClr val="FFFFFE"/>
                </a:gs>
              </a:gsLst>
              <a:lin ang="16200000"/>
            </a:gradFill>
            <a:ln w="50804" cap="flat">
              <a:solidFill>
                <a:srgbClr val="191919"/>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Palatino Linotype"/>
              </a:endParaRPr>
            </a:p>
          </p:txBody>
        </p:sp>
      </p:grpSp>
      <p:pic>
        <p:nvPicPr>
          <p:cNvPr id="7" name="Picture 4" descr="Hand holding a pen shading number on a sheet">
            <a:extLst>
              <a:ext uri="{FF2B5EF4-FFF2-40B4-BE49-F238E27FC236}">
                <a16:creationId xmlns:a16="http://schemas.microsoft.com/office/drawing/2014/main" id="{2D3A15BB-08FC-1318-1157-B738E2911824}"/>
              </a:ext>
            </a:extLst>
          </p:cNvPr>
          <p:cNvPicPr>
            <a:picLocks noChangeAspect="1"/>
          </p:cNvPicPr>
          <p:nvPr/>
        </p:nvPicPr>
        <p:blipFill>
          <a:blip r:embed="rId2"/>
          <a:srcRect l="29713" r="-5" b="-5"/>
          <a:stretch>
            <a:fillRect/>
          </a:stretch>
        </p:blipFill>
        <p:spPr>
          <a:xfrm>
            <a:off x="8204124" y="2582978"/>
            <a:ext cx="2453179" cy="2329690"/>
          </a:xfrm>
          <a:prstGeom prst="rect">
            <a:avLst/>
          </a:prstGeom>
          <a:noFill/>
          <a:ln cap="flat">
            <a:noFill/>
          </a:ln>
        </p:spPr>
      </p:pic>
      <p:sp>
        <p:nvSpPr>
          <p:cNvPr id="8" name="Rectangle 7">
            <a:extLst>
              <a:ext uri="{FF2B5EF4-FFF2-40B4-BE49-F238E27FC236}">
                <a16:creationId xmlns:a16="http://schemas.microsoft.com/office/drawing/2014/main" id="{7828E7C7-5C9D-A0F8-0BE5-40C57819D952}"/>
              </a:ext>
            </a:extLst>
          </p:cNvPr>
          <p:cNvSpPr/>
          <p:nvPr/>
        </p:nvSpPr>
        <p:spPr>
          <a:xfrm>
            <a:off x="468629" y="1680210"/>
            <a:ext cx="4194809" cy="656987"/>
          </a:xfrm>
          <a:prstGeom prst="rect">
            <a:avLst/>
          </a:prstGeom>
          <a:no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Tree>
    <p:extLst>
      <p:ext uri="{BB962C8B-B14F-4D97-AF65-F5344CB8AC3E}">
        <p14:creationId xmlns:p14="http://schemas.microsoft.com/office/powerpoint/2010/main" val="640998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58EBE-2048-9174-11EE-E73936DE60C3}"/>
              </a:ext>
            </a:extLst>
          </p:cNvPr>
          <p:cNvSpPr txBox="1">
            <a:spLocks noGrp="1"/>
          </p:cNvSpPr>
          <p:nvPr>
            <p:ph type="title"/>
          </p:nvPr>
        </p:nvSpPr>
        <p:spPr>
          <a:xfrm>
            <a:off x="2286000" y="0"/>
            <a:ext cx="4697729" cy="685800"/>
          </a:xfrm>
        </p:spPr>
        <p:txBody>
          <a:bodyPr/>
          <a:lstStyle/>
          <a:p>
            <a:pPr lvl="0"/>
            <a:r>
              <a:rPr lang="en-GB" sz="2600">
                <a:latin typeface="Arial" pitchFamily="34"/>
                <a:cs typeface="Arial" pitchFamily="34"/>
              </a:rPr>
              <a:t>Process evaluation</a:t>
            </a:r>
            <a:br>
              <a:rPr lang="en-GB" sz="1400"/>
            </a:br>
            <a:endParaRPr lang="en-GB" sz="1400"/>
          </a:p>
        </p:txBody>
      </p:sp>
      <p:sp>
        <p:nvSpPr>
          <p:cNvPr id="3" name="Content Placeholder 5">
            <a:extLst>
              <a:ext uri="{FF2B5EF4-FFF2-40B4-BE49-F238E27FC236}">
                <a16:creationId xmlns:a16="http://schemas.microsoft.com/office/drawing/2014/main" id="{9A6F381D-E6E8-73DF-5C50-C7213F1534CD}"/>
              </a:ext>
            </a:extLst>
          </p:cNvPr>
          <p:cNvSpPr txBox="1">
            <a:spLocks noGrp="1"/>
          </p:cNvSpPr>
          <p:nvPr>
            <p:ph type="body" idx="2"/>
          </p:nvPr>
        </p:nvSpPr>
        <p:spPr>
          <a:xfrm>
            <a:off x="6461763" y="794385"/>
            <a:ext cx="5162546" cy="5269229"/>
          </a:xfrm>
          <a:solidFill>
            <a:srgbClr val="C2F1C8"/>
          </a:solidFill>
        </p:spPr>
        <p:txBody>
          <a:bodyPr/>
          <a:lstStyle/>
          <a:p>
            <a:pPr marL="285750" lvl="0" indent="-285750">
              <a:lnSpc>
                <a:spcPct val="140000"/>
              </a:lnSpc>
              <a:buFont typeface="Wingdings" pitchFamily="2"/>
              <a:buChar char="Ø"/>
            </a:pPr>
            <a:r>
              <a:rPr lang="en-GB" sz="1700">
                <a:latin typeface="Arial" pitchFamily="34"/>
                <a:cs typeface="Arial" pitchFamily="34"/>
              </a:rPr>
              <a:t>Method: surveys, questionnaires, and interviews.</a:t>
            </a:r>
          </a:p>
          <a:p>
            <a:pPr marL="285750" lvl="0" indent="-285750">
              <a:lnSpc>
                <a:spcPct val="140000"/>
              </a:lnSpc>
              <a:buFont typeface="Wingdings" pitchFamily="2"/>
              <a:buChar char="Ø"/>
            </a:pPr>
            <a:r>
              <a:rPr lang="en-GB" sz="1700">
                <a:latin typeface="Arial" pitchFamily="34"/>
                <a:cs typeface="Arial" pitchFamily="34"/>
              </a:rPr>
              <a:t>Quantitative and qualitative data were collected, including tracking participation with dedication, conducting surveys and interviews with participants and observing the activities with the planned objective. </a:t>
            </a:r>
          </a:p>
          <a:p>
            <a:pPr marL="285750" lvl="0" indent="-285750">
              <a:lnSpc>
                <a:spcPct val="140000"/>
              </a:lnSpc>
              <a:buFont typeface="Wingdings" pitchFamily="2"/>
              <a:buChar char="Ø"/>
            </a:pPr>
            <a:r>
              <a:rPr lang="en-GB" sz="1700">
                <a:latin typeface="Arial" pitchFamily="34"/>
                <a:cs typeface="Arial" pitchFamily="34"/>
              </a:rPr>
              <a:t>Quantitative data (statistics) were collected on activities, and qualitative data on participants' experiences through observation checklists, attendance participation records and a report was presented for review for future improvement.</a:t>
            </a:r>
          </a:p>
          <a:p>
            <a:pPr lvl="0">
              <a:lnSpc>
                <a:spcPct val="140000"/>
              </a:lnSpc>
            </a:pPr>
            <a:r>
              <a:rPr lang="en-GB" sz="1700">
                <a:latin typeface="Arial" pitchFamily="34"/>
                <a:cs typeface="Arial" pitchFamily="34"/>
              </a:rPr>
              <a:t>(HM Treasury, 2020).</a:t>
            </a:r>
          </a:p>
          <a:p>
            <a:pPr lvl="0">
              <a:lnSpc>
                <a:spcPct val="80000"/>
              </a:lnSpc>
            </a:pPr>
            <a:endParaRPr lang="en-US" sz="1200"/>
          </a:p>
        </p:txBody>
      </p:sp>
      <p:grpSp>
        <p:nvGrpSpPr>
          <p:cNvPr id="4" name="Content Placeholder 2">
            <a:extLst>
              <a:ext uri="{FF2B5EF4-FFF2-40B4-BE49-F238E27FC236}">
                <a16:creationId xmlns:a16="http://schemas.microsoft.com/office/drawing/2014/main" id="{CDDBDA68-A733-72AF-BB8F-CDD5F149BDCF}"/>
              </a:ext>
            </a:extLst>
          </p:cNvPr>
          <p:cNvGrpSpPr/>
          <p:nvPr/>
        </p:nvGrpSpPr>
        <p:grpSpPr>
          <a:xfrm>
            <a:off x="319902" y="525981"/>
            <a:ext cx="5217621" cy="5671474"/>
            <a:chOff x="319902" y="525981"/>
            <a:chExt cx="5217621" cy="5671474"/>
          </a:xfrm>
        </p:grpSpPr>
        <p:sp>
          <p:nvSpPr>
            <p:cNvPr id="5" name="Freeform: Shape 4">
              <a:extLst>
                <a:ext uri="{FF2B5EF4-FFF2-40B4-BE49-F238E27FC236}">
                  <a16:creationId xmlns:a16="http://schemas.microsoft.com/office/drawing/2014/main" id="{D4C5F54C-3CED-A264-CFAD-B8080C1F9BA2}"/>
                </a:ext>
              </a:extLst>
            </p:cNvPr>
            <p:cNvSpPr/>
            <p:nvPr/>
          </p:nvSpPr>
          <p:spPr>
            <a:xfrm>
              <a:off x="319902" y="660535"/>
              <a:ext cx="5063627" cy="1702548"/>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CCD2D8"/>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5" descr="Ruble">
              <a:extLst>
                <a:ext uri="{FF2B5EF4-FFF2-40B4-BE49-F238E27FC236}">
                  <a16:creationId xmlns:a16="http://schemas.microsoft.com/office/drawing/2014/main" id="{F05F3F21-9F25-747F-DDDF-0FDBD8749E49}"/>
                </a:ext>
              </a:extLst>
            </p:cNvPr>
            <p:cNvSpPr/>
            <p:nvPr/>
          </p:nvSpPr>
          <p:spPr>
            <a:xfrm>
              <a:off x="680926" y="909050"/>
              <a:ext cx="938229" cy="936400"/>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E230F476-44CC-8AFB-A576-F15A8306E4ED}"/>
                </a:ext>
              </a:extLst>
            </p:cNvPr>
            <p:cNvSpPr/>
            <p:nvPr/>
          </p:nvSpPr>
          <p:spPr>
            <a:xfrm>
              <a:off x="1747034" y="525981"/>
              <a:ext cx="3790489" cy="1704213"/>
            </a:xfrm>
            <a:custGeom>
              <a:avLst/>
              <a:gdLst>
                <a:gd name="f0" fmla="val 10800000"/>
                <a:gd name="f1" fmla="val 5400000"/>
                <a:gd name="f2" fmla="val 180"/>
                <a:gd name="f3" fmla="val w"/>
                <a:gd name="f4" fmla="val h"/>
                <a:gd name="f5" fmla="val 0"/>
                <a:gd name="f6" fmla="val 3790493"/>
                <a:gd name="f7" fmla="val 1704209"/>
                <a:gd name="f8" fmla="+- 0 0 -90"/>
                <a:gd name="f9" fmla="*/ f3 1 3790493"/>
                <a:gd name="f10" fmla="*/ f4 1 1704209"/>
                <a:gd name="f11" fmla="+- f7 0 f5"/>
                <a:gd name="f12" fmla="+- f6 0 f5"/>
                <a:gd name="f13" fmla="*/ f8 f0 1"/>
                <a:gd name="f14" fmla="*/ f12 1 3790493"/>
                <a:gd name="f15" fmla="*/ f11 1 1704209"/>
                <a:gd name="f16" fmla="*/ 0 f12 1"/>
                <a:gd name="f17" fmla="*/ 0 f11 1"/>
                <a:gd name="f18" fmla="*/ 3790493 f12 1"/>
                <a:gd name="f19" fmla="*/ 1704209 f11 1"/>
                <a:gd name="f20" fmla="*/ f13 1 f2"/>
                <a:gd name="f21" fmla="*/ f16 1 3790493"/>
                <a:gd name="f22" fmla="*/ f17 1 1704209"/>
                <a:gd name="f23" fmla="*/ f18 1 3790493"/>
                <a:gd name="f24" fmla="*/ f19 1 170420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790493" h="1704209">
                  <a:moveTo>
                    <a:pt x="f5" y="f5"/>
                  </a:moveTo>
                  <a:lnTo>
                    <a:pt x="f6" y="f5"/>
                  </a:lnTo>
                  <a:lnTo>
                    <a:pt x="f6" y="f7"/>
                  </a:lnTo>
                  <a:lnTo>
                    <a:pt x="f5" y="f7"/>
                  </a:lnTo>
                  <a:lnTo>
                    <a:pt x="f5" y="f5"/>
                  </a:lnTo>
                  <a:close/>
                </a:path>
              </a:pathLst>
            </a:custGeom>
            <a:noFill/>
            <a:ln cap="flat">
              <a:noFill/>
              <a:prstDash val="solid"/>
            </a:ln>
          </p:spPr>
          <p:txBody>
            <a:bodyPr vert="horz" wrap="square" lIns="180365" tIns="180365" rIns="180365" bIns="180365" anchor="ctr" anchorCtr="0" compatLnSpc="1">
              <a:noAutofit/>
            </a:bodyPr>
            <a:lstStyle/>
            <a:p>
              <a:pPr marL="0" marR="0" lvl="0" indent="0" algn="l" defTabSz="8001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Purpose: To assess the effectiveness of the intervention and how it was delivered, whether positively or negatively (HM Treasury, 2020</a:t>
              </a:r>
              <a:r>
                <a:rPr lang="en-GB" sz="1500" b="0" i="0" u="none" strike="noStrike" kern="1200" cap="none" spc="0" baseline="0">
                  <a:solidFill>
                    <a:srgbClr val="000000"/>
                  </a:solidFill>
                  <a:uFillTx/>
                  <a:latin typeface="Aptos"/>
                </a:rPr>
                <a:t>).</a:t>
              </a:r>
              <a:endParaRPr lang="en-US" sz="1500" b="0" i="0" u="none" strike="noStrike" kern="1200" cap="none" spc="0" baseline="0">
                <a:solidFill>
                  <a:srgbClr val="000000"/>
                </a:solidFill>
                <a:uFillTx/>
                <a:latin typeface="Aptos"/>
              </a:endParaRPr>
            </a:p>
          </p:txBody>
        </p:sp>
        <p:sp>
          <p:nvSpPr>
            <p:cNvPr id="8" name="Freeform: Shape 10">
              <a:extLst>
                <a:ext uri="{FF2B5EF4-FFF2-40B4-BE49-F238E27FC236}">
                  <a16:creationId xmlns:a16="http://schemas.microsoft.com/office/drawing/2014/main" id="{57039518-06FC-F6F9-1501-746D0CC42B4C}"/>
                </a:ext>
              </a:extLst>
            </p:cNvPr>
            <p:cNvSpPr/>
            <p:nvPr/>
          </p:nvSpPr>
          <p:spPr>
            <a:xfrm>
              <a:off x="473896" y="3182084"/>
              <a:ext cx="5063627" cy="301537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CCD2D8"/>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11" descr="Business Growth">
              <a:extLst>
                <a:ext uri="{FF2B5EF4-FFF2-40B4-BE49-F238E27FC236}">
                  <a16:creationId xmlns:a16="http://schemas.microsoft.com/office/drawing/2014/main" id="{82684841-AEE1-7F44-E6CE-EAF97D9F3333}"/>
                </a:ext>
              </a:extLst>
            </p:cNvPr>
            <p:cNvSpPr/>
            <p:nvPr/>
          </p:nvSpPr>
          <p:spPr>
            <a:xfrm>
              <a:off x="616616" y="4503676"/>
              <a:ext cx="938229" cy="936400"/>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Shape 12">
              <a:extLst>
                <a:ext uri="{FF2B5EF4-FFF2-40B4-BE49-F238E27FC236}">
                  <a16:creationId xmlns:a16="http://schemas.microsoft.com/office/drawing/2014/main" id="{97449926-32F1-49C8-41F2-BAC8CA1B2D03}"/>
                </a:ext>
              </a:extLst>
            </p:cNvPr>
            <p:cNvSpPr/>
            <p:nvPr/>
          </p:nvSpPr>
          <p:spPr>
            <a:xfrm>
              <a:off x="1697565" y="3314974"/>
              <a:ext cx="3497680" cy="2748640"/>
            </a:xfrm>
            <a:custGeom>
              <a:avLst/>
              <a:gdLst>
                <a:gd name="f0" fmla="val 10800000"/>
                <a:gd name="f1" fmla="val 5400000"/>
                <a:gd name="f2" fmla="val 180"/>
                <a:gd name="f3" fmla="val w"/>
                <a:gd name="f4" fmla="val h"/>
                <a:gd name="f5" fmla="val 0"/>
                <a:gd name="f6" fmla="val 3497680"/>
                <a:gd name="f7" fmla="val 1704209"/>
                <a:gd name="f8" fmla="+- 0 0 -90"/>
                <a:gd name="f9" fmla="*/ f3 1 3497680"/>
                <a:gd name="f10" fmla="*/ f4 1 1704209"/>
                <a:gd name="f11" fmla="+- f7 0 f5"/>
                <a:gd name="f12" fmla="+- f6 0 f5"/>
                <a:gd name="f13" fmla="*/ f8 f0 1"/>
                <a:gd name="f14" fmla="*/ f12 1 3497680"/>
                <a:gd name="f15" fmla="*/ f11 1 1704209"/>
                <a:gd name="f16" fmla="*/ 0 f12 1"/>
                <a:gd name="f17" fmla="*/ 0 f11 1"/>
                <a:gd name="f18" fmla="*/ 3497680 f12 1"/>
                <a:gd name="f19" fmla="*/ 1704209 f11 1"/>
                <a:gd name="f20" fmla="*/ f13 1 f2"/>
                <a:gd name="f21" fmla="*/ f16 1 3497680"/>
                <a:gd name="f22" fmla="*/ f17 1 1704209"/>
                <a:gd name="f23" fmla="*/ f18 1 3497680"/>
                <a:gd name="f24" fmla="*/ f19 1 170420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497680" h="1704209">
                  <a:moveTo>
                    <a:pt x="f5" y="f5"/>
                  </a:moveTo>
                  <a:lnTo>
                    <a:pt x="f6" y="f5"/>
                  </a:lnTo>
                  <a:lnTo>
                    <a:pt x="f6" y="f7"/>
                  </a:lnTo>
                  <a:lnTo>
                    <a:pt x="f5" y="f7"/>
                  </a:lnTo>
                  <a:lnTo>
                    <a:pt x="f5" y="f5"/>
                  </a:lnTo>
                  <a:close/>
                </a:path>
              </a:pathLst>
            </a:custGeom>
            <a:noFill/>
            <a:ln cap="flat">
              <a:noFill/>
              <a:prstDash val="solid"/>
            </a:ln>
          </p:spPr>
          <p:txBody>
            <a:bodyPr vert="horz" wrap="square" lIns="180365" tIns="180365" rIns="180365" bIns="180365"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Measuring to </a:t>
              </a:r>
              <a:r>
                <a:rPr lang="en-GB" sz="1800" b="0" i="0" u="none" strike="noStrike" kern="1200" cap="none" spc="0" baseline="0">
                  <a:solidFill>
                    <a:srgbClr val="000000"/>
                  </a:solidFill>
                  <a:uFillTx/>
                  <a:latin typeface="Arial" pitchFamily="34"/>
                  <a:cs typeface="Arial" pitchFamily="34"/>
                </a:rPr>
                <a:t>evaluate whether the campaign effectively reaches the targeted group of adults with obesity (Office for Health Improvement and Disparities, 2018) </a:t>
              </a:r>
              <a:endParaRPr lang="en-US" sz="1800" b="0" i="0" u="none" strike="noStrike" kern="1200" cap="none" spc="0" baseline="0">
                <a:solidFill>
                  <a:srgbClr val="000000"/>
                </a:solidFill>
                <a:uFillTx/>
                <a:latin typeface="Arial" pitchFamily="34"/>
                <a:cs typeface="Arial" pitchFamily="34"/>
              </a:endParaRPr>
            </a:p>
          </p:txBody>
        </p:sp>
      </p:grpSp>
    </p:spTree>
    <p:extLst>
      <p:ext uri="{BB962C8B-B14F-4D97-AF65-F5344CB8AC3E}">
        <p14:creationId xmlns:p14="http://schemas.microsoft.com/office/powerpoint/2010/main" val="5568136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5684C-65DD-6094-E58E-B1BDB9BD5603}"/>
              </a:ext>
            </a:extLst>
          </p:cNvPr>
          <p:cNvSpPr txBox="1">
            <a:spLocks noGrp="1"/>
          </p:cNvSpPr>
          <p:nvPr>
            <p:ph type="title"/>
          </p:nvPr>
        </p:nvSpPr>
        <p:spPr>
          <a:xfrm>
            <a:off x="540172" y="457200"/>
            <a:ext cx="2843107" cy="1278468"/>
          </a:xfrm>
        </p:spPr>
        <p:txBody>
          <a:bodyPr/>
          <a:lstStyle/>
          <a:p>
            <a:pPr lvl="0"/>
            <a:r>
              <a:rPr lang="en-GB" sz="3200" dirty="0">
                <a:solidFill>
                  <a:srgbClr val="00B0F0"/>
                </a:solidFill>
                <a:latin typeface="Arial" pitchFamily="34"/>
                <a:cs typeface="Arial" pitchFamily="34"/>
              </a:rPr>
              <a:t>Outcome Evaluation</a:t>
            </a:r>
          </a:p>
        </p:txBody>
      </p:sp>
      <p:sp>
        <p:nvSpPr>
          <p:cNvPr id="3" name="Content Placeholder 2">
            <a:extLst>
              <a:ext uri="{FF2B5EF4-FFF2-40B4-BE49-F238E27FC236}">
                <a16:creationId xmlns:a16="http://schemas.microsoft.com/office/drawing/2014/main" id="{77295105-5E64-B1E7-DC1F-CD288E644FFA}"/>
              </a:ext>
            </a:extLst>
          </p:cNvPr>
          <p:cNvSpPr txBox="1">
            <a:spLocks noGrp="1"/>
          </p:cNvSpPr>
          <p:nvPr>
            <p:ph type="body" idx="2"/>
          </p:nvPr>
        </p:nvSpPr>
        <p:spPr>
          <a:xfrm>
            <a:off x="337221" y="1885950"/>
            <a:ext cx="3686138" cy="4434840"/>
          </a:xfrm>
          <a:solidFill>
            <a:srgbClr val="C2F1C8"/>
          </a:solidFill>
        </p:spPr>
        <p:txBody>
          <a:bodyPr/>
          <a:lstStyle/>
          <a:p>
            <a:pPr lvl="0"/>
            <a:r>
              <a:rPr lang="en-GB" sz="1800">
                <a:solidFill>
                  <a:srgbClr val="C00000"/>
                </a:solidFill>
                <a:latin typeface="Arial" pitchFamily="34"/>
                <a:cs typeface="Arial" pitchFamily="34"/>
              </a:rPr>
              <a:t>Purpose: </a:t>
            </a:r>
          </a:p>
          <a:p>
            <a:pPr marL="342900" lvl="0" indent="-342900">
              <a:buFont typeface="Wingdings" pitchFamily="2"/>
              <a:buChar char="Ø"/>
            </a:pPr>
            <a:r>
              <a:rPr lang="en-GB" sz="1900">
                <a:latin typeface="Arial" pitchFamily="34"/>
                <a:cs typeface="Arial" pitchFamily="34"/>
              </a:rPr>
              <a:t>To assess how effectively a campaign meets its goals.</a:t>
            </a:r>
          </a:p>
          <a:p>
            <a:pPr marL="342900" lvl="0" indent="-342900">
              <a:buFont typeface="Wingdings" pitchFamily="2"/>
              <a:buChar char="Ø"/>
            </a:pPr>
            <a:r>
              <a:rPr lang="en-GB" sz="1900">
                <a:latin typeface="Arial" pitchFamily="34"/>
                <a:cs typeface="Arial" pitchFamily="34"/>
              </a:rPr>
              <a:t>It analyses changes in participants’ health, behaviours, and risk factors over time.</a:t>
            </a:r>
          </a:p>
          <a:p>
            <a:pPr marL="342900" lvl="0" indent="-342900">
              <a:buFont typeface="Wingdings" pitchFamily="2"/>
              <a:buChar char="Ø"/>
            </a:pPr>
            <a:r>
              <a:rPr lang="en-GB" sz="1900">
                <a:latin typeface="Arial" pitchFamily="34"/>
                <a:cs typeface="Arial" pitchFamily="34"/>
              </a:rPr>
              <a:t>These changes are evaluated as results of the campaign’s influence (NICE, 2025).</a:t>
            </a:r>
          </a:p>
          <a:p>
            <a:pPr marL="285750" lvl="0" indent="-285750">
              <a:buFont typeface="Wingdings" pitchFamily="2"/>
              <a:buChar char="Ø"/>
            </a:pPr>
            <a:endParaRPr lang="en-GB" sz="2100">
              <a:latin typeface="Arial" pitchFamily="34"/>
              <a:cs typeface="Arial" pitchFamily="34"/>
            </a:endParaRPr>
          </a:p>
          <a:p>
            <a:pPr lvl="0"/>
            <a:r>
              <a:rPr lang="en-GB"/>
              <a:t> </a:t>
            </a:r>
          </a:p>
          <a:p>
            <a:pPr lvl="0"/>
            <a:endParaRPr lang="en-GB"/>
          </a:p>
        </p:txBody>
      </p:sp>
      <p:grpSp>
        <p:nvGrpSpPr>
          <p:cNvPr id="4" name="Content Placeholder 3">
            <a:extLst>
              <a:ext uri="{FF2B5EF4-FFF2-40B4-BE49-F238E27FC236}">
                <a16:creationId xmlns:a16="http://schemas.microsoft.com/office/drawing/2014/main" id="{9475899A-7E96-B3A5-57C5-845D23D30781}"/>
              </a:ext>
            </a:extLst>
          </p:cNvPr>
          <p:cNvGrpSpPr/>
          <p:nvPr/>
        </p:nvGrpSpPr>
        <p:grpSpPr>
          <a:xfrm>
            <a:off x="4592766" y="217170"/>
            <a:ext cx="7374854" cy="6076214"/>
            <a:chOff x="4592766" y="217170"/>
            <a:chExt cx="7374854" cy="6076214"/>
          </a:xfrm>
        </p:grpSpPr>
        <p:sp>
          <p:nvSpPr>
            <p:cNvPr id="5" name="Rectangle 4" descr="Bar chart">
              <a:extLst>
                <a:ext uri="{FF2B5EF4-FFF2-40B4-BE49-F238E27FC236}">
                  <a16:creationId xmlns:a16="http://schemas.microsoft.com/office/drawing/2014/main" id="{B95917B5-14F7-96B8-CE27-8B35BEC94CFB}"/>
                </a:ext>
              </a:extLst>
            </p:cNvPr>
            <p:cNvSpPr/>
            <p:nvPr/>
          </p:nvSpPr>
          <p:spPr>
            <a:xfrm>
              <a:off x="4963966" y="217170"/>
              <a:ext cx="582975" cy="635014"/>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Shape 5">
              <a:extLst>
                <a:ext uri="{FF2B5EF4-FFF2-40B4-BE49-F238E27FC236}">
                  <a16:creationId xmlns:a16="http://schemas.microsoft.com/office/drawing/2014/main" id="{CA4DAABC-70A5-B5C9-2EEA-E870AA070447}"/>
                </a:ext>
              </a:extLst>
            </p:cNvPr>
            <p:cNvSpPr/>
            <p:nvPr/>
          </p:nvSpPr>
          <p:spPr>
            <a:xfrm>
              <a:off x="4592766" y="965130"/>
              <a:ext cx="1503227" cy="1778069"/>
            </a:xfrm>
            <a:custGeom>
              <a:avLst/>
              <a:gdLst>
                <a:gd name="f0" fmla="val 10800000"/>
                <a:gd name="f1" fmla="val 5400000"/>
                <a:gd name="f2" fmla="val 180"/>
                <a:gd name="f3" fmla="val w"/>
                <a:gd name="f4" fmla="val h"/>
                <a:gd name="f5" fmla="val 0"/>
                <a:gd name="f6" fmla="val 1295507"/>
                <a:gd name="f7" fmla="val 1270351"/>
                <a:gd name="f8" fmla="+- 0 0 -90"/>
                <a:gd name="f9" fmla="*/ f3 1 1295507"/>
                <a:gd name="f10" fmla="*/ f4 1 1270351"/>
                <a:gd name="f11" fmla="+- f7 0 f5"/>
                <a:gd name="f12" fmla="+- f6 0 f5"/>
                <a:gd name="f13" fmla="*/ f8 f0 1"/>
                <a:gd name="f14" fmla="*/ f12 1 1295507"/>
                <a:gd name="f15" fmla="*/ f11 1 1270351"/>
                <a:gd name="f16" fmla="*/ 0 f12 1"/>
                <a:gd name="f17" fmla="*/ 0 f11 1"/>
                <a:gd name="f18" fmla="*/ 1295507 f12 1"/>
                <a:gd name="f19" fmla="*/ 1270351 f11 1"/>
                <a:gd name="f20" fmla="*/ f13 1 f2"/>
                <a:gd name="f21" fmla="*/ f16 1 1295507"/>
                <a:gd name="f22" fmla="*/ f17 1 1270351"/>
                <a:gd name="f23" fmla="*/ f18 1 1295507"/>
                <a:gd name="f24" fmla="*/ f19 1 127035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95507" h="1270351">
                  <a:moveTo>
                    <a:pt x="f5" y="f5"/>
                  </a:moveTo>
                  <a:lnTo>
                    <a:pt x="f6" y="f5"/>
                  </a:lnTo>
                  <a:lnTo>
                    <a:pt x="f6" y="f7"/>
                  </a:lnTo>
                  <a:lnTo>
                    <a:pt x="f5" y="f7"/>
                  </a:lnTo>
                  <a:lnTo>
                    <a:pt x="f5" y="f5"/>
                  </a:lnTo>
                  <a:close/>
                </a:path>
              </a:pathLst>
            </a:custGeom>
            <a:solidFill>
              <a:srgbClr val="FBE3D6"/>
            </a:solidFill>
            <a:ln cap="flat">
              <a:noFill/>
              <a:prstDash val="solid"/>
            </a:ln>
          </p:spPr>
          <p:txBody>
            <a:bodyPr vert="horz" wrap="square" lIns="0" tIns="0" rIns="0" bIns="0" anchor="t"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Method:</a:t>
              </a:r>
            </a:p>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Questionna</a:t>
              </a:r>
              <a:r>
                <a:rPr lang="en-GB" sz="1800" b="0" i="0" u="none" strike="noStrike" kern="0" cap="none" spc="0" baseline="0">
                  <a:solidFill>
                    <a:srgbClr val="000000"/>
                  </a:solidFill>
                  <a:uFillTx/>
                  <a:latin typeface="Aptos"/>
                </a:rPr>
                <a:t>ires</a:t>
              </a:r>
              <a:r>
                <a:rPr lang="en-GB" sz="1800" b="1" i="0" u="none" strike="noStrike" kern="1200" cap="none" spc="0" baseline="0">
                  <a:solidFill>
                    <a:srgbClr val="000000"/>
                  </a:solidFill>
                  <a:uFillTx/>
                  <a:latin typeface="Arial" pitchFamily="34"/>
                  <a:cs typeface="Arial" pitchFamily="34"/>
                </a:rPr>
                <a:t>: </a:t>
              </a:r>
              <a:r>
                <a:rPr lang="en-GB" sz="1800" b="0" i="1" u="none" strike="noStrike" kern="1200" cap="none" spc="0" baseline="0">
                  <a:solidFill>
                    <a:srgbClr val="000000"/>
                  </a:solidFill>
                  <a:uFillTx/>
                  <a:latin typeface="Arial" pitchFamily="34"/>
                  <a:cs typeface="Arial" pitchFamily="34"/>
                </a:rPr>
                <a:t>Q</a:t>
              </a:r>
              <a:r>
                <a:rPr lang="en-GB" sz="1800" b="0" i="0" u="none" strike="noStrike" kern="1200" cap="none" spc="0" baseline="0">
                  <a:solidFill>
                    <a:srgbClr val="000000"/>
                  </a:solidFill>
                  <a:uFillTx/>
                  <a:latin typeface="Arial" pitchFamily="34"/>
                  <a:cs typeface="Arial" pitchFamily="34"/>
                </a:rPr>
                <a:t>uantitative and qualitative data</a:t>
              </a:r>
              <a:endParaRPr lang="en-US" sz="1800" b="0" i="0" u="none" strike="noStrike" kern="1200" cap="none" spc="0" baseline="0">
                <a:solidFill>
                  <a:srgbClr val="000000"/>
                </a:solidFill>
                <a:uFillTx/>
                <a:latin typeface="Arial" pitchFamily="34"/>
                <a:cs typeface="Arial" pitchFamily="34"/>
              </a:endParaRPr>
            </a:p>
          </p:txBody>
        </p:sp>
        <p:sp>
          <p:nvSpPr>
            <p:cNvPr id="7" name="Rectangle 6" descr="Run">
              <a:extLst>
                <a:ext uri="{FF2B5EF4-FFF2-40B4-BE49-F238E27FC236}">
                  <a16:creationId xmlns:a16="http://schemas.microsoft.com/office/drawing/2014/main" id="{122F2E48-3B74-164F-E3E8-18CFD69DDB06}"/>
                </a:ext>
              </a:extLst>
            </p:cNvPr>
            <p:cNvSpPr/>
            <p:nvPr/>
          </p:nvSpPr>
          <p:spPr>
            <a:xfrm>
              <a:off x="5255449" y="2685894"/>
              <a:ext cx="582975" cy="635014"/>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Shape 7">
              <a:extLst>
                <a:ext uri="{FF2B5EF4-FFF2-40B4-BE49-F238E27FC236}">
                  <a16:creationId xmlns:a16="http://schemas.microsoft.com/office/drawing/2014/main" id="{218351DE-66C4-400C-AF9E-0513180D1858}"/>
                </a:ext>
              </a:extLst>
            </p:cNvPr>
            <p:cNvSpPr/>
            <p:nvPr/>
          </p:nvSpPr>
          <p:spPr>
            <a:xfrm>
              <a:off x="4800490" y="3320908"/>
              <a:ext cx="1295503" cy="2972476"/>
            </a:xfrm>
            <a:custGeom>
              <a:avLst/>
              <a:gdLst>
                <a:gd name="f0" fmla="val 10800000"/>
                <a:gd name="f1" fmla="val 5400000"/>
                <a:gd name="f2" fmla="val 180"/>
                <a:gd name="f3" fmla="val w"/>
                <a:gd name="f4" fmla="val h"/>
                <a:gd name="f5" fmla="val 0"/>
                <a:gd name="f6" fmla="val 1295507"/>
                <a:gd name="f7" fmla="val 2728884"/>
                <a:gd name="f8" fmla="+- 0 0 -90"/>
                <a:gd name="f9" fmla="*/ f3 1 1295507"/>
                <a:gd name="f10" fmla="*/ f4 1 2728884"/>
                <a:gd name="f11" fmla="+- f7 0 f5"/>
                <a:gd name="f12" fmla="+- f6 0 f5"/>
                <a:gd name="f13" fmla="*/ f8 f0 1"/>
                <a:gd name="f14" fmla="*/ f12 1 1295507"/>
                <a:gd name="f15" fmla="*/ f11 1 2728884"/>
                <a:gd name="f16" fmla="*/ 0 f12 1"/>
                <a:gd name="f17" fmla="*/ 0 f11 1"/>
                <a:gd name="f18" fmla="*/ 1295507 f12 1"/>
                <a:gd name="f19" fmla="*/ 2728884 f11 1"/>
                <a:gd name="f20" fmla="*/ f13 1 f2"/>
                <a:gd name="f21" fmla="*/ f16 1 1295507"/>
                <a:gd name="f22" fmla="*/ f17 1 2728884"/>
                <a:gd name="f23" fmla="*/ f18 1 1295507"/>
                <a:gd name="f24" fmla="*/ f19 1 272888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95507" h="2728884">
                  <a:moveTo>
                    <a:pt x="f5" y="f5"/>
                  </a:moveTo>
                  <a:lnTo>
                    <a:pt x="f6" y="f5"/>
                  </a:lnTo>
                  <a:lnTo>
                    <a:pt x="f6" y="f7"/>
                  </a:lnTo>
                  <a:lnTo>
                    <a:pt x="f5" y="f7"/>
                  </a:lnTo>
                  <a:lnTo>
                    <a:pt x="f5" y="f5"/>
                  </a:lnTo>
                  <a:close/>
                </a:path>
              </a:pathLst>
            </a:custGeom>
            <a:solidFill>
              <a:srgbClr val="CAEEFB"/>
            </a:solidFill>
            <a:ln cap="flat">
              <a:noFill/>
              <a:prstDash val="solid"/>
            </a:ln>
          </p:spPr>
          <p:txBody>
            <a:bodyPr vert="horz" wrap="square" lIns="0" tIns="0" rIns="0" bIns="0" anchor="t"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Measuring changes in moderate-to-vigorous activities,  walking, and exercise classes</a:t>
              </a:r>
              <a:r>
                <a:rPr lang="en-GB" sz="1100" b="1" i="0" u="none" strike="noStrike" kern="1200" cap="none" spc="0" baseline="0">
                  <a:solidFill>
                    <a:srgbClr val="000000"/>
                  </a:solidFill>
                  <a:uFillTx/>
                  <a:latin typeface="Aptos"/>
                </a:rPr>
                <a:t>.</a:t>
              </a:r>
              <a:endParaRPr lang="en-US" sz="1100" b="0" i="0" u="none" strike="noStrike" kern="1200" cap="none" spc="0" baseline="0">
                <a:solidFill>
                  <a:srgbClr val="000000"/>
                </a:solidFill>
                <a:uFillTx/>
                <a:latin typeface="Aptos"/>
              </a:endParaRPr>
            </a:p>
          </p:txBody>
        </p:sp>
        <p:sp>
          <p:nvSpPr>
            <p:cNvPr id="9" name="Rectangle 8" descr="Fruit Bowl">
              <a:extLst>
                <a:ext uri="{FF2B5EF4-FFF2-40B4-BE49-F238E27FC236}">
                  <a16:creationId xmlns:a16="http://schemas.microsoft.com/office/drawing/2014/main" id="{C11F3246-9F29-277E-71C1-28596B01757A}"/>
                </a:ext>
              </a:extLst>
            </p:cNvPr>
            <p:cNvSpPr/>
            <p:nvPr/>
          </p:nvSpPr>
          <p:spPr>
            <a:xfrm>
              <a:off x="7710604" y="301230"/>
              <a:ext cx="582975" cy="635014"/>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Shape 9">
              <a:extLst>
                <a:ext uri="{FF2B5EF4-FFF2-40B4-BE49-F238E27FC236}">
                  <a16:creationId xmlns:a16="http://schemas.microsoft.com/office/drawing/2014/main" id="{5A382041-7E4D-21F6-0705-4BE725F3E21A}"/>
                </a:ext>
              </a:extLst>
            </p:cNvPr>
            <p:cNvSpPr/>
            <p:nvPr/>
          </p:nvSpPr>
          <p:spPr>
            <a:xfrm>
              <a:off x="6844402" y="1507178"/>
              <a:ext cx="2525216" cy="3278069"/>
            </a:xfrm>
            <a:custGeom>
              <a:avLst/>
              <a:gdLst>
                <a:gd name="f0" fmla="val 10800000"/>
                <a:gd name="f1" fmla="val 5400000"/>
                <a:gd name="f2" fmla="val 180"/>
                <a:gd name="f3" fmla="val w"/>
                <a:gd name="f4" fmla="val h"/>
                <a:gd name="f5" fmla="val 0"/>
                <a:gd name="f6" fmla="val 2525216"/>
                <a:gd name="f7" fmla="val 2798423"/>
                <a:gd name="f8" fmla="+- 0 0 -90"/>
                <a:gd name="f9" fmla="*/ f3 1 2525216"/>
                <a:gd name="f10" fmla="*/ f4 1 2798423"/>
                <a:gd name="f11" fmla="+- f7 0 f5"/>
                <a:gd name="f12" fmla="+- f6 0 f5"/>
                <a:gd name="f13" fmla="*/ f8 f0 1"/>
                <a:gd name="f14" fmla="*/ f12 1 2525216"/>
                <a:gd name="f15" fmla="*/ f11 1 2798423"/>
                <a:gd name="f16" fmla="*/ 0 f12 1"/>
                <a:gd name="f17" fmla="*/ 0 f11 1"/>
                <a:gd name="f18" fmla="*/ 2525216 f12 1"/>
                <a:gd name="f19" fmla="*/ 2798423 f11 1"/>
                <a:gd name="f20" fmla="*/ f13 1 f2"/>
                <a:gd name="f21" fmla="*/ f16 1 2525216"/>
                <a:gd name="f22" fmla="*/ f17 1 2798423"/>
                <a:gd name="f23" fmla="*/ f18 1 2525216"/>
                <a:gd name="f24" fmla="*/ f19 1 279842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525216" h="2798423">
                  <a:moveTo>
                    <a:pt x="f5" y="f5"/>
                  </a:moveTo>
                  <a:lnTo>
                    <a:pt x="f6" y="f5"/>
                  </a:lnTo>
                  <a:lnTo>
                    <a:pt x="f6" y="f7"/>
                  </a:lnTo>
                  <a:lnTo>
                    <a:pt x="f5" y="f7"/>
                  </a:lnTo>
                  <a:lnTo>
                    <a:pt x="f5" y="f5"/>
                  </a:lnTo>
                  <a:close/>
                </a:path>
              </a:pathLst>
            </a:custGeom>
            <a:solidFill>
              <a:srgbClr val="C2F1C8"/>
            </a:solidFill>
            <a:ln cap="flat">
              <a:noFill/>
              <a:prstDash val="solid"/>
            </a:ln>
          </p:spPr>
          <p:txBody>
            <a:bodyPr vert="horz" wrap="square" lIns="0" tIns="0" rIns="0" bIns="0" anchor="t" anchorCtr="0" compatLnSpc="1">
              <a:noAutofit/>
            </a:bodyPr>
            <a:lstStyle/>
            <a:p>
              <a:pPr marL="0" marR="0" lvl="0" indent="0" algn="just" defTabSz="8001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Change in healthier eating by increasing fruits and vegetables, reducing high-fat foods and sugary drinks, and improving portion control (NICE, 2025)</a:t>
              </a:r>
              <a:endParaRPr lang="en-US" sz="1800" b="0" i="0" u="none" strike="noStrike" kern="1200" cap="none" spc="0" baseline="0">
                <a:solidFill>
                  <a:srgbClr val="000000"/>
                </a:solidFill>
                <a:uFillTx/>
                <a:latin typeface="Arial" pitchFamily="34"/>
                <a:cs typeface="Arial" pitchFamily="34"/>
              </a:endParaRPr>
            </a:p>
          </p:txBody>
        </p:sp>
        <p:sp>
          <p:nvSpPr>
            <p:cNvPr id="11" name="Rectangle 10" descr="Dumbbell">
              <a:extLst>
                <a:ext uri="{FF2B5EF4-FFF2-40B4-BE49-F238E27FC236}">
                  <a16:creationId xmlns:a16="http://schemas.microsoft.com/office/drawing/2014/main" id="{69A9AAB6-5181-5E93-DDA8-8D4AF993C933}"/>
                </a:ext>
              </a:extLst>
            </p:cNvPr>
            <p:cNvSpPr/>
            <p:nvPr/>
          </p:nvSpPr>
          <p:spPr>
            <a:xfrm>
              <a:off x="10876614" y="608487"/>
              <a:ext cx="582975" cy="635014"/>
            </a:xfrm>
            <a:prstGeom prst="rect">
              <a:avLst/>
            </a:pr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Shape 11">
              <a:extLst>
                <a:ext uri="{FF2B5EF4-FFF2-40B4-BE49-F238E27FC236}">
                  <a16:creationId xmlns:a16="http://schemas.microsoft.com/office/drawing/2014/main" id="{9B19D56E-62A4-B0D2-C13E-BF3ABE9E887E}"/>
                </a:ext>
              </a:extLst>
            </p:cNvPr>
            <p:cNvSpPr/>
            <p:nvPr/>
          </p:nvSpPr>
          <p:spPr>
            <a:xfrm>
              <a:off x="9940643" y="1621359"/>
              <a:ext cx="2026977" cy="3278069"/>
            </a:xfrm>
            <a:custGeom>
              <a:avLst/>
              <a:gdLst>
                <a:gd name="f0" fmla="val 10800000"/>
                <a:gd name="f1" fmla="val 5400000"/>
                <a:gd name="f2" fmla="val 180"/>
                <a:gd name="f3" fmla="val w"/>
                <a:gd name="f4" fmla="val h"/>
                <a:gd name="f5" fmla="val 0"/>
                <a:gd name="f6" fmla="val 2026977"/>
                <a:gd name="f7" fmla="val 3009425"/>
                <a:gd name="f8" fmla="+- 0 0 -90"/>
                <a:gd name="f9" fmla="*/ f3 1 2026977"/>
                <a:gd name="f10" fmla="*/ f4 1 3009425"/>
                <a:gd name="f11" fmla="+- f7 0 f5"/>
                <a:gd name="f12" fmla="+- f6 0 f5"/>
                <a:gd name="f13" fmla="*/ f8 f0 1"/>
                <a:gd name="f14" fmla="*/ f12 1 2026977"/>
                <a:gd name="f15" fmla="*/ f11 1 3009425"/>
                <a:gd name="f16" fmla="*/ 0 f12 1"/>
                <a:gd name="f17" fmla="*/ 0 f11 1"/>
                <a:gd name="f18" fmla="*/ 2026977 f12 1"/>
                <a:gd name="f19" fmla="*/ 3009425 f11 1"/>
                <a:gd name="f20" fmla="*/ f13 1 f2"/>
                <a:gd name="f21" fmla="*/ f16 1 2026977"/>
                <a:gd name="f22" fmla="*/ f17 1 3009425"/>
                <a:gd name="f23" fmla="*/ f18 1 2026977"/>
                <a:gd name="f24" fmla="*/ f19 1 300942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026977" h="3009425">
                  <a:moveTo>
                    <a:pt x="f5" y="f5"/>
                  </a:moveTo>
                  <a:lnTo>
                    <a:pt x="f6" y="f5"/>
                  </a:lnTo>
                  <a:lnTo>
                    <a:pt x="f6" y="f7"/>
                  </a:lnTo>
                  <a:lnTo>
                    <a:pt x="f5" y="f7"/>
                  </a:lnTo>
                  <a:lnTo>
                    <a:pt x="f5" y="f5"/>
                  </a:lnTo>
                  <a:close/>
                </a:path>
              </a:pathLst>
            </a:custGeom>
            <a:solidFill>
              <a:srgbClr val="FBE3D6"/>
            </a:solidFill>
            <a:ln cap="flat">
              <a:noFill/>
              <a:prstDash val="solid"/>
            </a:ln>
          </p:spPr>
          <p:txBody>
            <a:bodyPr vert="horz" wrap="square" lIns="0" tIns="0" rIns="0" bIns="0" anchor="t"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I assessed the impact of health </a:t>
              </a:r>
              <a:r>
                <a:rPr lang="en-GB" sz="1800" b="0" i="0" u="none" strike="noStrike" kern="0" cap="none" spc="0" baseline="0">
                  <a:solidFill>
                    <a:srgbClr val="000000"/>
                  </a:solidFill>
                  <a:uFillTx/>
                  <a:latin typeface="Arial" pitchFamily="34"/>
                  <a:cs typeface="Arial" pitchFamily="34"/>
                </a:rPr>
                <a:t>the </a:t>
              </a:r>
              <a:r>
                <a:rPr lang="en-GB" sz="1800" b="0" i="0" u="none" strike="noStrike" kern="1200" cap="none" spc="0" baseline="0">
                  <a:solidFill>
                    <a:srgbClr val="000000"/>
                  </a:solidFill>
                  <a:uFillTx/>
                  <a:latin typeface="Arial" pitchFamily="34"/>
                  <a:cs typeface="Arial" pitchFamily="34"/>
                </a:rPr>
                <a:t>Body Mass Index (BMI), weight loss, dietary behaviour, and physical activity to inform future decision-making</a:t>
              </a:r>
              <a:r>
                <a:rPr lang="en-GB" sz="1800" b="0" i="0" u="none" strike="noStrike" kern="0" cap="none" spc="0" baseline="0">
                  <a:solidFill>
                    <a:srgbClr val="000000"/>
                  </a:solidFill>
                  <a:uFillTx/>
                  <a:latin typeface="Arial" pitchFamily="34"/>
                  <a:cs typeface="Arial" pitchFamily="34"/>
                </a:rPr>
                <a:t> </a:t>
              </a:r>
              <a:r>
                <a:rPr lang="en-GB" sz="1800" b="0" i="0" u="none" strike="noStrike" kern="1200" cap="none" spc="0" baseline="0">
                  <a:solidFill>
                    <a:srgbClr val="000000"/>
                  </a:solidFill>
                  <a:uFillTx/>
                  <a:latin typeface="Arial" pitchFamily="34"/>
                  <a:cs typeface="Arial" pitchFamily="34"/>
                </a:rPr>
                <a:t>(Public Health England, 2018).</a:t>
              </a:r>
              <a:endParaRPr lang="en-US" sz="1800" b="0" i="0" u="none" strike="noStrike" kern="1200" cap="none" spc="0" baseline="0">
                <a:solidFill>
                  <a:srgbClr val="000000"/>
                </a:solidFill>
                <a:uFillTx/>
                <a:latin typeface="Arial" pitchFamily="34"/>
                <a:cs typeface="Arial" pitchFamily="34"/>
              </a:endParaRPr>
            </a:p>
          </p:txBody>
        </p:sp>
      </p:grpSp>
    </p:spTree>
    <p:extLst>
      <p:ext uri="{BB962C8B-B14F-4D97-AF65-F5344CB8AC3E}">
        <p14:creationId xmlns:p14="http://schemas.microsoft.com/office/powerpoint/2010/main" val="1437340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77BD918F-7681-5FC4-342D-1D8386226EB9}"/>
              </a:ext>
            </a:extLst>
          </p:cNvPr>
          <p:cNvSpPr>
            <a:spLocks noMove="1" noResize="1"/>
          </p:cNvSpPr>
          <p:nvPr/>
        </p:nvSpPr>
        <p:spPr>
          <a:xfrm>
            <a:off x="0" y="0"/>
            <a:ext cx="4059049" cy="6858000"/>
          </a:xfrm>
          <a:prstGeom prst="rect">
            <a:avLst/>
          </a:prstGeom>
          <a:solidFill>
            <a:srgbClr val="40404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4A29A89B-B6B1-C8AA-E465-09ABCE8521C4}"/>
              </a:ext>
            </a:extLst>
          </p:cNvPr>
          <p:cNvSpPr txBox="1">
            <a:spLocks noGrp="1"/>
          </p:cNvSpPr>
          <p:nvPr>
            <p:ph type="title"/>
          </p:nvPr>
        </p:nvSpPr>
        <p:spPr>
          <a:xfrm>
            <a:off x="838203" y="1412491"/>
            <a:ext cx="2899187" cy="4363845"/>
          </a:xfrm>
        </p:spPr>
        <p:txBody>
          <a:bodyPr anchor="t"/>
          <a:lstStyle/>
          <a:p>
            <a:pPr lvl="0"/>
            <a:r>
              <a:rPr lang="en-GB" sz="3200">
                <a:solidFill>
                  <a:srgbClr val="FFFFFF"/>
                </a:solidFill>
                <a:latin typeface="Arial" pitchFamily="34"/>
                <a:cs typeface="Arial" pitchFamily="34"/>
              </a:rPr>
              <a:t>Impact evaluation</a:t>
            </a:r>
          </a:p>
        </p:txBody>
      </p:sp>
      <p:sp>
        <p:nvSpPr>
          <p:cNvPr id="4" name="Content Placeholder 2">
            <a:extLst>
              <a:ext uri="{FF2B5EF4-FFF2-40B4-BE49-F238E27FC236}">
                <a16:creationId xmlns:a16="http://schemas.microsoft.com/office/drawing/2014/main" id="{FC939E66-E946-3E58-0A46-264826F6170B}"/>
              </a:ext>
            </a:extLst>
          </p:cNvPr>
          <p:cNvSpPr txBox="1">
            <a:spLocks noGrp="1"/>
          </p:cNvSpPr>
          <p:nvPr>
            <p:ph idx="1"/>
          </p:nvPr>
        </p:nvSpPr>
        <p:spPr>
          <a:xfrm>
            <a:off x="4380853" y="685800"/>
            <a:ext cx="3427280" cy="5090528"/>
          </a:xfrm>
          <a:solidFill>
            <a:srgbClr val="C2F1C8"/>
          </a:solidFill>
        </p:spPr>
        <p:txBody>
          <a:bodyPr/>
          <a:lstStyle/>
          <a:p>
            <a:pPr lvl="0">
              <a:lnSpc>
                <a:spcPct val="150000"/>
              </a:lnSpc>
            </a:pPr>
            <a:r>
              <a:rPr lang="en-GB" sz="1800">
                <a:solidFill>
                  <a:srgbClr val="FF0000"/>
                </a:solidFill>
                <a:latin typeface="Arial" pitchFamily="34"/>
                <a:cs typeface="Arial" pitchFamily="34"/>
              </a:rPr>
              <a:t>Purpose</a:t>
            </a:r>
            <a:r>
              <a:rPr lang="en-GB" sz="1800">
                <a:latin typeface="Arial" pitchFamily="34"/>
                <a:cs typeface="Arial" pitchFamily="34"/>
              </a:rPr>
              <a:t>: To measure causes of changes in health outcomes and behaviours in the campaign</a:t>
            </a:r>
          </a:p>
          <a:p>
            <a:pPr lvl="0">
              <a:lnSpc>
                <a:spcPct val="150000"/>
              </a:lnSpc>
            </a:pPr>
            <a:r>
              <a:rPr lang="en-GB" sz="1800">
                <a:latin typeface="Arial" pitchFamily="34"/>
                <a:cs typeface="Arial" pitchFamily="34"/>
              </a:rPr>
              <a:t>To evaluate dietary habits (e.g., portion sizes, caloric intake, fruit and vegetable consumption) and increased levels of physical activity</a:t>
            </a:r>
          </a:p>
          <a:p>
            <a:pPr marL="0" lvl="0" indent="0">
              <a:lnSpc>
                <a:spcPct val="150000"/>
              </a:lnSpc>
              <a:buNone/>
            </a:pPr>
            <a:r>
              <a:rPr lang="en-GB" sz="1800">
                <a:latin typeface="Arial" pitchFamily="34"/>
                <a:cs typeface="Arial" pitchFamily="34"/>
              </a:rPr>
              <a:t>(Michel and Schneider 2025).</a:t>
            </a:r>
          </a:p>
        </p:txBody>
      </p:sp>
      <p:cxnSp>
        <p:nvCxnSpPr>
          <p:cNvPr id="5" name="Straight Connector 10">
            <a:extLst>
              <a:ext uri="{FF2B5EF4-FFF2-40B4-BE49-F238E27FC236}">
                <a16:creationId xmlns:a16="http://schemas.microsoft.com/office/drawing/2014/main" id="{0806E7BD-13B0-AFF2-79B2-311AD185273B}"/>
              </a:ext>
            </a:extLst>
          </p:cNvPr>
          <p:cNvCxnSpPr>
            <a:cxnSpLocks noMove="1" noResize="1"/>
          </p:cNvCxnSpPr>
          <p:nvPr/>
        </p:nvCxnSpPr>
        <p:spPr>
          <a:xfrm>
            <a:off x="8129875" y="1412491"/>
            <a:ext cx="0" cy="3657600"/>
          </a:xfrm>
          <a:prstGeom prst="straightConnector1">
            <a:avLst/>
          </a:prstGeom>
          <a:noFill/>
          <a:ln w="12701" cap="flat">
            <a:solidFill>
              <a:srgbClr val="7F7F7F"/>
            </a:solidFill>
            <a:prstDash val="solid"/>
            <a:miter/>
          </a:ln>
        </p:spPr>
      </p:cxnSp>
      <p:sp>
        <p:nvSpPr>
          <p:cNvPr id="6" name="Content Placeholder 3">
            <a:extLst>
              <a:ext uri="{FF2B5EF4-FFF2-40B4-BE49-F238E27FC236}">
                <a16:creationId xmlns:a16="http://schemas.microsoft.com/office/drawing/2014/main" id="{4B8F1E28-2308-6683-A8AF-0F3E087FBB06}"/>
              </a:ext>
            </a:extLst>
          </p:cNvPr>
          <p:cNvSpPr txBox="1">
            <a:spLocks noGrp="1"/>
          </p:cNvSpPr>
          <p:nvPr>
            <p:ph idx="2"/>
          </p:nvPr>
        </p:nvSpPr>
        <p:spPr>
          <a:xfrm>
            <a:off x="8451607" y="1005840"/>
            <a:ext cx="3197702" cy="4770488"/>
          </a:xfrm>
          <a:solidFill>
            <a:srgbClr val="F6C6AD"/>
          </a:solidFill>
        </p:spPr>
        <p:txBody>
          <a:bodyPr/>
          <a:lstStyle/>
          <a:p>
            <a:pPr lvl="0">
              <a:lnSpc>
                <a:spcPct val="150000"/>
              </a:lnSpc>
            </a:pPr>
            <a:r>
              <a:rPr lang="en-GB" sz="1800" b="1">
                <a:solidFill>
                  <a:srgbClr val="FF0000"/>
                </a:solidFill>
                <a:latin typeface="Arial" pitchFamily="34"/>
                <a:cs typeface="Arial" pitchFamily="34"/>
              </a:rPr>
              <a:t>Method</a:t>
            </a:r>
            <a:r>
              <a:rPr lang="en-GB" sz="1800">
                <a:solidFill>
                  <a:srgbClr val="FF0000"/>
                </a:solidFill>
                <a:latin typeface="Arial" pitchFamily="34"/>
                <a:cs typeface="Arial" pitchFamily="34"/>
              </a:rPr>
              <a:t>: </a:t>
            </a:r>
            <a:r>
              <a:rPr lang="en-GB" sz="1800">
                <a:latin typeface="Arial" pitchFamily="34"/>
                <a:cs typeface="Arial" pitchFamily="34"/>
              </a:rPr>
              <a:t>Participatory and theories of change, </a:t>
            </a:r>
            <a:r>
              <a:rPr lang="en-GB" sz="1800" i="1">
                <a:latin typeface="Arial" pitchFamily="34"/>
                <a:cs typeface="Arial" pitchFamily="34"/>
              </a:rPr>
              <a:t>Q</a:t>
            </a:r>
            <a:r>
              <a:rPr lang="en-GB" sz="1800">
                <a:latin typeface="Arial" pitchFamily="34"/>
                <a:cs typeface="Arial" pitchFamily="34"/>
              </a:rPr>
              <a:t>uantitative and qualitative </a:t>
            </a:r>
          </a:p>
          <a:p>
            <a:pPr marL="0" lvl="0" indent="0">
              <a:lnSpc>
                <a:spcPct val="150000"/>
              </a:lnSpc>
              <a:buNone/>
            </a:pPr>
            <a:endParaRPr lang="en-GB" sz="1800">
              <a:latin typeface="Arial" pitchFamily="34"/>
              <a:cs typeface="Arial" pitchFamily="34"/>
            </a:endParaRPr>
          </a:p>
          <a:p>
            <a:pPr lvl="0">
              <a:lnSpc>
                <a:spcPct val="150000"/>
              </a:lnSpc>
            </a:pPr>
            <a:r>
              <a:rPr lang="en-GB" sz="1800">
                <a:latin typeface="Arial" pitchFamily="34"/>
                <a:cs typeface="Arial" pitchFamily="34"/>
              </a:rPr>
              <a:t>Follows a step-by-step process: activities → outcomes → impact of obesity  (BMI), and habit.</a:t>
            </a:r>
          </a:p>
          <a:p>
            <a:pPr marL="0" lvl="0" indent="0">
              <a:lnSpc>
                <a:spcPct val="150000"/>
              </a:lnSpc>
              <a:buNone/>
            </a:pPr>
            <a:r>
              <a:rPr lang="en-GB" sz="1800">
                <a:latin typeface="Arial" pitchFamily="34"/>
                <a:cs typeface="Arial" pitchFamily="34"/>
              </a:rPr>
              <a:t>(Michel and Schneider 2025</a:t>
            </a:r>
            <a:r>
              <a:rPr lang="en-GB" sz="2000">
                <a:latin typeface="Arial" pitchFamily="34"/>
                <a:cs typeface="Arial" pitchFamily="34"/>
              </a:rPr>
              <a:t>).</a:t>
            </a:r>
          </a:p>
          <a:p>
            <a:pPr lvl="0">
              <a:lnSpc>
                <a:spcPct val="150000"/>
              </a:lnSpc>
            </a:pPr>
            <a:endParaRPr lang="en-GB" sz="2000">
              <a:latin typeface="Arial" pitchFamily="34"/>
              <a:cs typeface="Arial" pitchFamily="34"/>
            </a:endParaRPr>
          </a:p>
          <a:p>
            <a:pPr lvl="0"/>
            <a:endParaRPr lang="en-GB" sz="2000">
              <a:latin typeface="Arial" pitchFamily="34"/>
              <a:cs typeface="Arial" pitchFamily="34"/>
            </a:endParaRPr>
          </a:p>
        </p:txBody>
      </p:sp>
    </p:spTree>
    <p:extLst>
      <p:ext uri="{BB962C8B-B14F-4D97-AF65-F5344CB8AC3E}">
        <p14:creationId xmlns:p14="http://schemas.microsoft.com/office/powerpoint/2010/main" val="3799235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3"/>
          <p:cNvSpPr txBox="1">
            <a:spLocks noGrp="1"/>
          </p:cNvSpPr>
          <p:nvPr>
            <p:ph type="ctrTitle"/>
          </p:nvPr>
        </p:nvSpPr>
        <p:spPr>
          <a:xfrm>
            <a:off x="1524000" y="1491342"/>
            <a:ext cx="9144000" cy="1937657"/>
          </a:xfrm>
          <a:prstGeom prst="rect">
            <a:avLst/>
          </a:prstGeom>
          <a:noFill/>
          <a:ln>
            <a:noFill/>
          </a:ln>
        </p:spPr>
        <p:txBody>
          <a:bodyPr spcFirstLastPara="1" wrap="square" lIns="91425" tIns="45700" rIns="91425" bIns="45700" anchor="b" anchorCtr="0">
            <a:noAutofit/>
          </a:bodyPr>
          <a:lstStyle/>
          <a:p>
            <a:pPr marL="0" lvl="0" indent="0" algn="ctr" rtl="0">
              <a:lnSpc>
                <a:spcPct val="100000"/>
              </a:lnSpc>
              <a:spcBef>
                <a:spcPts val="0"/>
              </a:spcBef>
              <a:spcAft>
                <a:spcPts val="0"/>
              </a:spcAft>
              <a:buClr>
                <a:schemeClr val="dk2"/>
              </a:buClr>
              <a:buSzPts val="3200"/>
              <a:buFont typeface="Arial"/>
              <a:buNone/>
            </a:pP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r>
              <a:rPr lang="en-US" sz="3600" b="1" u="sng" dirty="0">
                <a:latin typeface="Arial"/>
                <a:ea typeface="Arial"/>
                <a:cs typeface="Arial"/>
                <a:sym typeface="Arial"/>
              </a:rPr>
              <a:t>GROUP MEMBER 3</a:t>
            </a:r>
            <a:br>
              <a:rPr lang="en-US" sz="3600" b="1" u="sng" dirty="0">
                <a:latin typeface="Arial"/>
                <a:ea typeface="Arial"/>
                <a:cs typeface="Arial"/>
                <a:sym typeface="Arial"/>
              </a:rPr>
            </a:br>
            <a:br>
              <a:rPr lang="en-US" sz="3600" b="1" u="sng" dirty="0">
                <a:latin typeface="Arial"/>
                <a:ea typeface="Arial"/>
                <a:cs typeface="Arial"/>
                <a:sym typeface="Arial"/>
              </a:rPr>
            </a:br>
            <a:br>
              <a:rPr lang="en-US" sz="3600" b="1" u="sng" dirty="0">
                <a:latin typeface="Arial"/>
                <a:ea typeface="Arial"/>
                <a:cs typeface="Arial"/>
                <a:sym typeface="Arial"/>
              </a:rPr>
            </a:br>
            <a:r>
              <a:rPr lang="en-US" sz="3600" b="1" u="sng" dirty="0">
                <a:latin typeface="Arial"/>
                <a:ea typeface="Arial"/>
                <a:cs typeface="Arial"/>
                <a:sym typeface="Arial"/>
              </a:rPr>
              <a:t>TASK-3</a:t>
            </a:r>
            <a:br>
              <a:rPr lang="en-US" sz="3200" b="1" u="sng" dirty="0">
                <a:latin typeface="Arial" panose="020B0604020202020204" pitchFamily="34" charset="0"/>
                <a:cs typeface="Arial" panose="020B0604020202020204" pitchFamily="34" charset="0"/>
              </a:rPr>
            </a:br>
            <a:br>
              <a:rPr lang="en-US" sz="3200" b="1" u="sng" dirty="0">
                <a:latin typeface="Arial" panose="020B0604020202020204" pitchFamily="34" charset="0"/>
                <a:cs typeface="Arial" panose="020B0604020202020204" pitchFamily="34" charset="0"/>
              </a:rPr>
            </a:br>
            <a:r>
              <a:rPr lang="en-US" sz="3200" b="1" u="sng" dirty="0">
                <a:latin typeface="Arial" panose="020B0604020202020204" pitchFamily="34" charset="0"/>
                <a:cs typeface="Arial" panose="020B0604020202020204" pitchFamily="34" charset="0"/>
              </a:rPr>
              <a:t>BENEFITS AND CHALLENGES</a:t>
            </a:r>
            <a:endParaRPr sz="3200" u="sng" dirty="0">
              <a:latin typeface="Arial" panose="020B0604020202020204" pitchFamily="34" charset="0"/>
              <a:ea typeface="Arial"/>
              <a:cs typeface="Arial" panose="020B0604020202020204" pitchFamily="34" charset="0"/>
              <a:sym typeface="Arial"/>
            </a:endParaRPr>
          </a:p>
        </p:txBody>
      </p:sp>
      <p:sp>
        <p:nvSpPr>
          <p:cNvPr id="85" name="Google Shape;85;p1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p>
            <a:pPr marL="0" lvl="0" indent="0" algn="l" rtl="0">
              <a:lnSpc>
                <a:spcPct val="150000"/>
              </a:lnSpc>
              <a:spcBef>
                <a:spcPts val="0"/>
              </a:spcBef>
              <a:spcAft>
                <a:spcPts val="0"/>
              </a:spcAft>
              <a:buClr>
                <a:schemeClr val="dk1"/>
              </a:buClr>
              <a:buSzPts val="1800"/>
              <a:buFont typeface="Arial"/>
              <a:buNone/>
            </a:pPr>
            <a:r>
              <a:rPr lang="en-US" b="1" dirty="0">
                <a:latin typeface="Arial" panose="020B0604020202020204" pitchFamily="34" charset="0"/>
                <a:cs typeface="Arial" panose="020B0604020202020204" pitchFamily="34" charset="0"/>
              </a:rPr>
              <a:t>Name : Salomi Khristi</a:t>
            </a:r>
            <a:endParaRPr b="1" dirty="0">
              <a:latin typeface="Arial" panose="020B0604020202020204" pitchFamily="34" charset="0"/>
              <a:cs typeface="Arial" panose="020B0604020202020204" pitchFamily="34" charset="0"/>
            </a:endParaRPr>
          </a:p>
          <a:p>
            <a:pPr marL="0" lvl="0" indent="0" algn="l" rtl="0">
              <a:lnSpc>
                <a:spcPct val="150000"/>
              </a:lnSpc>
              <a:spcBef>
                <a:spcPts val="360"/>
              </a:spcBef>
              <a:spcAft>
                <a:spcPts val="0"/>
              </a:spcAft>
              <a:buClr>
                <a:schemeClr val="dk1"/>
              </a:buClr>
              <a:buSzPts val="1800"/>
              <a:buFont typeface="Arial"/>
              <a:buNone/>
            </a:pPr>
            <a:r>
              <a:rPr lang="en-US" b="1" dirty="0">
                <a:latin typeface="Arial" panose="020B0604020202020204" pitchFamily="34" charset="0"/>
                <a:cs typeface="Arial" panose="020B0604020202020204" pitchFamily="34" charset="0"/>
              </a:rPr>
              <a:t>Student ID : 2433236</a:t>
            </a:r>
            <a:endParaRPr b="1" dirty="0">
              <a:latin typeface="Arial" panose="020B0604020202020204" pitchFamily="34" charset="0"/>
              <a:cs typeface="Arial" panose="020B0604020202020204" pitchFamily="34" charset="0"/>
            </a:endParaRPr>
          </a:p>
          <a:p>
            <a:pPr marL="0" lvl="0" indent="0" algn="ctr" rtl="0">
              <a:lnSpc>
                <a:spcPct val="150000"/>
              </a:lnSpc>
              <a:spcBef>
                <a:spcPts val="360"/>
              </a:spcBef>
              <a:spcAft>
                <a:spcPts val="0"/>
              </a:spcAft>
              <a:buClr>
                <a:schemeClr val="dk1"/>
              </a:buClr>
              <a:buSzPts val="1800"/>
              <a:buFont typeface="Arial"/>
              <a:buNone/>
            </a:pPr>
            <a:endParaRPr b="1" dirty="0"/>
          </a:p>
        </p:txBody>
      </p:sp>
    </p:spTree>
    <p:extLst>
      <p:ext uri="{BB962C8B-B14F-4D97-AF65-F5344CB8AC3E}">
        <p14:creationId xmlns:p14="http://schemas.microsoft.com/office/powerpoint/2010/main" val="1983060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4"/>
          <p:cNvSpPr txBox="1">
            <a:spLocks noGrp="1"/>
          </p:cNvSpPr>
          <p:nvPr>
            <p:ph type="title"/>
          </p:nvPr>
        </p:nvSpPr>
        <p:spPr>
          <a:xfrm>
            <a:off x="838200" y="209550"/>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Clr>
                <a:schemeClr val="dk2"/>
              </a:buClr>
              <a:buSzPts val="4400"/>
              <a:buFont typeface="Arial"/>
              <a:buNone/>
            </a:pPr>
            <a:r>
              <a:rPr lang="en-US" u="sng" dirty="0">
                <a:solidFill>
                  <a:schemeClr val="tx2"/>
                </a:solidFill>
                <a:latin typeface="Arial" panose="020B0604020202020204" pitchFamily="34" charset="0"/>
                <a:cs typeface="Arial" panose="020B0604020202020204" pitchFamily="34" charset="0"/>
              </a:rPr>
              <a:t>Potential Partners And Resources</a:t>
            </a:r>
            <a:endParaRPr u="sng" dirty="0">
              <a:solidFill>
                <a:schemeClr val="tx2"/>
              </a:solidFill>
              <a:latin typeface="Arial" panose="020B0604020202020204" pitchFamily="34" charset="0"/>
              <a:cs typeface="Arial" panose="020B0604020202020204" pitchFamily="34" charset="0"/>
            </a:endParaRPr>
          </a:p>
        </p:txBody>
      </p:sp>
      <p:sp>
        <p:nvSpPr>
          <p:cNvPr id="91" name="Google Shape;91;p14"/>
          <p:cNvSpPr txBox="1">
            <a:spLocks noGrp="1"/>
          </p:cNvSpPr>
          <p:nvPr>
            <p:ph type="body" idx="1"/>
          </p:nvPr>
        </p:nvSpPr>
        <p:spPr>
          <a:xfrm>
            <a:off x="982345" y="1406525"/>
            <a:ext cx="10515600" cy="5190490"/>
          </a:xfrm>
          <a:prstGeom prst="rect">
            <a:avLst/>
          </a:prstGeom>
          <a:noFill/>
          <a:ln>
            <a:noFill/>
          </a:ln>
        </p:spPr>
        <p:txBody>
          <a:bodyPr spcFirstLastPara="1" wrap="square" lIns="91425" tIns="45700" rIns="91425" bIns="45700" anchor="t" anchorCtr="0">
            <a:normAutofit fontScale="92500" lnSpcReduction="20000"/>
          </a:bodyPr>
          <a:lstStyle/>
          <a:p>
            <a:pPr marL="342900" lvl="0" indent="-342900" algn="l" rtl="0">
              <a:lnSpc>
                <a:spcPct val="160000"/>
              </a:lnSpc>
              <a:spcBef>
                <a:spcPts val="0"/>
              </a:spcBef>
              <a:spcAft>
                <a:spcPts val="0"/>
              </a:spcAft>
              <a:buClr>
                <a:schemeClr val="dk1"/>
              </a:buClr>
              <a:buSzPts val="1400"/>
              <a:buFont typeface="Arial"/>
              <a:buChar char="•"/>
            </a:pPr>
            <a:r>
              <a:rPr lang="en-US" sz="1600" b="1" u="sng" dirty="0">
                <a:solidFill>
                  <a:schemeClr val="tx2"/>
                </a:solidFill>
                <a:latin typeface="Arial" panose="020B0604020202020204" pitchFamily="34" charset="0"/>
                <a:cs typeface="Arial" panose="020B0604020202020204" pitchFamily="34" charset="0"/>
              </a:rPr>
              <a:t>Local Partners </a:t>
            </a:r>
            <a:endParaRPr sz="1600" b="1" u="sng" dirty="0">
              <a:solidFill>
                <a:schemeClr val="tx2"/>
              </a:solidFill>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1) Local NHS Trust / GP surgeries : health assessments, referrals for weight control.(NHS England, 2023)</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2) Local Leisure </a:t>
            </a:r>
            <a:r>
              <a:rPr lang="en-US" sz="1600" dirty="0" err="1">
                <a:latin typeface="Arial" panose="020B0604020202020204" pitchFamily="34" charset="0"/>
                <a:cs typeface="Arial" panose="020B0604020202020204" pitchFamily="34" charset="0"/>
              </a:rPr>
              <a:t>Centres</a:t>
            </a:r>
            <a:r>
              <a:rPr lang="en-US" sz="1600" dirty="0">
                <a:latin typeface="Arial" panose="020B0604020202020204" pitchFamily="34" charset="0"/>
                <a:cs typeface="Arial" panose="020B0604020202020204" pitchFamily="34" charset="0"/>
              </a:rPr>
              <a:t> : group fitness activities for seniors.(Sport England, 2022)</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3) Community </a:t>
            </a:r>
            <a:r>
              <a:rPr lang="en-US" sz="1600" dirty="0" err="1">
                <a:latin typeface="Arial" panose="020B0604020202020204" pitchFamily="34" charset="0"/>
                <a:cs typeface="Arial" panose="020B0604020202020204" pitchFamily="34" charset="0"/>
              </a:rPr>
              <a:t>Centres</a:t>
            </a:r>
            <a:r>
              <a:rPr lang="en-US" sz="1600" dirty="0">
                <a:latin typeface="Arial" panose="020B0604020202020204" pitchFamily="34" charset="0"/>
                <a:cs typeface="Arial" panose="020B0604020202020204" pitchFamily="34" charset="0"/>
              </a:rPr>
              <a:t> / Age UK branches : social assistance and support groups.(Age UK, 2022)</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4) Healthy Eating Cafés / Markets : encourage access to nutritious food.(Public Health England, 2022)</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Char char="•"/>
            </a:pPr>
            <a:r>
              <a:rPr lang="en-US" sz="1600" b="1" u="sng" dirty="0">
                <a:solidFill>
                  <a:schemeClr val="tx2"/>
                </a:solidFill>
                <a:latin typeface="Arial" panose="020B0604020202020204" pitchFamily="34" charset="0"/>
                <a:cs typeface="Arial" panose="020B0604020202020204" pitchFamily="34" charset="0"/>
              </a:rPr>
              <a:t>National Partners:</a:t>
            </a:r>
            <a:endParaRPr sz="1600" b="1" u="sng" dirty="0">
              <a:solidFill>
                <a:schemeClr val="tx2"/>
              </a:solidFill>
              <a:latin typeface="Arial" panose="020B0604020202020204" pitchFamily="34" charset="0"/>
              <a:cs typeface="Arial" panose="020B0604020202020204" pitchFamily="34" charset="0"/>
            </a:endParaRPr>
          </a:p>
          <a:p>
            <a:pPr marL="0" lvl="0" indent="88900" algn="l" rtl="0">
              <a:lnSpc>
                <a:spcPct val="160000"/>
              </a:lnSpc>
              <a:spcBef>
                <a:spcPts val="280"/>
              </a:spcBef>
              <a:spcAft>
                <a:spcPts val="0"/>
              </a:spcAft>
              <a:buClr>
                <a:schemeClr val="dk1"/>
              </a:buClr>
              <a:buSzPts val="1400"/>
              <a:buFont typeface="Arial"/>
              <a:buNone/>
            </a:pP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1) NHS Better Health – online resources, apps for losing weight, meal planning.(NHS, 2023)</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2) British Heart Foundation (BHF) – information on staying active and healthy living.(British Heart Foundation, 2023)</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3) Public Health England / Office for Health Improvement – materials for campaigns, data assistance.(Office for Health Improvement and Disparities, 2022)</a:t>
            </a:r>
            <a:endParaRPr sz="1600" dirty="0">
              <a:latin typeface="Arial" panose="020B0604020202020204" pitchFamily="34" charset="0"/>
              <a:cs typeface="Arial" panose="020B0604020202020204" pitchFamily="34" charset="0"/>
            </a:endParaRPr>
          </a:p>
          <a:p>
            <a:pPr marL="0" lvl="0" indent="0" algn="l" rtl="0">
              <a:lnSpc>
                <a:spcPct val="160000"/>
              </a:lnSpc>
              <a:spcBef>
                <a:spcPts val="280"/>
              </a:spcBef>
              <a:spcAft>
                <a:spcPts val="0"/>
              </a:spcAft>
              <a:buClr>
                <a:schemeClr val="dk1"/>
              </a:buClr>
              <a:buSzPts val="1400"/>
              <a:buFont typeface="Arial"/>
              <a:buNone/>
            </a:pPr>
            <a:r>
              <a:rPr lang="en-US" sz="1600" dirty="0">
                <a:latin typeface="Arial" panose="020B0604020202020204" pitchFamily="34" charset="0"/>
                <a:cs typeface="Arial" panose="020B0604020202020204" pitchFamily="34" charset="0"/>
              </a:rPr>
              <a:t>4) Diabetes UK – information and help for individuals at risk.(Diabetes UK, 2023)</a:t>
            </a:r>
            <a:endParaRPr sz="1600" dirty="0">
              <a:latin typeface="Arial" panose="020B0604020202020204" pitchFamily="34" charset="0"/>
              <a:cs typeface="Arial" panose="020B0604020202020204" pitchFamily="34" charset="0"/>
            </a:endParaRPr>
          </a:p>
          <a:p>
            <a:pPr marL="0" lvl="0" indent="0" algn="l" rtl="0">
              <a:lnSpc>
                <a:spcPct val="150000"/>
              </a:lnSpc>
              <a:spcBef>
                <a:spcPts val="280"/>
              </a:spcBef>
              <a:spcAft>
                <a:spcPts val="0"/>
              </a:spcAft>
              <a:buClr>
                <a:schemeClr val="dk1"/>
              </a:buClr>
              <a:buSzPts val="1400"/>
              <a:buFont typeface="Arial"/>
              <a:buNone/>
            </a:pPr>
            <a:endParaRPr sz="1400" b="1" dirty="0"/>
          </a:p>
          <a:p>
            <a:pPr marL="0" lvl="0" indent="0" algn="l" rtl="0">
              <a:lnSpc>
                <a:spcPct val="150000"/>
              </a:lnSpc>
              <a:spcBef>
                <a:spcPts val="280"/>
              </a:spcBef>
              <a:spcAft>
                <a:spcPts val="0"/>
              </a:spcAft>
              <a:buClr>
                <a:schemeClr val="dk1"/>
              </a:buClr>
              <a:buSzPts val="1400"/>
              <a:buFont typeface="Arial"/>
              <a:buNone/>
            </a:pPr>
            <a:endParaRPr sz="1400" b="1" dirty="0"/>
          </a:p>
        </p:txBody>
      </p:sp>
    </p:spTree>
    <p:extLst>
      <p:ext uri="{BB962C8B-B14F-4D97-AF65-F5344CB8AC3E}">
        <p14:creationId xmlns:p14="http://schemas.microsoft.com/office/powerpoint/2010/main" val="31554354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xfrm>
            <a:off x="634365" y="209550"/>
            <a:ext cx="10515600" cy="1325563"/>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Clr>
                <a:schemeClr val="dk2"/>
              </a:buClr>
              <a:buSzPts val="4400"/>
              <a:buFont typeface="Arial"/>
              <a:buNone/>
            </a:pPr>
            <a:r>
              <a:rPr lang="en-US" u="sng" dirty="0">
                <a:solidFill>
                  <a:schemeClr val="tx2"/>
                </a:solidFill>
                <a:latin typeface="Arial" panose="020B0604020202020204" pitchFamily="34" charset="0"/>
                <a:cs typeface="Arial" panose="020B0604020202020204" pitchFamily="34" charset="0"/>
              </a:rPr>
              <a:t>Benefits</a:t>
            </a:r>
            <a:endParaRPr u="sng" dirty="0">
              <a:solidFill>
                <a:schemeClr val="tx2"/>
              </a:solidFill>
              <a:latin typeface="Arial" panose="020B0604020202020204" pitchFamily="34" charset="0"/>
              <a:cs typeface="Arial" panose="020B0604020202020204" pitchFamily="34" charset="0"/>
            </a:endParaRPr>
          </a:p>
        </p:txBody>
      </p:sp>
      <p:sp>
        <p:nvSpPr>
          <p:cNvPr id="97" name="Google Shape;97;p15"/>
          <p:cNvSpPr txBox="1"/>
          <p:nvPr/>
        </p:nvSpPr>
        <p:spPr>
          <a:xfrm>
            <a:off x="1968500" y="1900555"/>
            <a:ext cx="3153410" cy="883285"/>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3600" b="0" i="0" u="none" strike="noStrike" cap="none">
                <a:solidFill>
                  <a:schemeClr val="dk1"/>
                </a:solidFill>
                <a:latin typeface="Arial"/>
                <a:ea typeface="Arial"/>
                <a:cs typeface="Arial"/>
                <a:sym typeface="Arial"/>
              </a:rPr>
              <a:t>Psychological</a:t>
            </a:r>
            <a:endParaRPr sz="3600">
              <a:solidFill>
                <a:schemeClr val="dk1"/>
              </a:solidFill>
              <a:latin typeface="Arial"/>
              <a:ea typeface="Arial"/>
              <a:cs typeface="Arial"/>
              <a:sym typeface="Arial"/>
            </a:endParaRPr>
          </a:p>
        </p:txBody>
      </p:sp>
      <p:sp>
        <p:nvSpPr>
          <p:cNvPr id="98" name="Google Shape;98;p15"/>
          <p:cNvSpPr txBox="1"/>
          <p:nvPr/>
        </p:nvSpPr>
        <p:spPr>
          <a:xfrm>
            <a:off x="2099945" y="3429000"/>
            <a:ext cx="2781935" cy="64516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600">
                <a:solidFill>
                  <a:schemeClr val="dk1"/>
                </a:solidFill>
                <a:latin typeface="Arial"/>
                <a:ea typeface="Arial"/>
                <a:cs typeface="Arial"/>
                <a:sym typeface="Arial"/>
              </a:rPr>
              <a:t>Sociological</a:t>
            </a:r>
            <a:endParaRPr sz="3600">
              <a:solidFill>
                <a:schemeClr val="dk1"/>
              </a:solidFill>
              <a:latin typeface="Arial"/>
              <a:ea typeface="Arial"/>
              <a:cs typeface="Arial"/>
              <a:sym typeface="Arial"/>
            </a:endParaRPr>
          </a:p>
        </p:txBody>
      </p:sp>
      <p:sp>
        <p:nvSpPr>
          <p:cNvPr id="99" name="Google Shape;99;p15"/>
          <p:cNvSpPr txBox="1"/>
          <p:nvPr/>
        </p:nvSpPr>
        <p:spPr>
          <a:xfrm>
            <a:off x="2112010" y="4862195"/>
            <a:ext cx="2769870" cy="5835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a:solidFill>
                  <a:schemeClr val="dk1"/>
                </a:solidFill>
                <a:latin typeface="Arial"/>
                <a:ea typeface="Arial"/>
                <a:cs typeface="Arial"/>
                <a:sym typeface="Arial"/>
              </a:rPr>
              <a:t>Physiological</a:t>
            </a:r>
            <a:endParaRPr sz="3200">
              <a:solidFill>
                <a:schemeClr val="dk1"/>
              </a:solidFill>
              <a:latin typeface="Arial"/>
              <a:ea typeface="Arial"/>
              <a:cs typeface="Arial"/>
              <a:sym typeface="Arial"/>
            </a:endParaRPr>
          </a:p>
        </p:txBody>
      </p:sp>
      <p:pic>
        <p:nvPicPr>
          <p:cNvPr id="100" name="Google Shape;100;p15" descr="img-29"/>
          <p:cNvPicPr preferRelativeResize="0">
            <a:picLocks noGrp="1"/>
          </p:cNvPicPr>
          <p:nvPr>
            <p:ph type="body" idx="1"/>
          </p:nvPr>
        </p:nvPicPr>
        <p:blipFill rotWithShape="1">
          <a:blip r:embed="rId3">
            <a:alphaModFix/>
          </a:blip>
          <a:srcRect/>
          <a:stretch/>
        </p:blipFill>
        <p:spPr>
          <a:xfrm>
            <a:off x="6693535" y="1706880"/>
            <a:ext cx="4354195" cy="3968115"/>
          </a:xfrm>
          <a:prstGeom prst="rect">
            <a:avLst/>
          </a:prstGeom>
          <a:noFill/>
          <a:ln>
            <a:noFill/>
          </a:ln>
        </p:spPr>
      </p:pic>
      <p:sp>
        <p:nvSpPr>
          <p:cNvPr id="101" name="Google Shape;101;p15"/>
          <p:cNvSpPr txBox="1"/>
          <p:nvPr/>
        </p:nvSpPr>
        <p:spPr>
          <a:xfrm>
            <a:off x="7474585" y="5873750"/>
            <a:ext cx="2577465" cy="368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dk1"/>
                </a:solidFill>
                <a:latin typeface="Arial"/>
                <a:ea typeface="Arial"/>
                <a:cs typeface="Arial"/>
                <a:sym typeface="Arial"/>
              </a:rPr>
              <a:t>(Lima et al., 2022)</a:t>
            </a:r>
            <a:endParaRPr sz="1800">
              <a:solidFill>
                <a:schemeClr val="dk1"/>
              </a:solidFill>
              <a:latin typeface="Arial"/>
              <a:ea typeface="Arial"/>
              <a:cs typeface="Arial"/>
              <a:sym typeface="Arial"/>
            </a:endParaRPr>
          </a:p>
        </p:txBody>
      </p:sp>
      <p:sp>
        <p:nvSpPr>
          <p:cNvPr id="102" name="Google Shape;102;p15"/>
          <p:cNvSpPr/>
          <p:nvPr/>
        </p:nvSpPr>
        <p:spPr>
          <a:xfrm>
            <a:off x="3086100" y="2597785"/>
            <a:ext cx="324485" cy="938530"/>
          </a:xfrm>
          <a:prstGeom prst="downArrow">
            <a:avLst>
              <a:gd name="adj1" fmla="val 50000"/>
              <a:gd name="adj2" fmla="val 50000"/>
            </a:avLst>
          </a:prstGeom>
          <a:solidFill>
            <a:schemeClr val="accent1"/>
          </a:solidFill>
          <a:ln w="12700" cap="flat" cmpd="sng">
            <a:solidFill>
              <a:srgbClr val="2B88E5"/>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03" name="Google Shape;103;p15"/>
          <p:cNvSpPr/>
          <p:nvPr/>
        </p:nvSpPr>
        <p:spPr>
          <a:xfrm>
            <a:off x="3086100" y="4074160"/>
            <a:ext cx="324485" cy="938530"/>
          </a:xfrm>
          <a:prstGeom prst="downArrow">
            <a:avLst>
              <a:gd name="adj1" fmla="val 50000"/>
              <a:gd name="adj2" fmla="val 50000"/>
            </a:avLst>
          </a:prstGeom>
          <a:solidFill>
            <a:schemeClr val="accent1"/>
          </a:solidFill>
          <a:ln w="12700" cap="flat" cmpd="sng">
            <a:solidFill>
              <a:srgbClr val="2B88E5"/>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extLst>
      <p:ext uri="{BB962C8B-B14F-4D97-AF65-F5344CB8AC3E}">
        <p14:creationId xmlns:p14="http://schemas.microsoft.com/office/powerpoint/2010/main" val="11565661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6"/>
          <p:cNvSpPr txBox="1">
            <a:spLocks noGrp="1"/>
          </p:cNvSpPr>
          <p:nvPr>
            <p:ph type="body" idx="1"/>
          </p:nvPr>
        </p:nvSpPr>
        <p:spPr>
          <a:xfrm>
            <a:off x="838200" y="0"/>
            <a:ext cx="10515600" cy="6857999"/>
          </a:xfrm>
          <a:prstGeom prst="rect">
            <a:avLst/>
          </a:prstGeom>
          <a:noFill/>
          <a:ln>
            <a:noFill/>
          </a:ln>
        </p:spPr>
        <p:txBody>
          <a:bodyPr spcFirstLastPara="1" wrap="square" lIns="91425" tIns="45700" rIns="91425" bIns="45700" anchor="t" anchorCtr="0">
            <a:normAutofit fontScale="90000" lnSpcReduction="10000"/>
          </a:bodyPr>
          <a:lstStyle/>
          <a:p>
            <a:pPr marL="0" lvl="0" indent="0" algn="l" rtl="0">
              <a:lnSpc>
                <a:spcPct val="170000"/>
              </a:lnSpc>
              <a:spcBef>
                <a:spcPts val="0"/>
              </a:spcBef>
              <a:spcAft>
                <a:spcPts val="0"/>
              </a:spcAft>
              <a:buClr>
                <a:schemeClr val="dk1"/>
              </a:buClr>
              <a:buSzPct val="100000"/>
              <a:buFont typeface="Arial"/>
              <a:buNone/>
            </a:pPr>
            <a:r>
              <a:rPr lang="en-US" sz="3900" b="1" u="sng" dirty="0">
                <a:solidFill>
                  <a:schemeClr val="tx2"/>
                </a:solidFill>
                <a:latin typeface="Arial" panose="020B0604020202020204" pitchFamily="34" charset="0"/>
                <a:cs typeface="Arial" panose="020B0604020202020204" pitchFamily="34" charset="0"/>
              </a:rPr>
              <a:t>Physiological Benefits of </a:t>
            </a:r>
            <a:r>
              <a:rPr lang="en-US" sz="3900" b="1" u="sng" dirty="0" err="1">
                <a:solidFill>
                  <a:schemeClr val="tx2"/>
                </a:solidFill>
                <a:latin typeface="Arial" panose="020B0604020202020204" pitchFamily="34" charset="0"/>
                <a:cs typeface="Arial" panose="020B0604020202020204" pitchFamily="34" charset="0"/>
              </a:rPr>
              <a:t>Behaviour</a:t>
            </a:r>
            <a:r>
              <a:rPr lang="en-US" sz="3900" b="1" u="sng" dirty="0">
                <a:solidFill>
                  <a:schemeClr val="tx2"/>
                </a:solidFill>
                <a:latin typeface="Arial" panose="020B0604020202020204" pitchFamily="34" charset="0"/>
                <a:cs typeface="Arial" panose="020B0604020202020204" pitchFamily="34" charset="0"/>
              </a:rPr>
              <a:t> Change</a:t>
            </a:r>
            <a:endParaRPr sz="3900" b="1" u="sng" dirty="0">
              <a:solidFill>
                <a:schemeClr val="tx2"/>
              </a:solidFill>
              <a:latin typeface="Arial" panose="020B0604020202020204" pitchFamily="34" charset="0"/>
              <a:cs typeface="Arial" panose="020B0604020202020204" pitchFamily="34" charset="0"/>
            </a:endParaRPr>
          </a:p>
          <a:p>
            <a:pPr marL="342900" lvl="0" indent="-251459" algn="l" rtl="0">
              <a:lnSpc>
                <a:spcPct val="170000"/>
              </a:lnSpc>
              <a:spcBef>
                <a:spcPts val="288"/>
              </a:spcBef>
              <a:spcAft>
                <a:spcPts val="0"/>
              </a:spcAft>
              <a:buClr>
                <a:schemeClr val="dk1"/>
              </a:buClr>
              <a:buSzPct val="100000"/>
              <a:buFont typeface="Arial"/>
              <a:buNone/>
            </a:pPr>
            <a:endParaRPr dirty="0">
              <a:latin typeface="Arial" panose="020B0604020202020204" pitchFamily="34" charset="0"/>
              <a:cs typeface="Arial" panose="020B0604020202020204" pitchFamily="34" charset="0"/>
            </a:endParaRPr>
          </a:p>
          <a:p>
            <a:pPr marL="342900" lvl="0" indent="-342900" algn="l" rtl="0">
              <a:lnSpc>
                <a:spcPct val="170000"/>
              </a:lnSpc>
              <a:spcBef>
                <a:spcPts val="288"/>
              </a:spcBef>
              <a:spcAft>
                <a:spcPts val="0"/>
              </a:spcAft>
              <a:buClr>
                <a:schemeClr val="dk1"/>
              </a:buClr>
              <a:buSzPct val="100000"/>
              <a:buFont typeface="Arial"/>
              <a:buChar char="•"/>
            </a:pPr>
            <a:r>
              <a:rPr lang="en-US" sz="2900" dirty="0">
                <a:latin typeface="Arial" panose="020B0604020202020204" pitchFamily="34" charset="0"/>
                <a:cs typeface="Arial" panose="020B0604020202020204" pitchFamily="34" charset="0"/>
              </a:rPr>
              <a:t>Improved heart health - reduced blood pressure and cholesterol levels.(Mi et al., 2025)</a:t>
            </a:r>
            <a:endParaRPr sz="2900" dirty="0">
              <a:latin typeface="Arial" panose="020B0604020202020204" pitchFamily="34" charset="0"/>
              <a:cs typeface="Arial" panose="020B0604020202020204" pitchFamily="34" charset="0"/>
            </a:endParaRPr>
          </a:p>
          <a:p>
            <a:pPr marL="342900" lvl="0" indent="-342900" algn="l" rtl="0">
              <a:lnSpc>
                <a:spcPct val="170000"/>
              </a:lnSpc>
              <a:spcBef>
                <a:spcPts val="288"/>
              </a:spcBef>
              <a:spcAft>
                <a:spcPts val="0"/>
              </a:spcAft>
              <a:buClr>
                <a:schemeClr val="dk1"/>
              </a:buClr>
              <a:buSzPct val="100000"/>
              <a:buFont typeface="Arial"/>
              <a:buChar char="•"/>
            </a:pPr>
            <a:r>
              <a:rPr lang="en-US" sz="2900" dirty="0">
                <a:latin typeface="Arial" panose="020B0604020202020204" pitchFamily="34" charset="0"/>
                <a:cs typeface="Arial" panose="020B0604020202020204" pitchFamily="34" charset="0"/>
              </a:rPr>
              <a:t>Better blood sugar control - decreased risk of developing type 2 diabetes.</a:t>
            </a:r>
            <a:endParaRPr sz="2900" dirty="0">
              <a:latin typeface="Arial" panose="020B0604020202020204" pitchFamily="34" charset="0"/>
              <a:cs typeface="Arial" panose="020B0604020202020204" pitchFamily="34" charset="0"/>
            </a:endParaRPr>
          </a:p>
          <a:p>
            <a:pPr marL="342900" lvl="0" indent="-342900" algn="l" rtl="0">
              <a:lnSpc>
                <a:spcPct val="170000"/>
              </a:lnSpc>
              <a:spcBef>
                <a:spcPts val="288"/>
              </a:spcBef>
              <a:spcAft>
                <a:spcPts val="0"/>
              </a:spcAft>
              <a:buClr>
                <a:schemeClr val="dk1"/>
              </a:buClr>
              <a:buSzPct val="100000"/>
              <a:buFont typeface="Arial"/>
              <a:buChar char="•"/>
            </a:pPr>
            <a:r>
              <a:rPr lang="en-US" sz="2900" dirty="0">
                <a:latin typeface="Arial" panose="020B0604020202020204" pitchFamily="34" charset="0"/>
                <a:cs typeface="Arial" panose="020B0604020202020204" pitchFamily="34" charset="0"/>
              </a:rPr>
              <a:t>Increased mobility and strength - reduced joint discomfort and enhanced independence.</a:t>
            </a:r>
            <a:endParaRPr sz="2900" dirty="0">
              <a:latin typeface="Arial" panose="020B0604020202020204" pitchFamily="34" charset="0"/>
              <a:cs typeface="Arial" panose="020B0604020202020204" pitchFamily="34" charset="0"/>
            </a:endParaRPr>
          </a:p>
          <a:p>
            <a:pPr marL="342900" lvl="0" indent="-342900" algn="l" rtl="0">
              <a:lnSpc>
                <a:spcPct val="170000"/>
              </a:lnSpc>
              <a:spcBef>
                <a:spcPts val="288"/>
              </a:spcBef>
              <a:spcAft>
                <a:spcPts val="0"/>
              </a:spcAft>
              <a:buClr>
                <a:schemeClr val="dk1"/>
              </a:buClr>
              <a:buSzPct val="100000"/>
              <a:buFont typeface="Arial"/>
              <a:buChar char="•"/>
            </a:pPr>
            <a:r>
              <a:rPr lang="en-US" sz="2900" dirty="0">
                <a:latin typeface="Arial" panose="020B0604020202020204" pitchFamily="34" charset="0"/>
                <a:cs typeface="Arial" panose="020B0604020202020204" pitchFamily="34" charset="0"/>
              </a:rPr>
              <a:t>Enhanced immune system and reduced swelling.</a:t>
            </a:r>
            <a:endParaRPr sz="2900" dirty="0">
              <a:latin typeface="Arial" panose="020B0604020202020204" pitchFamily="34" charset="0"/>
              <a:cs typeface="Arial" panose="020B0604020202020204" pitchFamily="34" charset="0"/>
            </a:endParaRPr>
          </a:p>
          <a:p>
            <a:pPr marL="342900" lvl="0" indent="-342900" algn="l" rtl="0">
              <a:lnSpc>
                <a:spcPct val="170000"/>
              </a:lnSpc>
              <a:spcBef>
                <a:spcPts val="288"/>
              </a:spcBef>
              <a:spcAft>
                <a:spcPts val="0"/>
              </a:spcAft>
              <a:buClr>
                <a:schemeClr val="dk1"/>
              </a:buClr>
              <a:buSzPct val="100000"/>
              <a:buFont typeface="Arial"/>
              <a:buChar char="•"/>
            </a:pPr>
            <a:r>
              <a:rPr lang="en-US" sz="2900" dirty="0">
                <a:latin typeface="Arial" panose="020B0604020202020204" pitchFamily="34" charset="0"/>
                <a:cs typeface="Arial" panose="020B0604020202020204" pitchFamily="34" charset="0"/>
              </a:rPr>
              <a:t>Extended lifespan and better quality of life</a:t>
            </a:r>
            <a:r>
              <a:rPr lang="en-US" dirty="0">
                <a:latin typeface="Arial" panose="020B0604020202020204" pitchFamily="34" charset="0"/>
                <a:cs typeface="Arial" panose="020B0604020202020204" pitchFamily="34" charset="0"/>
              </a:rPr>
              <a:t>.</a:t>
            </a:r>
            <a:endParaRPr dirty="0">
              <a:latin typeface="Arial" panose="020B0604020202020204" pitchFamily="34" charset="0"/>
              <a:cs typeface="Arial" panose="020B0604020202020204" pitchFamily="34" charset="0"/>
            </a:endParaRPr>
          </a:p>
          <a:p>
            <a:pPr marL="342900" lvl="0" indent="-251459" algn="l" rtl="0">
              <a:lnSpc>
                <a:spcPct val="170000"/>
              </a:lnSpc>
              <a:spcBef>
                <a:spcPts val="288"/>
              </a:spcBef>
              <a:spcAft>
                <a:spcPts val="0"/>
              </a:spcAft>
              <a:buClr>
                <a:schemeClr val="dk1"/>
              </a:buClr>
              <a:buSzPct val="100000"/>
              <a:buFont typeface="Arial"/>
              <a:buNone/>
            </a:pPr>
            <a:endParaRPr dirty="0">
              <a:latin typeface="Arial" panose="020B0604020202020204" pitchFamily="34" charset="0"/>
              <a:cs typeface="Arial" panose="020B0604020202020204" pitchFamily="34" charset="0"/>
            </a:endParaRPr>
          </a:p>
          <a:p>
            <a:pPr marL="342900" lvl="0" indent="-251459" algn="l" rtl="0">
              <a:lnSpc>
                <a:spcPct val="150000"/>
              </a:lnSpc>
              <a:spcBef>
                <a:spcPts val="288"/>
              </a:spcBef>
              <a:spcAft>
                <a:spcPts val="0"/>
              </a:spcAft>
              <a:buClr>
                <a:schemeClr val="dk1"/>
              </a:buClr>
              <a:buSzPct val="100000"/>
              <a:buFont typeface="Arial"/>
              <a:buNone/>
            </a:pPr>
            <a:endParaRPr dirty="0"/>
          </a:p>
        </p:txBody>
      </p:sp>
    </p:spTree>
    <p:extLst>
      <p:ext uri="{BB962C8B-B14F-4D97-AF65-F5344CB8AC3E}">
        <p14:creationId xmlns:p14="http://schemas.microsoft.com/office/powerpoint/2010/main" val="4747388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1FA9DC4-DA06-D325-027D-B24559E0EF1A}"/>
              </a:ext>
            </a:extLst>
          </p:cNvPr>
          <p:cNvSpPr>
            <a:spLocks noGrp="1"/>
          </p:cNvSpPr>
          <p:nvPr>
            <p:ph type="subTitle" idx="1"/>
          </p:nvPr>
        </p:nvSpPr>
        <p:spPr>
          <a:xfrm>
            <a:off x="424543" y="163286"/>
            <a:ext cx="11081657" cy="6770913"/>
          </a:xfrm>
        </p:spPr>
        <p:txBody>
          <a:bodyPr>
            <a:noAutofit/>
          </a:bodyPr>
          <a:lstStyle/>
          <a:p>
            <a:pPr lvl="0" algn="l">
              <a:lnSpc>
                <a:spcPct val="170000"/>
              </a:lnSpc>
              <a:spcBef>
                <a:spcPts val="288"/>
              </a:spcBef>
              <a:buClr>
                <a:schemeClr val="dk1"/>
              </a:buClr>
              <a:buSzPct val="100000"/>
            </a:pPr>
            <a:r>
              <a:rPr lang="en-US" sz="3200" b="1" u="sng" dirty="0">
                <a:solidFill>
                  <a:schemeClr val="tx2"/>
                </a:solidFill>
                <a:latin typeface="Arial" panose="020B0604020202020204" pitchFamily="34" charset="0"/>
                <a:cs typeface="Arial" panose="020B0604020202020204" pitchFamily="34" charset="0"/>
              </a:rPr>
              <a:t>Sociological Benefits</a:t>
            </a:r>
          </a:p>
          <a:p>
            <a:pPr marL="342900" lvl="0" indent="-251459" algn="l">
              <a:lnSpc>
                <a:spcPct val="170000"/>
              </a:lnSpc>
              <a:spcBef>
                <a:spcPts val="288"/>
              </a:spcBef>
              <a:buClr>
                <a:schemeClr val="dk1"/>
              </a:buClr>
              <a:buSzPct val="100000"/>
            </a:pPr>
            <a:endParaRPr lang="en-US" sz="2000" dirty="0">
              <a:latin typeface="Arial" panose="020B0604020202020204" pitchFamily="34" charset="0"/>
              <a:cs typeface="Arial" panose="020B0604020202020204" pitchFamily="34" charset="0"/>
            </a:endParaRPr>
          </a:p>
          <a:p>
            <a:pPr marL="342900" lvl="0" indent="-342900" algn="l">
              <a:lnSpc>
                <a:spcPct val="170000"/>
              </a:lnSpc>
              <a:spcBef>
                <a:spcPts val="288"/>
              </a:spcBef>
              <a:buClr>
                <a:schemeClr val="dk1"/>
              </a:buClr>
              <a:buSzPct val="100000"/>
              <a:buFont typeface="Arial"/>
              <a:buChar char="•"/>
            </a:pPr>
            <a:r>
              <a:rPr lang="en-US" sz="2800" dirty="0">
                <a:latin typeface="Arial" panose="020B0604020202020204" pitchFamily="34" charset="0"/>
                <a:cs typeface="Arial" panose="020B0604020202020204" pitchFamily="34" charset="0"/>
              </a:rPr>
              <a:t>Stronger social ties - engaging in group exercise or cooking activities.(Sebastião &amp; </a:t>
            </a:r>
            <a:r>
              <a:rPr lang="en-US" sz="2800" dirty="0" err="1">
                <a:latin typeface="Arial" panose="020B0604020202020204" pitchFamily="34" charset="0"/>
                <a:cs typeface="Arial" panose="020B0604020202020204" pitchFamily="34" charset="0"/>
              </a:rPr>
              <a:t>Mirda</a:t>
            </a:r>
            <a:r>
              <a:rPr lang="en-US" sz="2800" dirty="0">
                <a:latin typeface="Arial" panose="020B0604020202020204" pitchFamily="34" charset="0"/>
                <a:cs typeface="Arial" panose="020B0604020202020204" pitchFamily="34" charset="0"/>
              </a:rPr>
              <a:t>, 2021)</a:t>
            </a:r>
          </a:p>
          <a:p>
            <a:pPr marL="342900" lvl="0" indent="-342900" algn="l">
              <a:lnSpc>
                <a:spcPct val="170000"/>
              </a:lnSpc>
              <a:spcBef>
                <a:spcPts val="288"/>
              </a:spcBef>
              <a:buClr>
                <a:schemeClr val="dk1"/>
              </a:buClr>
              <a:buSzPct val="100000"/>
              <a:buFont typeface="Arial"/>
              <a:buChar char="•"/>
            </a:pPr>
            <a:r>
              <a:rPr lang="en-US" sz="2800" dirty="0">
                <a:latin typeface="Arial" panose="020B0604020202020204" pitchFamily="34" charset="0"/>
                <a:cs typeface="Arial" panose="020B0604020202020204" pitchFamily="34" charset="0"/>
              </a:rPr>
              <a:t>Reduced feelings of loneliness and isolation.</a:t>
            </a:r>
          </a:p>
          <a:p>
            <a:pPr marL="342900" lvl="0" indent="-342900" algn="l">
              <a:lnSpc>
                <a:spcPct val="170000"/>
              </a:lnSpc>
              <a:spcBef>
                <a:spcPts val="288"/>
              </a:spcBef>
              <a:buClr>
                <a:schemeClr val="dk1"/>
              </a:buClr>
              <a:buSzPct val="100000"/>
              <a:buFont typeface="Arial"/>
              <a:buChar char="•"/>
            </a:pPr>
            <a:r>
              <a:rPr lang="en-US" sz="2800" dirty="0">
                <a:latin typeface="Arial" panose="020B0604020202020204" pitchFamily="34" charset="0"/>
                <a:cs typeface="Arial" panose="020B0604020202020204" pitchFamily="34" charset="0"/>
              </a:rPr>
              <a:t>Sense of belonging - common goals enhance motivation and accountability.</a:t>
            </a:r>
          </a:p>
          <a:p>
            <a:pPr marL="342900" lvl="0" indent="-342900" algn="l">
              <a:lnSpc>
                <a:spcPct val="170000"/>
              </a:lnSpc>
              <a:spcBef>
                <a:spcPts val="288"/>
              </a:spcBef>
              <a:buClr>
                <a:schemeClr val="dk1"/>
              </a:buClr>
              <a:buSzPct val="100000"/>
              <a:buFont typeface="Arial"/>
              <a:buChar char="•"/>
            </a:pPr>
            <a:r>
              <a:rPr lang="en-US" sz="2800" dirty="0">
                <a:latin typeface="Arial" panose="020B0604020202020204" pitchFamily="34" charset="0"/>
                <a:cs typeface="Arial" panose="020B0604020202020204" pitchFamily="34" charset="0"/>
              </a:rPr>
              <a:t>Being a role model for younger generations - raises health awareness among different ages.</a:t>
            </a:r>
          </a:p>
          <a:p>
            <a:pPr marL="342900" lvl="0" indent="-251459" algn="l">
              <a:lnSpc>
                <a:spcPct val="170000"/>
              </a:lnSpc>
              <a:spcBef>
                <a:spcPts val="288"/>
              </a:spcBef>
              <a:buClr>
                <a:schemeClr val="dk1"/>
              </a:buClr>
              <a:buSzPct val="100000"/>
            </a:pPr>
            <a:endParaRPr lang="en-US" sz="2800" dirty="0">
              <a:latin typeface="Arial" panose="020B0604020202020204" pitchFamily="34" charset="0"/>
              <a:cs typeface="Arial" panose="020B0604020202020204" pitchFamily="34" charset="0"/>
            </a:endParaRPr>
          </a:p>
          <a:p>
            <a:endParaRPr lang="en-IN" sz="2000" dirty="0"/>
          </a:p>
        </p:txBody>
      </p:sp>
    </p:spTree>
    <p:extLst>
      <p:ext uri="{BB962C8B-B14F-4D97-AF65-F5344CB8AC3E}">
        <p14:creationId xmlns:p14="http://schemas.microsoft.com/office/powerpoint/2010/main" val="21383391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7"/>
          <p:cNvSpPr txBox="1">
            <a:spLocks noGrp="1"/>
          </p:cNvSpPr>
          <p:nvPr>
            <p:ph type="body" idx="1"/>
          </p:nvPr>
        </p:nvSpPr>
        <p:spPr>
          <a:xfrm>
            <a:off x="646430" y="699134"/>
            <a:ext cx="10515600" cy="5919379"/>
          </a:xfrm>
          <a:prstGeom prst="rect">
            <a:avLst/>
          </a:prstGeom>
          <a:noFill/>
          <a:ln>
            <a:noFill/>
          </a:ln>
        </p:spPr>
        <p:txBody>
          <a:bodyPr spcFirstLastPara="1" wrap="square" lIns="91425" tIns="45700" rIns="91425" bIns="45700" anchor="t" anchorCtr="0">
            <a:normAutofit/>
          </a:bodyPr>
          <a:lstStyle/>
          <a:p>
            <a:pPr marL="0" lvl="0" indent="0" algn="l" rtl="0">
              <a:lnSpc>
                <a:spcPct val="150000"/>
              </a:lnSpc>
              <a:spcBef>
                <a:spcPts val="0"/>
              </a:spcBef>
              <a:spcAft>
                <a:spcPts val="0"/>
              </a:spcAft>
              <a:buClr>
                <a:schemeClr val="dk1"/>
              </a:buClr>
              <a:buSzPts val="1400"/>
              <a:buFont typeface="Arial"/>
              <a:buNone/>
            </a:pPr>
            <a:r>
              <a:rPr lang="en-US" b="1" dirty="0"/>
              <a:t> </a:t>
            </a:r>
            <a:r>
              <a:rPr lang="en-US" b="1" u="sng" dirty="0">
                <a:solidFill>
                  <a:schemeClr val="tx2"/>
                </a:solidFill>
                <a:latin typeface="Arial" panose="020B0604020202020204" pitchFamily="34" charset="0"/>
                <a:cs typeface="Arial" panose="020B0604020202020204" pitchFamily="34" charset="0"/>
              </a:rPr>
              <a:t>Psychological Benefits</a:t>
            </a:r>
            <a:endParaRPr b="1" u="sng" dirty="0">
              <a:solidFill>
                <a:schemeClr val="tx2"/>
              </a:solidFill>
              <a:latin typeface="Arial" panose="020B0604020202020204" pitchFamily="34" charset="0"/>
              <a:cs typeface="Arial" panose="020B0604020202020204" pitchFamily="34" charset="0"/>
            </a:endParaRPr>
          </a:p>
          <a:p>
            <a:pPr marL="342900" lvl="0" indent="-342900" algn="l" rtl="0">
              <a:lnSpc>
                <a:spcPct val="170000"/>
              </a:lnSpc>
              <a:spcBef>
                <a:spcPts val="280"/>
              </a:spcBef>
              <a:spcAft>
                <a:spcPts val="0"/>
              </a:spcAft>
              <a:buClr>
                <a:schemeClr val="dk1"/>
              </a:buClr>
              <a:buSzPts val="1400"/>
              <a:buFont typeface="Arial"/>
              <a:buChar char="•"/>
            </a:pPr>
            <a:r>
              <a:rPr lang="en-US" dirty="0">
                <a:latin typeface="Arial" panose="020B0604020202020204" pitchFamily="34" charset="0"/>
                <a:cs typeface="Arial" panose="020B0604020202020204" pitchFamily="34" charset="0"/>
              </a:rPr>
              <a:t>Enhanced self-esteem and body perception.(</a:t>
            </a:r>
            <a:r>
              <a:rPr lang="en-US" dirty="0" err="1">
                <a:latin typeface="Arial" panose="020B0604020202020204" pitchFamily="34" charset="0"/>
                <a:cs typeface="Arial" panose="020B0604020202020204" pitchFamily="34" charset="0"/>
              </a:rPr>
              <a:t>Mahindru</a:t>
            </a:r>
            <a:r>
              <a:rPr lang="en-US" dirty="0">
                <a:latin typeface="Arial" panose="020B0604020202020204" pitchFamily="34" charset="0"/>
                <a:cs typeface="Arial" panose="020B0604020202020204" pitchFamily="34" charset="0"/>
              </a:rPr>
              <a:t>, A. et al. (2023))</a:t>
            </a:r>
            <a:endParaRPr dirty="0">
              <a:latin typeface="Arial" panose="020B0604020202020204" pitchFamily="34" charset="0"/>
              <a:cs typeface="Arial" panose="020B0604020202020204" pitchFamily="34" charset="0"/>
            </a:endParaRPr>
          </a:p>
          <a:p>
            <a:pPr marL="342900" lvl="0" indent="-342900" algn="l" rtl="0">
              <a:lnSpc>
                <a:spcPct val="170000"/>
              </a:lnSpc>
              <a:spcBef>
                <a:spcPts val="280"/>
              </a:spcBef>
              <a:spcAft>
                <a:spcPts val="0"/>
              </a:spcAft>
              <a:buClr>
                <a:schemeClr val="dk1"/>
              </a:buClr>
              <a:buSzPts val="1400"/>
              <a:buFont typeface="Arial"/>
              <a:buChar char="•"/>
            </a:pPr>
            <a:r>
              <a:rPr lang="en-US" dirty="0">
                <a:latin typeface="Arial" panose="020B0604020202020204" pitchFamily="34" charset="0"/>
                <a:cs typeface="Arial" panose="020B0604020202020204" pitchFamily="34" charset="0"/>
              </a:rPr>
              <a:t>Lower levels of depression and anxiety.</a:t>
            </a:r>
            <a:endParaRPr dirty="0">
              <a:latin typeface="Arial" panose="020B0604020202020204" pitchFamily="34" charset="0"/>
              <a:cs typeface="Arial" panose="020B0604020202020204" pitchFamily="34" charset="0"/>
            </a:endParaRPr>
          </a:p>
          <a:p>
            <a:pPr marL="342900" lvl="0" indent="-342900" algn="l" rtl="0">
              <a:lnSpc>
                <a:spcPct val="170000"/>
              </a:lnSpc>
              <a:spcBef>
                <a:spcPts val="280"/>
              </a:spcBef>
              <a:spcAft>
                <a:spcPts val="0"/>
              </a:spcAft>
              <a:buClr>
                <a:schemeClr val="dk1"/>
              </a:buClr>
              <a:buSzPts val="1400"/>
              <a:buFont typeface="Arial"/>
              <a:buChar char="•"/>
            </a:pPr>
            <a:r>
              <a:rPr lang="en-US" dirty="0">
                <a:latin typeface="Arial" panose="020B0604020202020204" pitchFamily="34" charset="0"/>
                <a:cs typeface="Arial" panose="020B0604020202020204" pitchFamily="34" charset="0"/>
              </a:rPr>
              <a:t>Increased sense of control and capability.</a:t>
            </a:r>
            <a:endParaRPr dirty="0">
              <a:latin typeface="Arial" panose="020B0604020202020204" pitchFamily="34" charset="0"/>
              <a:cs typeface="Arial" panose="020B0604020202020204" pitchFamily="34" charset="0"/>
            </a:endParaRPr>
          </a:p>
          <a:p>
            <a:pPr marL="342900" lvl="0" indent="-342900" algn="l" rtl="0">
              <a:lnSpc>
                <a:spcPct val="170000"/>
              </a:lnSpc>
              <a:spcBef>
                <a:spcPts val="280"/>
              </a:spcBef>
              <a:spcAft>
                <a:spcPts val="0"/>
              </a:spcAft>
              <a:buClr>
                <a:schemeClr val="dk1"/>
              </a:buClr>
              <a:buSzPts val="1400"/>
              <a:buFont typeface="Arial"/>
              <a:buChar char="•"/>
            </a:pPr>
            <a:r>
              <a:rPr lang="en-US" dirty="0">
                <a:latin typeface="Arial" panose="020B0604020202020204" pitchFamily="34" charset="0"/>
                <a:cs typeface="Arial" panose="020B0604020202020204" pitchFamily="34" charset="0"/>
              </a:rPr>
              <a:t>Improved cognitive abilities linked to consistent exercise and healthy eating.(Hossain, M. N. (2024))</a:t>
            </a:r>
            <a:endParaRPr dirty="0">
              <a:latin typeface="Arial" panose="020B0604020202020204" pitchFamily="34" charset="0"/>
              <a:cs typeface="Arial" panose="020B0604020202020204" pitchFamily="34" charset="0"/>
            </a:endParaRPr>
          </a:p>
          <a:p>
            <a:pPr marL="342900" lvl="0" indent="-254000" algn="l" rtl="0">
              <a:lnSpc>
                <a:spcPct val="150000"/>
              </a:lnSpc>
              <a:spcBef>
                <a:spcPts val="280"/>
              </a:spcBef>
              <a:spcAft>
                <a:spcPts val="0"/>
              </a:spcAft>
              <a:buClr>
                <a:schemeClr val="dk1"/>
              </a:buClr>
              <a:buSzPts val="1400"/>
              <a:buFont typeface="Arial"/>
              <a:buNone/>
            </a:pPr>
            <a:endParaRPr dirty="0"/>
          </a:p>
        </p:txBody>
      </p:sp>
    </p:spTree>
    <p:extLst>
      <p:ext uri="{BB962C8B-B14F-4D97-AF65-F5344CB8AC3E}">
        <p14:creationId xmlns:p14="http://schemas.microsoft.com/office/powerpoint/2010/main" val="22007798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1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100000"/>
              </a:lnSpc>
              <a:spcBef>
                <a:spcPts val="0"/>
              </a:spcBef>
              <a:spcAft>
                <a:spcPts val="0"/>
              </a:spcAft>
              <a:buClr>
                <a:schemeClr val="dk2"/>
              </a:buClr>
              <a:buSzPct val="100000"/>
              <a:buFont typeface="Arial"/>
              <a:buNone/>
            </a:pPr>
            <a:r>
              <a:rPr lang="en-US" u="sng" dirty="0">
                <a:solidFill>
                  <a:schemeClr val="tx2"/>
                </a:solidFill>
                <a:latin typeface="Arial" panose="020B0604020202020204" pitchFamily="34" charset="0"/>
                <a:cs typeface="Arial" panose="020B0604020202020204" pitchFamily="34" charset="0"/>
              </a:rPr>
              <a:t>Theories Explaining Barriers to </a:t>
            </a:r>
            <a:r>
              <a:rPr lang="en-US" u="sng" dirty="0" err="1">
                <a:solidFill>
                  <a:schemeClr val="tx2"/>
                </a:solidFill>
                <a:latin typeface="Arial" panose="020B0604020202020204" pitchFamily="34" charset="0"/>
                <a:cs typeface="Arial" panose="020B0604020202020204" pitchFamily="34" charset="0"/>
              </a:rPr>
              <a:t>Behaviour</a:t>
            </a:r>
            <a:r>
              <a:rPr lang="en-US" u="sng" dirty="0">
                <a:solidFill>
                  <a:schemeClr val="tx2"/>
                </a:solidFill>
                <a:latin typeface="Arial" panose="020B0604020202020204" pitchFamily="34" charset="0"/>
                <a:cs typeface="Arial" panose="020B0604020202020204" pitchFamily="34" charset="0"/>
              </a:rPr>
              <a:t> Change</a:t>
            </a:r>
            <a:endParaRPr u="sng" dirty="0">
              <a:solidFill>
                <a:schemeClr val="tx2"/>
              </a:solidFill>
              <a:latin typeface="Arial" panose="020B0604020202020204" pitchFamily="34" charset="0"/>
              <a:cs typeface="Arial" panose="020B0604020202020204" pitchFamily="34" charset="0"/>
            </a:endParaRPr>
          </a:p>
        </p:txBody>
      </p:sp>
      <p:sp>
        <p:nvSpPr>
          <p:cNvPr id="119" name="Google Shape;119;p18"/>
          <p:cNvSpPr txBox="1">
            <a:spLocks noGrp="1"/>
          </p:cNvSpPr>
          <p:nvPr>
            <p:ph type="body" idx="1"/>
          </p:nvPr>
        </p:nvSpPr>
        <p:spPr>
          <a:xfrm>
            <a:off x="609600" y="1600200"/>
            <a:ext cx="5376672" cy="4525963"/>
          </a:xfrm>
          <a:prstGeom prst="rect">
            <a:avLst/>
          </a:prstGeom>
          <a:noFill/>
          <a:ln>
            <a:noFill/>
          </a:ln>
        </p:spPr>
        <p:txBody>
          <a:bodyPr spcFirstLastPara="1" wrap="square" lIns="91425" tIns="45700" rIns="91425" bIns="45700" anchor="t" anchorCtr="0">
            <a:normAutofit fontScale="92500"/>
          </a:bodyPr>
          <a:lstStyle/>
          <a:p>
            <a:pPr marL="0" lvl="0" indent="0" algn="l" rtl="0">
              <a:lnSpc>
                <a:spcPct val="150000"/>
              </a:lnSpc>
              <a:spcBef>
                <a:spcPts val="0"/>
              </a:spcBef>
              <a:spcAft>
                <a:spcPts val="0"/>
              </a:spcAft>
              <a:buClr>
                <a:schemeClr val="dk1"/>
              </a:buClr>
              <a:buSzPts val="1400"/>
              <a:buFont typeface="Arial"/>
              <a:buNone/>
            </a:pPr>
            <a:r>
              <a:rPr lang="en-US" sz="1900" b="1" dirty="0">
                <a:solidFill>
                  <a:schemeClr val="tx2"/>
                </a:solidFill>
              </a:rPr>
              <a:t>1. </a:t>
            </a:r>
            <a:r>
              <a:rPr lang="en-US" sz="1800" b="1" u="sng" dirty="0">
                <a:solidFill>
                  <a:schemeClr val="tx2"/>
                </a:solidFill>
                <a:latin typeface="Arial" panose="020B0604020202020204" pitchFamily="34" charset="0"/>
                <a:cs typeface="Arial" panose="020B0604020202020204" pitchFamily="34" charset="0"/>
              </a:rPr>
              <a:t>Health Belief Model (HBM)</a:t>
            </a:r>
            <a:endParaRPr sz="1800" b="1" u="sng" dirty="0">
              <a:solidFill>
                <a:schemeClr val="tx2"/>
              </a:solidFill>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600" dirty="0">
                <a:latin typeface="Arial" panose="020B0604020202020204" pitchFamily="34" charset="0"/>
                <a:cs typeface="Arial" panose="020B0604020202020204" pitchFamily="34" charset="0"/>
              </a:rPr>
              <a:t>Obstacle: Feeling like change is not possible because of age (“I’m too old to change now”).</a:t>
            </a:r>
            <a:endParaRPr sz="1600" dirty="0">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600" dirty="0">
                <a:latin typeface="Arial" panose="020B0604020202020204" pitchFamily="34" charset="0"/>
                <a:cs typeface="Arial" panose="020B0604020202020204" pitchFamily="34" charset="0"/>
              </a:rPr>
              <a:t>Resolution: Share genuine stories and data demonstrating the advantages of making small, manageable changes.(Carmel et al., 1994)</a:t>
            </a:r>
            <a:endParaRPr sz="1600" dirty="0">
              <a:latin typeface="Arial" panose="020B0604020202020204" pitchFamily="34" charset="0"/>
              <a:cs typeface="Arial" panose="020B0604020202020204" pitchFamily="34" charset="0"/>
            </a:endParaRPr>
          </a:p>
          <a:p>
            <a:pPr marL="342900" lvl="0" indent="-254000" algn="l" rtl="0">
              <a:lnSpc>
                <a:spcPct val="150000"/>
              </a:lnSpc>
              <a:spcBef>
                <a:spcPts val="280"/>
              </a:spcBef>
              <a:spcAft>
                <a:spcPts val="0"/>
              </a:spcAft>
              <a:buClr>
                <a:schemeClr val="dk1"/>
              </a:buClr>
              <a:buSzPts val="1400"/>
              <a:buFont typeface="Arial"/>
              <a:buNone/>
            </a:pPr>
            <a:endParaRPr sz="1400" dirty="0">
              <a:latin typeface="Arial" panose="020B0604020202020204" pitchFamily="34" charset="0"/>
              <a:cs typeface="Arial" panose="020B0604020202020204" pitchFamily="34" charset="0"/>
            </a:endParaRPr>
          </a:p>
          <a:p>
            <a:pPr marL="0" lvl="0" indent="0" algn="l" rtl="0">
              <a:lnSpc>
                <a:spcPct val="150000"/>
              </a:lnSpc>
              <a:spcBef>
                <a:spcPts val="280"/>
              </a:spcBef>
              <a:spcAft>
                <a:spcPts val="0"/>
              </a:spcAft>
              <a:buClr>
                <a:schemeClr val="dk1"/>
              </a:buClr>
              <a:buSzPts val="1400"/>
              <a:buFont typeface="Arial"/>
              <a:buNone/>
            </a:pPr>
            <a:r>
              <a:rPr lang="en-US" sz="1700" b="1" dirty="0">
                <a:solidFill>
                  <a:schemeClr val="tx2"/>
                </a:solidFill>
                <a:latin typeface="Arial" panose="020B0604020202020204" pitchFamily="34" charset="0"/>
                <a:cs typeface="Arial" panose="020B0604020202020204" pitchFamily="34" charset="0"/>
              </a:rPr>
              <a:t>2</a:t>
            </a:r>
            <a:r>
              <a:rPr lang="en-US" sz="1800" b="1" u="sng" dirty="0">
                <a:solidFill>
                  <a:schemeClr val="tx2"/>
                </a:solidFill>
                <a:latin typeface="Arial" panose="020B0604020202020204" pitchFamily="34" charset="0"/>
                <a:cs typeface="Arial" panose="020B0604020202020204" pitchFamily="34" charset="0"/>
              </a:rPr>
              <a:t>. Theory of Planned </a:t>
            </a:r>
            <a:r>
              <a:rPr lang="en-US" sz="1800" b="1" u="sng" dirty="0" err="1">
                <a:solidFill>
                  <a:schemeClr val="tx2"/>
                </a:solidFill>
                <a:latin typeface="Arial" panose="020B0604020202020204" pitchFamily="34" charset="0"/>
                <a:cs typeface="Arial" panose="020B0604020202020204" pitchFamily="34" charset="0"/>
              </a:rPr>
              <a:t>Behaviour</a:t>
            </a:r>
            <a:r>
              <a:rPr lang="en-US" sz="1800" b="1" u="sng" dirty="0">
                <a:solidFill>
                  <a:schemeClr val="tx2"/>
                </a:solidFill>
                <a:latin typeface="Arial" panose="020B0604020202020204" pitchFamily="34" charset="0"/>
                <a:cs typeface="Arial" panose="020B0604020202020204" pitchFamily="34" charset="0"/>
              </a:rPr>
              <a:t> (TPB)</a:t>
            </a:r>
            <a:endParaRPr sz="1800" b="1" u="sng" dirty="0">
              <a:solidFill>
                <a:schemeClr val="tx2"/>
              </a:solidFill>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600" dirty="0">
                <a:latin typeface="Arial" panose="020B0604020202020204" pitchFamily="34" charset="0"/>
                <a:cs typeface="Arial" panose="020B0604020202020204" pitchFamily="34" charset="0"/>
              </a:rPr>
              <a:t>Obstacle: Not feeling capable or in charge of one's actions.</a:t>
            </a:r>
            <a:endParaRPr sz="1600" dirty="0">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600" dirty="0">
                <a:latin typeface="Arial" panose="020B0604020202020204" pitchFamily="34" charset="0"/>
                <a:cs typeface="Arial" panose="020B0604020202020204" pitchFamily="34" charset="0"/>
              </a:rPr>
              <a:t>Resolution: Offer organized assistance, such as workout classes intended for seniors.(Alexandris et al., 2007)</a:t>
            </a:r>
            <a:endParaRPr sz="1600" dirty="0">
              <a:latin typeface="Arial" panose="020B0604020202020204" pitchFamily="34" charset="0"/>
              <a:cs typeface="Arial" panose="020B0604020202020204" pitchFamily="34" charset="0"/>
            </a:endParaRPr>
          </a:p>
          <a:p>
            <a:pPr marL="342900" lvl="0" indent="-254000" algn="l" rtl="0">
              <a:lnSpc>
                <a:spcPct val="150000"/>
              </a:lnSpc>
              <a:spcBef>
                <a:spcPts val="280"/>
              </a:spcBef>
              <a:spcAft>
                <a:spcPts val="0"/>
              </a:spcAft>
              <a:buClr>
                <a:schemeClr val="dk1"/>
              </a:buClr>
              <a:buSzPts val="1400"/>
              <a:buFont typeface="Arial"/>
              <a:buNone/>
            </a:pPr>
            <a:endParaRPr sz="1600" dirty="0">
              <a:latin typeface="Arial" panose="020B0604020202020204" pitchFamily="34" charset="0"/>
              <a:cs typeface="Arial" panose="020B0604020202020204" pitchFamily="34" charset="0"/>
            </a:endParaRPr>
          </a:p>
          <a:p>
            <a:pPr marL="342900" lvl="0" indent="-254000" algn="l" rtl="0">
              <a:lnSpc>
                <a:spcPct val="150000"/>
              </a:lnSpc>
              <a:spcBef>
                <a:spcPts val="280"/>
              </a:spcBef>
              <a:spcAft>
                <a:spcPts val="0"/>
              </a:spcAft>
              <a:buClr>
                <a:schemeClr val="dk1"/>
              </a:buClr>
              <a:buSzPts val="1400"/>
              <a:buFont typeface="Arial"/>
              <a:buNone/>
            </a:pPr>
            <a:endParaRPr sz="1400" dirty="0">
              <a:latin typeface="Arial" panose="020B0604020202020204" pitchFamily="34" charset="0"/>
              <a:cs typeface="Arial" panose="020B0604020202020204" pitchFamily="34" charset="0"/>
            </a:endParaRPr>
          </a:p>
          <a:p>
            <a:pPr marL="342900" lvl="0" indent="-254000" algn="l" rtl="0">
              <a:lnSpc>
                <a:spcPct val="150000"/>
              </a:lnSpc>
              <a:spcBef>
                <a:spcPts val="280"/>
              </a:spcBef>
              <a:spcAft>
                <a:spcPts val="0"/>
              </a:spcAft>
              <a:buClr>
                <a:schemeClr val="dk1"/>
              </a:buClr>
              <a:buSzPts val="1400"/>
              <a:buFont typeface="Arial"/>
              <a:buNone/>
            </a:pPr>
            <a:endParaRPr sz="1400" dirty="0">
              <a:latin typeface="Arial" panose="020B0604020202020204" pitchFamily="34" charset="0"/>
              <a:cs typeface="Arial" panose="020B0604020202020204" pitchFamily="34" charset="0"/>
            </a:endParaRPr>
          </a:p>
          <a:p>
            <a:pPr marL="0" lvl="0" indent="0" algn="l" rtl="0">
              <a:lnSpc>
                <a:spcPct val="150000"/>
              </a:lnSpc>
              <a:spcBef>
                <a:spcPts val="280"/>
              </a:spcBef>
              <a:spcAft>
                <a:spcPts val="0"/>
              </a:spcAft>
              <a:buClr>
                <a:schemeClr val="dk1"/>
              </a:buClr>
              <a:buSzPts val="1400"/>
              <a:buFont typeface="Arial"/>
              <a:buNone/>
            </a:pPr>
            <a:endParaRPr sz="1400" dirty="0"/>
          </a:p>
        </p:txBody>
      </p:sp>
      <p:pic>
        <p:nvPicPr>
          <p:cNvPr id="120" name="Google Shape;120;p18" descr="60584722-9206-41cb-a86a-bb56861df762"/>
          <p:cNvPicPr preferRelativeResize="0">
            <a:picLocks noGrp="1"/>
          </p:cNvPicPr>
          <p:nvPr>
            <p:ph type="body" idx="2"/>
          </p:nvPr>
        </p:nvPicPr>
        <p:blipFill rotWithShape="1">
          <a:blip r:embed="rId3">
            <a:alphaModFix/>
          </a:blip>
          <a:srcRect/>
          <a:stretch/>
        </p:blipFill>
        <p:spPr>
          <a:xfrm>
            <a:off x="6586855" y="1475105"/>
            <a:ext cx="4351655" cy="4351655"/>
          </a:xfrm>
          <a:prstGeom prst="rect">
            <a:avLst/>
          </a:prstGeom>
          <a:noFill/>
          <a:ln>
            <a:noFill/>
          </a:ln>
        </p:spPr>
      </p:pic>
      <p:sp>
        <p:nvSpPr>
          <p:cNvPr id="121" name="Google Shape;121;p18"/>
          <p:cNvSpPr txBox="1"/>
          <p:nvPr/>
        </p:nvSpPr>
        <p:spPr>
          <a:xfrm>
            <a:off x="7289800" y="5925185"/>
            <a:ext cx="4064000" cy="368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rial"/>
                <a:ea typeface="Arial"/>
                <a:cs typeface="Arial"/>
                <a:sym typeface="Arial"/>
              </a:rPr>
              <a:t>(Lima, Martins &amp; Ramalho, 2022)</a:t>
            </a:r>
            <a:endParaRPr sz="1800">
              <a:solidFill>
                <a:schemeClr val="dk1"/>
              </a:solidFill>
              <a:latin typeface="Arial"/>
              <a:ea typeface="Arial"/>
              <a:cs typeface="Arial"/>
              <a:sym typeface="Arial"/>
            </a:endParaRPr>
          </a:p>
        </p:txBody>
      </p:sp>
    </p:spTree>
    <p:extLst>
      <p:ext uri="{BB962C8B-B14F-4D97-AF65-F5344CB8AC3E}">
        <p14:creationId xmlns:p14="http://schemas.microsoft.com/office/powerpoint/2010/main" val="25525057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1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Clr>
                <a:schemeClr val="dk2"/>
              </a:buClr>
              <a:buSzPts val="4400"/>
              <a:buFont typeface="Arial"/>
              <a:buNone/>
            </a:pPr>
            <a:r>
              <a:rPr lang="en-US" u="sng" dirty="0">
                <a:solidFill>
                  <a:schemeClr val="tx2"/>
                </a:solidFill>
                <a:latin typeface="Arial" panose="020B0604020202020204" pitchFamily="34" charset="0"/>
                <a:cs typeface="Arial" panose="020B0604020202020204" pitchFamily="34" charset="0"/>
              </a:rPr>
              <a:t>Campaign Strategies to Overcome Barriers</a:t>
            </a:r>
            <a:endParaRPr u="sng" dirty="0">
              <a:solidFill>
                <a:schemeClr val="tx2"/>
              </a:solidFill>
              <a:latin typeface="Arial" panose="020B0604020202020204" pitchFamily="34" charset="0"/>
              <a:cs typeface="Arial" panose="020B0604020202020204" pitchFamily="34" charset="0"/>
            </a:endParaRPr>
          </a:p>
        </p:txBody>
      </p:sp>
      <p:sp>
        <p:nvSpPr>
          <p:cNvPr id="127" name="Google Shape;127;p19"/>
          <p:cNvSpPr txBox="1">
            <a:spLocks noGrp="1"/>
          </p:cNvSpPr>
          <p:nvPr>
            <p:ph type="body" idx="1"/>
          </p:nvPr>
        </p:nvSpPr>
        <p:spPr>
          <a:xfrm>
            <a:off x="609600" y="1417955"/>
            <a:ext cx="10668635" cy="5360035"/>
          </a:xfrm>
          <a:prstGeom prst="rect">
            <a:avLst/>
          </a:prstGeom>
          <a:noFill/>
          <a:ln>
            <a:noFill/>
          </a:ln>
        </p:spPr>
        <p:txBody>
          <a:bodyPr spcFirstLastPara="1" wrap="square" lIns="91425" tIns="45700" rIns="91425" bIns="45700" anchor="t" anchorCtr="0">
            <a:normAutofit/>
          </a:bodyPr>
          <a:lstStyle/>
          <a:p>
            <a:pPr marL="342900" lvl="0" indent="-342900" algn="l" rtl="0">
              <a:lnSpc>
                <a:spcPct val="150000"/>
              </a:lnSpc>
              <a:spcBef>
                <a:spcPts val="0"/>
              </a:spcBef>
              <a:spcAft>
                <a:spcPts val="0"/>
              </a:spcAft>
              <a:buClr>
                <a:schemeClr val="dk1"/>
              </a:buClr>
              <a:buSzPts val="1400"/>
              <a:buFont typeface="Arial"/>
              <a:buChar char="•"/>
            </a:pPr>
            <a:r>
              <a:rPr lang="en-US" sz="1800" dirty="0">
                <a:latin typeface="Arial" panose="020B0604020202020204" pitchFamily="34" charset="0"/>
                <a:cs typeface="Arial" panose="020B0604020202020204" pitchFamily="34" charset="0"/>
              </a:rPr>
              <a:t>Community engagement: Complimentary beginner health classes.(O’Mara-Eves et al., 2013)</a:t>
            </a:r>
            <a:endParaRPr sz="1800" dirty="0">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800" dirty="0">
                <a:latin typeface="Arial" panose="020B0604020202020204" pitchFamily="34" charset="0"/>
                <a:cs typeface="Arial" panose="020B0604020202020204" pitchFamily="34" charset="0"/>
              </a:rPr>
              <a:t>Support pairs: Connect participants for responsibility.</a:t>
            </a:r>
            <a:endParaRPr sz="1800" dirty="0">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800" dirty="0">
                <a:latin typeface="Arial" panose="020B0604020202020204" pitchFamily="34" charset="0"/>
                <a:cs typeface="Arial" panose="020B0604020202020204" pitchFamily="34" charset="0"/>
              </a:rPr>
              <a:t>Informative sessions: Diet, cooking preparation, understanding labels.(</a:t>
            </a:r>
            <a:r>
              <a:rPr lang="en-US" sz="1800" dirty="0" err="1">
                <a:latin typeface="Arial" panose="020B0604020202020204" pitchFamily="34" charset="0"/>
                <a:cs typeface="Arial" panose="020B0604020202020204" pitchFamily="34" charset="0"/>
              </a:rPr>
              <a:t>Vaitkevičiūtė</a:t>
            </a:r>
            <a:r>
              <a:rPr lang="en-US" sz="1800" dirty="0">
                <a:latin typeface="Arial" panose="020B0604020202020204" pitchFamily="34" charset="0"/>
                <a:cs typeface="Arial" panose="020B0604020202020204" pitchFamily="34" charset="0"/>
              </a:rPr>
              <a:t>, R., Ball, L., Harris, N. &amp; </a:t>
            </a:r>
            <a:r>
              <a:rPr lang="en-US" sz="1800" dirty="0" err="1">
                <a:latin typeface="Arial" panose="020B0604020202020204" pitchFamily="34" charset="0"/>
                <a:cs typeface="Arial" panose="020B0604020202020204" pitchFamily="34" charset="0"/>
              </a:rPr>
              <a:t>Vidgen</a:t>
            </a:r>
            <a:r>
              <a:rPr lang="en-US" sz="1800" dirty="0">
                <a:latin typeface="Arial" panose="020B0604020202020204" pitchFamily="34" charset="0"/>
                <a:cs typeface="Arial" panose="020B0604020202020204" pitchFamily="34" charset="0"/>
              </a:rPr>
              <a:t>, H. (2015)</a:t>
            </a:r>
            <a:endParaRPr sz="1800" dirty="0">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800" dirty="0">
                <a:latin typeface="Arial" panose="020B0604020202020204" pitchFamily="34" charset="0"/>
                <a:cs typeface="Arial" panose="020B0604020202020204" pitchFamily="34" charset="0"/>
              </a:rPr>
              <a:t>Inclusive exercise choices: Strolling clubs, gentle aerobics.</a:t>
            </a:r>
            <a:endParaRPr sz="1800" dirty="0">
              <a:latin typeface="Arial" panose="020B0604020202020204" pitchFamily="34" charset="0"/>
              <a:cs typeface="Arial" panose="020B0604020202020204" pitchFamily="34" charset="0"/>
            </a:endParaRPr>
          </a:p>
          <a:p>
            <a:pPr marL="342900" lvl="0" indent="-342900" algn="l" rtl="0">
              <a:lnSpc>
                <a:spcPct val="150000"/>
              </a:lnSpc>
              <a:spcBef>
                <a:spcPts val="280"/>
              </a:spcBef>
              <a:spcAft>
                <a:spcPts val="0"/>
              </a:spcAft>
              <a:buClr>
                <a:schemeClr val="dk1"/>
              </a:buClr>
              <a:buSzPts val="1400"/>
              <a:buFont typeface="Arial"/>
              <a:buChar char="•"/>
            </a:pPr>
            <a:r>
              <a:rPr lang="en-US" sz="1800" dirty="0">
                <a:latin typeface="Arial" panose="020B0604020202020204" pitchFamily="34" charset="0"/>
                <a:cs typeface="Arial" panose="020B0604020202020204" pitchFamily="34" charset="0"/>
              </a:rPr>
              <a:t>Encouraging communication: Emphasize wellness, not just shedding pounds.</a:t>
            </a:r>
            <a:endParaRPr sz="1800" dirty="0">
              <a:latin typeface="Arial" panose="020B0604020202020204" pitchFamily="34" charset="0"/>
              <a:cs typeface="Arial" panose="020B0604020202020204" pitchFamily="34" charset="0"/>
            </a:endParaRPr>
          </a:p>
          <a:p>
            <a:pPr marL="342900" lvl="0" indent="-254000" algn="l" rtl="0">
              <a:lnSpc>
                <a:spcPct val="150000"/>
              </a:lnSpc>
              <a:spcBef>
                <a:spcPts val="280"/>
              </a:spcBef>
              <a:spcAft>
                <a:spcPts val="0"/>
              </a:spcAft>
              <a:buClr>
                <a:schemeClr val="dk1"/>
              </a:buClr>
              <a:buSzPts val="1400"/>
              <a:buFont typeface="Arial"/>
              <a:buNone/>
            </a:pPr>
            <a:endParaRPr sz="1400" dirty="0"/>
          </a:p>
        </p:txBody>
      </p:sp>
      <p:pic>
        <p:nvPicPr>
          <p:cNvPr id="128" name="Google Shape;128;p19" descr="286598e6-4042-4764-bb29-a19fbcf7e4d1"/>
          <p:cNvPicPr preferRelativeResize="0">
            <a:picLocks noGrp="1"/>
          </p:cNvPicPr>
          <p:nvPr>
            <p:ph type="body" idx="2"/>
          </p:nvPr>
        </p:nvPicPr>
        <p:blipFill rotWithShape="1">
          <a:blip r:embed="rId3">
            <a:alphaModFix/>
          </a:blip>
          <a:srcRect t="30466"/>
          <a:stretch/>
        </p:blipFill>
        <p:spPr>
          <a:xfrm>
            <a:off x="2987040" y="4136571"/>
            <a:ext cx="6281420" cy="2203904"/>
          </a:xfrm>
          <a:prstGeom prst="rect">
            <a:avLst/>
          </a:prstGeom>
          <a:noFill/>
          <a:ln>
            <a:noFill/>
          </a:ln>
        </p:spPr>
      </p:pic>
      <p:sp>
        <p:nvSpPr>
          <p:cNvPr id="129" name="Google Shape;129;p19"/>
          <p:cNvSpPr txBox="1"/>
          <p:nvPr/>
        </p:nvSpPr>
        <p:spPr>
          <a:xfrm>
            <a:off x="3747770" y="6340158"/>
            <a:ext cx="5080000" cy="33718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a:solidFill>
                  <a:schemeClr val="dk1"/>
                </a:solidFill>
                <a:latin typeface="Arial"/>
                <a:ea typeface="Arial"/>
                <a:cs typeface="Arial"/>
                <a:sym typeface="Arial"/>
              </a:rPr>
              <a:t>(Smith &amp; Jones, 2021)</a:t>
            </a:r>
            <a:endParaRPr sz="1600">
              <a:solidFill>
                <a:schemeClr val="dk1"/>
              </a:solidFill>
              <a:latin typeface="Arial"/>
              <a:ea typeface="Arial"/>
              <a:cs typeface="Arial"/>
              <a:sym typeface="Arial"/>
            </a:endParaRPr>
          </a:p>
        </p:txBody>
      </p:sp>
    </p:spTree>
    <p:extLst>
      <p:ext uri="{BB962C8B-B14F-4D97-AF65-F5344CB8AC3E}">
        <p14:creationId xmlns:p14="http://schemas.microsoft.com/office/powerpoint/2010/main" val="27624624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439A6-9B82-19B2-BEFB-FAFC064C311B}"/>
              </a:ext>
            </a:extLst>
          </p:cNvPr>
          <p:cNvSpPr txBox="1">
            <a:spLocks noGrp="1"/>
          </p:cNvSpPr>
          <p:nvPr>
            <p:ph type="title"/>
          </p:nvPr>
        </p:nvSpPr>
        <p:spPr>
          <a:xfrm>
            <a:off x="871642" y="118113"/>
            <a:ext cx="4351867" cy="521966"/>
          </a:xfrm>
        </p:spPr>
        <p:txBody>
          <a:bodyPr>
            <a:noAutofit/>
          </a:bodyPr>
          <a:lstStyle/>
          <a:p>
            <a:pPr lvl="0"/>
            <a:r>
              <a:rPr lang="en-GB" sz="3200" b="1" u="sng" dirty="0">
                <a:solidFill>
                  <a:srgbClr val="0070C0"/>
                </a:solidFill>
                <a:latin typeface="Arial" pitchFamily="34"/>
                <a:cs typeface="Arial" pitchFamily="34"/>
              </a:rPr>
              <a:t>Conclusion</a:t>
            </a:r>
          </a:p>
        </p:txBody>
      </p:sp>
      <p:sp>
        <p:nvSpPr>
          <p:cNvPr id="3" name="Content Placeholder 2">
            <a:extLst>
              <a:ext uri="{FF2B5EF4-FFF2-40B4-BE49-F238E27FC236}">
                <a16:creationId xmlns:a16="http://schemas.microsoft.com/office/drawing/2014/main" id="{55BF03C2-E578-D5A6-1AA7-5CF33BABDC66}"/>
              </a:ext>
            </a:extLst>
          </p:cNvPr>
          <p:cNvSpPr txBox="1">
            <a:spLocks noGrp="1"/>
          </p:cNvSpPr>
          <p:nvPr>
            <p:ph idx="1"/>
          </p:nvPr>
        </p:nvSpPr>
        <p:spPr>
          <a:xfrm>
            <a:off x="91440" y="720090"/>
            <a:ext cx="12100556" cy="6137909"/>
          </a:xfrm>
          <a:solidFill>
            <a:srgbClr val="FBE3D6"/>
          </a:solidFill>
        </p:spPr>
        <p:txBody>
          <a:bodyPr>
            <a:normAutofit fontScale="62500" lnSpcReduction="20000"/>
          </a:bodyPr>
          <a:lstStyle/>
          <a:p>
            <a:pPr marL="0" lvl="0" indent="0">
              <a:buNone/>
            </a:pPr>
            <a:endParaRPr lang="en-GB" dirty="0"/>
          </a:p>
          <a:p>
            <a:pPr lvl="0">
              <a:lnSpc>
                <a:spcPct val="150000"/>
              </a:lnSpc>
            </a:pPr>
            <a:r>
              <a:rPr lang="en-GB" dirty="0">
                <a:latin typeface="Arial" pitchFamily="34"/>
                <a:cs typeface="Arial" pitchFamily="34"/>
              </a:rPr>
              <a:t> The campaign effectively addressed obesity by providing a clear rationale, statistics, and information on health complications.</a:t>
            </a:r>
          </a:p>
          <a:p>
            <a:pPr lvl="0">
              <a:lnSpc>
                <a:spcPct val="150000"/>
              </a:lnSpc>
            </a:pPr>
            <a:r>
              <a:rPr lang="en-GB" dirty="0">
                <a:latin typeface="Arial" pitchFamily="34"/>
                <a:cs typeface="Arial" pitchFamily="34"/>
              </a:rPr>
              <a:t>Key points included:</a:t>
            </a:r>
          </a:p>
          <a:p>
            <a:pPr lvl="0">
              <a:lnSpc>
                <a:spcPct val="150000"/>
              </a:lnSpc>
            </a:pPr>
            <a:r>
              <a:rPr lang="en-GB" dirty="0">
                <a:latin typeface="Arial" pitchFamily="34"/>
                <a:cs typeface="Arial" pitchFamily="34"/>
              </a:rPr>
              <a:t>⮚ Emphasising both the short- and long-term effects of unhealthy habits on daily life and overall well-being.</a:t>
            </a:r>
          </a:p>
          <a:p>
            <a:pPr lvl="0" algn="just">
              <a:lnSpc>
                <a:spcPct val="150000"/>
              </a:lnSpc>
            </a:pPr>
            <a:r>
              <a:rPr lang="en-GB" dirty="0">
                <a:latin typeface="Arial" pitchFamily="34"/>
                <a:cs typeface="Arial" pitchFamily="34"/>
              </a:rPr>
              <a:t>⮚ Using process, outcome, summative, and cost-effective evaluations to measure success.</a:t>
            </a:r>
          </a:p>
          <a:p>
            <a:pPr lvl="0">
              <a:lnSpc>
                <a:spcPct val="150000"/>
              </a:lnSpc>
            </a:pPr>
            <a:r>
              <a:rPr lang="en-GB" dirty="0">
                <a:latin typeface="Arial" pitchFamily="34"/>
                <a:cs typeface="Arial" pitchFamily="34"/>
              </a:rPr>
              <a:t>⮚ Designing an eye-catching poster and logo to boost awareness and engagement.</a:t>
            </a:r>
          </a:p>
          <a:p>
            <a:pPr lvl="0">
              <a:lnSpc>
                <a:spcPct val="150000"/>
              </a:lnSpc>
            </a:pPr>
            <a:r>
              <a:rPr lang="en-GB" dirty="0">
                <a:latin typeface="Arial" pitchFamily="34"/>
                <a:cs typeface="Arial" pitchFamily="34"/>
              </a:rPr>
              <a:t>⮚ Identifying local and national partners, as well as key community resources, for support.</a:t>
            </a:r>
          </a:p>
          <a:p>
            <a:pPr lvl="0">
              <a:lnSpc>
                <a:spcPct val="150000"/>
              </a:lnSpc>
            </a:pPr>
            <a:r>
              <a:rPr lang="en-GB" dirty="0">
                <a:latin typeface="Arial" pitchFamily="34"/>
                <a:cs typeface="Arial" pitchFamily="34"/>
              </a:rPr>
              <a:t>⮚ Considering physiological, psychological, and sociological factors that influence behaviour change.</a:t>
            </a:r>
          </a:p>
          <a:p>
            <a:pPr lvl="0">
              <a:lnSpc>
                <a:spcPct val="150000"/>
              </a:lnSpc>
            </a:pPr>
            <a:r>
              <a:rPr lang="en-GB" dirty="0">
                <a:latin typeface="Arial" pitchFamily="34"/>
                <a:cs typeface="Arial" pitchFamily="34"/>
              </a:rPr>
              <a:t>⮚ Applying health behaviour models to overcome obstacles and promote lasting, healthy habits.</a:t>
            </a:r>
          </a:p>
          <a:p>
            <a:pPr lvl="0">
              <a:lnSpc>
                <a:spcPct val="150000"/>
              </a:lnSpc>
            </a:pPr>
            <a:r>
              <a:rPr lang="en-GB" dirty="0">
                <a:latin typeface="Arial" pitchFamily="34"/>
                <a:cs typeface="Arial" pitchFamily="34"/>
              </a:rPr>
              <a:t>We encourage adults to adopt healthier and more active lifestyles, aiming to enhance their overall well-being and sense of fulfilment.</a:t>
            </a:r>
          </a:p>
          <a:p>
            <a:pPr lvl="0"/>
            <a:endParaRPr lang="en-GB" dirty="0"/>
          </a:p>
        </p:txBody>
      </p:sp>
    </p:spTree>
    <p:extLst>
      <p:ext uri="{BB962C8B-B14F-4D97-AF65-F5344CB8AC3E}">
        <p14:creationId xmlns:p14="http://schemas.microsoft.com/office/powerpoint/2010/main" val="24111098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4327E-2443-F8CF-CA54-49897F04C053}"/>
              </a:ext>
            </a:extLst>
          </p:cNvPr>
          <p:cNvSpPr>
            <a:spLocks noGrp="1"/>
          </p:cNvSpPr>
          <p:nvPr>
            <p:ph type="title"/>
          </p:nvPr>
        </p:nvSpPr>
        <p:spPr>
          <a:xfrm>
            <a:off x="4310742" y="365125"/>
            <a:ext cx="3592287" cy="777875"/>
          </a:xfrm>
        </p:spPr>
        <p:txBody>
          <a:bodyPr>
            <a:normAutofit fontScale="90000"/>
          </a:bodyPr>
          <a:lstStyle/>
          <a:p>
            <a:r>
              <a:rPr lang="en-US" b="1" u="sng" dirty="0">
                <a:solidFill>
                  <a:schemeClr val="tx2"/>
                </a:solidFill>
                <a:latin typeface="Arial" panose="020B0604020202020204" pitchFamily="34" charset="0"/>
                <a:cs typeface="Arial" panose="020B0604020202020204" pitchFamily="34" charset="0"/>
              </a:rPr>
              <a:t>REFERENCE</a:t>
            </a:r>
            <a:endParaRPr lang="en-IN" b="1" u="sng"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8DC9940-9079-7A86-7600-1BC9B68B3EC0}"/>
              </a:ext>
            </a:extLst>
          </p:cNvPr>
          <p:cNvSpPr>
            <a:spLocks noGrp="1"/>
          </p:cNvSpPr>
          <p:nvPr>
            <p:ph idx="1"/>
          </p:nvPr>
        </p:nvSpPr>
        <p:spPr>
          <a:xfrm>
            <a:off x="838200" y="1240971"/>
            <a:ext cx="10515600" cy="4935992"/>
          </a:xfrm>
        </p:spPr>
        <p:txBody>
          <a:bodyPr>
            <a:normAutofit/>
          </a:bodyPr>
          <a:lstStyle/>
          <a:p>
            <a:pPr>
              <a:lnSpc>
                <a:spcPct val="150000"/>
              </a:lnSpc>
            </a:pPr>
            <a:r>
              <a:rPr lang="en-US" sz="1400" b="1" dirty="0">
                <a:latin typeface="Arial" panose="020B0604020202020204" pitchFamily="34" charset="0"/>
                <a:cs typeface="Arial" panose="020B0604020202020204" pitchFamily="34" charset="0"/>
              </a:rPr>
              <a:t>Alexandris, K., </a:t>
            </a:r>
            <a:r>
              <a:rPr lang="en-US" sz="1400" b="1" dirty="0" err="1">
                <a:latin typeface="Arial" panose="020B0604020202020204" pitchFamily="34" charset="0"/>
                <a:cs typeface="Arial" panose="020B0604020202020204" pitchFamily="34" charset="0"/>
              </a:rPr>
              <a:t>Barkoukis</a:t>
            </a:r>
            <a:r>
              <a:rPr lang="en-US" sz="1400" b="1" dirty="0">
                <a:latin typeface="Arial" panose="020B0604020202020204" pitchFamily="34" charset="0"/>
                <a:cs typeface="Arial" panose="020B0604020202020204" pitchFamily="34" charset="0"/>
              </a:rPr>
              <a:t>, V. &amp; </a:t>
            </a:r>
            <a:r>
              <a:rPr lang="en-US" sz="1400" b="1" dirty="0" err="1">
                <a:latin typeface="Arial" panose="020B0604020202020204" pitchFamily="34" charset="0"/>
                <a:cs typeface="Arial" panose="020B0604020202020204" pitchFamily="34" charset="0"/>
              </a:rPr>
              <a:t>Tsormpatzoudis</a:t>
            </a:r>
            <a:r>
              <a:rPr lang="en-US" sz="1400" b="1" dirty="0">
                <a:latin typeface="Arial" panose="020B0604020202020204" pitchFamily="34" charset="0"/>
                <a:cs typeface="Arial" panose="020B0604020202020204" pitchFamily="34" charset="0"/>
              </a:rPr>
              <a:t>, C. (2007) ‘Does the theory of planned </a:t>
            </a:r>
            <a:r>
              <a:rPr lang="en-US" sz="1400" b="1" dirty="0" err="1">
                <a:latin typeface="Arial" panose="020B0604020202020204" pitchFamily="34" charset="0"/>
                <a:cs typeface="Arial" panose="020B0604020202020204" pitchFamily="34" charset="0"/>
              </a:rPr>
              <a:t>behaviour</a:t>
            </a:r>
            <a:r>
              <a:rPr lang="en-US" sz="1400" b="1" dirty="0">
                <a:latin typeface="Arial" panose="020B0604020202020204" pitchFamily="34" charset="0"/>
                <a:cs typeface="Arial" panose="020B0604020202020204" pitchFamily="34" charset="0"/>
              </a:rPr>
              <a:t> elements mediate the relationship between perceived constraints and intention to participate in physical activities? A study among older individuals’, European Review of Aging and Physical Activity, 4, pp. 39–48.	</a:t>
            </a:r>
          </a:p>
          <a:p>
            <a:pPr>
              <a:lnSpc>
                <a:spcPct val="150000"/>
              </a:lnSpc>
            </a:pPr>
            <a:r>
              <a:rPr lang="en-US" sz="1400" b="1" dirty="0">
                <a:latin typeface="Arial" panose="020B0604020202020204" pitchFamily="34" charset="0"/>
                <a:cs typeface="Arial" panose="020B0604020202020204" pitchFamily="34" charset="0"/>
              </a:rPr>
              <a:t>British Heart Foundation (BHF) (2021) Why being active is good for your heart. Retrieved from BHF website: </a:t>
            </a:r>
            <a:r>
              <a:rPr lang="en-US" sz="1400" b="1" dirty="0">
                <a:latin typeface="Arial" panose="020B0604020202020204" pitchFamily="34" charset="0"/>
                <a:cs typeface="Arial" panose="020B0604020202020204" pitchFamily="34" charset="0"/>
                <a:hlinkClick r:id="rId2"/>
              </a:rPr>
              <a:t>http://www.bhf.org.uk</a:t>
            </a:r>
            <a:endParaRPr lang="en-US" sz="1400" b="1" dirty="0">
              <a:latin typeface="Arial" panose="020B0604020202020204" pitchFamily="34" charset="0"/>
              <a:cs typeface="Arial" panose="020B0604020202020204" pitchFamily="34" charset="0"/>
            </a:endParaRPr>
          </a:p>
          <a:p>
            <a:pPr>
              <a:lnSpc>
                <a:spcPct val="150000"/>
              </a:lnSpc>
            </a:pPr>
            <a:r>
              <a:rPr lang="en-US" sz="1400" b="1" dirty="0">
                <a:latin typeface="Arial" panose="020B0604020202020204" pitchFamily="34" charset="0"/>
                <a:cs typeface="Arial" panose="020B0604020202020204" pitchFamily="34" charset="0"/>
              </a:rPr>
              <a:t>Carmel, S., Chilver, A. &amp; Shoham, Y. (1994) ‘The role of age and an expanded health belief model in predicting behavior’, Health Education Research, 9(4), pp. 433–439.	</a:t>
            </a:r>
          </a:p>
          <a:p>
            <a:pPr>
              <a:lnSpc>
                <a:spcPct val="150000"/>
              </a:lnSpc>
            </a:pPr>
            <a:r>
              <a:rPr lang="en-US" sz="1400" b="1" dirty="0" err="1">
                <a:latin typeface="Arial" panose="020B0604020202020204" pitchFamily="34" charset="0"/>
                <a:cs typeface="Arial" panose="020B0604020202020204" pitchFamily="34" charset="0"/>
              </a:rPr>
              <a:t>DiaHM</a:t>
            </a:r>
            <a:r>
              <a:rPr lang="en-US" sz="1400" b="1" dirty="0">
                <a:latin typeface="Arial" panose="020B0604020202020204" pitchFamily="34" charset="0"/>
                <a:cs typeface="Arial" panose="020B0604020202020204" pitchFamily="34" charset="0"/>
              </a:rPr>
              <a:t> Treasury (2020) Magenta Book March 2020: Central Government guidance on evaluation. Available at: </a:t>
            </a:r>
            <a:r>
              <a:rPr lang="en-US" sz="1400" b="1" u="sng" dirty="0">
                <a:solidFill>
                  <a:schemeClr val="accent1"/>
                </a:solidFill>
                <a:latin typeface="Arial" panose="020B0604020202020204" pitchFamily="34" charset="0"/>
                <a:cs typeface="Arial" panose="020B0604020202020204" pitchFamily="34" charset="0"/>
              </a:rPr>
              <a:t>https://assets.publishing.service.gov.uk/government/uploads/system/uploads/attachment_data/file/879438/HMT_Magenta_Book.pdf </a:t>
            </a:r>
            <a:r>
              <a:rPr lang="en-US" sz="1400" b="1" dirty="0">
                <a:latin typeface="Arial" panose="020B0604020202020204" pitchFamily="34" charset="0"/>
                <a:cs typeface="Arial" panose="020B0604020202020204" pitchFamily="34" charset="0"/>
              </a:rPr>
              <a:t>(Accessed: 27 October 2025).	</a:t>
            </a:r>
          </a:p>
          <a:p>
            <a:pPr>
              <a:lnSpc>
                <a:spcPct val="150000"/>
              </a:lnSpc>
            </a:pPr>
            <a:r>
              <a:rPr lang="en-US" sz="1400" b="1" dirty="0">
                <a:latin typeface="Arial" panose="020B0604020202020204" pitchFamily="34" charset="0"/>
                <a:cs typeface="Arial" panose="020B0604020202020204" pitchFamily="34" charset="0"/>
              </a:rPr>
              <a:t>•Home Care Assistance (2025) 10 Tips for Seniors to Stay Healthy as They Get Older. Available at: </a:t>
            </a:r>
            <a:r>
              <a:rPr lang="en-US" sz="1400" b="1" u="sng" dirty="0">
                <a:solidFill>
                  <a:schemeClr val="accent1"/>
                </a:solidFill>
                <a:latin typeface="Arial" panose="020B0604020202020204" pitchFamily="34" charset="0"/>
                <a:cs typeface="Arial" panose="020B0604020202020204" pitchFamily="34" charset="0"/>
              </a:rPr>
              <a:t>https://www.homecareassistancephiladelphia.com/8-tips-for-seniors-to-stay-healthy-as-they-get-older</a:t>
            </a:r>
            <a:r>
              <a:rPr lang="en-US" sz="1400" b="1" dirty="0">
                <a:latin typeface="Arial" panose="020B0604020202020204" pitchFamily="34" charset="0"/>
                <a:cs typeface="Arial" panose="020B0604020202020204" pitchFamily="34" charset="0"/>
              </a:rPr>
              <a:t>/ (Accessed: 31 October 2025)</a:t>
            </a:r>
            <a:endParaRPr lang="en-IN"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90861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D0EB16-9F9A-FD1B-3662-6DE23F53EC4F}"/>
              </a:ext>
            </a:extLst>
          </p:cNvPr>
          <p:cNvSpPr txBox="1"/>
          <p:nvPr/>
        </p:nvSpPr>
        <p:spPr>
          <a:xfrm>
            <a:off x="391885" y="889844"/>
            <a:ext cx="11691257" cy="461151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Hossain, M.N. (2024) ‘How moving makes your brain and body feel better’, PMC [online]. Available at: </a:t>
            </a:r>
            <a:r>
              <a:rPr lang="en-IN" u="sng" dirty="0">
                <a:solidFill>
                  <a:schemeClr val="accent1"/>
                </a:solidFill>
                <a:latin typeface="Arial" panose="020B0604020202020204" pitchFamily="34" charset="0"/>
                <a:cs typeface="Arial" panose="020B0604020202020204" pitchFamily="34" charset="0"/>
              </a:rPr>
              <a:t>https://www.ncbi.nlm.nih.gov/articles/PMC11298280</a:t>
            </a:r>
            <a:r>
              <a:rPr lang="en-IN" dirty="0">
                <a:latin typeface="Arial" panose="020B0604020202020204" pitchFamily="34" charset="0"/>
                <a:cs typeface="Arial" panose="020B0604020202020204" pitchFamily="34" charset="0"/>
              </a:rPr>
              <a:t>/.	</a:t>
            </a:r>
          </a:p>
          <a:p>
            <a:pPr>
              <a:lnSpc>
                <a:spcPct val="150000"/>
              </a:lnSpc>
            </a:pPr>
            <a:r>
              <a:rPr lang="en-IN" dirty="0">
                <a:latin typeface="Arial" panose="020B0604020202020204" pitchFamily="34" charset="0"/>
                <a:cs typeface="Arial" panose="020B0604020202020204" pitchFamily="34" charset="0"/>
              </a:rPr>
              <a:t>•Lima, Y. de M., Martins, F.A. &amp; Ramalho, A.A. (2022) ‘Factors associated with overweight and obesity in adults from Rio Branco, Acre in the western Brazilian Amazon: hierarchical conceptual model’, Nutrients, 14(4), Article 800.</a:t>
            </a:r>
          </a:p>
          <a:p>
            <a:pPr>
              <a:lnSpc>
                <a:spcPct val="150000"/>
              </a:lnSpc>
            </a:pPr>
            <a:r>
              <a:rPr lang="en-IN" dirty="0">
                <a:latin typeface="Arial" panose="020B0604020202020204" pitchFamily="34" charset="0"/>
                <a:cs typeface="Arial" panose="020B0604020202020204" pitchFamily="34" charset="0"/>
              </a:rPr>
              <a:t>•National Institute for Health and Care Excellence (NICE) (2022) Obesity: identification, assessment and management (CG189). London: NICE. Available at: </a:t>
            </a:r>
            <a:r>
              <a:rPr lang="en-IN" u="sng" dirty="0">
                <a:solidFill>
                  <a:schemeClr val="accent1"/>
                </a:solidFill>
                <a:latin typeface="Arial" panose="020B0604020202020204" pitchFamily="34" charset="0"/>
                <a:cs typeface="Arial" panose="020B0604020202020204" pitchFamily="34" charset="0"/>
              </a:rPr>
              <a:t>https://www.nice.org.uk/guidance/cg189 </a:t>
            </a:r>
            <a:r>
              <a:rPr lang="en-IN" dirty="0">
                <a:latin typeface="Arial" panose="020B0604020202020204" pitchFamily="34" charset="0"/>
                <a:cs typeface="Arial" panose="020B0604020202020204" pitchFamily="34" charset="0"/>
              </a:rPr>
              <a:t>(Accessed: 1 November 2025).	</a:t>
            </a:r>
          </a:p>
          <a:p>
            <a:pPr>
              <a:lnSpc>
                <a:spcPct val="150000"/>
              </a:lnSpc>
            </a:pPr>
            <a:r>
              <a:rPr lang="en-IN" dirty="0">
                <a:latin typeface="Arial" panose="020B0604020202020204" pitchFamily="34" charset="0"/>
                <a:cs typeface="Arial" panose="020B0604020202020204" pitchFamily="34" charset="0"/>
              </a:rPr>
              <a:t>•National Institute for Health and Care Excellence (NICE) (2025) Overweight and obesity management. Available at</a:t>
            </a:r>
            <a:r>
              <a:rPr lang="en-IN" u="sng" dirty="0">
                <a:solidFill>
                  <a:schemeClr val="accent1"/>
                </a:solidFill>
                <a:latin typeface="Arial" panose="020B0604020202020204" pitchFamily="34" charset="0"/>
                <a:cs typeface="Arial" panose="020B0604020202020204" pitchFamily="34" charset="0"/>
              </a:rPr>
              <a:t>: https://www.nice.org.uk/guidance/ng246/chapter/Monitoring-and-evaluating-services-and-interventions</a:t>
            </a:r>
            <a:r>
              <a:rPr lang="en-IN" dirty="0">
                <a:latin typeface="Arial" panose="020B0604020202020204" pitchFamily="34" charset="0"/>
                <a:cs typeface="Arial" panose="020B0604020202020204" pitchFamily="34" charset="0"/>
              </a:rPr>
              <a:t>#:~:text=Measure%20a%20broad%20range%20of,%5B2014%5D (Accessed: 2 November 2025).</a:t>
            </a:r>
          </a:p>
        </p:txBody>
      </p:sp>
    </p:spTree>
    <p:extLst>
      <p:ext uri="{BB962C8B-B14F-4D97-AF65-F5344CB8AC3E}">
        <p14:creationId xmlns:p14="http://schemas.microsoft.com/office/powerpoint/2010/main" val="28682550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061D36-A4E6-8B08-ADB8-7F2F3ECA1692}"/>
              </a:ext>
            </a:extLst>
          </p:cNvPr>
          <p:cNvSpPr txBox="1"/>
          <p:nvPr/>
        </p:nvSpPr>
        <p:spPr>
          <a:xfrm>
            <a:off x="544285" y="-218152"/>
            <a:ext cx="10548257" cy="5312352"/>
          </a:xfrm>
          <a:prstGeom prst="rect">
            <a:avLst/>
          </a:prstGeom>
          <a:noFill/>
        </p:spPr>
        <p:txBody>
          <a:bodyPr wrap="square">
            <a:spAutoFit/>
          </a:bodyPr>
          <a:lstStyle/>
          <a:p>
            <a:endParaRPr lang="en-IN" dirty="0"/>
          </a:p>
          <a:p>
            <a:pPr>
              <a:lnSpc>
                <a:spcPct val="150000"/>
              </a:lnSpc>
            </a:pPr>
            <a:r>
              <a:rPr lang="en-IN" dirty="0"/>
              <a:t>•</a:t>
            </a:r>
            <a:r>
              <a:rPr lang="en-IN" dirty="0">
                <a:latin typeface="Arial" panose="020B0604020202020204" pitchFamily="34" charset="0"/>
                <a:cs typeface="Arial" panose="020B0604020202020204" pitchFamily="34" charset="0"/>
              </a:rPr>
              <a:t>NHS Digital (2024) Adult overweight and obesity — Health Survey for England 2022 (Part 2). London: NHS Digital. Available at: </a:t>
            </a:r>
            <a:r>
              <a:rPr lang="en-IN" u="sng" dirty="0">
                <a:solidFill>
                  <a:schemeClr val="accent1"/>
                </a:solidFill>
                <a:latin typeface="Arial" panose="020B0604020202020204" pitchFamily="34" charset="0"/>
                <a:cs typeface="Arial" panose="020B0604020202020204" pitchFamily="34" charset="0"/>
              </a:rPr>
              <a:t>https://digital.nhs.uk/data-and-information/publications/statistical/health-survey-for-england/2022-part-2/adult-overweight-and-obesity </a:t>
            </a:r>
            <a:r>
              <a:rPr lang="en-IN" dirty="0">
                <a:latin typeface="Arial" panose="020B0604020202020204" pitchFamily="34" charset="0"/>
                <a:cs typeface="Arial" panose="020B0604020202020204" pitchFamily="34" charset="0"/>
              </a:rPr>
              <a:t>(Accessed: 1 November 2025).</a:t>
            </a:r>
          </a:p>
          <a:p>
            <a:pPr>
              <a:lnSpc>
                <a:spcPct val="150000"/>
              </a:lnSpc>
            </a:pPr>
            <a:r>
              <a:rPr lang="en-IN" dirty="0">
                <a:latin typeface="Arial" panose="020B0604020202020204" pitchFamily="34" charset="0"/>
                <a:cs typeface="Arial" panose="020B0604020202020204" pitchFamily="34" charset="0"/>
              </a:rPr>
              <a:t>•NHS England (2020) Lose weight – Better Health. Retrieved from NHS website: </a:t>
            </a:r>
            <a:r>
              <a:rPr lang="en-IN" u="sng" dirty="0">
                <a:solidFill>
                  <a:schemeClr val="accent1"/>
                </a:solidFill>
                <a:latin typeface="Arial" panose="020B0604020202020204" pitchFamily="34" charset="0"/>
                <a:cs typeface="Arial" panose="020B0604020202020204" pitchFamily="34" charset="0"/>
              </a:rPr>
              <a:t>http://www.nhs.uk/better-health</a:t>
            </a:r>
            <a:r>
              <a:rPr lang="en-IN" dirty="0">
                <a:latin typeface="Arial" panose="020B0604020202020204" pitchFamily="34" charset="0"/>
                <a:cs typeface="Arial" panose="020B0604020202020204" pitchFamily="34" charset="0"/>
              </a:rPr>
              <a:t>.	</a:t>
            </a:r>
          </a:p>
          <a:p>
            <a:pPr>
              <a:lnSpc>
                <a:spcPct val="150000"/>
              </a:lnSpc>
            </a:pPr>
            <a:r>
              <a:rPr lang="en-IN" dirty="0">
                <a:latin typeface="Arial" panose="020B0604020202020204" pitchFamily="34" charset="0"/>
                <a:cs typeface="Arial" panose="020B0604020202020204" pitchFamily="34" charset="0"/>
              </a:rPr>
              <a:t>•O’Mara-Eves, A., Brunton, G., McDaid, D., Oliver, S., Kavanagh, J., Jamal, F., </a:t>
            </a:r>
            <a:r>
              <a:rPr lang="en-IN" dirty="0" err="1">
                <a:latin typeface="Arial" panose="020B0604020202020204" pitchFamily="34" charset="0"/>
                <a:cs typeface="Arial" panose="020B0604020202020204" pitchFamily="34" charset="0"/>
              </a:rPr>
              <a:t>Matosevic</a:t>
            </a:r>
            <a:r>
              <a:rPr lang="en-IN" dirty="0">
                <a:latin typeface="Arial" panose="020B0604020202020204" pitchFamily="34" charset="0"/>
                <a:cs typeface="Arial" panose="020B0604020202020204" pitchFamily="34" charset="0"/>
              </a:rPr>
              <a:t>, T., Harden, A. &amp; Thomas, J. (2013) Community engagement to reduce inequalities in health: a systematic review, meta-analysis and economic analysis. Public Health Research, 1(4). </a:t>
            </a:r>
            <a:r>
              <a:rPr lang="en-IN" dirty="0" err="1">
                <a:latin typeface="Arial" panose="020B0604020202020204" pitchFamily="34" charset="0"/>
                <a:cs typeface="Arial" panose="020B0604020202020204" pitchFamily="34" charset="0"/>
              </a:rPr>
              <a:t>doi</a:t>
            </a:r>
            <a:r>
              <a:rPr lang="en-IN" dirty="0">
                <a:latin typeface="Arial" panose="020B0604020202020204" pitchFamily="34" charset="0"/>
                <a:cs typeface="Arial" panose="020B0604020202020204" pitchFamily="34" charset="0"/>
              </a:rPr>
              <a:t>: 10.3310/phr01040.</a:t>
            </a:r>
          </a:p>
          <a:p>
            <a:pPr>
              <a:lnSpc>
                <a:spcPct val="150000"/>
              </a:lnSpc>
            </a:pPr>
            <a:r>
              <a:rPr lang="en-IN" dirty="0">
                <a:latin typeface="Arial" panose="020B0604020202020204" pitchFamily="34" charset="0"/>
                <a:cs typeface="Arial" panose="020B0604020202020204" pitchFamily="34" charset="0"/>
              </a:rPr>
              <a:t>•Office for Health Improvement and Disparities (OHID) (2018) Process evaluation: evaluation in health and well-being. Available at: https</a:t>
            </a:r>
            <a:r>
              <a:rPr lang="en-IN" u="sng" dirty="0">
                <a:solidFill>
                  <a:schemeClr val="accent1"/>
                </a:solidFill>
                <a:latin typeface="Arial" panose="020B0604020202020204" pitchFamily="34" charset="0"/>
                <a:cs typeface="Arial" panose="020B0604020202020204" pitchFamily="34" charset="0"/>
              </a:rPr>
              <a:t>://www.gov.uk/guidance/evaluation-in-health-and-wellbeing-process</a:t>
            </a:r>
            <a:r>
              <a:rPr lang="en-IN" dirty="0">
                <a:latin typeface="Arial" panose="020B0604020202020204" pitchFamily="34" charset="0"/>
                <a:cs typeface="Arial" panose="020B0604020202020204" pitchFamily="34" charset="0"/>
              </a:rPr>
              <a:t>#:~:text=Process%20evaluations%20can%20also%20help,and%20studies%20in%20the%20future (Accessed: 2 November 2025).	</a:t>
            </a:r>
          </a:p>
        </p:txBody>
      </p:sp>
    </p:spTree>
    <p:extLst>
      <p:ext uri="{BB962C8B-B14F-4D97-AF65-F5344CB8AC3E}">
        <p14:creationId xmlns:p14="http://schemas.microsoft.com/office/powerpoint/2010/main" val="35360977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EFDC29-A5CB-239E-C9D9-74EFE3070458}"/>
              </a:ext>
            </a:extLst>
          </p:cNvPr>
          <p:cNvSpPr txBox="1"/>
          <p:nvPr/>
        </p:nvSpPr>
        <p:spPr>
          <a:xfrm>
            <a:off x="283029" y="-218152"/>
            <a:ext cx="11908971" cy="6550511"/>
          </a:xfrm>
          <a:prstGeom prst="rect">
            <a:avLst/>
          </a:prstGeom>
          <a:noFill/>
        </p:spPr>
        <p:txBody>
          <a:bodyPr wrap="square">
            <a:spAutoFit/>
          </a:bodyPr>
          <a:lstStyle/>
          <a:p>
            <a:endParaRPr lang="en-IN" dirty="0"/>
          </a:p>
          <a:p>
            <a:pPr>
              <a:lnSpc>
                <a:spcPct val="150000"/>
              </a:lnSpc>
            </a:pPr>
            <a:r>
              <a:rPr lang="en-IN" dirty="0"/>
              <a:t>•</a:t>
            </a:r>
            <a:r>
              <a:rPr lang="en-IN" dirty="0">
                <a:latin typeface="Arial" panose="020B0604020202020204" pitchFamily="34" charset="0"/>
                <a:cs typeface="Arial" panose="020B0604020202020204" pitchFamily="34" charset="0"/>
              </a:rPr>
              <a:t>Office for Health Improvement and Disparities (OHID) (2022) Office for Health Improvement and Disparities and health inequalities: Public Health England – Healthy Ageing. Available at: </a:t>
            </a:r>
            <a:r>
              <a:rPr lang="en-IN" dirty="0">
                <a:latin typeface="Arial" panose="020B0604020202020204" pitchFamily="34" charset="0"/>
                <a:cs typeface="Arial" panose="020B0604020202020204" pitchFamily="34" charset="0"/>
                <a:hlinkClick r:id="rId2"/>
              </a:rPr>
              <a:t>https://www.nhsconfed.org/publications/office-health-improvement-and-disparities-and-health-inequalities</a:t>
            </a:r>
            <a:r>
              <a:rPr lang="en-IN" dirty="0">
                <a:latin typeface="Arial" panose="020B0604020202020204" pitchFamily="34" charset="0"/>
                <a:cs typeface="Arial" panose="020B0604020202020204" pitchFamily="34" charset="0"/>
              </a:rPr>
              <a:t>.</a:t>
            </a:r>
          </a:p>
          <a:p>
            <a:pPr>
              <a:lnSpc>
                <a:spcPct val="150000"/>
              </a:lnSpc>
            </a:pPr>
            <a:r>
              <a:rPr lang="en-IN" dirty="0">
                <a:latin typeface="Arial" panose="020B0604020202020204" pitchFamily="34" charset="0"/>
                <a:cs typeface="Arial" panose="020B0604020202020204" pitchFamily="34" charset="0"/>
              </a:rPr>
              <a:t>•Parkview Health (2025) Breaking down the barriers to healthy ageing. Available at: </a:t>
            </a:r>
            <a:r>
              <a:rPr lang="en-IN" u="sng" dirty="0">
                <a:solidFill>
                  <a:schemeClr val="accent1"/>
                </a:solidFill>
                <a:latin typeface="Arial" panose="020B0604020202020204" pitchFamily="34" charset="0"/>
                <a:cs typeface="Arial" panose="020B0604020202020204" pitchFamily="34" charset="0"/>
              </a:rPr>
              <a:t>https://www.parkview.com/blog/breaking-down-the-barriers-to-healthy-aging </a:t>
            </a:r>
            <a:r>
              <a:rPr lang="en-IN" dirty="0">
                <a:latin typeface="Arial" panose="020B0604020202020204" pitchFamily="34" charset="0"/>
                <a:cs typeface="Arial" panose="020B0604020202020204" pitchFamily="34" charset="0"/>
              </a:rPr>
              <a:t>(Accessed: 31 October 2025).	</a:t>
            </a:r>
          </a:p>
          <a:p>
            <a:pPr>
              <a:lnSpc>
                <a:spcPct val="150000"/>
              </a:lnSpc>
            </a:pPr>
            <a:r>
              <a:rPr lang="en-IN" dirty="0">
                <a:latin typeface="Arial" panose="020B0604020202020204" pitchFamily="34" charset="0"/>
                <a:cs typeface="Arial" panose="020B0604020202020204" pitchFamily="34" charset="0"/>
              </a:rPr>
              <a:t>•Prochaska, J.O. &amp; DiClemente, C.C. (1983) ‘Stages and processes of self-change of smoking: Toward an integrative model of change’, Journal of Consulting and Clinical Psychology, 51(3), pp. 390–395.</a:t>
            </a:r>
          </a:p>
          <a:p>
            <a:pPr>
              <a:lnSpc>
                <a:spcPct val="150000"/>
              </a:lnSpc>
            </a:pPr>
            <a:r>
              <a:rPr lang="en-IN" dirty="0">
                <a:latin typeface="Arial" panose="020B0604020202020204" pitchFamily="34" charset="0"/>
                <a:cs typeface="Arial" panose="020B0604020202020204" pitchFamily="34" charset="0"/>
              </a:rPr>
              <a:t>•Prochaska, J.O. &amp; </a:t>
            </a:r>
            <a:r>
              <a:rPr lang="en-IN" dirty="0" err="1">
                <a:latin typeface="Arial" panose="020B0604020202020204" pitchFamily="34" charset="0"/>
                <a:cs typeface="Arial" panose="020B0604020202020204" pitchFamily="34" charset="0"/>
              </a:rPr>
              <a:t>Velicer</a:t>
            </a:r>
            <a:r>
              <a:rPr lang="en-IN" dirty="0">
                <a:latin typeface="Arial" panose="020B0604020202020204" pitchFamily="34" charset="0"/>
                <a:cs typeface="Arial" panose="020B0604020202020204" pitchFamily="34" charset="0"/>
              </a:rPr>
              <a:t>, W.F. (1997) ‘The transtheoretical model of health </a:t>
            </a:r>
            <a:r>
              <a:rPr lang="en-IN" dirty="0" err="1">
                <a:latin typeface="Arial" panose="020B0604020202020204" pitchFamily="34" charset="0"/>
                <a:cs typeface="Arial" panose="020B0604020202020204" pitchFamily="34" charset="0"/>
              </a:rPr>
              <a:t>behavior</a:t>
            </a:r>
            <a:r>
              <a:rPr lang="en-IN" dirty="0">
                <a:latin typeface="Arial" panose="020B0604020202020204" pitchFamily="34" charset="0"/>
                <a:cs typeface="Arial" panose="020B0604020202020204" pitchFamily="34" charset="0"/>
              </a:rPr>
              <a:t> change’, American Journal of Health Promotion, 12(1), pp. 38–48.	</a:t>
            </a:r>
          </a:p>
          <a:p>
            <a:pPr>
              <a:lnSpc>
                <a:spcPct val="150000"/>
              </a:lnSpc>
            </a:pPr>
            <a:r>
              <a:rPr lang="en-IN" dirty="0">
                <a:latin typeface="Arial" panose="020B0604020202020204" pitchFamily="34" charset="0"/>
                <a:cs typeface="Arial" panose="020B0604020202020204" pitchFamily="34" charset="0"/>
              </a:rPr>
              <a:t>•Public Health England (PHE) (2018) The Eatwell Guide. London: Public Health England. Available at: </a:t>
            </a:r>
            <a:r>
              <a:rPr lang="en-IN" u="sng" dirty="0">
                <a:solidFill>
                  <a:schemeClr val="accent1"/>
                </a:solidFill>
                <a:latin typeface="Arial" panose="020B0604020202020204" pitchFamily="34" charset="0"/>
                <a:cs typeface="Arial" panose="020B0604020202020204" pitchFamily="34" charset="0"/>
              </a:rPr>
              <a:t>https://www.gov.uk/government/publications/the-eatwell-guide </a:t>
            </a:r>
            <a:r>
              <a:rPr lang="en-IN" dirty="0">
                <a:latin typeface="Arial" panose="020B0604020202020204" pitchFamily="34" charset="0"/>
                <a:cs typeface="Arial" panose="020B0604020202020204" pitchFamily="34" charset="0"/>
              </a:rPr>
              <a:t>(Accessed: 1 November 2025).</a:t>
            </a:r>
          </a:p>
          <a:p>
            <a:pPr>
              <a:lnSpc>
                <a:spcPct val="150000"/>
              </a:lnSpc>
            </a:pPr>
            <a:r>
              <a:rPr lang="en-IN" dirty="0">
                <a:latin typeface="Arial" panose="020B0604020202020204" pitchFamily="34" charset="0"/>
                <a:cs typeface="Arial" panose="020B0604020202020204" pitchFamily="34" charset="0"/>
              </a:rPr>
              <a:t>•Public Health England (PHE) (2018) Introduction to evaluation in health and wellbeing. Available at: </a:t>
            </a:r>
            <a:r>
              <a:rPr lang="en-IN" u="sng" dirty="0">
                <a:solidFill>
                  <a:schemeClr val="accent1"/>
                </a:solidFill>
                <a:latin typeface="Arial" panose="020B0604020202020204" pitchFamily="34" charset="0"/>
                <a:cs typeface="Arial" panose="020B0604020202020204" pitchFamily="34" charset="0"/>
              </a:rPr>
              <a:t>https://www.gov.uk/guidance/evaluation-in-health-and-wellbeing-introduction</a:t>
            </a:r>
            <a:r>
              <a:rPr lang="en-IN" dirty="0">
                <a:latin typeface="Arial" panose="020B0604020202020204" pitchFamily="34" charset="0"/>
                <a:cs typeface="Arial" panose="020B0604020202020204" pitchFamily="34" charset="0"/>
              </a:rPr>
              <a:t>#:~:text=This%20guidance%20aims%20to%20help,is%20made%20of%20limited%20resources (Accessed: 26 October 2025).</a:t>
            </a:r>
          </a:p>
        </p:txBody>
      </p:sp>
    </p:spTree>
    <p:extLst>
      <p:ext uri="{BB962C8B-B14F-4D97-AF65-F5344CB8AC3E}">
        <p14:creationId xmlns:p14="http://schemas.microsoft.com/office/powerpoint/2010/main" val="1513538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67900D-3830-35B0-50B6-FA8A8C195B8C}"/>
              </a:ext>
            </a:extLst>
          </p:cNvPr>
          <p:cNvSpPr txBox="1"/>
          <p:nvPr/>
        </p:nvSpPr>
        <p:spPr>
          <a:xfrm>
            <a:off x="174171" y="1028343"/>
            <a:ext cx="11811000" cy="4611519"/>
          </a:xfrm>
          <a:prstGeom prst="rect">
            <a:avLst/>
          </a:prstGeom>
          <a:noFill/>
        </p:spPr>
        <p:txBody>
          <a:bodyPr wrap="square">
            <a:spAutoFit/>
          </a:bodyPr>
          <a:lstStyle/>
          <a:p>
            <a:pPr>
              <a:lnSpc>
                <a:spcPct val="150000"/>
              </a:lnSpc>
            </a:pPr>
            <a:r>
              <a:rPr lang="en-IN" dirty="0">
                <a:latin typeface="Arial" panose="020B0604020202020204" pitchFamily="34" charset="0"/>
                <a:cs typeface="Arial" panose="020B0604020202020204" pitchFamily="34" charset="0"/>
              </a:rPr>
              <a:t>•Shutterstock (2025) Senior man and woman with assorted healthy foods. Available at: </a:t>
            </a:r>
            <a:r>
              <a:rPr lang="en-IN" u="sng" dirty="0">
                <a:solidFill>
                  <a:schemeClr val="accent1"/>
                </a:solidFill>
                <a:latin typeface="Arial" panose="020B0604020202020204" pitchFamily="34" charset="0"/>
                <a:cs typeface="Arial" panose="020B0604020202020204" pitchFamily="34" charset="0"/>
              </a:rPr>
              <a:t>https://www.shutterstock.com/image-vector/senior-man-woman-assorted-healthy-foods-2456783169 </a:t>
            </a:r>
            <a:r>
              <a:rPr lang="en-IN" dirty="0">
                <a:latin typeface="Arial" panose="020B0604020202020204" pitchFamily="34" charset="0"/>
                <a:cs typeface="Arial" panose="020B0604020202020204" pitchFamily="34" charset="0"/>
              </a:rPr>
              <a:t>(Accessed: 29 October 2025).</a:t>
            </a:r>
          </a:p>
          <a:p>
            <a:pPr>
              <a:lnSpc>
                <a:spcPct val="150000"/>
              </a:lnSpc>
            </a:pPr>
            <a:r>
              <a:rPr lang="en-IN" dirty="0">
                <a:latin typeface="Arial" panose="020B0604020202020204" pitchFamily="34" charset="0"/>
                <a:cs typeface="Arial" panose="020B0604020202020204" pitchFamily="34" charset="0"/>
              </a:rPr>
              <a:t>•UK Health Security Agency (UKHSA) (2023) Obesity profile: data on excess weight among adults. London: UK Health Security Agency. Available at</a:t>
            </a:r>
            <a:r>
              <a:rPr lang="en-IN" u="sng" dirty="0">
                <a:solidFill>
                  <a:schemeClr val="accent1"/>
                </a:solidFill>
                <a:latin typeface="Arial" panose="020B0604020202020204" pitchFamily="34" charset="0"/>
                <a:cs typeface="Arial" panose="020B0604020202020204" pitchFamily="34" charset="0"/>
              </a:rPr>
              <a:t>: https://fingertips.phe.org.uk/profile/national-obesity</a:t>
            </a:r>
            <a:r>
              <a:rPr lang="en-IN" dirty="0">
                <a:latin typeface="Arial" panose="020B0604020202020204" pitchFamily="34" charset="0"/>
                <a:cs typeface="Arial" panose="020B0604020202020204" pitchFamily="34" charset="0"/>
              </a:rPr>
              <a:t> (Accessed: 1 November 2025).</a:t>
            </a:r>
          </a:p>
          <a:p>
            <a:pPr>
              <a:lnSpc>
                <a:spcPct val="150000"/>
              </a:lnSpc>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Vaitkevičiūtė</a:t>
            </a:r>
            <a:r>
              <a:rPr lang="en-IN" dirty="0">
                <a:latin typeface="Arial" panose="020B0604020202020204" pitchFamily="34" charset="0"/>
                <a:cs typeface="Arial" panose="020B0604020202020204" pitchFamily="34" charset="0"/>
              </a:rPr>
              <a:t>, R., Ball, L., Harris, N. &amp; </a:t>
            </a:r>
            <a:r>
              <a:rPr lang="en-IN" dirty="0" err="1">
                <a:latin typeface="Arial" panose="020B0604020202020204" pitchFamily="34" charset="0"/>
                <a:cs typeface="Arial" panose="020B0604020202020204" pitchFamily="34" charset="0"/>
              </a:rPr>
              <a:t>Vidgen</a:t>
            </a:r>
            <a:r>
              <a:rPr lang="en-IN" dirty="0">
                <a:latin typeface="Arial" panose="020B0604020202020204" pitchFamily="34" charset="0"/>
                <a:cs typeface="Arial" panose="020B0604020202020204" pitchFamily="34" charset="0"/>
              </a:rPr>
              <a:t>, H. (2015) ‘The relationship between food literacy and dietary intake in adolescents: a systematic review’, Public Health Nutrition, 18(4), pp. 649–658.	</a:t>
            </a:r>
          </a:p>
          <a:p>
            <a:pPr>
              <a:lnSpc>
                <a:spcPct val="150000"/>
              </a:lnSpc>
            </a:pPr>
            <a:r>
              <a:rPr lang="en-IN" dirty="0">
                <a:latin typeface="Arial" panose="020B0604020202020204" pitchFamily="34" charset="0"/>
                <a:cs typeface="Arial" panose="020B0604020202020204" pitchFamily="34" charset="0"/>
              </a:rPr>
              <a:t>•World Health Organization (WHO) (2021) Obesity and overweight: Key facts. Geneva: World Health Organization. Available at: </a:t>
            </a:r>
            <a:r>
              <a:rPr lang="en-IN" u="sng" dirty="0">
                <a:solidFill>
                  <a:schemeClr val="accent1"/>
                </a:solidFill>
                <a:latin typeface="Arial" panose="020B0604020202020204" pitchFamily="34" charset="0"/>
                <a:cs typeface="Arial" panose="020B0604020202020204" pitchFamily="34" charset="0"/>
              </a:rPr>
              <a:t>https://www.who.int/news-room/fact-sheets/detail/obesity-and-overweight </a:t>
            </a:r>
            <a:r>
              <a:rPr lang="en-IN" dirty="0">
                <a:latin typeface="Arial" panose="020B0604020202020204" pitchFamily="34" charset="0"/>
                <a:cs typeface="Arial" panose="020B0604020202020204" pitchFamily="34" charset="0"/>
              </a:rPr>
              <a:t>(Accessed: 1 November 2025).</a:t>
            </a:r>
          </a:p>
        </p:txBody>
      </p:sp>
    </p:spTree>
    <p:extLst>
      <p:ext uri="{BB962C8B-B14F-4D97-AF65-F5344CB8AC3E}">
        <p14:creationId xmlns:p14="http://schemas.microsoft.com/office/powerpoint/2010/main" val="22091444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520</TotalTime>
  <Words>2968</Words>
  <Application>Microsoft Office PowerPoint</Application>
  <PresentationFormat>Widescreen</PresentationFormat>
  <Paragraphs>250</Paragraphs>
  <Slides>31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Aptos</vt:lpstr>
      <vt:lpstr>Arial</vt:lpstr>
      <vt:lpstr>Calibri</vt:lpstr>
      <vt:lpstr>Calibri Light</vt:lpstr>
      <vt:lpstr>Palatino Linotype</vt:lpstr>
      <vt:lpstr>Wingdings</vt:lpstr>
      <vt:lpstr>Office Theme</vt:lpstr>
      <vt:lpstr>PowerPoint Presentation</vt:lpstr>
      <vt:lpstr>PowerPoint Presentation</vt:lpstr>
      <vt:lpstr>6 WEEK CAMPAIGN- MOVE AND NOURISH</vt:lpstr>
      <vt:lpstr>PowerPoint Presentation</vt:lpstr>
      <vt:lpstr>PowerPoint Presentation</vt:lpstr>
      <vt:lpstr>GROUP MEMBER 1  IRENE ANNA PRADEESH STUDENT ID – 2430629 </vt:lpstr>
      <vt:lpstr>OBESITY IN OLDER ADULTS ( Age – 55-74 years) </vt:lpstr>
      <vt:lpstr>PowerPoint Presentation</vt:lpstr>
      <vt:lpstr>SHORT-TERM RESULTS OF OBESITY </vt:lpstr>
      <vt:lpstr>LONG TERM RESULTS OF OBESITY</vt:lpstr>
      <vt:lpstr>KEY AIMS AND BENEFITS OF THE CAMPAIGN </vt:lpstr>
      <vt:lpstr>GROUP MEMBER 2</vt:lpstr>
      <vt:lpstr>PowerPoint Presentation</vt:lpstr>
      <vt:lpstr>Task 2: Evaluation of Campaign</vt:lpstr>
      <vt:lpstr>Process evaluation </vt:lpstr>
      <vt:lpstr>Outcome Evaluation</vt:lpstr>
      <vt:lpstr>Impact evaluation</vt:lpstr>
      <vt:lpstr>                     GROUP MEMBER 3   TASK-3  BENEFITS AND CHALLENGES</vt:lpstr>
      <vt:lpstr>Potential Partners And Resources</vt:lpstr>
      <vt:lpstr>Benefits</vt:lpstr>
      <vt:lpstr>PowerPoint Presentation</vt:lpstr>
      <vt:lpstr>PowerPoint Presentation</vt:lpstr>
      <vt:lpstr>PowerPoint Presentation</vt:lpstr>
      <vt:lpstr>Theories Explaining Barriers to Behaviour Change</vt:lpstr>
      <vt:lpstr>Campaign Strategies to Overcome Barriers</vt:lpstr>
      <vt:lpstr>Conclusion</vt:lpstr>
      <vt:lpstr>REFERENCE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Irene Anna Pradeesh</dc:creator>
  <cp:lastModifiedBy>Irene Anna Pradeesh</cp:lastModifiedBy>
  <cp:revision>14</cp:revision>
  <dcterms:created xsi:type="dcterms:W3CDTF">2025-10-30T11:42:10Z</dcterms:created>
  <dcterms:modified xsi:type="dcterms:W3CDTF">2025-11-03T16:26:30Z</dcterms:modified>
</cp:coreProperties>
</file>