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72" r:id="rId3"/>
    <p:sldId id="263" r:id="rId4"/>
    <p:sldId id="258" r:id="rId5"/>
    <p:sldId id="259" r:id="rId6"/>
    <p:sldId id="260" r:id="rId7"/>
    <p:sldId id="262" r:id="rId8"/>
    <p:sldId id="265" r:id="rId9"/>
    <p:sldId id="268" r:id="rId10"/>
    <p:sldId id="269" r:id="rId11"/>
    <p:sldId id="267" r:id="rId12"/>
    <p:sldId id="270" r:id="rId13"/>
    <p:sldId id="271" r:id="rId14"/>
  </p:sldIdLst>
  <p:sldSz cx="9753600" cy="7315200"/>
  <p:notesSz cx="6858000" cy="9144000"/>
  <p:embeddedFontLst>
    <p:embeddedFont>
      <p:font typeface="Playfair Display Bold" panose="020B0604020202020204" charset="0"/>
      <p:regular r:id="rId16"/>
    </p:embeddedFont>
    <p:embeddedFont>
      <p:font typeface="Raleway" pitchFamily="2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78756" autoAdjust="0"/>
  </p:normalViewPr>
  <p:slideViewPr>
    <p:cSldViewPr>
      <p:cViewPr varScale="1">
        <p:scale>
          <a:sx n="57" d="100"/>
          <a:sy n="57" d="100"/>
        </p:scale>
        <p:origin x="1428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9CFBDA-837A-409A-8109-2361C511CFA1}" type="doc">
      <dgm:prSet loTypeId="urn:microsoft.com/office/officeart/2005/8/layout/vProcess5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89C4D2B-50A2-4D10-913C-9A61698AF7CC}">
      <dgm:prSet phldrT="[Text]" custT="1"/>
      <dgm:spPr/>
      <dgm:t>
        <a:bodyPr/>
        <a:lstStyle/>
        <a:p>
          <a:pPr algn="just">
            <a:buNone/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The Wales Nature and Wildlife Photography Exhibition is a unique event that aims to appreciate the beauty of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Wales'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landscapes and wildlife. </a:t>
          </a:r>
        </a:p>
      </dgm:t>
    </dgm:pt>
    <dgm:pt modelId="{32170B1B-E59A-4C4A-ACF3-2B68301F2C9C}" type="parTrans" cxnId="{91454E9D-7055-40E8-BAB8-3AABFEE8C336}">
      <dgm:prSet/>
      <dgm:spPr/>
      <dgm:t>
        <a:bodyPr/>
        <a:lstStyle/>
        <a:p>
          <a:pPr algn="just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6368D0-19D7-4DC7-9CFC-655CD8BDA3EA}" type="sibTrans" cxnId="{91454E9D-7055-40E8-BAB8-3AABFEE8C336}">
      <dgm:prSet custT="1"/>
      <dgm:spPr/>
      <dgm:t>
        <a:bodyPr/>
        <a:lstStyle/>
        <a:p>
          <a:pPr algn="just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9EECA-CC4E-40E0-A4FC-0FECD0C4A411}">
      <dgm:prSet phldrT="[Text]" custT="1"/>
      <dgm:spPr/>
      <dgm:t>
        <a:bodyPr/>
        <a:lstStyle/>
        <a:p>
          <a:pPr algn="just">
            <a:buNone/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However, the event aims to aid the “Year of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Croeso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2025” by welcoming visitors worldwide and presenting the country's nature, culture, and benevolent atmosphere</a:t>
          </a:r>
        </a:p>
      </dgm:t>
    </dgm:pt>
    <dgm:pt modelId="{791670B7-75CD-479F-8D7D-F3F124979F15}" type="parTrans" cxnId="{7780DE11-9096-42EB-8C0C-255EAA84FC44}">
      <dgm:prSet/>
      <dgm:spPr/>
      <dgm:t>
        <a:bodyPr/>
        <a:lstStyle/>
        <a:p>
          <a:pPr algn="just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793B81-273E-47B8-BD57-6D3BD05EB65F}" type="sibTrans" cxnId="{7780DE11-9096-42EB-8C0C-255EAA84FC44}">
      <dgm:prSet custT="1"/>
      <dgm:spPr/>
      <dgm:t>
        <a:bodyPr/>
        <a:lstStyle/>
        <a:p>
          <a:pPr algn="just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D4B6EA-FD48-44B2-9A23-03A3ACF681D5}">
      <dgm:prSet phldrT="[Text]" custT="1"/>
      <dgm:spPr/>
      <dgm:t>
        <a:bodyPr/>
        <a:lstStyle/>
        <a:p>
          <a:pPr algn="just">
            <a:buNone/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Therefore, the purpose of this event is to encourage sustainable tourism, preserve the environment and make people feel a closer connection to Wales and its natural wonders.</a:t>
          </a:r>
        </a:p>
      </dgm:t>
    </dgm:pt>
    <dgm:pt modelId="{DFA9115A-9977-459E-BC70-74E0E4E58D19}" type="parTrans" cxnId="{4A38F2ED-AEA8-48BB-B383-02111EC957EC}">
      <dgm:prSet/>
      <dgm:spPr/>
      <dgm:t>
        <a:bodyPr/>
        <a:lstStyle/>
        <a:p>
          <a:pPr algn="just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BE955E-F98E-4816-ADD7-80247BD2C3FA}" type="sibTrans" cxnId="{4A38F2ED-AEA8-48BB-B383-02111EC957EC}">
      <dgm:prSet/>
      <dgm:spPr/>
      <dgm:t>
        <a:bodyPr/>
        <a:lstStyle/>
        <a:p>
          <a:pPr algn="just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220F09-4680-4766-933A-D293CE1F5AF5}" type="pres">
      <dgm:prSet presAssocID="{C09CFBDA-837A-409A-8109-2361C511CFA1}" presName="outerComposite" presStyleCnt="0">
        <dgm:presLayoutVars>
          <dgm:chMax val="5"/>
          <dgm:dir/>
          <dgm:resizeHandles val="exact"/>
        </dgm:presLayoutVars>
      </dgm:prSet>
      <dgm:spPr/>
    </dgm:pt>
    <dgm:pt modelId="{2A9801FF-4A0C-4B07-A2FF-43CEDC44850C}" type="pres">
      <dgm:prSet presAssocID="{C09CFBDA-837A-409A-8109-2361C511CFA1}" presName="dummyMaxCanvas" presStyleCnt="0">
        <dgm:presLayoutVars/>
      </dgm:prSet>
      <dgm:spPr/>
    </dgm:pt>
    <dgm:pt modelId="{EBE83D71-30E8-4A93-A7AE-8C59BDC6325B}" type="pres">
      <dgm:prSet presAssocID="{C09CFBDA-837A-409A-8109-2361C511CFA1}" presName="ThreeNodes_1" presStyleLbl="node1" presStyleIdx="0" presStyleCnt="3" custScaleX="117647" custLinFactNeighborX="48763" custLinFactNeighborY="6882">
        <dgm:presLayoutVars>
          <dgm:bulletEnabled val="1"/>
        </dgm:presLayoutVars>
      </dgm:prSet>
      <dgm:spPr/>
    </dgm:pt>
    <dgm:pt modelId="{BE4798D0-A8F7-4075-99CD-936D72B73489}" type="pres">
      <dgm:prSet presAssocID="{C09CFBDA-837A-409A-8109-2361C511CFA1}" presName="ThreeNodes_2" presStyleLbl="node1" presStyleIdx="1" presStyleCnt="3" custScaleX="117647" custLinFactNeighborX="28355" custLinFactNeighborY="297">
        <dgm:presLayoutVars>
          <dgm:bulletEnabled val="1"/>
        </dgm:presLayoutVars>
      </dgm:prSet>
      <dgm:spPr/>
    </dgm:pt>
    <dgm:pt modelId="{921B2D1D-3B24-4914-AA62-4B842424172F}" type="pres">
      <dgm:prSet presAssocID="{C09CFBDA-837A-409A-8109-2361C511CFA1}" presName="ThreeNodes_3" presStyleLbl="node1" presStyleIdx="2" presStyleCnt="3" custScaleX="117647" custLinFactNeighborX="-8824" custLinFactNeighborY="-549">
        <dgm:presLayoutVars>
          <dgm:bulletEnabled val="1"/>
        </dgm:presLayoutVars>
      </dgm:prSet>
      <dgm:spPr/>
    </dgm:pt>
    <dgm:pt modelId="{2EC2D8B5-9731-47A7-97A2-3F2A7F72A744}" type="pres">
      <dgm:prSet presAssocID="{C09CFBDA-837A-409A-8109-2361C511CFA1}" presName="ThreeConn_1-2" presStyleLbl="fgAccFollowNode1" presStyleIdx="0" presStyleCnt="2">
        <dgm:presLayoutVars>
          <dgm:bulletEnabled val="1"/>
        </dgm:presLayoutVars>
      </dgm:prSet>
      <dgm:spPr/>
    </dgm:pt>
    <dgm:pt modelId="{ACD9F26D-6EF7-4DD6-8AF6-81519F286B94}" type="pres">
      <dgm:prSet presAssocID="{C09CFBDA-837A-409A-8109-2361C511CFA1}" presName="ThreeConn_2-3" presStyleLbl="fgAccFollowNode1" presStyleIdx="1" presStyleCnt="2" custLinFactNeighborX="-7572" custLinFactNeighborY="2348">
        <dgm:presLayoutVars>
          <dgm:bulletEnabled val="1"/>
        </dgm:presLayoutVars>
      </dgm:prSet>
      <dgm:spPr/>
    </dgm:pt>
    <dgm:pt modelId="{1A813039-5AD6-4354-AB2F-215E6CC7FD77}" type="pres">
      <dgm:prSet presAssocID="{C09CFBDA-837A-409A-8109-2361C511CFA1}" presName="ThreeNodes_1_text" presStyleLbl="node1" presStyleIdx="2" presStyleCnt="3">
        <dgm:presLayoutVars>
          <dgm:bulletEnabled val="1"/>
        </dgm:presLayoutVars>
      </dgm:prSet>
      <dgm:spPr/>
    </dgm:pt>
    <dgm:pt modelId="{E0ED6656-B2B9-4A33-A17B-125100CFA6EC}" type="pres">
      <dgm:prSet presAssocID="{C09CFBDA-837A-409A-8109-2361C511CFA1}" presName="ThreeNodes_2_text" presStyleLbl="node1" presStyleIdx="2" presStyleCnt="3">
        <dgm:presLayoutVars>
          <dgm:bulletEnabled val="1"/>
        </dgm:presLayoutVars>
      </dgm:prSet>
      <dgm:spPr/>
    </dgm:pt>
    <dgm:pt modelId="{9A37A9B2-6BAC-4D65-80D1-2B28D85EAB10}" type="pres">
      <dgm:prSet presAssocID="{C09CFBDA-837A-409A-8109-2361C511CFA1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7780DE11-9096-42EB-8C0C-255EAA84FC44}" srcId="{C09CFBDA-837A-409A-8109-2361C511CFA1}" destId="{1C09EECA-CC4E-40E0-A4FC-0FECD0C4A411}" srcOrd="1" destOrd="0" parTransId="{791670B7-75CD-479F-8D7D-F3F124979F15}" sibTransId="{19793B81-273E-47B8-BD57-6D3BD05EB65F}"/>
    <dgm:cxn modelId="{956D3529-B27B-49A6-8C23-2E4660265036}" type="presOf" srcId="{19793B81-273E-47B8-BD57-6D3BD05EB65F}" destId="{ACD9F26D-6EF7-4DD6-8AF6-81519F286B94}" srcOrd="0" destOrd="0" presId="urn:microsoft.com/office/officeart/2005/8/layout/vProcess5"/>
    <dgm:cxn modelId="{D382C33F-F06A-4A41-956B-FA65F33975E2}" type="presOf" srcId="{58D4B6EA-FD48-44B2-9A23-03A3ACF681D5}" destId="{9A37A9B2-6BAC-4D65-80D1-2B28D85EAB10}" srcOrd="1" destOrd="0" presId="urn:microsoft.com/office/officeart/2005/8/layout/vProcess5"/>
    <dgm:cxn modelId="{DDE0F571-13F8-4C56-A89F-B514CC32E18C}" type="presOf" srcId="{396368D0-19D7-4DC7-9CFC-655CD8BDA3EA}" destId="{2EC2D8B5-9731-47A7-97A2-3F2A7F72A744}" srcOrd="0" destOrd="0" presId="urn:microsoft.com/office/officeart/2005/8/layout/vProcess5"/>
    <dgm:cxn modelId="{39D2FA71-3A62-44AA-9D6C-52B11CA577B0}" type="presOf" srcId="{C89C4D2B-50A2-4D10-913C-9A61698AF7CC}" destId="{EBE83D71-30E8-4A93-A7AE-8C59BDC6325B}" srcOrd="0" destOrd="0" presId="urn:microsoft.com/office/officeart/2005/8/layout/vProcess5"/>
    <dgm:cxn modelId="{91454E9D-7055-40E8-BAB8-3AABFEE8C336}" srcId="{C09CFBDA-837A-409A-8109-2361C511CFA1}" destId="{C89C4D2B-50A2-4D10-913C-9A61698AF7CC}" srcOrd="0" destOrd="0" parTransId="{32170B1B-E59A-4C4A-ACF3-2B68301F2C9C}" sibTransId="{396368D0-19D7-4DC7-9CFC-655CD8BDA3EA}"/>
    <dgm:cxn modelId="{ACC8C7A1-1180-49D3-82FE-D3542578B602}" type="presOf" srcId="{C09CFBDA-837A-409A-8109-2361C511CFA1}" destId="{78220F09-4680-4766-933A-D293CE1F5AF5}" srcOrd="0" destOrd="0" presId="urn:microsoft.com/office/officeart/2005/8/layout/vProcess5"/>
    <dgm:cxn modelId="{EEAE72A9-D02D-48F2-86BF-9BAA8F0BA29A}" type="presOf" srcId="{1C09EECA-CC4E-40E0-A4FC-0FECD0C4A411}" destId="{BE4798D0-A8F7-4075-99CD-936D72B73489}" srcOrd="0" destOrd="0" presId="urn:microsoft.com/office/officeart/2005/8/layout/vProcess5"/>
    <dgm:cxn modelId="{55EDA6D5-20D1-4637-89A1-F2D37AC08A31}" type="presOf" srcId="{1C09EECA-CC4E-40E0-A4FC-0FECD0C4A411}" destId="{E0ED6656-B2B9-4A33-A17B-125100CFA6EC}" srcOrd="1" destOrd="0" presId="urn:microsoft.com/office/officeart/2005/8/layout/vProcess5"/>
    <dgm:cxn modelId="{111DEFD8-A98A-4FB1-B97B-12C0506EAF44}" type="presOf" srcId="{C89C4D2B-50A2-4D10-913C-9A61698AF7CC}" destId="{1A813039-5AD6-4354-AB2F-215E6CC7FD77}" srcOrd="1" destOrd="0" presId="urn:microsoft.com/office/officeart/2005/8/layout/vProcess5"/>
    <dgm:cxn modelId="{4A38F2ED-AEA8-48BB-B383-02111EC957EC}" srcId="{C09CFBDA-837A-409A-8109-2361C511CFA1}" destId="{58D4B6EA-FD48-44B2-9A23-03A3ACF681D5}" srcOrd="2" destOrd="0" parTransId="{DFA9115A-9977-459E-BC70-74E0E4E58D19}" sibTransId="{A2BE955E-F98E-4816-ADD7-80247BD2C3FA}"/>
    <dgm:cxn modelId="{57FDD5FF-6695-4A09-B9A7-B370DC6105A7}" type="presOf" srcId="{58D4B6EA-FD48-44B2-9A23-03A3ACF681D5}" destId="{921B2D1D-3B24-4914-AA62-4B842424172F}" srcOrd="0" destOrd="0" presId="urn:microsoft.com/office/officeart/2005/8/layout/vProcess5"/>
    <dgm:cxn modelId="{2052B366-C78F-48B7-BDF3-37C7EA8419AF}" type="presParOf" srcId="{78220F09-4680-4766-933A-D293CE1F5AF5}" destId="{2A9801FF-4A0C-4B07-A2FF-43CEDC44850C}" srcOrd="0" destOrd="0" presId="urn:microsoft.com/office/officeart/2005/8/layout/vProcess5"/>
    <dgm:cxn modelId="{FEC5B5F1-5FBD-42E2-B0AA-5DFEEB55826B}" type="presParOf" srcId="{78220F09-4680-4766-933A-D293CE1F5AF5}" destId="{EBE83D71-30E8-4A93-A7AE-8C59BDC6325B}" srcOrd="1" destOrd="0" presId="urn:microsoft.com/office/officeart/2005/8/layout/vProcess5"/>
    <dgm:cxn modelId="{33412C19-330D-4B98-A25A-2A2B94CC6835}" type="presParOf" srcId="{78220F09-4680-4766-933A-D293CE1F5AF5}" destId="{BE4798D0-A8F7-4075-99CD-936D72B73489}" srcOrd="2" destOrd="0" presId="urn:microsoft.com/office/officeart/2005/8/layout/vProcess5"/>
    <dgm:cxn modelId="{77F3057F-DE88-4F27-817B-AAE3068D633A}" type="presParOf" srcId="{78220F09-4680-4766-933A-D293CE1F5AF5}" destId="{921B2D1D-3B24-4914-AA62-4B842424172F}" srcOrd="3" destOrd="0" presId="urn:microsoft.com/office/officeart/2005/8/layout/vProcess5"/>
    <dgm:cxn modelId="{F74ADAA3-B715-45E3-91BA-C82A86C8549D}" type="presParOf" srcId="{78220F09-4680-4766-933A-D293CE1F5AF5}" destId="{2EC2D8B5-9731-47A7-97A2-3F2A7F72A744}" srcOrd="4" destOrd="0" presId="urn:microsoft.com/office/officeart/2005/8/layout/vProcess5"/>
    <dgm:cxn modelId="{196EB155-4357-443B-A73C-A8AFCF3E896A}" type="presParOf" srcId="{78220F09-4680-4766-933A-D293CE1F5AF5}" destId="{ACD9F26D-6EF7-4DD6-8AF6-81519F286B94}" srcOrd="5" destOrd="0" presId="urn:microsoft.com/office/officeart/2005/8/layout/vProcess5"/>
    <dgm:cxn modelId="{E00785E4-B8E2-400A-9A56-1DE63AC77AA2}" type="presParOf" srcId="{78220F09-4680-4766-933A-D293CE1F5AF5}" destId="{1A813039-5AD6-4354-AB2F-215E6CC7FD77}" srcOrd="6" destOrd="0" presId="urn:microsoft.com/office/officeart/2005/8/layout/vProcess5"/>
    <dgm:cxn modelId="{B6053307-4C01-4ADB-961F-141BE4EA116D}" type="presParOf" srcId="{78220F09-4680-4766-933A-D293CE1F5AF5}" destId="{E0ED6656-B2B9-4A33-A17B-125100CFA6EC}" srcOrd="7" destOrd="0" presId="urn:microsoft.com/office/officeart/2005/8/layout/vProcess5"/>
    <dgm:cxn modelId="{1996B7EC-7564-4DC0-91D4-0FE8CC5F16C6}" type="presParOf" srcId="{78220F09-4680-4766-933A-D293CE1F5AF5}" destId="{9A37A9B2-6BAC-4D65-80D1-2B28D85EAB1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986383-5E9A-4253-B534-9C9837DA8763}" type="doc">
      <dgm:prSet loTypeId="urn:microsoft.com/office/officeart/2005/8/layout/process1" loCatId="process" qsTypeId="urn:microsoft.com/office/officeart/2005/8/quickstyle/simple4" qsCatId="simple" csTypeId="urn:microsoft.com/office/officeart/2005/8/colors/accent3_2" csCatId="accent3" phldr="1"/>
      <dgm:spPr/>
    </dgm:pt>
    <dgm:pt modelId="{F71A9F0B-32BF-4EDA-9DCE-F751076B3BB7}">
      <dgm:prSet phldrT="[Text]" custT="1"/>
      <dgm:spPr/>
      <dgm:t>
        <a:bodyPr/>
        <a:lstStyle/>
        <a:p>
          <a:pPr algn="just">
            <a:buNone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Event Focus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>
            <a:buSzPts val="1000"/>
            <a:buFont typeface="Courier New" panose="02070309020205020404" pitchFamily="49" charset="0"/>
            <a:buChar char="o"/>
          </a:pP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A photography exhibition showcasing stunning images of Welsh landscapes and wildlife.</a:t>
          </a:r>
        </a:p>
        <a:p>
          <a:pPr algn="just">
            <a:buNone/>
          </a:pP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Highlights the natural beauty, biodiversity, and heritage of Wales</a:t>
          </a:r>
        </a:p>
      </dgm:t>
    </dgm:pt>
    <dgm:pt modelId="{373DB409-F572-4953-84BA-AD14FE51A66D}" type="parTrans" cxnId="{1853A361-36C6-470D-9455-C3416714C665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B43B29-547C-4A0D-8979-C27BF57D9CE7}" type="sibTrans" cxnId="{1853A361-36C6-470D-9455-C3416714C665}">
      <dgm:prSet custT="1"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1F4283-468C-4516-9CF7-A51C6A2E415F}">
      <dgm:prSet phldrT="[Text]" custT="1"/>
      <dgm:spPr/>
      <dgm:t>
        <a:bodyPr/>
        <a:lstStyle/>
        <a:p>
          <a:pPr algn="ctr">
            <a:buNone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Location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>
            <a:buSzPts val="1000"/>
            <a:buFont typeface="Courier New" panose="02070309020205020404" pitchFamily="49" charset="0"/>
            <a:buChar char="o"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Snowdonia National Park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Known for rugged mountains, rare species, and iconic scenery.</a:t>
          </a:r>
        </a:p>
        <a:p>
          <a:pPr algn="just">
            <a:buSzPts val="1000"/>
            <a:buFont typeface="Courier New" panose="02070309020205020404" pitchFamily="49" charset="0"/>
            <a:buChar char="o"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Brecon Beacons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 A designated Dark Sky Reserve with rich wildlife and rolling hills.</a:t>
          </a:r>
        </a:p>
      </dgm:t>
    </dgm:pt>
    <dgm:pt modelId="{830D9283-55E8-48E4-BFF4-F36FCEA59484}" type="parTrans" cxnId="{03774544-FC1E-48CB-92BE-36C36C59E707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0EC9B8-0B30-42DB-8E7F-CB1F0EE8399B}" type="sibTrans" cxnId="{03774544-FC1E-48CB-92BE-36C36C59E707}">
      <dgm:prSet custT="1"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ADFF35-8EBF-4C29-BCB0-A3056439F091}">
      <dgm:prSet custT="1"/>
      <dgm:spPr/>
      <dgm:t>
        <a:bodyPr/>
        <a:lstStyle/>
        <a:p>
          <a:pPr algn="just">
            <a:buSzPts val="1000"/>
            <a:buFont typeface="Symbol" panose="05050102010706020507" pitchFamily="18" charset="2"/>
            <a:buNone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Why the Event Was Selected</a:t>
          </a:r>
        </a:p>
        <a:p>
          <a:pPr algn="just">
            <a:buSzPts val="1000"/>
            <a:buFont typeface="Symbol" panose="05050102010706020507" pitchFamily="18" charset="2"/>
            <a:buChar char=""/>
          </a:pP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>
            <a:buSzPts val="1000"/>
            <a:buFont typeface="Courier New" panose="02070309020205020404" pitchFamily="49" charset="0"/>
            <a:buChar char="o"/>
          </a:pP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Appeals to nature lovers, photographers, tourists, and cultural enthusiasts.</a:t>
          </a:r>
        </a:p>
      </dgm:t>
    </dgm:pt>
    <dgm:pt modelId="{50398540-E551-466F-A0B2-93FFCBBEB40B}" type="parTrans" cxnId="{5F4C53E3-1567-40F1-AB03-DDD1BB893453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3A904A-6B3B-4419-88B3-90685AAE10FC}" type="sibTrans" cxnId="{5F4C53E3-1567-40F1-AB03-DDD1BB893453}">
      <dgm:prSet custT="1"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83263E-45CF-4679-9433-5B6DF05908AE}">
      <dgm:prSet custT="1"/>
      <dgm:spPr/>
      <dgm:t>
        <a:bodyPr/>
        <a:lstStyle/>
        <a:p>
          <a:pPr algn="just">
            <a:buSzPts val="1000"/>
            <a:buFont typeface="Symbol" panose="05050102010706020507" pitchFamily="18" charset="2"/>
            <a:buChar char=""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Date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9B7714-09F0-44F1-A4F2-C7C192AC831F}" type="parTrans" cxnId="{E352C0F6-E614-4275-81F3-6F652A89C1F1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3F0D6E-5805-4EDC-BA83-5CF72B35597B}" type="sibTrans" cxnId="{E352C0F6-E614-4275-81F3-6F652A89C1F1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8003EF-C235-4DF9-9EC3-A04A6DF002ED}">
      <dgm:prSet custT="1"/>
      <dgm:spPr/>
      <dgm:t>
        <a:bodyPr/>
        <a:lstStyle/>
        <a:p>
          <a:pPr algn="just">
            <a:buSzPts val="1000"/>
            <a:buFont typeface="Wingdings" panose="05000000000000000000" pitchFamily="2" charset="2"/>
            <a:buChar char="Ø"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b="0" dirty="0">
              <a:latin typeface="Times New Roman" panose="02020603050405020304" pitchFamily="18" charset="0"/>
              <a:cs typeface="Times New Roman" panose="02020603050405020304" pitchFamily="18" charset="0"/>
            </a:rPr>
            <a:t>June–July 2025</a:t>
          </a:r>
        </a:p>
      </dgm:t>
    </dgm:pt>
    <dgm:pt modelId="{4656BC32-E44C-4513-AC2A-B028A20B9F96}" type="parTrans" cxnId="{7C13D834-EF6F-4266-AFE1-01E5F2C018D1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312253-DBA2-4AB3-B688-C89064913166}" type="sibTrans" cxnId="{7C13D834-EF6F-4266-AFE1-01E5F2C018D1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9966CA-F8A5-47CF-BFAA-A33691D83D0D}">
      <dgm:prSet custT="1"/>
      <dgm:spPr/>
      <dgm:t>
        <a:bodyPr/>
        <a:lstStyle/>
        <a:p>
          <a:pPr algn="just">
            <a:buSzPts val="1000"/>
            <a:buFont typeface="Wingdings" panose="05000000000000000000" pitchFamily="2" charset="2"/>
            <a:buChar char="Ø"/>
          </a:pP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Aligned with Wales' </a:t>
          </a: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peak tourist season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to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maximise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attendance and visibility.</a:t>
          </a:r>
        </a:p>
      </dgm:t>
    </dgm:pt>
    <dgm:pt modelId="{03059DAA-16D9-4BCF-8A90-780BF4B20EB7}" type="parTrans" cxnId="{7B781B30-2972-4DC4-8F4B-DE083272E45A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FD448E-2257-4B9E-8691-AD0560D7C3DD}" type="sibTrans" cxnId="{7B781B30-2972-4DC4-8F4B-DE083272E45A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03F7B9-8BD5-4CFC-ACEB-F13C0943DB77}">
      <dgm:prSet custT="1"/>
      <dgm:spPr/>
      <dgm:t>
        <a:bodyPr/>
        <a:lstStyle/>
        <a:p>
          <a:pPr algn="just">
            <a:buSzPts val="1000"/>
            <a:buFont typeface="Symbol" panose="05050102010706020507" pitchFamily="18" charset="2"/>
            <a:buChar char=""/>
          </a:pPr>
          <a:r>
            <a:rPr lang="en-US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Venue Suitability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172E7-8606-49CD-8D93-267A0CF93FDA}" type="parTrans" cxnId="{2CE582A0-5940-4661-A391-BF5937DD3674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4988F0-9D76-4E49-9F98-A2EBAF7A1039}" type="sibTrans" cxnId="{2CE582A0-5940-4661-A391-BF5937DD3674}">
      <dgm:prSet custT="1"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DB0F01-20C0-40D1-BB71-475C5E499197}">
      <dgm:prSet custT="1"/>
      <dgm:spPr/>
      <dgm:t>
        <a:bodyPr/>
        <a:lstStyle/>
        <a:p>
          <a:pPr algn="just">
            <a:buSzPts val="1000"/>
            <a:buFont typeface="Courier New" panose="02070309020205020404" pitchFamily="49" charset="0"/>
            <a:buNone/>
          </a:pP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Outdoor and indoor exhibit spaces available in visitor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centres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and natural trails.</a:t>
          </a:r>
        </a:p>
      </dgm:t>
    </dgm:pt>
    <dgm:pt modelId="{98FCD838-2420-44AF-96C0-C7CDEBA74507}" type="parTrans" cxnId="{C5F23C8A-F87B-4EF6-9E8F-F034ECD4A240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33922F-8D92-47E0-B70F-3266C34378BD}" type="sibTrans" cxnId="{C5F23C8A-F87B-4EF6-9E8F-F034ECD4A240}">
      <dgm:prSet/>
      <dgm:spPr/>
      <dgm:t>
        <a:bodyPr/>
        <a:lstStyle/>
        <a:p>
          <a:pPr algn="just"/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9D4305-854C-4D7A-8869-689AB8DCC727}">
      <dgm:prSet custT="1"/>
      <dgm:spPr/>
      <dgm:t>
        <a:bodyPr/>
        <a:lstStyle/>
        <a:p>
          <a:pPr algn="just">
            <a:buSzPts val="1000"/>
            <a:buFont typeface="Courier New" panose="02070309020205020404" pitchFamily="49" charset="0"/>
            <a:buNone/>
          </a:pP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64DCC5-13FD-4FBC-9D1B-EA9215723651}" type="parTrans" cxnId="{A2F7F5D3-3B55-40A6-B907-484D49018797}">
      <dgm:prSet/>
      <dgm:spPr/>
      <dgm:t>
        <a:bodyPr/>
        <a:lstStyle/>
        <a:p>
          <a:endParaRPr lang="en-GB"/>
        </a:p>
      </dgm:t>
    </dgm:pt>
    <dgm:pt modelId="{EF725A24-AD19-4A43-A9DB-11F33BEB315A}" type="sibTrans" cxnId="{A2F7F5D3-3B55-40A6-B907-484D49018797}">
      <dgm:prSet/>
      <dgm:spPr/>
      <dgm:t>
        <a:bodyPr/>
        <a:lstStyle/>
        <a:p>
          <a:endParaRPr lang="en-GB"/>
        </a:p>
      </dgm:t>
    </dgm:pt>
    <dgm:pt modelId="{44E137BA-3D0A-413E-B888-4C26C5917773}" type="pres">
      <dgm:prSet presAssocID="{34986383-5E9A-4253-B534-9C9837DA8763}" presName="Name0" presStyleCnt="0">
        <dgm:presLayoutVars>
          <dgm:dir/>
          <dgm:resizeHandles val="exact"/>
        </dgm:presLayoutVars>
      </dgm:prSet>
      <dgm:spPr/>
    </dgm:pt>
    <dgm:pt modelId="{AA95CE85-E9F6-483A-8507-BDC02B249A4F}" type="pres">
      <dgm:prSet presAssocID="{F71A9F0B-32BF-4EDA-9DCE-F751076B3BB7}" presName="node" presStyleLbl="node1" presStyleIdx="0" presStyleCnt="5" custScaleX="242620">
        <dgm:presLayoutVars>
          <dgm:bulletEnabled val="1"/>
        </dgm:presLayoutVars>
      </dgm:prSet>
      <dgm:spPr/>
    </dgm:pt>
    <dgm:pt modelId="{FD4C2C1E-4D15-4397-9505-3E497234B6CA}" type="pres">
      <dgm:prSet presAssocID="{BFB43B29-547C-4A0D-8979-C27BF57D9CE7}" presName="sibTrans" presStyleLbl="sibTrans2D1" presStyleIdx="0" presStyleCnt="4"/>
      <dgm:spPr/>
    </dgm:pt>
    <dgm:pt modelId="{497DDE6D-9601-4B03-903D-EC63C4C9C083}" type="pres">
      <dgm:prSet presAssocID="{BFB43B29-547C-4A0D-8979-C27BF57D9CE7}" presName="connectorText" presStyleLbl="sibTrans2D1" presStyleIdx="0" presStyleCnt="4"/>
      <dgm:spPr/>
    </dgm:pt>
    <dgm:pt modelId="{E3CF933B-2126-4CA2-8AB8-C94790FDFD47}" type="pres">
      <dgm:prSet presAssocID="{4E1F4283-468C-4516-9CF7-A51C6A2E415F}" presName="node" presStyleLbl="node1" presStyleIdx="1" presStyleCnt="5" custScaleX="234601" custScaleY="103246">
        <dgm:presLayoutVars>
          <dgm:bulletEnabled val="1"/>
        </dgm:presLayoutVars>
      </dgm:prSet>
      <dgm:spPr/>
    </dgm:pt>
    <dgm:pt modelId="{E224F05C-DF3A-4F97-8D78-A3CE8D91501E}" type="pres">
      <dgm:prSet presAssocID="{DF0EC9B8-0B30-42DB-8E7F-CB1F0EE8399B}" presName="sibTrans" presStyleLbl="sibTrans2D1" presStyleIdx="1" presStyleCnt="4"/>
      <dgm:spPr/>
    </dgm:pt>
    <dgm:pt modelId="{4B3F945A-278E-4B7C-9062-C91F7E33115C}" type="pres">
      <dgm:prSet presAssocID="{DF0EC9B8-0B30-42DB-8E7F-CB1F0EE8399B}" presName="connectorText" presStyleLbl="sibTrans2D1" presStyleIdx="1" presStyleCnt="4"/>
      <dgm:spPr/>
    </dgm:pt>
    <dgm:pt modelId="{578ED019-2981-43B2-879D-182396503446}" type="pres">
      <dgm:prSet presAssocID="{F1ADFF35-8EBF-4C29-BCB0-A3056439F091}" presName="node" presStyleLbl="node1" presStyleIdx="2" presStyleCnt="5" custScaleX="184890" custScaleY="95592">
        <dgm:presLayoutVars>
          <dgm:bulletEnabled val="1"/>
        </dgm:presLayoutVars>
      </dgm:prSet>
      <dgm:spPr/>
    </dgm:pt>
    <dgm:pt modelId="{E925E8ED-DA6E-44C6-B2EE-F34C7F922E97}" type="pres">
      <dgm:prSet presAssocID="{883A904A-6B3B-4419-88B3-90685AAE10FC}" presName="sibTrans" presStyleLbl="sibTrans2D1" presStyleIdx="2" presStyleCnt="4"/>
      <dgm:spPr/>
    </dgm:pt>
    <dgm:pt modelId="{7608A188-DA01-429B-9B1B-CF3EF426C4C3}" type="pres">
      <dgm:prSet presAssocID="{883A904A-6B3B-4419-88B3-90685AAE10FC}" presName="connectorText" presStyleLbl="sibTrans2D1" presStyleIdx="2" presStyleCnt="4"/>
      <dgm:spPr/>
    </dgm:pt>
    <dgm:pt modelId="{06FCCBB8-F16F-4C1B-9E0B-8F0EE748BA06}" type="pres">
      <dgm:prSet presAssocID="{BD03F7B9-8BD5-4CFC-ACEB-F13C0943DB77}" presName="node" presStyleLbl="node1" presStyleIdx="3" presStyleCnt="5" custScaleX="151986" custScaleY="91124" custLinFactNeighborX="-15862" custLinFactNeighborY="1881">
        <dgm:presLayoutVars>
          <dgm:bulletEnabled val="1"/>
        </dgm:presLayoutVars>
      </dgm:prSet>
      <dgm:spPr/>
    </dgm:pt>
    <dgm:pt modelId="{A78AD0E0-51BF-4073-B60E-636DE38D4833}" type="pres">
      <dgm:prSet presAssocID="{F24988F0-9D76-4E49-9F98-A2EBAF7A1039}" presName="sibTrans" presStyleLbl="sibTrans2D1" presStyleIdx="3" presStyleCnt="4"/>
      <dgm:spPr/>
    </dgm:pt>
    <dgm:pt modelId="{5863E203-3F21-4C46-86BE-E4E7BB25E2D0}" type="pres">
      <dgm:prSet presAssocID="{F24988F0-9D76-4E49-9F98-A2EBAF7A1039}" presName="connectorText" presStyleLbl="sibTrans2D1" presStyleIdx="3" presStyleCnt="4"/>
      <dgm:spPr/>
    </dgm:pt>
    <dgm:pt modelId="{538E5FD2-B454-42F3-B6E8-105D649C97CD}" type="pres">
      <dgm:prSet presAssocID="{C083263E-45CF-4679-9433-5B6DF05908AE}" presName="node" presStyleLbl="node1" presStyleIdx="4" presStyleCnt="5" custScaleX="192369" custScaleY="83012" custLinFactNeighborX="20507" custLinFactNeighborY="498">
        <dgm:presLayoutVars>
          <dgm:bulletEnabled val="1"/>
        </dgm:presLayoutVars>
      </dgm:prSet>
      <dgm:spPr/>
    </dgm:pt>
  </dgm:ptLst>
  <dgm:cxnLst>
    <dgm:cxn modelId="{9E006403-6D9D-4A8F-A81C-313572B5D26F}" type="presOf" srcId="{4E1F4283-468C-4516-9CF7-A51C6A2E415F}" destId="{E3CF933B-2126-4CA2-8AB8-C94790FDFD47}" srcOrd="0" destOrd="0" presId="urn:microsoft.com/office/officeart/2005/8/layout/process1"/>
    <dgm:cxn modelId="{FB0FC40D-9423-40F7-B085-72341860C809}" type="presOf" srcId="{F71A9F0B-32BF-4EDA-9DCE-F751076B3BB7}" destId="{AA95CE85-E9F6-483A-8507-BDC02B249A4F}" srcOrd="0" destOrd="0" presId="urn:microsoft.com/office/officeart/2005/8/layout/process1"/>
    <dgm:cxn modelId="{0454FD1B-F8D0-4921-8E1F-ED5C9B833A62}" type="presOf" srcId="{BFB43B29-547C-4A0D-8979-C27BF57D9CE7}" destId="{497DDE6D-9601-4B03-903D-EC63C4C9C083}" srcOrd="1" destOrd="0" presId="urn:microsoft.com/office/officeart/2005/8/layout/process1"/>
    <dgm:cxn modelId="{E1F74B2C-F4F7-4491-A337-45EB44721B78}" type="presOf" srcId="{883A904A-6B3B-4419-88B3-90685AAE10FC}" destId="{7608A188-DA01-429B-9B1B-CF3EF426C4C3}" srcOrd="1" destOrd="0" presId="urn:microsoft.com/office/officeart/2005/8/layout/process1"/>
    <dgm:cxn modelId="{7B781B30-2972-4DC4-8F4B-DE083272E45A}" srcId="{C083263E-45CF-4679-9433-5B6DF05908AE}" destId="{9A9966CA-F8A5-47CF-BFAA-A33691D83D0D}" srcOrd="1" destOrd="0" parTransId="{03059DAA-16D9-4BCF-8A90-780BF4B20EB7}" sibTransId="{0DFD448E-2257-4B9E-8691-AD0560D7C3DD}"/>
    <dgm:cxn modelId="{7C13D834-EF6F-4266-AFE1-01E5F2C018D1}" srcId="{C083263E-45CF-4679-9433-5B6DF05908AE}" destId="{608003EF-C235-4DF9-9EC3-A04A6DF002ED}" srcOrd="0" destOrd="0" parTransId="{4656BC32-E44C-4513-AC2A-B028A20B9F96}" sibTransId="{5B312253-DBA2-4AB3-B688-C89064913166}"/>
    <dgm:cxn modelId="{1853A361-36C6-470D-9455-C3416714C665}" srcId="{34986383-5E9A-4253-B534-9C9837DA8763}" destId="{F71A9F0B-32BF-4EDA-9DCE-F751076B3BB7}" srcOrd="0" destOrd="0" parTransId="{373DB409-F572-4953-84BA-AD14FE51A66D}" sibTransId="{BFB43B29-547C-4A0D-8979-C27BF57D9CE7}"/>
    <dgm:cxn modelId="{03774544-FC1E-48CB-92BE-36C36C59E707}" srcId="{34986383-5E9A-4253-B534-9C9837DA8763}" destId="{4E1F4283-468C-4516-9CF7-A51C6A2E415F}" srcOrd="1" destOrd="0" parTransId="{830D9283-55E8-48E4-BFF4-F36FCEA59484}" sibTransId="{DF0EC9B8-0B30-42DB-8E7F-CB1F0EE8399B}"/>
    <dgm:cxn modelId="{118A846D-856C-443F-8D31-D8951380C294}" type="presOf" srcId="{883A904A-6B3B-4419-88B3-90685AAE10FC}" destId="{E925E8ED-DA6E-44C6-B2EE-F34C7F922E97}" srcOrd="0" destOrd="0" presId="urn:microsoft.com/office/officeart/2005/8/layout/process1"/>
    <dgm:cxn modelId="{985C074F-AB64-43C7-98FD-ABE06E90907A}" type="presOf" srcId="{DF0EC9B8-0B30-42DB-8E7F-CB1F0EE8399B}" destId="{E224F05C-DF3A-4F97-8D78-A3CE8D91501E}" srcOrd="0" destOrd="0" presId="urn:microsoft.com/office/officeart/2005/8/layout/process1"/>
    <dgm:cxn modelId="{94C2CC50-7B4B-4F0F-9FAA-E4613DDA24AA}" type="presOf" srcId="{34986383-5E9A-4253-B534-9C9837DA8763}" destId="{44E137BA-3D0A-413E-B888-4C26C5917773}" srcOrd="0" destOrd="0" presId="urn:microsoft.com/office/officeart/2005/8/layout/process1"/>
    <dgm:cxn modelId="{040C5776-ED42-4063-9F62-9C0F5CA50413}" type="presOf" srcId="{F1ADFF35-8EBF-4C29-BCB0-A3056439F091}" destId="{578ED019-2981-43B2-879D-182396503446}" srcOrd="0" destOrd="0" presId="urn:microsoft.com/office/officeart/2005/8/layout/process1"/>
    <dgm:cxn modelId="{BA2D3F7C-27E8-486A-8C58-04B464B2A2DB}" type="presOf" srcId="{608003EF-C235-4DF9-9EC3-A04A6DF002ED}" destId="{538E5FD2-B454-42F3-B6E8-105D649C97CD}" srcOrd="0" destOrd="1" presId="urn:microsoft.com/office/officeart/2005/8/layout/process1"/>
    <dgm:cxn modelId="{CC6E8D87-41DE-4250-8326-FACF323D038F}" type="presOf" srcId="{BD03F7B9-8BD5-4CFC-ACEB-F13C0943DB77}" destId="{06FCCBB8-F16F-4C1B-9E0B-8F0EE748BA06}" srcOrd="0" destOrd="0" presId="urn:microsoft.com/office/officeart/2005/8/layout/process1"/>
    <dgm:cxn modelId="{C5F23C8A-F87B-4EF6-9E8F-F034ECD4A240}" srcId="{BD03F7B9-8BD5-4CFC-ACEB-F13C0943DB77}" destId="{24DB0F01-20C0-40D1-BB71-475C5E499197}" srcOrd="0" destOrd="0" parTransId="{98FCD838-2420-44AF-96C0-C7CDEBA74507}" sibTransId="{4233922F-8D92-47E0-B70F-3266C34378BD}"/>
    <dgm:cxn modelId="{EA882A94-B1E4-4212-98BF-53E280FC366D}" type="presOf" srcId="{F24988F0-9D76-4E49-9F98-A2EBAF7A1039}" destId="{A78AD0E0-51BF-4073-B60E-636DE38D4833}" srcOrd="0" destOrd="0" presId="urn:microsoft.com/office/officeart/2005/8/layout/process1"/>
    <dgm:cxn modelId="{84C9F697-BB6C-4EF2-BA41-1E00B3A252E0}" type="presOf" srcId="{DF0EC9B8-0B30-42DB-8E7F-CB1F0EE8399B}" destId="{4B3F945A-278E-4B7C-9062-C91F7E33115C}" srcOrd="1" destOrd="0" presId="urn:microsoft.com/office/officeart/2005/8/layout/process1"/>
    <dgm:cxn modelId="{96FF8298-D774-4C37-B8C0-A1A1171B60C6}" type="presOf" srcId="{F24988F0-9D76-4E49-9F98-A2EBAF7A1039}" destId="{5863E203-3F21-4C46-86BE-E4E7BB25E2D0}" srcOrd="1" destOrd="0" presId="urn:microsoft.com/office/officeart/2005/8/layout/process1"/>
    <dgm:cxn modelId="{FE1A119B-0387-4318-A2D1-4BB99C3292F9}" type="presOf" srcId="{C083263E-45CF-4679-9433-5B6DF05908AE}" destId="{538E5FD2-B454-42F3-B6E8-105D649C97CD}" srcOrd="0" destOrd="0" presId="urn:microsoft.com/office/officeart/2005/8/layout/process1"/>
    <dgm:cxn modelId="{2CE582A0-5940-4661-A391-BF5937DD3674}" srcId="{34986383-5E9A-4253-B534-9C9837DA8763}" destId="{BD03F7B9-8BD5-4CFC-ACEB-F13C0943DB77}" srcOrd="3" destOrd="0" parTransId="{3EE172E7-8606-49CD-8D93-267A0CF93FDA}" sibTransId="{F24988F0-9D76-4E49-9F98-A2EBAF7A1039}"/>
    <dgm:cxn modelId="{B4AEA1C8-EDD2-4F88-BB10-6CE0248513F7}" type="presOf" srcId="{FD9D4305-854C-4D7A-8869-689AB8DCC727}" destId="{06FCCBB8-F16F-4C1B-9E0B-8F0EE748BA06}" srcOrd="0" destOrd="2" presId="urn:microsoft.com/office/officeart/2005/8/layout/process1"/>
    <dgm:cxn modelId="{A2F7F5D3-3B55-40A6-B907-484D49018797}" srcId="{BD03F7B9-8BD5-4CFC-ACEB-F13C0943DB77}" destId="{FD9D4305-854C-4D7A-8869-689AB8DCC727}" srcOrd="1" destOrd="0" parTransId="{8C64DCC5-13FD-4FBC-9D1B-EA9215723651}" sibTransId="{EF725A24-AD19-4A43-A9DB-11F33BEB315A}"/>
    <dgm:cxn modelId="{EA630EE2-2976-47E5-8C01-01A8C07C6452}" type="presOf" srcId="{9A9966CA-F8A5-47CF-BFAA-A33691D83D0D}" destId="{538E5FD2-B454-42F3-B6E8-105D649C97CD}" srcOrd="0" destOrd="2" presId="urn:microsoft.com/office/officeart/2005/8/layout/process1"/>
    <dgm:cxn modelId="{5F4C53E3-1567-40F1-AB03-DDD1BB893453}" srcId="{34986383-5E9A-4253-B534-9C9837DA8763}" destId="{F1ADFF35-8EBF-4C29-BCB0-A3056439F091}" srcOrd="2" destOrd="0" parTransId="{50398540-E551-466F-A0B2-93FFCBBEB40B}" sibTransId="{883A904A-6B3B-4419-88B3-90685AAE10FC}"/>
    <dgm:cxn modelId="{DB31B8E4-4371-4568-AF09-874801268A57}" type="presOf" srcId="{24DB0F01-20C0-40D1-BB71-475C5E499197}" destId="{06FCCBB8-F16F-4C1B-9E0B-8F0EE748BA06}" srcOrd="0" destOrd="1" presId="urn:microsoft.com/office/officeart/2005/8/layout/process1"/>
    <dgm:cxn modelId="{23CCAAF1-6B28-45FB-AE4E-28A8962696E3}" type="presOf" srcId="{BFB43B29-547C-4A0D-8979-C27BF57D9CE7}" destId="{FD4C2C1E-4D15-4397-9505-3E497234B6CA}" srcOrd="0" destOrd="0" presId="urn:microsoft.com/office/officeart/2005/8/layout/process1"/>
    <dgm:cxn modelId="{E352C0F6-E614-4275-81F3-6F652A89C1F1}" srcId="{34986383-5E9A-4253-B534-9C9837DA8763}" destId="{C083263E-45CF-4679-9433-5B6DF05908AE}" srcOrd="4" destOrd="0" parTransId="{CE9B7714-09F0-44F1-A4F2-C7C192AC831F}" sibTransId="{F23F0D6E-5805-4EDC-BA83-5CF72B35597B}"/>
    <dgm:cxn modelId="{9C05D07E-C10D-43EF-8B0B-BF0B24A247BA}" type="presParOf" srcId="{44E137BA-3D0A-413E-B888-4C26C5917773}" destId="{AA95CE85-E9F6-483A-8507-BDC02B249A4F}" srcOrd="0" destOrd="0" presId="urn:microsoft.com/office/officeart/2005/8/layout/process1"/>
    <dgm:cxn modelId="{5FBCEFF4-0AEB-4BC4-A80D-590B8E0121B2}" type="presParOf" srcId="{44E137BA-3D0A-413E-B888-4C26C5917773}" destId="{FD4C2C1E-4D15-4397-9505-3E497234B6CA}" srcOrd="1" destOrd="0" presId="urn:microsoft.com/office/officeart/2005/8/layout/process1"/>
    <dgm:cxn modelId="{332C19DD-81DA-49E7-BF4E-D1341B6ACE83}" type="presParOf" srcId="{FD4C2C1E-4D15-4397-9505-3E497234B6CA}" destId="{497DDE6D-9601-4B03-903D-EC63C4C9C083}" srcOrd="0" destOrd="0" presId="urn:microsoft.com/office/officeart/2005/8/layout/process1"/>
    <dgm:cxn modelId="{CE68599E-408D-4EF3-A5AA-F9FD89804E43}" type="presParOf" srcId="{44E137BA-3D0A-413E-B888-4C26C5917773}" destId="{E3CF933B-2126-4CA2-8AB8-C94790FDFD47}" srcOrd="2" destOrd="0" presId="urn:microsoft.com/office/officeart/2005/8/layout/process1"/>
    <dgm:cxn modelId="{A61DF330-608A-426E-9230-B5C1E0DE4920}" type="presParOf" srcId="{44E137BA-3D0A-413E-B888-4C26C5917773}" destId="{E224F05C-DF3A-4F97-8D78-A3CE8D91501E}" srcOrd="3" destOrd="0" presId="urn:microsoft.com/office/officeart/2005/8/layout/process1"/>
    <dgm:cxn modelId="{42F11388-A90E-47E3-ADAC-F8768D2FD507}" type="presParOf" srcId="{E224F05C-DF3A-4F97-8D78-A3CE8D91501E}" destId="{4B3F945A-278E-4B7C-9062-C91F7E33115C}" srcOrd="0" destOrd="0" presId="urn:microsoft.com/office/officeart/2005/8/layout/process1"/>
    <dgm:cxn modelId="{DB20DCA9-8CBA-431A-A07F-F65C8FA0A1F0}" type="presParOf" srcId="{44E137BA-3D0A-413E-B888-4C26C5917773}" destId="{578ED019-2981-43B2-879D-182396503446}" srcOrd="4" destOrd="0" presId="urn:microsoft.com/office/officeart/2005/8/layout/process1"/>
    <dgm:cxn modelId="{8C4F0633-1A68-4886-8968-CE4F75C676B5}" type="presParOf" srcId="{44E137BA-3D0A-413E-B888-4C26C5917773}" destId="{E925E8ED-DA6E-44C6-B2EE-F34C7F922E97}" srcOrd="5" destOrd="0" presId="urn:microsoft.com/office/officeart/2005/8/layout/process1"/>
    <dgm:cxn modelId="{0AD1DC26-6652-46FF-BB23-5E8A292A6C13}" type="presParOf" srcId="{E925E8ED-DA6E-44C6-B2EE-F34C7F922E97}" destId="{7608A188-DA01-429B-9B1B-CF3EF426C4C3}" srcOrd="0" destOrd="0" presId="urn:microsoft.com/office/officeart/2005/8/layout/process1"/>
    <dgm:cxn modelId="{F6225D81-4A29-4ABB-88C4-9CF252E68627}" type="presParOf" srcId="{44E137BA-3D0A-413E-B888-4C26C5917773}" destId="{06FCCBB8-F16F-4C1B-9E0B-8F0EE748BA06}" srcOrd="6" destOrd="0" presId="urn:microsoft.com/office/officeart/2005/8/layout/process1"/>
    <dgm:cxn modelId="{5C91A286-CD7F-4499-BDEF-67A801C48211}" type="presParOf" srcId="{44E137BA-3D0A-413E-B888-4C26C5917773}" destId="{A78AD0E0-51BF-4073-B60E-636DE38D4833}" srcOrd="7" destOrd="0" presId="urn:microsoft.com/office/officeart/2005/8/layout/process1"/>
    <dgm:cxn modelId="{F04A3876-061E-409D-8322-3A626E344153}" type="presParOf" srcId="{A78AD0E0-51BF-4073-B60E-636DE38D4833}" destId="{5863E203-3F21-4C46-86BE-E4E7BB25E2D0}" srcOrd="0" destOrd="0" presId="urn:microsoft.com/office/officeart/2005/8/layout/process1"/>
    <dgm:cxn modelId="{B477C376-2804-456B-945C-BD85026193A6}" type="presParOf" srcId="{44E137BA-3D0A-413E-B888-4C26C5917773}" destId="{538E5FD2-B454-42F3-B6E8-105D649C97CD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6E16A7-D533-4000-8673-7BE45459A1CE}" type="doc">
      <dgm:prSet loTypeId="urn:microsoft.com/office/officeart/2005/8/layout/vProcess5" loCatId="process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38E16E46-C81A-4F43-81AB-F561A917B9FA}">
      <dgm:prSet phldrT="[Text]" custT="1"/>
      <dgm:spPr/>
      <dgm:t>
        <a:bodyPr/>
        <a:lstStyle/>
        <a:p>
          <a:pPr algn="just">
            <a:buFont typeface="+mj-lt"/>
            <a:buAutoNum type="arabicPeriod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To pull more than 5,000 local and international visitors between Jun and July 2025.</a:t>
          </a:r>
        </a:p>
      </dgm:t>
    </dgm:pt>
    <dgm:pt modelId="{F2884BCD-A1D9-411A-9860-47FF769F2D6A}" type="parTrans" cxnId="{680A36C2-D7A3-4AA2-A7C3-57D2893252C6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896A9D-1982-48A4-81D5-3DB5FB2CADEC}" type="sibTrans" cxnId="{680A36C2-D7A3-4AA2-A7C3-57D2893252C6}">
      <dgm:prSet custT="1"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CE324C-1E55-47CC-8937-CD97E2889BBF}">
      <dgm:prSet phldrT="[Text]" custT="1"/>
      <dgm:spPr/>
      <dgm:t>
        <a:bodyPr/>
        <a:lstStyle/>
        <a:p>
          <a:pPr algn="just">
            <a:buFont typeface="+mj-lt"/>
            <a:buAutoNum type="arabicPeriod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To raise at least £ 150,000 in ticket sales, branded merchandise and sponsorships.</a:t>
          </a:r>
        </a:p>
      </dgm:t>
    </dgm:pt>
    <dgm:pt modelId="{2FF76A36-4994-490C-A5F0-18B80A4351CF}" type="parTrans" cxnId="{0BB8FE08-615B-464F-B426-DAFA932F2D2D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68318-23A9-4F4F-B36B-5027DFFDF21A}" type="sibTrans" cxnId="{0BB8FE08-615B-464F-B426-DAFA932F2D2D}">
      <dgm:prSet custT="1"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617916-8543-4358-8D17-B51D27D98579}">
      <dgm:prSet phldrT="[Text]" custT="1"/>
      <dgm:spPr/>
      <dgm:t>
        <a:bodyPr/>
        <a:lstStyle/>
        <a:p>
          <a:pPr algn="just">
            <a:buFont typeface="+mj-lt"/>
            <a:buAutoNum type="arabicPeriod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To obtain three important tourism sponsors by April 2025 for the promotion and backing of the event.</a:t>
          </a:r>
        </a:p>
      </dgm:t>
    </dgm:pt>
    <dgm:pt modelId="{51D5B5C3-C84D-4D56-A194-6D422A18C544}" type="parTrans" cxnId="{E933B652-F483-44BF-87F4-CA62441F6C95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8F2187-33AE-47A3-863A-08564FB72501}" type="sibTrans" cxnId="{E933B652-F483-44BF-87F4-CA62441F6C95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1CC13D-2AD8-4EFA-B2F0-2085CBF0044B}" type="pres">
      <dgm:prSet presAssocID="{B96E16A7-D533-4000-8673-7BE45459A1CE}" presName="outerComposite" presStyleCnt="0">
        <dgm:presLayoutVars>
          <dgm:chMax val="5"/>
          <dgm:dir/>
          <dgm:resizeHandles val="exact"/>
        </dgm:presLayoutVars>
      </dgm:prSet>
      <dgm:spPr/>
    </dgm:pt>
    <dgm:pt modelId="{63DEBB57-EB67-4959-A0B9-B84B73A8B279}" type="pres">
      <dgm:prSet presAssocID="{B96E16A7-D533-4000-8673-7BE45459A1CE}" presName="dummyMaxCanvas" presStyleCnt="0">
        <dgm:presLayoutVars/>
      </dgm:prSet>
      <dgm:spPr/>
    </dgm:pt>
    <dgm:pt modelId="{2BAEC6DF-A8FD-4880-AC75-76188E30E977}" type="pres">
      <dgm:prSet presAssocID="{B96E16A7-D533-4000-8673-7BE45459A1CE}" presName="ThreeNodes_1" presStyleLbl="node1" presStyleIdx="0" presStyleCnt="3" custLinFactNeighborX="-34800" custLinFactNeighborY="7983">
        <dgm:presLayoutVars>
          <dgm:bulletEnabled val="1"/>
        </dgm:presLayoutVars>
      </dgm:prSet>
      <dgm:spPr/>
    </dgm:pt>
    <dgm:pt modelId="{801A555C-679D-43F3-AE15-81FCE5541A1C}" type="pres">
      <dgm:prSet presAssocID="{B96E16A7-D533-4000-8673-7BE45459A1CE}" presName="ThreeNodes_2" presStyleLbl="node1" presStyleIdx="1" presStyleCnt="3">
        <dgm:presLayoutVars>
          <dgm:bulletEnabled val="1"/>
        </dgm:presLayoutVars>
      </dgm:prSet>
      <dgm:spPr/>
    </dgm:pt>
    <dgm:pt modelId="{C7D578C8-2FE5-4C57-8934-3626B585E2FB}" type="pres">
      <dgm:prSet presAssocID="{B96E16A7-D533-4000-8673-7BE45459A1CE}" presName="ThreeNodes_3" presStyleLbl="node1" presStyleIdx="2" presStyleCnt="3">
        <dgm:presLayoutVars>
          <dgm:bulletEnabled val="1"/>
        </dgm:presLayoutVars>
      </dgm:prSet>
      <dgm:spPr/>
    </dgm:pt>
    <dgm:pt modelId="{2CCA977A-E9AF-4453-B2F9-3537DCA9C528}" type="pres">
      <dgm:prSet presAssocID="{B96E16A7-D533-4000-8673-7BE45459A1CE}" presName="ThreeConn_1-2" presStyleLbl="fgAccFollowNode1" presStyleIdx="0" presStyleCnt="2">
        <dgm:presLayoutVars>
          <dgm:bulletEnabled val="1"/>
        </dgm:presLayoutVars>
      </dgm:prSet>
      <dgm:spPr/>
    </dgm:pt>
    <dgm:pt modelId="{242520CA-CD92-43C9-B2BB-E47EB01BD3D6}" type="pres">
      <dgm:prSet presAssocID="{B96E16A7-D533-4000-8673-7BE45459A1CE}" presName="ThreeConn_2-3" presStyleLbl="fgAccFollowNode1" presStyleIdx="1" presStyleCnt="2">
        <dgm:presLayoutVars>
          <dgm:bulletEnabled val="1"/>
        </dgm:presLayoutVars>
      </dgm:prSet>
      <dgm:spPr/>
    </dgm:pt>
    <dgm:pt modelId="{B67CCF13-843F-45F4-8D93-3C6C11C357C5}" type="pres">
      <dgm:prSet presAssocID="{B96E16A7-D533-4000-8673-7BE45459A1CE}" presName="ThreeNodes_1_text" presStyleLbl="node1" presStyleIdx="2" presStyleCnt="3">
        <dgm:presLayoutVars>
          <dgm:bulletEnabled val="1"/>
        </dgm:presLayoutVars>
      </dgm:prSet>
      <dgm:spPr/>
    </dgm:pt>
    <dgm:pt modelId="{657E42C1-B6F2-4D47-9D23-C593301C093D}" type="pres">
      <dgm:prSet presAssocID="{B96E16A7-D533-4000-8673-7BE45459A1CE}" presName="ThreeNodes_2_text" presStyleLbl="node1" presStyleIdx="2" presStyleCnt="3">
        <dgm:presLayoutVars>
          <dgm:bulletEnabled val="1"/>
        </dgm:presLayoutVars>
      </dgm:prSet>
      <dgm:spPr/>
    </dgm:pt>
    <dgm:pt modelId="{B36DC459-D841-4D06-8CE8-8F0CC852EFF7}" type="pres">
      <dgm:prSet presAssocID="{B96E16A7-D533-4000-8673-7BE45459A1CE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F414100-3396-4EA9-83DA-FCA113400A11}" type="presOf" srcId="{03CE324C-1E55-47CC-8937-CD97E2889BBF}" destId="{657E42C1-B6F2-4D47-9D23-C593301C093D}" srcOrd="1" destOrd="0" presId="urn:microsoft.com/office/officeart/2005/8/layout/vProcess5"/>
    <dgm:cxn modelId="{0BB8FE08-615B-464F-B426-DAFA932F2D2D}" srcId="{B96E16A7-D533-4000-8673-7BE45459A1CE}" destId="{03CE324C-1E55-47CC-8937-CD97E2889BBF}" srcOrd="1" destOrd="0" parTransId="{2FF76A36-4994-490C-A5F0-18B80A4351CF}" sibTransId="{2BE68318-23A9-4F4F-B36B-5027DFFDF21A}"/>
    <dgm:cxn modelId="{BDE9F710-260B-461F-B0EA-B185D25991D7}" type="presOf" srcId="{38E16E46-C81A-4F43-81AB-F561A917B9FA}" destId="{B67CCF13-843F-45F4-8D93-3C6C11C357C5}" srcOrd="1" destOrd="0" presId="urn:microsoft.com/office/officeart/2005/8/layout/vProcess5"/>
    <dgm:cxn modelId="{8B59C312-9801-41FE-A14D-5FB932FA32AB}" type="presOf" srcId="{89896A9D-1982-48A4-81D5-3DB5FB2CADEC}" destId="{2CCA977A-E9AF-4453-B2F9-3537DCA9C528}" srcOrd="0" destOrd="0" presId="urn:microsoft.com/office/officeart/2005/8/layout/vProcess5"/>
    <dgm:cxn modelId="{0B74302D-B3EE-4825-88A5-E64A3CE038EF}" type="presOf" srcId="{38E16E46-C81A-4F43-81AB-F561A917B9FA}" destId="{2BAEC6DF-A8FD-4880-AC75-76188E30E977}" srcOrd="0" destOrd="0" presId="urn:microsoft.com/office/officeart/2005/8/layout/vProcess5"/>
    <dgm:cxn modelId="{D9CF5E33-48E6-4444-83DE-BD4397CDB7C0}" type="presOf" srcId="{F8617916-8543-4358-8D17-B51D27D98579}" destId="{B36DC459-D841-4D06-8CE8-8F0CC852EFF7}" srcOrd="1" destOrd="0" presId="urn:microsoft.com/office/officeart/2005/8/layout/vProcess5"/>
    <dgm:cxn modelId="{44D90737-EBD9-403C-BFDC-30A15D467198}" type="presOf" srcId="{F8617916-8543-4358-8D17-B51D27D98579}" destId="{C7D578C8-2FE5-4C57-8934-3626B585E2FB}" srcOrd="0" destOrd="0" presId="urn:microsoft.com/office/officeart/2005/8/layout/vProcess5"/>
    <dgm:cxn modelId="{DF43EF49-F1FB-46F3-A284-E4C7A1B4B948}" type="presOf" srcId="{03CE324C-1E55-47CC-8937-CD97E2889BBF}" destId="{801A555C-679D-43F3-AE15-81FCE5541A1C}" srcOrd="0" destOrd="0" presId="urn:microsoft.com/office/officeart/2005/8/layout/vProcess5"/>
    <dgm:cxn modelId="{E933B652-F483-44BF-87F4-CA62441F6C95}" srcId="{B96E16A7-D533-4000-8673-7BE45459A1CE}" destId="{F8617916-8543-4358-8D17-B51D27D98579}" srcOrd="2" destOrd="0" parTransId="{51D5B5C3-C84D-4D56-A194-6D422A18C544}" sibTransId="{8E8F2187-33AE-47A3-863A-08564FB72501}"/>
    <dgm:cxn modelId="{8BBF2B7E-A6A1-4C6B-A932-4570DD291DAC}" type="presOf" srcId="{2BE68318-23A9-4F4F-B36B-5027DFFDF21A}" destId="{242520CA-CD92-43C9-B2BB-E47EB01BD3D6}" srcOrd="0" destOrd="0" presId="urn:microsoft.com/office/officeart/2005/8/layout/vProcess5"/>
    <dgm:cxn modelId="{AE8C63BC-8BB7-4E23-A93D-F9D008E050D5}" type="presOf" srcId="{B96E16A7-D533-4000-8673-7BE45459A1CE}" destId="{831CC13D-2AD8-4EFA-B2F0-2085CBF0044B}" srcOrd="0" destOrd="0" presId="urn:microsoft.com/office/officeart/2005/8/layout/vProcess5"/>
    <dgm:cxn modelId="{680A36C2-D7A3-4AA2-A7C3-57D2893252C6}" srcId="{B96E16A7-D533-4000-8673-7BE45459A1CE}" destId="{38E16E46-C81A-4F43-81AB-F561A917B9FA}" srcOrd="0" destOrd="0" parTransId="{F2884BCD-A1D9-411A-9860-47FF769F2D6A}" sibTransId="{89896A9D-1982-48A4-81D5-3DB5FB2CADEC}"/>
    <dgm:cxn modelId="{7DB1FAED-9A20-4937-9A8C-BE46216285C5}" type="presParOf" srcId="{831CC13D-2AD8-4EFA-B2F0-2085CBF0044B}" destId="{63DEBB57-EB67-4959-A0B9-B84B73A8B279}" srcOrd="0" destOrd="0" presId="urn:microsoft.com/office/officeart/2005/8/layout/vProcess5"/>
    <dgm:cxn modelId="{02AB32E1-8577-47A3-BF40-70782DE6505C}" type="presParOf" srcId="{831CC13D-2AD8-4EFA-B2F0-2085CBF0044B}" destId="{2BAEC6DF-A8FD-4880-AC75-76188E30E977}" srcOrd="1" destOrd="0" presId="urn:microsoft.com/office/officeart/2005/8/layout/vProcess5"/>
    <dgm:cxn modelId="{46C7CEF8-C735-450A-891E-92BEE4BF58AC}" type="presParOf" srcId="{831CC13D-2AD8-4EFA-B2F0-2085CBF0044B}" destId="{801A555C-679D-43F3-AE15-81FCE5541A1C}" srcOrd="2" destOrd="0" presId="urn:microsoft.com/office/officeart/2005/8/layout/vProcess5"/>
    <dgm:cxn modelId="{EC144C2D-A90A-45D7-A2AD-97D814CFCE12}" type="presParOf" srcId="{831CC13D-2AD8-4EFA-B2F0-2085CBF0044B}" destId="{C7D578C8-2FE5-4C57-8934-3626B585E2FB}" srcOrd="3" destOrd="0" presId="urn:microsoft.com/office/officeart/2005/8/layout/vProcess5"/>
    <dgm:cxn modelId="{8EA0F938-0C8D-4CA6-9ECF-0531D03A26BB}" type="presParOf" srcId="{831CC13D-2AD8-4EFA-B2F0-2085CBF0044B}" destId="{2CCA977A-E9AF-4453-B2F9-3537DCA9C528}" srcOrd="4" destOrd="0" presId="urn:microsoft.com/office/officeart/2005/8/layout/vProcess5"/>
    <dgm:cxn modelId="{1636775F-7D36-4BA1-BEC0-081B2ADB89D4}" type="presParOf" srcId="{831CC13D-2AD8-4EFA-B2F0-2085CBF0044B}" destId="{242520CA-CD92-43C9-B2BB-E47EB01BD3D6}" srcOrd="5" destOrd="0" presId="urn:microsoft.com/office/officeart/2005/8/layout/vProcess5"/>
    <dgm:cxn modelId="{913BCB95-A8DA-4775-8E83-FEA6C54418D7}" type="presParOf" srcId="{831CC13D-2AD8-4EFA-B2F0-2085CBF0044B}" destId="{B67CCF13-843F-45F4-8D93-3C6C11C357C5}" srcOrd="6" destOrd="0" presId="urn:microsoft.com/office/officeart/2005/8/layout/vProcess5"/>
    <dgm:cxn modelId="{624FDA8A-4157-49DC-94D9-0E319AE5E1A7}" type="presParOf" srcId="{831CC13D-2AD8-4EFA-B2F0-2085CBF0044B}" destId="{657E42C1-B6F2-4D47-9D23-C593301C093D}" srcOrd="7" destOrd="0" presId="urn:microsoft.com/office/officeart/2005/8/layout/vProcess5"/>
    <dgm:cxn modelId="{B469BAA0-F1CE-4B0B-B1A9-F35FFD50DA33}" type="presParOf" srcId="{831CC13D-2AD8-4EFA-B2F0-2085CBF0044B}" destId="{B36DC459-D841-4D06-8CE8-8F0CC852EFF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6C462CC-43A1-4D15-A8D5-4587081D90E5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AE3E5BD-E183-4FA1-87EA-F6ED01EF522C}">
      <dgm:prSet phldrT="[Text]" custT="1"/>
      <dgm:spPr/>
      <dgm:t>
        <a:bodyPr/>
        <a:lstStyle/>
        <a:p>
          <a:pPr algn="just">
            <a:buNone/>
          </a:pP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marketing strategy will be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centred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on digital platforms such as social media campaigns, email newsletters, and event-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centred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web content. </a:t>
          </a:r>
        </a:p>
      </dgm:t>
    </dgm:pt>
    <dgm:pt modelId="{930D9953-E9EE-41E0-92D3-744EF303BDD3}" type="parTrans" cxnId="{EEFC35DD-9677-4B4C-BA12-054BD2AD95AF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4A5665-D995-49DA-8C6E-AC3A644C5D54}" type="sibTrans" cxnId="{EEFC35DD-9677-4B4C-BA12-054BD2AD95AF}">
      <dgm:prSet custT="1"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ED212C-42BA-462B-8472-3E9A63CA77A7}">
      <dgm:prSet phldrT="[Text]" custT="1"/>
      <dgm:spPr/>
      <dgm:t>
        <a:bodyPr/>
        <a:lstStyle/>
        <a:p>
          <a:pPr algn="just">
            <a:buNone/>
          </a:pP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However, early-bird ticket offers will make people book in advance, while a photography competition will bring enthusiasts and publicity materials (Yen et al., 2023). </a:t>
          </a:r>
        </a:p>
      </dgm:t>
    </dgm:pt>
    <dgm:pt modelId="{6D983269-6292-4400-A2F7-825B44D00360}" type="parTrans" cxnId="{8E305C18-4F3D-4FEE-9D0D-8D3B62772E5C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538DF9-4CF3-40B7-ABD1-24C95D1098A4}" type="sibTrans" cxnId="{8E305C18-4F3D-4FEE-9D0D-8D3B62772E5C}">
      <dgm:prSet custT="1"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A77A49-F703-44A3-893F-01CDAFC6681C}">
      <dgm:prSet phldrT="[Text]" custT="1"/>
      <dgm:spPr/>
      <dgm:t>
        <a:bodyPr/>
        <a:lstStyle/>
        <a:p>
          <a:pPr algn="just"/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Collaborations with Visit Wales and the regional tourism boards will enable us to gain more reach (Ormerod and Wood, 2020). </a:t>
          </a:r>
        </a:p>
      </dgm:t>
    </dgm:pt>
    <dgm:pt modelId="{09BC704E-8734-4C97-ACD6-62E130AE4C87}" type="parTrans" cxnId="{12CE86C5-0D2C-4969-A821-4660F2F1176E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BD4B0-684E-4797-9389-F7832245E2AB}" type="sibTrans" cxnId="{12CE86C5-0D2C-4969-A821-4660F2F1176E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708635-4C48-4635-BDAE-620DD51F9FF3}" type="pres">
      <dgm:prSet presAssocID="{C6C462CC-43A1-4D15-A8D5-4587081D90E5}" presName="outerComposite" presStyleCnt="0">
        <dgm:presLayoutVars>
          <dgm:chMax val="5"/>
          <dgm:dir/>
          <dgm:resizeHandles val="exact"/>
        </dgm:presLayoutVars>
      </dgm:prSet>
      <dgm:spPr/>
    </dgm:pt>
    <dgm:pt modelId="{95448CF3-407E-4D45-8513-1260C3ADDFCE}" type="pres">
      <dgm:prSet presAssocID="{C6C462CC-43A1-4D15-A8D5-4587081D90E5}" presName="dummyMaxCanvas" presStyleCnt="0">
        <dgm:presLayoutVars/>
      </dgm:prSet>
      <dgm:spPr/>
    </dgm:pt>
    <dgm:pt modelId="{93B57ED1-9EC1-4324-8627-30C064D8AB42}" type="pres">
      <dgm:prSet presAssocID="{C6C462CC-43A1-4D15-A8D5-4587081D90E5}" presName="ThreeNodes_1" presStyleLbl="node1" presStyleIdx="0" presStyleCnt="3" custLinFactNeighborX="815" custLinFactNeighborY="10128">
        <dgm:presLayoutVars>
          <dgm:bulletEnabled val="1"/>
        </dgm:presLayoutVars>
      </dgm:prSet>
      <dgm:spPr/>
    </dgm:pt>
    <dgm:pt modelId="{5C71CE3D-73B2-4DA7-B6E7-6AAF068A34B4}" type="pres">
      <dgm:prSet presAssocID="{C6C462CC-43A1-4D15-A8D5-4587081D90E5}" presName="ThreeNodes_2" presStyleLbl="node1" presStyleIdx="1" presStyleCnt="3">
        <dgm:presLayoutVars>
          <dgm:bulletEnabled val="1"/>
        </dgm:presLayoutVars>
      </dgm:prSet>
      <dgm:spPr/>
    </dgm:pt>
    <dgm:pt modelId="{EE8766C5-200F-45C9-9C6C-864F409CB88C}" type="pres">
      <dgm:prSet presAssocID="{C6C462CC-43A1-4D15-A8D5-4587081D90E5}" presName="ThreeNodes_3" presStyleLbl="node1" presStyleIdx="2" presStyleCnt="3" custLinFactNeighborX="495" custLinFactNeighborY="10154">
        <dgm:presLayoutVars>
          <dgm:bulletEnabled val="1"/>
        </dgm:presLayoutVars>
      </dgm:prSet>
      <dgm:spPr/>
    </dgm:pt>
    <dgm:pt modelId="{DEE174AC-8329-4699-B24B-C23836B55187}" type="pres">
      <dgm:prSet presAssocID="{C6C462CC-43A1-4D15-A8D5-4587081D90E5}" presName="ThreeConn_1-2" presStyleLbl="fgAccFollowNode1" presStyleIdx="0" presStyleCnt="2">
        <dgm:presLayoutVars>
          <dgm:bulletEnabled val="1"/>
        </dgm:presLayoutVars>
      </dgm:prSet>
      <dgm:spPr/>
    </dgm:pt>
    <dgm:pt modelId="{98D7D222-14EF-4696-B19B-3644FEBA17A2}" type="pres">
      <dgm:prSet presAssocID="{C6C462CC-43A1-4D15-A8D5-4587081D90E5}" presName="ThreeConn_2-3" presStyleLbl="fgAccFollowNode1" presStyleIdx="1" presStyleCnt="2">
        <dgm:presLayoutVars>
          <dgm:bulletEnabled val="1"/>
        </dgm:presLayoutVars>
      </dgm:prSet>
      <dgm:spPr/>
    </dgm:pt>
    <dgm:pt modelId="{EBA993FB-87AA-4E57-802C-E4303F22787A}" type="pres">
      <dgm:prSet presAssocID="{C6C462CC-43A1-4D15-A8D5-4587081D90E5}" presName="ThreeNodes_1_text" presStyleLbl="node1" presStyleIdx="2" presStyleCnt="3">
        <dgm:presLayoutVars>
          <dgm:bulletEnabled val="1"/>
        </dgm:presLayoutVars>
      </dgm:prSet>
      <dgm:spPr/>
    </dgm:pt>
    <dgm:pt modelId="{CA2C5C1A-EA02-4438-B00F-084F78100984}" type="pres">
      <dgm:prSet presAssocID="{C6C462CC-43A1-4D15-A8D5-4587081D90E5}" presName="ThreeNodes_2_text" presStyleLbl="node1" presStyleIdx="2" presStyleCnt="3">
        <dgm:presLayoutVars>
          <dgm:bulletEnabled val="1"/>
        </dgm:presLayoutVars>
      </dgm:prSet>
      <dgm:spPr/>
    </dgm:pt>
    <dgm:pt modelId="{DFC23387-13DF-4313-AF79-E74E1AE1F038}" type="pres">
      <dgm:prSet presAssocID="{C6C462CC-43A1-4D15-A8D5-4587081D90E5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F538605-A4B4-4E00-801F-9605500C34EB}" type="presOf" srcId="{6DA77A49-F703-44A3-893F-01CDAFC6681C}" destId="{DFC23387-13DF-4313-AF79-E74E1AE1F038}" srcOrd="1" destOrd="0" presId="urn:microsoft.com/office/officeart/2005/8/layout/vProcess5"/>
    <dgm:cxn modelId="{8E305C18-4F3D-4FEE-9D0D-8D3B62772E5C}" srcId="{C6C462CC-43A1-4D15-A8D5-4587081D90E5}" destId="{E7ED212C-42BA-462B-8472-3E9A63CA77A7}" srcOrd="1" destOrd="0" parTransId="{6D983269-6292-4400-A2F7-825B44D00360}" sibTransId="{BA538DF9-4CF3-40B7-ABD1-24C95D1098A4}"/>
    <dgm:cxn modelId="{F9BA024C-5C3C-423A-AD9F-32E2FD436DB1}" type="presOf" srcId="{6DA77A49-F703-44A3-893F-01CDAFC6681C}" destId="{EE8766C5-200F-45C9-9C6C-864F409CB88C}" srcOrd="0" destOrd="0" presId="urn:microsoft.com/office/officeart/2005/8/layout/vProcess5"/>
    <dgm:cxn modelId="{88BE08A0-835A-4860-AB01-EBAE4606CCA6}" type="presOf" srcId="{BAE3E5BD-E183-4FA1-87EA-F6ED01EF522C}" destId="{93B57ED1-9EC1-4324-8627-30C064D8AB42}" srcOrd="0" destOrd="0" presId="urn:microsoft.com/office/officeart/2005/8/layout/vProcess5"/>
    <dgm:cxn modelId="{FCE709B3-5873-4AE3-84D0-43F816C53DC2}" type="presOf" srcId="{434A5665-D995-49DA-8C6E-AC3A644C5D54}" destId="{DEE174AC-8329-4699-B24B-C23836B55187}" srcOrd="0" destOrd="0" presId="urn:microsoft.com/office/officeart/2005/8/layout/vProcess5"/>
    <dgm:cxn modelId="{12CE86C5-0D2C-4969-A821-4660F2F1176E}" srcId="{C6C462CC-43A1-4D15-A8D5-4587081D90E5}" destId="{6DA77A49-F703-44A3-893F-01CDAFC6681C}" srcOrd="2" destOrd="0" parTransId="{09BC704E-8734-4C97-ACD6-62E130AE4C87}" sibTransId="{4F7BD4B0-684E-4797-9389-F7832245E2AB}"/>
    <dgm:cxn modelId="{37E5FED0-9976-409F-B91B-2A149BB60995}" type="presOf" srcId="{E7ED212C-42BA-462B-8472-3E9A63CA77A7}" destId="{CA2C5C1A-EA02-4438-B00F-084F78100984}" srcOrd="1" destOrd="0" presId="urn:microsoft.com/office/officeart/2005/8/layout/vProcess5"/>
    <dgm:cxn modelId="{871818D2-429A-46A9-9724-89281DEF422C}" type="presOf" srcId="{BAE3E5BD-E183-4FA1-87EA-F6ED01EF522C}" destId="{EBA993FB-87AA-4E57-802C-E4303F22787A}" srcOrd="1" destOrd="0" presId="urn:microsoft.com/office/officeart/2005/8/layout/vProcess5"/>
    <dgm:cxn modelId="{B8EA0DDC-89E8-4370-957C-72093C59DDCF}" type="presOf" srcId="{BA538DF9-4CF3-40B7-ABD1-24C95D1098A4}" destId="{98D7D222-14EF-4696-B19B-3644FEBA17A2}" srcOrd="0" destOrd="0" presId="urn:microsoft.com/office/officeart/2005/8/layout/vProcess5"/>
    <dgm:cxn modelId="{EEFC35DD-9677-4B4C-BA12-054BD2AD95AF}" srcId="{C6C462CC-43A1-4D15-A8D5-4587081D90E5}" destId="{BAE3E5BD-E183-4FA1-87EA-F6ED01EF522C}" srcOrd="0" destOrd="0" parTransId="{930D9953-E9EE-41E0-92D3-744EF303BDD3}" sibTransId="{434A5665-D995-49DA-8C6E-AC3A644C5D54}"/>
    <dgm:cxn modelId="{608465E8-D121-4893-9284-0439B74F41BB}" type="presOf" srcId="{C6C462CC-43A1-4D15-A8D5-4587081D90E5}" destId="{97708635-4C48-4635-BDAE-620DD51F9FF3}" srcOrd="0" destOrd="0" presId="urn:microsoft.com/office/officeart/2005/8/layout/vProcess5"/>
    <dgm:cxn modelId="{4BF475F5-171B-486E-B8C6-18935588B7C5}" type="presOf" srcId="{E7ED212C-42BA-462B-8472-3E9A63CA77A7}" destId="{5C71CE3D-73B2-4DA7-B6E7-6AAF068A34B4}" srcOrd="0" destOrd="0" presId="urn:microsoft.com/office/officeart/2005/8/layout/vProcess5"/>
    <dgm:cxn modelId="{60847D2E-46C6-483B-BC1C-A274AD1E3411}" type="presParOf" srcId="{97708635-4C48-4635-BDAE-620DD51F9FF3}" destId="{95448CF3-407E-4D45-8513-1260C3ADDFCE}" srcOrd="0" destOrd="0" presId="urn:microsoft.com/office/officeart/2005/8/layout/vProcess5"/>
    <dgm:cxn modelId="{AD8433B9-8367-4F4A-8B51-5B1158FF7C98}" type="presParOf" srcId="{97708635-4C48-4635-BDAE-620DD51F9FF3}" destId="{93B57ED1-9EC1-4324-8627-30C064D8AB42}" srcOrd="1" destOrd="0" presId="urn:microsoft.com/office/officeart/2005/8/layout/vProcess5"/>
    <dgm:cxn modelId="{99AB6C94-4243-465B-AF8B-B8A0419AD170}" type="presParOf" srcId="{97708635-4C48-4635-BDAE-620DD51F9FF3}" destId="{5C71CE3D-73B2-4DA7-B6E7-6AAF068A34B4}" srcOrd="2" destOrd="0" presId="urn:microsoft.com/office/officeart/2005/8/layout/vProcess5"/>
    <dgm:cxn modelId="{F771E48E-DE01-4A16-8179-123EF07BD1C3}" type="presParOf" srcId="{97708635-4C48-4635-BDAE-620DD51F9FF3}" destId="{EE8766C5-200F-45C9-9C6C-864F409CB88C}" srcOrd="3" destOrd="0" presId="urn:microsoft.com/office/officeart/2005/8/layout/vProcess5"/>
    <dgm:cxn modelId="{A05007F7-599F-4C58-B1D1-F68DDECE1651}" type="presParOf" srcId="{97708635-4C48-4635-BDAE-620DD51F9FF3}" destId="{DEE174AC-8329-4699-B24B-C23836B55187}" srcOrd="4" destOrd="0" presId="urn:microsoft.com/office/officeart/2005/8/layout/vProcess5"/>
    <dgm:cxn modelId="{528E8B8D-CFF4-449C-ABA1-FF2351CD8D65}" type="presParOf" srcId="{97708635-4C48-4635-BDAE-620DD51F9FF3}" destId="{98D7D222-14EF-4696-B19B-3644FEBA17A2}" srcOrd="5" destOrd="0" presId="urn:microsoft.com/office/officeart/2005/8/layout/vProcess5"/>
    <dgm:cxn modelId="{CABD5CA1-AAF7-43DE-949D-E9961BA65B54}" type="presParOf" srcId="{97708635-4C48-4635-BDAE-620DD51F9FF3}" destId="{EBA993FB-87AA-4E57-802C-E4303F22787A}" srcOrd="6" destOrd="0" presId="urn:microsoft.com/office/officeart/2005/8/layout/vProcess5"/>
    <dgm:cxn modelId="{556467B2-6682-4957-BAC9-CC3638EC6E9C}" type="presParOf" srcId="{97708635-4C48-4635-BDAE-620DD51F9FF3}" destId="{CA2C5C1A-EA02-4438-B00F-084F78100984}" srcOrd="7" destOrd="0" presId="urn:microsoft.com/office/officeart/2005/8/layout/vProcess5"/>
    <dgm:cxn modelId="{61823B6A-CABB-4D04-AE28-55708FA0DECF}" type="presParOf" srcId="{97708635-4C48-4635-BDAE-620DD51F9FF3}" destId="{DFC23387-13DF-4313-AF79-E74E1AE1F03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4840C88-7E54-4595-98E5-2EBF36A7A566}" type="doc">
      <dgm:prSet loTypeId="urn:microsoft.com/office/officeart/2005/8/layout/hProcess9" loCatId="process" qsTypeId="urn:microsoft.com/office/officeart/2005/8/quickstyle/simple4" qsCatId="simple" csTypeId="urn:microsoft.com/office/officeart/2005/8/colors/accent2_2" csCatId="accent2" phldr="1"/>
      <dgm:spPr/>
    </dgm:pt>
    <dgm:pt modelId="{6886B029-9466-4339-A0BD-1BC2250DA940}">
      <dgm:prSet phldrT="[Text]" custT="1"/>
      <dgm:spPr/>
      <dgm:t>
        <a:bodyPr/>
        <a:lstStyle/>
        <a:p>
          <a:pPr algn="just">
            <a:buNone/>
          </a:pP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exhibition will be held in Snowdonia National Park and the Brecon Beacons in two famous Welsh locations. </a:t>
          </a:r>
        </a:p>
      </dgm:t>
    </dgm:pt>
    <dgm:pt modelId="{043072F6-73E4-481F-B554-D5D200D19008}" type="parTrans" cxnId="{6D8E204C-F247-43A9-A6F6-88D94D870A20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D2EDB1-2755-4F68-809D-2749F5D80451}" type="sibTrans" cxnId="{6D8E204C-F247-43A9-A6F6-88D94D870A20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67B99D-371E-4A53-99C4-4A2EC4D1C99A}">
      <dgm:prSet phldrT="[Text]" custT="1"/>
      <dgm:spPr/>
      <dgm:t>
        <a:bodyPr/>
        <a:lstStyle/>
        <a:p>
          <a:pPr algn="just">
            <a:buNone/>
          </a:pP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According to Sorrentino et al. (2020), advance permissions from the authorities in parks will be secured.</a:t>
          </a:r>
        </a:p>
      </dgm:t>
    </dgm:pt>
    <dgm:pt modelId="{1501D04B-2259-4118-85B7-5B1850ADF643}" type="parTrans" cxnId="{2B272A45-C93F-4649-AA50-1B4691EF7773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41AD5C-DE64-4EAE-B618-E6E66A675D01}" type="sibTrans" cxnId="{2B272A45-C93F-4649-AA50-1B4691EF7773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30B104-65A6-43F3-B3BD-A90235029F79}">
      <dgm:prSet phldrT="[Text]" custT="1"/>
      <dgm:spPr/>
      <dgm:t>
        <a:bodyPr/>
        <a:lstStyle/>
        <a:p>
          <a:pPr algn="just">
            <a:buNone/>
          </a:pP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Moreover, Snowdonia delivers breathtaking mountain views and one-of-a-kind wildlife; the Brecon Beacons offers dark sky status and a beautiful environment</a:t>
          </a:r>
        </a:p>
      </dgm:t>
    </dgm:pt>
    <dgm:pt modelId="{A94439F5-7DCB-44AE-B687-519D40409CB8}" type="parTrans" cxnId="{FFEAF1FF-2B05-4DF1-9A88-AB80FF2DEE40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6ECE2A-968A-4653-A4F5-41B88656BA85}" type="sibTrans" cxnId="{FFEAF1FF-2B05-4DF1-9A88-AB80FF2DEE40}">
      <dgm:prSet/>
      <dgm:spPr/>
      <dgm:t>
        <a:bodyPr/>
        <a:lstStyle/>
        <a:p>
          <a:pPr algn="just"/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9C399F-2AEF-4E1F-BE3D-AACB9E1764F4}" type="pres">
      <dgm:prSet presAssocID="{94840C88-7E54-4595-98E5-2EBF36A7A566}" presName="CompostProcess" presStyleCnt="0">
        <dgm:presLayoutVars>
          <dgm:dir/>
          <dgm:resizeHandles val="exact"/>
        </dgm:presLayoutVars>
      </dgm:prSet>
      <dgm:spPr/>
    </dgm:pt>
    <dgm:pt modelId="{65E93651-35EC-4BAB-8660-0D62CB43F614}" type="pres">
      <dgm:prSet presAssocID="{94840C88-7E54-4595-98E5-2EBF36A7A566}" presName="arrow" presStyleLbl="bgShp" presStyleIdx="0" presStyleCnt="1" custLinFactNeighborX="-13725" custLinFactNeighborY="-943"/>
      <dgm:spPr/>
    </dgm:pt>
    <dgm:pt modelId="{CC15B784-EEEE-460C-B0BF-E816A776CC19}" type="pres">
      <dgm:prSet presAssocID="{94840C88-7E54-4595-98E5-2EBF36A7A566}" presName="linearProcess" presStyleCnt="0"/>
      <dgm:spPr/>
    </dgm:pt>
    <dgm:pt modelId="{9ABDE652-17C1-4374-8416-C6EDE6875B9A}" type="pres">
      <dgm:prSet presAssocID="{6886B029-9466-4339-A0BD-1BC2250DA940}" presName="textNode" presStyleLbl="node1" presStyleIdx="0" presStyleCnt="3">
        <dgm:presLayoutVars>
          <dgm:bulletEnabled val="1"/>
        </dgm:presLayoutVars>
      </dgm:prSet>
      <dgm:spPr/>
    </dgm:pt>
    <dgm:pt modelId="{B562D589-F927-4CC4-908C-468EAEC52328}" type="pres">
      <dgm:prSet presAssocID="{91D2EDB1-2755-4F68-809D-2749F5D80451}" presName="sibTrans" presStyleCnt="0"/>
      <dgm:spPr/>
    </dgm:pt>
    <dgm:pt modelId="{2FA808FD-8661-4756-B8D4-DCE94BA2AA69}" type="pres">
      <dgm:prSet presAssocID="{5867B99D-371E-4A53-99C4-4A2EC4D1C99A}" presName="textNode" presStyleLbl="node1" presStyleIdx="1" presStyleCnt="3">
        <dgm:presLayoutVars>
          <dgm:bulletEnabled val="1"/>
        </dgm:presLayoutVars>
      </dgm:prSet>
      <dgm:spPr/>
    </dgm:pt>
    <dgm:pt modelId="{D2E85F67-335F-430C-B263-882FA62A1F72}" type="pres">
      <dgm:prSet presAssocID="{6E41AD5C-DE64-4EAE-B618-E6E66A675D01}" presName="sibTrans" presStyleCnt="0"/>
      <dgm:spPr/>
    </dgm:pt>
    <dgm:pt modelId="{17D24CCA-9A0A-42F8-BFCD-B36C27337F73}" type="pres">
      <dgm:prSet presAssocID="{DA30B104-65A6-43F3-B3BD-A90235029F79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BA594B03-238D-4916-9E89-968B8892F076}" type="presOf" srcId="{5867B99D-371E-4A53-99C4-4A2EC4D1C99A}" destId="{2FA808FD-8661-4756-B8D4-DCE94BA2AA69}" srcOrd="0" destOrd="0" presId="urn:microsoft.com/office/officeart/2005/8/layout/hProcess9"/>
    <dgm:cxn modelId="{D8A80863-427D-4117-8CFA-467E41ABD0F3}" type="presOf" srcId="{94840C88-7E54-4595-98E5-2EBF36A7A566}" destId="{249C399F-2AEF-4E1F-BE3D-AACB9E1764F4}" srcOrd="0" destOrd="0" presId="urn:microsoft.com/office/officeart/2005/8/layout/hProcess9"/>
    <dgm:cxn modelId="{2B272A45-C93F-4649-AA50-1B4691EF7773}" srcId="{94840C88-7E54-4595-98E5-2EBF36A7A566}" destId="{5867B99D-371E-4A53-99C4-4A2EC4D1C99A}" srcOrd="1" destOrd="0" parTransId="{1501D04B-2259-4118-85B7-5B1850ADF643}" sibTransId="{6E41AD5C-DE64-4EAE-B618-E6E66A675D01}"/>
    <dgm:cxn modelId="{6D8E204C-F247-43A9-A6F6-88D94D870A20}" srcId="{94840C88-7E54-4595-98E5-2EBF36A7A566}" destId="{6886B029-9466-4339-A0BD-1BC2250DA940}" srcOrd="0" destOrd="0" parTransId="{043072F6-73E4-481F-B554-D5D200D19008}" sibTransId="{91D2EDB1-2755-4F68-809D-2749F5D80451}"/>
    <dgm:cxn modelId="{FE8FCE9E-CE4E-4335-889E-77E41892882D}" type="presOf" srcId="{6886B029-9466-4339-A0BD-1BC2250DA940}" destId="{9ABDE652-17C1-4374-8416-C6EDE6875B9A}" srcOrd="0" destOrd="0" presId="urn:microsoft.com/office/officeart/2005/8/layout/hProcess9"/>
    <dgm:cxn modelId="{29ADF6E8-8A93-4EBD-ACD7-87175D234C43}" type="presOf" srcId="{DA30B104-65A6-43F3-B3BD-A90235029F79}" destId="{17D24CCA-9A0A-42F8-BFCD-B36C27337F73}" srcOrd="0" destOrd="0" presId="urn:microsoft.com/office/officeart/2005/8/layout/hProcess9"/>
    <dgm:cxn modelId="{FFEAF1FF-2B05-4DF1-9A88-AB80FF2DEE40}" srcId="{94840C88-7E54-4595-98E5-2EBF36A7A566}" destId="{DA30B104-65A6-43F3-B3BD-A90235029F79}" srcOrd="2" destOrd="0" parTransId="{A94439F5-7DCB-44AE-B687-519D40409CB8}" sibTransId="{976ECE2A-968A-4653-A4F5-41B88656BA85}"/>
    <dgm:cxn modelId="{61F2D747-42A5-4737-985A-F6C466C721B4}" type="presParOf" srcId="{249C399F-2AEF-4E1F-BE3D-AACB9E1764F4}" destId="{65E93651-35EC-4BAB-8660-0D62CB43F614}" srcOrd="0" destOrd="0" presId="urn:microsoft.com/office/officeart/2005/8/layout/hProcess9"/>
    <dgm:cxn modelId="{2CCCCE7D-0E19-4F02-A528-C64F23B117A1}" type="presParOf" srcId="{249C399F-2AEF-4E1F-BE3D-AACB9E1764F4}" destId="{CC15B784-EEEE-460C-B0BF-E816A776CC19}" srcOrd="1" destOrd="0" presId="urn:microsoft.com/office/officeart/2005/8/layout/hProcess9"/>
    <dgm:cxn modelId="{69170C07-28C7-47D2-804A-E936D0DC98A8}" type="presParOf" srcId="{CC15B784-EEEE-460C-B0BF-E816A776CC19}" destId="{9ABDE652-17C1-4374-8416-C6EDE6875B9A}" srcOrd="0" destOrd="0" presId="urn:microsoft.com/office/officeart/2005/8/layout/hProcess9"/>
    <dgm:cxn modelId="{3AAB92E6-1386-47AB-AAE1-08DFA771A287}" type="presParOf" srcId="{CC15B784-EEEE-460C-B0BF-E816A776CC19}" destId="{B562D589-F927-4CC4-908C-468EAEC52328}" srcOrd="1" destOrd="0" presId="urn:microsoft.com/office/officeart/2005/8/layout/hProcess9"/>
    <dgm:cxn modelId="{F90318E2-AE60-4AA3-8695-3F50DF70C156}" type="presParOf" srcId="{CC15B784-EEEE-460C-B0BF-E816A776CC19}" destId="{2FA808FD-8661-4756-B8D4-DCE94BA2AA69}" srcOrd="2" destOrd="0" presId="urn:microsoft.com/office/officeart/2005/8/layout/hProcess9"/>
    <dgm:cxn modelId="{88022891-CB90-4E3E-A787-02521BDA4089}" type="presParOf" srcId="{CC15B784-EEEE-460C-B0BF-E816A776CC19}" destId="{D2E85F67-335F-430C-B263-882FA62A1F72}" srcOrd="3" destOrd="0" presId="urn:microsoft.com/office/officeart/2005/8/layout/hProcess9"/>
    <dgm:cxn modelId="{EC0800B6-B7EF-417F-BA73-F920B9C375FB}" type="presParOf" srcId="{CC15B784-EEEE-460C-B0BF-E816A776CC19}" destId="{17D24CCA-9A0A-42F8-BFCD-B36C27337F7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9282DC2-041E-4060-9839-CE82421A14BD}" type="doc">
      <dgm:prSet loTypeId="urn:microsoft.com/office/officeart/2005/8/layout/vProcess5" loCatId="process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A3C22CB-9EB2-4904-A9D6-022015D0723E}">
      <dgm:prSet phldrT="[Text]" custT="1"/>
      <dgm:spPr/>
      <dgm:t>
        <a:bodyPr/>
        <a:lstStyle/>
        <a:p>
          <a:pPr algn="just">
            <a:buNone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The number of core staff required for the event is at least 10, including planners, curators, digital managers, and guides.</a:t>
          </a:r>
        </a:p>
      </dgm:t>
    </dgm:pt>
    <dgm:pt modelId="{C064B2E1-8B46-409A-8E49-2F66C3074713}" type="parTrans" cxnId="{5D3D73D6-8512-4F80-8700-50F1731A9C6D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A42E-34A4-4524-B8B8-329458DF0388}" type="sibTrans" cxnId="{5D3D73D6-8512-4F80-8700-50F1731A9C6D}">
      <dgm:prSet custT="1"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BE9B54-29C0-4A8F-ACA8-EB64A8E9A8BD}">
      <dgm:prSet phldrT="[Text]" custT="1"/>
      <dgm:spPr/>
      <dgm:t>
        <a:bodyPr/>
        <a:lstStyle/>
        <a:p>
          <a:pPr algn="just">
            <a:buNone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According to Brady and Prior (2020), coordination in terms of two National Parks will adhere to severe conservation guidelines and health and safety standards.</a:t>
          </a:r>
        </a:p>
      </dgm:t>
    </dgm:pt>
    <dgm:pt modelId="{A1F20F5C-40DC-4A69-832C-C47BF23F65B5}" type="parTrans" cxnId="{9F1DA5E5-160C-4348-B864-3AAE3B6F0218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5509AB-4776-49AF-866E-DC23CF95BD94}" type="sibTrans" cxnId="{9F1DA5E5-160C-4348-B864-3AAE3B6F0218}">
      <dgm:prSet custT="1"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7788DE-EF53-4B28-9DD3-CFFA938514AE}">
      <dgm:prSet phldrT="[Text]" custT="1"/>
      <dgm:spPr/>
      <dgm:t>
        <a:bodyPr/>
        <a:lstStyle/>
        <a:p>
          <a:pPr algn="just">
            <a:buNone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Moreover, some key resources needed are good exhibition panels, lighting, temporary structures, portable toilets, signage, ticket booths and security</a:t>
          </a:r>
        </a:p>
      </dgm:t>
    </dgm:pt>
    <dgm:pt modelId="{8F03DC96-FEF1-415C-935B-5624D0F0743D}" type="parTrans" cxnId="{B69E53A3-9F3C-499E-9409-EE4F5ED6C2FE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FE7470-3A84-4B8C-9A1F-778DD073006D}" type="sibTrans" cxnId="{B69E53A3-9F3C-499E-9409-EE4F5ED6C2FE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E49F16-01A7-4C25-BF36-A24F7E7C291D}">
      <dgm:prSet custT="1"/>
      <dgm:spPr/>
      <dgm:t>
        <a:bodyPr/>
        <a:lstStyle/>
        <a:p>
          <a:pPr algn="just">
            <a:buNone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Twenty other volunteer student photographers, including local ambassadors, will help with logistics and visitor interaction (Heimlich, 2020). </a:t>
          </a:r>
        </a:p>
      </dgm:t>
    </dgm:pt>
    <dgm:pt modelId="{C0673093-2494-492D-AEC8-6E8D2817F928}" type="parTrans" cxnId="{8FCB0B5C-08DA-4F9A-8858-35F7BC19B350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5E4C18-D1E1-4399-9B85-14CC46F6DDBB}" type="sibTrans" cxnId="{8FCB0B5C-08DA-4F9A-8858-35F7BC19B350}">
      <dgm:prSet custT="1"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2D7D89-AE46-4487-8880-D95593A8061D}" type="pres">
      <dgm:prSet presAssocID="{E9282DC2-041E-4060-9839-CE82421A14BD}" presName="outerComposite" presStyleCnt="0">
        <dgm:presLayoutVars>
          <dgm:chMax val="5"/>
          <dgm:dir/>
          <dgm:resizeHandles val="exact"/>
        </dgm:presLayoutVars>
      </dgm:prSet>
      <dgm:spPr/>
    </dgm:pt>
    <dgm:pt modelId="{27E639A3-8587-4D4D-86DA-041AA11CD2F0}" type="pres">
      <dgm:prSet presAssocID="{E9282DC2-041E-4060-9839-CE82421A14BD}" presName="dummyMaxCanvas" presStyleCnt="0">
        <dgm:presLayoutVars/>
      </dgm:prSet>
      <dgm:spPr/>
    </dgm:pt>
    <dgm:pt modelId="{264B7D23-95CA-44A6-8A57-F93B7D38BAF3}" type="pres">
      <dgm:prSet presAssocID="{E9282DC2-041E-4060-9839-CE82421A14BD}" presName="FourNodes_1" presStyleLbl="node1" presStyleIdx="0" presStyleCnt="4" custScaleX="99420" custScaleY="110010" custLinFactNeighborX="5064" custLinFactNeighborY="1288">
        <dgm:presLayoutVars>
          <dgm:bulletEnabled val="1"/>
        </dgm:presLayoutVars>
      </dgm:prSet>
      <dgm:spPr/>
    </dgm:pt>
    <dgm:pt modelId="{EF19C0ED-7D08-4966-855E-8F0D5EFAD350}" type="pres">
      <dgm:prSet presAssocID="{E9282DC2-041E-4060-9839-CE82421A14BD}" presName="FourNodes_2" presStyleLbl="node1" presStyleIdx="1" presStyleCnt="4">
        <dgm:presLayoutVars>
          <dgm:bulletEnabled val="1"/>
        </dgm:presLayoutVars>
      </dgm:prSet>
      <dgm:spPr/>
    </dgm:pt>
    <dgm:pt modelId="{383FA22B-4C4C-4399-BE5B-B75401BA97CA}" type="pres">
      <dgm:prSet presAssocID="{E9282DC2-041E-4060-9839-CE82421A14BD}" presName="FourNodes_3" presStyleLbl="node1" presStyleIdx="2" presStyleCnt="4">
        <dgm:presLayoutVars>
          <dgm:bulletEnabled val="1"/>
        </dgm:presLayoutVars>
      </dgm:prSet>
      <dgm:spPr/>
    </dgm:pt>
    <dgm:pt modelId="{707859AA-3768-4FD7-96B7-84A200ED4F66}" type="pres">
      <dgm:prSet presAssocID="{E9282DC2-041E-4060-9839-CE82421A14BD}" presName="FourNodes_4" presStyleLbl="node1" presStyleIdx="3" presStyleCnt="4">
        <dgm:presLayoutVars>
          <dgm:bulletEnabled val="1"/>
        </dgm:presLayoutVars>
      </dgm:prSet>
      <dgm:spPr/>
    </dgm:pt>
    <dgm:pt modelId="{A215C3BF-0807-474F-8211-D6F0B6A0BA4A}" type="pres">
      <dgm:prSet presAssocID="{E9282DC2-041E-4060-9839-CE82421A14BD}" presName="FourConn_1-2" presStyleLbl="fgAccFollowNode1" presStyleIdx="0" presStyleCnt="3">
        <dgm:presLayoutVars>
          <dgm:bulletEnabled val="1"/>
        </dgm:presLayoutVars>
      </dgm:prSet>
      <dgm:spPr/>
    </dgm:pt>
    <dgm:pt modelId="{6A750506-7D9F-4F7A-8C80-81479D01186E}" type="pres">
      <dgm:prSet presAssocID="{E9282DC2-041E-4060-9839-CE82421A14BD}" presName="FourConn_2-3" presStyleLbl="fgAccFollowNode1" presStyleIdx="1" presStyleCnt="3">
        <dgm:presLayoutVars>
          <dgm:bulletEnabled val="1"/>
        </dgm:presLayoutVars>
      </dgm:prSet>
      <dgm:spPr/>
    </dgm:pt>
    <dgm:pt modelId="{87FB0DFE-9F92-4D3C-8AC2-0DC6485F3433}" type="pres">
      <dgm:prSet presAssocID="{E9282DC2-041E-4060-9839-CE82421A14BD}" presName="FourConn_3-4" presStyleLbl="fgAccFollowNode1" presStyleIdx="2" presStyleCnt="3">
        <dgm:presLayoutVars>
          <dgm:bulletEnabled val="1"/>
        </dgm:presLayoutVars>
      </dgm:prSet>
      <dgm:spPr/>
    </dgm:pt>
    <dgm:pt modelId="{F21F3CAC-3CF7-4021-9D1B-01AAA2149D08}" type="pres">
      <dgm:prSet presAssocID="{E9282DC2-041E-4060-9839-CE82421A14BD}" presName="FourNodes_1_text" presStyleLbl="node1" presStyleIdx="3" presStyleCnt="4">
        <dgm:presLayoutVars>
          <dgm:bulletEnabled val="1"/>
        </dgm:presLayoutVars>
      </dgm:prSet>
      <dgm:spPr/>
    </dgm:pt>
    <dgm:pt modelId="{667501C3-7958-4F43-BCC6-620879895524}" type="pres">
      <dgm:prSet presAssocID="{E9282DC2-041E-4060-9839-CE82421A14BD}" presName="FourNodes_2_text" presStyleLbl="node1" presStyleIdx="3" presStyleCnt="4">
        <dgm:presLayoutVars>
          <dgm:bulletEnabled val="1"/>
        </dgm:presLayoutVars>
      </dgm:prSet>
      <dgm:spPr/>
    </dgm:pt>
    <dgm:pt modelId="{B39CBC52-E8FB-41F1-B88F-7E3F947398EE}" type="pres">
      <dgm:prSet presAssocID="{E9282DC2-041E-4060-9839-CE82421A14BD}" presName="FourNodes_3_text" presStyleLbl="node1" presStyleIdx="3" presStyleCnt="4">
        <dgm:presLayoutVars>
          <dgm:bulletEnabled val="1"/>
        </dgm:presLayoutVars>
      </dgm:prSet>
      <dgm:spPr/>
    </dgm:pt>
    <dgm:pt modelId="{7BD9670C-EA03-4EE5-A20F-C3BF30222CFB}" type="pres">
      <dgm:prSet presAssocID="{E9282DC2-041E-4060-9839-CE82421A14BD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99550317-F303-42E8-BE3B-92F5F57B06BB}" type="presOf" srcId="{86E49F16-01A7-4C25-BF36-A24F7E7C291D}" destId="{383FA22B-4C4C-4399-BE5B-B75401BA97CA}" srcOrd="0" destOrd="0" presId="urn:microsoft.com/office/officeart/2005/8/layout/vProcess5"/>
    <dgm:cxn modelId="{2324CE37-FF5C-45CD-861A-52DB2FF3690F}" type="presOf" srcId="{E9282DC2-041E-4060-9839-CE82421A14BD}" destId="{CD2D7D89-AE46-4487-8880-D95593A8061D}" srcOrd="0" destOrd="0" presId="urn:microsoft.com/office/officeart/2005/8/layout/vProcess5"/>
    <dgm:cxn modelId="{8CB2463A-CED6-4548-BAB9-7B4A1C65E532}" type="presOf" srcId="{2E5509AB-4776-49AF-866E-DC23CF95BD94}" destId="{6A750506-7D9F-4F7A-8C80-81479D01186E}" srcOrd="0" destOrd="0" presId="urn:microsoft.com/office/officeart/2005/8/layout/vProcess5"/>
    <dgm:cxn modelId="{8FCB0B5C-08DA-4F9A-8858-35F7BC19B350}" srcId="{E9282DC2-041E-4060-9839-CE82421A14BD}" destId="{86E49F16-01A7-4C25-BF36-A24F7E7C291D}" srcOrd="2" destOrd="0" parTransId="{C0673093-2494-492D-AEC8-6E8D2817F928}" sibTransId="{895E4C18-D1E1-4399-9B85-14CC46F6DDBB}"/>
    <dgm:cxn modelId="{0BFFFB5F-6EB6-4100-AB10-7A3043AEADEC}" type="presOf" srcId="{6A3C22CB-9EB2-4904-A9D6-022015D0723E}" destId="{264B7D23-95CA-44A6-8A57-F93B7D38BAF3}" srcOrd="0" destOrd="0" presId="urn:microsoft.com/office/officeart/2005/8/layout/vProcess5"/>
    <dgm:cxn modelId="{6A491C72-124D-4D81-9A8C-9477B71CAAE1}" type="presOf" srcId="{71BE9B54-29C0-4A8F-ACA8-EB64A8E9A8BD}" destId="{667501C3-7958-4F43-BCC6-620879895524}" srcOrd="1" destOrd="0" presId="urn:microsoft.com/office/officeart/2005/8/layout/vProcess5"/>
    <dgm:cxn modelId="{E8E2D855-DB4B-4D15-99A4-26C8666C3FE2}" type="presOf" srcId="{86E49F16-01A7-4C25-BF36-A24F7E7C291D}" destId="{B39CBC52-E8FB-41F1-B88F-7E3F947398EE}" srcOrd="1" destOrd="0" presId="urn:microsoft.com/office/officeart/2005/8/layout/vProcess5"/>
    <dgm:cxn modelId="{A2C3E299-4272-4C5E-BCF5-517270F69F0D}" type="presOf" srcId="{6A3C22CB-9EB2-4904-A9D6-022015D0723E}" destId="{F21F3CAC-3CF7-4021-9D1B-01AAA2149D08}" srcOrd="1" destOrd="0" presId="urn:microsoft.com/office/officeart/2005/8/layout/vProcess5"/>
    <dgm:cxn modelId="{456F889D-025E-4A02-BA1A-91FB4A35D822}" type="presOf" srcId="{377788DE-EF53-4B28-9DD3-CFFA938514AE}" destId="{7BD9670C-EA03-4EE5-A20F-C3BF30222CFB}" srcOrd="1" destOrd="0" presId="urn:microsoft.com/office/officeart/2005/8/layout/vProcess5"/>
    <dgm:cxn modelId="{B69E53A3-9F3C-499E-9409-EE4F5ED6C2FE}" srcId="{E9282DC2-041E-4060-9839-CE82421A14BD}" destId="{377788DE-EF53-4B28-9DD3-CFFA938514AE}" srcOrd="3" destOrd="0" parTransId="{8F03DC96-FEF1-415C-935B-5624D0F0743D}" sibTransId="{16FE7470-3A84-4B8C-9A1F-778DD073006D}"/>
    <dgm:cxn modelId="{273BFDA8-BEC3-4A4C-9F4F-065A62BC7917}" type="presOf" srcId="{895E4C18-D1E1-4399-9B85-14CC46F6DDBB}" destId="{87FB0DFE-9F92-4D3C-8AC2-0DC6485F3433}" srcOrd="0" destOrd="0" presId="urn:microsoft.com/office/officeart/2005/8/layout/vProcess5"/>
    <dgm:cxn modelId="{6FDED6B7-5237-4F76-8FF5-2B982581CD14}" type="presOf" srcId="{71BE9B54-29C0-4A8F-ACA8-EB64A8E9A8BD}" destId="{EF19C0ED-7D08-4966-855E-8F0D5EFAD350}" srcOrd="0" destOrd="0" presId="urn:microsoft.com/office/officeart/2005/8/layout/vProcess5"/>
    <dgm:cxn modelId="{5D3D73D6-8512-4F80-8700-50F1731A9C6D}" srcId="{E9282DC2-041E-4060-9839-CE82421A14BD}" destId="{6A3C22CB-9EB2-4904-A9D6-022015D0723E}" srcOrd="0" destOrd="0" parTransId="{C064B2E1-8B46-409A-8E49-2F66C3074713}" sibTransId="{F4BCA42E-34A4-4524-B8B8-329458DF0388}"/>
    <dgm:cxn modelId="{9F1DA5E5-160C-4348-B864-3AAE3B6F0218}" srcId="{E9282DC2-041E-4060-9839-CE82421A14BD}" destId="{71BE9B54-29C0-4A8F-ACA8-EB64A8E9A8BD}" srcOrd="1" destOrd="0" parTransId="{A1F20F5C-40DC-4A69-832C-C47BF23F65B5}" sibTransId="{2E5509AB-4776-49AF-866E-DC23CF95BD94}"/>
    <dgm:cxn modelId="{75A06BEB-2E79-4CC2-B678-30F0F4408A63}" type="presOf" srcId="{377788DE-EF53-4B28-9DD3-CFFA938514AE}" destId="{707859AA-3768-4FD7-96B7-84A200ED4F66}" srcOrd="0" destOrd="0" presId="urn:microsoft.com/office/officeart/2005/8/layout/vProcess5"/>
    <dgm:cxn modelId="{1E058FFD-C55C-4577-A1D4-A89990F1C45D}" type="presOf" srcId="{F4BCA42E-34A4-4524-B8B8-329458DF0388}" destId="{A215C3BF-0807-474F-8211-D6F0B6A0BA4A}" srcOrd="0" destOrd="0" presId="urn:microsoft.com/office/officeart/2005/8/layout/vProcess5"/>
    <dgm:cxn modelId="{BDD262B3-EB69-49F0-A1C7-D0EBDC423589}" type="presParOf" srcId="{CD2D7D89-AE46-4487-8880-D95593A8061D}" destId="{27E639A3-8587-4D4D-86DA-041AA11CD2F0}" srcOrd="0" destOrd="0" presId="urn:microsoft.com/office/officeart/2005/8/layout/vProcess5"/>
    <dgm:cxn modelId="{65D5662A-05B3-4231-A96D-C6B956CAB642}" type="presParOf" srcId="{CD2D7D89-AE46-4487-8880-D95593A8061D}" destId="{264B7D23-95CA-44A6-8A57-F93B7D38BAF3}" srcOrd="1" destOrd="0" presId="urn:microsoft.com/office/officeart/2005/8/layout/vProcess5"/>
    <dgm:cxn modelId="{93C68D7B-7472-4B02-9EB2-7FC2C84CB147}" type="presParOf" srcId="{CD2D7D89-AE46-4487-8880-D95593A8061D}" destId="{EF19C0ED-7D08-4966-855E-8F0D5EFAD350}" srcOrd="2" destOrd="0" presId="urn:microsoft.com/office/officeart/2005/8/layout/vProcess5"/>
    <dgm:cxn modelId="{BA2FC73B-0346-418E-AA10-B420EF7485CE}" type="presParOf" srcId="{CD2D7D89-AE46-4487-8880-D95593A8061D}" destId="{383FA22B-4C4C-4399-BE5B-B75401BA97CA}" srcOrd="3" destOrd="0" presId="urn:microsoft.com/office/officeart/2005/8/layout/vProcess5"/>
    <dgm:cxn modelId="{629C4796-CDF2-45DA-A26F-09BE317F0E70}" type="presParOf" srcId="{CD2D7D89-AE46-4487-8880-D95593A8061D}" destId="{707859AA-3768-4FD7-96B7-84A200ED4F66}" srcOrd="4" destOrd="0" presId="urn:microsoft.com/office/officeart/2005/8/layout/vProcess5"/>
    <dgm:cxn modelId="{37A41FFF-7473-47F7-8225-73CBB8D84037}" type="presParOf" srcId="{CD2D7D89-AE46-4487-8880-D95593A8061D}" destId="{A215C3BF-0807-474F-8211-D6F0B6A0BA4A}" srcOrd="5" destOrd="0" presId="urn:microsoft.com/office/officeart/2005/8/layout/vProcess5"/>
    <dgm:cxn modelId="{B17048D9-88C3-4F5E-9FF6-CF89F857A0CF}" type="presParOf" srcId="{CD2D7D89-AE46-4487-8880-D95593A8061D}" destId="{6A750506-7D9F-4F7A-8C80-81479D01186E}" srcOrd="6" destOrd="0" presId="urn:microsoft.com/office/officeart/2005/8/layout/vProcess5"/>
    <dgm:cxn modelId="{57A23C4F-FD57-4BB8-9C6C-6BF9B69FECC1}" type="presParOf" srcId="{CD2D7D89-AE46-4487-8880-D95593A8061D}" destId="{87FB0DFE-9F92-4D3C-8AC2-0DC6485F3433}" srcOrd="7" destOrd="0" presId="urn:microsoft.com/office/officeart/2005/8/layout/vProcess5"/>
    <dgm:cxn modelId="{1FA7ACCB-66A2-4A31-AE19-5515B8214A1E}" type="presParOf" srcId="{CD2D7D89-AE46-4487-8880-D95593A8061D}" destId="{F21F3CAC-3CF7-4021-9D1B-01AAA2149D08}" srcOrd="8" destOrd="0" presId="urn:microsoft.com/office/officeart/2005/8/layout/vProcess5"/>
    <dgm:cxn modelId="{0F448750-EF44-4004-9192-E9E9E9BF305A}" type="presParOf" srcId="{CD2D7D89-AE46-4487-8880-D95593A8061D}" destId="{667501C3-7958-4F43-BCC6-620879895524}" srcOrd="9" destOrd="0" presId="urn:microsoft.com/office/officeart/2005/8/layout/vProcess5"/>
    <dgm:cxn modelId="{B0F05728-82AF-4032-ADB7-5B0303F0FCF7}" type="presParOf" srcId="{CD2D7D89-AE46-4487-8880-D95593A8061D}" destId="{B39CBC52-E8FB-41F1-B88F-7E3F947398EE}" srcOrd="10" destOrd="0" presId="urn:microsoft.com/office/officeart/2005/8/layout/vProcess5"/>
    <dgm:cxn modelId="{51292217-24C7-49B0-8360-0FAF90608CDA}" type="presParOf" srcId="{CD2D7D89-AE46-4487-8880-D95593A8061D}" destId="{7BD9670C-EA03-4EE5-A20F-C3BF30222CF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2EED7D2-52EA-4791-B088-AFFE6C3C5BC7}" type="doc">
      <dgm:prSet loTypeId="urn:microsoft.com/office/officeart/2005/8/layout/process1" loCatId="process" qsTypeId="urn:microsoft.com/office/officeart/2005/8/quickstyle/simple4" qsCatId="simple" csTypeId="urn:microsoft.com/office/officeart/2005/8/colors/accent2_2" csCatId="accent2" phldr="1"/>
      <dgm:spPr/>
    </dgm:pt>
    <dgm:pt modelId="{E49D75D9-A3E1-4196-80A9-CA617566324C}">
      <dgm:prSet phldrT="[Text]"/>
      <dgm:spPr/>
      <dgm:t>
        <a:bodyPr/>
        <a:lstStyle/>
        <a:p>
          <a:pPr algn="just">
            <a:buNone/>
          </a:pP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Conclusively, the Wales’ Nature and Wildlife Photography Exhibition is a well-consistent, culturally significant, and economical event promoting the Year of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Croeso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2025</a:t>
          </a:r>
        </a:p>
      </dgm:t>
    </dgm:pt>
    <dgm:pt modelId="{439A528C-0D5C-493F-BA05-EB1895AE1E87}" type="parTrans" cxnId="{5F216624-3581-4535-A668-D18AC22EE31A}">
      <dgm:prSet/>
      <dgm:spPr/>
      <dgm:t>
        <a:bodyPr/>
        <a:lstStyle/>
        <a:p>
          <a:pPr algn="just"/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6BFC84-113B-403A-ADD8-EB132E37B2B0}" type="sibTrans" cxnId="{5F216624-3581-4535-A668-D18AC22EE31A}">
      <dgm:prSet/>
      <dgm:spPr/>
      <dgm:t>
        <a:bodyPr/>
        <a:lstStyle/>
        <a:p>
          <a:pPr algn="just"/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5FBF0D-0B58-4B23-8F51-8631E092A67F}">
      <dgm:prSet phldrT="[Text]"/>
      <dgm:spPr/>
      <dgm:t>
        <a:bodyPr/>
        <a:lstStyle/>
        <a:p>
          <a:pPr algn="just">
            <a:buNone/>
          </a:pP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Moreover, using a mixed exploration of ecotourism, art, education, and sustainability provides a unique visitor experience that raises Welsh identity and natural beauty</a:t>
          </a:r>
        </a:p>
      </dgm:t>
    </dgm:pt>
    <dgm:pt modelId="{C76CB7DF-7C98-4686-95C2-36DAD1701D00}" type="parTrans" cxnId="{F6092DE4-8F8D-40CA-B1FC-1345C64F3C8A}">
      <dgm:prSet/>
      <dgm:spPr/>
      <dgm:t>
        <a:bodyPr/>
        <a:lstStyle/>
        <a:p>
          <a:pPr algn="just"/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4F229E-9E1C-4DC2-8879-01E52C1A0077}" type="sibTrans" cxnId="{F6092DE4-8F8D-40CA-B1FC-1345C64F3C8A}">
      <dgm:prSet/>
      <dgm:spPr/>
      <dgm:t>
        <a:bodyPr/>
        <a:lstStyle/>
        <a:p>
          <a:pPr algn="just"/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6C062B-3F2A-4D82-A253-DCF559B616B4}">
      <dgm:prSet phldrT="[Text]"/>
      <dgm:spPr/>
      <dgm:t>
        <a:bodyPr/>
        <a:lstStyle/>
        <a:p>
          <a:pPr algn="just">
            <a:buNone/>
          </a:pP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Subsequently, the event enhances local economies, facilitates environmental consciousness, and provides prospects for coordination in tourism, conservation, and creative spheres</a:t>
          </a:r>
        </a:p>
      </dgm:t>
    </dgm:pt>
    <dgm:pt modelId="{39D3D42E-75C5-4E64-950F-74B56DC30212}" type="parTrans" cxnId="{3C08E21F-9619-44FF-8890-41C09148BE63}">
      <dgm:prSet/>
      <dgm:spPr/>
      <dgm:t>
        <a:bodyPr/>
        <a:lstStyle/>
        <a:p>
          <a:pPr algn="just"/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DC1185-6BF2-43B3-AC1C-86F76A28FFD6}" type="sibTrans" cxnId="{3C08E21F-9619-44FF-8890-41C09148BE63}">
      <dgm:prSet/>
      <dgm:spPr/>
      <dgm:t>
        <a:bodyPr/>
        <a:lstStyle/>
        <a:p>
          <a:pPr algn="just"/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824149-EF52-4679-B84B-31BE289D3CE0}" type="pres">
      <dgm:prSet presAssocID="{E2EED7D2-52EA-4791-B088-AFFE6C3C5BC7}" presName="Name0" presStyleCnt="0">
        <dgm:presLayoutVars>
          <dgm:dir/>
          <dgm:resizeHandles val="exact"/>
        </dgm:presLayoutVars>
      </dgm:prSet>
      <dgm:spPr/>
    </dgm:pt>
    <dgm:pt modelId="{566D84F7-1F45-4DB1-96D2-06DDF0BF70BC}" type="pres">
      <dgm:prSet presAssocID="{E49D75D9-A3E1-4196-80A9-CA617566324C}" presName="node" presStyleLbl="node1" presStyleIdx="0" presStyleCnt="3">
        <dgm:presLayoutVars>
          <dgm:bulletEnabled val="1"/>
        </dgm:presLayoutVars>
      </dgm:prSet>
      <dgm:spPr/>
    </dgm:pt>
    <dgm:pt modelId="{FB289E4C-403F-479B-ACBC-6A32224F7AD9}" type="pres">
      <dgm:prSet presAssocID="{1D6BFC84-113B-403A-ADD8-EB132E37B2B0}" presName="sibTrans" presStyleLbl="sibTrans2D1" presStyleIdx="0" presStyleCnt="2"/>
      <dgm:spPr/>
    </dgm:pt>
    <dgm:pt modelId="{C2B0D977-F3B9-4FDB-9303-2D6C5D85EFC6}" type="pres">
      <dgm:prSet presAssocID="{1D6BFC84-113B-403A-ADD8-EB132E37B2B0}" presName="connectorText" presStyleLbl="sibTrans2D1" presStyleIdx="0" presStyleCnt="2"/>
      <dgm:spPr/>
    </dgm:pt>
    <dgm:pt modelId="{AC85B367-D903-4BE3-A909-D0FE40BD31AB}" type="pres">
      <dgm:prSet presAssocID="{FB5FBF0D-0B58-4B23-8F51-8631E092A67F}" presName="node" presStyleLbl="node1" presStyleIdx="1" presStyleCnt="3">
        <dgm:presLayoutVars>
          <dgm:bulletEnabled val="1"/>
        </dgm:presLayoutVars>
      </dgm:prSet>
      <dgm:spPr/>
    </dgm:pt>
    <dgm:pt modelId="{F504ED60-19AE-42C0-BA7B-3BB7E4636E58}" type="pres">
      <dgm:prSet presAssocID="{284F229E-9E1C-4DC2-8879-01E52C1A0077}" presName="sibTrans" presStyleLbl="sibTrans2D1" presStyleIdx="1" presStyleCnt="2"/>
      <dgm:spPr/>
    </dgm:pt>
    <dgm:pt modelId="{A4D81CD0-2DFE-4A2E-B3F3-918D56898079}" type="pres">
      <dgm:prSet presAssocID="{284F229E-9E1C-4DC2-8879-01E52C1A0077}" presName="connectorText" presStyleLbl="sibTrans2D1" presStyleIdx="1" presStyleCnt="2"/>
      <dgm:spPr/>
    </dgm:pt>
    <dgm:pt modelId="{0EB9EE6A-355D-4ABC-8F7C-D56ED83923B8}" type="pres">
      <dgm:prSet presAssocID="{716C062B-3F2A-4D82-A253-DCF559B616B4}" presName="node" presStyleLbl="node1" presStyleIdx="2" presStyleCnt="3">
        <dgm:presLayoutVars>
          <dgm:bulletEnabled val="1"/>
        </dgm:presLayoutVars>
      </dgm:prSet>
      <dgm:spPr/>
    </dgm:pt>
  </dgm:ptLst>
  <dgm:cxnLst>
    <dgm:cxn modelId="{C28F3312-2161-45D3-A1A1-27234DA86A7D}" type="presOf" srcId="{FB5FBF0D-0B58-4B23-8F51-8631E092A67F}" destId="{AC85B367-D903-4BE3-A909-D0FE40BD31AB}" srcOrd="0" destOrd="0" presId="urn:microsoft.com/office/officeart/2005/8/layout/process1"/>
    <dgm:cxn modelId="{3C08E21F-9619-44FF-8890-41C09148BE63}" srcId="{E2EED7D2-52EA-4791-B088-AFFE6C3C5BC7}" destId="{716C062B-3F2A-4D82-A253-DCF559B616B4}" srcOrd="2" destOrd="0" parTransId="{39D3D42E-75C5-4E64-950F-74B56DC30212}" sibTransId="{F3DC1185-6BF2-43B3-AC1C-86F76A28FFD6}"/>
    <dgm:cxn modelId="{5F216624-3581-4535-A668-D18AC22EE31A}" srcId="{E2EED7D2-52EA-4791-B088-AFFE6C3C5BC7}" destId="{E49D75D9-A3E1-4196-80A9-CA617566324C}" srcOrd="0" destOrd="0" parTransId="{439A528C-0D5C-493F-BA05-EB1895AE1E87}" sibTransId="{1D6BFC84-113B-403A-ADD8-EB132E37B2B0}"/>
    <dgm:cxn modelId="{6AAEB173-CCCC-42A1-9F44-074E3F135C74}" type="presOf" srcId="{716C062B-3F2A-4D82-A253-DCF559B616B4}" destId="{0EB9EE6A-355D-4ABC-8F7C-D56ED83923B8}" srcOrd="0" destOrd="0" presId="urn:microsoft.com/office/officeart/2005/8/layout/process1"/>
    <dgm:cxn modelId="{3AD1AF55-D452-4CC6-B6AB-DB988183B241}" type="presOf" srcId="{E2EED7D2-52EA-4791-B088-AFFE6C3C5BC7}" destId="{BE824149-EF52-4679-B84B-31BE289D3CE0}" srcOrd="0" destOrd="0" presId="urn:microsoft.com/office/officeart/2005/8/layout/process1"/>
    <dgm:cxn modelId="{F7C6C655-6CA3-44D0-A6A2-A0B9CB3460EC}" type="presOf" srcId="{284F229E-9E1C-4DC2-8879-01E52C1A0077}" destId="{F504ED60-19AE-42C0-BA7B-3BB7E4636E58}" srcOrd="0" destOrd="0" presId="urn:microsoft.com/office/officeart/2005/8/layout/process1"/>
    <dgm:cxn modelId="{5B336556-2C16-4F75-ADB6-8FC7B950ACA9}" type="presOf" srcId="{284F229E-9E1C-4DC2-8879-01E52C1A0077}" destId="{A4D81CD0-2DFE-4A2E-B3F3-918D56898079}" srcOrd="1" destOrd="0" presId="urn:microsoft.com/office/officeart/2005/8/layout/process1"/>
    <dgm:cxn modelId="{B7152595-71FB-4065-B213-E43C4F16C715}" type="presOf" srcId="{1D6BFC84-113B-403A-ADD8-EB132E37B2B0}" destId="{C2B0D977-F3B9-4FDB-9303-2D6C5D85EFC6}" srcOrd="1" destOrd="0" presId="urn:microsoft.com/office/officeart/2005/8/layout/process1"/>
    <dgm:cxn modelId="{69821FB8-21FD-4ABA-862B-0450D6C70622}" type="presOf" srcId="{E49D75D9-A3E1-4196-80A9-CA617566324C}" destId="{566D84F7-1F45-4DB1-96D2-06DDF0BF70BC}" srcOrd="0" destOrd="0" presId="urn:microsoft.com/office/officeart/2005/8/layout/process1"/>
    <dgm:cxn modelId="{F6092DE4-8F8D-40CA-B1FC-1345C64F3C8A}" srcId="{E2EED7D2-52EA-4791-B088-AFFE6C3C5BC7}" destId="{FB5FBF0D-0B58-4B23-8F51-8631E092A67F}" srcOrd="1" destOrd="0" parTransId="{C76CB7DF-7C98-4686-95C2-36DAD1701D00}" sibTransId="{284F229E-9E1C-4DC2-8879-01E52C1A0077}"/>
    <dgm:cxn modelId="{3ADBB9F4-07D4-435B-B4BB-05138B8C9CE2}" type="presOf" srcId="{1D6BFC84-113B-403A-ADD8-EB132E37B2B0}" destId="{FB289E4C-403F-479B-ACBC-6A32224F7AD9}" srcOrd="0" destOrd="0" presId="urn:microsoft.com/office/officeart/2005/8/layout/process1"/>
    <dgm:cxn modelId="{B80CF4AE-F213-4381-8F59-6DAD9BF5A0B6}" type="presParOf" srcId="{BE824149-EF52-4679-B84B-31BE289D3CE0}" destId="{566D84F7-1F45-4DB1-96D2-06DDF0BF70BC}" srcOrd="0" destOrd="0" presId="urn:microsoft.com/office/officeart/2005/8/layout/process1"/>
    <dgm:cxn modelId="{7AA10A4C-D0C4-4A49-9DA6-64E11322D869}" type="presParOf" srcId="{BE824149-EF52-4679-B84B-31BE289D3CE0}" destId="{FB289E4C-403F-479B-ACBC-6A32224F7AD9}" srcOrd="1" destOrd="0" presId="urn:microsoft.com/office/officeart/2005/8/layout/process1"/>
    <dgm:cxn modelId="{B4F3C528-AABF-4B95-9573-84AC60A66149}" type="presParOf" srcId="{FB289E4C-403F-479B-ACBC-6A32224F7AD9}" destId="{C2B0D977-F3B9-4FDB-9303-2D6C5D85EFC6}" srcOrd="0" destOrd="0" presId="urn:microsoft.com/office/officeart/2005/8/layout/process1"/>
    <dgm:cxn modelId="{986C72E4-77AD-4611-B584-E90B8B56B0C5}" type="presParOf" srcId="{BE824149-EF52-4679-B84B-31BE289D3CE0}" destId="{AC85B367-D903-4BE3-A909-D0FE40BD31AB}" srcOrd="2" destOrd="0" presId="urn:microsoft.com/office/officeart/2005/8/layout/process1"/>
    <dgm:cxn modelId="{476BB333-3997-4D3C-9477-133E0218E9C0}" type="presParOf" srcId="{BE824149-EF52-4679-B84B-31BE289D3CE0}" destId="{F504ED60-19AE-42C0-BA7B-3BB7E4636E58}" srcOrd="3" destOrd="0" presId="urn:microsoft.com/office/officeart/2005/8/layout/process1"/>
    <dgm:cxn modelId="{461D60A3-007F-4EE3-8A5C-159A0EC5E751}" type="presParOf" srcId="{F504ED60-19AE-42C0-BA7B-3BB7E4636E58}" destId="{A4D81CD0-2DFE-4A2E-B3F3-918D56898079}" srcOrd="0" destOrd="0" presId="urn:microsoft.com/office/officeart/2005/8/layout/process1"/>
    <dgm:cxn modelId="{8DDFD5FE-E668-4DAE-8213-1977C556DE17}" type="presParOf" srcId="{BE824149-EF52-4679-B84B-31BE289D3CE0}" destId="{0EB9EE6A-355D-4ABC-8F7C-D56ED83923B8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E83D71-30E8-4A93-A7AE-8C59BDC6325B}">
      <dsp:nvSpPr>
        <dsp:cNvPr id="0" name=""/>
        <dsp:cNvSpPr/>
      </dsp:nvSpPr>
      <dsp:spPr>
        <a:xfrm>
          <a:off x="2" y="95177"/>
          <a:ext cx="5929591" cy="1382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Wales Nature and Wildlife Photography Exhibition is a unique event that aims to appreciate the beauty of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Wales'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landscapes and wildlife. </a:t>
          </a:r>
        </a:p>
      </dsp:txBody>
      <dsp:txXfrm>
        <a:off x="40508" y="135683"/>
        <a:ext cx="4188177" cy="1301978"/>
      </dsp:txXfrm>
    </dsp:sp>
    <dsp:sp modelId="{BE4798D0-A8F7-4075-99CD-936D72B73489}">
      <dsp:nvSpPr>
        <dsp:cNvPr id="0" name=""/>
        <dsp:cNvSpPr/>
      </dsp:nvSpPr>
      <dsp:spPr>
        <a:xfrm>
          <a:off x="2" y="1617596"/>
          <a:ext cx="5929591" cy="1382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However, the event aims to aid the “Year of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Croeso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2025” by welcoming visitors worldwide and presenting the country's nature, culture, and benevolent atmosphere</a:t>
          </a:r>
        </a:p>
      </dsp:txBody>
      <dsp:txXfrm>
        <a:off x="40508" y="1658102"/>
        <a:ext cx="4267799" cy="1301978"/>
      </dsp:txXfrm>
    </dsp:sp>
    <dsp:sp modelId="{921B2D1D-3B24-4914-AA62-4B842424172F}">
      <dsp:nvSpPr>
        <dsp:cNvPr id="0" name=""/>
        <dsp:cNvSpPr/>
      </dsp:nvSpPr>
      <dsp:spPr>
        <a:xfrm>
          <a:off x="0" y="3219384"/>
          <a:ext cx="5929591" cy="1382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Therefore, the purpose of this event is to encourage sustainable tourism, preserve the environment and make people feel a closer connection to Wales and its natural wonders.</a:t>
          </a:r>
        </a:p>
      </dsp:txBody>
      <dsp:txXfrm>
        <a:off x="40506" y="3259890"/>
        <a:ext cx="4267799" cy="1301978"/>
      </dsp:txXfrm>
    </dsp:sp>
    <dsp:sp modelId="{2EC2D8B5-9731-47A7-97A2-3F2A7F72A744}">
      <dsp:nvSpPr>
        <dsp:cNvPr id="0" name=""/>
        <dsp:cNvSpPr/>
      </dsp:nvSpPr>
      <dsp:spPr>
        <a:xfrm>
          <a:off x="4141211" y="1048767"/>
          <a:ext cx="898943" cy="89894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43473" y="1048767"/>
        <a:ext cx="494419" cy="676455"/>
      </dsp:txXfrm>
    </dsp:sp>
    <dsp:sp modelId="{ACD9F26D-6EF7-4DD6-8AF6-81519F286B94}">
      <dsp:nvSpPr>
        <dsp:cNvPr id="0" name=""/>
        <dsp:cNvSpPr/>
      </dsp:nvSpPr>
      <dsp:spPr>
        <a:xfrm>
          <a:off x="4517862" y="2674143"/>
          <a:ext cx="898943" cy="89894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20124" y="2674143"/>
        <a:ext cx="494419" cy="6764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95CE85-E9F6-483A-8507-BDC02B249A4F}">
      <dsp:nvSpPr>
        <dsp:cNvPr id="0" name=""/>
        <dsp:cNvSpPr/>
      </dsp:nvSpPr>
      <dsp:spPr>
        <a:xfrm>
          <a:off x="6789" y="1238966"/>
          <a:ext cx="2025882" cy="12842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Event Focus</a:t>
          </a: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photography exhibition showcasing stunning images of Welsh landscapes and wildlife.</a:t>
          </a:r>
        </a:p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Highlights the natural beauty, biodiversity, and heritage of Wales</a:t>
          </a:r>
        </a:p>
      </dsp:txBody>
      <dsp:txXfrm>
        <a:off x="44403" y="1276580"/>
        <a:ext cx="1950654" cy="1209003"/>
      </dsp:txXfrm>
    </dsp:sp>
    <dsp:sp modelId="{FD4C2C1E-4D15-4397-9505-3E497234B6CA}">
      <dsp:nvSpPr>
        <dsp:cNvPr id="0" name=""/>
        <dsp:cNvSpPr/>
      </dsp:nvSpPr>
      <dsp:spPr>
        <a:xfrm>
          <a:off x="2116172" y="1777541"/>
          <a:ext cx="177020" cy="20708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16172" y="1818957"/>
        <a:ext cx="123914" cy="124248"/>
      </dsp:txXfrm>
    </dsp:sp>
    <dsp:sp modelId="{E3CF933B-2126-4CA2-8AB8-C94790FDFD47}">
      <dsp:nvSpPr>
        <dsp:cNvPr id="0" name=""/>
        <dsp:cNvSpPr/>
      </dsp:nvSpPr>
      <dsp:spPr>
        <a:xfrm>
          <a:off x="2366673" y="1216284"/>
          <a:ext cx="1958924" cy="13295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Location</a:t>
          </a: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Snowdonia National Park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Known for rugged mountains, rare species, and iconic scenery.</a:t>
          </a:r>
        </a:p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Brecon Beacons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A designated Dark Sky Reserve with rich wildlife and rolling hills.</a:t>
          </a:r>
        </a:p>
      </dsp:txBody>
      <dsp:txXfrm>
        <a:off x="2405616" y="1255227"/>
        <a:ext cx="1881038" cy="1251709"/>
      </dsp:txXfrm>
    </dsp:sp>
    <dsp:sp modelId="{E224F05C-DF3A-4F97-8D78-A3CE8D91501E}">
      <dsp:nvSpPr>
        <dsp:cNvPr id="0" name=""/>
        <dsp:cNvSpPr/>
      </dsp:nvSpPr>
      <dsp:spPr>
        <a:xfrm>
          <a:off x="4409097" y="1777541"/>
          <a:ext cx="177020" cy="20708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9097" y="1818957"/>
        <a:ext cx="123914" cy="124248"/>
      </dsp:txXfrm>
    </dsp:sp>
    <dsp:sp modelId="{578ED019-2981-43B2-879D-182396503446}">
      <dsp:nvSpPr>
        <dsp:cNvPr id="0" name=""/>
        <dsp:cNvSpPr/>
      </dsp:nvSpPr>
      <dsp:spPr>
        <a:xfrm>
          <a:off x="4659598" y="1264943"/>
          <a:ext cx="1543836" cy="12322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Why the Event Was Selected</a:t>
          </a:r>
        </a:p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Appeals to nature lovers, photographers, tourists, and cultural enthusiasts.</a:t>
          </a:r>
        </a:p>
      </dsp:txBody>
      <dsp:txXfrm>
        <a:off x="4695690" y="1301035"/>
        <a:ext cx="1471652" cy="1160092"/>
      </dsp:txXfrm>
    </dsp:sp>
    <dsp:sp modelId="{E925E8ED-DA6E-44C6-B2EE-F34C7F922E97}">
      <dsp:nvSpPr>
        <dsp:cNvPr id="0" name=""/>
        <dsp:cNvSpPr/>
      </dsp:nvSpPr>
      <dsp:spPr>
        <a:xfrm rot="49443">
          <a:off x="6273682" y="1790726"/>
          <a:ext cx="148956" cy="20708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73684" y="1831821"/>
        <a:ext cx="104269" cy="124248"/>
      </dsp:txXfrm>
    </dsp:sp>
    <dsp:sp modelId="{06FCCBB8-F16F-4C1B-9E0B-8F0EE748BA06}">
      <dsp:nvSpPr>
        <dsp:cNvPr id="0" name=""/>
        <dsp:cNvSpPr/>
      </dsp:nvSpPr>
      <dsp:spPr>
        <a:xfrm>
          <a:off x="6484456" y="1317437"/>
          <a:ext cx="1269086" cy="11758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Venue Suitability</a:t>
          </a: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Outdoor and indoor exhibit spaces available in visitor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centres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and natural trails.</a:t>
          </a: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18895" y="1351876"/>
        <a:ext cx="1200208" cy="1106954"/>
      </dsp:txXfrm>
    </dsp:sp>
    <dsp:sp modelId="{A78AD0E0-51BF-4073-B60E-636DE38D4833}">
      <dsp:nvSpPr>
        <dsp:cNvPr id="0" name=""/>
        <dsp:cNvSpPr/>
      </dsp:nvSpPr>
      <dsp:spPr>
        <a:xfrm rot="21566515">
          <a:off x="7851980" y="1793657"/>
          <a:ext cx="208707" cy="20708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51981" y="1835376"/>
        <a:ext cx="146583" cy="124248"/>
      </dsp:txXfrm>
    </dsp:sp>
    <dsp:sp modelId="{538E5FD2-B454-42F3-B6E8-105D649C97CD}">
      <dsp:nvSpPr>
        <dsp:cNvPr id="0" name=""/>
        <dsp:cNvSpPr/>
      </dsp:nvSpPr>
      <dsp:spPr>
        <a:xfrm>
          <a:off x="8147313" y="1351426"/>
          <a:ext cx="1606285" cy="10721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Date</a:t>
          </a: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Wingdings" panose="05000000000000000000" pitchFamily="2" charset="2"/>
            <a:buChar char="Ø"/>
          </a:pP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June–July 2025</a:t>
          </a: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Wingdings" panose="05000000000000000000" pitchFamily="2" charset="2"/>
            <a:buChar char="Ø"/>
          </a:pP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Aligned with Wales' </a:t>
          </a:r>
          <a:r>
            <a:rPr lang="en-US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peak tourist season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to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maximise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attendance and visibility.</a:t>
          </a:r>
        </a:p>
      </dsp:txBody>
      <dsp:txXfrm>
        <a:off x="8178716" y="1382829"/>
        <a:ext cx="1543479" cy="10093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AEC6DF-A8FD-4880-AC75-76188E30E977}">
      <dsp:nvSpPr>
        <dsp:cNvPr id="0" name=""/>
        <dsp:cNvSpPr/>
      </dsp:nvSpPr>
      <dsp:spPr>
        <a:xfrm>
          <a:off x="0" y="79548"/>
          <a:ext cx="4696059" cy="996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To pull more than 5,000 local and international visitors between Jun and July 2025.</a:t>
          </a:r>
        </a:p>
      </dsp:txBody>
      <dsp:txXfrm>
        <a:off x="29186" y="108734"/>
        <a:ext cx="3620785" cy="938102"/>
      </dsp:txXfrm>
    </dsp:sp>
    <dsp:sp modelId="{801A555C-679D-43F3-AE15-81FCE5541A1C}">
      <dsp:nvSpPr>
        <dsp:cNvPr id="0" name=""/>
        <dsp:cNvSpPr/>
      </dsp:nvSpPr>
      <dsp:spPr>
        <a:xfrm>
          <a:off x="414358" y="1162553"/>
          <a:ext cx="4696059" cy="996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To raise at least £ 150,000 in ticket sales, branded merchandise and sponsorships.</a:t>
          </a:r>
        </a:p>
      </dsp:txBody>
      <dsp:txXfrm>
        <a:off x="443544" y="1191739"/>
        <a:ext cx="3575620" cy="938102"/>
      </dsp:txXfrm>
    </dsp:sp>
    <dsp:sp modelId="{C7D578C8-2FE5-4C57-8934-3626B585E2FB}">
      <dsp:nvSpPr>
        <dsp:cNvPr id="0" name=""/>
        <dsp:cNvSpPr/>
      </dsp:nvSpPr>
      <dsp:spPr>
        <a:xfrm>
          <a:off x="828716" y="2325107"/>
          <a:ext cx="4696059" cy="996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To obtain three important tourism sponsors by April 2025 for the promotion and backing of the event.</a:t>
          </a:r>
        </a:p>
      </dsp:txBody>
      <dsp:txXfrm>
        <a:off x="857902" y="2354293"/>
        <a:ext cx="3575620" cy="938102"/>
      </dsp:txXfrm>
    </dsp:sp>
    <dsp:sp modelId="{2CCA977A-E9AF-4453-B2F9-3537DCA9C528}">
      <dsp:nvSpPr>
        <dsp:cNvPr id="0" name=""/>
        <dsp:cNvSpPr/>
      </dsp:nvSpPr>
      <dsp:spPr>
        <a:xfrm>
          <a:off x="4048351" y="755659"/>
          <a:ext cx="647708" cy="64770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94085" y="755659"/>
        <a:ext cx="356240" cy="487400"/>
      </dsp:txXfrm>
    </dsp:sp>
    <dsp:sp modelId="{242520CA-CD92-43C9-B2BB-E47EB01BD3D6}">
      <dsp:nvSpPr>
        <dsp:cNvPr id="0" name=""/>
        <dsp:cNvSpPr/>
      </dsp:nvSpPr>
      <dsp:spPr>
        <a:xfrm>
          <a:off x="4462709" y="1911570"/>
          <a:ext cx="647708" cy="64770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08443" y="1911570"/>
        <a:ext cx="356240" cy="4874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B57ED1-9EC1-4324-8627-30C064D8AB42}">
      <dsp:nvSpPr>
        <dsp:cNvPr id="0" name=""/>
        <dsp:cNvSpPr/>
      </dsp:nvSpPr>
      <dsp:spPr>
        <a:xfrm>
          <a:off x="26328" y="98855"/>
          <a:ext cx="3230475" cy="9760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marketing strategy will be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centred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on digital platforms such as social media campaigns, email newsletters, and event-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centred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web content. </a:t>
          </a:r>
        </a:p>
      </dsp:txBody>
      <dsp:txXfrm>
        <a:off x="54916" y="127443"/>
        <a:ext cx="2177229" cy="918884"/>
      </dsp:txXfrm>
    </dsp:sp>
    <dsp:sp modelId="{5C71CE3D-73B2-4DA7-B6E7-6AAF068A34B4}">
      <dsp:nvSpPr>
        <dsp:cNvPr id="0" name=""/>
        <dsp:cNvSpPr/>
      </dsp:nvSpPr>
      <dsp:spPr>
        <a:xfrm>
          <a:off x="285041" y="1138736"/>
          <a:ext cx="3230475" cy="9760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However, early-bird ticket offers will make people book in advance, while a photography competition will bring enthusiasts and publicity materials (Yen et al., 2023). </a:t>
          </a:r>
        </a:p>
      </dsp:txBody>
      <dsp:txXfrm>
        <a:off x="313629" y="1167324"/>
        <a:ext cx="2253818" cy="918884"/>
      </dsp:txXfrm>
    </dsp:sp>
    <dsp:sp modelId="{EE8766C5-200F-45C9-9C6C-864F409CB88C}">
      <dsp:nvSpPr>
        <dsp:cNvPr id="0" name=""/>
        <dsp:cNvSpPr/>
      </dsp:nvSpPr>
      <dsp:spPr>
        <a:xfrm>
          <a:off x="570083" y="2277473"/>
          <a:ext cx="3230475" cy="9760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Collaborations with Visit Wales and the regional tourism boards will enable us to gain more reach (Ormerod and Wood, 2020). </a:t>
          </a:r>
        </a:p>
      </dsp:txBody>
      <dsp:txXfrm>
        <a:off x="598671" y="2306061"/>
        <a:ext cx="2253818" cy="918884"/>
      </dsp:txXfrm>
    </dsp:sp>
    <dsp:sp modelId="{DEE174AC-8329-4699-B24B-C23836B55187}">
      <dsp:nvSpPr>
        <dsp:cNvPr id="0" name=""/>
        <dsp:cNvSpPr/>
      </dsp:nvSpPr>
      <dsp:spPr>
        <a:xfrm>
          <a:off x="2596036" y="740178"/>
          <a:ext cx="634439" cy="634439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38785" y="740178"/>
        <a:ext cx="348941" cy="477415"/>
      </dsp:txXfrm>
    </dsp:sp>
    <dsp:sp modelId="{98D7D222-14EF-4696-B19B-3644FEBA17A2}">
      <dsp:nvSpPr>
        <dsp:cNvPr id="0" name=""/>
        <dsp:cNvSpPr/>
      </dsp:nvSpPr>
      <dsp:spPr>
        <a:xfrm>
          <a:off x="2881077" y="1872408"/>
          <a:ext cx="634439" cy="634439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23826" y="1872408"/>
        <a:ext cx="348941" cy="4774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93651-35EC-4BAB-8660-0D62CB43F614}">
      <dsp:nvSpPr>
        <dsp:cNvPr id="0" name=""/>
        <dsp:cNvSpPr/>
      </dsp:nvSpPr>
      <dsp:spPr>
        <a:xfrm>
          <a:off x="0" y="0"/>
          <a:ext cx="7189470" cy="5029199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ABDE652-17C1-4374-8416-C6EDE6875B9A}">
      <dsp:nvSpPr>
        <dsp:cNvPr id="0" name=""/>
        <dsp:cNvSpPr/>
      </dsp:nvSpPr>
      <dsp:spPr>
        <a:xfrm>
          <a:off x="0" y="1508759"/>
          <a:ext cx="2537460" cy="20116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exhibition will be held in Snowdonia National Park and the Brecon Beacons in two famous Welsh locations. </a:t>
          </a:r>
        </a:p>
      </dsp:txBody>
      <dsp:txXfrm>
        <a:off x="98202" y="1606961"/>
        <a:ext cx="2341056" cy="1815276"/>
      </dsp:txXfrm>
    </dsp:sp>
    <dsp:sp modelId="{2FA808FD-8661-4756-B8D4-DCE94BA2AA69}">
      <dsp:nvSpPr>
        <dsp:cNvPr id="0" name=""/>
        <dsp:cNvSpPr/>
      </dsp:nvSpPr>
      <dsp:spPr>
        <a:xfrm>
          <a:off x="2960369" y="1508759"/>
          <a:ext cx="2537460" cy="20116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According to Sorrentino et al. (2020), advance permissions from the authorities in parks will be secured.</a:t>
          </a:r>
        </a:p>
      </dsp:txBody>
      <dsp:txXfrm>
        <a:off x="3058571" y="1606961"/>
        <a:ext cx="2341056" cy="1815276"/>
      </dsp:txXfrm>
    </dsp:sp>
    <dsp:sp modelId="{17D24CCA-9A0A-42F8-BFCD-B36C27337F73}">
      <dsp:nvSpPr>
        <dsp:cNvPr id="0" name=""/>
        <dsp:cNvSpPr/>
      </dsp:nvSpPr>
      <dsp:spPr>
        <a:xfrm>
          <a:off x="5920740" y="1508759"/>
          <a:ext cx="2537460" cy="20116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Moreover, Snowdonia delivers breathtaking mountain views and one-of-a-kind wildlife; the Brecon Beacons offers dark sky status and a beautiful environment</a:t>
          </a:r>
        </a:p>
      </dsp:txBody>
      <dsp:txXfrm>
        <a:off x="6018942" y="1606961"/>
        <a:ext cx="2341056" cy="18152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4B7D23-95CA-44A6-8A57-F93B7D38BAF3}">
      <dsp:nvSpPr>
        <dsp:cNvPr id="0" name=""/>
        <dsp:cNvSpPr/>
      </dsp:nvSpPr>
      <dsp:spPr>
        <a:xfrm>
          <a:off x="274139" y="-15457"/>
          <a:ext cx="5090579" cy="14001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number of core staff required for the event is at least 10, including planners, curators, digital managers, and guides.</a:t>
          </a:r>
        </a:p>
      </dsp:txBody>
      <dsp:txXfrm>
        <a:off x="315148" y="25552"/>
        <a:ext cx="3610319" cy="1318145"/>
      </dsp:txXfrm>
    </dsp:sp>
    <dsp:sp modelId="{EF19C0ED-7D08-4966-855E-8F0D5EFAD350}">
      <dsp:nvSpPr>
        <dsp:cNvPr id="0" name=""/>
        <dsp:cNvSpPr/>
      </dsp:nvSpPr>
      <dsp:spPr>
        <a:xfrm>
          <a:off x="428823" y="1536021"/>
          <a:ext cx="5120277" cy="1272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According to Brady and Prior (2020), coordination in terms of two National Parks will adhere to severe conservation guidelines and health and safety standards.</a:t>
          </a:r>
        </a:p>
      </dsp:txBody>
      <dsp:txXfrm>
        <a:off x="466101" y="1573299"/>
        <a:ext cx="3789604" cy="1198204"/>
      </dsp:txXfrm>
    </dsp:sp>
    <dsp:sp modelId="{383FA22B-4C4C-4399-BE5B-B75401BA97CA}">
      <dsp:nvSpPr>
        <dsp:cNvPr id="0" name=""/>
        <dsp:cNvSpPr/>
      </dsp:nvSpPr>
      <dsp:spPr>
        <a:xfrm>
          <a:off x="851246" y="3040192"/>
          <a:ext cx="5120277" cy="1272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Twenty other volunteer student photographers, including local ambassadors, will help with logistics and visitor interaction (Heimlich, 2020). </a:t>
          </a:r>
        </a:p>
      </dsp:txBody>
      <dsp:txXfrm>
        <a:off x="888524" y="3077470"/>
        <a:ext cx="3796004" cy="1198204"/>
      </dsp:txXfrm>
    </dsp:sp>
    <dsp:sp modelId="{707859AA-3768-4FD7-96B7-84A200ED4F66}">
      <dsp:nvSpPr>
        <dsp:cNvPr id="0" name=""/>
        <dsp:cNvSpPr/>
      </dsp:nvSpPr>
      <dsp:spPr>
        <a:xfrm>
          <a:off x="1280069" y="4544363"/>
          <a:ext cx="5120277" cy="1272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Moreover, some key resources needed are good exhibition panels, lighting, temporary structures, portable toilets, signage, ticket booths and security</a:t>
          </a:r>
        </a:p>
      </dsp:txBody>
      <dsp:txXfrm>
        <a:off x="1317347" y="4581641"/>
        <a:ext cx="3789604" cy="1198204"/>
      </dsp:txXfrm>
    </dsp:sp>
    <dsp:sp modelId="{A215C3BF-0807-474F-8211-D6F0B6A0BA4A}">
      <dsp:nvSpPr>
        <dsp:cNvPr id="0" name=""/>
        <dsp:cNvSpPr/>
      </dsp:nvSpPr>
      <dsp:spPr>
        <a:xfrm>
          <a:off x="4292983" y="1006669"/>
          <a:ext cx="827294" cy="827294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9124" y="1006669"/>
        <a:ext cx="455012" cy="622539"/>
      </dsp:txXfrm>
    </dsp:sp>
    <dsp:sp modelId="{6A750506-7D9F-4F7A-8C80-81479D01186E}">
      <dsp:nvSpPr>
        <dsp:cNvPr id="0" name=""/>
        <dsp:cNvSpPr/>
      </dsp:nvSpPr>
      <dsp:spPr>
        <a:xfrm>
          <a:off x="4721806" y="2510840"/>
          <a:ext cx="827294" cy="827294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07947" y="2510840"/>
        <a:ext cx="455012" cy="622539"/>
      </dsp:txXfrm>
    </dsp:sp>
    <dsp:sp modelId="{87FB0DFE-9F92-4D3C-8AC2-0DC6485F3433}">
      <dsp:nvSpPr>
        <dsp:cNvPr id="0" name=""/>
        <dsp:cNvSpPr/>
      </dsp:nvSpPr>
      <dsp:spPr>
        <a:xfrm>
          <a:off x="5144229" y="4015011"/>
          <a:ext cx="827294" cy="827294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30370" y="4015011"/>
        <a:ext cx="455012" cy="6225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D84F7-1F45-4DB1-96D2-06DDF0BF70BC}">
      <dsp:nvSpPr>
        <dsp:cNvPr id="0" name=""/>
        <dsp:cNvSpPr/>
      </dsp:nvSpPr>
      <dsp:spPr>
        <a:xfrm>
          <a:off x="7634" y="1300366"/>
          <a:ext cx="2281981" cy="26407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Conclusively, the Wales’ Nature and Wildlife Photography Exhibition is a well-consistent, culturally significant, and economical event promoting the Year of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Croeso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2025</a:t>
          </a:r>
        </a:p>
      </dsp:txBody>
      <dsp:txXfrm>
        <a:off x="74471" y="1367203"/>
        <a:ext cx="2148307" cy="2507095"/>
      </dsp:txXfrm>
    </dsp:sp>
    <dsp:sp modelId="{FB289E4C-403F-479B-ACBC-6A32224F7AD9}">
      <dsp:nvSpPr>
        <dsp:cNvPr id="0" name=""/>
        <dsp:cNvSpPr/>
      </dsp:nvSpPr>
      <dsp:spPr>
        <a:xfrm>
          <a:off x="2517814" y="2337785"/>
          <a:ext cx="483780" cy="5659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7814" y="2450971"/>
        <a:ext cx="338646" cy="339559"/>
      </dsp:txXfrm>
    </dsp:sp>
    <dsp:sp modelId="{AC85B367-D903-4BE3-A909-D0FE40BD31AB}">
      <dsp:nvSpPr>
        <dsp:cNvPr id="0" name=""/>
        <dsp:cNvSpPr/>
      </dsp:nvSpPr>
      <dsp:spPr>
        <a:xfrm>
          <a:off x="3202409" y="1300366"/>
          <a:ext cx="2281981" cy="26407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Moreover, using a mixed exploration of ecotourism, art, education, and sustainability provides a unique visitor experience that raises Welsh identity and natural beauty</a:t>
          </a:r>
        </a:p>
      </dsp:txBody>
      <dsp:txXfrm>
        <a:off x="3269246" y="1367203"/>
        <a:ext cx="2148307" cy="2507095"/>
      </dsp:txXfrm>
    </dsp:sp>
    <dsp:sp modelId="{F504ED60-19AE-42C0-BA7B-3BB7E4636E58}">
      <dsp:nvSpPr>
        <dsp:cNvPr id="0" name=""/>
        <dsp:cNvSpPr/>
      </dsp:nvSpPr>
      <dsp:spPr>
        <a:xfrm>
          <a:off x="5712588" y="2337785"/>
          <a:ext cx="483780" cy="5659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12588" y="2450971"/>
        <a:ext cx="338646" cy="339559"/>
      </dsp:txXfrm>
    </dsp:sp>
    <dsp:sp modelId="{0EB9EE6A-355D-4ABC-8F7C-D56ED83923B8}">
      <dsp:nvSpPr>
        <dsp:cNvPr id="0" name=""/>
        <dsp:cNvSpPr/>
      </dsp:nvSpPr>
      <dsp:spPr>
        <a:xfrm>
          <a:off x="6397183" y="1300366"/>
          <a:ext cx="2281981" cy="26407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Subsequently, the event enhances local economies, facilitates environmental consciousness, and provides prospects for coordination in tourism, conservation, and creative spheres</a:t>
          </a:r>
        </a:p>
      </dsp:txBody>
      <dsp:txXfrm>
        <a:off x="6464020" y="1367203"/>
        <a:ext cx="2148307" cy="2507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81E1D-A25D-4208-8DDF-D4D99E987F89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78ED5-3044-472F-9968-95A262515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487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7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674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44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485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C824-F0C5-B697-8880-CBE89263A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0885EC-4D31-CEF9-7A2C-58B188F147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81F160-051A-DA82-DABD-D2186B79B2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943DC7-DEC6-B18C-2AFE-62B4592A7B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290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C8D84-12DB-CFD5-F021-86762094D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FFE351-912D-A29F-AD20-9AA6357694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56434D-4CD2-D0A8-4FAF-2A3A583364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B7461E-4165-42B7-4D07-7E9F1E96FA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326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936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1B857-D207-87F0-2DA5-5129AC8C5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C98DB8-F574-EEA7-E307-AF128782A2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E928C8-A8EE-8A74-BA2A-AA2930BF4A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E9F827-C7C2-2339-16E1-70DC39FFFE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827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DB28A-4975-ACA0-8832-862B41562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146C69-18C2-E976-60FC-B87F3EBACE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D464FC-F961-9CD6-A75C-331BA12834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42D433-8E03-CCFA-E226-80D25E1514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78ED5-3044-472F-9968-95A26251545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11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sites/default/files/statistics-and-research/2020-06/wales-tourism-performance-january-to-december-2019-208.pd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wales.com/about/welcome-wales/where-wales" TargetMode="External"/><Relationship Id="rId5" Type="http://schemas.openxmlformats.org/officeDocument/2006/relationships/hyperlink" Target="https://www.visitwales.com/en-us" TargetMode="External"/><Relationship Id="rId4" Type="http://schemas.openxmlformats.org/officeDocument/2006/relationships/hyperlink" Target="https://www.ons.gov.uk/employmentandlabourmarket/peopleinwork/employmentandemployeetypes/timeseries/lf24/lm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743200" y="0"/>
            <a:ext cx="6828188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5179980" y="2362200"/>
            <a:ext cx="4256586" cy="2696232"/>
            <a:chOff x="0" y="38100"/>
            <a:chExt cx="5675448" cy="3594976"/>
          </a:xfrm>
        </p:grpSpPr>
        <p:sp>
          <p:nvSpPr>
            <p:cNvPr id="5" name="TextBox 5"/>
            <p:cNvSpPr txBox="1"/>
            <p:nvPr/>
          </p:nvSpPr>
          <p:spPr>
            <a:xfrm>
              <a:off x="0" y="38100"/>
              <a:ext cx="5675448" cy="30615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1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Event: Wales’ Nature and Wildlife Photography Exhibition</a:t>
              </a:r>
              <a:endPara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1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Module Code: BMIH6007 </a:t>
              </a:r>
              <a:endPara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1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International Meetings Management</a:t>
              </a:r>
              <a:endPara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1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Danu Mihalachi</a:t>
              </a:r>
              <a:endPara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1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2022840</a:t>
              </a:r>
            </a:p>
          </p:txBody>
        </p:sp>
        <p:sp>
          <p:nvSpPr>
            <p:cNvPr id="7" name="AutoShape 7"/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0473E2D9-48CB-D25A-D415-6642B1C895DA}"/>
              </a:ext>
            </a:extLst>
          </p:cNvPr>
          <p:cNvSpPr txBox="1"/>
          <p:nvPr/>
        </p:nvSpPr>
        <p:spPr>
          <a:xfrm>
            <a:off x="1706212" y="6324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1: </a:t>
            </a:r>
            <a:r>
              <a:rPr lang="en-US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Wales’ Nature </a:t>
            </a:r>
          </a:p>
          <a:p>
            <a:r>
              <a:rPr lang="en-US" sz="12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Visit Wales, 2025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A stone building on a hill by a lake&#10;&#10;AI-generated content may be incorrect.">
            <a:extLst>
              <a:ext uri="{FF2B5EF4-FFF2-40B4-BE49-F238E27FC236}">
                <a16:creationId xmlns:a16="http://schemas.microsoft.com/office/drawing/2014/main" id="{082A01F4-5E72-7E25-61A8-5D97D1000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12" y="130038"/>
            <a:ext cx="4661768" cy="61945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94BE362-67E7-CEA5-E265-BFE77098B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843212"/>
            <a:ext cx="7143750" cy="1628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AFBC3E-62D1-4754-FE52-915CB4471989}"/>
              </a:ext>
            </a:extLst>
          </p:cNvPr>
          <p:cNvSpPr txBox="1"/>
          <p:nvPr/>
        </p:nvSpPr>
        <p:spPr>
          <a:xfrm>
            <a:off x="3505200" y="914400"/>
            <a:ext cx="419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Declaration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E5173571-EC06-C276-610C-3773D5F43671}"/>
              </a:ext>
            </a:extLst>
          </p:cNvPr>
          <p:cNvSpPr/>
          <p:nvPr/>
        </p:nvSpPr>
        <p:spPr>
          <a:xfrm>
            <a:off x="-321366" y="0"/>
            <a:ext cx="195138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657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6F636-B5DA-5682-42D3-2F9EBDD95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18BEA10E-11AE-38C9-F430-19DA89C2F7A1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EA226CDC-9589-D486-CAB8-1954E27447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7758117"/>
              </p:ext>
            </p:extLst>
          </p:nvPr>
        </p:nvGraphicFramePr>
        <p:xfrm>
          <a:off x="2064403" y="1352616"/>
          <a:ext cx="5929594" cy="460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66BF689-11E5-2071-6018-7A2CD9566D95}"/>
              </a:ext>
            </a:extLst>
          </p:cNvPr>
          <p:cNvSpPr txBox="1"/>
          <p:nvPr/>
        </p:nvSpPr>
        <p:spPr>
          <a:xfrm>
            <a:off x="2438400" y="457200"/>
            <a:ext cx="5009322" cy="743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399"/>
              </a:lnSpc>
            </a:pPr>
            <a:r>
              <a:rPr lang="en-US" sz="4400" b="1" dirty="0">
                <a:latin typeface="Times New Roman" panose="02020603050405020304" pitchFamily="18" charset="0"/>
                <a:ea typeface="Playfair Display Bold"/>
                <a:cs typeface="Times New Roman" panose="02020603050405020304" pitchFamily="18" charset="0"/>
                <a:sym typeface="Playfair Display Bold"/>
              </a:rPr>
              <a:t>Introduction</a:t>
            </a:r>
          </a:p>
        </p:txBody>
      </p:sp>
      <p:sp>
        <p:nvSpPr>
          <p:cNvPr id="11" name="AutoShape 2" descr="Article - Park Authority">
            <a:extLst>
              <a:ext uri="{FF2B5EF4-FFF2-40B4-BE49-F238E27FC236}">
                <a16:creationId xmlns:a16="http://schemas.microsoft.com/office/drawing/2014/main" id="{4BDB455B-E8F9-B046-3E32-FFEC41A51E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3505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623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012555" y="731520"/>
            <a:ext cx="9525" cy="585216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-1" y="0"/>
            <a:ext cx="9753600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344709" y="1639896"/>
            <a:ext cx="4903531" cy="1848395"/>
            <a:chOff x="0" y="-38100"/>
            <a:chExt cx="6538041" cy="2464526"/>
          </a:xfrm>
        </p:grpSpPr>
        <p:sp>
          <p:nvSpPr>
            <p:cNvPr id="5" name="TextBox 5"/>
            <p:cNvSpPr txBox="1"/>
            <p:nvPr/>
          </p:nvSpPr>
          <p:spPr>
            <a:xfrm>
              <a:off x="0" y="-38100"/>
              <a:ext cx="6538041" cy="3901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519"/>
                </a:lnSpc>
              </a:pPr>
              <a:endParaRPr lang="en-US" sz="1799" b="1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567293"/>
              <a:ext cx="6538041" cy="3961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519"/>
                </a:lnSpc>
                <a:spcBef>
                  <a:spcPct val="0"/>
                </a:spcBef>
              </a:pPr>
              <a:endParaRPr lang="en-US" sz="1799" b="1" u="none" strike="noStrike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2129593"/>
              <a:ext cx="6538041" cy="2968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1949"/>
                </a:lnSpc>
                <a:spcBef>
                  <a:spcPct val="0"/>
                </a:spcBef>
              </a:pPr>
              <a:r>
                <a:rPr lang="en-US" sz="1299" u="none" strike="noStrike" dirty="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rPr>
                <a:t>.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D6FC195E-2FFD-BD8D-7D75-28CF5E92674A}"/>
              </a:ext>
            </a:extLst>
          </p:cNvPr>
          <p:cNvSpPr txBox="1"/>
          <p:nvPr/>
        </p:nvSpPr>
        <p:spPr>
          <a:xfrm>
            <a:off x="142045" y="318920"/>
            <a:ext cx="9373155" cy="731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399"/>
              </a:lnSpc>
            </a:pPr>
            <a:r>
              <a:rPr lang="en-US" sz="4000" b="1" dirty="0">
                <a:latin typeface="Times New Roman" panose="02020603050405020304" pitchFamily="18" charset="0"/>
                <a:ea typeface="Playfair Display Bold"/>
                <a:cs typeface="Times New Roman" panose="02020603050405020304" pitchFamily="18" charset="0"/>
                <a:sym typeface="Playfair Display Bold"/>
              </a:rPr>
              <a:t>Event Planning and Strategic Objectives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A8FC112D-9CF5-EBC6-BF27-D51FE9514B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242142"/>
              </p:ext>
            </p:extLst>
          </p:nvPr>
        </p:nvGraphicFramePr>
        <p:xfrm>
          <a:off x="1" y="231205"/>
          <a:ext cx="9753599" cy="376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0C2D8178-F723-031A-E9DD-C2760466C0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1957045"/>
              </p:ext>
            </p:extLst>
          </p:nvPr>
        </p:nvGraphicFramePr>
        <p:xfrm>
          <a:off x="2209040" y="3148327"/>
          <a:ext cx="5524776" cy="3321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583680"/>
            <a:ext cx="9753600" cy="731520"/>
          </a:xfrm>
          <a:prstGeom prst="rect">
            <a:avLst/>
          </a:prstGeom>
          <a:solidFill>
            <a:srgbClr val="738677">
              <a:alpha val="14902"/>
            </a:srgbClr>
          </a:solidFill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B588F8-E3EB-6872-726D-F2946D27CB23}"/>
              </a:ext>
            </a:extLst>
          </p:cNvPr>
          <p:cNvSpPr txBox="1"/>
          <p:nvPr/>
        </p:nvSpPr>
        <p:spPr>
          <a:xfrm>
            <a:off x="381000" y="76200"/>
            <a:ext cx="5009322" cy="743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399"/>
              </a:lnSpc>
            </a:pPr>
            <a:r>
              <a:rPr lang="en-US" sz="4400" b="1" dirty="0">
                <a:latin typeface="Times New Roman" panose="02020603050405020304" pitchFamily="18" charset="0"/>
                <a:ea typeface="Playfair Display Bold"/>
                <a:cs typeface="Times New Roman" panose="02020603050405020304" pitchFamily="18" charset="0"/>
                <a:sym typeface="Playfair Display Bold"/>
              </a:rPr>
              <a:t>SWOT Analysis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5D682B4-1F1F-9AC7-568D-7963FA080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942338"/>
              </p:ext>
            </p:extLst>
          </p:nvPr>
        </p:nvGraphicFramePr>
        <p:xfrm>
          <a:off x="762000" y="1371601"/>
          <a:ext cx="8153400" cy="457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76700">
                  <a:extLst>
                    <a:ext uri="{9D8B030D-6E8A-4147-A177-3AD203B41FA5}">
                      <a16:colId xmlns:a16="http://schemas.microsoft.com/office/drawing/2014/main" val="3382242786"/>
                    </a:ext>
                  </a:extLst>
                </a:gridCol>
                <a:gridCol w="4076700">
                  <a:extLst>
                    <a:ext uri="{9D8B030D-6E8A-4147-A177-3AD203B41FA5}">
                      <a16:colId xmlns:a16="http://schemas.microsoft.com/office/drawing/2014/main" val="1046554333"/>
                    </a:ext>
                  </a:extLst>
                </a:gridCol>
              </a:tblGrid>
              <a:tr h="24864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Strength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Unique, original concept blending art, nature, and tourism (Smith, 2012).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Strong alignment with Year of </a:t>
                      </a:r>
                      <a:r>
                        <a:rPr lang="en-US" sz="1200" b="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Croeso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2025 and Welsh tourism strategy.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of iconic, high-traffic locations (Snowdonia &amp; Brecon Beacons).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Appeals to a broad market: tourists, nature lovers, and photographers.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Promotes sustainable and cultural tourism, enhancing Wales’ global image.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715" marR="647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Weakness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outdoor setting may be weather-dependent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Limited indoor space at rural venues could restrict exhibit size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Logistical challenges in managing events across two national parks.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Reliance on sponsorship and grants for financial support.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Seasonal timing may limit long-term audience engagement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715" marR="647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440744"/>
                  </a:ext>
                </a:extLst>
              </a:tr>
              <a:tr h="20855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051560" algn="l"/>
                        </a:tabLst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Opportunity	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  <a:tabLst>
                          <a:tab pos="1051560" algn="l"/>
                        </a:tabLs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Potential for long-term partnerships with tourism, conservation, and arts.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  <a:tabLst>
                          <a:tab pos="1051560" algn="l"/>
                        </a:tabLs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 attract international media and photography networks.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  <a:tabLst>
                          <a:tab pos="1051560" algn="l"/>
                        </a:tabLs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Opportunity to involve local communities and eco-friendly businesses.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  <a:tabLst>
                          <a:tab pos="1051560" algn="l"/>
                        </a:tabLst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Expand into digital exhibitions and photo competitions globally.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715" marR="647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Threats</a:t>
                      </a:r>
                      <a:endParaRPr lang="en-US" sz="12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Potential disruptions from weather or unforeseen events strike (Rogers, 2013).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Competition from other summer festivals and outdoor events.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Rising costs (inflation) may affect the budget and visitor spending.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Environmental risks and preservation regulations may limit event scale.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715" marR="647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84424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-2362200" y="-111943"/>
            <a:ext cx="9372600" cy="6564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5519"/>
              </a:lnSpc>
            </a:pPr>
            <a:r>
              <a:rPr lang="en-US" sz="3600" b="1" dirty="0">
                <a:latin typeface="Playfair Display Bold"/>
                <a:ea typeface="Playfair Display Bold"/>
                <a:cs typeface="Playfair Display Bold"/>
                <a:sym typeface="Playfair Display Bold"/>
              </a:rPr>
              <a:t>Market Analysis </a:t>
            </a:r>
          </a:p>
        </p:txBody>
      </p:sp>
      <p:sp>
        <p:nvSpPr>
          <p:cNvPr id="6" name="AutoShape 6"/>
          <p:cNvSpPr/>
          <p:nvPr/>
        </p:nvSpPr>
        <p:spPr>
          <a:xfrm>
            <a:off x="45720" y="544519"/>
            <a:ext cx="9817100" cy="68580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7" name="AutoShape 7"/>
          <p:cNvSpPr/>
          <p:nvPr/>
        </p:nvSpPr>
        <p:spPr>
          <a:xfrm>
            <a:off x="726757" y="731520"/>
            <a:ext cx="9525" cy="585216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en-GB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CB85592-413E-8402-81D6-69F175CE3A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541312"/>
              </p:ext>
            </p:extLst>
          </p:nvPr>
        </p:nvGraphicFramePr>
        <p:xfrm>
          <a:off x="210930" y="632666"/>
          <a:ext cx="5588000" cy="65287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5596">
                  <a:extLst>
                    <a:ext uri="{9D8B030D-6E8A-4147-A177-3AD203B41FA5}">
                      <a16:colId xmlns:a16="http://schemas.microsoft.com/office/drawing/2014/main" val="1255651145"/>
                    </a:ext>
                  </a:extLst>
                </a:gridCol>
                <a:gridCol w="4502404">
                  <a:extLst>
                    <a:ext uri="{9D8B030D-6E8A-4147-A177-3AD203B41FA5}">
                      <a16:colId xmlns:a16="http://schemas.microsoft.com/office/drawing/2014/main" val="2286068749"/>
                    </a:ext>
                  </a:extLst>
                </a:gridCol>
              </a:tblGrid>
              <a:tr h="2142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Category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Details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8512492"/>
                  </a:ext>
                </a:extLst>
              </a:tr>
              <a:tr h="137846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Behavioral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Visitors are likely to be environmentally conscious and actively seek sustainable and meaningful travel experiences (O’Toole, 2011).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show strong engagement on social media, are interested in ecotourism, and often participate in cultural events.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are more willing to pay for quality, ethical, and educational experiences.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530463"/>
                  </a:ext>
                </a:extLst>
              </a:tr>
              <a:tr h="114562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Psychographics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target audience values nature, creativity, and conservation. 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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will likely have strong interests in wildlife, photography, environmental protection, and outdoor adventures (O’Toole, 2011).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Many align their leisure choices with personal values such as sustainability, mindfulness, and cultural appreciation.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16636"/>
                  </a:ext>
                </a:extLst>
              </a:tr>
              <a:tr h="126630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Demographics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Target groups include adults aged 25–55, typically of middle to upper-middle income. They may be solo </a:t>
                      </a:r>
                      <a:r>
                        <a:rPr lang="en-US" sz="1100" kern="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travellers</a:t>
                      </a: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couples, or small families.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Occupations include creatives, professionals, academics, and retirees. Education levels are generally above average, with many holding degrees (Getz and Page, 2020). 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548186"/>
                  </a:ext>
                </a:extLst>
              </a:tr>
              <a:tr h="114562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Geography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domestic market includes visitors from the UK, particularly urban centres like London, Manchester, Cardiff, and Bristol.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international market includes eco-tourists from Europe, Germany, the Netherlands, Scandinavia, and North America, especially among wildlife photographers (Getz and Page, 2020). 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409167"/>
                  </a:ext>
                </a:extLst>
              </a:tr>
              <a:tr h="137846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Competitors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Competing events include the Royal Welsh Show, Hay Festival, and Green Man Festival, which attract similar demographics but focus on agriculture, literature, or music (Meredith et al., 2021).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11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However, none specifically offer a focused, nature-based photography exhibition, making this event unique in its theme and format within the Welsh tourism calendar.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07" marR="5330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607045"/>
                  </a:ext>
                </a:extLst>
              </a:tr>
            </a:tbl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3C87600A-15B9-A2D6-FF80-A6FE4EFD3F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0993288"/>
              </p:ext>
            </p:extLst>
          </p:nvPr>
        </p:nvGraphicFramePr>
        <p:xfrm>
          <a:off x="5984115" y="2270256"/>
          <a:ext cx="3800559" cy="3253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29818" y="-42867"/>
            <a:ext cx="9783417" cy="7358068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2032456" y="228600"/>
            <a:ext cx="6972298" cy="838200"/>
            <a:chOff x="0" y="-2633128"/>
            <a:chExt cx="9296397" cy="5367960"/>
          </a:xfrm>
        </p:grpSpPr>
        <p:sp>
          <p:nvSpPr>
            <p:cNvPr id="5" name="TextBox 5"/>
            <p:cNvSpPr txBox="1"/>
            <p:nvPr/>
          </p:nvSpPr>
          <p:spPr>
            <a:xfrm>
              <a:off x="1130373" y="-2633128"/>
              <a:ext cx="8166024" cy="36135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400"/>
                </a:lnSpc>
              </a:pPr>
              <a:r>
                <a:rPr lang="en-US" sz="4000" b="1" dirty="0">
                  <a:solidFill>
                    <a:srgbClr val="FFFFFF"/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Market Research </a:t>
              </a:r>
            </a:p>
          </p:txBody>
        </p:sp>
        <p:sp>
          <p:nvSpPr>
            <p:cNvPr id="6" name="AutoShape 6"/>
            <p:cNvSpPr/>
            <p:nvPr/>
          </p:nvSpPr>
          <p:spPr>
            <a:xfrm>
              <a:off x="0" y="2714170"/>
              <a:ext cx="756771" cy="2066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AutoShape 7"/>
          <p:cNvSpPr/>
          <p:nvPr/>
        </p:nvSpPr>
        <p:spPr>
          <a:xfrm>
            <a:off x="715716" y="731520"/>
            <a:ext cx="15804" cy="585216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797D8D-CE1A-11A3-FD5C-EEA9864581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192" y="853780"/>
            <a:ext cx="4497860" cy="1930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61EAB5A-2400-BE2A-C1E0-CBF9793AD196}"/>
              </a:ext>
            </a:extLst>
          </p:cNvPr>
          <p:cNvSpPr txBox="1"/>
          <p:nvPr/>
        </p:nvSpPr>
        <p:spPr>
          <a:xfrm>
            <a:off x="4996696" y="1418546"/>
            <a:ext cx="46502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graph shows that the employment rate in the UK gradually increases from 2018 to 2025.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5A3D9C-0228-09E6-8229-4AEF562DED3E}"/>
              </a:ext>
            </a:extLst>
          </p:cNvPr>
          <p:cNvSpPr txBox="1"/>
          <p:nvPr/>
        </p:nvSpPr>
        <p:spPr>
          <a:xfrm>
            <a:off x="-91564" y="2735972"/>
            <a:ext cx="5058451" cy="1020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Aft>
                <a:spcPts val="1000"/>
              </a:spcAft>
              <a:buNone/>
            </a:pPr>
            <a:r>
              <a:rPr lang="en-US" sz="1200" i="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5: Employment rate in the UK</a:t>
            </a:r>
            <a:endParaRPr lang="en-US" sz="1200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marR="0" algn="ctr">
              <a:lnSpc>
                <a:spcPct val="150000"/>
              </a:lnSpc>
              <a:spcAft>
                <a:spcPts val="1200"/>
              </a:spcAft>
            </a:pP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Source: (Office for National Statistics, 2024)</a:t>
            </a:r>
          </a:p>
          <a:p>
            <a:endParaRPr lang="en-US" sz="12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D3B5483-9F53-5113-9FF7-8A8FB484C9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9080" y="2720697"/>
            <a:ext cx="4245309" cy="191628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D6824FB-66CE-450C-CF0D-54E6907A9C51}"/>
              </a:ext>
            </a:extLst>
          </p:cNvPr>
          <p:cNvSpPr txBox="1"/>
          <p:nvPr/>
        </p:nvSpPr>
        <p:spPr>
          <a:xfrm>
            <a:off x="5132078" y="4563371"/>
            <a:ext cx="4668348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Aft>
                <a:spcPts val="1000"/>
              </a:spcAft>
              <a:buNone/>
            </a:pPr>
            <a:r>
              <a:rPr lang="en-US" sz="1200" i="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6: Volume of Trips and Expenditure on Tourism Day Visits</a:t>
            </a:r>
            <a:endParaRPr lang="en-US" sz="1200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15000"/>
              </a:lnSpc>
              <a:spcAft>
                <a:spcPts val="800"/>
              </a:spcAft>
            </a:pPr>
            <a:r>
              <a:rPr lang="en-US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(</a:t>
            </a:r>
            <a:r>
              <a:rPr lang="en-US" sz="12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Gov.Wales</a:t>
            </a:r>
            <a:r>
              <a:rPr lang="en-US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2019</a:t>
            </a:r>
            <a:r>
              <a:rPr lang="en-US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endParaRPr lang="en-US" sz="1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AB9A0B3-8E2D-0BFC-6EB8-1F1D164551C2}"/>
              </a:ext>
            </a:extLst>
          </p:cNvPr>
          <p:cNvSpPr txBox="1"/>
          <p:nvPr/>
        </p:nvSpPr>
        <p:spPr>
          <a:xfrm>
            <a:off x="405444" y="3542726"/>
            <a:ext cx="4699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Ø"/>
            </a:pPr>
            <a:r>
              <a:rPr lang="en-US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table demonstrated that tourism visits in Wales reduced by 8.8% compared to 2018. However, in the context of Great Britain, the trip decreased by 2.9% compared to 2018. </a:t>
            </a:r>
          </a:p>
          <a:p>
            <a:pPr marL="171450" indent="-171450" algn="just">
              <a:buFont typeface="Wingdings" panose="05000000000000000000" pitchFamily="2" charset="2"/>
              <a:buChar char="Ø"/>
            </a:pPr>
            <a:endParaRPr lang="en-US" sz="12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1639341-3F86-BEA4-93A5-95DC8122C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192" y="4707374"/>
            <a:ext cx="4574695" cy="190612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831F168-06C2-DE2B-14A5-D9C465DB6607}"/>
              </a:ext>
            </a:extLst>
          </p:cNvPr>
          <p:cNvSpPr txBox="1"/>
          <p:nvPr/>
        </p:nvSpPr>
        <p:spPr>
          <a:xfrm>
            <a:off x="392192" y="6543315"/>
            <a:ext cx="4668348" cy="121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Aft>
                <a:spcPts val="1000"/>
              </a:spcAft>
              <a:buNone/>
            </a:pPr>
            <a:r>
              <a:rPr lang="en-US" sz="1200" i="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7: Monthly volume of overnight trips in Wales</a:t>
            </a:r>
            <a:endParaRPr lang="en-US" sz="1200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15000"/>
              </a:lnSpc>
              <a:spcAft>
                <a:spcPts val="800"/>
              </a:spcAft>
            </a:pPr>
            <a:r>
              <a:rPr lang="en-US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(</a:t>
            </a:r>
            <a:r>
              <a:rPr lang="en-US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Gov. Wales, 2019</a:t>
            </a:r>
            <a:r>
              <a:rPr lang="en-US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marR="0" algn="ctr">
              <a:spcAft>
                <a:spcPts val="1000"/>
              </a:spcAft>
              <a:buNone/>
            </a:pP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99471B4-2495-1002-6023-D6520E3EA75A}"/>
              </a:ext>
            </a:extLst>
          </p:cNvPr>
          <p:cNvSpPr txBox="1"/>
          <p:nvPr/>
        </p:nvSpPr>
        <p:spPr>
          <a:xfrm>
            <a:off x="5371130" y="5562600"/>
            <a:ext cx="3633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graph demonstrates that the highest visits are in June, July and August as compared to other months respectively. </a:t>
            </a:r>
          </a:p>
          <a:p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F77CA-0685-2A48-5CA9-D21F30AA8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56ED63BC-0941-7666-5B0F-F0FA3646B36B}"/>
              </a:ext>
            </a:extLst>
          </p:cNvPr>
          <p:cNvSpPr/>
          <p:nvPr/>
        </p:nvSpPr>
        <p:spPr>
          <a:xfrm>
            <a:off x="2163412" y="0"/>
            <a:ext cx="6828188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C3368EA4-9C0E-129A-B029-3D516E258F95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C593FD00-6A37-56A5-2572-596000C66DAB}"/>
              </a:ext>
            </a:extLst>
          </p:cNvPr>
          <p:cNvGrpSpPr/>
          <p:nvPr/>
        </p:nvGrpSpPr>
        <p:grpSpPr>
          <a:xfrm>
            <a:off x="3439610" y="952414"/>
            <a:ext cx="5799791" cy="3877419"/>
            <a:chOff x="-2320493" y="-1536815"/>
            <a:chExt cx="7733055" cy="5169891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99511657-6489-9196-FBC6-B028E747AA22}"/>
                </a:ext>
              </a:extLst>
            </p:cNvPr>
            <p:cNvSpPr txBox="1"/>
            <p:nvPr/>
          </p:nvSpPr>
          <p:spPr>
            <a:xfrm>
              <a:off x="-2320493" y="-1536815"/>
              <a:ext cx="7733055" cy="60768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2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Venue and Location Feasibility </a:t>
              </a:r>
              <a:endPara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545C5F25-49E1-4A31-703E-AE8BBE93AC2F}"/>
                </a:ext>
              </a:extLst>
            </p:cNvPr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46F11A6-8159-27CC-D646-3562024F9D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8930772"/>
              </p:ext>
            </p:extLst>
          </p:nvPr>
        </p:nvGraphicFramePr>
        <p:xfrm>
          <a:off x="533400" y="1524000"/>
          <a:ext cx="84582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9929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B8FB0-1FDE-0EC5-E0BE-91094165B4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1BFC155E-9506-4567-DE5F-9F871116F4A1}"/>
              </a:ext>
            </a:extLst>
          </p:cNvPr>
          <p:cNvSpPr/>
          <p:nvPr/>
        </p:nvSpPr>
        <p:spPr>
          <a:xfrm>
            <a:off x="600978" y="-22194"/>
            <a:ext cx="9646240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E07F3765-98BC-2246-A633-F76A76EA083C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7F7544F1-AC9A-F960-4236-6892AB66B290}"/>
              </a:ext>
            </a:extLst>
          </p:cNvPr>
          <p:cNvGrpSpPr/>
          <p:nvPr/>
        </p:nvGrpSpPr>
        <p:grpSpPr>
          <a:xfrm>
            <a:off x="2748507" y="152400"/>
            <a:ext cx="4256586" cy="4906032"/>
            <a:chOff x="-3241964" y="-2908300"/>
            <a:chExt cx="5675448" cy="6541376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E0B83A0B-749A-72A4-1302-3062428FB210}"/>
                </a:ext>
              </a:extLst>
            </p:cNvPr>
            <p:cNvSpPr txBox="1"/>
            <p:nvPr/>
          </p:nvSpPr>
          <p:spPr>
            <a:xfrm>
              <a:off x="-3241964" y="-2908300"/>
              <a:ext cx="5675448" cy="6945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Operational Planning </a:t>
              </a:r>
              <a:endPara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C2241359-B65F-A8BC-8E6A-CBCA2D754E2D}"/>
                </a:ext>
              </a:extLst>
            </p:cNvPr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F95CD630-0966-BD72-C28F-E93AC77A84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6280721"/>
              </p:ext>
            </p:extLst>
          </p:nvPr>
        </p:nvGraphicFramePr>
        <p:xfrm>
          <a:off x="1600426" y="1219200"/>
          <a:ext cx="6400347" cy="5785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9924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C3503-7CB4-0EB0-B940-5560ABD52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B2BEA214-FD94-2C7C-F847-0976A78344AE}"/>
              </a:ext>
            </a:extLst>
          </p:cNvPr>
          <p:cNvSpPr/>
          <p:nvPr/>
        </p:nvSpPr>
        <p:spPr>
          <a:xfrm>
            <a:off x="2925412" y="0"/>
            <a:ext cx="6828188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2EFD24E7-8B09-0536-CEA7-39B880531927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504CB778-A188-1FF0-C4E9-1D37A0DF6975}"/>
              </a:ext>
            </a:extLst>
          </p:cNvPr>
          <p:cNvGrpSpPr/>
          <p:nvPr/>
        </p:nvGrpSpPr>
        <p:grpSpPr>
          <a:xfrm>
            <a:off x="2748506" y="152400"/>
            <a:ext cx="5785893" cy="4906032"/>
            <a:chOff x="-3241965" y="-2908300"/>
            <a:chExt cx="7714524" cy="6541376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F8186FC7-512D-22E6-1154-8DEABB192B8A}"/>
                </a:ext>
              </a:extLst>
            </p:cNvPr>
            <p:cNvSpPr txBox="1"/>
            <p:nvPr/>
          </p:nvSpPr>
          <p:spPr>
            <a:xfrm>
              <a:off x="-3241965" y="-2908300"/>
              <a:ext cx="7714524" cy="144962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Financial Cost and Budget Breakdown </a:t>
              </a:r>
              <a:endPara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AD4BD22C-68C1-73C7-FC2D-9D03E4997F4D}"/>
                </a:ext>
              </a:extLst>
            </p:cNvPr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D2057BC3-10DB-50FD-EBF4-D6C9C0D85B8C}"/>
              </a:ext>
            </a:extLst>
          </p:cNvPr>
          <p:cNvSpPr txBox="1"/>
          <p:nvPr/>
        </p:nvSpPr>
        <p:spPr>
          <a:xfrm>
            <a:off x="6781800" y="4460728"/>
            <a:ext cx="5012054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Estimated cost </a:t>
            </a: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45E7062-62C6-7A20-9B30-5D4AABE783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225702"/>
              </p:ext>
            </p:extLst>
          </p:nvPr>
        </p:nvGraphicFramePr>
        <p:xfrm>
          <a:off x="4876800" y="4846090"/>
          <a:ext cx="3657599" cy="2316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0729">
                  <a:extLst>
                    <a:ext uri="{9D8B030D-6E8A-4147-A177-3AD203B41FA5}">
                      <a16:colId xmlns:a16="http://schemas.microsoft.com/office/drawing/2014/main" val="3036217679"/>
                    </a:ext>
                  </a:extLst>
                </a:gridCol>
                <a:gridCol w="1826870">
                  <a:extLst>
                    <a:ext uri="{9D8B030D-6E8A-4147-A177-3AD203B41FA5}">
                      <a16:colId xmlns:a16="http://schemas.microsoft.com/office/drawing/2014/main" val="127498669"/>
                    </a:ext>
                  </a:extLst>
                </a:gridCol>
              </a:tblGrid>
              <a:tr h="2636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Category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Cost (£)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102464"/>
                  </a:ext>
                </a:extLst>
              </a:tr>
              <a:tr h="3674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Venue Setup &amp; Rentals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35,000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2829367"/>
                  </a:ext>
                </a:extLst>
              </a:tr>
              <a:tr h="2636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Staffing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328073"/>
                  </a:ext>
                </a:extLst>
              </a:tr>
              <a:tr h="3674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Marketing &amp; Promotion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18,000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132477"/>
                  </a:ext>
                </a:extLst>
              </a:tr>
              <a:tr h="2636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Equipment &amp; Tech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15,000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1215004"/>
                  </a:ext>
                </a:extLst>
              </a:tr>
              <a:tr h="2636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Permits &amp; Insurance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5,000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6490535"/>
                  </a:ext>
                </a:extLst>
              </a:tr>
              <a:tr h="2636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Contingency (10%)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9,300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27897"/>
                  </a:ext>
                </a:extLst>
              </a:tr>
              <a:tr h="2636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 Estimated Cost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102,300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155234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47097BD-61A7-0CA8-3DC1-9641C4133AD7}"/>
              </a:ext>
            </a:extLst>
          </p:cNvPr>
          <p:cNvSpPr txBox="1"/>
          <p:nvPr/>
        </p:nvSpPr>
        <p:spPr>
          <a:xfrm>
            <a:off x="3833479" y="1524000"/>
            <a:ext cx="5012054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Revenue Sources</a:t>
            </a: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3C8AF9D-4268-DFEE-FDB3-2650790610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814366"/>
              </p:ext>
            </p:extLst>
          </p:nvPr>
        </p:nvGraphicFramePr>
        <p:xfrm>
          <a:off x="3646196" y="1998385"/>
          <a:ext cx="3480694" cy="24349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0347">
                  <a:extLst>
                    <a:ext uri="{9D8B030D-6E8A-4147-A177-3AD203B41FA5}">
                      <a16:colId xmlns:a16="http://schemas.microsoft.com/office/drawing/2014/main" val="2861372677"/>
                    </a:ext>
                  </a:extLst>
                </a:gridCol>
                <a:gridCol w="1740347">
                  <a:extLst>
                    <a:ext uri="{9D8B030D-6E8A-4147-A177-3AD203B41FA5}">
                      <a16:colId xmlns:a16="http://schemas.microsoft.com/office/drawing/2014/main" val="3530432531"/>
                    </a:ext>
                  </a:extLst>
                </a:gridCol>
              </a:tblGrid>
              <a:tr h="4869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Income (£)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6690847"/>
                  </a:ext>
                </a:extLst>
              </a:tr>
              <a:tr h="4869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Ticket Sales (5,000 x £15)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75,000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7591828"/>
                  </a:ext>
                </a:extLst>
              </a:tr>
              <a:tr h="4869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Sponsorship &amp; Grants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30,000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385613"/>
                  </a:ext>
                </a:extLst>
              </a:tr>
              <a:tr h="4869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Merchandise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468873"/>
                  </a:ext>
                </a:extLst>
              </a:tr>
              <a:tr h="4869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 Estimated Income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117,000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85623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52AE2573-BE4C-E4F1-31AC-06B990E4C423}"/>
              </a:ext>
            </a:extLst>
          </p:cNvPr>
          <p:cNvSpPr txBox="1"/>
          <p:nvPr/>
        </p:nvSpPr>
        <p:spPr>
          <a:xfrm>
            <a:off x="7247573" y="1524000"/>
            <a:ext cx="5012054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Projected Surplus</a:t>
            </a: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E6D07A-BA03-F8CF-8476-87F0979887E8}"/>
              </a:ext>
            </a:extLst>
          </p:cNvPr>
          <p:cNvSpPr txBox="1"/>
          <p:nvPr/>
        </p:nvSpPr>
        <p:spPr>
          <a:xfrm>
            <a:off x="7303796" y="2027953"/>
            <a:ext cx="2308860" cy="197810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marR="0" indent="-285750" algn="just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£14,700 This surplus provides financial stability, flexibility and contingency provision.</a:t>
            </a:r>
          </a:p>
        </p:txBody>
      </p:sp>
      <p:pic>
        <p:nvPicPr>
          <p:cNvPr id="10" name="Picture 9" descr="A castle with a bridge over water&#10;&#10;AI-generated content may be incorrect.">
            <a:extLst>
              <a:ext uri="{FF2B5EF4-FFF2-40B4-BE49-F238E27FC236}">
                <a16:creationId xmlns:a16="http://schemas.microsoft.com/office/drawing/2014/main" id="{E1E18510-CC2E-9BBB-34A7-CE3F1403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92021"/>
            <a:ext cx="3352800" cy="362584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29EA85C-A211-915D-18D2-C5B91C2B400C}"/>
              </a:ext>
            </a:extLst>
          </p:cNvPr>
          <p:cNvSpPr txBox="1"/>
          <p:nvPr/>
        </p:nvSpPr>
        <p:spPr>
          <a:xfrm>
            <a:off x="609600" y="5139237"/>
            <a:ext cx="62631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Figure 2: </a:t>
            </a:r>
            <a:r>
              <a:rPr kumimoji="0" lang="en-US" sz="12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Wales’</a:t>
            </a:r>
            <a:r>
              <a:rPr kumimoji="0" lang="en-US" sz="1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Nature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</a:t>
            </a:r>
            <a:r>
              <a:rPr kumimoji="0" lang="en-US" sz="1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Wales.com, 2025</a:t>
            </a:r>
          </a:p>
        </p:txBody>
      </p:sp>
    </p:spTree>
    <p:extLst>
      <p:ext uri="{BB962C8B-B14F-4D97-AF65-F5344CB8AC3E}">
        <p14:creationId xmlns:p14="http://schemas.microsoft.com/office/powerpoint/2010/main" val="2354264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84A54-0E8D-2CB6-BB8B-C8F9289BB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425250FD-3E64-4CDE-F235-178B43754C94}"/>
              </a:ext>
            </a:extLst>
          </p:cNvPr>
          <p:cNvSpPr/>
          <p:nvPr/>
        </p:nvSpPr>
        <p:spPr>
          <a:xfrm>
            <a:off x="72730" y="19050"/>
            <a:ext cx="6828188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1B4D5AEF-A6C9-888F-1487-69418B6B5D53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FCFB9BE0-8A9C-03D6-92F3-22469C0065A7}"/>
              </a:ext>
            </a:extLst>
          </p:cNvPr>
          <p:cNvGrpSpPr/>
          <p:nvPr/>
        </p:nvGrpSpPr>
        <p:grpSpPr>
          <a:xfrm>
            <a:off x="-448912" y="77258"/>
            <a:ext cx="7315200" cy="4981174"/>
            <a:chOff x="-7505189" y="-3008489"/>
            <a:chExt cx="9753600" cy="6641565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5D2EEA2-50AD-5554-DFEE-026C5F333CEB}"/>
                </a:ext>
              </a:extLst>
            </p:cNvPr>
            <p:cNvSpPr txBox="1"/>
            <p:nvPr/>
          </p:nvSpPr>
          <p:spPr>
            <a:xfrm>
              <a:off x="-7505189" y="-3008489"/>
              <a:ext cx="9753600" cy="69454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Stakeholder Analysis </a:t>
              </a:r>
              <a:endPara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289CD374-4056-240C-E9DF-9615BEC1161F}"/>
                </a:ext>
              </a:extLst>
            </p:cNvPr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42F988B2-54FD-A9A8-9D84-F2111B3DD9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24958"/>
              </p:ext>
            </p:extLst>
          </p:nvPr>
        </p:nvGraphicFramePr>
        <p:xfrm>
          <a:off x="-186396" y="990600"/>
          <a:ext cx="9025596" cy="5753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4896">
                  <a:extLst>
                    <a:ext uri="{9D8B030D-6E8A-4147-A177-3AD203B41FA5}">
                      <a16:colId xmlns:a16="http://schemas.microsoft.com/office/drawing/2014/main" val="332727387"/>
                    </a:ext>
                  </a:extLst>
                </a:gridCol>
                <a:gridCol w="1295560">
                  <a:extLst>
                    <a:ext uri="{9D8B030D-6E8A-4147-A177-3AD203B41FA5}">
                      <a16:colId xmlns:a16="http://schemas.microsoft.com/office/drawing/2014/main" val="1840321808"/>
                    </a:ext>
                  </a:extLst>
                </a:gridCol>
                <a:gridCol w="1372355">
                  <a:extLst>
                    <a:ext uri="{9D8B030D-6E8A-4147-A177-3AD203B41FA5}">
                      <a16:colId xmlns:a16="http://schemas.microsoft.com/office/drawing/2014/main" val="1289274680"/>
                    </a:ext>
                  </a:extLst>
                </a:gridCol>
                <a:gridCol w="4072785">
                  <a:extLst>
                    <a:ext uri="{9D8B030D-6E8A-4147-A177-3AD203B41FA5}">
                      <a16:colId xmlns:a16="http://schemas.microsoft.com/office/drawing/2014/main" val="77320587"/>
                    </a:ext>
                  </a:extLst>
                </a:gridCol>
              </a:tblGrid>
              <a:tr h="7310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Stakeholder Group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Power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Interest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Strategy (Management Approach)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577689"/>
                  </a:ext>
                </a:extLst>
              </a:tr>
              <a:tr h="11185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 Park Authorities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 and engage regularly for permits, site access, and environmental compliance.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2075018"/>
                  </a:ext>
                </a:extLst>
              </a:tr>
              <a:tr h="83319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Visit Wales / Welsh Tourism Board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 the key funders and strategic partners, ensure active collaboration.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426135"/>
                  </a:ext>
                </a:extLst>
              </a:tr>
              <a:tr h="11185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Local Councils &amp; Communities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 regular updates, and be involved in planning to ensure local support (Fox et al., 2014).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91113"/>
                  </a:ext>
                </a:extLst>
              </a:tr>
              <a:tr h="11185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Sponsors (Canon, Nikon, etc.)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Keep satisfied, deliver ROI, and visibility through branding and promotion (Rogers, 2013).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5387996"/>
                  </a:ext>
                </a:extLst>
              </a:tr>
              <a:tr h="83319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Visitors / Tourists</a:t>
                      </a:r>
                      <a:endParaRPr lang="en-US" sz="16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Keep informed by using social media, newsletters, and on-site information.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294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475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FE2F5-5FF1-9EEB-EDC8-CB722B463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4BC7334E-1DB4-327E-38E9-898EC0E563F4}"/>
              </a:ext>
            </a:extLst>
          </p:cNvPr>
          <p:cNvSpPr/>
          <p:nvPr/>
        </p:nvSpPr>
        <p:spPr>
          <a:xfrm>
            <a:off x="34290" y="0"/>
            <a:ext cx="9719310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BA880F2F-2674-A54F-3207-7DAFA275F734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BDB7CC18-5CFF-E616-2898-DC09CF359A59}"/>
              </a:ext>
            </a:extLst>
          </p:cNvPr>
          <p:cNvGrpSpPr/>
          <p:nvPr/>
        </p:nvGrpSpPr>
        <p:grpSpPr>
          <a:xfrm>
            <a:off x="1219200" y="311414"/>
            <a:ext cx="7315200" cy="4747018"/>
            <a:chOff x="-5281040" y="-2694937"/>
            <a:chExt cx="9753600" cy="6328013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C5F0879-51BE-E1C2-5E31-2A2D78269967}"/>
                </a:ext>
              </a:extLst>
            </p:cNvPr>
            <p:cNvSpPr txBox="1"/>
            <p:nvPr/>
          </p:nvSpPr>
          <p:spPr>
            <a:xfrm>
              <a:off x="-5281040" y="-2694937"/>
              <a:ext cx="9753600" cy="104160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marR="0" algn="ctr">
                <a:lnSpc>
                  <a:spcPct val="115000"/>
                </a:lnSpc>
                <a:spcAft>
                  <a:spcPts val="800"/>
                </a:spcAft>
                <a:buNone/>
              </a:pPr>
              <a:r>
                <a:rPr lang="en-US" sz="4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Conclusion </a:t>
              </a:r>
              <a:endParaRPr lang="en-US" sz="4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EF48062E-083C-1C80-2728-2D28AE2A8A37}"/>
                </a:ext>
              </a:extLst>
            </p:cNvPr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15A68E2-ADE2-7DBC-6AD2-C7468CC462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3969667"/>
              </p:ext>
            </p:extLst>
          </p:nvPr>
        </p:nvGraphicFramePr>
        <p:xfrm>
          <a:off x="533400" y="702098"/>
          <a:ext cx="8686800" cy="5241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35481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B234D-057B-675D-16C7-BADE263C14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C007C524-9F03-A255-EDBE-40D9F96071F2}"/>
              </a:ext>
            </a:extLst>
          </p:cNvPr>
          <p:cNvSpPr/>
          <p:nvPr/>
        </p:nvSpPr>
        <p:spPr>
          <a:xfrm>
            <a:off x="-270253" y="0"/>
            <a:ext cx="377613" cy="7315200"/>
          </a:xfrm>
          <a:prstGeom prst="rect">
            <a:avLst/>
          </a:prstGeom>
          <a:solidFill>
            <a:srgbClr val="738677"/>
          </a:solid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F84E6D2B-49BA-DBE1-C2A8-0958BF7E1FC2}"/>
              </a:ext>
            </a:extLst>
          </p:cNvPr>
          <p:cNvGrpSpPr/>
          <p:nvPr/>
        </p:nvGrpSpPr>
        <p:grpSpPr>
          <a:xfrm>
            <a:off x="-448912" y="77258"/>
            <a:ext cx="7315200" cy="4981174"/>
            <a:chOff x="-7505189" y="-3008489"/>
            <a:chExt cx="9753600" cy="6641565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08C8997-1DF3-F730-7910-05516D8E3A63}"/>
                </a:ext>
              </a:extLst>
            </p:cNvPr>
            <p:cNvSpPr txBox="1"/>
            <p:nvPr/>
          </p:nvSpPr>
          <p:spPr>
            <a:xfrm>
              <a:off x="-7505189" y="-3008489"/>
              <a:ext cx="9753600" cy="69454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800"/>
                </a:spcAft>
              </a:pPr>
              <a:endPara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9C8E54EF-0DBF-7E39-AFC6-CB361F50DFC2}"/>
                </a:ext>
              </a:extLst>
            </p:cNvPr>
            <p:cNvSpPr/>
            <p:nvPr/>
          </p:nvSpPr>
          <p:spPr>
            <a:xfrm>
              <a:off x="0" y="3615004"/>
              <a:ext cx="650981" cy="18072"/>
            </a:xfrm>
            <a:prstGeom prst="rect">
              <a:avLst/>
            </a:pr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E7FD093E-89FF-0513-AE2E-B8724B03F4E7}"/>
              </a:ext>
            </a:extLst>
          </p:cNvPr>
          <p:cNvSpPr txBox="1"/>
          <p:nvPr/>
        </p:nvSpPr>
        <p:spPr>
          <a:xfrm>
            <a:off x="207645" y="-82609"/>
            <a:ext cx="9338310" cy="738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Adnan, N., Rashed, M.F. and Ali, W. (2024). Embracing the metaverse: cultivating sustainable tourism growth on a global scale.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Current Issues in Tourism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pp.1–20.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://doi.org/10.1080/13683500.2024.2390678.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Antonio Cavallin Toscani, Luca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Vendraminelli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and Vinelli, A. (2024). Environmental sustainability in the event industry: a systematic review and a research agenda.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Sustainable Tourism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32(12), pp.1–35.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://doi.org/10.1080/09669582.2024.2309544.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Brady, E. and Prior, J. (2020). Environmental aesthetics: A synthetic review.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People and Nature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[online] 2(2), pp.254–266.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://doi.org/10.1002/pan3.10089.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Brewer, C.A., Hutton, A., Hammad, K.S. and Geale, S.K. (2020). A feasibility study on disaster preparedness in regional and rural emergency departments in New South Wales: Nurses self-assessment of knowledge, skills and preparation for disaster management.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Australasian Emergency Care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23(1), pp.29–36.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://doi.org/10.1016/j.auec.2019.12.005.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Carlisle, S., Zaki, K., Ahmed, M., Dixey, L. and McLoughlin, E. (2021). The imperative to address sustainability skills gaps in tourism in Wales.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Sustainability (Switzerland)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[online] 13(3), pp.1–19.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://doi.org/10.3390/su13031161.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Feyers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S., Stein, T. and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Klizentyte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K. (2019). Bridging Worlds: Utilizing a Multi-Stakeholder Framework to Create Extension–Tourism Partnerships.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Sustainability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12(1), p.80.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://doi.org/10.3390/su12010080.</a:t>
            </a:r>
          </a:p>
          <a:p>
            <a:pPr marL="457200" marR="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Fox, D., Gouthro, M.B., </a:t>
            </a:r>
            <a:r>
              <a:rPr lang="en-US" sz="7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Morakabati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Y. and </a:t>
            </a:r>
            <a:r>
              <a:rPr lang="en-US" sz="7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Brackstone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(2014). </a:t>
            </a:r>
            <a:r>
              <a:rPr lang="en-US" sz="7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Doing events research: from theory to practice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London: Routledge, Taylor &amp; Francis Group.</a:t>
            </a:r>
          </a:p>
          <a:p>
            <a:pPr marL="457200" marR="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Getz, D. and Page, S.J. (2020). </a:t>
            </a:r>
            <a:r>
              <a:rPr lang="en-US" sz="7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Event Studies : theory, Research and Policy for Planned Events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4th ed. London: Routledge.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gov.wales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(2019).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Main Points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Available at: </a:t>
            </a:r>
            <a:r>
              <a:rPr lang="en-US" sz="7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https://www.gov.wales/sites/default/files/statistics-and-research/2020-06/wales-tourism-performance-january-to-december-2019-208.pdf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Heimlich, T. (2020). Romantic Wales and the Imperial Picturesque.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Modern Language Quarterly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81(2), pp.169–192.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://doi.org/10.1215/00267929-8151559.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Hestler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Jo-Ann Spilling and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Scirri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K. (2020).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Wales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Cavendish Square Publishing, LLC.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Higham, G. (2024). Developing personal integration projects through a Welsh language provision for adult migrants in Wales.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Routledge eBooks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pp.115–141.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://doi.org/10.4324/9781003342892-6.</a:t>
            </a:r>
          </a:p>
          <a:p>
            <a:pPr marL="457200" marR="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Meredith, J.R., Shafer, S.M. and Mantel, S.J. (2021). </a:t>
            </a:r>
            <a:r>
              <a:rPr lang="en-US" sz="7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management: a managerial approach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Milton Qld: John Wiley And Son Australia, Ltd.</a:t>
            </a:r>
          </a:p>
          <a:p>
            <a:pPr marL="457200" marR="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O’Toole, W. (2011). </a:t>
            </a:r>
            <a:r>
              <a:rPr lang="en-US" sz="7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Event feasibility.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Butterworth-Heinemann.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Office for National Statistics (2024).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Employment Rate (aged 16 to 64, Seasonally adjusted) - Office for National Statistics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Ons.gov.uk. Available at: </a:t>
            </a:r>
            <a:r>
              <a:rPr lang="en-US" sz="7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https://www.ons.gov.uk/employmentandlabourmarket/peopleinwork/employmentandemployeetypes/timeseries/lf24/lms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Ormerod, N. and Wood, E.H. (2020). Regional Event Tourism Funding Policies: A Strategic-Relational Critique of Current Practice.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Travel Research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60(4), p.004728752091363.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://doi.org/10.1177/0047287520913631.</a:t>
            </a:r>
          </a:p>
          <a:p>
            <a:pPr marL="457200" marR="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Rogers, T. (2013). </a:t>
            </a:r>
            <a:r>
              <a:rPr lang="en-US" sz="7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Conferences and conventions: a global industry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3rd ed. Abingdon; New York: Routledge, Cop.</a:t>
            </a:r>
          </a:p>
          <a:p>
            <a:pPr marL="457200" marR="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Smith, A. (2012). </a:t>
            </a:r>
            <a:r>
              <a:rPr lang="en-US" sz="7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Events and Urban Regeneration</a:t>
            </a:r>
            <a:r>
              <a:rPr lang="en-US" sz="7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Routledge.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Sorrentino, A., Fu, X., Romano, R., Quintano, M. and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Risitano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 (2020). Measuring event experience and its behavioral consequences in the context of a sports mega-event.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Hospitality and Tourism Insights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3(5), pp.589–605.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://doi.org/10.1108/jhti-03-2020-0026.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800" dirty="0"/>
              <a:t>Visit Wales (2025) </a:t>
            </a:r>
            <a:r>
              <a:rPr lang="en-GB" sz="800" i="1" dirty="0"/>
              <a:t>Visit Wales</a:t>
            </a:r>
            <a:r>
              <a:rPr lang="en-GB" sz="800" dirty="0"/>
              <a:t>. Available at: </a:t>
            </a:r>
            <a:r>
              <a:rPr lang="en-GB" sz="800" dirty="0">
                <a:hlinkClick r:id="rId5"/>
              </a:rPr>
              <a:t>https://www.visitwales.com/en-us</a:t>
            </a:r>
            <a:r>
              <a:rPr lang="en-GB" sz="800" dirty="0"/>
              <a:t> (Accessed: 18 May 2025).</a:t>
            </a:r>
            <a:endParaRPr lang="en-US" sz="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Yen, D.A., Jang, J.-H., Wei, L., Morgan, N. and Pritchard, A. (2023). Leveraging folklore and fantasy to promote small destinations: the case of Visit Wales. </a:t>
            </a:r>
            <a:r>
              <a:rPr lang="en-US" sz="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Policy Research in Tourism, Leisure and Events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pp.1–15. </a:t>
            </a:r>
            <a:r>
              <a:rPr lang="en-US" sz="7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doi:https</a:t>
            </a:r>
            <a:r>
              <a:rPr lang="en-US" sz="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://doi.org/10.1080/19407963.2023.2263860.</a:t>
            </a:r>
          </a:p>
          <a:p>
            <a:pPr marL="457200" marR="0" indent="-457200" algn="just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800" dirty="0"/>
              <a:t>Wales.com (2025) </a:t>
            </a:r>
            <a:r>
              <a:rPr lang="en-GB" sz="800" i="1" dirty="0"/>
              <a:t>Where is Wales?</a:t>
            </a:r>
            <a:r>
              <a:rPr lang="en-GB" sz="800" dirty="0"/>
              <a:t>. Available at: </a:t>
            </a:r>
            <a:r>
              <a:rPr lang="en-GB" sz="800" dirty="0">
                <a:hlinkClick r:id="rId6"/>
              </a:rPr>
              <a:t>https://www.wales.com/about/welcome-wales/where-wales</a:t>
            </a:r>
            <a:r>
              <a:rPr lang="en-GB" sz="800" dirty="0"/>
              <a:t> (Accessed: 16 May 2025).</a:t>
            </a:r>
            <a:endParaRPr lang="en-US" sz="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298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2368</Words>
  <Application>Microsoft Office PowerPoint</Application>
  <PresentationFormat>Custom</PresentationFormat>
  <Paragraphs>190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Times New Roman</vt:lpstr>
      <vt:lpstr>Arial</vt:lpstr>
      <vt:lpstr>Playfair Display Bold</vt:lpstr>
      <vt:lpstr>Calibri</vt:lpstr>
      <vt:lpstr>Courier New</vt:lpstr>
      <vt:lpstr>Raleway</vt:lpstr>
      <vt:lpstr>Wingdings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and White Basic Presentation Template</dc:title>
  <cp:lastModifiedBy>Danu Mihalachi</cp:lastModifiedBy>
  <cp:revision>6</cp:revision>
  <dcterms:created xsi:type="dcterms:W3CDTF">2006-08-16T00:00:00Z</dcterms:created>
  <dcterms:modified xsi:type="dcterms:W3CDTF">2025-05-18T22:02:43Z</dcterms:modified>
  <dc:identifier>DAGngj4RMm4</dc:identifier>
</cp:coreProperties>
</file>