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42"/>
  </p:notesMasterIdLst>
  <p:sldIdLst>
    <p:sldId id="256" r:id="rId2"/>
    <p:sldId id="259" r:id="rId3"/>
    <p:sldId id="258" r:id="rId4"/>
    <p:sldId id="257" r:id="rId5"/>
    <p:sldId id="260" r:id="rId6"/>
    <p:sldId id="265" r:id="rId7"/>
    <p:sldId id="266" r:id="rId8"/>
    <p:sldId id="268" r:id="rId9"/>
    <p:sldId id="269" r:id="rId10"/>
    <p:sldId id="270" r:id="rId11"/>
    <p:sldId id="272" r:id="rId12"/>
    <p:sldId id="273" r:id="rId13"/>
    <p:sldId id="274" r:id="rId14"/>
    <p:sldId id="276" r:id="rId15"/>
    <p:sldId id="277" r:id="rId16"/>
    <p:sldId id="278" r:id="rId17"/>
    <p:sldId id="302" r:id="rId18"/>
    <p:sldId id="279" r:id="rId19"/>
    <p:sldId id="280" r:id="rId20"/>
    <p:sldId id="281" r:id="rId21"/>
    <p:sldId id="301" r:id="rId22"/>
    <p:sldId id="282" r:id="rId23"/>
    <p:sldId id="283" r:id="rId24"/>
    <p:sldId id="284" r:id="rId25"/>
    <p:sldId id="285" r:id="rId26"/>
    <p:sldId id="286" r:id="rId27"/>
    <p:sldId id="287" r:id="rId28"/>
    <p:sldId id="288" r:id="rId29"/>
    <p:sldId id="289" r:id="rId30"/>
    <p:sldId id="290" r:id="rId31"/>
    <p:sldId id="291" r:id="rId32"/>
    <p:sldId id="292" r:id="rId33"/>
    <p:sldId id="293" r:id="rId34"/>
    <p:sldId id="294" r:id="rId35"/>
    <p:sldId id="295" r:id="rId36"/>
    <p:sldId id="296" r:id="rId37"/>
    <p:sldId id="297" r:id="rId38"/>
    <p:sldId id="298" r:id="rId39"/>
    <p:sldId id="299" r:id="rId40"/>
    <p:sldId id="300"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54085" autoAdjust="0"/>
  </p:normalViewPr>
  <p:slideViewPr>
    <p:cSldViewPr snapToGrid="0">
      <p:cViewPr varScale="1">
        <p:scale>
          <a:sx n="49" d="100"/>
          <a:sy n="49" d="100"/>
        </p:scale>
        <p:origin x="1551" y="30"/>
      </p:cViewPr>
      <p:guideLst/>
    </p:cSldViewPr>
  </p:slideViewPr>
  <p:notesTextViewPr>
    <p:cViewPr>
      <p:scale>
        <a:sx n="1" d="1"/>
        <a:sy n="1" d="1"/>
      </p:scale>
      <p:origin x="0" y="0"/>
    </p:cViewPr>
  </p:notesTextViewPr>
  <p:sorterViewPr>
    <p:cViewPr>
      <p:scale>
        <a:sx n="33" d="100"/>
        <a:sy n="33"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7E6C60-9113-4C92-A793-ADAF5D9593FA}" type="datetimeFigureOut">
              <a:rPr lang="en-GB" smtClean="0"/>
              <a:t>09/10/2018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829F7C-92BB-470B-8F45-FB061504DFBF}" type="slidenum">
              <a:rPr lang="en-GB" smtClean="0"/>
              <a:t>‹#›</a:t>
            </a:fld>
            <a:endParaRPr lang="en-GB"/>
          </a:p>
        </p:txBody>
      </p:sp>
    </p:spTree>
    <p:extLst>
      <p:ext uri="{BB962C8B-B14F-4D97-AF65-F5344CB8AC3E}">
        <p14:creationId xmlns:p14="http://schemas.microsoft.com/office/powerpoint/2010/main" val="3699493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2</a:t>
            </a:fld>
            <a:endParaRPr lang="en-GB"/>
          </a:p>
        </p:txBody>
      </p:sp>
    </p:spTree>
    <p:extLst>
      <p:ext uri="{BB962C8B-B14F-4D97-AF65-F5344CB8AC3E}">
        <p14:creationId xmlns:p14="http://schemas.microsoft.com/office/powerpoint/2010/main" val="2073215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A19C7F-5CF9-4FE3-AA1F-D5116B16526E}" type="slidenum">
              <a:rPr lang="en-GB" smtClean="0"/>
              <a:t>3</a:t>
            </a:fld>
            <a:endParaRPr lang="en-GB"/>
          </a:p>
        </p:txBody>
      </p:sp>
    </p:spTree>
    <p:extLst>
      <p:ext uri="{BB962C8B-B14F-4D97-AF65-F5344CB8AC3E}">
        <p14:creationId xmlns:p14="http://schemas.microsoft.com/office/powerpoint/2010/main" val="12058196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41829F7C-92BB-470B-8F45-FB061504DFBF}" type="slidenum">
              <a:rPr lang="en-GB" smtClean="0"/>
              <a:t>4</a:t>
            </a:fld>
            <a:endParaRPr lang="en-GB"/>
          </a:p>
        </p:txBody>
      </p:sp>
    </p:spTree>
    <p:extLst>
      <p:ext uri="{BB962C8B-B14F-4D97-AF65-F5344CB8AC3E}">
        <p14:creationId xmlns:p14="http://schemas.microsoft.com/office/powerpoint/2010/main" val="1654248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829F7C-92BB-470B-8F45-FB061504DFBF}" type="slidenum">
              <a:rPr lang="en-GB" smtClean="0"/>
              <a:t>5</a:t>
            </a:fld>
            <a:endParaRPr lang="en-GB"/>
          </a:p>
        </p:txBody>
      </p:sp>
    </p:spTree>
    <p:extLst>
      <p:ext uri="{BB962C8B-B14F-4D97-AF65-F5344CB8AC3E}">
        <p14:creationId xmlns:p14="http://schemas.microsoft.com/office/powerpoint/2010/main" val="3380114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7</a:t>
            </a:fld>
            <a:endParaRPr lang="en-GB"/>
          </a:p>
        </p:txBody>
      </p:sp>
    </p:spTree>
    <p:extLst>
      <p:ext uri="{BB962C8B-B14F-4D97-AF65-F5344CB8AC3E}">
        <p14:creationId xmlns:p14="http://schemas.microsoft.com/office/powerpoint/2010/main" val="3182404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8</a:t>
            </a:fld>
            <a:endParaRPr lang="en-GB"/>
          </a:p>
        </p:txBody>
      </p:sp>
    </p:spTree>
    <p:extLst>
      <p:ext uri="{BB962C8B-B14F-4D97-AF65-F5344CB8AC3E}">
        <p14:creationId xmlns:p14="http://schemas.microsoft.com/office/powerpoint/2010/main" val="3990009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9</a:t>
            </a:fld>
            <a:endParaRPr lang="en-GB"/>
          </a:p>
        </p:txBody>
      </p:sp>
    </p:spTree>
    <p:extLst>
      <p:ext uri="{BB962C8B-B14F-4D97-AF65-F5344CB8AC3E}">
        <p14:creationId xmlns:p14="http://schemas.microsoft.com/office/powerpoint/2010/main" val="3797107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10</a:t>
            </a:fld>
            <a:endParaRPr lang="en-GB"/>
          </a:p>
        </p:txBody>
      </p:sp>
    </p:spTree>
    <p:extLst>
      <p:ext uri="{BB962C8B-B14F-4D97-AF65-F5344CB8AC3E}">
        <p14:creationId xmlns:p14="http://schemas.microsoft.com/office/powerpoint/2010/main" val="2954726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11</a:t>
            </a:fld>
            <a:endParaRPr lang="en-GB"/>
          </a:p>
        </p:txBody>
      </p:sp>
    </p:spTree>
    <p:extLst>
      <p:ext uri="{BB962C8B-B14F-4D97-AF65-F5344CB8AC3E}">
        <p14:creationId xmlns:p14="http://schemas.microsoft.com/office/powerpoint/2010/main" val="2393145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3FEB94-C319-474B-8406-AA88C83D4E9D}" type="slidenum">
              <a:rPr lang="en-GB" smtClean="0"/>
              <a:t>12</a:t>
            </a:fld>
            <a:endParaRPr lang="en-GB"/>
          </a:p>
        </p:txBody>
      </p:sp>
    </p:spTree>
    <p:extLst>
      <p:ext uri="{BB962C8B-B14F-4D97-AF65-F5344CB8AC3E}">
        <p14:creationId xmlns:p14="http://schemas.microsoft.com/office/powerpoint/2010/main" val="15523444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3FEB94-C319-474B-8406-AA88C83D4E9D}" type="slidenum">
              <a:rPr lang="en-GB" smtClean="0"/>
              <a:t>13</a:t>
            </a:fld>
            <a:endParaRPr lang="en-GB"/>
          </a:p>
        </p:txBody>
      </p:sp>
    </p:spTree>
    <p:extLst>
      <p:ext uri="{BB962C8B-B14F-4D97-AF65-F5344CB8AC3E}">
        <p14:creationId xmlns:p14="http://schemas.microsoft.com/office/powerpoint/2010/main" val="2473016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14</a:t>
            </a:fld>
            <a:endParaRPr lang="en-GB"/>
          </a:p>
        </p:txBody>
      </p:sp>
    </p:spTree>
    <p:extLst>
      <p:ext uri="{BB962C8B-B14F-4D97-AF65-F5344CB8AC3E}">
        <p14:creationId xmlns:p14="http://schemas.microsoft.com/office/powerpoint/2010/main" val="21180942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16</a:t>
            </a:fld>
            <a:endParaRPr lang="en-GB"/>
          </a:p>
        </p:txBody>
      </p:sp>
    </p:spTree>
    <p:extLst>
      <p:ext uri="{BB962C8B-B14F-4D97-AF65-F5344CB8AC3E}">
        <p14:creationId xmlns:p14="http://schemas.microsoft.com/office/powerpoint/2010/main" val="1579764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18</a:t>
            </a:fld>
            <a:endParaRPr lang="en-GB"/>
          </a:p>
        </p:txBody>
      </p:sp>
    </p:spTree>
    <p:extLst>
      <p:ext uri="{BB962C8B-B14F-4D97-AF65-F5344CB8AC3E}">
        <p14:creationId xmlns:p14="http://schemas.microsoft.com/office/powerpoint/2010/main" val="1345142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19</a:t>
            </a:fld>
            <a:endParaRPr lang="en-GB"/>
          </a:p>
        </p:txBody>
      </p:sp>
    </p:spTree>
    <p:extLst>
      <p:ext uri="{BB962C8B-B14F-4D97-AF65-F5344CB8AC3E}">
        <p14:creationId xmlns:p14="http://schemas.microsoft.com/office/powerpoint/2010/main" val="8811117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20</a:t>
            </a:fld>
            <a:endParaRPr lang="en-GB"/>
          </a:p>
        </p:txBody>
      </p:sp>
    </p:spTree>
    <p:extLst>
      <p:ext uri="{BB962C8B-B14F-4D97-AF65-F5344CB8AC3E}">
        <p14:creationId xmlns:p14="http://schemas.microsoft.com/office/powerpoint/2010/main" val="35063535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22</a:t>
            </a:fld>
            <a:endParaRPr lang="en-GB"/>
          </a:p>
        </p:txBody>
      </p:sp>
    </p:spTree>
    <p:extLst>
      <p:ext uri="{BB962C8B-B14F-4D97-AF65-F5344CB8AC3E}">
        <p14:creationId xmlns:p14="http://schemas.microsoft.com/office/powerpoint/2010/main" val="5119779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24</a:t>
            </a:fld>
            <a:endParaRPr lang="en-GB"/>
          </a:p>
        </p:txBody>
      </p:sp>
    </p:spTree>
    <p:extLst>
      <p:ext uri="{BB962C8B-B14F-4D97-AF65-F5344CB8AC3E}">
        <p14:creationId xmlns:p14="http://schemas.microsoft.com/office/powerpoint/2010/main" val="29175243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25</a:t>
            </a:fld>
            <a:endParaRPr lang="en-GB"/>
          </a:p>
        </p:txBody>
      </p:sp>
    </p:spTree>
    <p:extLst>
      <p:ext uri="{BB962C8B-B14F-4D97-AF65-F5344CB8AC3E}">
        <p14:creationId xmlns:p14="http://schemas.microsoft.com/office/powerpoint/2010/main" val="5951044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r>
            <a:br>
              <a:rPr lang="en-GB" dirty="0"/>
            </a:br>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26</a:t>
            </a:fld>
            <a:endParaRPr lang="en-GB"/>
          </a:p>
        </p:txBody>
      </p:sp>
    </p:spTree>
    <p:extLst>
      <p:ext uri="{BB962C8B-B14F-4D97-AF65-F5344CB8AC3E}">
        <p14:creationId xmlns:p14="http://schemas.microsoft.com/office/powerpoint/2010/main" val="2455700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27</a:t>
            </a:fld>
            <a:endParaRPr lang="en-GB"/>
          </a:p>
        </p:txBody>
      </p:sp>
    </p:spTree>
    <p:extLst>
      <p:ext uri="{BB962C8B-B14F-4D97-AF65-F5344CB8AC3E}">
        <p14:creationId xmlns:p14="http://schemas.microsoft.com/office/powerpoint/2010/main" val="2031669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28</a:t>
            </a:fld>
            <a:endParaRPr lang="en-GB"/>
          </a:p>
        </p:txBody>
      </p:sp>
    </p:spTree>
    <p:extLst>
      <p:ext uri="{BB962C8B-B14F-4D97-AF65-F5344CB8AC3E}">
        <p14:creationId xmlns:p14="http://schemas.microsoft.com/office/powerpoint/2010/main" val="34148776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29</a:t>
            </a:fld>
            <a:endParaRPr lang="en-GB"/>
          </a:p>
        </p:txBody>
      </p:sp>
    </p:spTree>
    <p:extLst>
      <p:ext uri="{BB962C8B-B14F-4D97-AF65-F5344CB8AC3E}">
        <p14:creationId xmlns:p14="http://schemas.microsoft.com/office/powerpoint/2010/main" val="2576701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30</a:t>
            </a:fld>
            <a:endParaRPr lang="en-GB"/>
          </a:p>
        </p:txBody>
      </p:sp>
    </p:spTree>
    <p:extLst>
      <p:ext uri="{BB962C8B-B14F-4D97-AF65-F5344CB8AC3E}">
        <p14:creationId xmlns:p14="http://schemas.microsoft.com/office/powerpoint/2010/main" val="15010892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683357-F0D7-43C0-90C4-FCE894264721}" type="slidenum">
              <a:rPr lang="en-GB" smtClean="0"/>
              <a:t>31</a:t>
            </a:fld>
            <a:endParaRPr lang="en-GB"/>
          </a:p>
        </p:txBody>
      </p:sp>
    </p:spTree>
    <p:extLst>
      <p:ext uri="{BB962C8B-B14F-4D97-AF65-F5344CB8AC3E}">
        <p14:creationId xmlns:p14="http://schemas.microsoft.com/office/powerpoint/2010/main" val="37310713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32</a:t>
            </a:fld>
            <a:endParaRPr lang="en-GB"/>
          </a:p>
        </p:txBody>
      </p:sp>
    </p:spTree>
    <p:extLst>
      <p:ext uri="{BB962C8B-B14F-4D97-AF65-F5344CB8AC3E}">
        <p14:creationId xmlns:p14="http://schemas.microsoft.com/office/powerpoint/2010/main" val="22092332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33</a:t>
            </a:fld>
            <a:endParaRPr lang="en-GB"/>
          </a:p>
        </p:txBody>
      </p:sp>
    </p:spTree>
    <p:extLst>
      <p:ext uri="{BB962C8B-B14F-4D97-AF65-F5344CB8AC3E}">
        <p14:creationId xmlns:p14="http://schemas.microsoft.com/office/powerpoint/2010/main" val="33999351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smtClean="0"/>
          </a:p>
        </p:txBody>
      </p:sp>
      <p:sp>
        <p:nvSpPr>
          <p:cNvPr id="4" name="Slide Number Placeholder 3"/>
          <p:cNvSpPr>
            <a:spLocks noGrp="1"/>
          </p:cNvSpPr>
          <p:nvPr>
            <p:ph type="sldNum" sz="quarter" idx="10"/>
          </p:nvPr>
        </p:nvSpPr>
        <p:spPr/>
        <p:txBody>
          <a:bodyPr/>
          <a:lstStyle/>
          <a:p>
            <a:fld id="{95683357-F0D7-43C0-90C4-FCE894264721}" type="slidenum">
              <a:rPr lang="en-GB" smtClean="0"/>
              <a:t>34</a:t>
            </a:fld>
            <a:endParaRPr lang="en-GB"/>
          </a:p>
        </p:txBody>
      </p:sp>
    </p:spTree>
    <p:extLst>
      <p:ext uri="{BB962C8B-B14F-4D97-AF65-F5344CB8AC3E}">
        <p14:creationId xmlns:p14="http://schemas.microsoft.com/office/powerpoint/2010/main" val="16521171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35</a:t>
            </a:fld>
            <a:endParaRPr lang="en-GB"/>
          </a:p>
        </p:txBody>
      </p:sp>
    </p:spTree>
    <p:extLst>
      <p:ext uri="{BB962C8B-B14F-4D97-AF65-F5344CB8AC3E}">
        <p14:creationId xmlns:p14="http://schemas.microsoft.com/office/powerpoint/2010/main" val="33200275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36</a:t>
            </a:fld>
            <a:endParaRPr lang="en-GB"/>
          </a:p>
        </p:txBody>
      </p:sp>
    </p:spTree>
    <p:extLst>
      <p:ext uri="{BB962C8B-B14F-4D97-AF65-F5344CB8AC3E}">
        <p14:creationId xmlns:p14="http://schemas.microsoft.com/office/powerpoint/2010/main" val="20960136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37</a:t>
            </a:fld>
            <a:endParaRPr lang="en-GB"/>
          </a:p>
        </p:txBody>
      </p:sp>
    </p:spTree>
    <p:extLst>
      <p:ext uri="{BB962C8B-B14F-4D97-AF65-F5344CB8AC3E}">
        <p14:creationId xmlns:p14="http://schemas.microsoft.com/office/powerpoint/2010/main" val="28566457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38</a:t>
            </a:fld>
            <a:endParaRPr lang="en-GB"/>
          </a:p>
        </p:txBody>
      </p:sp>
    </p:spTree>
    <p:extLst>
      <p:ext uri="{BB962C8B-B14F-4D97-AF65-F5344CB8AC3E}">
        <p14:creationId xmlns:p14="http://schemas.microsoft.com/office/powerpoint/2010/main" val="31155679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683357-F0D7-43C0-90C4-FCE894264721}" type="slidenum">
              <a:rPr lang="en-GB" smtClean="0"/>
              <a:t>39</a:t>
            </a:fld>
            <a:endParaRPr lang="en-GB"/>
          </a:p>
        </p:txBody>
      </p:sp>
    </p:spTree>
    <p:extLst>
      <p:ext uri="{BB962C8B-B14F-4D97-AF65-F5344CB8AC3E}">
        <p14:creationId xmlns:p14="http://schemas.microsoft.com/office/powerpoint/2010/main" val="679337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683357-F0D7-43C0-90C4-FCE894264721}" type="slidenum">
              <a:rPr lang="en-GB" smtClean="0"/>
              <a:t>40</a:t>
            </a:fld>
            <a:endParaRPr lang="en-GB"/>
          </a:p>
        </p:txBody>
      </p:sp>
    </p:spTree>
    <p:extLst>
      <p:ext uri="{BB962C8B-B14F-4D97-AF65-F5344CB8AC3E}">
        <p14:creationId xmlns:p14="http://schemas.microsoft.com/office/powerpoint/2010/main" val="722990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CD19FB2-3AAB-4D03-B13A-2960828C78E3}" type="datetimeFigureOut">
              <a:rPr lang="en-US" smtClean="0"/>
              <a:t>10/9/2018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26487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9916976-5D93-46E4-A98A-FAD63E4D0EA8}" type="datetimeFigureOut">
              <a:rPr lang="en-US" smtClean="0"/>
              <a:t>10/9/2018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40385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39F4F5-F4D2-4D2A-AB60-88D37ADCB869}" type="datetimeFigureOut">
              <a:rPr lang="en-US" smtClean="0"/>
              <a:t>10/9/2018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54841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smtClean="0"/>
              <a:t>10/9/2018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67773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smtClean="0"/>
              <a:t>10/9/2018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09745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76FB7AA-4A53-424F-AD41-70827B6504BA}" type="datetimeFigureOut">
              <a:rPr lang="en-US" smtClean="0"/>
              <a:t>10/9/2018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27187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7884882-FB12-4BC8-9960-9AD8104D7FAE}" type="datetimeFigureOut">
              <a:rPr lang="en-US" smtClean="0"/>
              <a:t>10/9/2018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5541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F7D1BD23-6E54-4D9D-AD88-A2813C73CC25}" type="datetimeFigureOut">
              <a:rPr lang="en-US" smtClean="0"/>
              <a:t>10/9/2018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8247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smtClean="0"/>
              <a:t>10/9/2018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44477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smtClean="0"/>
              <a:t>10/9/2018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39691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76456F-F47D-4F25-8053-2A695DA0CA7D}" type="datetimeFigureOut">
              <a:rPr lang="en-US" smtClean="0"/>
              <a:t>10/9/2018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119492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6C7379-69CC-4837-9905-BEBA22830C8A}" type="datetimeFigureOut">
              <a:rPr lang="en-US" smtClean="0"/>
              <a:t>10/9/2018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19601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9EB8B7E-8AEE-4F10-BFEE-C999AD004D36}" type="datetimeFigureOut">
              <a:rPr lang="en-US" smtClean="0"/>
              <a:t>10/9/2018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866867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668F3F9-58BC-440B-B37B-805B9055EF92}" type="datetimeFigureOut">
              <a:rPr lang="en-US" smtClean="0"/>
              <a:t>10/9/2018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2167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D5A53AF-48EA-489D-8260-9DCAB666386A}" type="datetimeFigureOut">
              <a:rPr lang="en-US" smtClean="0"/>
              <a:t>10/9/2018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98268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smtClean="0"/>
              <a:t>10/9/2018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772767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smtClean="0"/>
              <a:t>10/9/2018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2096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1CF1133-3259-4C45-BABA-5B62D9C6F78D}" type="datetimeFigureOut">
              <a:rPr lang="en-US" smtClean="0"/>
              <a:t>10/9/2018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39167104"/>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image" Target="../media/image18.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23.jp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0.jp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History of Counselling</a:t>
            </a:r>
            <a:endParaRPr lang="en-GB" dirty="0"/>
          </a:p>
        </p:txBody>
      </p:sp>
      <p:sp>
        <p:nvSpPr>
          <p:cNvPr id="3" name="Subtitle 2"/>
          <p:cNvSpPr>
            <a:spLocks noGrp="1"/>
          </p:cNvSpPr>
          <p:nvPr>
            <p:ph type="subTitle" idx="1"/>
          </p:nvPr>
        </p:nvSpPr>
        <p:spPr/>
        <p:txBody>
          <a:bodyPr/>
          <a:lstStyle/>
          <a:p>
            <a:r>
              <a:rPr lang="en-GB" dirty="0" smtClean="0"/>
              <a:t>In a nutshell! </a:t>
            </a:r>
            <a:endParaRPr lang="en-GB" dirty="0"/>
          </a:p>
        </p:txBody>
      </p:sp>
    </p:spTree>
    <p:extLst>
      <p:ext uri="{BB962C8B-B14F-4D97-AF65-F5344CB8AC3E}">
        <p14:creationId xmlns:p14="http://schemas.microsoft.com/office/powerpoint/2010/main" val="38228889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normAutofit/>
          </a:bodyPr>
          <a:lstStyle/>
          <a:p>
            <a:r>
              <a:rPr lang="en-GB" dirty="0" smtClean="0">
                <a:solidFill>
                  <a:schemeClr val="bg1"/>
                </a:solidFill>
              </a:rPr>
              <a:t>Before we go into the lecture, think about what you already know about counselling.</a:t>
            </a:r>
          </a:p>
          <a:p>
            <a:pPr marL="0" indent="0">
              <a:buNone/>
            </a:pPr>
            <a:r>
              <a:rPr lang="en-GB" dirty="0" smtClean="0">
                <a:solidFill>
                  <a:schemeClr val="bg1"/>
                </a:solidFill>
              </a:rPr>
              <a:t> </a:t>
            </a:r>
          </a:p>
          <a:p>
            <a:r>
              <a:rPr lang="en-GB" dirty="0" smtClean="0">
                <a:solidFill>
                  <a:schemeClr val="bg1"/>
                </a:solidFill>
              </a:rPr>
              <a:t>What is your understanding? </a:t>
            </a:r>
          </a:p>
          <a:p>
            <a:r>
              <a:rPr lang="en-GB" dirty="0" smtClean="0">
                <a:solidFill>
                  <a:schemeClr val="bg1"/>
                </a:solidFill>
              </a:rPr>
              <a:t>When did we first start doing “counselling”?</a:t>
            </a:r>
          </a:p>
          <a:p>
            <a:r>
              <a:rPr lang="en-GB" dirty="0" smtClean="0">
                <a:solidFill>
                  <a:schemeClr val="bg1"/>
                </a:solidFill>
              </a:rPr>
              <a:t>What specifically is Counselling?</a:t>
            </a:r>
          </a:p>
          <a:p>
            <a:endParaRPr lang="en-GB" dirty="0">
              <a:solidFill>
                <a:schemeClr val="bg1"/>
              </a:solidFill>
            </a:endParaRPr>
          </a:p>
          <a:p>
            <a:r>
              <a:rPr lang="en-GB" dirty="0" smtClean="0">
                <a:solidFill>
                  <a:schemeClr val="bg1"/>
                </a:solidFill>
              </a:rPr>
              <a:t>Spend a short time thinking about these questions and then discuss with the group.</a:t>
            </a:r>
            <a:endParaRPr lang="en-GB" dirty="0">
              <a:solidFill>
                <a:schemeClr val="bg1"/>
              </a:solidFill>
            </a:endParaRPr>
          </a:p>
        </p:txBody>
      </p:sp>
    </p:spTree>
    <p:extLst>
      <p:ext uri="{BB962C8B-B14F-4D97-AF65-F5344CB8AC3E}">
        <p14:creationId xmlns:p14="http://schemas.microsoft.com/office/powerpoint/2010/main" val="33620146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a:ln/>
        </p:spPr>
        <p:style>
          <a:lnRef idx="2">
            <a:schemeClr val="dk1">
              <a:shade val="50000"/>
            </a:schemeClr>
          </a:lnRef>
          <a:fillRef idx="1">
            <a:schemeClr val="dk1"/>
          </a:fillRef>
          <a:effectRef idx="0">
            <a:schemeClr val="dk1"/>
          </a:effectRef>
          <a:fontRef idx="minor">
            <a:schemeClr val="lt1"/>
          </a:fontRef>
        </p:style>
      </p:pic>
      <p:sp>
        <p:nvSpPr>
          <p:cNvPr id="2" name="Title 1"/>
          <p:cNvSpPr>
            <a:spLocks noGrp="1"/>
          </p:cNvSpPr>
          <p:nvPr>
            <p:ph type="ctrTitle"/>
          </p:nvPr>
        </p:nvSpPr>
        <p:spPr>
          <a:xfrm>
            <a:off x="0" y="0"/>
            <a:ext cx="7197726" cy="2421464"/>
          </a:xfrm>
        </p:spPr>
        <p:txBody>
          <a:bodyPr/>
          <a:lstStyle/>
          <a:p>
            <a:pPr algn="l"/>
            <a:r>
              <a:rPr lang="en-GB" dirty="0" smtClean="0"/>
              <a:t>Ancient World</a:t>
            </a:r>
            <a:br>
              <a:rPr lang="en-GB" dirty="0" smtClean="0"/>
            </a:br>
            <a:endParaRPr lang="en-GB" dirty="0"/>
          </a:p>
        </p:txBody>
      </p:sp>
      <p:sp>
        <p:nvSpPr>
          <p:cNvPr id="3" name="Subtitle 2"/>
          <p:cNvSpPr>
            <a:spLocks noGrp="1"/>
          </p:cNvSpPr>
          <p:nvPr>
            <p:ph type="subTitle" idx="1"/>
          </p:nvPr>
        </p:nvSpPr>
        <p:spPr>
          <a:xfrm>
            <a:off x="2345808" y="5147733"/>
            <a:ext cx="7197726" cy="1405467"/>
          </a:xfrm>
        </p:spPr>
        <p:txBody>
          <a:bodyPr/>
          <a:lstStyle/>
          <a:p>
            <a:endParaRPr lang="en-GB" dirty="0" smtClean="0"/>
          </a:p>
          <a:p>
            <a:endParaRPr lang="en-GB" dirty="0" smtClean="0"/>
          </a:p>
          <a:p>
            <a:r>
              <a:rPr lang="en-GB" dirty="0" smtClean="0"/>
              <a:t>Beliefs and Views of Madness in the Ancient </a:t>
            </a:r>
            <a:r>
              <a:rPr lang="en-GB" dirty="0"/>
              <a:t>W</a:t>
            </a:r>
            <a:r>
              <a:rPr lang="en-GB" dirty="0" smtClean="0"/>
              <a:t>orld</a:t>
            </a:r>
            <a:endParaRPr lang="en-GB" dirty="0"/>
          </a:p>
        </p:txBody>
      </p:sp>
    </p:spTree>
    <p:extLst>
      <p:ext uri="{BB962C8B-B14F-4D97-AF65-F5344CB8AC3E}">
        <p14:creationId xmlns:p14="http://schemas.microsoft.com/office/powerpoint/2010/main" val="25686806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World</a:t>
            </a:r>
            <a:endParaRPr lang="en-GB" dirty="0"/>
          </a:p>
        </p:txBody>
      </p:sp>
      <p:pic>
        <p:nvPicPr>
          <p:cNvPr id="5"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4650" y="2349801"/>
            <a:ext cx="2566221" cy="360171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Placeholder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19839" y="2079526"/>
            <a:ext cx="3124599" cy="416887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style>
          <a:lnRef idx="0">
            <a:schemeClr val="dk1"/>
          </a:lnRef>
          <a:fillRef idx="3">
            <a:schemeClr val="dk1"/>
          </a:fillRef>
          <a:effectRef idx="3">
            <a:schemeClr val="dk1"/>
          </a:effectRef>
          <a:fontRef idx="minor">
            <a:schemeClr val="lt1"/>
          </a:fontRef>
        </p:style>
      </p:pic>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3146061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Hippocratic Corpus:</a:t>
            </a:r>
            <a:br>
              <a:rPr lang="en-GB" dirty="0" smtClean="0"/>
            </a:br>
            <a:r>
              <a:rPr lang="en-GB" dirty="0" smtClean="0"/>
              <a:t>The Four Humours</a:t>
            </a:r>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125258" y="2468880"/>
            <a:ext cx="2813893" cy="28194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6726010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394"/>
            <a:ext cx="12192000" cy="6843606"/>
          </a:xfrm>
          <a:prstGeom prst="rect">
            <a:avLst/>
          </a:prstGeom>
        </p:spPr>
      </p:pic>
      <p:sp>
        <p:nvSpPr>
          <p:cNvPr id="5" name="TextBox 4"/>
          <p:cNvSpPr txBox="1"/>
          <p:nvPr/>
        </p:nvSpPr>
        <p:spPr>
          <a:xfrm>
            <a:off x="4299045" y="5550068"/>
            <a:ext cx="6741994" cy="1015663"/>
          </a:xfrm>
          <a:prstGeom prst="rect">
            <a:avLst/>
          </a:prstGeom>
          <a:noFill/>
        </p:spPr>
        <p:txBody>
          <a:bodyPr wrap="square" rtlCol="0">
            <a:spAutoFit/>
          </a:bodyPr>
          <a:lstStyle/>
          <a:p>
            <a:r>
              <a:rPr lang="en-GB" sz="6000" b="1" dirty="0" smtClean="0">
                <a:solidFill>
                  <a:schemeClr val="bg1">
                    <a:lumMod val="85000"/>
                  </a:schemeClr>
                </a:solidFill>
                <a:effectLst>
                  <a:outerShdw blurRad="38100" dist="38100" dir="2700000" algn="tl">
                    <a:srgbClr val="000000">
                      <a:alpha val="43137"/>
                    </a:srgbClr>
                  </a:outerShdw>
                </a:effectLst>
              </a:rPr>
              <a:t>Early Hospitals</a:t>
            </a:r>
            <a:endParaRPr lang="en-GB" sz="6000" b="1" dirty="0">
              <a:solidFill>
                <a:schemeClr val="bg1">
                  <a:lumMod val="8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08646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Hospitals</a:t>
            </a:r>
            <a:endParaRPr lang="en-GB" dirty="0"/>
          </a:p>
        </p:txBody>
      </p:sp>
      <p:sp>
        <p:nvSpPr>
          <p:cNvPr id="3" name="Content Placeholder 2"/>
          <p:cNvSpPr>
            <a:spLocks noGrp="1"/>
          </p:cNvSpPr>
          <p:nvPr>
            <p:ph idx="1"/>
          </p:nvPr>
        </p:nvSpPr>
        <p:spPr/>
        <p:txBody>
          <a:bodyPr>
            <a:normAutofit/>
          </a:bodyPr>
          <a:lstStyle/>
          <a:p>
            <a:r>
              <a:rPr lang="en-GB" dirty="0" smtClean="0"/>
              <a:t>Hospitals for the infirm were first developed by the Byzantine empire</a:t>
            </a:r>
          </a:p>
          <a:p>
            <a:r>
              <a:rPr lang="en-GB" dirty="0" smtClean="0"/>
              <a:t>Christian and Islamic Hospitals</a:t>
            </a:r>
          </a:p>
          <a:p>
            <a:r>
              <a:rPr lang="en-GB" dirty="0" smtClean="0"/>
              <a:t>They first appeared around the 8</a:t>
            </a:r>
            <a:r>
              <a:rPr lang="en-GB" baseline="30000" dirty="0" smtClean="0"/>
              <a:t>th</a:t>
            </a:r>
            <a:r>
              <a:rPr lang="en-GB" dirty="0" smtClean="0"/>
              <a:t> century and within this provision was made for the insane.</a:t>
            </a:r>
          </a:p>
          <a:p>
            <a:r>
              <a:rPr lang="en-GB" dirty="0" smtClean="0"/>
              <a:t>Within both Christianity and Islam, there was an expectation that the rich would provide for and support the poor.</a:t>
            </a:r>
          </a:p>
          <a:p>
            <a:r>
              <a:rPr lang="en-GB" dirty="0" smtClean="0"/>
              <a:t>Rivalry existed between the Christians and Muslims – who can provide the most care and attention?</a:t>
            </a:r>
          </a:p>
          <a:p>
            <a:r>
              <a:rPr lang="en-GB" dirty="0" smtClean="0"/>
              <a:t>By the 12</a:t>
            </a:r>
            <a:r>
              <a:rPr lang="en-GB" baseline="30000" dirty="0" smtClean="0"/>
              <a:t>th</a:t>
            </a:r>
            <a:r>
              <a:rPr lang="en-GB" dirty="0" smtClean="0"/>
              <a:t> century the larger Islamic towns had a hospital within its walls.</a:t>
            </a:r>
            <a:endParaRPr lang="en-GB" dirty="0"/>
          </a:p>
        </p:txBody>
      </p:sp>
    </p:spTree>
    <p:extLst>
      <p:ext uri="{BB962C8B-B14F-4D97-AF65-F5344CB8AC3E}">
        <p14:creationId xmlns:p14="http://schemas.microsoft.com/office/powerpoint/2010/main" val="32870365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Demonic Possession and Spiritual Healing</a:t>
            </a:r>
            <a:endParaRPr lang="en-GB" dirty="0"/>
          </a:p>
        </p:txBody>
      </p:sp>
      <p:sp>
        <p:nvSpPr>
          <p:cNvPr id="3" name="Content Placeholder 2"/>
          <p:cNvSpPr>
            <a:spLocks noGrp="1"/>
          </p:cNvSpPr>
          <p:nvPr>
            <p:ph idx="1"/>
          </p:nvPr>
        </p:nvSpPr>
        <p:spPr/>
        <p:txBody>
          <a:bodyPr/>
          <a:lstStyle/>
          <a:p>
            <a:endParaRPr lang="en-GB" dirty="0" smtClean="0"/>
          </a:p>
          <a:p>
            <a:r>
              <a:rPr lang="en-GB" dirty="0" smtClean="0"/>
              <a:t>Ordinary folk and to some degree the most powerful individuals believed that madness was caused  by unseen demons</a:t>
            </a:r>
          </a:p>
          <a:p>
            <a:r>
              <a:rPr lang="en-GB" dirty="0" smtClean="0"/>
              <a:t>Attempts to heal mad patients through religious interventions were common place.</a:t>
            </a:r>
            <a:endParaRPr lang="en-GB" dirty="0"/>
          </a:p>
        </p:txBody>
      </p:sp>
    </p:spTree>
    <p:extLst>
      <p:ext uri="{BB962C8B-B14F-4D97-AF65-F5344CB8AC3E}">
        <p14:creationId xmlns:p14="http://schemas.microsoft.com/office/powerpoint/2010/main" val="32660182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643281"/>
          </a:xfrm>
        </p:spPr>
        <p:txBody>
          <a:bodyPr>
            <a:normAutofit fontScale="90000"/>
          </a:bodyPr>
          <a:lstStyle/>
          <a:p>
            <a:r>
              <a:rPr lang="en-GB" dirty="0" smtClean="0"/>
              <a:t>Christian Europe (Middle Ages)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86050" y="1822115"/>
            <a:ext cx="6086476" cy="450379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152413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9300"/>
          </a:xfrm>
        </p:spPr>
        <p:txBody>
          <a:bodyPr>
            <a:normAutofit/>
          </a:bodyPr>
          <a:lstStyle/>
          <a:p>
            <a:r>
              <a:rPr lang="en-GB" dirty="0" smtClean="0"/>
              <a:t>Magic and Miracles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110802" y="1846263"/>
            <a:ext cx="4030722" cy="40227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1719771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Saints and Miracles</a:t>
            </a:r>
            <a:endParaRPr lang="en-GB" dirty="0"/>
          </a:p>
        </p:txBody>
      </p:sp>
      <p:sp>
        <p:nvSpPr>
          <p:cNvPr id="3" name="Content Placeholder 2"/>
          <p:cNvSpPr>
            <a:spLocks noGrp="1"/>
          </p:cNvSpPr>
          <p:nvPr>
            <p:ph sz="half" idx="1"/>
          </p:nvPr>
        </p:nvSpPr>
        <p:spPr/>
        <p:txBody>
          <a:bodyPr/>
          <a:lstStyle/>
          <a:p>
            <a:r>
              <a:rPr lang="en-GB" dirty="0" smtClean="0"/>
              <a:t>Relic Collections</a:t>
            </a:r>
          </a:p>
          <a:p>
            <a:r>
              <a:rPr lang="en-GB" dirty="0" smtClean="0"/>
              <a:t>Benedictine Monastery in Abingdon, Oxfordshire</a:t>
            </a:r>
          </a:p>
          <a:p>
            <a:r>
              <a:rPr lang="en-GB" dirty="0" smtClean="0"/>
              <a:t>Remains of Thomas a  Becket were placed in a gold and bejewelled shrine in Canterbury Cathedral</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15200" y="1069599"/>
            <a:ext cx="4038600" cy="456999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6689143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Medieval Hospitals</a:t>
            </a:r>
            <a:endParaRPr lang="en-GB" dirty="0"/>
          </a:p>
        </p:txBody>
      </p:sp>
      <p:sp>
        <p:nvSpPr>
          <p:cNvPr id="3" name="Content Placeholder 2"/>
          <p:cNvSpPr>
            <a:spLocks noGrp="1"/>
          </p:cNvSpPr>
          <p:nvPr>
            <p:ph idx="1"/>
          </p:nvPr>
        </p:nvSpPr>
        <p:spPr/>
        <p:txBody>
          <a:bodyPr/>
          <a:lstStyle/>
          <a:p>
            <a:r>
              <a:rPr lang="en-GB" dirty="0" smtClean="0"/>
              <a:t>“</a:t>
            </a:r>
            <a:r>
              <a:rPr lang="en-GB" dirty="0" err="1" smtClean="0"/>
              <a:t>Hospes</a:t>
            </a:r>
            <a:r>
              <a:rPr lang="en-GB" dirty="0" smtClean="0"/>
              <a:t>” – Host and Guest</a:t>
            </a:r>
          </a:p>
          <a:p>
            <a:r>
              <a:rPr lang="en-GB" dirty="0" smtClean="0"/>
              <a:t>Four different places for the infirm and the sick</a:t>
            </a:r>
          </a:p>
          <a:p>
            <a:pPr lvl="1"/>
            <a:r>
              <a:rPr lang="en-GB" dirty="0" smtClean="0"/>
              <a:t>Leper Houses,</a:t>
            </a:r>
          </a:p>
          <a:p>
            <a:pPr lvl="1"/>
            <a:r>
              <a:rPr lang="en-GB" dirty="0" smtClean="0"/>
              <a:t>Hostels for Pilgrims</a:t>
            </a:r>
          </a:p>
          <a:p>
            <a:pPr lvl="1"/>
            <a:r>
              <a:rPr lang="en-GB" dirty="0" smtClean="0"/>
              <a:t>Institutions for the sick poor</a:t>
            </a:r>
          </a:p>
          <a:p>
            <a:pPr lvl="1"/>
            <a:r>
              <a:rPr lang="en-GB" dirty="0" err="1" smtClean="0"/>
              <a:t>Almshouses</a:t>
            </a:r>
            <a:endParaRPr lang="en-GB" dirty="0" smtClean="0"/>
          </a:p>
          <a:p>
            <a:pPr lvl="1"/>
            <a:endParaRPr lang="en-GB" dirty="0"/>
          </a:p>
          <a:p>
            <a:pPr lvl="1"/>
            <a:r>
              <a:rPr lang="en-GB" dirty="0" smtClean="0"/>
              <a:t>Infirmary Hall</a:t>
            </a:r>
            <a:endParaRPr lang="en-GB" dirty="0"/>
          </a:p>
        </p:txBody>
      </p:sp>
    </p:spTree>
    <p:extLst>
      <p:ext uri="{BB962C8B-B14F-4D97-AF65-F5344CB8AC3E}">
        <p14:creationId xmlns:p14="http://schemas.microsoft.com/office/powerpoint/2010/main" val="18492457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Almshouses</a:t>
            </a:r>
            <a:endParaRPr lang="en-GB"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30202" y="1844824"/>
            <a:ext cx="4992555" cy="37444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p:cNvSpPr txBox="1"/>
          <p:nvPr/>
        </p:nvSpPr>
        <p:spPr>
          <a:xfrm>
            <a:off x="2639616" y="5589240"/>
            <a:ext cx="6912768" cy="369332"/>
          </a:xfrm>
          <a:prstGeom prst="rect">
            <a:avLst/>
          </a:prstGeom>
          <a:noFill/>
        </p:spPr>
        <p:txBody>
          <a:bodyPr wrap="square" rtlCol="0">
            <a:spAutoFit/>
          </a:bodyPr>
          <a:lstStyle/>
          <a:p>
            <a:r>
              <a:rPr lang="en-GB" dirty="0" err="1"/>
              <a:t>Ewelme</a:t>
            </a:r>
            <a:r>
              <a:rPr lang="en-GB" dirty="0"/>
              <a:t> (Oxon). Founded in 1437</a:t>
            </a:r>
          </a:p>
        </p:txBody>
      </p:sp>
    </p:spTree>
    <p:extLst>
      <p:ext uri="{BB962C8B-B14F-4D97-AF65-F5344CB8AC3E}">
        <p14:creationId xmlns:p14="http://schemas.microsoft.com/office/powerpoint/2010/main" val="1733418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Early Modern Era </a:t>
            </a:r>
            <a:r>
              <a:rPr lang="en-GB" dirty="0"/>
              <a:t>(Late 15</a:t>
            </a:r>
            <a:r>
              <a:rPr lang="en-GB" baseline="30000" dirty="0"/>
              <a:t>th</a:t>
            </a:r>
            <a:r>
              <a:rPr lang="en-GB" dirty="0"/>
              <a:t> to the dawn of 18</a:t>
            </a:r>
            <a:r>
              <a:rPr lang="en-GB" baseline="30000" dirty="0"/>
              <a:t>th</a:t>
            </a:r>
            <a:r>
              <a:rPr lang="en-GB" dirty="0"/>
              <a:t> century)</a:t>
            </a:r>
          </a:p>
        </p:txBody>
      </p:sp>
      <p:sp>
        <p:nvSpPr>
          <p:cNvPr id="3" name="Content Placeholder 2"/>
          <p:cNvSpPr>
            <a:spLocks noGrp="1"/>
          </p:cNvSpPr>
          <p:nvPr>
            <p:ph sz="half" idx="1"/>
          </p:nvPr>
        </p:nvSpPr>
        <p:spPr/>
        <p:txBody>
          <a:bodyPr/>
          <a:lstStyle/>
          <a:p>
            <a:r>
              <a:rPr lang="en-GB" dirty="0"/>
              <a:t>This was a time of great change</a:t>
            </a:r>
          </a:p>
          <a:p>
            <a:r>
              <a:rPr lang="en-GB" dirty="0"/>
              <a:t>Feudal system was falling apart</a:t>
            </a:r>
          </a:p>
          <a:p>
            <a:r>
              <a:rPr lang="en-GB" dirty="0"/>
              <a:t>The rise of the nation state – extension of trade and markets in Europe</a:t>
            </a:r>
          </a:p>
          <a:p>
            <a:r>
              <a:rPr lang="en-GB" dirty="0"/>
              <a:t>Circumnavigation of the globe</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172200" y="2138134"/>
            <a:ext cx="4914900" cy="34961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519860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a:xfrm>
            <a:off x="1104900" y="2138134"/>
            <a:ext cx="4914900" cy="4571999"/>
          </a:xfrm>
        </p:spPr>
        <p:txBody>
          <a:bodyPr/>
          <a:lstStyle/>
          <a:p>
            <a:r>
              <a:rPr lang="en-GB" dirty="0"/>
              <a:t>Manifestations of protestant reformation and the Catholic Church losing power in places across Europe.</a:t>
            </a:r>
          </a:p>
          <a:p>
            <a:r>
              <a:rPr lang="en-GB" dirty="0"/>
              <a:t>Renaissance</a:t>
            </a:r>
          </a:p>
          <a:p>
            <a:pPr lvl="1"/>
            <a:r>
              <a:rPr lang="en-GB" dirty="0"/>
              <a:t>Classical learning</a:t>
            </a:r>
          </a:p>
          <a:p>
            <a:pPr lvl="1"/>
            <a:r>
              <a:rPr lang="en-GB" dirty="0"/>
              <a:t>Print Culture (pamphlets </a:t>
            </a:r>
            <a:r>
              <a:rPr lang="en-GB" dirty="0" err="1"/>
              <a:t>etc</a:t>
            </a:r>
            <a:r>
              <a:rPr lang="en-GB" dirty="0"/>
              <a:t>)</a:t>
            </a:r>
          </a:p>
          <a:p>
            <a:pPr lvl="1"/>
            <a:r>
              <a:rPr lang="en-GB" dirty="0"/>
              <a:t>Creativity within architecture, music, art, drama</a:t>
            </a:r>
          </a:p>
          <a:p>
            <a:pPr lvl="1"/>
            <a:r>
              <a:rPr lang="en-GB" dirty="0"/>
              <a:t>Birth of the scientific revolution</a:t>
            </a:r>
          </a:p>
          <a:p>
            <a:endParaRPr lang="en-GB" dirty="0"/>
          </a:p>
        </p:txBody>
      </p:sp>
      <p:pic>
        <p:nvPicPr>
          <p:cNvPr id="10" name="Content Placeholder 9"/>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2176907"/>
            <a:ext cx="4914900" cy="341858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537820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Witch-hunts</a:t>
            </a:r>
          </a:p>
        </p:txBody>
      </p:sp>
      <p:sp>
        <p:nvSpPr>
          <p:cNvPr id="3" name="Content Placeholder 2"/>
          <p:cNvSpPr>
            <a:spLocks noGrp="1"/>
          </p:cNvSpPr>
          <p:nvPr>
            <p:ph idx="1"/>
          </p:nvPr>
        </p:nvSpPr>
        <p:spPr/>
        <p:txBody>
          <a:bodyPr/>
          <a:lstStyle/>
          <a:p>
            <a:r>
              <a:rPr lang="en-GB" dirty="0"/>
              <a:t>Witch-hunts across Europe</a:t>
            </a:r>
          </a:p>
          <a:p>
            <a:r>
              <a:rPr lang="en-GB" dirty="0"/>
              <a:t>Trials, tortures, executions</a:t>
            </a:r>
          </a:p>
          <a:p>
            <a:r>
              <a:rPr lang="en-GB" dirty="0"/>
              <a:t>Agonizing deaths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806" y="3692359"/>
            <a:ext cx="3181350" cy="22574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43462" y="2000250"/>
            <a:ext cx="2505075" cy="28575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89407" y="2731258"/>
            <a:ext cx="3288999" cy="230988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900721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Witches and Witchcraft</a:t>
            </a:r>
            <a:endParaRPr lang="en-GB" dirty="0"/>
          </a:p>
        </p:txBody>
      </p:sp>
      <p:sp>
        <p:nvSpPr>
          <p:cNvPr id="3" name="Content Placeholder 2"/>
          <p:cNvSpPr>
            <a:spLocks noGrp="1"/>
          </p:cNvSpPr>
          <p:nvPr>
            <p:ph idx="1"/>
          </p:nvPr>
        </p:nvSpPr>
        <p:spPr/>
        <p:txBody>
          <a:bodyPr/>
          <a:lstStyle/>
          <a:p>
            <a:r>
              <a:rPr lang="en-GB" dirty="0" smtClean="0"/>
              <a:t>Why might this subject be related to Counselling?</a:t>
            </a:r>
            <a:endParaRPr lang="en-GB" dirty="0"/>
          </a:p>
        </p:txBody>
      </p:sp>
    </p:spTree>
    <p:extLst>
      <p:ext uri="{BB962C8B-B14F-4D97-AF65-F5344CB8AC3E}">
        <p14:creationId xmlns:p14="http://schemas.microsoft.com/office/powerpoint/2010/main" val="31706316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Witches and torture</a:t>
            </a:r>
          </a:p>
        </p:txBody>
      </p:sp>
      <p:sp>
        <p:nvSpPr>
          <p:cNvPr id="3" name="Content Placeholder 2"/>
          <p:cNvSpPr>
            <a:spLocks noGrp="1"/>
          </p:cNvSpPr>
          <p:nvPr>
            <p:ph idx="1"/>
          </p:nvPr>
        </p:nvSpPr>
        <p:spPr/>
        <p:txBody>
          <a:bodyPr/>
          <a:lstStyle/>
          <a:p>
            <a:r>
              <a:rPr lang="en-GB" dirty="0"/>
              <a:t>Witches were said to be in league with the devil</a:t>
            </a:r>
          </a:p>
          <a:p>
            <a:r>
              <a:rPr lang="en-GB" dirty="0"/>
              <a:t>Under torture they admitted to this, often stating that they were possessed by devils, even agreeing that they had copulated with the Devil.</a:t>
            </a:r>
          </a:p>
          <a:p>
            <a:r>
              <a:rPr lang="en-GB" dirty="0"/>
              <a:t>These confessions led to the witches receiving further torment and cruelty – the aim being to kill them.</a:t>
            </a:r>
          </a:p>
          <a:p>
            <a:r>
              <a:rPr lang="en-GB" dirty="0"/>
              <a:t>Witches were blamed for all manner of misfortunes</a:t>
            </a:r>
          </a:p>
          <a:p>
            <a:r>
              <a:rPr lang="en-GB" dirty="0"/>
              <a:t>Somewhere in the region of 50,000 – 100,000 witches were said to have been killed during the witch-hunts, until the craze dissipated.</a:t>
            </a:r>
          </a:p>
        </p:txBody>
      </p:sp>
    </p:spTree>
    <p:extLst>
      <p:ext uri="{BB962C8B-B14F-4D97-AF65-F5344CB8AC3E}">
        <p14:creationId xmlns:p14="http://schemas.microsoft.com/office/powerpoint/2010/main" val="330707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Possession and Madness</a:t>
            </a:r>
          </a:p>
        </p:txBody>
      </p:sp>
      <p:sp>
        <p:nvSpPr>
          <p:cNvPr id="3" name="Content Placeholder 2"/>
          <p:cNvSpPr>
            <a:spLocks noGrp="1"/>
          </p:cNvSpPr>
          <p:nvPr>
            <p:ph idx="1"/>
          </p:nvPr>
        </p:nvSpPr>
        <p:spPr/>
        <p:txBody>
          <a:bodyPr/>
          <a:lstStyle/>
          <a:p>
            <a:r>
              <a:rPr lang="en-GB" dirty="0"/>
              <a:t>The idea that mad people were possessed by evil spirits and demons had been around for a while</a:t>
            </a:r>
          </a:p>
          <a:p>
            <a:r>
              <a:rPr lang="en-GB" dirty="0"/>
              <a:t>Satan, the devil, was seen as being around us all the time. Looking out for unwary souls to trap and seduce.</a:t>
            </a:r>
          </a:p>
          <a:p>
            <a:r>
              <a:rPr lang="en-GB" dirty="0"/>
              <a:t>Death was always around people at this time, but so was Satan.  </a:t>
            </a:r>
          </a:p>
        </p:txBody>
      </p:sp>
    </p:spTree>
    <p:extLst>
      <p:ext uri="{BB962C8B-B14F-4D97-AF65-F5344CB8AC3E}">
        <p14:creationId xmlns:p14="http://schemas.microsoft.com/office/powerpoint/2010/main" val="365256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Women, madness and witchcraft</a:t>
            </a:r>
          </a:p>
        </p:txBody>
      </p:sp>
      <p:sp>
        <p:nvSpPr>
          <p:cNvPr id="3" name="Content Placeholder 2"/>
          <p:cNvSpPr>
            <a:spLocks noGrp="1"/>
          </p:cNvSpPr>
          <p:nvPr>
            <p:ph idx="1"/>
          </p:nvPr>
        </p:nvSpPr>
        <p:spPr/>
        <p:txBody>
          <a:bodyPr/>
          <a:lstStyle/>
          <a:p>
            <a:r>
              <a:rPr lang="en-GB" dirty="0"/>
              <a:t>Question:</a:t>
            </a:r>
          </a:p>
          <a:p>
            <a:pPr lvl="1"/>
            <a:r>
              <a:rPr lang="en-GB" dirty="0"/>
              <a:t>So many of the people who were persecuted for being for witches were older women who were perhaps traditional healers or midwives. Why do you think society chose to torment these women in particular?</a:t>
            </a:r>
          </a:p>
        </p:txBody>
      </p:sp>
    </p:spTree>
    <p:extLst>
      <p:ext uri="{BB962C8B-B14F-4D97-AF65-F5344CB8AC3E}">
        <p14:creationId xmlns:p14="http://schemas.microsoft.com/office/powerpoint/2010/main" val="4288427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64596" y="1750979"/>
            <a:ext cx="9007813" cy="1200329"/>
          </a:xfrm>
          <a:prstGeom prst="rect">
            <a:avLst/>
          </a:prstGeom>
          <a:noFill/>
        </p:spPr>
        <p:txBody>
          <a:bodyPr wrap="square" rtlCol="0">
            <a:spAutoFit/>
          </a:bodyPr>
          <a:lstStyle/>
          <a:p>
            <a:r>
              <a:rPr lang="en-GB" sz="3600" dirty="0" smtClean="0"/>
              <a:t>What do you understand by the term ‘Melancholia’?</a:t>
            </a:r>
            <a:endParaRPr lang="en-GB" sz="3600" dirty="0"/>
          </a:p>
        </p:txBody>
      </p:sp>
    </p:spTree>
    <p:extLst>
      <p:ext uri="{BB962C8B-B14F-4D97-AF65-F5344CB8AC3E}">
        <p14:creationId xmlns:p14="http://schemas.microsoft.com/office/powerpoint/2010/main" val="16679057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Melancholia</a:t>
            </a:r>
          </a:p>
        </p:txBody>
      </p:sp>
      <p:sp>
        <p:nvSpPr>
          <p:cNvPr id="3" name="Content Placeholder 2"/>
          <p:cNvSpPr>
            <a:spLocks noGrp="1"/>
          </p:cNvSpPr>
          <p:nvPr>
            <p:ph idx="1"/>
          </p:nvPr>
        </p:nvSpPr>
        <p:spPr/>
        <p:txBody>
          <a:bodyPr/>
          <a:lstStyle/>
          <a:p>
            <a:r>
              <a:rPr lang="en-GB" dirty="0"/>
              <a:t>This idea of </a:t>
            </a:r>
            <a:r>
              <a:rPr lang="en-GB" dirty="0" err="1"/>
              <a:t>Melancholie</a:t>
            </a:r>
            <a:r>
              <a:rPr lang="en-GB" dirty="0"/>
              <a:t> or madness really took root in the 16</a:t>
            </a:r>
            <a:r>
              <a:rPr lang="en-GB" baseline="30000" dirty="0"/>
              <a:t>th</a:t>
            </a:r>
            <a:r>
              <a:rPr lang="en-GB" dirty="0"/>
              <a:t>-17</a:t>
            </a:r>
            <a:r>
              <a:rPr lang="en-GB" baseline="30000" dirty="0"/>
              <a:t>th</a:t>
            </a:r>
            <a:r>
              <a:rPr lang="en-GB" dirty="0"/>
              <a:t> century and was probably influenced by the works of Avicenna and Galen.</a:t>
            </a:r>
          </a:p>
          <a:p>
            <a:r>
              <a:rPr lang="en-GB" dirty="0"/>
              <a:t>“</a:t>
            </a:r>
            <a:r>
              <a:rPr lang="en-GB" dirty="0" err="1"/>
              <a:t>evyl</a:t>
            </a:r>
            <a:r>
              <a:rPr lang="en-GB" dirty="0"/>
              <a:t> melancholy humour” – Andrew </a:t>
            </a:r>
            <a:r>
              <a:rPr lang="en-GB" dirty="0" err="1"/>
              <a:t>Boorde</a:t>
            </a:r>
            <a:endParaRPr lang="en-GB" dirty="0"/>
          </a:p>
          <a:p>
            <a:r>
              <a:rPr lang="en-GB" dirty="0"/>
              <a:t>The darkness and heaviness of soul and mind were said to be caused by black bile, or roasted, burned and acrid yellow bile, whose residues were corrupting the body,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61170" y="3428644"/>
            <a:ext cx="2247900" cy="30194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249610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Cures and treatments</a:t>
            </a:r>
          </a:p>
        </p:txBody>
      </p:sp>
      <p:sp>
        <p:nvSpPr>
          <p:cNvPr id="3" name="Content Placeholder 2"/>
          <p:cNvSpPr>
            <a:spLocks noGrp="1"/>
          </p:cNvSpPr>
          <p:nvPr>
            <p:ph idx="1"/>
          </p:nvPr>
        </p:nvSpPr>
        <p:spPr/>
        <p:txBody>
          <a:bodyPr/>
          <a:lstStyle/>
          <a:p>
            <a:r>
              <a:rPr lang="en-GB" dirty="0" err="1"/>
              <a:t>Melancholics</a:t>
            </a:r>
            <a:r>
              <a:rPr lang="en-GB" dirty="0"/>
              <a:t> were deemed hard to cure, it was a long illness and resisted treatment.</a:t>
            </a:r>
          </a:p>
          <a:p>
            <a:r>
              <a:rPr lang="en-GB" dirty="0"/>
              <a:t>Suggestions were to pay attention to diet, exercise, fresh air and a healthy environment.</a:t>
            </a:r>
          </a:p>
          <a:p>
            <a:r>
              <a:rPr lang="en-GB" dirty="0"/>
              <a:t>Traditional treatments could include: bleeding, </a:t>
            </a:r>
            <a:r>
              <a:rPr lang="en-GB" dirty="0" err="1"/>
              <a:t>cupping,vomits</a:t>
            </a:r>
            <a:r>
              <a:rPr lang="en-GB" dirty="0"/>
              <a:t> and purges</a:t>
            </a:r>
          </a:p>
          <a:p>
            <a:endParaRPr lang="en-GB" dirty="0"/>
          </a:p>
          <a:p>
            <a:r>
              <a:rPr lang="en-GB" dirty="0"/>
              <a:t>In the same period however, melancholia also became a fashionable illness. Those who were scholars or men of genius were particularly prone to the melancholic disease.</a:t>
            </a:r>
          </a:p>
        </p:txBody>
      </p:sp>
    </p:spTree>
    <p:extLst>
      <p:ext uri="{BB962C8B-B14F-4D97-AF65-F5344CB8AC3E}">
        <p14:creationId xmlns:p14="http://schemas.microsoft.com/office/powerpoint/2010/main" val="1046796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Robert Burton: The Anatomy of Melancholia</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465084" y="1600200"/>
            <a:ext cx="3261831" cy="4572000"/>
          </a:xfrm>
        </p:spPr>
      </p:pic>
    </p:spTree>
    <p:extLst>
      <p:ext uri="{BB962C8B-B14F-4D97-AF65-F5344CB8AC3E}">
        <p14:creationId xmlns:p14="http://schemas.microsoft.com/office/powerpoint/2010/main" val="3588820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Anatomy of Melancholia</a:t>
            </a:r>
          </a:p>
        </p:txBody>
      </p:sp>
      <p:sp>
        <p:nvSpPr>
          <p:cNvPr id="3" name="Content Placeholder 2"/>
          <p:cNvSpPr>
            <a:spLocks noGrp="1"/>
          </p:cNvSpPr>
          <p:nvPr>
            <p:ph idx="1"/>
          </p:nvPr>
        </p:nvSpPr>
        <p:spPr/>
        <p:txBody>
          <a:bodyPr/>
          <a:lstStyle/>
          <a:p>
            <a:r>
              <a:rPr lang="en-GB" dirty="0"/>
              <a:t>Like his contemporaries, Burton viewed </a:t>
            </a:r>
            <a:r>
              <a:rPr lang="en-GB" dirty="0" err="1"/>
              <a:t>melancholie</a:t>
            </a:r>
            <a:r>
              <a:rPr lang="en-GB" dirty="0"/>
              <a:t> as an imbalance of the humours, particularly black bile. He recommended treatment by the physicians who were offering purging, leeching and blood letting. And also the environmental sources of treatment, such as exercise in the fresh air etc.</a:t>
            </a:r>
          </a:p>
          <a:p>
            <a:endParaRPr lang="en-GB" dirty="0"/>
          </a:p>
          <a:p>
            <a:r>
              <a:rPr lang="en-GB" dirty="0"/>
              <a:t>However he also recommended prayer, prayer should always come first, and then the treatments of the physicians.</a:t>
            </a:r>
          </a:p>
          <a:p>
            <a:r>
              <a:rPr lang="en-GB" dirty="0"/>
              <a:t>Again, like his contemporaries he had a strong belief that Satan was ever-present in the world and would appear to people to torment and torture them.</a:t>
            </a:r>
          </a:p>
        </p:txBody>
      </p:sp>
    </p:spTree>
    <p:extLst>
      <p:ext uri="{BB962C8B-B14F-4D97-AF65-F5344CB8AC3E}">
        <p14:creationId xmlns:p14="http://schemas.microsoft.com/office/powerpoint/2010/main" val="3323265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Richard Napier, astrologer and physician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2173" y="2150268"/>
            <a:ext cx="3063409" cy="347186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1674" y="4812506"/>
            <a:ext cx="2314575" cy="1619250"/>
          </a:xfrm>
          <a:prstGeom prst="rect">
            <a:avLst/>
          </a:prstGeom>
        </p:spPr>
      </p:pic>
      <p:sp>
        <p:nvSpPr>
          <p:cNvPr id="6" name="TextBox 5"/>
          <p:cNvSpPr txBox="1"/>
          <p:nvPr/>
        </p:nvSpPr>
        <p:spPr>
          <a:xfrm>
            <a:off x="1104900" y="1761893"/>
            <a:ext cx="652253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Napier’s casebooks survive from 1597- until his death in 1634</a:t>
            </a:r>
          </a:p>
          <a:p>
            <a:pPr marL="285750" indent="-285750">
              <a:buFont typeface="Arial" panose="020B0604020202020204" pitchFamily="34" charset="0"/>
              <a:buChar char="•"/>
            </a:pPr>
            <a:r>
              <a:rPr lang="en-GB" dirty="0"/>
              <a:t>He studied astrology, alchemy, magic and theology and despite the contested status of such arcane arts at the time, his combination of astrology and medicine helped Napier to build up a very popular practice. </a:t>
            </a:r>
          </a:p>
          <a:p>
            <a:pPr marL="285750" indent="-285750">
              <a:buFont typeface="Arial" panose="020B0604020202020204" pitchFamily="34" charset="0"/>
              <a:buChar char="•"/>
            </a:pPr>
            <a:r>
              <a:rPr lang="en-GB" dirty="0"/>
              <a:t>Those wishing to be treated came from all walks of life and social ranks,, although the majority were from artisan, </a:t>
            </a:r>
            <a:r>
              <a:rPr lang="en-GB" dirty="0" err="1"/>
              <a:t>farning</a:t>
            </a:r>
            <a:r>
              <a:rPr lang="en-GB" dirty="0"/>
              <a:t> and labouring classes, probably because of his low fees.</a:t>
            </a:r>
          </a:p>
        </p:txBody>
      </p:sp>
    </p:spTree>
    <p:extLst>
      <p:ext uri="{BB962C8B-B14F-4D97-AF65-F5344CB8AC3E}">
        <p14:creationId xmlns:p14="http://schemas.microsoft.com/office/powerpoint/2010/main" val="1462675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Richard Napier</a:t>
            </a:r>
          </a:p>
        </p:txBody>
      </p:sp>
      <p:sp>
        <p:nvSpPr>
          <p:cNvPr id="3" name="Content Placeholder 2"/>
          <p:cNvSpPr>
            <a:spLocks noGrp="1"/>
          </p:cNvSpPr>
          <p:nvPr>
            <p:ph idx="1"/>
          </p:nvPr>
        </p:nvSpPr>
        <p:spPr/>
        <p:txBody>
          <a:bodyPr>
            <a:normAutofit lnSpcReduction="10000"/>
          </a:bodyPr>
          <a:lstStyle/>
          <a:p>
            <a:r>
              <a:rPr lang="en-GB" dirty="0"/>
              <a:t>Most attention has been given to the patients that were mentally or psychically affected. This actually comprises of less than 5% of his patients.</a:t>
            </a:r>
          </a:p>
          <a:p>
            <a:r>
              <a:rPr lang="en-GB" dirty="0"/>
              <a:t>However his notes allow us to see how the English world viewed the mentally troubled, the sick individuals and their families.</a:t>
            </a:r>
          </a:p>
          <a:p>
            <a:r>
              <a:rPr lang="en-GB" dirty="0"/>
              <a:t>Napier was affected by melancholy himself, which may perhaps be why he had a particular interest when working with these patients.</a:t>
            </a:r>
          </a:p>
          <a:p>
            <a:r>
              <a:rPr lang="en-GB" dirty="0"/>
              <a:t>He dispensed a mixture of contemporary medicinal remedies, religious and moral counsel and astrological intervention.</a:t>
            </a:r>
          </a:p>
          <a:p>
            <a:r>
              <a:rPr lang="en-GB" dirty="0"/>
              <a:t>More of his patients were women: 1286 female patients compared with 748 men, and this is despite his documented contempt of women and their intellectual abilities!</a:t>
            </a:r>
          </a:p>
          <a:p>
            <a:endParaRPr lang="en-GB" dirty="0"/>
          </a:p>
        </p:txBody>
      </p:sp>
    </p:spTree>
    <p:extLst>
      <p:ext uri="{BB962C8B-B14F-4D97-AF65-F5344CB8AC3E}">
        <p14:creationId xmlns:p14="http://schemas.microsoft.com/office/powerpoint/2010/main" val="1989066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8324"/>
            <a:ext cx="12192000" cy="6886323"/>
          </a:xfrm>
          <a:prstGeom prst="rect">
            <a:avLst/>
          </a:prstGeom>
        </p:spPr>
      </p:pic>
      <p:sp>
        <p:nvSpPr>
          <p:cNvPr id="5" name="TextBox 4"/>
          <p:cNvSpPr txBox="1"/>
          <p:nvPr/>
        </p:nvSpPr>
        <p:spPr>
          <a:xfrm>
            <a:off x="854439" y="359764"/>
            <a:ext cx="10538086" cy="461665"/>
          </a:xfrm>
          <a:prstGeom prst="rect">
            <a:avLst/>
          </a:prstGeom>
          <a:noFill/>
        </p:spPr>
        <p:txBody>
          <a:bodyPr wrap="square" rtlCol="0">
            <a:spAutoFit/>
          </a:bodyPr>
          <a:lstStyle/>
          <a:p>
            <a:pPr algn="ctr"/>
            <a:r>
              <a:rPr lang="en-GB" sz="2400" b="1" dirty="0" smtClean="0">
                <a:solidFill>
                  <a:schemeClr val="bg1"/>
                </a:solidFill>
                <a:latin typeface="Copperplate Gothic Bold" panose="020E0705020206020404" pitchFamily="34" charset="0"/>
              </a:rPr>
              <a:t>Madhouses and Mad Doctors</a:t>
            </a:r>
          </a:p>
        </p:txBody>
      </p:sp>
      <p:sp>
        <p:nvSpPr>
          <p:cNvPr id="6" name="TextBox 5"/>
          <p:cNvSpPr txBox="1"/>
          <p:nvPr/>
        </p:nvSpPr>
        <p:spPr>
          <a:xfrm>
            <a:off x="5126636" y="3402767"/>
            <a:ext cx="1873771" cy="923330"/>
          </a:xfrm>
          <a:prstGeom prst="rect">
            <a:avLst/>
          </a:prstGeom>
          <a:noFill/>
        </p:spPr>
        <p:txBody>
          <a:bodyPr wrap="square" rtlCol="0">
            <a:spAutoFit/>
          </a:bodyPr>
          <a:lstStyle/>
          <a:p>
            <a:pPr algn="ctr"/>
            <a:r>
              <a:rPr lang="en-GB" dirty="0" smtClean="0"/>
              <a:t>The changing response to madness</a:t>
            </a:r>
            <a:endParaRPr lang="en-GB" dirty="0"/>
          </a:p>
        </p:txBody>
      </p:sp>
    </p:spTree>
    <p:extLst>
      <p:ext uri="{BB962C8B-B14F-4D97-AF65-F5344CB8AC3E}">
        <p14:creationId xmlns:p14="http://schemas.microsoft.com/office/powerpoint/2010/main" val="196536895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Changes in the 17</a:t>
            </a:r>
            <a:r>
              <a:rPr lang="en-GB" baseline="30000" dirty="0" smtClean="0"/>
              <a:t>th</a:t>
            </a:r>
            <a:r>
              <a:rPr lang="en-GB" dirty="0" smtClean="0"/>
              <a:t> Century</a:t>
            </a:r>
            <a:endParaRPr lang="en-GB" dirty="0"/>
          </a:p>
        </p:txBody>
      </p:sp>
      <p:sp>
        <p:nvSpPr>
          <p:cNvPr id="3" name="Content Placeholder 2"/>
          <p:cNvSpPr>
            <a:spLocks noGrp="1"/>
          </p:cNvSpPr>
          <p:nvPr>
            <p:ph idx="1"/>
          </p:nvPr>
        </p:nvSpPr>
        <p:spPr/>
        <p:txBody>
          <a:bodyPr/>
          <a:lstStyle/>
          <a:p>
            <a:r>
              <a:rPr lang="en-GB" dirty="0" smtClean="0"/>
              <a:t>From around the 17</a:t>
            </a:r>
            <a:r>
              <a:rPr lang="en-GB" baseline="30000" dirty="0" smtClean="0"/>
              <a:t>th</a:t>
            </a:r>
            <a:r>
              <a:rPr lang="en-GB" dirty="0" smtClean="0"/>
              <a:t> century, the response to incapacity and poverty was starting to change.</a:t>
            </a:r>
          </a:p>
          <a:p>
            <a:endParaRPr lang="en-GB" dirty="0" smtClean="0"/>
          </a:p>
          <a:p>
            <a:r>
              <a:rPr lang="en-GB" dirty="0" smtClean="0"/>
              <a:t>Why might this be?</a:t>
            </a:r>
          </a:p>
          <a:p>
            <a:endParaRPr lang="en-GB" dirty="0" smtClean="0"/>
          </a:p>
          <a:p>
            <a:r>
              <a:rPr lang="en-GB" dirty="0" smtClean="0"/>
              <a:t>Northern Europe, including the United Provinces (Holland), Britain there is a move towards confinement</a:t>
            </a:r>
            <a:endParaRPr lang="en-GB" dirty="0"/>
          </a:p>
        </p:txBody>
      </p:sp>
    </p:spTree>
    <p:extLst>
      <p:ext uri="{BB962C8B-B14F-4D97-AF65-F5344CB8AC3E}">
        <p14:creationId xmlns:p14="http://schemas.microsoft.com/office/powerpoint/2010/main" val="120145785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Dutch Madhouses: </a:t>
            </a:r>
            <a:r>
              <a:rPr lang="en-GB" dirty="0" err="1" smtClean="0"/>
              <a:t>Dolhuizen</a:t>
            </a:r>
            <a:endParaRPr lang="en-GB" dirty="0"/>
          </a:p>
        </p:txBody>
      </p:sp>
      <p:sp>
        <p:nvSpPr>
          <p:cNvPr id="3" name="Content Placeholder 2"/>
          <p:cNvSpPr>
            <a:spLocks noGrp="1"/>
          </p:cNvSpPr>
          <p:nvPr>
            <p:ph sz="half" idx="1"/>
          </p:nvPr>
        </p:nvSpPr>
        <p:spPr/>
        <p:txBody>
          <a:bodyPr/>
          <a:lstStyle/>
          <a:p>
            <a:r>
              <a:rPr lang="en-GB" dirty="0" smtClean="0"/>
              <a:t>Started in the 15</a:t>
            </a:r>
            <a:r>
              <a:rPr lang="en-GB" baseline="30000" dirty="0" smtClean="0"/>
              <a:t>th</a:t>
            </a:r>
            <a:r>
              <a:rPr lang="en-GB" dirty="0" smtClean="0"/>
              <a:t> century</a:t>
            </a:r>
          </a:p>
          <a:p>
            <a:r>
              <a:rPr lang="en-GB" dirty="0" smtClean="0"/>
              <a:t>Were original small houses</a:t>
            </a:r>
          </a:p>
          <a:p>
            <a:r>
              <a:rPr lang="en-GB" dirty="0" smtClean="0"/>
              <a:t>But expanded as communities sought to expel violent and hostile madmen.</a:t>
            </a:r>
          </a:p>
          <a:p>
            <a:r>
              <a:rPr lang="en-GB" dirty="0" smtClean="0"/>
              <a:t>Idle and social non-conformers were seen as a threat and a danger to a calm and ordered society.</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860953" y="1690688"/>
            <a:ext cx="5720202" cy="3780696"/>
          </a:xfrm>
        </p:spPr>
      </p:pic>
    </p:spTree>
    <p:extLst>
      <p:ext uri="{BB962C8B-B14F-4D97-AF65-F5344CB8AC3E}">
        <p14:creationId xmlns:p14="http://schemas.microsoft.com/office/powerpoint/2010/main" val="412745285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Misfits of society</a:t>
            </a:r>
            <a:endParaRPr lang="en-GB" dirty="0"/>
          </a:p>
        </p:txBody>
      </p:sp>
      <p:sp>
        <p:nvSpPr>
          <p:cNvPr id="3" name="Content Placeholder 2"/>
          <p:cNvSpPr>
            <a:spLocks noGrp="1"/>
          </p:cNvSpPr>
          <p:nvPr>
            <p:ph idx="1"/>
          </p:nvPr>
        </p:nvSpPr>
        <p:spPr/>
        <p:txBody>
          <a:bodyPr/>
          <a:lstStyle/>
          <a:p>
            <a:r>
              <a:rPr lang="en-GB" dirty="0" smtClean="0"/>
              <a:t>Before long and across Europe, beggars, prostitutes and other misfits of society were finding themselves incarcerated.</a:t>
            </a:r>
          </a:p>
          <a:p>
            <a:r>
              <a:rPr lang="en-GB" dirty="0" smtClean="0"/>
              <a:t>Anyone that might be a danger to a stable society would find themselves locked away.</a:t>
            </a:r>
          </a:p>
          <a:p>
            <a:r>
              <a:rPr lang="en-GB" dirty="0" smtClean="0"/>
              <a:t>In theory, the idle, the degenerates of society would now have to work! </a:t>
            </a:r>
            <a:endParaRPr lang="en-GB" dirty="0"/>
          </a:p>
        </p:txBody>
      </p:sp>
    </p:spTree>
    <p:extLst>
      <p:ext uri="{BB962C8B-B14F-4D97-AF65-F5344CB8AC3E}">
        <p14:creationId xmlns:p14="http://schemas.microsoft.com/office/powerpoint/2010/main" val="295134106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Undesirables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Everything outside the ‘normal’ was soon considered ‘insane’ This included: epileptics, those who demonstrated anti-social behaviours, dementia, rioters, addicts etc.</a:t>
            </a:r>
          </a:p>
          <a:p>
            <a:r>
              <a:rPr lang="en-GB" dirty="0" smtClean="0"/>
              <a:t>Dutch Madhouse: </a:t>
            </a:r>
            <a:r>
              <a:rPr lang="en-GB" dirty="0" err="1" smtClean="0"/>
              <a:t>Reinier</a:t>
            </a:r>
            <a:r>
              <a:rPr lang="en-GB" dirty="0" smtClean="0"/>
              <a:t> Van </a:t>
            </a:r>
            <a:r>
              <a:rPr lang="en-GB" dirty="0" err="1" smtClean="0"/>
              <a:t>Arkel</a:t>
            </a:r>
            <a:r>
              <a:rPr lang="en-GB" dirty="0" smtClean="0"/>
              <a:t> had a capacity for 45 patients by the 18</a:t>
            </a:r>
            <a:r>
              <a:rPr lang="en-GB" baseline="30000" dirty="0" smtClean="0"/>
              <a:t>th</a:t>
            </a:r>
            <a:r>
              <a:rPr lang="en-GB" dirty="0" smtClean="0"/>
              <a:t> century.</a:t>
            </a:r>
          </a:p>
          <a:p>
            <a:r>
              <a:rPr lang="en-GB" dirty="0" smtClean="0"/>
              <a:t>This was a progressive centre for a time, they inmates /patients were not incarcerated initially, but they were observed. The charge for admittance would depend on the patient’s ability to pay.</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51224" y="1612562"/>
            <a:ext cx="5940776" cy="366657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0391810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Madness and England</a:t>
            </a:r>
            <a:endParaRPr lang="en-GB" dirty="0"/>
          </a:p>
        </p:txBody>
      </p:sp>
      <p:sp>
        <p:nvSpPr>
          <p:cNvPr id="4" name="Content Placeholder 3"/>
          <p:cNvSpPr>
            <a:spLocks noGrp="1"/>
          </p:cNvSpPr>
          <p:nvPr>
            <p:ph idx="1"/>
          </p:nvPr>
        </p:nvSpPr>
        <p:spPr/>
        <p:txBody>
          <a:bodyPr/>
          <a:lstStyle/>
          <a:p>
            <a:r>
              <a:rPr lang="en-GB" dirty="0" smtClean="0"/>
              <a:t>The Poor Relief Act 1601</a:t>
            </a:r>
          </a:p>
          <a:p>
            <a:pPr lvl="1"/>
            <a:r>
              <a:rPr lang="en-GB" dirty="0" smtClean="0"/>
              <a:t>Able-bodied paupers would now be consigned to workhouses, however parishes would also be obliged to look after lunatics.</a:t>
            </a:r>
          </a:p>
          <a:p>
            <a:pPr lvl="1"/>
            <a:r>
              <a:rPr lang="en-GB" dirty="0" smtClean="0"/>
              <a:t>Bethlem (1676) – Built from the ashes, following the Great Fire of London in 1666.</a:t>
            </a:r>
          </a:p>
          <a:p>
            <a:pPr lvl="1"/>
            <a:r>
              <a:rPr lang="en-GB" dirty="0" smtClean="0"/>
              <a:t>Moorfields, on the edge of the city of London. Designed by Robert Hooke, rival of Isaac Newton and friend of Christopher Wren.</a:t>
            </a:r>
            <a:endParaRPr lang="en-GB" dirty="0"/>
          </a:p>
        </p:txBody>
      </p:sp>
    </p:spTree>
    <p:extLst>
      <p:ext uri="{BB962C8B-B14F-4D97-AF65-F5344CB8AC3E}">
        <p14:creationId xmlns:p14="http://schemas.microsoft.com/office/powerpoint/2010/main" val="159662270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Tree>
    <p:extLst>
      <p:ext uri="{BB962C8B-B14F-4D97-AF65-F5344CB8AC3E}">
        <p14:creationId xmlns:p14="http://schemas.microsoft.com/office/powerpoint/2010/main" val="46988502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Bethlem</a:t>
            </a:r>
            <a:endParaRPr lang="en-GB" dirty="0"/>
          </a:p>
        </p:txBody>
      </p:sp>
      <p:sp>
        <p:nvSpPr>
          <p:cNvPr id="3" name="Content Placeholder 2"/>
          <p:cNvSpPr>
            <a:spLocks noGrp="1"/>
          </p:cNvSpPr>
          <p:nvPr>
            <p:ph idx="1"/>
          </p:nvPr>
        </p:nvSpPr>
        <p:spPr/>
        <p:txBody>
          <a:bodyPr/>
          <a:lstStyle/>
          <a:p>
            <a:r>
              <a:rPr lang="en-GB" dirty="0" smtClean="0"/>
              <a:t>However the face that Bethlem presented to the world was no more than a façade.</a:t>
            </a:r>
          </a:p>
          <a:p>
            <a:r>
              <a:rPr lang="en-GB" dirty="0" smtClean="0"/>
              <a:t>Building had no foundations</a:t>
            </a:r>
          </a:p>
          <a:p>
            <a:r>
              <a:rPr lang="en-GB" dirty="0" smtClean="0"/>
              <a:t>Erected on waste ground and six inches below ground its brick gave way to rubble.</a:t>
            </a:r>
          </a:p>
          <a:p>
            <a:r>
              <a:rPr lang="en-GB" dirty="0" smtClean="0"/>
              <a:t>‘The outside is a perfect mockery to the inside’ Thomas Brown (1699) making one wonder ‘whether the persons that ordered the building of it, or those that inhabit it, were the maddest’</a:t>
            </a:r>
          </a:p>
          <a:p>
            <a:endParaRPr lang="en-GB" dirty="0"/>
          </a:p>
        </p:txBody>
      </p:sp>
    </p:spTree>
    <p:extLst>
      <p:ext uri="{BB962C8B-B14F-4D97-AF65-F5344CB8AC3E}">
        <p14:creationId xmlns:p14="http://schemas.microsoft.com/office/powerpoint/2010/main" val="104262117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dirty="0" smtClean="0"/>
              <a:t>Representations of Madness - England</a:t>
            </a:r>
            <a:endParaRPr lang="en-GB" sz="4800" dirty="0"/>
          </a:p>
        </p:txBody>
      </p:sp>
      <p:sp>
        <p:nvSpPr>
          <p:cNvPr id="3" name="Content Placeholder 2"/>
          <p:cNvSpPr>
            <a:spLocks noGrp="1"/>
          </p:cNvSpPr>
          <p:nvPr>
            <p:ph idx="4294967295"/>
          </p:nvPr>
        </p:nvSpPr>
        <p:spPr>
          <a:xfrm>
            <a:off x="1171913" y="2958895"/>
            <a:ext cx="5418138" cy="3792537"/>
          </a:xfrm>
        </p:spPr>
        <p:txBody>
          <a:bodyPr/>
          <a:lstStyle/>
          <a:p>
            <a:r>
              <a:rPr lang="en-GB" dirty="0" smtClean="0"/>
              <a:t>Rake’s Progress: William Hogarth</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5165" y="1880757"/>
            <a:ext cx="5097281" cy="41069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Rectangle 4"/>
          <p:cNvSpPr/>
          <p:nvPr/>
        </p:nvSpPr>
        <p:spPr>
          <a:xfrm>
            <a:off x="2410294" y="6211786"/>
            <a:ext cx="8359514" cy="369332"/>
          </a:xfrm>
          <a:prstGeom prst="rect">
            <a:avLst/>
          </a:prstGeom>
        </p:spPr>
        <p:txBody>
          <a:bodyPr wrap="square">
            <a:spAutoFit/>
          </a:bodyPr>
          <a:lstStyle/>
          <a:p>
            <a:r>
              <a:rPr lang="en-GB" dirty="0" smtClean="0"/>
              <a:t>http://www.soane.org/collections-research/key-stories/rakes-progress</a:t>
            </a:r>
            <a:endParaRPr lang="en-GB" dirty="0"/>
          </a:p>
        </p:txBody>
      </p:sp>
    </p:spTree>
    <p:extLst>
      <p:ext uri="{BB962C8B-B14F-4D97-AF65-F5344CB8AC3E}">
        <p14:creationId xmlns:p14="http://schemas.microsoft.com/office/powerpoint/2010/main" val="163897087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4660" y="200338"/>
            <a:ext cx="6241889" cy="4521564"/>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5757" y="2520768"/>
            <a:ext cx="5421443" cy="4171970"/>
          </a:xfrm>
          <a:prstGeom prst="rect">
            <a:avLst/>
          </a:prstGeom>
        </p:spPr>
      </p:pic>
      <p:sp>
        <p:nvSpPr>
          <p:cNvPr id="5" name="TextBox 4"/>
          <p:cNvSpPr txBox="1"/>
          <p:nvPr/>
        </p:nvSpPr>
        <p:spPr>
          <a:xfrm>
            <a:off x="6465757" y="524656"/>
            <a:ext cx="5031699" cy="1200329"/>
          </a:xfrm>
          <a:prstGeom prst="rect">
            <a:avLst/>
          </a:prstGeom>
          <a:noFill/>
        </p:spPr>
        <p:txBody>
          <a:bodyPr wrap="square" rtlCol="0">
            <a:spAutoFit/>
          </a:bodyPr>
          <a:lstStyle/>
          <a:p>
            <a:r>
              <a:rPr lang="en-GB" sz="2400" dirty="0" smtClean="0"/>
              <a:t>Raving and Melancholy Madness (1676)</a:t>
            </a:r>
          </a:p>
          <a:p>
            <a:r>
              <a:rPr lang="en-GB" sz="2400" dirty="0" smtClean="0"/>
              <a:t>Caius Gabriel Cibber</a:t>
            </a:r>
            <a:endParaRPr lang="en-GB" sz="2400" dirty="0"/>
          </a:p>
        </p:txBody>
      </p:sp>
      <p:sp>
        <p:nvSpPr>
          <p:cNvPr id="6" name="TextBox 5"/>
          <p:cNvSpPr txBox="1"/>
          <p:nvPr/>
        </p:nvSpPr>
        <p:spPr>
          <a:xfrm>
            <a:off x="254833" y="5231567"/>
            <a:ext cx="5876144" cy="923330"/>
          </a:xfrm>
          <a:prstGeom prst="rect">
            <a:avLst/>
          </a:prstGeom>
          <a:noFill/>
        </p:spPr>
        <p:txBody>
          <a:bodyPr wrap="square" rtlCol="0">
            <a:spAutoFit/>
          </a:bodyPr>
          <a:lstStyle/>
          <a:p>
            <a:r>
              <a:rPr lang="en-GB" dirty="0" smtClean="0"/>
              <a:t>These two figures would be seen crowning the main gates of Bethlem and would remain a landmark in London for generations.</a:t>
            </a:r>
            <a:endParaRPr lang="en-GB" dirty="0"/>
          </a:p>
        </p:txBody>
      </p:sp>
    </p:spTree>
    <p:extLst>
      <p:ext uri="{BB962C8B-B14F-4D97-AF65-F5344CB8AC3E}">
        <p14:creationId xmlns:p14="http://schemas.microsoft.com/office/powerpoint/2010/main" val="25935283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Bethlem - Bedlam</a:t>
            </a:r>
            <a:endParaRPr lang="en-GB" dirty="0"/>
          </a:p>
        </p:txBody>
      </p:sp>
      <p:sp>
        <p:nvSpPr>
          <p:cNvPr id="4" name="Content Placeholder 3"/>
          <p:cNvSpPr>
            <a:spLocks noGrp="1"/>
          </p:cNvSpPr>
          <p:nvPr>
            <p:ph idx="1"/>
          </p:nvPr>
        </p:nvSpPr>
        <p:spPr/>
        <p:txBody>
          <a:bodyPr>
            <a:normAutofit/>
          </a:bodyPr>
          <a:lstStyle/>
          <a:p>
            <a:r>
              <a:rPr lang="en-GB" dirty="0" smtClean="0"/>
              <a:t>Despite the magnificence of the exterior, the interior consisted of two galleries, one for women and one for men.</a:t>
            </a:r>
          </a:p>
          <a:p>
            <a:r>
              <a:rPr lang="en-GB" dirty="0" smtClean="0"/>
              <a:t>These two images of Madness represented the types of people that would be confined to Bethlem: those who were a danger to society, violent and aggressive and those who wanted to withdraw and be alone.</a:t>
            </a:r>
          </a:p>
          <a:p>
            <a:r>
              <a:rPr lang="en-GB" dirty="0" smtClean="0"/>
              <a:t>They also represented those that society wanted to lock away: Those that were too violent to be seen and those that were too </a:t>
            </a:r>
            <a:r>
              <a:rPr lang="en-GB" dirty="0" err="1" smtClean="0"/>
              <a:t>mopish</a:t>
            </a:r>
            <a:r>
              <a:rPr lang="en-GB" dirty="0" smtClean="0"/>
              <a:t> to do any good!</a:t>
            </a:r>
          </a:p>
          <a:p>
            <a:endParaRPr lang="en-GB" dirty="0"/>
          </a:p>
        </p:txBody>
      </p:sp>
    </p:spTree>
    <p:extLst>
      <p:ext uri="{BB962C8B-B14F-4D97-AF65-F5344CB8AC3E}">
        <p14:creationId xmlns:p14="http://schemas.microsoft.com/office/powerpoint/2010/main" val="6811576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Trade in Lunacy</a:t>
            </a:r>
            <a:endParaRPr lang="en-GB" dirty="0"/>
          </a:p>
        </p:txBody>
      </p:sp>
      <p:sp>
        <p:nvSpPr>
          <p:cNvPr id="3" name="Content Placeholder 2"/>
          <p:cNvSpPr>
            <a:spLocks noGrp="1"/>
          </p:cNvSpPr>
          <p:nvPr>
            <p:ph idx="1"/>
          </p:nvPr>
        </p:nvSpPr>
        <p:spPr/>
        <p:txBody>
          <a:bodyPr/>
          <a:lstStyle/>
          <a:p>
            <a:r>
              <a:rPr lang="en-GB" dirty="0" smtClean="0"/>
              <a:t>The older Bethlem had been the sole institution that looked after the insane, they had the monopoly of care.</a:t>
            </a:r>
          </a:p>
          <a:p>
            <a:r>
              <a:rPr lang="en-GB" dirty="0" smtClean="0"/>
              <a:t>Now however, it was competing with fashionable and rival funders. It became vogue to sponsor the building of these institutions.</a:t>
            </a:r>
          </a:p>
          <a:p>
            <a:r>
              <a:rPr lang="en-GB" dirty="0" smtClean="0"/>
              <a:t>So whereas before the mad would be looked after by families or live homeless on the streets, the middle class would now have somewhere to incarcerate their relatives, those that were too difficult to support at home.</a:t>
            </a:r>
          </a:p>
        </p:txBody>
      </p:sp>
    </p:spTree>
    <p:extLst>
      <p:ext uri="{BB962C8B-B14F-4D97-AF65-F5344CB8AC3E}">
        <p14:creationId xmlns:p14="http://schemas.microsoft.com/office/powerpoint/2010/main" val="183662252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Trade in Lunacy</a:t>
            </a:r>
            <a:endParaRPr lang="en-GB" dirty="0"/>
          </a:p>
        </p:txBody>
      </p:sp>
      <p:sp>
        <p:nvSpPr>
          <p:cNvPr id="3" name="Content Placeholder 2"/>
          <p:cNvSpPr>
            <a:spLocks noGrp="1"/>
          </p:cNvSpPr>
          <p:nvPr>
            <p:ph idx="1"/>
          </p:nvPr>
        </p:nvSpPr>
        <p:spPr/>
        <p:txBody>
          <a:bodyPr/>
          <a:lstStyle/>
          <a:p>
            <a:r>
              <a:rPr lang="en-GB" dirty="0" smtClean="0"/>
              <a:t>Private madhouses would often share cleaners, nurses and medical staff.</a:t>
            </a:r>
          </a:p>
          <a:p>
            <a:r>
              <a:rPr lang="en-GB" dirty="0" smtClean="0"/>
              <a:t>They offered the care and support that families would not be able to offer themselves.</a:t>
            </a:r>
          </a:p>
          <a:p>
            <a:r>
              <a:rPr lang="en-GB" dirty="0" smtClean="0"/>
              <a:t>The new hospitals accepted fee-paying patients, who soon made up around one third of the inmates within a hospital.</a:t>
            </a:r>
            <a:endParaRPr lang="en-GB" dirty="0"/>
          </a:p>
        </p:txBody>
      </p:sp>
    </p:spTree>
    <p:extLst>
      <p:ext uri="{BB962C8B-B14F-4D97-AF65-F5344CB8AC3E}">
        <p14:creationId xmlns:p14="http://schemas.microsoft.com/office/powerpoint/2010/main" val="185571999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192</TotalTime>
  <Words>1740</Words>
  <Application>Microsoft Office PowerPoint</Application>
  <PresentationFormat>Widescreen</PresentationFormat>
  <Paragraphs>188</Paragraphs>
  <Slides>40</Slides>
  <Notes>34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Century Gothic</vt:lpstr>
      <vt:lpstr>Copperplate Gothic Bold</vt:lpstr>
      <vt:lpstr>Wingdings 3</vt:lpstr>
      <vt:lpstr>Ion</vt:lpstr>
      <vt:lpstr>History of Counselling</vt:lpstr>
      <vt:lpstr>Consider..</vt:lpstr>
      <vt:lpstr>Ancient World </vt:lpstr>
      <vt:lpstr>Ancient World</vt:lpstr>
      <vt:lpstr>The Hippocratic Corpus: The Four Humours</vt:lpstr>
      <vt:lpstr>PowerPoint Presentation</vt:lpstr>
      <vt:lpstr>Early Hospitals</vt:lpstr>
      <vt:lpstr>Demonic Possession and Spiritual Healing</vt:lpstr>
      <vt:lpstr>Christian Europe (Middle Ages)</vt:lpstr>
      <vt:lpstr>Magic and Miracles</vt:lpstr>
      <vt:lpstr>Saints and Miracles</vt:lpstr>
      <vt:lpstr>Medieval Hospitals</vt:lpstr>
      <vt:lpstr>Almshouses</vt:lpstr>
      <vt:lpstr>Early Modern Era (Late 15th to the dawn of 18th century)</vt:lpstr>
      <vt:lpstr>PowerPoint Presentation</vt:lpstr>
      <vt:lpstr>Witch-hunts</vt:lpstr>
      <vt:lpstr>Witches and Witchcraft</vt:lpstr>
      <vt:lpstr>Witches and torture</vt:lpstr>
      <vt:lpstr>Possession and Madness</vt:lpstr>
      <vt:lpstr>Women, madness and witchcraft</vt:lpstr>
      <vt:lpstr>PowerPoint Presentation</vt:lpstr>
      <vt:lpstr>Melancholia</vt:lpstr>
      <vt:lpstr>Cures and treatments</vt:lpstr>
      <vt:lpstr>Robert Burton: The Anatomy of Melancholia</vt:lpstr>
      <vt:lpstr>Anatomy of Melancholia</vt:lpstr>
      <vt:lpstr>Richard Napier, astrologer and physician</vt:lpstr>
      <vt:lpstr>Richard Napier</vt:lpstr>
      <vt:lpstr>PowerPoint Presentation</vt:lpstr>
      <vt:lpstr>Changes in the 17th Century</vt:lpstr>
      <vt:lpstr>Dutch Madhouses: Dolhuizen</vt:lpstr>
      <vt:lpstr>Misfits of society</vt:lpstr>
      <vt:lpstr>Undesirables</vt:lpstr>
      <vt:lpstr>Madness and England</vt:lpstr>
      <vt:lpstr>PowerPoint Presentation</vt:lpstr>
      <vt:lpstr>Bethlem</vt:lpstr>
      <vt:lpstr>Representations of Madness - England</vt:lpstr>
      <vt:lpstr>PowerPoint Presentation</vt:lpstr>
      <vt:lpstr>Bethlem - Bedlam</vt:lpstr>
      <vt:lpstr>Trade in Lunacy</vt:lpstr>
      <vt:lpstr>Trade in Lunacy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Counselling</dc:title>
  <dc:creator>Catherine Slade</dc:creator>
  <cp:lastModifiedBy>Catherine Slade</cp:lastModifiedBy>
  <cp:revision>4</cp:revision>
  <dcterms:created xsi:type="dcterms:W3CDTF">2017-10-11T10:44:50Z</dcterms:created>
  <dcterms:modified xsi:type="dcterms:W3CDTF">2018-10-09T15:21:58Z</dcterms:modified>
</cp:coreProperties>
</file>