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594" r:id="rId8"/>
    <p:sldId id="263" r:id="rId9"/>
    <p:sldId id="262" r:id="rId10"/>
    <p:sldId id="264" r:id="rId11"/>
    <p:sldId id="267" r:id="rId12"/>
    <p:sldId id="268" r:id="rId13"/>
    <p:sldId id="596" r:id="rId14"/>
    <p:sldId id="59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1908" autoAdjust="0"/>
  </p:normalViewPr>
  <p:slideViewPr>
    <p:cSldViewPr snapToGrid="0">
      <p:cViewPr varScale="1">
        <p:scale>
          <a:sx n="90" d="100"/>
          <a:sy n="90" d="100"/>
        </p:scale>
        <p:origin x="900"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08/08/2026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12</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08/08/2026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0"/>
            <a:ext cx="4654286"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535" y="0"/>
            <a:ext cx="7539455"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5444775" y="637762"/>
            <a:ext cx="5600580" cy="5576770"/>
          </a:xfrm>
        </p:spPr>
        <p:txBody>
          <a:bodyPr anchor="ctr">
            <a:normAutofit/>
          </a:bodyPr>
          <a:lstStyle/>
          <a:p>
            <a:pPr algn="l"/>
            <a:r>
              <a:rPr lang="en-GB" sz="3200" b="1" dirty="0">
                <a:latin typeface="Arial" panose="020B0604020202020204" pitchFamily="34" charset="0"/>
                <a:cs typeface="Arial" panose="020B0604020202020204" pitchFamily="34" charset="0"/>
              </a:rPr>
              <a:t>Task 2 - Presentation</a:t>
            </a:r>
          </a:p>
          <a:p>
            <a:pPr algn="l"/>
            <a:br>
              <a:rPr lang="en-GB"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Module:</a:t>
            </a:r>
            <a:r>
              <a:rPr lang="en-GB" sz="3200" dirty="0">
                <a:latin typeface="Arial" panose="020B0604020202020204" pitchFamily="34" charset="0"/>
                <a:cs typeface="Arial" panose="020B0604020202020204" pitchFamily="34" charset="0"/>
              </a:rPr>
              <a:t> Enterprise and Entrepreneurship</a:t>
            </a:r>
            <a:br>
              <a:rPr lang="en-GB"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Module Code:</a:t>
            </a:r>
            <a:r>
              <a:rPr lang="en-GB" sz="3200" dirty="0">
                <a:latin typeface="Arial" panose="020B0604020202020204" pitchFamily="34" charset="0"/>
                <a:cs typeface="Arial" panose="020B0604020202020204" pitchFamily="34" charset="0"/>
              </a:rPr>
              <a:t> LCLM4006</a:t>
            </a:r>
            <a:br>
              <a:rPr lang="en-GB"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Student Name:</a:t>
            </a:r>
            <a:r>
              <a:rPr lang="en-GB" sz="3200" dirty="0">
                <a:latin typeface="Arial" panose="020B0604020202020204" pitchFamily="34" charset="0"/>
                <a:cs typeface="Arial" panose="020B0604020202020204" pitchFamily="34" charset="0"/>
              </a:rPr>
              <a:t> Wojciech Michał Biernacki</a:t>
            </a:r>
            <a:br>
              <a:rPr lang="en-GB"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Student ID:</a:t>
            </a:r>
            <a:r>
              <a:rPr lang="en-GB" sz="3200" dirty="0">
                <a:latin typeface="Arial" panose="020B0604020202020204" pitchFamily="34" charset="0"/>
                <a:cs typeface="Arial" panose="020B0604020202020204" pitchFamily="34" charset="0"/>
              </a:rPr>
              <a:t> 2511133</a:t>
            </a:r>
            <a:br>
              <a:rPr lang="en-GB"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Lecturer:</a:t>
            </a:r>
            <a:r>
              <a:rPr lang="en-GB" sz="3200" dirty="0">
                <a:latin typeface="Arial" panose="020B0604020202020204" pitchFamily="34" charset="0"/>
                <a:cs typeface="Arial" panose="020B0604020202020204" pitchFamily="34" charset="0"/>
              </a:rPr>
              <a:t> Dr Charles </a:t>
            </a:r>
            <a:r>
              <a:rPr lang="en-GB" sz="3200" dirty="0" err="1">
                <a:latin typeface="Arial" panose="020B0604020202020204" pitchFamily="34" charset="0"/>
                <a:cs typeface="Arial" panose="020B0604020202020204" pitchFamily="34" charset="0"/>
              </a:rPr>
              <a:t>Oham</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Business Plan</a:t>
            </a:r>
          </a:p>
        </p:txBody>
      </p:sp>
      <p:pic>
        <p:nvPicPr>
          <p:cNvPr id="6" name="Content Placeholder 5">
            <a:extLst>
              <a:ext uri="{FF2B5EF4-FFF2-40B4-BE49-F238E27FC236}">
                <a16:creationId xmlns:a16="http://schemas.microsoft.com/office/drawing/2014/main" id="{6221775C-8637-8011-58FB-40FA44D8F0E9}"/>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77316" y="1647902"/>
            <a:ext cx="6780700" cy="3559867"/>
          </a:xfrm>
          <a:prstGeom prst="rect">
            <a:avLst/>
          </a:prstGeom>
        </p:spPr>
      </p:pic>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838200" y="609600"/>
            <a:ext cx="3739341" cy="133083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b="1" kern="1200" dirty="0">
                <a:solidFill>
                  <a:schemeClr val="tx1"/>
                </a:solidFill>
                <a:latin typeface="Arial" panose="020B0604020202020204" pitchFamily="34" charset="0"/>
                <a:ea typeface="+mj-ea"/>
                <a:cs typeface="Arial" panose="020B0604020202020204" pitchFamily="34" charset="0"/>
              </a:rPr>
              <a:t>Slide 2 - </a:t>
            </a:r>
            <a:r>
              <a:rPr lang="en-US" sz="4100" b="1" i="0" kern="1200" dirty="0">
                <a:solidFill>
                  <a:schemeClr val="tx1"/>
                </a:solidFill>
                <a:effectLst/>
                <a:latin typeface="Arial" panose="020B0604020202020204" pitchFamily="34" charset="0"/>
                <a:ea typeface="+mj-ea"/>
                <a:cs typeface="Arial" panose="020B0604020202020204" pitchFamily="34" charset="0"/>
              </a:rPr>
              <a:t>Table of Contents</a:t>
            </a:r>
            <a:endParaRPr lang="en-US" sz="4100" kern="1200" dirty="0">
              <a:solidFill>
                <a:schemeClr val="tx1"/>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endParaRPr lang="en-US" sz="41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40439"/>
            <a:ext cx="3390320" cy="4054299"/>
          </a:xfrm>
        </p:spPr>
        <p:txBody>
          <a:bodyPr vert="horz" lIns="91440" tIns="45720" rIns="91440" bIns="45720" rtlCol="0">
            <a:noAutofit/>
          </a:bodyPr>
          <a:lstStyle/>
          <a:p>
            <a:r>
              <a:rPr lang="en-US" sz="2000" b="1" dirty="0">
                <a:latin typeface="Arial" panose="020B0604020202020204" pitchFamily="34" charset="0"/>
                <a:cs typeface="Arial" panose="020B0604020202020204" pitchFamily="34" charset="0"/>
              </a:rPr>
              <a:t>Table of Contents</a:t>
            </a:r>
            <a:endParaRPr lang="en-US" sz="2000" dirty="0">
              <a:latin typeface="Arial" panose="020B0604020202020204" pitchFamily="34" charset="0"/>
              <a:cs typeface="Arial" panose="020B0604020202020204" pitchFamily="34" charset="0"/>
            </a:endParaRPr>
          </a:p>
          <a:p>
            <a:pPr lvl="0"/>
            <a:r>
              <a:rPr lang="en-US" sz="2000" b="1" dirty="0">
                <a:latin typeface="Arial" panose="020B0604020202020204" pitchFamily="34" charset="0"/>
                <a:cs typeface="Arial" panose="020B0604020202020204" pitchFamily="34" charset="0"/>
              </a:rPr>
              <a:t>Introduction</a:t>
            </a:r>
            <a:r>
              <a:rPr lang="en-US" sz="2000" dirty="0">
                <a:latin typeface="Arial" panose="020B0604020202020204" pitchFamily="34" charset="0"/>
                <a:cs typeface="Arial" panose="020B0604020202020204" pitchFamily="34" charset="0"/>
              </a:rPr>
              <a:t> </a:t>
            </a:r>
          </a:p>
          <a:p>
            <a:pPr lvl="0"/>
            <a:r>
              <a:rPr lang="en-US" sz="2000" b="1" dirty="0">
                <a:latin typeface="Arial" panose="020B0604020202020204" pitchFamily="34" charset="0"/>
                <a:cs typeface="Arial" panose="020B0604020202020204" pitchFamily="34" charset="0"/>
              </a:rPr>
              <a:t>Overview of the Business Idea</a:t>
            </a:r>
            <a:r>
              <a:rPr lang="en-US" sz="2000" dirty="0">
                <a:latin typeface="Arial" panose="020B0604020202020204" pitchFamily="34" charset="0"/>
                <a:cs typeface="Arial" panose="020B0604020202020204" pitchFamily="34" charset="0"/>
              </a:rPr>
              <a:t> </a:t>
            </a:r>
          </a:p>
          <a:p>
            <a:pPr lvl="0"/>
            <a:r>
              <a:rPr lang="en-US" sz="2000" b="1" dirty="0">
                <a:latin typeface="Arial" panose="020B0604020202020204" pitchFamily="34" charset="0"/>
                <a:cs typeface="Arial" panose="020B0604020202020204" pitchFamily="34" charset="0"/>
              </a:rPr>
              <a:t>Legal Format &amp; Management Structure</a:t>
            </a:r>
            <a:r>
              <a:rPr lang="en-US" sz="2000" dirty="0">
                <a:latin typeface="Arial" panose="020B0604020202020204" pitchFamily="34" charset="0"/>
                <a:cs typeface="Arial" panose="020B0604020202020204" pitchFamily="34" charset="0"/>
              </a:rPr>
              <a:t> </a:t>
            </a:r>
          </a:p>
          <a:p>
            <a:pPr lvl="0"/>
            <a:r>
              <a:rPr lang="en-US" sz="2000" b="1" dirty="0">
                <a:latin typeface="Arial" panose="020B0604020202020204" pitchFamily="34" charset="0"/>
                <a:cs typeface="Arial" panose="020B0604020202020204" pitchFamily="34" charset="0"/>
              </a:rPr>
              <a:t>PESTEL Analysis</a:t>
            </a:r>
            <a:r>
              <a:rPr lang="en-US" sz="2000" dirty="0">
                <a:latin typeface="Arial" panose="020B0604020202020204" pitchFamily="34" charset="0"/>
                <a:cs typeface="Arial" panose="020B0604020202020204" pitchFamily="34" charset="0"/>
              </a:rPr>
              <a:t> </a:t>
            </a:r>
          </a:p>
          <a:p>
            <a:pPr lvl="0"/>
            <a:r>
              <a:rPr lang="en-US" sz="2000" b="1" dirty="0">
                <a:latin typeface="Arial" panose="020B0604020202020204" pitchFamily="34" charset="0"/>
                <a:cs typeface="Arial" panose="020B0604020202020204" pitchFamily="34" charset="0"/>
              </a:rPr>
              <a:t>Marketing Strategies</a:t>
            </a:r>
            <a:r>
              <a:rPr lang="en-US" sz="2000" dirty="0">
                <a:latin typeface="Arial" panose="020B0604020202020204" pitchFamily="34" charset="0"/>
                <a:cs typeface="Arial" panose="020B0604020202020204" pitchFamily="34" charset="0"/>
              </a:rPr>
              <a:t> </a:t>
            </a:r>
          </a:p>
          <a:p>
            <a:pPr lvl="0"/>
            <a:r>
              <a:rPr lang="en-US" sz="2000" b="1" dirty="0">
                <a:latin typeface="Arial" panose="020B0604020202020204" pitchFamily="34" charset="0"/>
                <a:cs typeface="Arial" panose="020B0604020202020204" pitchFamily="34" charset="0"/>
              </a:rPr>
              <a:t>Funding Requirements &amp; Allocation</a:t>
            </a:r>
            <a:r>
              <a:rPr lang="en-US" sz="2000" dirty="0">
                <a:latin typeface="Arial" panose="020B0604020202020204" pitchFamily="34" charset="0"/>
                <a:cs typeface="Arial" panose="020B0604020202020204" pitchFamily="34" charset="0"/>
              </a:rPr>
              <a:t> </a:t>
            </a:r>
          </a:p>
          <a:p>
            <a:pPr lvl="0"/>
            <a:r>
              <a:rPr lang="en-US" sz="2000" b="1" dirty="0">
                <a:latin typeface="Arial" panose="020B0604020202020204" pitchFamily="34" charset="0"/>
                <a:cs typeface="Arial" panose="020B0604020202020204" pitchFamily="34" charset="0"/>
              </a:rPr>
              <a:t>Conclusion</a:t>
            </a:r>
            <a:r>
              <a:rPr lang="en-US" sz="2000" dirty="0">
                <a:latin typeface="Arial" panose="020B0604020202020204" pitchFamily="34" charset="0"/>
                <a:cs typeface="Arial" panose="020B0604020202020204" pitchFamily="34" charset="0"/>
              </a:rPr>
              <a:t> </a:t>
            </a:r>
          </a:p>
          <a:p>
            <a:pPr lvl="0"/>
            <a:r>
              <a:rPr lang="en-US" sz="2000" b="1" dirty="0">
                <a:latin typeface="Arial" panose="020B0604020202020204" pitchFamily="34" charset="0"/>
                <a:cs typeface="Arial" panose="020B0604020202020204" pitchFamily="34" charset="0"/>
              </a:rPr>
              <a:t>Questions</a:t>
            </a:r>
            <a:endParaRPr lang="en-US" sz="2000" dirty="0">
              <a:latin typeface="Arial" panose="020B0604020202020204" pitchFamily="34" charset="0"/>
              <a:cs typeface="Arial" panose="020B0604020202020204" pitchFamily="34" charset="0"/>
            </a:endParaRPr>
          </a:p>
        </p:txBody>
      </p:sp>
      <p:pic>
        <p:nvPicPr>
          <p:cNvPr id="2" name="Content Placeholder 5">
            <a:extLst>
              <a:ext uri="{FF2B5EF4-FFF2-40B4-BE49-F238E27FC236}">
                <a16:creationId xmlns:a16="http://schemas.microsoft.com/office/drawing/2014/main" id="{D839BE9E-182D-323F-4E13-5153094C7B0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3798" y="1813275"/>
            <a:ext cx="6155141" cy="3231449"/>
          </a:xfrm>
          <a:prstGeom prst="rect">
            <a:avLst/>
          </a:prstGeom>
        </p:spPr>
      </p:pic>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838200" y="609600"/>
            <a:ext cx="3739341" cy="133083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0" kern="1200" dirty="0">
                <a:solidFill>
                  <a:schemeClr val="tx1"/>
                </a:solidFill>
                <a:effectLst/>
                <a:latin typeface="Arial" panose="020B0604020202020204" pitchFamily="34" charset="0"/>
                <a:ea typeface="+mj-ea"/>
                <a:cs typeface="Arial" panose="020B0604020202020204" pitchFamily="34" charset="0"/>
              </a:rPr>
              <a:t>Introduction</a:t>
            </a:r>
            <a:endParaRPr lang="en-US" sz="4400" kern="1200" dirty="0">
              <a:solidFill>
                <a:schemeClr val="tx1"/>
              </a:solidFill>
              <a:latin typeface="Arial" panose="020B0604020202020204" pitchFamily="34" charset="0"/>
              <a:ea typeface="+mj-ea"/>
              <a:cs typeface="Arial" panose="020B0604020202020204" pitchFamily="34" charset="0"/>
            </a:endParaRPr>
          </a:p>
          <a:p>
            <a:pPr>
              <a:lnSpc>
                <a:spcPct val="90000"/>
              </a:lnSpc>
              <a:spcBef>
                <a:spcPct val="0"/>
              </a:spcBef>
              <a:spcAft>
                <a:spcPts val="600"/>
              </a:spcAft>
            </a:pPr>
            <a:endParaRPr lang="en-US" sz="4400" b="1" kern="1200" dirty="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838200" y="1831245"/>
            <a:ext cx="3427001" cy="3908586"/>
          </a:xfrm>
        </p:spPr>
        <p:txBody>
          <a:bodyPr vert="horz" lIns="91440" tIns="45720" rIns="91440" bIns="45720" rtlCol="0">
            <a:normAutofit fontScale="85000" lnSpcReduction="10000"/>
          </a:bodyPr>
          <a:lstStyle/>
          <a:p>
            <a:r>
              <a:rPr lang="en-US" sz="2000" b="1" dirty="0">
                <a:latin typeface="Arial" panose="020B0604020202020204" pitchFamily="34" charset="0"/>
                <a:cs typeface="Arial" panose="020B0604020202020204" pitchFamily="34" charset="0"/>
              </a:rPr>
              <a:t>Wojciech Michał Biernacki</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a:t>
            </a:r>
            <a:r>
              <a:rPr lang="en-US" sz="2000" i="1" dirty="0">
                <a:latin typeface="Arial" panose="020B0604020202020204" pitchFamily="34" charset="0"/>
                <a:cs typeface="Arial" panose="020B0604020202020204" pitchFamily="34" charset="0"/>
              </a:rPr>
              <a:t>Founder of </a:t>
            </a:r>
            <a:r>
              <a:rPr lang="en-US" sz="2000" i="1" dirty="0" err="1">
                <a:latin typeface="Arial" panose="020B0604020202020204" pitchFamily="34" charset="0"/>
                <a:cs typeface="Arial" panose="020B0604020202020204" pitchFamily="34" charset="0"/>
              </a:rPr>
              <a:t>RePlate</a:t>
            </a:r>
            <a:r>
              <a:rPr lang="en-US" sz="2000" i="1" dirty="0">
                <a:latin typeface="Arial" panose="020B0604020202020204" pitchFamily="34" charset="0"/>
                <a:cs typeface="Arial" panose="020B0604020202020204" pitchFamily="34" charset="0"/>
              </a:rPr>
              <a:t> Ltd)</a:t>
            </a:r>
          </a:p>
          <a:p>
            <a:pPr marL="0"/>
            <a:endParaRPr lang="en-US" sz="2000" dirty="0">
              <a:latin typeface="Arial" panose="020B0604020202020204" pitchFamily="34" charset="0"/>
              <a:cs typeface="Arial" panose="020B0604020202020204" pitchFamily="34" charset="0"/>
            </a:endParaRPr>
          </a:p>
          <a:p>
            <a:pPr lvl="0"/>
            <a:r>
              <a:rPr lang="en-US" sz="2000" dirty="0">
                <a:latin typeface="Arial" panose="020B0604020202020204" pitchFamily="34" charset="0"/>
                <a:cs typeface="Arial" panose="020B0604020202020204" pitchFamily="34" charset="0"/>
              </a:rPr>
              <a:t>Interested in sustainable business and entrepreneurship </a:t>
            </a:r>
          </a:p>
          <a:p>
            <a:pPr lvl="0"/>
            <a:r>
              <a:rPr lang="en-US" sz="2000" dirty="0">
                <a:latin typeface="Arial" panose="020B0604020202020204" pitchFamily="34" charset="0"/>
                <a:cs typeface="Arial" panose="020B0604020202020204" pitchFamily="34" charset="0"/>
              </a:rPr>
              <a:t>Responsible for strategy, finance and business development </a:t>
            </a:r>
          </a:p>
          <a:p>
            <a:pPr lvl="0"/>
            <a:r>
              <a:rPr lang="en-US" sz="2000" dirty="0">
                <a:latin typeface="Arial" panose="020B0604020202020204" pitchFamily="34" charset="0"/>
                <a:cs typeface="Arial" panose="020B0604020202020204" pitchFamily="34" charset="0"/>
              </a:rPr>
              <a:t>Motivated by the growing need to reduce plastic waste </a:t>
            </a:r>
          </a:p>
          <a:p>
            <a:pPr lvl="0"/>
            <a:r>
              <a:rPr lang="en-US" sz="2000" dirty="0">
                <a:latin typeface="Arial" panose="020B0604020202020204" pitchFamily="34" charset="0"/>
                <a:cs typeface="Arial" panose="020B0604020202020204" pitchFamily="34" charset="0"/>
              </a:rPr>
              <a:t>Aim: to develop </a:t>
            </a:r>
            <a:r>
              <a:rPr lang="en-US" sz="2000" dirty="0" err="1">
                <a:latin typeface="Arial" panose="020B0604020202020204" pitchFamily="34" charset="0"/>
                <a:cs typeface="Arial" panose="020B0604020202020204" pitchFamily="34" charset="0"/>
              </a:rPr>
              <a:t>RePlate</a:t>
            </a:r>
            <a:r>
              <a:rPr lang="en-US" sz="2000" dirty="0">
                <a:latin typeface="Arial" panose="020B0604020202020204" pitchFamily="34" charset="0"/>
                <a:cs typeface="Arial" panose="020B0604020202020204" pitchFamily="34" charset="0"/>
              </a:rPr>
              <a:t> into a competitive sustainable packaging business</a:t>
            </a:r>
          </a:p>
          <a:p>
            <a:pPr marL="0"/>
            <a:endParaRPr lang="en-US" sz="1400" dirty="0"/>
          </a:p>
        </p:txBody>
      </p:sp>
      <p:pic>
        <p:nvPicPr>
          <p:cNvPr id="8" name="Graphic 7" descr="User">
            <a:extLst>
              <a:ext uri="{FF2B5EF4-FFF2-40B4-BE49-F238E27FC236}">
                <a16:creationId xmlns:a16="http://schemas.microsoft.com/office/drawing/2014/main" id="{6AF51711-7D85-71F5-00DF-6BB9BFDD602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44073" y="661916"/>
            <a:ext cx="5557909" cy="5557909"/>
          </a:xfrm>
          <a:prstGeom prst="rect">
            <a:avLst/>
          </a:prstGeom>
        </p:spPr>
      </p:pic>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A16EA78-2872-4151-ACDE-85DE92917660}"/>
              </a:ext>
            </a:extLst>
          </p:cNvPr>
          <p:cNvSpPr txBox="1"/>
          <p:nvPr/>
        </p:nvSpPr>
        <p:spPr>
          <a:xfrm>
            <a:off x="6094105" y="802955"/>
            <a:ext cx="4977976" cy="145405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dirty="0">
                <a:latin typeface="Arial" panose="020B0604020202020204" pitchFamily="34" charset="0"/>
                <a:ea typeface="+mj-ea"/>
                <a:cs typeface="Arial" panose="020B0604020202020204" pitchFamily="34" charset="0"/>
              </a:rPr>
              <a:t>Section 1 - </a:t>
            </a:r>
            <a:r>
              <a:rPr lang="en-US" sz="3600" b="1" i="0" kern="1200" dirty="0">
                <a:effectLst/>
                <a:latin typeface="Arial" panose="020B0604020202020204" pitchFamily="34" charset="0"/>
                <a:ea typeface="+mj-ea"/>
                <a:cs typeface="Arial" panose="020B0604020202020204" pitchFamily="34" charset="0"/>
              </a:rPr>
              <a:t>Overview of the Business Idea</a:t>
            </a:r>
            <a:endParaRPr lang="en-US" sz="3600" b="1" kern="1200" dirty="0">
              <a:latin typeface="Arial" panose="020B0604020202020204" pitchFamily="34" charset="0"/>
              <a:ea typeface="+mj-ea"/>
              <a:cs typeface="Arial" panose="020B0604020202020204" pitchFamily="34" charset="0"/>
            </a:endParaRPr>
          </a:p>
        </p:txBody>
      </p:sp>
      <p:pic>
        <p:nvPicPr>
          <p:cNvPr id="23" name="Graphic 22" descr="Recycle Sign">
            <a:extLst>
              <a:ext uri="{FF2B5EF4-FFF2-40B4-BE49-F238E27FC236}">
                <a16:creationId xmlns:a16="http://schemas.microsoft.com/office/drawing/2014/main" id="{B9C170E9-291F-C651-5939-D6849CB3556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6090574" y="2421682"/>
            <a:ext cx="4977578" cy="3639289"/>
          </a:xfrm>
        </p:spPr>
        <p:txBody>
          <a:bodyPr vert="horz" lIns="91440" tIns="45720" rIns="91440" bIns="45720" rtlCol="0" anchor="ctr">
            <a:normAutofit fontScale="92500" lnSpcReduction="20000"/>
          </a:bodyPr>
          <a:lstStyle/>
          <a:p>
            <a:r>
              <a:rPr lang="en-US" sz="1900" b="1" dirty="0" err="1">
                <a:latin typeface="Arial" panose="020B0604020202020204" pitchFamily="34" charset="0"/>
                <a:cs typeface="Arial" panose="020B0604020202020204" pitchFamily="34" charset="0"/>
              </a:rPr>
              <a:t>RePlate</a:t>
            </a:r>
            <a:r>
              <a:rPr lang="en-US" sz="1900" b="1" dirty="0">
                <a:latin typeface="Arial" panose="020B0604020202020204" pitchFamily="34" charset="0"/>
                <a:cs typeface="Arial" panose="020B0604020202020204" pitchFamily="34" charset="0"/>
              </a:rPr>
              <a:t> Ltd - Sustainable Food Packaging</a:t>
            </a:r>
            <a:endParaRPr lang="en-US" sz="1900" dirty="0">
              <a:latin typeface="Arial" panose="020B0604020202020204" pitchFamily="34" charset="0"/>
              <a:cs typeface="Arial" panose="020B0604020202020204" pitchFamily="34" charset="0"/>
            </a:endParaRPr>
          </a:p>
          <a:p>
            <a:pPr lvl="0"/>
            <a:r>
              <a:rPr lang="en-US" sz="1900" dirty="0">
                <a:latin typeface="Arial" panose="020B0604020202020204" pitchFamily="34" charset="0"/>
                <a:cs typeface="Arial" panose="020B0604020202020204" pitchFamily="34" charset="0"/>
              </a:rPr>
              <a:t>Produces </a:t>
            </a:r>
            <a:r>
              <a:rPr lang="en-US" sz="1900" b="1" dirty="0">
                <a:latin typeface="Arial" panose="020B0604020202020204" pitchFamily="34" charset="0"/>
                <a:cs typeface="Arial" panose="020B0604020202020204" pitchFamily="34" charset="0"/>
              </a:rPr>
              <a:t>biodegradable food packaging</a:t>
            </a:r>
            <a:r>
              <a:rPr lang="en-US" sz="1900" dirty="0">
                <a:latin typeface="Arial" panose="020B0604020202020204" pitchFamily="34" charset="0"/>
                <a:cs typeface="Arial" panose="020B0604020202020204" pitchFamily="34" charset="0"/>
              </a:rPr>
              <a:t> from agricultural waste </a:t>
            </a:r>
          </a:p>
          <a:p>
            <a:pPr lvl="0"/>
            <a:r>
              <a:rPr lang="en-US" sz="1900" dirty="0">
                <a:latin typeface="Arial" panose="020B0604020202020204" pitchFamily="34" charset="0"/>
                <a:cs typeface="Arial" panose="020B0604020202020204" pitchFamily="34" charset="0"/>
              </a:rPr>
              <a:t>Materials include </a:t>
            </a:r>
            <a:r>
              <a:rPr lang="en-US" sz="1900" b="1" dirty="0">
                <a:latin typeface="Arial" panose="020B0604020202020204" pitchFamily="34" charset="0"/>
                <a:cs typeface="Arial" panose="020B0604020202020204" pitchFamily="34" charset="0"/>
              </a:rPr>
              <a:t>sugarcane bagasse, wheat straw and bamboo </a:t>
            </a:r>
            <a:r>
              <a:rPr lang="en-US" sz="1900" b="1" dirty="0" err="1">
                <a:latin typeface="Arial" panose="020B0604020202020204" pitchFamily="34" charset="0"/>
                <a:cs typeface="Arial" panose="020B0604020202020204" pitchFamily="34" charset="0"/>
              </a:rPr>
              <a:t>fibres</a:t>
            </a:r>
            <a:endParaRPr lang="en-US" sz="1900" dirty="0">
              <a:latin typeface="Arial" panose="020B0604020202020204" pitchFamily="34" charset="0"/>
              <a:cs typeface="Arial" panose="020B0604020202020204" pitchFamily="34" charset="0"/>
            </a:endParaRPr>
          </a:p>
          <a:p>
            <a:pPr lvl="0"/>
            <a:r>
              <a:rPr lang="en-US" sz="1900" dirty="0">
                <a:latin typeface="Arial" panose="020B0604020202020204" pitchFamily="34" charset="0"/>
                <a:cs typeface="Arial" panose="020B0604020202020204" pitchFamily="34" charset="0"/>
              </a:rPr>
              <a:t>Products: takeaway containers, plates, bowls and food trays </a:t>
            </a:r>
          </a:p>
          <a:p>
            <a:pPr lvl="0"/>
            <a:r>
              <a:rPr lang="en-US" sz="1900" dirty="0">
                <a:latin typeface="Arial" panose="020B0604020202020204" pitchFamily="34" charset="0"/>
                <a:cs typeface="Arial" panose="020B0604020202020204" pitchFamily="34" charset="0"/>
              </a:rPr>
              <a:t>Target customers: </a:t>
            </a:r>
            <a:r>
              <a:rPr lang="en-US" sz="1900" b="1" dirty="0">
                <a:latin typeface="Arial" panose="020B0604020202020204" pitchFamily="34" charset="0"/>
                <a:cs typeface="Arial" panose="020B0604020202020204" pitchFamily="34" charset="0"/>
              </a:rPr>
              <a:t>restaurants, cafés, caterers and supermarkets</a:t>
            </a:r>
            <a:r>
              <a:rPr lang="en-US" sz="1900" dirty="0">
                <a:latin typeface="Arial" panose="020B0604020202020204" pitchFamily="34" charset="0"/>
                <a:cs typeface="Arial" panose="020B0604020202020204" pitchFamily="34" charset="0"/>
              </a:rPr>
              <a:t> </a:t>
            </a:r>
          </a:p>
          <a:p>
            <a:pPr lvl="0"/>
            <a:r>
              <a:rPr lang="en-US" sz="1900" dirty="0">
                <a:latin typeface="Arial" panose="020B0604020202020204" pitchFamily="34" charset="0"/>
                <a:cs typeface="Arial" panose="020B0604020202020204" pitchFamily="34" charset="0"/>
              </a:rPr>
              <a:t>Provides an environmentally friendly alternative to </a:t>
            </a:r>
            <a:r>
              <a:rPr lang="en-US" sz="1900" b="1" dirty="0">
                <a:latin typeface="Arial" panose="020B0604020202020204" pitchFamily="34" charset="0"/>
                <a:cs typeface="Arial" panose="020B0604020202020204" pitchFamily="34" charset="0"/>
              </a:rPr>
              <a:t>single-use plastic</a:t>
            </a:r>
            <a:r>
              <a:rPr lang="en-US" sz="1900" dirty="0">
                <a:latin typeface="Arial" panose="020B0604020202020204" pitchFamily="34" charset="0"/>
                <a:cs typeface="Arial" panose="020B0604020202020204" pitchFamily="34" charset="0"/>
              </a:rPr>
              <a:t> </a:t>
            </a:r>
          </a:p>
          <a:p>
            <a:pPr lvl="0"/>
            <a:r>
              <a:rPr lang="en-US" sz="1900" dirty="0">
                <a:latin typeface="Arial" panose="020B0604020202020204" pitchFamily="34" charset="0"/>
                <a:cs typeface="Arial" panose="020B0604020202020204" pitchFamily="34" charset="0"/>
              </a:rPr>
              <a:t>Supports waste reduction and the </a:t>
            </a:r>
            <a:r>
              <a:rPr lang="en-US" sz="1900" b="1" dirty="0">
                <a:latin typeface="Arial" panose="020B0604020202020204" pitchFamily="34" charset="0"/>
                <a:cs typeface="Arial" panose="020B0604020202020204" pitchFamily="34" charset="0"/>
              </a:rPr>
              <a:t>circular economy</a:t>
            </a:r>
            <a:endParaRPr lang="en-US" sz="1900" dirty="0">
              <a:latin typeface="Arial" panose="020B0604020202020204" pitchFamily="34" charset="0"/>
              <a:cs typeface="Arial" panose="020B0604020202020204" pitchFamily="34" charset="0"/>
            </a:endParaRPr>
          </a:p>
          <a:p>
            <a:pPr marL="0"/>
            <a:endParaRPr lang="en-US" sz="1500" dirty="0"/>
          </a:p>
        </p:txBody>
      </p:sp>
      <p:grpSp>
        <p:nvGrpSpPr>
          <p:cNvPr id="24" name="Group 2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5" name="Freeform: Shape 15">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16">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17">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20C988C-FAAD-4B22-8BA7-6B5DEFD8D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64F5224-38DF-9A0E-ED62-37C8785B3FBD}"/>
              </a:ext>
            </a:extLst>
          </p:cNvPr>
          <p:cNvSpPr txBox="1"/>
          <p:nvPr/>
        </p:nvSpPr>
        <p:spPr>
          <a:xfrm>
            <a:off x="449715" y="343659"/>
            <a:ext cx="5406655" cy="1325563"/>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3600" b="1" dirty="0">
                <a:latin typeface="Arial" panose="020B0604020202020204" pitchFamily="34" charset="0"/>
                <a:ea typeface="+mj-ea"/>
                <a:cs typeface="Arial" panose="020B0604020202020204" pitchFamily="34" charset="0"/>
              </a:rPr>
              <a:t>Section 2 - </a:t>
            </a:r>
            <a:r>
              <a:rPr lang="en-US" sz="3600" dirty="0">
                <a:latin typeface="Arial" panose="020B0604020202020204" pitchFamily="34" charset="0"/>
                <a:ea typeface="+mj-ea"/>
                <a:cs typeface="Arial" panose="020B0604020202020204" pitchFamily="34" charset="0"/>
              </a:rPr>
              <a:t>Legal Format and Management Structure</a:t>
            </a:r>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595967" y="1816454"/>
            <a:ext cx="5114150" cy="4351338"/>
          </a:xfrm>
        </p:spPr>
        <p:txBody>
          <a:bodyPr vert="horz" lIns="91440" tIns="45720" rIns="91440" bIns="45720" rtlCol="0">
            <a:noAutofit/>
          </a:bodyPr>
          <a:lstStyle/>
          <a:p>
            <a:pPr marL="0" indent="0">
              <a:buNone/>
            </a:pPr>
            <a:r>
              <a:rPr lang="en-US" sz="1600" b="1" dirty="0">
                <a:latin typeface="Arial" panose="020B0604020202020204" pitchFamily="34" charset="0"/>
                <a:cs typeface="Arial" panose="020B0604020202020204" pitchFamily="34" charset="0"/>
              </a:rPr>
              <a:t>1. Legal Format: Private Limited Company (Ltd)</a:t>
            </a:r>
            <a:endParaRPr lang="en-US" sz="1600" dirty="0">
              <a:latin typeface="Arial" panose="020B0604020202020204" pitchFamily="34" charset="0"/>
              <a:cs typeface="Arial" panose="020B0604020202020204" pitchFamily="34" charset="0"/>
            </a:endParaRPr>
          </a:p>
          <a:p>
            <a:pPr lvl="0"/>
            <a:r>
              <a:rPr lang="en-US" sz="1600" dirty="0" err="1">
                <a:latin typeface="Arial" panose="020B0604020202020204" pitchFamily="34" charset="0"/>
                <a:cs typeface="Arial" panose="020B0604020202020204" pitchFamily="34" charset="0"/>
              </a:rPr>
              <a:t>RePlate</a:t>
            </a:r>
            <a:r>
              <a:rPr lang="en-US" sz="1600" dirty="0">
                <a:latin typeface="Arial" panose="020B0604020202020204" pitchFamily="34" charset="0"/>
                <a:cs typeface="Arial" panose="020B0604020202020204" pitchFamily="34" charset="0"/>
              </a:rPr>
              <a:t> will operate as a </a:t>
            </a:r>
            <a:r>
              <a:rPr lang="en-US" sz="1600" b="1" dirty="0">
                <a:latin typeface="Arial" panose="020B0604020202020204" pitchFamily="34" charset="0"/>
                <a:cs typeface="Arial" panose="020B0604020202020204" pitchFamily="34" charset="0"/>
              </a:rPr>
              <a:t>Private Limited Company</a:t>
            </a:r>
            <a:r>
              <a:rPr lang="en-US" sz="1600" dirty="0">
                <a:latin typeface="Arial" panose="020B0604020202020204" pitchFamily="34" charset="0"/>
                <a:cs typeface="Arial" panose="020B0604020202020204" pitchFamily="34" charset="0"/>
              </a:rPr>
              <a:t> </a:t>
            </a:r>
          </a:p>
          <a:p>
            <a:pPr lvl="0"/>
            <a:r>
              <a:rPr lang="en-US" sz="1600" dirty="0">
                <a:latin typeface="Arial" panose="020B0604020202020204" pitchFamily="34" charset="0"/>
                <a:cs typeface="Arial" panose="020B0604020202020204" pitchFamily="34" charset="0"/>
              </a:rPr>
              <a:t>Provides </a:t>
            </a:r>
            <a:r>
              <a:rPr lang="en-US" sz="1600" b="1" dirty="0">
                <a:latin typeface="Arial" panose="020B0604020202020204" pitchFamily="34" charset="0"/>
                <a:cs typeface="Arial" panose="020B0604020202020204" pitchFamily="34" charset="0"/>
              </a:rPr>
              <a:t>limited liability</a:t>
            </a:r>
            <a:r>
              <a:rPr lang="en-US" sz="1600" dirty="0">
                <a:latin typeface="Arial" panose="020B0604020202020204" pitchFamily="34" charset="0"/>
                <a:cs typeface="Arial" panose="020B0604020202020204" pitchFamily="34" charset="0"/>
              </a:rPr>
              <a:t> for the owner </a:t>
            </a:r>
          </a:p>
          <a:p>
            <a:pPr lvl="0"/>
            <a:r>
              <a:rPr lang="en-US" sz="1600" dirty="0">
                <a:latin typeface="Arial" panose="020B0604020202020204" pitchFamily="34" charset="0"/>
                <a:cs typeface="Arial" panose="020B0604020202020204" pitchFamily="34" charset="0"/>
              </a:rPr>
              <a:t>The company is legally separate from its owner </a:t>
            </a:r>
          </a:p>
          <a:p>
            <a:pPr lvl="0"/>
            <a:r>
              <a:rPr lang="en-US" sz="1600" dirty="0">
                <a:latin typeface="Arial" panose="020B0604020202020204" pitchFamily="34" charset="0"/>
                <a:cs typeface="Arial" panose="020B0604020202020204" pitchFamily="34" charset="0"/>
              </a:rPr>
              <a:t>Suitable for attracting </a:t>
            </a:r>
            <a:r>
              <a:rPr lang="en-US" sz="1600" b="1" dirty="0">
                <a:latin typeface="Arial" panose="020B0604020202020204" pitchFamily="34" charset="0"/>
                <a:cs typeface="Arial" panose="020B0604020202020204" pitchFamily="34" charset="0"/>
              </a:rPr>
              <a:t>investors and future expansion</a:t>
            </a:r>
            <a:r>
              <a:rPr lang="en-US" sz="1600" dirty="0">
                <a:latin typeface="Arial" panose="020B0604020202020204" pitchFamily="34" charset="0"/>
                <a:cs typeface="Arial" panose="020B0604020202020204" pitchFamily="34" charset="0"/>
              </a:rPr>
              <a:t> </a:t>
            </a:r>
          </a:p>
          <a:p>
            <a:pPr marL="0" indent="0">
              <a:buNone/>
            </a:pPr>
            <a:r>
              <a:rPr lang="en-US" sz="1600" b="1" dirty="0">
                <a:latin typeface="Arial" panose="020B0604020202020204" pitchFamily="34" charset="0"/>
                <a:cs typeface="Arial" panose="020B0604020202020204" pitchFamily="34" charset="0"/>
              </a:rPr>
              <a:t>2. Management Structure</a:t>
            </a:r>
            <a:endParaRPr lang="en-US" sz="1600" dirty="0">
              <a:latin typeface="Arial" panose="020B0604020202020204" pitchFamily="34" charset="0"/>
              <a:cs typeface="Arial" panose="020B0604020202020204" pitchFamily="34" charset="0"/>
            </a:endParaRPr>
          </a:p>
          <a:p>
            <a:pPr lvl="0"/>
            <a:r>
              <a:rPr lang="en-US" sz="1600" b="1" dirty="0">
                <a:latin typeface="Arial" panose="020B0604020202020204" pitchFamily="34" charset="0"/>
                <a:cs typeface="Arial" panose="020B0604020202020204" pitchFamily="34" charset="0"/>
              </a:rPr>
              <a:t>Managing Director</a:t>
            </a:r>
            <a:r>
              <a:rPr lang="en-US" sz="1600" dirty="0">
                <a:latin typeface="Arial" panose="020B0604020202020204" pitchFamily="34" charset="0"/>
                <a:cs typeface="Arial" panose="020B0604020202020204" pitchFamily="34" charset="0"/>
              </a:rPr>
              <a:t> - strategy, finance and overall management </a:t>
            </a:r>
          </a:p>
          <a:p>
            <a:pPr lvl="0"/>
            <a:r>
              <a:rPr lang="en-US" sz="1600" b="1" dirty="0">
                <a:latin typeface="Arial" panose="020B0604020202020204" pitchFamily="34" charset="0"/>
                <a:cs typeface="Arial" panose="020B0604020202020204" pitchFamily="34" charset="0"/>
              </a:rPr>
              <a:t>Production Manager</a:t>
            </a:r>
            <a:r>
              <a:rPr lang="en-US" sz="1600" dirty="0">
                <a:latin typeface="Arial" panose="020B0604020202020204" pitchFamily="34" charset="0"/>
                <a:cs typeface="Arial" panose="020B0604020202020204" pitchFamily="34" charset="0"/>
              </a:rPr>
              <a:t> - production and quality control </a:t>
            </a:r>
          </a:p>
          <a:p>
            <a:pPr lvl="0"/>
            <a:r>
              <a:rPr lang="en-US" sz="1600" b="1" dirty="0">
                <a:latin typeface="Arial" panose="020B0604020202020204" pitchFamily="34" charset="0"/>
                <a:cs typeface="Arial" panose="020B0604020202020204" pitchFamily="34" charset="0"/>
              </a:rPr>
              <a:t>Sales &amp; Marketing Manager</a:t>
            </a:r>
            <a:r>
              <a:rPr lang="en-US" sz="1600" dirty="0">
                <a:latin typeface="Arial" panose="020B0604020202020204" pitchFamily="34" charset="0"/>
                <a:cs typeface="Arial" panose="020B0604020202020204" pitchFamily="34" charset="0"/>
              </a:rPr>
              <a:t> - sales, promotion and customer relationships </a:t>
            </a:r>
          </a:p>
          <a:p>
            <a:pPr lvl="0"/>
            <a:r>
              <a:rPr lang="en-US" sz="1600" b="1" dirty="0">
                <a:latin typeface="Arial" panose="020B0604020202020204" pitchFamily="34" charset="0"/>
                <a:cs typeface="Arial" panose="020B0604020202020204" pitchFamily="34" charset="0"/>
              </a:rPr>
              <a:t>Production Team</a:t>
            </a:r>
            <a:r>
              <a:rPr lang="en-US" sz="1600" dirty="0">
                <a:latin typeface="Arial" panose="020B0604020202020204" pitchFamily="34" charset="0"/>
                <a:cs typeface="Arial" panose="020B0604020202020204" pitchFamily="34" charset="0"/>
              </a:rPr>
              <a:t> - manufacturing and daily operations</a:t>
            </a:r>
          </a:p>
        </p:txBody>
      </p:sp>
      <p:sp>
        <p:nvSpPr>
          <p:cNvPr id="26" name="Oval 25">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2635" y="2507215"/>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Arc 27">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432189" flipV="1">
            <a:off x="7537061" y="1878543"/>
            <a:ext cx="4592562" cy="4592562"/>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8" name="Graphic 7" descr="Building">
            <a:extLst>
              <a:ext uri="{FF2B5EF4-FFF2-40B4-BE49-F238E27FC236}">
                <a16:creationId xmlns:a16="http://schemas.microsoft.com/office/drawing/2014/main" id="{27B83CCB-BE84-615D-1C54-05511F7CBCB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6085" y="533712"/>
            <a:ext cx="2271020" cy="2271020"/>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pic>
        <p:nvPicPr>
          <p:cNvPr id="5" name="Content Placeholder 5">
            <a:extLst>
              <a:ext uri="{FF2B5EF4-FFF2-40B4-BE49-F238E27FC236}">
                <a16:creationId xmlns:a16="http://schemas.microsoft.com/office/drawing/2014/main" id="{E0C1ECD2-2652-1C1F-B8F1-2A23ED119A0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05926" y="3556940"/>
            <a:ext cx="2987191" cy="1568275"/>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5721352-0A8D-F056-3557-96EF78F8186B}"/>
              </a:ext>
            </a:extLst>
          </p:cNvPr>
          <p:cNvSpPr>
            <a:spLocks noGrp="1"/>
          </p:cNvSpPr>
          <p:nvPr>
            <p:ph type="title"/>
          </p:nvPr>
        </p:nvSpPr>
        <p:spPr>
          <a:xfrm>
            <a:off x="420701" y="431124"/>
            <a:ext cx="4512806" cy="1325563"/>
          </a:xfrm>
        </p:spPr>
        <p:txBody>
          <a:bodyPr>
            <a:noAutofit/>
          </a:bodyPr>
          <a:lstStyle/>
          <a:p>
            <a:r>
              <a:rPr lang="en-GB" sz="3600" b="1" dirty="0">
                <a:latin typeface="Arial" panose="020B0604020202020204" pitchFamily="34" charset="0"/>
                <a:cs typeface="Arial" panose="020B0604020202020204" pitchFamily="34" charset="0"/>
              </a:rPr>
              <a:t>Organisational Chart - </a:t>
            </a:r>
            <a:r>
              <a:rPr lang="en-GB" sz="3600" b="1" dirty="0" err="1">
                <a:latin typeface="Arial" panose="020B0604020202020204" pitchFamily="34" charset="0"/>
                <a:cs typeface="Arial" panose="020B0604020202020204" pitchFamily="34" charset="0"/>
              </a:rPr>
              <a:t>RePlate</a:t>
            </a:r>
            <a:r>
              <a:rPr lang="en-GB" sz="3600" b="1" dirty="0">
                <a:latin typeface="Arial" panose="020B0604020202020204" pitchFamily="34" charset="0"/>
                <a:cs typeface="Arial" panose="020B0604020202020204" pitchFamily="34" charset="0"/>
              </a:rPr>
              <a:t> Ltd</a:t>
            </a:r>
          </a:p>
        </p:txBody>
      </p:sp>
      <p:sp>
        <p:nvSpPr>
          <p:cNvPr id="9" name="Rectangle 8">
            <a:extLst>
              <a:ext uri="{FF2B5EF4-FFF2-40B4-BE49-F238E27FC236}">
                <a16:creationId xmlns:a16="http://schemas.microsoft.com/office/drawing/2014/main" id="{8D5310AD-38C8-AA99-A6AD-EEAC5598270F}"/>
              </a:ext>
            </a:extLst>
          </p:cNvPr>
          <p:cNvSpPr/>
          <p:nvPr/>
        </p:nvSpPr>
        <p:spPr>
          <a:xfrm>
            <a:off x="341845" y="4984373"/>
            <a:ext cx="1819941" cy="77972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Production team</a:t>
            </a:r>
          </a:p>
        </p:txBody>
      </p:sp>
      <p:sp>
        <p:nvSpPr>
          <p:cNvPr id="12" name="Rectangle 11">
            <a:extLst>
              <a:ext uri="{FF2B5EF4-FFF2-40B4-BE49-F238E27FC236}">
                <a16:creationId xmlns:a16="http://schemas.microsoft.com/office/drawing/2014/main" id="{222AD939-99A5-7166-B10F-29D05FC0BB49}"/>
              </a:ext>
            </a:extLst>
          </p:cNvPr>
          <p:cNvSpPr/>
          <p:nvPr/>
        </p:nvSpPr>
        <p:spPr>
          <a:xfrm>
            <a:off x="2846698" y="4984373"/>
            <a:ext cx="1819941" cy="77972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Warehouse &amp; Logistics</a:t>
            </a:r>
          </a:p>
        </p:txBody>
      </p:sp>
      <p:sp>
        <p:nvSpPr>
          <p:cNvPr id="14" name="Rectangle 13">
            <a:extLst>
              <a:ext uri="{FF2B5EF4-FFF2-40B4-BE49-F238E27FC236}">
                <a16:creationId xmlns:a16="http://schemas.microsoft.com/office/drawing/2014/main" id="{1C109439-688B-EF11-114C-03034A7DA614}"/>
              </a:ext>
            </a:extLst>
          </p:cNvPr>
          <p:cNvSpPr/>
          <p:nvPr/>
        </p:nvSpPr>
        <p:spPr>
          <a:xfrm>
            <a:off x="1256246" y="3246062"/>
            <a:ext cx="2500423" cy="77972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Production Manager</a:t>
            </a:r>
          </a:p>
        </p:txBody>
      </p:sp>
      <p:sp>
        <p:nvSpPr>
          <p:cNvPr id="16" name="Rectangle 15">
            <a:extLst>
              <a:ext uri="{FF2B5EF4-FFF2-40B4-BE49-F238E27FC236}">
                <a16:creationId xmlns:a16="http://schemas.microsoft.com/office/drawing/2014/main" id="{5A02A50E-B856-C5F0-4AD3-1D40D6EE2C83}"/>
              </a:ext>
            </a:extLst>
          </p:cNvPr>
          <p:cNvSpPr/>
          <p:nvPr/>
        </p:nvSpPr>
        <p:spPr>
          <a:xfrm>
            <a:off x="5317883" y="3246061"/>
            <a:ext cx="2500423" cy="77972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Sales &amp; Marketing </a:t>
            </a:r>
          </a:p>
          <a:p>
            <a:pPr algn="ctr"/>
            <a:r>
              <a:rPr lang="en-GB" dirty="0">
                <a:solidFill>
                  <a:schemeClr val="tx1"/>
                </a:solidFill>
                <a:latin typeface="Arial" panose="020B0604020202020204" pitchFamily="34" charset="0"/>
                <a:cs typeface="Arial" panose="020B0604020202020204" pitchFamily="34" charset="0"/>
              </a:rPr>
              <a:t>Manager</a:t>
            </a:r>
          </a:p>
        </p:txBody>
      </p:sp>
      <p:sp>
        <p:nvSpPr>
          <p:cNvPr id="18" name="Rectangle 17">
            <a:extLst>
              <a:ext uri="{FF2B5EF4-FFF2-40B4-BE49-F238E27FC236}">
                <a16:creationId xmlns:a16="http://schemas.microsoft.com/office/drawing/2014/main" id="{3A170B7E-3F4B-05EC-E385-B9EE44D70DCD}"/>
              </a:ext>
            </a:extLst>
          </p:cNvPr>
          <p:cNvSpPr/>
          <p:nvPr/>
        </p:nvSpPr>
        <p:spPr>
          <a:xfrm>
            <a:off x="5317883" y="1569699"/>
            <a:ext cx="2500423" cy="77972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Founder</a:t>
            </a:r>
          </a:p>
        </p:txBody>
      </p:sp>
      <p:sp>
        <p:nvSpPr>
          <p:cNvPr id="20" name="Rectangle 19">
            <a:extLst>
              <a:ext uri="{FF2B5EF4-FFF2-40B4-BE49-F238E27FC236}">
                <a16:creationId xmlns:a16="http://schemas.microsoft.com/office/drawing/2014/main" id="{0ABA17D9-28BA-0AAF-CE67-692027BD8CC3}"/>
              </a:ext>
            </a:extLst>
          </p:cNvPr>
          <p:cNvSpPr/>
          <p:nvPr/>
        </p:nvSpPr>
        <p:spPr>
          <a:xfrm>
            <a:off x="9379520" y="3246061"/>
            <a:ext cx="2500423" cy="779721"/>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Finance &amp; Administration</a:t>
            </a:r>
          </a:p>
        </p:txBody>
      </p:sp>
      <p:cxnSp>
        <p:nvCxnSpPr>
          <p:cNvPr id="22" name="Straight Arrow Connector 21">
            <a:extLst>
              <a:ext uri="{FF2B5EF4-FFF2-40B4-BE49-F238E27FC236}">
                <a16:creationId xmlns:a16="http://schemas.microsoft.com/office/drawing/2014/main" id="{6CEF29CB-498B-25BE-08B5-8B8B645CA717}"/>
              </a:ext>
            </a:extLst>
          </p:cNvPr>
          <p:cNvCxnSpPr>
            <a:cxnSpLocks/>
          </p:cNvCxnSpPr>
          <p:nvPr/>
        </p:nvCxnSpPr>
        <p:spPr>
          <a:xfrm>
            <a:off x="6568094" y="2349420"/>
            <a:ext cx="0" cy="82044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12BB8870-1A40-00FC-58FA-EE2095D47F84}"/>
              </a:ext>
            </a:extLst>
          </p:cNvPr>
          <p:cNvCxnSpPr>
            <a:cxnSpLocks/>
          </p:cNvCxnSpPr>
          <p:nvPr/>
        </p:nvCxnSpPr>
        <p:spPr>
          <a:xfrm>
            <a:off x="2493164" y="4025782"/>
            <a:ext cx="0" cy="56884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5B3F9893-E52D-D8BD-4758-67114DE1EBFE}"/>
              </a:ext>
            </a:extLst>
          </p:cNvPr>
          <p:cNvCxnSpPr>
            <a:cxnSpLocks/>
          </p:cNvCxnSpPr>
          <p:nvPr/>
        </p:nvCxnSpPr>
        <p:spPr>
          <a:xfrm>
            <a:off x="6586700" y="2759641"/>
            <a:ext cx="4043031"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A47DA690-B323-89F0-7603-71429320E095}"/>
              </a:ext>
            </a:extLst>
          </p:cNvPr>
          <p:cNvCxnSpPr>
            <a:cxnSpLocks/>
          </p:cNvCxnSpPr>
          <p:nvPr/>
        </p:nvCxnSpPr>
        <p:spPr>
          <a:xfrm flipH="1">
            <a:off x="2558734" y="2759641"/>
            <a:ext cx="400936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D155CB1F-6428-B1A6-C5CB-F347E490F8E8}"/>
              </a:ext>
            </a:extLst>
          </p:cNvPr>
          <p:cNvCxnSpPr>
            <a:cxnSpLocks/>
          </p:cNvCxnSpPr>
          <p:nvPr/>
        </p:nvCxnSpPr>
        <p:spPr>
          <a:xfrm>
            <a:off x="2615442" y="2876561"/>
            <a:ext cx="0" cy="3695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9D1704AF-8F9A-DBCC-E64D-D4734E0C648E}"/>
              </a:ext>
            </a:extLst>
          </p:cNvPr>
          <p:cNvCxnSpPr>
            <a:cxnSpLocks/>
          </p:cNvCxnSpPr>
          <p:nvPr/>
        </p:nvCxnSpPr>
        <p:spPr>
          <a:xfrm>
            <a:off x="10522521" y="2876561"/>
            <a:ext cx="0" cy="3695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A187E1D5-9EBD-DC52-3F9F-FF495200EB1E}"/>
              </a:ext>
            </a:extLst>
          </p:cNvPr>
          <p:cNvCxnSpPr>
            <a:cxnSpLocks/>
          </p:cNvCxnSpPr>
          <p:nvPr/>
        </p:nvCxnSpPr>
        <p:spPr>
          <a:xfrm>
            <a:off x="2558734" y="4529943"/>
            <a:ext cx="1250211"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A8FE1B0F-FC00-0154-BEC9-E24E4D5C4242}"/>
              </a:ext>
            </a:extLst>
          </p:cNvPr>
          <p:cNvCxnSpPr>
            <a:cxnSpLocks/>
          </p:cNvCxnSpPr>
          <p:nvPr/>
        </p:nvCxnSpPr>
        <p:spPr>
          <a:xfrm flipH="1">
            <a:off x="1195108" y="4529943"/>
            <a:ext cx="1241349"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9B66078B-410B-3FB9-052A-4B4E5161E6B9}"/>
              </a:ext>
            </a:extLst>
          </p:cNvPr>
          <p:cNvCxnSpPr>
            <a:cxnSpLocks/>
            <a:endCxn id="12" idx="0"/>
          </p:cNvCxnSpPr>
          <p:nvPr/>
        </p:nvCxnSpPr>
        <p:spPr>
          <a:xfrm>
            <a:off x="3756668" y="4594625"/>
            <a:ext cx="1" cy="38974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E7928A00-2EBE-FF2D-2714-6F4674D2622B}"/>
              </a:ext>
            </a:extLst>
          </p:cNvPr>
          <p:cNvCxnSpPr>
            <a:cxnSpLocks/>
          </p:cNvCxnSpPr>
          <p:nvPr/>
        </p:nvCxnSpPr>
        <p:spPr>
          <a:xfrm>
            <a:off x="1251815" y="4610629"/>
            <a:ext cx="1" cy="389748"/>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57" name="Content Placeholder 5">
            <a:extLst>
              <a:ext uri="{FF2B5EF4-FFF2-40B4-BE49-F238E27FC236}">
                <a16:creationId xmlns:a16="http://schemas.microsoft.com/office/drawing/2014/main" id="{74432225-DAE4-9862-1B50-0891D0CD406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2562" y="4510094"/>
            <a:ext cx="3633916" cy="1907806"/>
          </a:xfrm>
          <a:prstGeom prst="rect">
            <a:avLst/>
          </a:prstGeom>
        </p:spPr>
      </p:pic>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dirty="0">
                <a:solidFill>
                  <a:schemeClr val="tx1"/>
                </a:solidFill>
                <a:latin typeface="Arial" panose="020B0604020202020204" pitchFamily="34" charset="0"/>
                <a:ea typeface="+mj-ea"/>
                <a:cs typeface="Arial" panose="020B0604020202020204" pitchFamily="34" charset="0"/>
              </a:rPr>
              <a:t>Section 3 </a:t>
            </a:r>
            <a:r>
              <a:rPr lang="en-US" sz="3600" b="1" dirty="0">
                <a:latin typeface="Arial" panose="020B0604020202020204" pitchFamily="34" charset="0"/>
                <a:ea typeface="+mj-ea"/>
                <a:cs typeface="Arial" panose="020B0604020202020204" pitchFamily="34" charset="0"/>
              </a:rPr>
              <a:t>- </a:t>
            </a:r>
            <a:r>
              <a:rPr lang="en-US" sz="3600" kern="1200" dirty="0">
                <a:solidFill>
                  <a:schemeClr val="tx1"/>
                </a:solidFill>
                <a:latin typeface="Arial" panose="020B0604020202020204" pitchFamily="34" charset="0"/>
                <a:ea typeface="+mj-ea"/>
                <a:cs typeface="Arial" panose="020B0604020202020204" pitchFamily="34" charset="0"/>
              </a:rPr>
              <a:t>PESTEL Analysis</a:t>
            </a:r>
            <a:endParaRPr lang="en-US" sz="3600" b="1" kern="1200" dirty="0">
              <a:solidFill>
                <a:schemeClr val="tx1"/>
              </a:solidFill>
              <a:latin typeface="Arial" panose="020B0604020202020204" pitchFamily="34" charset="0"/>
              <a:ea typeface="+mj-ea"/>
              <a:cs typeface="Arial" panose="020B0604020202020204" pitchFamily="34" charset="0"/>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85BF6541-B0FA-9297-3DE4-B13C722629AE}"/>
              </a:ext>
            </a:extLst>
          </p:cNvPr>
          <p:cNvSpPr txBox="1"/>
          <p:nvPr/>
        </p:nvSpPr>
        <p:spPr>
          <a:xfrm>
            <a:off x="838200" y="1825625"/>
            <a:ext cx="10515600" cy="4351338"/>
          </a:xfrm>
          <a:prstGeom prst="rect">
            <a:avLst/>
          </a:prstGeom>
        </p:spPr>
        <p:txBody>
          <a:bodyPr vert="horz" lIns="91440" tIns="45720" rIns="91440" bIns="45720" rtlCol="0">
            <a:normAutofit/>
          </a:bodyPr>
          <a:lstStyle/>
          <a:p>
            <a:pPr>
              <a:lnSpc>
                <a:spcPct val="90000"/>
              </a:lnSpc>
              <a:spcAft>
                <a:spcPts val="600"/>
              </a:spcAft>
            </a:pPr>
            <a:r>
              <a:rPr lang="en-US" b="1" dirty="0">
                <a:latin typeface="Arial" panose="020B0604020202020204" pitchFamily="34" charset="0"/>
                <a:cs typeface="Arial" panose="020B0604020202020204" pitchFamily="34" charset="0"/>
              </a:rPr>
              <a:t>Three Key External Factors</a:t>
            </a:r>
            <a:endParaRPr lang="en-US" dirty="0">
              <a:latin typeface="Arial" panose="020B0604020202020204" pitchFamily="34" charset="0"/>
              <a:cs typeface="Arial" panose="020B0604020202020204" pitchFamily="34" charset="0"/>
            </a:endParaRPr>
          </a:p>
          <a:p>
            <a:pPr>
              <a:lnSpc>
                <a:spcPct val="90000"/>
              </a:lnSpc>
              <a:spcAft>
                <a:spcPts val="600"/>
              </a:spcAft>
            </a:pPr>
            <a:r>
              <a:rPr lang="en-US" b="1" dirty="0">
                <a:latin typeface="Arial" panose="020B0604020202020204" pitchFamily="34" charset="0"/>
                <a:cs typeface="Arial" panose="020B0604020202020204" pitchFamily="34" charset="0"/>
              </a:rPr>
              <a:t>1. Legal</a:t>
            </a:r>
            <a:endParaRPr lang="en-US" dirty="0">
              <a:latin typeface="Arial" panose="020B0604020202020204" pitchFamily="34" charset="0"/>
              <a:cs typeface="Arial" panose="020B0604020202020204" pitchFamily="34" charset="0"/>
            </a:endParaRPr>
          </a:p>
          <a:p>
            <a:pPr lvl="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Regulations restricting single-use plastics create demand for alternatives </a:t>
            </a:r>
          </a:p>
          <a:p>
            <a:pPr lvl="0" indent="-228600">
              <a:lnSpc>
                <a:spcPct val="90000"/>
              </a:lnSpc>
              <a:spcAft>
                <a:spcPts val="600"/>
              </a:spcAft>
              <a:buFont typeface="Arial" panose="020B0604020202020204" pitchFamily="34" charset="0"/>
              <a:buChar char="•"/>
            </a:pPr>
            <a:r>
              <a:rPr lang="en-US" dirty="0" err="1">
                <a:latin typeface="Arial" panose="020B0604020202020204" pitchFamily="34" charset="0"/>
                <a:cs typeface="Arial" panose="020B0604020202020204" pitchFamily="34" charset="0"/>
              </a:rPr>
              <a:t>RePlate</a:t>
            </a:r>
            <a:r>
              <a:rPr lang="en-US" dirty="0">
                <a:latin typeface="Arial" panose="020B0604020202020204" pitchFamily="34" charset="0"/>
                <a:cs typeface="Arial" panose="020B0604020202020204" pitchFamily="34" charset="0"/>
              </a:rPr>
              <a:t> must comply with UK food packaging and safety regulations </a:t>
            </a:r>
          </a:p>
          <a:p>
            <a:pPr>
              <a:lnSpc>
                <a:spcPct val="90000"/>
              </a:lnSpc>
              <a:spcAft>
                <a:spcPts val="600"/>
              </a:spcAft>
            </a:pPr>
            <a:r>
              <a:rPr lang="en-US" b="1" dirty="0">
                <a:latin typeface="Arial" panose="020B0604020202020204" pitchFamily="34" charset="0"/>
                <a:cs typeface="Arial" panose="020B0604020202020204" pitchFamily="34" charset="0"/>
              </a:rPr>
              <a:t>2. Environmental</a:t>
            </a:r>
            <a:endParaRPr lang="en-US" dirty="0">
              <a:latin typeface="Arial" panose="020B0604020202020204" pitchFamily="34" charset="0"/>
              <a:cs typeface="Arial" panose="020B0604020202020204" pitchFamily="34" charset="0"/>
            </a:endParaRPr>
          </a:p>
          <a:p>
            <a:pPr lvl="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Growing concern about plastic waste increases demand for sustainable packaging </a:t>
            </a:r>
          </a:p>
          <a:p>
            <a:pPr lvl="0" indent="-228600">
              <a:lnSpc>
                <a:spcPct val="90000"/>
              </a:lnSpc>
              <a:spcAft>
                <a:spcPts val="600"/>
              </a:spcAft>
              <a:buFont typeface="Arial" panose="020B0604020202020204" pitchFamily="34" charset="0"/>
              <a:buChar char="•"/>
            </a:pPr>
            <a:r>
              <a:rPr lang="en-US" dirty="0" err="1">
                <a:latin typeface="Arial" panose="020B0604020202020204" pitchFamily="34" charset="0"/>
                <a:cs typeface="Arial" panose="020B0604020202020204" pitchFamily="34" charset="0"/>
              </a:rPr>
              <a:t>RePlate</a:t>
            </a:r>
            <a:r>
              <a:rPr lang="en-US" dirty="0">
                <a:latin typeface="Arial" panose="020B0604020202020204" pitchFamily="34" charset="0"/>
                <a:cs typeface="Arial" panose="020B0604020202020204" pitchFamily="34" charset="0"/>
              </a:rPr>
              <a:t> uses renewable agricultural waste materials </a:t>
            </a:r>
          </a:p>
          <a:p>
            <a:pPr>
              <a:lnSpc>
                <a:spcPct val="90000"/>
              </a:lnSpc>
              <a:spcAft>
                <a:spcPts val="600"/>
              </a:spcAft>
            </a:pPr>
            <a:r>
              <a:rPr lang="en-US" b="1" dirty="0">
                <a:latin typeface="Arial" panose="020B0604020202020204" pitchFamily="34" charset="0"/>
                <a:cs typeface="Arial" panose="020B0604020202020204" pitchFamily="34" charset="0"/>
              </a:rPr>
              <a:t>3. Economic</a:t>
            </a:r>
            <a:endParaRPr lang="en-US" dirty="0">
              <a:latin typeface="Arial" panose="020B0604020202020204" pitchFamily="34" charset="0"/>
              <a:cs typeface="Arial" panose="020B0604020202020204" pitchFamily="34" charset="0"/>
            </a:endParaRPr>
          </a:p>
          <a:p>
            <a:pPr lvl="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Changes in energy, transport and raw material costs may increase production costs </a:t>
            </a:r>
          </a:p>
          <a:p>
            <a:pPr lvl="0" indent="-228600">
              <a:lnSpc>
                <a:spcPct val="90000"/>
              </a:lnSpc>
              <a:spcAft>
                <a:spcPts val="600"/>
              </a:spcAft>
              <a:buFont typeface="Arial" panose="020B0604020202020204" pitchFamily="34" charset="0"/>
              <a:buChar char="•"/>
            </a:pPr>
            <a:r>
              <a:rPr lang="en-US" dirty="0">
                <a:latin typeface="Arial" panose="020B0604020202020204" pitchFamily="34" charset="0"/>
                <a:cs typeface="Arial" panose="020B0604020202020204" pitchFamily="34" charset="0"/>
              </a:rPr>
              <a:t>Multiple suppliers and efficient production can help control costs</a:t>
            </a:r>
          </a:p>
        </p:txBody>
      </p:sp>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8FDE8E-B325-0DB0-C8C4-FBDD3F35941C}"/>
              </a:ext>
            </a:extLst>
          </p:cNvPr>
          <p:cNvSpPr>
            <a:spLocks noGrp="1"/>
          </p:cNvSpPr>
          <p:nvPr>
            <p:ph sz="half" idx="1"/>
          </p:nvPr>
        </p:nvSpPr>
        <p:spPr/>
        <p:txBody>
          <a:bodyPr>
            <a:noAutofit/>
          </a:bodyPr>
          <a:lstStyle/>
          <a:p>
            <a:pPr marL="0" indent="0">
              <a:buNone/>
            </a:pPr>
            <a:r>
              <a:rPr lang="en-GB" sz="1800" b="1" dirty="0">
                <a:latin typeface="Arial" panose="020B0604020202020204" pitchFamily="34" charset="0"/>
                <a:cs typeface="Arial" panose="020B0604020202020204" pitchFamily="34" charset="0"/>
              </a:rPr>
              <a:t>Target Market</a:t>
            </a:r>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UK sustainable food packaging market </a:t>
            </a:r>
          </a:p>
          <a:p>
            <a:pPr lvl="0"/>
            <a:r>
              <a:rPr lang="en-GB" sz="1800" dirty="0">
                <a:latin typeface="Arial" panose="020B0604020202020204" pitchFamily="34" charset="0"/>
                <a:cs typeface="Arial" panose="020B0604020202020204" pitchFamily="34" charset="0"/>
              </a:rPr>
              <a:t>Growing demand for alternatives to single-use plastic </a:t>
            </a:r>
          </a:p>
          <a:p>
            <a:pPr marL="0" indent="0">
              <a:buNone/>
            </a:pPr>
            <a:r>
              <a:rPr lang="en-GB" sz="1800" b="1" dirty="0">
                <a:latin typeface="Arial" panose="020B0604020202020204" pitchFamily="34" charset="0"/>
                <a:cs typeface="Arial" panose="020B0604020202020204" pitchFamily="34" charset="0"/>
              </a:rPr>
              <a:t>Customer Segments</a:t>
            </a:r>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Restaurants &amp; cafés </a:t>
            </a:r>
          </a:p>
          <a:p>
            <a:pPr lvl="0"/>
            <a:r>
              <a:rPr lang="en-GB" sz="1800" dirty="0">
                <a:latin typeface="Arial" panose="020B0604020202020204" pitchFamily="34" charset="0"/>
                <a:cs typeface="Arial" panose="020B0604020202020204" pitchFamily="34" charset="0"/>
              </a:rPr>
              <a:t>Takeaway businesses &amp; food trucks </a:t>
            </a:r>
          </a:p>
          <a:p>
            <a:pPr lvl="0"/>
            <a:r>
              <a:rPr lang="en-GB" sz="1800" dirty="0">
                <a:latin typeface="Arial" panose="020B0604020202020204" pitchFamily="34" charset="0"/>
                <a:cs typeface="Arial" panose="020B0604020202020204" pitchFamily="34" charset="0"/>
              </a:rPr>
              <a:t>Catering companies </a:t>
            </a:r>
          </a:p>
          <a:p>
            <a:pPr lvl="0"/>
            <a:r>
              <a:rPr lang="en-GB" sz="1800" dirty="0">
                <a:latin typeface="Arial" panose="020B0604020202020204" pitchFamily="34" charset="0"/>
                <a:cs typeface="Arial" panose="020B0604020202020204" pitchFamily="34" charset="0"/>
              </a:rPr>
              <a:t>Supermarkets </a:t>
            </a:r>
          </a:p>
          <a:p>
            <a:pPr marL="0" indent="0">
              <a:buNone/>
            </a:pPr>
            <a:r>
              <a:rPr lang="en-GB" sz="1800" b="1" dirty="0">
                <a:latin typeface="Arial" panose="020B0604020202020204" pitchFamily="34" charset="0"/>
                <a:cs typeface="Arial" panose="020B0604020202020204" pitchFamily="34" charset="0"/>
              </a:rPr>
              <a:t>Unique Selling Points</a:t>
            </a:r>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Made from renewable agricultural waste </a:t>
            </a:r>
          </a:p>
          <a:p>
            <a:pPr lvl="0"/>
            <a:r>
              <a:rPr lang="en-GB" sz="1800" dirty="0">
                <a:latin typeface="Arial" panose="020B0604020202020204" pitchFamily="34" charset="0"/>
                <a:cs typeface="Arial" panose="020B0604020202020204" pitchFamily="34" charset="0"/>
              </a:rPr>
              <a:t>Biodegradable and sustainable </a:t>
            </a:r>
          </a:p>
          <a:p>
            <a:pPr lvl="0"/>
            <a:r>
              <a:rPr lang="en-GB" sz="1800" dirty="0">
                <a:latin typeface="Arial" panose="020B0604020202020204" pitchFamily="34" charset="0"/>
                <a:cs typeface="Arial" panose="020B0604020202020204" pitchFamily="34" charset="0"/>
              </a:rPr>
              <a:t>Practical alternative to plastic packaging</a:t>
            </a:r>
          </a:p>
          <a:p>
            <a:pPr marL="0" indent="0">
              <a:buNone/>
            </a:pPr>
            <a:endParaRPr lang="en-GB" sz="18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BEB4A281-49F2-B8D9-BA29-AA4176410389}"/>
              </a:ext>
            </a:extLst>
          </p:cNvPr>
          <p:cNvSpPr>
            <a:spLocks noGrp="1"/>
          </p:cNvSpPr>
          <p:nvPr>
            <p:ph sz="half" idx="2"/>
          </p:nvPr>
        </p:nvSpPr>
        <p:spPr>
          <a:xfrm>
            <a:off x="6172202" y="1825625"/>
            <a:ext cx="5181600" cy="4351338"/>
          </a:xfrm>
        </p:spPr>
        <p:txBody>
          <a:bodyPr>
            <a:normAutofit/>
          </a:bodyPr>
          <a:lstStyle/>
          <a:p>
            <a:pPr marL="0" indent="0">
              <a:buNone/>
            </a:pPr>
            <a:r>
              <a:rPr lang="en-GB" sz="1800" b="1" dirty="0">
                <a:latin typeface="Arial" panose="020B0604020202020204" pitchFamily="34" charset="0"/>
                <a:cs typeface="Arial" panose="020B0604020202020204" pitchFamily="34" charset="0"/>
              </a:rPr>
              <a:t>Two Main Marketing Strategies</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1. Digital Marketing</a:t>
            </a:r>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LinkedIn, Instagram &amp; company website </a:t>
            </a:r>
          </a:p>
          <a:p>
            <a:pPr lvl="0"/>
            <a:r>
              <a:rPr lang="en-GB" sz="1800" dirty="0">
                <a:latin typeface="Arial" panose="020B0604020202020204" pitchFamily="34" charset="0"/>
                <a:cs typeface="Arial" panose="020B0604020202020204" pitchFamily="34" charset="0"/>
              </a:rPr>
              <a:t>SEO and targeted online content </a:t>
            </a:r>
          </a:p>
          <a:p>
            <a:pPr marL="0" lvl="0" indent="0">
              <a:buNone/>
            </a:pPr>
            <a:endParaRPr lang="en-GB" sz="1800" dirty="0">
              <a:latin typeface="Arial" panose="020B0604020202020204" pitchFamily="34" charset="0"/>
              <a:cs typeface="Arial" panose="020B0604020202020204" pitchFamily="34" charset="0"/>
            </a:endParaRPr>
          </a:p>
          <a:p>
            <a:pPr marL="0" indent="0">
              <a:buNone/>
            </a:pPr>
            <a:r>
              <a:rPr lang="en-GB" sz="1800" b="1" dirty="0">
                <a:latin typeface="Arial" panose="020B0604020202020204" pitchFamily="34" charset="0"/>
                <a:cs typeface="Arial" panose="020B0604020202020204" pitchFamily="34" charset="0"/>
              </a:rPr>
              <a:t>2. B2B Direct Marketing</a:t>
            </a:r>
            <a:endParaRPr lang="en-GB" sz="1800" dirty="0">
              <a:latin typeface="Arial" panose="020B0604020202020204" pitchFamily="34" charset="0"/>
              <a:cs typeface="Arial" panose="020B0604020202020204" pitchFamily="34" charset="0"/>
            </a:endParaRPr>
          </a:p>
          <a:p>
            <a:pPr lvl="0"/>
            <a:r>
              <a:rPr lang="en-GB" sz="1800" dirty="0">
                <a:latin typeface="Arial" panose="020B0604020202020204" pitchFamily="34" charset="0"/>
                <a:cs typeface="Arial" panose="020B0604020202020204" pitchFamily="34" charset="0"/>
              </a:rPr>
              <a:t>Food industry exhibitions &amp; environmental events </a:t>
            </a:r>
          </a:p>
          <a:p>
            <a:pPr lvl="0"/>
            <a:r>
              <a:rPr lang="en-GB" sz="1800" dirty="0">
                <a:latin typeface="Arial" panose="020B0604020202020204" pitchFamily="34" charset="0"/>
                <a:cs typeface="Arial" panose="020B0604020202020204" pitchFamily="34" charset="0"/>
              </a:rPr>
              <a:t>Direct email campaigns and product samples</a:t>
            </a:r>
          </a:p>
          <a:p>
            <a:pPr marL="0" indent="0">
              <a:buNone/>
            </a:pPr>
            <a:endParaRPr lang="en-GB" sz="18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CA7CFC1-D7AD-1D38-BE48-0537EF316731}"/>
              </a:ext>
            </a:extLst>
          </p:cNvPr>
          <p:cNvSpPr txBox="1"/>
          <p:nvPr/>
        </p:nvSpPr>
        <p:spPr>
          <a:xfrm>
            <a:off x="838200" y="681037"/>
            <a:ext cx="11030712" cy="646331"/>
          </a:xfrm>
          <a:prstGeom prst="rect">
            <a:avLst/>
          </a:prstGeom>
          <a:noFill/>
        </p:spPr>
        <p:txBody>
          <a:bodyPr wrap="square" rtlCol="0">
            <a:spAutoFit/>
          </a:bodyPr>
          <a:lstStyle/>
          <a:p>
            <a:r>
              <a:rPr lang="en-GB" sz="3600" b="1" dirty="0"/>
              <a:t>Section 4 - </a:t>
            </a:r>
            <a:r>
              <a:rPr lang="en-GB" sz="3600" dirty="0"/>
              <a:t>Marketing Strategies</a:t>
            </a:r>
          </a:p>
        </p:txBody>
      </p:sp>
      <p:pic>
        <p:nvPicPr>
          <p:cNvPr id="7" name="Content Placeholder 5">
            <a:extLst>
              <a:ext uri="{FF2B5EF4-FFF2-40B4-BE49-F238E27FC236}">
                <a16:creationId xmlns:a16="http://schemas.microsoft.com/office/drawing/2014/main" id="{050159BE-8ECF-70A1-9B07-73F804F3427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66609" y="5081108"/>
            <a:ext cx="2987191" cy="1568275"/>
          </a:xfrm>
          <a:custGeom>
            <a:avLst/>
            <a:gdLst/>
            <a:ahLst/>
            <a:cxnLst/>
            <a:rect l="l" t="t" r="r" b="b"/>
            <a:pathLst>
              <a:path w="2185353" h="2064564">
                <a:moveTo>
                  <a:pt x="65529" y="0"/>
                </a:moveTo>
                <a:lnTo>
                  <a:pt x="2119824" y="0"/>
                </a:lnTo>
                <a:cubicBezTo>
                  <a:pt x="2156015" y="0"/>
                  <a:pt x="2185353" y="29338"/>
                  <a:pt x="2185353" y="65529"/>
                </a:cubicBezTo>
                <a:lnTo>
                  <a:pt x="2185353" y="1999035"/>
                </a:lnTo>
                <a:cubicBezTo>
                  <a:pt x="2185353" y="2035226"/>
                  <a:pt x="2156015" y="2064564"/>
                  <a:pt x="2119824" y="2064564"/>
                </a:cubicBezTo>
                <a:lnTo>
                  <a:pt x="65529" y="2064564"/>
                </a:lnTo>
                <a:cubicBezTo>
                  <a:pt x="29338" y="2064564"/>
                  <a:pt x="0" y="2035226"/>
                  <a:pt x="0" y="1999035"/>
                </a:cubicBezTo>
                <a:lnTo>
                  <a:pt x="0" y="65529"/>
                </a:lnTo>
                <a:cubicBezTo>
                  <a:pt x="0" y="29338"/>
                  <a:pt x="29338" y="0"/>
                  <a:pt x="65529" y="0"/>
                </a:cubicBezTo>
                <a:close/>
              </a:path>
            </a:pathLst>
          </a:custGeom>
        </p:spPr>
      </p:pic>
    </p:spTree>
    <p:extLst>
      <p:ext uri="{BB962C8B-B14F-4D97-AF65-F5344CB8AC3E}">
        <p14:creationId xmlns:p14="http://schemas.microsoft.com/office/powerpoint/2010/main" val="1481281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088BB7-3F9E-6D74-6077-0A34CDDDE233}"/>
              </a:ext>
            </a:extLst>
          </p:cNvPr>
          <p:cNvSpPr txBox="1"/>
          <p:nvPr/>
        </p:nvSpPr>
        <p:spPr>
          <a:xfrm>
            <a:off x="816934" y="489495"/>
            <a:ext cx="11030712"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Section 5 - </a:t>
            </a:r>
            <a:r>
              <a:rPr lang="en-GB" sz="3200" b="1" i="0" dirty="0">
                <a:solidFill>
                  <a:srgbClr val="374151"/>
                </a:solidFill>
                <a:effectLst/>
                <a:latin typeface="Arial" panose="020B0604020202020204" pitchFamily="34" charset="0"/>
                <a:cs typeface="Arial" panose="020B0604020202020204" pitchFamily="34" charset="0"/>
              </a:rPr>
              <a:t>Funding Requirements and Allocation</a:t>
            </a:r>
            <a:endParaRPr lang="en-GB" sz="3200" b="1" dirty="0">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BD2D6E19-E347-0F0D-A135-92828BAF9DD2}"/>
              </a:ext>
            </a:extLst>
          </p:cNvPr>
          <p:cNvGraphicFramePr>
            <a:graphicFrameLocks noGrp="1"/>
          </p:cNvGraphicFramePr>
          <p:nvPr>
            <p:extLst>
              <p:ext uri="{D42A27DB-BD31-4B8C-83A1-F6EECF244321}">
                <p14:modId xmlns:p14="http://schemas.microsoft.com/office/powerpoint/2010/main" val="1307047965"/>
              </p:ext>
            </p:extLst>
          </p:nvPr>
        </p:nvGraphicFramePr>
        <p:xfrm>
          <a:off x="939810" y="1654777"/>
          <a:ext cx="4330996" cy="4928304"/>
        </p:xfrm>
        <a:graphic>
          <a:graphicData uri="http://schemas.openxmlformats.org/drawingml/2006/table">
            <a:tbl>
              <a:tblPr/>
              <a:tblGrid>
                <a:gridCol w="2983174">
                  <a:extLst>
                    <a:ext uri="{9D8B030D-6E8A-4147-A177-3AD203B41FA5}">
                      <a16:colId xmlns:a16="http://schemas.microsoft.com/office/drawing/2014/main" val="792257737"/>
                    </a:ext>
                  </a:extLst>
                </a:gridCol>
                <a:gridCol w="1347822">
                  <a:extLst>
                    <a:ext uri="{9D8B030D-6E8A-4147-A177-3AD203B41FA5}">
                      <a16:colId xmlns:a16="http://schemas.microsoft.com/office/drawing/2014/main" val="3015094124"/>
                    </a:ext>
                  </a:extLst>
                </a:gridCol>
              </a:tblGrid>
              <a:tr h="591367">
                <a:tc>
                  <a:txBody>
                    <a:bodyPr/>
                    <a:lstStyle/>
                    <a:p>
                      <a:pPr>
                        <a:buNone/>
                      </a:pPr>
                      <a:r>
                        <a:rPr lang="en-GB" sz="1800" b="1" dirty="0">
                          <a:latin typeface="Arial" panose="020B0604020202020204" pitchFamily="34" charset="0"/>
                          <a:cs typeface="Arial" panose="020B0604020202020204" pitchFamily="34" charset="0"/>
                        </a:rPr>
                        <a:t>Start-up Cost</a:t>
                      </a:r>
                      <a:endParaRPr lang="en-GB" sz="1800" dirty="0">
                        <a:latin typeface="Arial" panose="020B0604020202020204" pitchFamily="34" charset="0"/>
                        <a:cs typeface="Arial" panose="020B0604020202020204" pitchFamily="34" charset="0"/>
                      </a:endParaRP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Amount (£)</a:t>
                      </a:r>
                      <a:endParaRPr lang="en-GB" sz="1800" dirty="0">
                        <a:latin typeface="Arial" panose="020B0604020202020204" pitchFamily="34" charset="0"/>
                        <a:cs typeface="Arial" panose="020B0604020202020204" pitchFamily="34" charset="0"/>
                      </a:endParaRP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75000"/>
                      </a:schemeClr>
                    </a:solidFill>
                  </a:tcPr>
                </a:tc>
                <a:extLst>
                  <a:ext uri="{0D108BD9-81ED-4DB2-BD59-A6C34878D82A}">
                    <a16:rowId xmlns:a16="http://schemas.microsoft.com/office/drawing/2014/main" val="2993604866"/>
                  </a:ext>
                </a:extLst>
              </a:tr>
              <a:tr h="337612">
                <a:tc>
                  <a:txBody>
                    <a:bodyPr/>
                    <a:lstStyle/>
                    <a:p>
                      <a:pPr>
                        <a:buNone/>
                      </a:pPr>
                      <a:r>
                        <a:rPr lang="en-GB" sz="1800" dirty="0">
                          <a:latin typeface="Arial" panose="020B0604020202020204" pitchFamily="34" charset="0"/>
                          <a:cs typeface="Arial" panose="020B0604020202020204" pitchFamily="34" charset="0"/>
                        </a:rPr>
                        <a:t>Manufacturing equipment</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£45,000</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60000"/>
                        <a:lumOff val="40000"/>
                      </a:schemeClr>
                    </a:solidFill>
                  </a:tcPr>
                </a:tc>
                <a:extLst>
                  <a:ext uri="{0D108BD9-81ED-4DB2-BD59-A6C34878D82A}">
                    <a16:rowId xmlns:a16="http://schemas.microsoft.com/office/drawing/2014/main" val="2633761113"/>
                  </a:ext>
                </a:extLst>
              </a:tr>
              <a:tr h="337612">
                <a:tc>
                  <a:txBody>
                    <a:bodyPr/>
                    <a:lstStyle/>
                    <a:p>
                      <a:pPr>
                        <a:buNone/>
                      </a:pPr>
                      <a:r>
                        <a:rPr lang="en-GB" sz="1800" dirty="0">
                          <a:latin typeface="Arial" panose="020B0604020202020204" pitchFamily="34" charset="0"/>
                          <a:cs typeface="Arial" panose="020B0604020202020204" pitchFamily="34" charset="0"/>
                        </a:rPr>
                        <a:t>Factory rent deposit</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£12,000</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684145065"/>
                  </a:ext>
                </a:extLst>
              </a:tr>
              <a:tr h="337612">
                <a:tc>
                  <a:txBody>
                    <a:bodyPr/>
                    <a:lstStyle/>
                    <a:p>
                      <a:pPr>
                        <a:buNone/>
                      </a:pPr>
                      <a:r>
                        <a:rPr lang="en-GB" sz="1800" dirty="0">
                          <a:latin typeface="Arial" panose="020B0604020202020204" pitchFamily="34" charset="0"/>
                          <a:cs typeface="Arial" panose="020B0604020202020204" pitchFamily="34" charset="0"/>
                        </a:rPr>
                        <a:t>Raw materials</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£15,000</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506447138"/>
                  </a:ext>
                </a:extLst>
              </a:tr>
              <a:tr h="591367">
                <a:tc>
                  <a:txBody>
                    <a:bodyPr/>
                    <a:lstStyle/>
                    <a:p>
                      <a:pPr>
                        <a:buNone/>
                      </a:pPr>
                      <a:r>
                        <a:rPr lang="en-GB" sz="1800" dirty="0">
                          <a:latin typeface="Arial" panose="020B0604020202020204" pitchFamily="34" charset="0"/>
                          <a:cs typeface="Arial" panose="020B0604020202020204" pitchFamily="34" charset="0"/>
                        </a:rPr>
                        <a:t>Office equipment &amp; furniture</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£6,000</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883025710"/>
                  </a:ext>
                </a:extLst>
              </a:tr>
              <a:tr h="337612">
                <a:tc>
                  <a:txBody>
                    <a:bodyPr/>
                    <a:lstStyle/>
                    <a:p>
                      <a:pPr>
                        <a:buNone/>
                      </a:pPr>
                      <a:r>
                        <a:rPr lang="en-GB" sz="1800" dirty="0">
                          <a:latin typeface="Arial" panose="020B0604020202020204" pitchFamily="34" charset="0"/>
                          <a:cs typeface="Arial" panose="020B0604020202020204" pitchFamily="34" charset="0"/>
                        </a:rPr>
                        <a:t>Registration &amp; legal fees</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£2,000</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445285904"/>
                  </a:ext>
                </a:extLst>
              </a:tr>
              <a:tr h="337612">
                <a:tc>
                  <a:txBody>
                    <a:bodyPr/>
                    <a:lstStyle/>
                    <a:p>
                      <a:pPr>
                        <a:buNone/>
                      </a:pPr>
                      <a:r>
                        <a:rPr lang="en-GB" sz="1800" dirty="0">
                          <a:latin typeface="Arial" panose="020B0604020202020204" pitchFamily="34" charset="0"/>
                          <a:cs typeface="Arial" panose="020B0604020202020204" pitchFamily="34" charset="0"/>
                        </a:rPr>
                        <a:t>Website development</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£3,000</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80286738"/>
                  </a:ext>
                </a:extLst>
              </a:tr>
              <a:tr h="337612">
                <a:tc>
                  <a:txBody>
                    <a:bodyPr/>
                    <a:lstStyle/>
                    <a:p>
                      <a:pPr>
                        <a:buNone/>
                      </a:pPr>
                      <a:r>
                        <a:rPr lang="en-GB" sz="1800" dirty="0">
                          <a:latin typeface="Arial" panose="020B0604020202020204" pitchFamily="34" charset="0"/>
                          <a:cs typeface="Arial" panose="020B0604020202020204" pitchFamily="34" charset="0"/>
                        </a:rPr>
                        <a:t>Marketing &amp; advertising</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£8,000</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389740944"/>
                  </a:ext>
                </a:extLst>
              </a:tr>
              <a:tr h="337612">
                <a:tc>
                  <a:txBody>
                    <a:bodyPr/>
                    <a:lstStyle/>
                    <a:p>
                      <a:pPr>
                        <a:buNone/>
                      </a:pPr>
                      <a:r>
                        <a:rPr lang="en-GB" sz="1800" dirty="0">
                          <a:latin typeface="Arial" panose="020B0604020202020204" pitchFamily="34" charset="0"/>
                          <a:cs typeface="Arial" panose="020B0604020202020204" pitchFamily="34" charset="0"/>
                        </a:rPr>
                        <a:t>Insurance</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£4,000</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99753630"/>
                  </a:ext>
                </a:extLst>
              </a:tr>
              <a:tr h="337612">
                <a:tc>
                  <a:txBody>
                    <a:bodyPr/>
                    <a:lstStyle/>
                    <a:p>
                      <a:pPr>
                        <a:buNone/>
                      </a:pPr>
                      <a:r>
                        <a:rPr lang="en-GB" sz="1800" dirty="0">
                          <a:latin typeface="Arial" panose="020B0604020202020204" pitchFamily="34" charset="0"/>
                          <a:cs typeface="Arial" panose="020B0604020202020204" pitchFamily="34" charset="0"/>
                        </a:rPr>
                        <a:t>Delivery vehicle</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£18,000</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854164496"/>
                  </a:ext>
                </a:extLst>
              </a:tr>
              <a:tr h="337612">
                <a:tc>
                  <a:txBody>
                    <a:bodyPr/>
                    <a:lstStyle/>
                    <a:p>
                      <a:pPr>
                        <a:buNone/>
                      </a:pPr>
                      <a:r>
                        <a:rPr lang="en-GB" sz="1800">
                          <a:latin typeface="Arial" panose="020B0604020202020204" pitchFamily="34" charset="0"/>
                          <a:cs typeface="Arial" panose="020B0604020202020204" pitchFamily="34" charset="0"/>
                        </a:rPr>
                        <a:t>Working capital</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£7,000</a:t>
                      </a: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465589040"/>
                  </a:ext>
                </a:extLst>
              </a:tr>
              <a:tr h="337612">
                <a:tc>
                  <a:txBody>
                    <a:bodyPr/>
                    <a:lstStyle/>
                    <a:p>
                      <a:pPr>
                        <a:buNone/>
                      </a:pPr>
                      <a:r>
                        <a:rPr lang="en-GB" sz="1800" b="1" dirty="0">
                          <a:latin typeface="Arial" panose="020B0604020202020204" pitchFamily="34" charset="0"/>
                          <a:cs typeface="Arial" panose="020B0604020202020204" pitchFamily="34" charset="0"/>
                        </a:rPr>
                        <a:t>TOTAL</a:t>
                      </a:r>
                      <a:endParaRPr lang="en-GB" sz="1800" dirty="0">
                        <a:latin typeface="Arial" panose="020B0604020202020204" pitchFamily="34" charset="0"/>
                        <a:cs typeface="Arial" panose="020B0604020202020204" pitchFamily="34" charset="0"/>
                      </a:endParaRP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£120,000</a:t>
                      </a:r>
                      <a:endParaRPr lang="en-GB" sz="1800" dirty="0">
                        <a:latin typeface="Arial" panose="020B0604020202020204" pitchFamily="34" charset="0"/>
                        <a:cs typeface="Arial" panose="020B0604020202020204" pitchFamily="34" charset="0"/>
                      </a:endParaRPr>
                    </a:p>
                  </a:txBody>
                  <a:tcPr marL="90653" marR="90653" marT="45326" marB="45326"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solidFill>
                  </a:tcPr>
                </a:tc>
                <a:extLst>
                  <a:ext uri="{0D108BD9-81ED-4DB2-BD59-A6C34878D82A}">
                    <a16:rowId xmlns:a16="http://schemas.microsoft.com/office/drawing/2014/main" val="1344535156"/>
                  </a:ext>
                </a:extLst>
              </a:tr>
            </a:tbl>
          </a:graphicData>
        </a:graphic>
      </p:graphicFrame>
      <p:graphicFrame>
        <p:nvGraphicFramePr>
          <p:cNvPr id="7" name="Table 6">
            <a:extLst>
              <a:ext uri="{FF2B5EF4-FFF2-40B4-BE49-F238E27FC236}">
                <a16:creationId xmlns:a16="http://schemas.microsoft.com/office/drawing/2014/main" id="{08FBC239-D24A-1289-62E1-BD5460AB0F83}"/>
              </a:ext>
            </a:extLst>
          </p:cNvPr>
          <p:cNvGraphicFramePr>
            <a:graphicFrameLocks noGrp="1"/>
          </p:cNvGraphicFramePr>
          <p:nvPr>
            <p:extLst>
              <p:ext uri="{D42A27DB-BD31-4B8C-83A1-F6EECF244321}">
                <p14:modId xmlns:p14="http://schemas.microsoft.com/office/powerpoint/2010/main" val="352269226"/>
              </p:ext>
            </p:extLst>
          </p:nvPr>
        </p:nvGraphicFramePr>
        <p:xfrm>
          <a:off x="6114605" y="1654777"/>
          <a:ext cx="4976037" cy="3864461"/>
        </p:xfrm>
        <a:graphic>
          <a:graphicData uri="http://schemas.openxmlformats.org/drawingml/2006/table">
            <a:tbl>
              <a:tblPr/>
              <a:tblGrid>
                <a:gridCol w="3463132">
                  <a:extLst>
                    <a:ext uri="{9D8B030D-6E8A-4147-A177-3AD203B41FA5}">
                      <a16:colId xmlns:a16="http://schemas.microsoft.com/office/drawing/2014/main" val="3799668675"/>
                    </a:ext>
                  </a:extLst>
                </a:gridCol>
                <a:gridCol w="1512905">
                  <a:extLst>
                    <a:ext uri="{9D8B030D-6E8A-4147-A177-3AD203B41FA5}">
                      <a16:colId xmlns:a16="http://schemas.microsoft.com/office/drawing/2014/main" val="1342613710"/>
                    </a:ext>
                  </a:extLst>
                </a:gridCol>
              </a:tblGrid>
              <a:tr h="416021">
                <a:tc>
                  <a:txBody>
                    <a:bodyPr/>
                    <a:lstStyle/>
                    <a:p>
                      <a:pPr>
                        <a:buNone/>
                      </a:pPr>
                      <a:r>
                        <a:rPr lang="en-GB" b="1" dirty="0">
                          <a:latin typeface="Arial" panose="020B0604020202020204" pitchFamily="34" charset="0"/>
                          <a:cs typeface="Arial" panose="020B0604020202020204" pitchFamily="34" charset="0"/>
                        </a:rPr>
                        <a:t>Fixed Cost</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algn="r">
                        <a:buNone/>
                      </a:pPr>
                      <a:r>
                        <a:rPr lang="en-GB" b="1" dirty="0">
                          <a:latin typeface="Arial" panose="020B0604020202020204" pitchFamily="34" charset="0"/>
                          <a:cs typeface="Arial" panose="020B0604020202020204" pitchFamily="34" charset="0"/>
                        </a:rPr>
                        <a:t>£/month</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75000"/>
                      </a:schemeClr>
                    </a:solidFill>
                  </a:tcPr>
                </a:tc>
                <a:extLst>
                  <a:ext uri="{0D108BD9-81ED-4DB2-BD59-A6C34878D82A}">
                    <a16:rowId xmlns:a16="http://schemas.microsoft.com/office/drawing/2014/main" val="3175442407"/>
                  </a:ext>
                </a:extLst>
              </a:tr>
              <a:tr h="383160">
                <a:tc>
                  <a:txBody>
                    <a:bodyPr/>
                    <a:lstStyle/>
                    <a:p>
                      <a:pPr>
                        <a:buNone/>
                      </a:pPr>
                      <a:r>
                        <a:rPr lang="en-GB" dirty="0">
                          <a:latin typeface="Arial" panose="020B0604020202020204" pitchFamily="34" charset="0"/>
                          <a:cs typeface="Arial" panose="020B0604020202020204" pitchFamily="34" charset="0"/>
                        </a:rPr>
                        <a:t>Factory rent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dirty="0">
                          <a:latin typeface="Arial" panose="020B0604020202020204" pitchFamily="34" charset="0"/>
                          <a:cs typeface="Arial" panose="020B0604020202020204" pitchFamily="34" charset="0"/>
                        </a:rPr>
                        <a:t>3,000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2917778428"/>
                  </a:ext>
                </a:extLst>
              </a:tr>
              <a:tr h="383160">
                <a:tc>
                  <a:txBody>
                    <a:bodyPr/>
                    <a:lstStyle/>
                    <a:p>
                      <a:pPr>
                        <a:buNone/>
                      </a:pPr>
                      <a:r>
                        <a:rPr lang="en-GB" dirty="0">
                          <a:latin typeface="Arial" panose="020B0604020202020204" pitchFamily="34" charset="0"/>
                          <a:cs typeface="Arial" panose="020B0604020202020204" pitchFamily="34" charset="0"/>
                        </a:rPr>
                        <a:t>Staff salaries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dirty="0">
                          <a:latin typeface="Arial" panose="020B0604020202020204" pitchFamily="34" charset="0"/>
                          <a:cs typeface="Arial" panose="020B0604020202020204" pitchFamily="34" charset="0"/>
                        </a:rPr>
                        <a:t>8,000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2234624092"/>
                  </a:ext>
                </a:extLst>
              </a:tr>
              <a:tr h="383160">
                <a:tc>
                  <a:txBody>
                    <a:bodyPr/>
                    <a:lstStyle/>
                    <a:p>
                      <a:pPr>
                        <a:buNone/>
                      </a:pPr>
                      <a:r>
                        <a:rPr lang="en-GB" dirty="0">
                          <a:latin typeface="Arial" panose="020B0604020202020204" pitchFamily="34" charset="0"/>
                          <a:cs typeface="Arial" panose="020B0604020202020204" pitchFamily="34" charset="0"/>
                        </a:rPr>
                        <a:t>Insurance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dirty="0">
                          <a:latin typeface="Arial" panose="020B0604020202020204" pitchFamily="34" charset="0"/>
                          <a:cs typeface="Arial" panose="020B0604020202020204" pitchFamily="34" charset="0"/>
                        </a:rPr>
                        <a:t>600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107386369"/>
                  </a:ext>
                </a:extLst>
              </a:tr>
              <a:tr h="383160">
                <a:tc>
                  <a:txBody>
                    <a:bodyPr/>
                    <a:lstStyle/>
                    <a:p>
                      <a:pPr>
                        <a:buNone/>
                      </a:pPr>
                      <a:r>
                        <a:rPr lang="en-GB" dirty="0">
                          <a:latin typeface="Arial" panose="020B0604020202020204" pitchFamily="34" charset="0"/>
                          <a:cs typeface="Arial" panose="020B0604020202020204" pitchFamily="34" charset="0"/>
                        </a:rPr>
                        <a:t>Internet &amp; telephone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dirty="0">
                          <a:latin typeface="Arial" panose="020B0604020202020204" pitchFamily="34" charset="0"/>
                          <a:cs typeface="Arial" panose="020B0604020202020204" pitchFamily="34" charset="0"/>
                        </a:rPr>
                        <a:t>200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985921279"/>
                  </a:ext>
                </a:extLst>
              </a:tr>
              <a:tr h="383160">
                <a:tc>
                  <a:txBody>
                    <a:bodyPr/>
                    <a:lstStyle/>
                    <a:p>
                      <a:pPr>
                        <a:buNone/>
                      </a:pPr>
                      <a:r>
                        <a:rPr lang="en-GB">
                          <a:latin typeface="Arial" panose="020B0604020202020204" pitchFamily="34" charset="0"/>
                          <a:cs typeface="Arial" panose="020B0604020202020204" pitchFamily="34" charset="0"/>
                        </a:rPr>
                        <a:t>Equipment maintenance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dirty="0">
                          <a:latin typeface="Arial" panose="020B0604020202020204" pitchFamily="34" charset="0"/>
                          <a:cs typeface="Arial" panose="020B0604020202020204" pitchFamily="34" charset="0"/>
                        </a:rPr>
                        <a:t>500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941492115"/>
                  </a:ext>
                </a:extLst>
              </a:tr>
              <a:tr h="383160">
                <a:tc>
                  <a:txBody>
                    <a:bodyPr/>
                    <a:lstStyle/>
                    <a:p>
                      <a:pPr>
                        <a:buNone/>
                      </a:pPr>
                      <a:r>
                        <a:rPr lang="en-GB" dirty="0">
                          <a:latin typeface="Arial" panose="020B0604020202020204" pitchFamily="34" charset="0"/>
                          <a:cs typeface="Arial" panose="020B0604020202020204" pitchFamily="34" charset="0"/>
                        </a:rPr>
                        <a:t>Marketing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dirty="0">
                          <a:latin typeface="Arial" panose="020B0604020202020204" pitchFamily="34" charset="0"/>
                          <a:cs typeface="Arial" panose="020B0604020202020204" pitchFamily="34" charset="0"/>
                        </a:rPr>
                        <a:t>1,000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8449793"/>
                  </a:ext>
                </a:extLst>
              </a:tr>
              <a:tr h="383160">
                <a:tc>
                  <a:txBody>
                    <a:bodyPr/>
                    <a:lstStyle/>
                    <a:p>
                      <a:pPr>
                        <a:buNone/>
                      </a:pPr>
                      <a:r>
                        <a:rPr lang="en-GB">
                          <a:latin typeface="Arial" panose="020B0604020202020204" pitchFamily="34" charset="0"/>
                          <a:cs typeface="Arial" panose="020B0604020202020204" pitchFamily="34" charset="0"/>
                        </a:rPr>
                        <a:t>Accounting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dirty="0">
                          <a:latin typeface="Arial" panose="020B0604020202020204" pitchFamily="34" charset="0"/>
                          <a:cs typeface="Arial" panose="020B0604020202020204" pitchFamily="34" charset="0"/>
                        </a:rPr>
                        <a:t>300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418456643"/>
                  </a:ext>
                </a:extLst>
              </a:tr>
              <a:tr h="383160">
                <a:tc>
                  <a:txBody>
                    <a:bodyPr/>
                    <a:lstStyle/>
                    <a:p>
                      <a:pPr>
                        <a:buNone/>
                      </a:pPr>
                      <a:r>
                        <a:rPr lang="en-GB">
                          <a:latin typeface="Arial" panose="020B0604020202020204" pitchFamily="34" charset="0"/>
                          <a:cs typeface="Arial" panose="020B0604020202020204" pitchFamily="34" charset="0"/>
                        </a:rPr>
                        <a:t>Office expenses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dirty="0">
                          <a:latin typeface="Arial" panose="020B0604020202020204" pitchFamily="34" charset="0"/>
                          <a:cs typeface="Arial" panose="020B0604020202020204" pitchFamily="34" charset="0"/>
                        </a:rPr>
                        <a:t>400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2955095988"/>
                  </a:ext>
                </a:extLst>
              </a:tr>
              <a:tr h="383160">
                <a:tc>
                  <a:txBody>
                    <a:bodyPr/>
                    <a:lstStyle/>
                    <a:p>
                      <a:pPr>
                        <a:buNone/>
                      </a:pPr>
                      <a:r>
                        <a:rPr lang="en-GB" b="1" dirty="0">
                          <a:latin typeface="Arial" panose="020B0604020202020204" pitchFamily="34" charset="0"/>
                          <a:cs typeface="Arial" panose="020B0604020202020204" pitchFamily="34" charset="0"/>
                        </a:rPr>
                        <a:t>TOTAL</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pPr algn="r">
                        <a:buNone/>
                      </a:pPr>
                      <a:r>
                        <a:rPr lang="en-GB" b="1" dirty="0">
                          <a:latin typeface="Arial" panose="020B0604020202020204" pitchFamily="34" charset="0"/>
                          <a:cs typeface="Arial" panose="020B0604020202020204" pitchFamily="34" charset="0"/>
                        </a:rPr>
                        <a:t>14,000</a:t>
                      </a:r>
                      <a:endParaRPr lang="en-GB"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4287038151"/>
                  </a:ext>
                </a:extLst>
              </a:tr>
            </a:tbl>
          </a:graphicData>
        </a:graphic>
      </p:graphicFrame>
      <p:sp>
        <p:nvSpPr>
          <p:cNvPr id="9" name="TextBox 8">
            <a:extLst>
              <a:ext uri="{FF2B5EF4-FFF2-40B4-BE49-F238E27FC236}">
                <a16:creationId xmlns:a16="http://schemas.microsoft.com/office/drawing/2014/main" id="{1D330227-4278-4A04-8701-420AF93F59A4}"/>
              </a:ext>
            </a:extLst>
          </p:cNvPr>
          <p:cNvSpPr txBox="1"/>
          <p:nvPr/>
        </p:nvSpPr>
        <p:spPr>
          <a:xfrm>
            <a:off x="6114605" y="1193112"/>
            <a:ext cx="496363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Fixed Costs - per month</a:t>
            </a:r>
            <a:endParaRPr lang="en-GB" sz="2400" b="1"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254BC53D-CCAE-9825-928D-6A4D768C0C7C}"/>
              </a:ext>
            </a:extLst>
          </p:cNvPr>
          <p:cNvSpPr txBox="1"/>
          <p:nvPr/>
        </p:nvSpPr>
        <p:spPr>
          <a:xfrm>
            <a:off x="939810" y="1193113"/>
            <a:ext cx="4963633"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Startup Costs - </a:t>
            </a:r>
            <a:r>
              <a:rPr lang="en-GB" sz="2400" dirty="0" err="1">
                <a:latin typeface="Arial" panose="020B0604020202020204" pitchFamily="34" charset="0"/>
                <a:cs typeface="Arial" panose="020B0604020202020204" pitchFamily="34" charset="0"/>
              </a:rPr>
              <a:t>RePlate</a:t>
            </a:r>
            <a:r>
              <a:rPr lang="en-GB" sz="2400" dirty="0">
                <a:latin typeface="Arial" panose="020B0604020202020204" pitchFamily="34" charset="0"/>
                <a:cs typeface="Arial" panose="020B0604020202020204" pitchFamily="34" charset="0"/>
              </a:rPr>
              <a:t> Ltd</a:t>
            </a: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8303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6" name="TextBox 5">
            <a:extLst>
              <a:ext uri="{FF2B5EF4-FFF2-40B4-BE49-F238E27FC236}">
                <a16:creationId xmlns:a16="http://schemas.microsoft.com/office/drawing/2014/main" id="{143C947D-E8A9-266B-9384-D3CC3B7F1F24}"/>
              </a:ext>
            </a:extLst>
          </p:cNvPr>
          <p:cNvSpPr txBox="1"/>
          <p:nvPr/>
        </p:nvSpPr>
        <p:spPr>
          <a:xfrm>
            <a:off x="838199" y="1144588"/>
            <a:ext cx="11030712"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Variable Costs - First 6 Months</a:t>
            </a:r>
          </a:p>
        </p:txBody>
      </p:sp>
      <p:graphicFrame>
        <p:nvGraphicFramePr>
          <p:cNvPr id="7" name="Table 6">
            <a:extLst>
              <a:ext uri="{FF2B5EF4-FFF2-40B4-BE49-F238E27FC236}">
                <a16:creationId xmlns:a16="http://schemas.microsoft.com/office/drawing/2014/main" id="{B153FB14-59C7-63F4-94E4-4AA89ACE1551}"/>
              </a:ext>
            </a:extLst>
          </p:cNvPr>
          <p:cNvGraphicFramePr>
            <a:graphicFrameLocks noGrp="1"/>
          </p:cNvGraphicFramePr>
          <p:nvPr>
            <p:extLst>
              <p:ext uri="{D42A27DB-BD31-4B8C-83A1-F6EECF244321}">
                <p14:modId xmlns:p14="http://schemas.microsoft.com/office/powerpoint/2010/main" val="270436169"/>
              </p:ext>
            </p:extLst>
          </p:nvPr>
        </p:nvGraphicFramePr>
        <p:xfrm>
          <a:off x="838199" y="1898174"/>
          <a:ext cx="10515603" cy="4754880"/>
        </p:xfrm>
        <a:graphic>
          <a:graphicData uri="http://schemas.openxmlformats.org/drawingml/2006/table">
            <a:tbl>
              <a:tblPr/>
              <a:tblGrid>
                <a:gridCol w="1502229">
                  <a:extLst>
                    <a:ext uri="{9D8B030D-6E8A-4147-A177-3AD203B41FA5}">
                      <a16:colId xmlns:a16="http://schemas.microsoft.com/office/drawing/2014/main" val="2065746407"/>
                    </a:ext>
                  </a:extLst>
                </a:gridCol>
                <a:gridCol w="1502229">
                  <a:extLst>
                    <a:ext uri="{9D8B030D-6E8A-4147-A177-3AD203B41FA5}">
                      <a16:colId xmlns:a16="http://schemas.microsoft.com/office/drawing/2014/main" val="3196167627"/>
                    </a:ext>
                  </a:extLst>
                </a:gridCol>
                <a:gridCol w="1502229">
                  <a:extLst>
                    <a:ext uri="{9D8B030D-6E8A-4147-A177-3AD203B41FA5}">
                      <a16:colId xmlns:a16="http://schemas.microsoft.com/office/drawing/2014/main" val="3425564859"/>
                    </a:ext>
                  </a:extLst>
                </a:gridCol>
                <a:gridCol w="1502229">
                  <a:extLst>
                    <a:ext uri="{9D8B030D-6E8A-4147-A177-3AD203B41FA5}">
                      <a16:colId xmlns:a16="http://schemas.microsoft.com/office/drawing/2014/main" val="2202138557"/>
                    </a:ext>
                  </a:extLst>
                </a:gridCol>
                <a:gridCol w="1502229">
                  <a:extLst>
                    <a:ext uri="{9D8B030D-6E8A-4147-A177-3AD203B41FA5}">
                      <a16:colId xmlns:a16="http://schemas.microsoft.com/office/drawing/2014/main" val="2642923747"/>
                    </a:ext>
                  </a:extLst>
                </a:gridCol>
                <a:gridCol w="1502229">
                  <a:extLst>
                    <a:ext uri="{9D8B030D-6E8A-4147-A177-3AD203B41FA5}">
                      <a16:colId xmlns:a16="http://schemas.microsoft.com/office/drawing/2014/main" val="1211944188"/>
                    </a:ext>
                  </a:extLst>
                </a:gridCol>
                <a:gridCol w="1502229">
                  <a:extLst>
                    <a:ext uri="{9D8B030D-6E8A-4147-A177-3AD203B41FA5}">
                      <a16:colId xmlns:a16="http://schemas.microsoft.com/office/drawing/2014/main" val="3047724683"/>
                    </a:ext>
                  </a:extLst>
                </a:gridCol>
              </a:tblGrid>
              <a:tr h="640080">
                <a:tc>
                  <a:txBody>
                    <a:bodyPr/>
                    <a:lstStyle/>
                    <a:p>
                      <a:pPr>
                        <a:buNone/>
                      </a:pPr>
                      <a:r>
                        <a:rPr lang="en-GB" sz="1800" b="1" dirty="0">
                          <a:latin typeface="Arial" panose="020B0604020202020204" pitchFamily="34" charset="0"/>
                          <a:cs typeface="Arial" panose="020B0604020202020204" pitchFamily="34" charset="0"/>
                        </a:rPr>
                        <a:t>Variable Costs</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Jan</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Feb</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Mar</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Apr</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May</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Jun</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75000"/>
                      </a:schemeClr>
                    </a:solidFill>
                  </a:tcPr>
                </a:tc>
                <a:extLst>
                  <a:ext uri="{0D108BD9-81ED-4DB2-BD59-A6C34878D82A}">
                    <a16:rowId xmlns:a16="http://schemas.microsoft.com/office/drawing/2014/main" val="4263670089"/>
                  </a:ext>
                </a:extLst>
              </a:tr>
              <a:tr h="365760">
                <a:tc>
                  <a:txBody>
                    <a:bodyPr/>
                    <a:lstStyle/>
                    <a:p>
                      <a:pPr>
                        <a:buNone/>
                      </a:pPr>
                      <a:r>
                        <a:rPr lang="en-GB" sz="1800" dirty="0">
                          <a:latin typeface="Arial" panose="020B0604020202020204" pitchFamily="34" charset="0"/>
                          <a:cs typeface="Arial" panose="020B0604020202020204" pitchFamily="34" charset="0"/>
                        </a:rPr>
                        <a:t>Raw materials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£5,000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£6,000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£7,000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£8,000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£10,000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£12,000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722317376"/>
                  </a:ext>
                </a:extLst>
              </a:tr>
              <a:tr h="640080">
                <a:tc>
                  <a:txBody>
                    <a:bodyPr/>
                    <a:lstStyle/>
                    <a:p>
                      <a:pPr>
                        <a:buNone/>
                      </a:pPr>
                      <a:r>
                        <a:rPr lang="en-GB" sz="1800">
                          <a:latin typeface="Arial" panose="020B0604020202020204" pitchFamily="34" charset="0"/>
                          <a:cs typeface="Arial" panose="020B0604020202020204" pitchFamily="34" charset="0"/>
                        </a:rPr>
                        <a:t>Packaging materials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£800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£1,000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£1,200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£1,400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£1,700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£2,000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2601926359"/>
                  </a:ext>
                </a:extLst>
              </a:tr>
              <a:tr h="640080">
                <a:tc>
                  <a:txBody>
                    <a:bodyPr/>
                    <a:lstStyle/>
                    <a:p>
                      <a:pPr>
                        <a:buNone/>
                      </a:pPr>
                      <a:r>
                        <a:rPr lang="en-GB" sz="1800">
                          <a:latin typeface="Arial" panose="020B0604020202020204" pitchFamily="34" charset="0"/>
                          <a:cs typeface="Arial" panose="020B0604020202020204" pitchFamily="34" charset="0"/>
                        </a:rPr>
                        <a:t>Production electricity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£1,200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£1,400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£1,600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£1,800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£2,100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£2,500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2226313471"/>
                  </a:ext>
                </a:extLst>
              </a:tr>
              <a:tr h="640080">
                <a:tc>
                  <a:txBody>
                    <a:bodyPr/>
                    <a:lstStyle/>
                    <a:p>
                      <a:pPr>
                        <a:buNone/>
                      </a:pPr>
                      <a:r>
                        <a:rPr lang="en-GB" sz="1800">
                          <a:latin typeface="Arial" panose="020B0604020202020204" pitchFamily="34" charset="0"/>
                          <a:cs typeface="Arial" panose="020B0604020202020204" pitchFamily="34" charset="0"/>
                        </a:rPr>
                        <a:t>Fuel &amp; delivery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£600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£750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£900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£1,100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£1,300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£1,500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3613537087"/>
                  </a:ext>
                </a:extLst>
              </a:tr>
              <a:tr h="640080">
                <a:tc>
                  <a:txBody>
                    <a:bodyPr/>
                    <a:lstStyle/>
                    <a:p>
                      <a:pPr>
                        <a:buNone/>
                      </a:pPr>
                      <a:r>
                        <a:rPr lang="en-GB" sz="1800">
                          <a:latin typeface="Arial" panose="020B0604020202020204" pitchFamily="34" charset="0"/>
                          <a:cs typeface="Arial" panose="020B0604020202020204" pitchFamily="34" charset="0"/>
                        </a:rPr>
                        <a:t>Production supplies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£400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£500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£600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a:latin typeface="Arial" panose="020B0604020202020204" pitchFamily="34" charset="0"/>
                          <a:cs typeface="Arial" panose="020B0604020202020204" pitchFamily="34" charset="0"/>
                        </a:rPr>
                        <a:t>£700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£850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75000"/>
                      </a:schemeClr>
                    </a:solidFill>
                  </a:tcPr>
                </a:tc>
                <a:tc>
                  <a:txBody>
                    <a:bodyPr/>
                    <a:lstStyle/>
                    <a:p>
                      <a:pPr algn="r">
                        <a:buNone/>
                      </a:pPr>
                      <a:r>
                        <a:rPr lang="en-GB" sz="1800" dirty="0">
                          <a:latin typeface="Arial" panose="020B0604020202020204" pitchFamily="34" charset="0"/>
                          <a:cs typeface="Arial" panose="020B0604020202020204" pitchFamily="34" charset="0"/>
                        </a:rPr>
                        <a:t>£1,000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323946119"/>
                  </a:ext>
                </a:extLst>
              </a:tr>
              <a:tr h="640080">
                <a:tc>
                  <a:txBody>
                    <a:bodyPr/>
                    <a:lstStyle/>
                    <a:p>
                      <a:pPr>
                        <a:buNone/>
                      </a:pPr>
                      <a:r>
                        <a:rPr lang="en-GB" sz="1800" b="1" dirty="0">
                          <a:latin typeface="Arial" panose="020B0604020202020204" pitchFamily="34" charset="0"/>
                          <a:cs typeface="Arial" panose="020B0604020202020204" pitchFamily="34" charset="0"/>
                        </a:rPr>
                        <a:t>Total Variable Costs</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£8,000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£9,650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£11,300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£13,000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£15,950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75000"/>
                      </a:schemeClr>
                    </a:solidFill>
                  </a:tcPr>
                </a:tc>
                <a:tc>
                  <a:txBody>
                    <a:bodyPr/>
                    <a:lstStyle/>
                    <a:p>
                      <a:pPr algn="r">
                        <a:buNone/>
                      </a:pPr>
                      <a:r>
                        <a:rPr lang="en-GB" sz="1800" b="1" dirty="0">
                          <a:latin typeface="Arial" panose="020B0604020202020204" pitchFamily="34" charset="0"/>
                          <a:cs typeface="Arial" panose="020B0604020202020204" pitchFamily="34" charset="0"/>
                        </a:rPr>
                        <a:t>£19,000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2679376246"/>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984885"/>
          </a:xfrm>
          <a:prstGeom prst="rect">
            <a:avLst/>
          </a:prstGeom>
          <a:noFill/>
        </p:spPr>
        <p:txBody>
          <a:bodyPr wrap="square" rtlCol="0">
            <a:spAutoFit/>
          </a:bodyPr>
          <a:lstStyle/>
          <a:p>
            <a:r>
              <a:rPr lang="en-GB" sz="4000" b="1" i="0" u="none" strike="noStrike" dirty="0">
                <a:solidFill>
                  <a:srgbClr val="000000"/>
                </a:solidFill>
                <a:effectLst/>
                <a:latin typeface="Arial" panose="020B0604020202020204" pitchFamily="34" charset="0"/>
                <a:cs typeface="Arial" panose="020B0604020202020204" pitchFamily="34" charset="0"/>
              </a:rPr>
              <a:t>Investment capital needed = </a:t>
            </a:r>
            <a:r>
              <a:rPr lang="en-GB" sz="4000" dirty="0">
                <a:latin typeface="Arial" panose="020B0604020202020204" pitchFamily="34" charset="0"/>
                <a:cs typeface="Arial" panose="020B0604020202020204" pitchFamily="34" charset="0"/>
              </a:rPr>
              <a:t>£130,950 </a:t>
            </a:r>
            <a:r>
              <a:rPr lang="en-GB" dirty="0">
                <a:latin typeface="Arial" panose="020B0604020202020204" pitchFamily="34" charset="0"/>
                <a:cs typeface="Arial" panose="020B0604020202020204" pitchFamily="34" charset="0"/>
              </a:rPr>
              <a:t>(£120,000 + £7,000 + £3,650 + £300)</a:t>
            </a:r>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a:effectLst/>
                <a:highlight>
                  <a:srgbClr val="FFFF00"/>
                </a:highlight>
                <a:latin typeface="Arial" panose="020B0604020202020204" pitchFamily="34" charset="0"/>
                <a:ea typeface="DengXian" panose="02010600030101010101" pitchFamily="2" charset="-122"/>
                <a:cs typeface="Arial" panose="020B0604020202020204" pitchFamily="34" charset="0"/>
              </a:rPr>
              <a:t>Investment needed</a:t>
            </a:r>
            <a:r>
              <a:rPr lang="en-GB" sz="1800" kern="100" dirty="0">
                <a:effectLst/>
                <a:latin typeface="Arial" panose="020B0604020202020204" pitchFamily="34" charset="0"/>
                <a:ea typeface="DengXian" panose="02010600030101010101" pitchFamily="2" charset="-122"/>
                <a:cs typeface="Arial" panose="020B0604020202020204" pitchFamily="34" charset="0"/>
              </a:rPr>
              <a:t> = </a:t>
            </a:r>
            <a:r>
              <a:rPr lang="en-GB" sz="1800" kern="100" dirty="0">
                <a:effectLst/>
                <a:highlight>
                  <a:srgbClr val="00FFFF"/>
                </a:highlight>
                <a:latin typeface="Arial" panose="020B0604020202020204" pitchFamily="34" charset="0"/>
                <a:ea typeface="DengXian" panose="02010600030101010101" pitchFamily="2" charset="-122"/>
                <a:cs typeface="Arial" panose="020B0604020202020204" pitchFamily="34" charset="0"/>
              </a:rPr>
              <a:t>Total Startup Cost</a:t>
            </a:r>
            <a:r>
              <a:rPr lang="en-GB" sz="1800" kern="100" dirty="0">
                <a:effectLst/>
                <a:latin typeface="Arial" panose="020B0604020202020204" pitchFamily="34" charset="0"/>
                <a:ea typeface="DengXian" panose="02010600030101010101" pitchFamily="2" charset="-122"/>
                <a:cs typeface="Arial" panose="020B0604020202020204" pitchFamily="34" charset="0"/>
              </a:rPr>
              <a:t> + (</a:t>
            </a:r>
            <a:r>
              <a:rPr lang="en-GB" sz="1800" kern="100" dirty="0">
                <a:effectLst/>
                <a:highlight>
                  <a:srgbClr val="00FF00"/>
                </a:highlight>
                <a:latin typeface="Arial" panose="020B0604020202020204" pitchFamily="34" charset="0"/>
                <a:ea typeface="DengXian" panose="02010600030101010101" pitchFamily="2" charset="-122"/>
                <a:cs typeface="Arial" panose="020B0604020202020204" pitchFamily="34" charset="0"/>
              </a:rPr>
              <a:t>Operational Cost</a:t>
            </a:r>
            <a:r>
              <a:rPr lang="en-GB" sz="1800" kern="100" dirty="0">
                <a:effectLst/>
                <a:latin typeface="Arial" panose="020B0604020202020204" pitchFamily="34" charset="0"/>
                <a:ea typeface="DengXian" panose="02010600030101010101" pitchFamily="2" charset="-122"/>
                <a:cs typeface="Arial" panose="020B0604020202020204" pitchFamily="34" charset="0"/>
              </a:rPr>
              <a:t>– </a:t>
            </a:r>
            <a:r>
              <a:rPr lang="en-GB" sz="1800" kern="100" dirty="0">
                <a:effectLst/>
                <a:highlight>
                  <a:srgbClr val="FF00FF"/>
                </a:highlight>
                <a:latin typeface="Arial" panose="020B0604020202020204" pitchFamily="34" charset="0"/>
                <a:ea typeface="DengXian" panose="02010600030101010101" pitchFamily="2" charset="-122"/>
                <a:cs typeface="Arial" panose="020B0604020202020204" pitchFamily="34" charset="0"/>
              </a:rPr>
              <a:t>Revenue</a:t>
            </a:r>
            <a:r>
              <a:rPr lang="en-GB" sz="1800" kern="100" dirty="0">
                <a:effectLst/>
                <a:latin typeface="Arial" panose="020B0604020202020204" pitchFamily="34" charset="0"/>
                <a:ea typeface="DengXian" panose="02010600030101010101" pitchFamily="2" charset="-122"/>
                <a:cs typeface="Arial" panose="020B0604020202020204" pitchFamily="34" charset="0"/>
              </a:rPr>
              <a:t>  up to the break-even point)</a:t>
            </a:r>
          </a:p>
          <a:p>
            <a:endParaRPr lang="en-GB" dirty="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73360720-CB51-136D-563D-D1F82234D357}"/>
              </a:ext>
            </a:extLst>
          </p:cNvPr>
          <p:cNvGraphicFramePr>
            <a:graphicFrameLocks noGrp="1"/>
          </p:cNvGraphicFramePr>
          <p:nvPr>
            <p:extLst>
              <p:ext uri="{D42A27DB-BD31-4B8C-83A1-F6EECF244321}">
                <p14:modId xmlns:p14="http://schemas.microsoft.com/office/powerpoint/2010/main" val="671965001"/>
              </p:ext>
            </p:extLst>
          </p:nvPr>
        </p:nvGraphicFramePr>
        <p:xfrm>
          <a:off x="838198" y="1646892"/>
          <a:ext cx="10515603" cy="2468880"/>
        </p:xfrm>
        <a:graphic>
          <a:graphicData uri="http://schemas.openxmlformats.org/drawingml/2006/table">
            <a:tbl>
              <a:tblPr/>
              <a:tblGrid>
                <a:gridCol w="1502229">
                  <a:extLst>
                    <a:ext uri="{9D8B030D-6E8A-4147-A177-3AD203B41FA5}">
                      <a16:colId xmlns:a16="http://schemas.microsoft.com/office/drawing/2014/main" val="675581870"/>
                    </a:ext>
                  </a:extLst>
                </a:gridCol>
                <a:gridCol w="1502229">
                  <a:extLst>
                    <a:ext uri="{9D8B030D-6E8A-4147-A177-3AD203B41FA5}">
                      <a16:colId xmlns:a16="http://schemas.microsoft.com/office/drawing/2014/main" val="2086384664"/>
                    </a:ext>
                  </a:extLst>
                </a:gridCol>
                <a:gridCol w="1502229">
                  <a:extLst>
                    <a:ext uri="{9D8B030D-6E8A-4147-A177-3AD203B41FA5}">
                      <a16:colId xmlns:a16="http://schemas.microsoft.com/office/drawing/2014/main" val="1409052800"/>
                    </a:ext>
                  </a:extLst>
                </a:gridCol>
                <a:gridCol w="1502229">
                  <a:extLst>
                    <a:ext uri="{9D8B030D-6E8A-4147-A177-3AD203B41FA5}">
                      <a16:colId xmlns:a16="http://schemas.microsoft.com/office/drawing/2014/main" val="1675363527"/>
                    </a:ext>
                  </a:extLst>
                </a:gridCol>
                <a:gridCol w="1502229">
                  <a:extLst>
                    <a:ext uri="{9D8B030D-6E8A-4147-A177-3AD203B41FA5}">
                      <a16:colId xmlns:a16="http://schemas.microsoft.com/office/drawing/2014/main" val="2145310792"/>
                    </a:ext>
                  </a:extLst>
                </a:gridCol>
                <a:gridCol w="1502229">
                  <a:extLst>
                    <a:ext uri="{9D8B030D-6E8A-4147-A177-3AD203B41FA5}">
                      <a16:colId xmlns:a16="http://schemas.microsoft.com/office/drawing/2014/main" val="1257824567"/>
                    </a:ext>
                  </a:extLst>
                </a:gridCol>
                <a:gridCol w="1502229">
                  <a:extLst>
                    <a:ext uri="{9D8B030D-6E8A-4147-A177-3AD203B41FA5}">
                      <a16:colId xmlns:a16="http://schemas.microsoft.com/office/drawing/2014/main" val="2059931699"/>
                    </a:ext>
                  </a:extLst>
                </a:gridCol>
              </a:tblGrid>
              <a:tr h="365760">
                <a:tc>
                  <a:txBody>
                    <a:bodyPr/>
                    <a:lstStyle/>
                    <a:p>
                      <a:pPr>
                        <a:buNone/>
                      </a:pP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r">
                        <a:buNone/>
                      </a:pPr>
                      <a:r>
                        <a:rPr lang="en-GB" sz="1800" b="1" dirty="0">
                          <a:latin typeface="Arial" panose="020B0604020202020204" pitchFamily="34" charset="0"/>
                          <a:cs typeface="Arial" panose="020B0604020202020204" pitchFamily="34" charset="0"/>
                        </a:rPr>
                        <a:t>Jan</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r">
                        <a:buNone/>
                      </a:pPr>
                      <a:r>
                        <a:rPr lang="en-GB" sz="1800" b="1" dirty="0">
                          <a:latin typeface="Arial" panose="020B0604020202020204" pitchFamily="34" charset="0"/>
                          <a:cs typeface="Arial" panose="020B0604020202020204" pitchFamily="34" charset="0"/>
                        </a:rPr>
                        <a:t>Feb</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r">
                        <a:buNone/>
                      </a:pPr>
                      <a:r>
                        <a:rPr lang="en-GB" sz="1800" b="1" dirty="0">
                          <a:latin typeface="Arial" panose="020B0604020202020204" pitchFamily="34" charset="0"/>
                          <a:cs typeface="Arial" panose="020B0604020202020204" pitchFamily="34" charset="0"/>
                        </a:rPr>
                        <a:t>Mar</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r">
                        <a:buNone/>
                      </a:pPr>
                      <a:r>
                        <a:rPr lang="en-GB" sz="1800" b="1" dirty="0">
                          <a:latin typeface="Arial" panose="020B0604020202020204" pitchFamily="34" charset="0"/>
                          <a:cs typeface="Arial" panose="020B0604020202020204" pitchFamily="34" charset="0"/>
                        </a:rPr>
                        <a:t>Apr</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r">
                        <a:buNone/>
                      </a:pPr>
                      <a:r>
                        <a:rPr lang="en-GB" sz="1800" b="1" dirty="0">
                          <a:latin typeface="Arial" panose="020B0604020202020204" pitchFamily="34" charset="0"/>
                          <a:cs typeface="Arial" panose="020B0604020202020204" pitchFamily="34" charset="0"/>
                        </a:rPr>
                        <a:t>May</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tc>
                  <a:txBody>
                    <a:bodyPr/>
                    <a:lstStyle/>
                    <a:p>
                      <a:pPr algn="r">
                        <a:buNone/>
                      </a:pPr>
                      <a:r>
                        <a:rPr lang="en-GB" sz="1800" b="1" dirty="0">
                          <a:latin typeface="Arial" panose="020B0604020202020204" pitchFamily="34" charset="0"/>
                          <a:cs typeface="Arial" panose="020B0604020202020204" pitchFamily="34" charset="0"/>
                        </a:rPr>
                        <a:t>Jun</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3544480967"/>
                  </a:ext>
                </a:extLst>
              </a:tr>
              <a:tr h="365760">
                <a:tc>
                  <a:txBody>
                    <a:bodyPr/>
                    <a:lstStyle/>
                    <a:p>
                      <a:pPr>
                        <a:buNone/>
                      </a:pPr>
                      <a:r>
                        <a:rPr lang="en-GB" sz="1800" b="1" dirty="0">
                          <a:latin typeface="Arial" panose="020B0604020202020204" pitchFamily="34" charset="0"/>
                          <a:cs typeface="Arial" panose="020B0604020202020204" pitchFamily="34" charset="0"/>
                        </a:rPr>
                        <a:t>Fixed Costs</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r">
                        <a:buNone/>
                      </a:pPr>
                      <a:r>
                        <a:rPr lang="en-GB" sz="1800" dirty="0">
                          <a:latin typeface="Arial" panose="020B0604020202020204" pitchFamily="34" charset="0"/>
                          <a:cs typeface="Arial" panose="020B0604020202020204" pitchFamily="34" charset="0"/>
                        </a:rPr>
                        <a:t>£14,000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dirty="0">
                          <a:latin typeface="Arial" panose="020B0604020202020204" pitchFamily="34" charset="0"/>
                          <a:cs typeface="Arial" panose="020B0604020202020204" pitchFamily="34" charset="0"/>
                        </a:rPr>
                        <a:t>£14,000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a:latin typeface="Arial" panose="020B0604020202020204" pitchFamily="34" charset="0"/>
                          <a:cs typeface="Arial" panose="020B0604020202020204" pitchFamily="34" charset="0"/>
                        </a:rPr>
                        <a:t>£14,000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a:latin typeface="Arial" panose="020B0604020202020204" pitchFamily="34" charset="0"/>
                          <a:cs typeface="Arial" panose="020B0604020202020204" pitchFamily="34" charset="0"/>
                        </a:rPr>
                        <a:t>£14,000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a:latin typeface="Arial" panose="020B0604020202020204" pitchFamily="34" charset="0"/>
                          <a:cs typeface="Arial" panose="020B0604020202020204" pitchFamily="34" charset="0"/>
                        </a:rPr>
                        <a:t>£14,000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a:latin typeface="Arial" panose="020B0604020202020204" pitchFamily="34" charset="0"/>
                          <a:cs typeface="Arial" panose="020B0604020202020204" pitchFamily="34" charset="0"/>
                        </a:rPr>
                        <a:t>£14,000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4061421100"/>
                  </a:ext>
                </a:extLst>
              </a:tr>
              <a:tr h="640080">
                <a:tc>
                  <a:txBody>
                    <a:bodyPr/>
                    <a:lstStyle/>
                    <a:p>
                      <a:pPr>
                        <a:buNone/>
                      </a:pPr>
                      <a:r>
                        <a:rPr lang="en-GB" sz="1800" b="1" dirty="0">
                          <a:latin typeface="Arial" panose="020B0604020202020204" pitchFamily="34" charset="0"/>
                          <a:cs typeface="Arial" panose="020B0604020202020204" pitchFamily="34" charset="0"/>
                        </a:rPr>
                        <a:t>Variable Costs</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r">
                        <a:buNone/>
                      </a:pPr>
                      <a:r>
                        <a:rPr lang="en-GB" sz="1800" dirty="0">
                          <a:latin typeface="Arial" panose="020B0604020202020204" pitchFamily="34" charset="0"/>
                          <a:cs typeface="Arial" panose="020B0604020202020204" pitchFamily="34" charset="0"/>
                        </a:rPr>
                        <a:t>£8,000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dirty="0">
                          <a:latin typeface="Arial" panose="020B0604020202020204" pitchFamily="34" charset="0"/>
                          <a:cs typeface="Arial" panose="020B0604020202020204" pitchFamily="34" charset="0"/>
                        </a:rPr>
                        <a:t>£9,650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dirty="0">
                          <a:latin typeface="Arial" panose="020B0604020202020204" pitchFamily="34" charset="0"/>
                          <a:cs typeface="Arial" panose="020B0604020202020204" pitchFamily="34" charset="0"/>
                        </a:rPr>
                        <a:t>£11,300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a:latin typeface="Arial" panose="020B0604020202020204" pitchFamily="34" charset="0"/>
                          <a:cs typeface="Arial" panose="020B0604020202020204" pitchFamily="34" charset="0"/>
                        </a:rPr>
                        <a:t>£13,000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a:latin typeface="Arial" panose="020B0604020202020204" pitchFamily="34" charset="0"/>
                          <a:cs typeface="Arial" panose="020B0604020202020204" pitchFamily="34" charset="0"/>
                        </a:rPr>
                        <a:t>£15,950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a:latin typeface="Arial" panose="020B0604020202020204" pitchFamily="34" charset="0"/>
                          <a:cs typeface="Arial" panose="020B0604020202020204" pitchFamily="34" charset="0"/>
                        </a:rPr>
                        <a:t>£19,000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664640619"/>
                  </a:ext>
                </a:extLst>
              </a:tr>
              <a:tr h="365760">
                <a:tc>
                  <a:txBody>
                    <a:bodyPr/>
                    <a:lstStyle/>
                    <a:p>
                      <a:pPr>
                        <a:buNone/>
                      </a:pPr>
                      <a:r>
                        <a:rPr lang="en-GB" sz="1800" b="1" dirty="0">
                          <a:latin typeface="Arial" panose="020B0604020202020204" pitchFamily="34" charset="0"/>
                          <a:cs typeface="Arial" panose="020B0604020202020204" pitchFamily="34" charset="0"/>
                        </a:rPr>
                        <a:t>Total Costs</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r">
                        <a:buNone/>
                      </a:pPr>
                      <a:r>
                        <a:rPr lang="en-GB" sz="1800" b="1">
                          <a:latin typeface="Arial" panose="020B0604020202020204" pitchFamily="34" charset="0"/>
                          <a:cs typeface="Arial" panose="020B0604020202020204" pitchFamily="34" charset="0"/>
                        </a:rPr>
                        <a:t>£22,000</a:t>
                      </a:r>
                      <a:endParaRPr lang="en-GB" sz="180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b="1">
                          <a:latin typeface="Arial" panose="020B0604020202020204" pitchFamily="34" charset="0"/>
                          <a:cs typeface="Arial" panose="020B0604020202020204" pitchFamily="34" charset="0"/>
                        </a:rPr>
                        <a:t>£23,650</a:t>
                      </a:r>
                      <a:endParaRPr lang="en-GB" sz="180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b="1" dirty="0">
                          <a:latin typeface="Arial" panose="020B0604020202020204" pitchFamily="34" charset="0"/>
                          <a:cs typeface="Arial" panose="020B0604020202020204" pitchFamily="34" charset="0"/>
                        </a:rPr>
                        <a:t>£25,300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b="1" dirty="0">
                          <a:latin typeface="Arial" panose="020B0604020202020204" pitchFamily="34" charset="0"/>
                          <a:cs typeface="Arial" panose="020B0604020202020204" pitchFamily="34" charset="0"/>
                        </a:rPr>
                        <a:t>£27,000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b="1" dirty="0">
                          <a:latin typeface="Arial" panose="020B0604020202020204" pitchFamily="34" charset="0"/>
                          <a:cs typeface="Arial" panose="020B0604020202020204" pitchFamily="34" charset="0"/>
                        </a:rPr>
                        <a:t>£29,950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b="1" dirty="0">
                          <a:latin typeface="Arial" panose="020B0604020202020204" pitchFamily="34" charset="0"/>
                          <a:cs typeface="Arial" panose="020B0604020202020204" pitchFamily="34" charset="0"/>
                        </a:rPr>
                        <a:t>£33,000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713373782"/>
                  </a:ext>
                </a:extLst>
              </a:tr>
              <a:tr h="365760">
                <a:tc>
                  <a:txBody>
                    <a:bodyPr/>
                    <a:lstStyle/>
                    <a:p>
                      <a:pPr>
                        <a:buNone/>
                      </a:pPr>
                      <a:r>
                        <a:rPr lang="en-GB" sz="1800" b="1" dirty="0">
                          <a:latin typeface="Arial" panose="020B0604020202020204" pitchFamily="34" charset="0"/>
                          <a:cs typeface="Arial" panose="020B0604020202020204" pitchFamily="34" charset="0"/>
                        </a:rPr>
                        <a:t>Revenue</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r">
                        <a:buNone/>
                      </a:pPr>
                      <a:r>
                        <a:rPr lang="en-GB" sz="1800">
                          <a:latin typeface="Arial" panose="020B0604020202020204" pitchFamily="34" charset="0"/>
                          <a:cs typeface="Arial" panose="020B0604020202020204" pitchFamily="34" charset="0"/>
                        </a:rPr>
                        <a:t>£15,000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a:latin typeface="Arial" panose="020B0604020202020204" pitchFamily="34" charset="0"/>
                          <a:cs typeface="Arial" panose="020B0604020202020204" pitchFamily="34" charset="0"/>
                        </a:rPr>
                        <a:t>£20,000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a:latin typeface="Arial" panose="020B0604020202020204" pitchFamily="34" charset="0"/>
                          <a:cs typeface="Arial" panose="020B0604020202020204" pitchFamily="34" charset="0"/>
                        </a:rPr>
                        <a:t>£25,000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a:latin typeface="Arial" panose="020B0604020202020204" pitchFamily="34" charset="0"/>
                          <a:cs typeface="Arial" panose="020B0604020202020204" pitchFamily="34" charset="0"/>
                        </a:rPr>
                        <a:t>£30,000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dirty="0">
                          <a:latin typeface="Arial" panose="020B0604020202020204" pitchFamily="34" charset="0"/>
                          <a:cs typeface="Arial" panose="020B0604020202020204" pitchFamily="34" charset="0"/>
                        </a:rPr>
                        <a:t>£35,000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r">
                        <a:buNone/>
                      </a:pPr>
                      <a:r>
                        <a:rPr lang="en-GB" sz="1800" dirty="0">
                          <a:latin typeface="Arial" panose="020B0604020202020204" pitchFamily="34" charset="0"/>
                          <a:cs typeface="Arial" panose="020B0604020202020204" pitchFamily="34" charset="0"/>
                        </a:rPr>
                        <a:t>£40,000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3306954416"/>
                  </a:ext>
                </a:extLst>
              </a:tr>
              <a:tr h="365760">
                <a:tc>
                  <a:txBody>
                    <a:bodyPr/>
                    <a:lstStyle/>
                    <a:p>
                      <a:pPr>
                        <a:buNone/>
                      </a:pPr>
                      <a:r>
                        <a:rPr lang="en-GB" sz="1800" b="1" dirty="0">
                          <a:latin typeface="Arial" panose="020B0604020202020204" pitchFamily="34" charset="0"/>
                          <a:cs typeface="Arial" panose="020B0604020202020204" pitchFamily="34" charset="0"/>
                        </a:rPr>
                        <a:t>Profit/Loss</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60000"/>
                        <a:lumOff val="40000"/>
                      </a:schemeClr>
                    </a:solidFill>
                  </a:tcPr>
                </a:tc>
                <a:tc>
                  <a:txBody>
                    <a:bodyPr/>
                    <a:lstStyle/>
                    <a:p>
                      <a:pPr algn="r">
                        <a:buNone/>
                      </a:pPr>
                      <a:r>
                        <a:rPr lang="en-GB" sz="1800" b="1" dirty="0">
                          <a:latin typeface="Arial" panose="020B0604020202020204" pitchFamily="34" charset="0"/>
                          <a:cs typeface="Arial" panose="020B0604020202020204" pitchFamily="34" charset="0"/>
                        </a:rPr>
                        <a:t>-£7,000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r">
                        <a:buNone/>
                      </a:pPr>
                      <a:r>
                        <a:rPr lang="en-GB" sz="1800" b="1" dirty="0">
                          <a:latin typeface="Arial" panose="020B0604020202020204" pitchFamily="34" charset="0"/>
                          <a:cs typeface="Arial" panose="020B0604020202020204" pitchFamily="34" charset="0"/>
                        </a:rPr>
                        <a:t>-£3,650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r">
                        <a:buNone/>
                      </a:pPr>
                      <a:r>
                        <a:rPr lang="en-GB" sz="1800" b="1" dirty="0">
                          <a:latin typeface="Arial" panose="020B0604020202020204" pitchFamily="34" charset="0"/>
                          <a:cs typeface="Arial" panose="020B0604020202020204" pitchFamily="34" charset="0"/>
                        </a:rPr>
                        <a:t>-£300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r">
                        <a:buNone/>
                      </a:pPr>
                      <a:r>
                        <a:rPr lang="en-GB" sz="1800" b="1" dirty="0">
                          <a:latin typeface="Arial" panose="020B0604020202020204" pitchFamily="34" charset="0"/>
                          <a:cs typeface="Arial" panose="020B0604020202020204" pitchFamily="34" charset="0"/>
                        </a:rPr>
                        <a:t>£3,000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r">
                        <a:buNone/>
                      </a:pPr>
                      <a:r>
                        <a:rPr lang="en-GB" sz="1800" b="1" dirty="0">
                          <a:latin typeface="Arial" panose="020B0604020202020204" pitchFamily="34" charset="0"/>
                          <a:cs typeface="Arial" panose="020B0604020202020204" pitchFamily="34" charset="0"/>
                        </a:rPr>
                        <a:t>£5,050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tc>
                  <a:txBody>
                    <a:bodyPr/>
                    <a:lstStyle/>
                    <a:p>
                      <a:pPr algn="r">
                        <a:buNone/>
                      </a:pPr>
                      <a:r>
                        <a:rPr lang="en-GB" sz="1800" b="1" dirty="0">
                          <a:latin typeface="Arial" panose="020B0604020202020204" pitchFamily="34" charset="0"/>
                          <a:cs typeface="Arial" panose="020B0604020202020204" pitchFamily="34" charset="0"/>
                        </a:rPr>
                        <a:t>£7,000</a:t>
                      </a:r>
                      <a:endParaRPr lang="en-GB" sz="1800" dirty="0">
                        <a:latin typeface="Arial" panose="020B0604020202020204" pitchFamily="34" charset="0"/>
                        <a:cs typeface="Arial" panose="020B0604020202020204" pitchFamily="34" charset="0"/>
                      </a:endParaRP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706799300"/>
                  </a:ext>
                </a:extLst>
              </a:tr>
            </a:tbl>
          </a:graphicData>
        </a:graphic>
      </p:graphicFrame>
      <p:sp>
        <p:nvSpPr>
          <p:cNvPr id="5" name="TextBox 4">
            <a:extLst>
              <a:ext uri="{FF2B5EF4-FFF2-40B4-BE49-F238E27FC236}">
                <a16:creationId xmlns:a16="http://schemas.microsoft.com/office/drawing/2014/main" id="{04775D9E-08B3-5DDD-F527-E9108A62CB04}"/>
              </a:ext>
            </a:extLst>
          </p:cNvPr>
          <p:cNvSpPr txBox="1"/>
          <p:nvPr/>
        </p:nvSpPr>
        <p:spPr>
          <a:xfrm>
            <a:off x="838198" y="890323"/>
            <a:ext cx="10241280"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6-Month Financial Forecast</a:t>
            </a:r>
          </a:p>
        </p:txBody>
      </p:sp>
    </p:spTree>
    <p:extLst>
      <p:ext uri="{BB962C8B-B14F-4D97-AF65-F5344CB8AC3E}">
        <p14:creationId xmlns:p14="http://schemas.microsoft.com/office/powerpoint/2010/main" val="3301533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a:xfrm>
            <a:off x="5661046" y="465664"/>
            <a:ext cx="5458838" cy="1325563"/>
          </a:xfrm>
        </p:spPr>
        <p:txBody>
          <a:bodyPr>
            <a:normAutofit/>
          </a:bodyPr>
          <a:lstStyle/>
          <a:p>
            <a:r>
              <a:rPr lang="en-GB" sz="3600" b="1" dirty="0"/>
              <a:t>Conclusions</a:t>
            </a: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5">
            <a:extLst>
              <a:ext uri="{FF2B5EF4-FFF2-40B4-BE49-F238E27FC236}">
                <a16:creationId xmlns:a16="http://schemas.microsoft.com/office/drawing/2014/main" id="{08E94C4E-985F-DAF0-E27A-F39B804718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182" y="2090065"/>
            <a:ext cx="4777381" cy="250812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a:xfrm>
            <a:off x="5708975" y="1651251"/>
            <a:ext cx="5458838" cy="4192520"/>
          </a:xfrm>
        </p:spPr>
        <p:txBody>
          <a:bodyPr>
            <a:noAutofit/>
          </a:bodyPr>
          <a:lstStyle/>
          <a:p>
            <a:pPr lvl="0"/>
            <a:r>
              <a:rPr lang="en-GB" sz="1800" b="1" dirty="0" err="1">
                <a:latin typeface="Arial" panose="020B0604020202020204" pitchFamily="34" charset="0"/>
                <a:cs typeface="Arial" panose="020B0604020202020204" pitchFamily="34" charset="0"/>
              </a:rPr>
              <a:t>RePlate</a:t>
            </a:r>
            <a:r>
              <a:rPr lang="en-GB" sz="1800" b="1" dirty="0">
                <a:latin typeface="Arial" panose="020B0604020202020204" pitchFamily="34" charset="0"/>
                <a:cs typeface="Arial" panose="020B0604020202020204" pitchFamily="34" charset="0"/>
              </a:rPr>
              <a:t> Ltd</a:t>
            </a:r>
            <a:r>
              <a:rPr lang="en-GB" sz="1800" dirty="0">
                <a:latin typeface="Arial" panose="020B0604020202020204" pitchFamily="34" charset="0"/>
                <a:cs typeface="Arial" panose="020B0604020202020204" pitchFamily="34" charset="0"/>
              </a:rPr>
              <a:t> provides sustainable and biodegradable food packaging made from agricultural waste. </a:t>
            </a:r>
          </a:p>
          <a:p>
            <a:pPr lvl="0"/>
            <a:r>
              <a:rPr lang="en-GB" sz="1800" dirty="0">
                <a:latin typeface="Arial" panose="020B0604020202020204" pitchFamily="34" charset="0"/>
                <a:cs typeface="Arial" panose="020B0604020202020204" pitchFamily="34" charset="0"/>
              </a:rPr>
              <a:t>The business responds to the growing demand for alternatives to single-use plastic. </a:t>
            </a:r>
          </a:p>
          <a:p>
            <a:pPr lvl="0"/>
            <a:r>
              <a:rPr lang="en-GB" sz="1800" dirty="0">
                <a:latin typeface="Arial" panose="020B0604020202020204" pitchFamily="34" charset="0"/>
                <a:cs typeface="Arial" panose="020B0604020202020204" pitchFamily="34" charset="0"/>
              </a:rPr>
              <a:t>Our main customers are </a:t>
            </a:r>
            <a:r>
              <a:rPr lang="en-GB" sz="1800" b="1" dirty="0">
                <a:latin typeface="Arial" panose="020B0604020202020204" pitchFamily="34" charset="0"/>
                <a:cs typeface="Arial" panose="020B0604020202020204" pitchFamily="34" charset="0"/>
              </a:rPr>
              <a:t>restaurants, cafés, takeaway businesses, caterers and supermarkets</a:t>
            </a:r>
            <a:r>
              <a:rPr lang="en-GB" sz="1800" dirty="0">
                <a:latin typeface="Arial" panose="020B0604020202020204" pitchFamily="34" charset="0"/>
                <a:cs typeface="Arial" panose="020B0604020202020204" pitchFamily="34" charset="0"/>
              </a:rPr>
              <a:t>. </a:t>
            </a:r>
          </a:p>
          <a:p>
            <a:pPr lvl="0"/>
            <a:r>
              <a:rPr lang="en-GB" sz="1800" dirty="0">
                <a:latin typeface="Arial" panose="020B0604020202020204" pitchFamily="34" charset="0"/>
                <a:cs typeface="Arial" panose="020B0604020202020204" pitchFamily="34" charset="0"/>
              </a:rPr>
              <a:t>Digital marketing and direct B2B marketing will help </a:t>
            </a:r>
            <a:r>
              <a:rPr lang="en-GB" sz="1800" dirty="0" err="1">
                <a:latin typeface="Arial" panose="020B0604020202020204" pitchFamily="34" charset="0"/>
                <a:cs typeface="Arial" panose="020B0604020202020204" pitchFamily="34" charset="0"/>
              </a:rPr>
              <a:t>RePlate</a:t>
            </a:r>
            <a:r>
              <a:rPr lang="en-GB" sz="1800" dirty="0">
                <a:latin typeface="Arial" panose="020B0604020202020204" pitchFamily="34" charset="0"/>
                <a:cs typeface="Arial" panose="020B0604020202020204" pitchFamily="34" charset="0"/>
              </a:rPr>
              <a:t> attract and retain customers. </a:t>
            </a:r>
          </a:p>
          <a:p>
            <a:pPr lvl="0"/>
            <a:r>
              <a:rPr lang="en-GB" sz="1800" dirty="0">
                <a:latin typeface="Arial" panose="020B0604020202020204" pitchFamily="34" charset="0"/>
                <a:cs typeface="Arial" panose="020B0604020202020204" pitchFamily="34" charset="0"/>
              </a:rPr>
              <a:t>The business is seeking £130,950 in funding to cover startup costs and initial operating losses.</a:t>
            </a:r>
          </a:p>
          <a:p>
            <a:pPr lvl="0"/>
            <a:r>
              <a:rPr lang="en-GB" sz="1800" dirty="0" err="1">
                <a:latin typeface="Arial" panose="020B0604020202020204" pitchFamily="34" charset="0"/>
                <a:cs typeface="Arial" panose="020B0604020202020204" pitchFamily="34" charset="0"/>
              </a:rPr>
              <a:t>RePlate</a:t>
            </a:r>
            <a:r>
              <a:rPr lang="en-GB" sz="1800" dirty="0">
                <a:latin typeface="Arial" panose="020B0604020202020204" pitchFamily="34" charset="0"/>
                <a:cs typeface="Arial" panose="020B0604020202020204" pitchFamily="34" charset="0"/>
              </a:rPr>
              <a:t> is expected to achieve </a:t>
            </a:r>
            <a:r>
              <a:rPr lang="en-GB" sz="1800" b="1" dirty="0">
                <a:latin typeface="Arial" panose="020B0604020202020204" pitchFamily="34" charset="0"/>
                <a:cs typeface="Arial" panose="020B0604020202020204" pitchFamily="34" charset="0"/>
              </a:rPr>
              <a:t>monthly profitability from April</a:t>
            </a:r>
            <a:r>
              <a:rPr lang="en-GB" sz="1800" dirty="0">
                <a:latin typeface="Arial" panose="020B0604020202020204" pitchFamily="34" charset="0"/>
                <a:cs typeface="Arial" panose="020B0604020202020204" pitchFamily="34" charset="0"/>
              </a:rPr>
              <a:t>. </a:t>
            </a:r>
          </a:p>
          <a:p>
            <a:pPr lvl="0"/>
            <a:r>
              <a:rPr lang="en-GB" sz="1800" b="1" dirty="0">
                <a:latin typeface="Arial" panose="020B0604020202020204" pitchFamily="34" charset="0"/>
                <a:cs typeface="Arial" panose="020B0604020202020204" pitchFamily="34" charset="0"/>
              </a:rPr>
              <a:t>Long-term goal:</a:t>
            </a:r>
            <a:r>
              <a:rPr lang="en-GB" sz="1800" dirty="0">
                <a:latin typeface="Arial" panose="020B0604020202020204" pitchFamily="34" charset="0"/>
                <a:cs typeface="Arial" panose="020B0604020202020204" pitchFamily="34" charset="0"/>
              </a:rPr>
              <a:t> become a recognised sustainable packaging supplier across the UK.</a:t>
            </a:r>
          </a:p>
        </p:txBody>
      </p:sp>
    </p:spTree>
    <p:extLst>
      <p:ext uri="{BB962C8B-B14F-4D97-AF65-F5344CB8AC3E}">
        <p14:creationId xmlns:p14="http://schemas.microsoft.com/office/powerpoint/2010/main" val="357102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291</TotalTime>
  <Words>1629</Words>
  <Application>Microsoft Office PowerPoint</Application>
  <PresentationFormat>Widescreen</PresentationFormat>
  <Paragraphs>292</Paragraphs>
  <Slides>14</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Meiryo</vt:lpstr>
      <vt:lpstr>Aptos</vt:lpstr>
      <vt:lpstr>Arial</vt:lpstr>
      <vt:lpstr>Calibri</vt:lpstr>
      <vt:lpstr>Calibri Light</vt:lpstr>
      <vt:lpstr>Söhne</vt:lpstr>
      <vt:lpstr>Office Theme</vt:lpstr>
      <vt:lpstr>PowerPoint Presentation</vt:lpstr>
      <vt:lpstr>Business Plan</vt:lpstr>
      <vt:lpstr>PowerPoint Presentation</vt:lpstr>
      <vt:lpstr>PowerPoint Presentation</vt:lpstr>
      <vt:lpstr>PowerPoint Presentation</vt:lpstr>
      <vt:lpstr>PowerPoint Presentation</vt:lpstr>
      <vt:lpstr>Organisational Chart - RePlate Ltd</vt:lpstr>
      <vt:lpstr>PowerPoint Presentation</vt:lpstr>
      <vt:lpstr>PowerPoint Presentation</vt:lpstr>
      <vt:lpstr>PowerPoint Presentation</vt:lpstr>
      <vt:lpstr>PowerPoint Presentation</vt:lpstr>
      <vt:lpstr>PowerPoint Presentation</vt:lpstr>
      <vt:lpstr>Conclusions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Wojciech Michal Biernacki (2511133)</cp:lastModifiedBy>
  <cp:revision>58</cp:revision>
  <dcterms:created xsi:type="dcterms:W3CDTF">2023-07-31T07:37:43Z</dcterms:created>
  <dcterms:modified xsi:type="dcterms:W3CDTF">2026-08-08T19:20:31Z</dcterms:modified>
</cp:coreProperties>
</file>