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9EA54D-8D06-6044-9AFA-4FA05D94877E}" v="54" dt="2022-01-08T14:38:52.5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ina Luca (1917569)" userId="5f548fc8-5dd5-4f15-8fc1-9b89f3734cf1" providerId="ADAL" clId="{659EA54D-8D06-6044-9AFA-4FA05D94877E}"/>
    <pc:docChg chg="modSld">
      <pc:chgData name="Gina Luca (1917569)" userId="5f548fc8-5dd5-4f15-8fc1-9b89f3734cf1" providerId="ADAL" clId="{659EA54D-8D06-6044-9AFA-4FA05D94877E}" dt="2022-01-12T13:11:43.806" v="67" actId="20577"/>
      <pc:docMkLst>
        <pc:docMk/>
      </pc:docMkLst>
      <pc:sldChg chg="modSp">
        <pc:chgData name="Gina Luca (1917569)" userId="5f548fc8-5dd5-4f15-8fc1-9b89f3734cf1" providerId="ADAL" clId="{659EA54D-8D06-6044-9AFA-4FA05D94877E}" dt="2022-01-12T13:11:43.806" v="67" actId="20577"/>
        <pc:sldMkLst>
          <pc:docMk/>
          <pc:sldMk cId="0" sldId="257"/>
        </pc:sldMkLst>
        <pc:spChg chg="mod">
          <ac:chgData name="Gina Luca (1917569)" userId="5f548fc8-5dd5-4f15-8fc1-9b89f3734cf1" providerId="ADAL" clId="{659EA54D-8D06-6044-9AFA-4FA05D94877E}" dt="2022-01-12T13:11:43.806" v="67" actId="20577"/>
          <ac:spMkLst>
            <pc:docMk/>
            <pc:sldMk cId="0" sldId="257"/>
            <ac:spMk id="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7383D4B-8BBA-4978-B3DE-A907A45CA8B0}" type="datetimeFigureOut">
              <a:rPr lang="en-US" smtClean="0"/>
              <a:pPr/>
              <a:t>1/12/22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356FBE5-1052-427B-9EA2-008DBE8B4D29}"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mn-lt"/>
                <a:ea typeface="+mn-ea"/>
                <a:cs typeface="+mn-cs"/>
              </a:rPr>
              <a:t>Rationale behind considering KSB needs as a graduate trainee Human Resource (HR) Officer also will be evaluated by shedding light on the benefits of training and developments. </a:t>
            </a:r>
            <a:endParaRPr lang="en-US" sz="1200" kern="1200">
              <a:solidFill>
                <a:schemeClr val="tx1"/>
              </a:solidFill>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9356FBE5-1052-427B-9EA2-008DBE8B4D29}"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mn-lt"/>
                <a:ea typeface="+mn-ea"/>
                <a:cs typeface="+mn-cs"/>
              </a:rPr>
              <a:t>Based on the market research </a:t>
            </a:r>
            <a:r>
              <a:rPr lang="en-GB" sz="1200" b="1" i="1" kern="1200">
                <a:solidFill>
                  <a:schemeClr val="tx1"/>
                </a:solidFill>
                <a:latin typeface="+mn-lt"/>
                <a:ea typeface="+mn-ea"/>
                <a:cs typeface="+mn-cs"/>
              </a:rPr>
              <a:t>HSBC Holdings Profit Margin 33.97%</a:t>
            </a:r>
            <a:r>
              <a:rPr lang="en-GB" sz="1200" kern="1200">
                <a:solidFill>
                  <a:schemeClr val="tx1"/>
                </a:solidFill>
                <a:latin typeface="+mn-lt"/>
                <a:ea typeface="+mn-ea"/>
                <a:cs typeface="+mn-cs"/>
              </a:rPr>
              <a:t>, and as per the market research this company has become one of the most profitable companies along with wider customer base, which has helped the company to increase the</a:t>
            </a:r>
            <a:r>
              <a:rPr lang="en-GB" sz="1200" b="1" i="1" kern="1200">
                <a:solidFill>
                  <a:schemeClr val="tx1"/>
                </a:solidFill>
                <a:latin typeface="+mn-lt"/>
                <a:ea typeface="+mn-ea"/>
                <a:cs typeface="+mn-cs"/>
              </a:rPr>
              <a:t> product margin $5.4bn (£3.9bn) profits.</a:t>
            </a:r>
            <a:r>
              <a:rPr lang="en-GB" sz="1200" kern="1200">
                <a:solidFill>
                  <a:schemeClr val="tx1"/>
                </a:solidFill>
                <a:latin typeface="+mn-lt"/>
                <a:ea typeface="+mn-ea"/>
                <a:cs typeface="+mn-cs"/>
              </a:rPr>
              <a:t> Behind this huge success it can be stated that the company’s effective management system is responsible. </a:t>
            </a:r>
            <a:endParaRPr lang="en-US" sz="1200" kern="1200">
              <a:solidFill>
                <a:schemeClr val="tx1"/>
              </a:solidFill>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9356FBE5-1052-427B-9EA2-008DBE8B4D29}"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mn-lt"/>
                <a:ea typeface="+mn-ea"/>
                <a:cs typeface="+mn-cs"/>
              </a:rPr>
              <a:t>I have been appointed as a graduate trainee Human Resource (HR) Officer of HSBC, as in this regard the required skills, knowledge and behaviour for this profession is going to be illustrated in the below section,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mn-lt"/>
                <a:ea typeface="+mn-ea"/>
                <a:cs typeface="+mn-cs"/>
              </a:rPr>
              <a:t>This knowledge is effective in delivering effective competencies to the organisational processes, along with producing Global and Cultural Effectiveness in a diversified market. </a:t>
            </a:r>
            <a:endParaRPr lang="en-US" sz="1200" kern="120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a:solidFill>
                <a:schemeClr val="tx1"/>
              </a:solidFill>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9356FBE5-1052-427B-9EA2-008DBE8B4D29}"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mn-lt"/>
                <a:ea typeface="+mn-ea"/>
                <a:cs typeface="+mn-cs"/>
              </a:rPr>
              <a:t>Apart From this, it has been identified that HSBC Holding Plc has a wider range of employees in its organisation, where </a:t>
            </a:r>
            <a:r>
              <a:rPr lang="en-GB" sz="1200" b="1" i="1" kern="1200">
                <a:solidFill>
                  <a:schemeClr val="tx1"/>
                </a:solidFill>
                <a:latin typeface="+mn-lt"/>
                <a:ea typeface="+mn-ea"/>
                <a:cs typeface="+mn-cs"/>
              </a:rPr>
              <a:t>skill of managing teamwork </a:t>
            </a:r>
            <a:r>
              <a:rPr lang="en-GB" sz="1200" kern="1200">
                <a:solidFill>
                  <a:schemeClr val="tx1"/>
                </a:solidFill>
                <a:latin typeface="+mn-lt"/>
                <a:ea typeface="+mn-ea"/>
                <a:cs typeface="+mn-cs"/>
              </a:rPr>
              <a:t>is also essential for the HR manager. Moreover, </a:t>
            </a:r>
            <a:r>
              <a:rPr lang="en-GB" sz="1200" b="1" i="1" kern="1200">
                <a:solidFill>
                  <a:schemeClr val="tx1"/>
                </a:solidFill>
                <a:latin typeface="+mn-lt"/>
                <a:ea typeface="+mn-ea"/>
                <a:cs typeface="+mn-cs"/>
              </a:rPr>
              <a:t>adaptability</a:t>
            </a:r>
            <a:r>
              <a:rPr lang="en-GB" sz="1200" kern="1200">
                <a:solidFill>
                  <a:schemeClr val="tx1"/>
                </a:solidFill>
                <a:latin typeface="+mn-lt"/>
                <a:ea typeface="+mn-ea"/>
                <a:cs typeface="+mn-cs"/>
              </a:rPr>
              <a:t> is also required for dealing with the rapidly changing employee needs and trends as well. </a:t>
            </a:r>
            <a:endParaRPr lang="en-US" sz="1200" kern="1200">
              <a:solidFill>
                <a:schemeClr val="tx1"/>
              </a:solidFill>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9356FBE5-1052-427B-9EA2-008DBE8B4D29}"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mn-lt"/>
                <a:ea typeface="+mn-ea"/>
                <a:cs typeface="+mn-cs"/>
              </a:rPr>
              <a:t>HR professionals of an organisation are mainly responsible for sustaining an organisation culture, and in this phase having positive behavioural aspects is one of the major requirements. </a:t>
            </a:r>
            <a:endParaRPr lang="en-US" sz="1200" kern="1200">
              <a:solidFill>
                <a:schemeClr val="tx1"/>
              </a:solidFill>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9356FBE5-1052-427B-9EA2-008DBE8B4D29}"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mn-lt"/>
                <a:ea typeface="+mn-ea"/>
                <a:cs typeface="+mn-cs"/>
              </a:rPr>
              <a:t>Based on this analysis it can be stated that the organisational potentialities are highly dependent on the managerial activities of an HR. However, the HR manager of an organisation is essential to possess effective KSB aspects, which eventually can lead the organisation towards a sustainable competitive advantage. </a:t>
            </a:r>
            <a:endParaRPr lang="en-US" sz="1200" kern="1200">
              <a:solidFill>
                <a:schemeClr val="tx1"/>
              </a:solidFill>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9356FBE5-1052-427B-9EA2-008DBE8B4D29}"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mn-lt"/>
                <a:ea typeface="+mn-ea"/>
                <a:cs typeface="+mn-cs"/>
              </a:rPr>
              <a:t>It also has been identified that the organisation is highly operating in the competitive market, and more than </a:t>
            </a:r>
            <a:r>
              <a:rPr lang="en-GB" sz="1200" b="1" i="1" kern="1200">
                <a:solidFill>
                  <a:schemeClr val="tx1"/>
                </a:solidFill>
                <a:latin typeface="+mn-lt"/>
                <a:ea typeface="+mn-ea"/>
                <a:cs typeface="+mn-cs"/>
              </a:rPr>
              <a:t>226,000 employees</a:t>
            </a:r>
            <a:r>
              <a:rPr lang="en-GB" sz="1200" kern="1200">
                <a:solidFill>
                  <a:schemeClr val="tx1"/>
                </a:solidFill>
                <a:latin typeface="+mn-lt"/>
                <a:ea typeface="+mn-ea"/>
                <a:cs typeface="+mn-cs"/>
              </a:rPr>
              <a:t> are working in this organisation. In this respect, in order to manage the employee related activities, I have to complete a large number of tasks in a stipulated period. In this regard, the</a:t>
            </a:r>
            <a:r>
              <a:rPr lang="en-GB" sz="1200" b="1" i="1" kern="1200">
                <a:solidFill>
                  <a:schemeClr val="tx1"/>
                </a:solidFill>
                <a:latin typeface="+mn-lt"/>
                <a:ea typeface="+mn-ea"/>
                <a:cs typeface="+mn-cs"/>
              </a:rPr>
              <a:t> time management skill</a:t>
            </a:r>
            <a:r>
              <a:rPr lang="en-GB" sz="1200" kern="1200">
                <a:solidFill>
                  <a:schemeClr val="tx1"/>
                </a:solidFill>
                <a:latin typeface="+mn-lt"/>
                <a:ea typeface="+mn-ea"/>
                <a:cs typeface="+mn-cs"/>
              </a:rPr>
              <a:t> is also needed, which I am </a:t>
            </a:r>
            <a:r>
              <a:rPr lang="en-GB" sz="1200" b="1" i="1" kern="1200">
                <a:solidFill>
                  <a:schemeClr val="tx1"/>
                </a:solidFill>
                <a:latin typeface="+mn-lt"/>
                <a:ea typeface="+mn-ea"/>
                <a:cs typeface="+mn-cs"/>
              </a:rPr>
              <a:t>lacking for multitasking inability.</a:t>
            </a:r>
            <a:r>
              <a:rPr lang="en-GB" sz="1200" kern="1200">
                <a:solidFill>
                  <a:schemeClr val="tx1"/>
                </a:solidFill>
                <a:latin typeface="+mn-lt"/>
                <a:ea typeface="+mn-ea"/>
                <a:cs typeface="+mn-cs"/>
              </a:rPr>
              <a:t> These skill, knowledge and behavioural gaps need to be managed in an early manner, and to resolve such issues, I am going to illustrate some effective training processes. </a:t>
            </a:r>
            <a:endParaRPr lang="en-US" sz="1200" kern="1200">
              <a:solidFill>
                <a:schemeClr val="tx1"/>
              </a:solidFill>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9356FBE5-1052-427B-9EA2-008DBE8B4D29}"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mn-lt"/>
                <a:ea typeface="+mn-ea"/>
                <a:cs typeface="+mn-cs"/>
              </a:rPr>
              <a:t>Training on specialist HR Software is required for sustaining my adaptability and enhanced efficiency. With the growing market, HSBC’s operational complexities are also increasing, and in this perspective I need training on specialist HR Software. It will also help to manage different tasks within a stipulated tenure, along with boosting my efficiency as well. I have also realised that sustaining the communication approach is also needed for sustaining the internal managerial practises. </a:t>
            </a:r>
            <a:endParaRPr lang="en-US" sz="1200" kern="1200">
              <a:solidFill>
                <a:schemeClr val="tx1"/>
              </a:solidFill>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9356FBE5-1052-427B-9EA2-008DBE8B4D29}"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latin typeface="Times New Roman" pitchFamily="18" charset="0"/>
                <a:cs typeface="Times New Roman" pitchFamily="18" charset="0"/>
              </a:rPr>
              <a:t>Training and development of an HR also can help an organisation to build effective corporate culture. </a:t>
            </a:r>
            <a:endParaRPr lang="en-US" sz="1200">
              <a:latin typeface="Times New Roman" pitchFamily="18" charset="0"/>
              <a:cs typeface="Times New Roman"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mn-lt"/>
                <a:ea typeface="+mn-ea"/>
                <a:cs typeface="+mn-cs"/>
              </a:rPr>
              <a:t>Hence, it can be stated that training and development of an HR manager is associated with effective people management, which eventually can help to sustain better people management. Better people management eventually can help organisations towards the effective management of corporate and competitive advantages. </a:t>
            </a:r>
            <a:endParaRPr lang="en-US" sz="1200" kern="1200">
              <a:solidFill>
                <a:schemeClr val="tx1"/>
              </a:solidFill>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9356FBE5-1052-427B-9EA2-008DBE8B4D29}"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a:solidFill>
                  <a:schemeClr val="tx1"/>
                </a:solidFill>
                <a:latin typeface="+mn-lt"/>
                <a:ea typeface="+mn-ea"/>
                <a:cs typeface="+mn-cs"/>
              </a:rPr>
              <a:t>Hence, overall HSBC will be capable of adapting new technologies and methods for people management. In the current phenomenon of globalisation, organisations are much involved with the active adaptation of technology; hence the efficiency and customer satisfaction of the company also will be boosted to a great extent. </a:t>
            </a:r>
            <a:endParaRPr lang="en-US" sz="1200" kern="120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9356FBE5-1052-427B-9EA2-008DBE8B4D29}"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a:solidFill>
                  <a:schemeClr val="tx1"/>
                </a:solidFill>
                <a:latin typeface="+mn-lt"/>
                <a:ea typeface="+mn-ea"/>
                <a:cs typeface="+mn-cs"/>
              </a:rPr>
              <a:t>Based on this analysis it can be stated that HSBC’s HR professionals need some specialized skills, because this company uses different types of diversified ways of organisational management processes. In this regard proper training of the HR managers will be capable of delivering an effective rate of productivity. As </a:t>
            </a:r>
            <a:r>
              <a:rPr lang="en-GB" sz="1200" b="1" i="1" kern="1200">
                <a:solidFill>
                  <a:schemeClr val="tx1"/>
                </a:solidFill>
                <a:latin typeface="+mn-lt"/>
                <a:ea typeface="+mn-ea"/>
                <a:cs typeface="+mn-cs"/>
              </a:rPr>
              <a:t>a graduate trainee Human Resource (HR) Officer of HSBC</a:t>
            </a:r>
            <a:r>
              <a:rPr lang="en-GB" sz="1200" kern="1200">
                <a:solidFill>
                  <a:schemeClr val="tx1"/>
                </a:solidFill>
                <a:latin typeface="+mn-lt"/>
                <a:ea typeface="+mn-ea"/>
                <a:cs typeface="+mn-cs"/>
              </a:rPr>
              <a:t>, which skills I need much to enhance for accomplishing my role also has been evaluated in this presentation. The critical skill analysis has helped to apprehended that I need HR Software training. </a:t>
            </a:r>
            <a:endParaRPr lang="en-US" sz="1200" kern="1200">
              <a:solidFill>
                <a:schemeClr val="tx1"/>
              </a:solidFill>
              <a:latin typeface="+mn-lt"/>
              <a:ea typeface="+mn-ea"/>
              <a:cs typeface="+mn-cs"/>
            </a:endParaRPr>
          </a:p>
          <a:p>
            <a:br>
              <a:rPr lang="en-GB" sz="1200" kern="1200">
                <a:solidFill>
                  <a:schemeClr val="tx1"/>
                </a:solidFill>
                <a:latin typeface="+mn-lt"/>
                <a:ea typeface="+mn-ea"/>
                <a:cs typeface="+mn-cs"/>
              </a:rPr>
            </a:br>
            <a:r>
              <a:rPr lang="en-GB" sz="1200" kern="1200">
                <a:solidFill>
                  <a:schemeClr val="tx1"/>
                </a:solidFill>
                <a:latin typeface="+mn-lt"/>
                <a:ea typeface="+mn-ea"/>
                <a:cs typeface="+mn-cs"/>
              </a:rPr>
              <a:t> </a:t>
            </a:r>
            <a:endParaRPr lang="en-US" sz="1200" kern="1200">
              <a:solidFill>
                <a:schemeClr val="tx1"/>
              </a:solidFill>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9356FBE5-1052-427B-9EA2-008DBE8B4D29}" type="slidenum">
              <a:rPr lang="en-US" smtClean="0"/>
              <a:pPr/>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3AB16131-AA97-4D25-A31C-6316A6F49B45}" type="datetimeFigureOut">
              <a:rPr lang="en-US" smtClean="0"/>
              <a:pPr/>
              <a:t>1/12/22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5E92E-4297-4A2B-A55E-8358FF6A87E4}"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AB16131-AA97-4D25-A31C-6316A6F49B45}" type="datetimeFigureOut">
              <a:rPr lang="en-US" smtClean="0"/>
              <a:pPr/>
              <a:t>1/12/22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5E92E-4297-4A2B-A55E-8358FF6A87E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AB16131-AA97-4D25-A31C-6316A6F49B45}" type="datetimeFigureOut">
              <a:rPr lang="en-US" smtClean="0"/>
              <a:pPr/>
              <a:t>1/12/22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5E92E-4297-4A2B-A55E-8358FF6A87E4}"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AB16131-AA97-4D25-A31C-6316A6F49B45}" type="datetimeFigureOut">
              <a:rPr lang="en-US" smtClean="0"/>
              <a:pPr/>
              <a:t>1/12/22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45E92E-4297-4A2B-A55E-8358FF6A87E4}"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AB16131-AA97-4D25-A31C-6316A6F49B45}" type="datetimeFigureOut">
              <a:rPr lang="en-US" smtClean="0"/>
              <a:pPr/>
              <a:t>1/12/22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45E92E-4297-4A2B-A55E-8358FF6A87E4}"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AB16131-AA97-4D25-A31C-6316A6F49B45}" type="datetimeFigureOut">
              <a:rPr lang="en-US" smtClean="0"/>
              <a:pPr/>
              <a:t>1/12/22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45E92E-4297-4A2B-A55E-8358FF6A87E4}"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B16131-AA97-4D25-A31C-6316A6F49B45}" type="datetimeFigureOut">
              <a:rPr lang="en-US" smtClean="0"/>
              <a:pPr/>
              <a:t>1/12/22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45E92E-4297-4A2B-A55E-8358FF6A87E4}"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AB16131-AA97-4D25-A31C-6316A6F49B45}" type="datetimeFigureOut">
              <a:rPr lang="en-US" smtClean="0"/>
              <a:pPr/>
              <a:t>1/12/22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45E92E-4297-4A2B-A55E-8358FF6A87E4}"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AB16131-AA97-4D25-A31C-6316A6F49B45}" type="datetimeFigureOut">
              <a:rPr lang="en-US" smtClean="0"/>
              <a:pPr/>
              <a:t>1/12/22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45E92E-4297-4A2B-A55E-8358FF6A87E4}"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AB16131-AA97-4D25-A31C-6316A6F49B45}" type="datetimeFigureOut">
              <a:rPr lang="en-US" smtClean="0"/>
              <a:pPr/>
              <a:t>1/12/22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5E92E-4297-4A2B-A55E-8358FF6A87E4}"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AB16131-AA97-4D25-A31C-6316A6F49B45}" type="datetimeFigureOut">
              <a:rPr lang="en-US" smtClean="0"/>
              <a:pPr/>
              <a:t>1/12/22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45E92E-4297-4A2B-A55E-8358FF6A87E4}"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B16131-AA97-4D25-A31C-6316A6F49B45}" type="datetimeFigureOut">
              <a:rPr lang="en-US" smtClean="0"/>
              <a:pPr/>
              <a:t>1/12/22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45E92E-4297-4A2B-A55E-8358FF6A87E4}"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hyperlink" Target="https://www.hsbc.com/"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p:cNvPicPr>
            <a:picLocks noChangeAspect="1" noChangeArrowheads="1"/>
          </p:cNvPicPr>
          <p:nvPr/>
        </p:nvPicPr>
        <p:blipFill>
          <a:blip r:embed="rId2"/>
          <a:srcRect/>
          <a:stretch>
            <a:fillRect/>
          </a:stretch>
        </p:blipFill>
        <p:spPr bwMode="auto">
          <a:xfrm>
            <a:off x="1" y="0"/>
            <a:ext cx="9144000" cy="6857999"/>
          </a:xfrm>
          <a:prstGeom prst="rect">
            <a:avLst/>
          </a:prstGeom>
          <a:noFill/>
          <a:ln w="9525">
            <a:noFill/>
            <a:miter lim="800000"/>
            <a:headEnd/>
            <a:tailEnd/>
          </a:ln>
          <a:effectLst/>
        </p:spPr>
      </p:pic>
      <p:sp>
        <p:nvSpPr>
          <p:cNvPr id="2" name="Title 1"/>
          <p:cNvSpPr>
            <a:spLocks noGrp="1"/>
          </p:cNvSpPr>
          <p:nvPr>
            <p:ph type="title"/>
          </p:nvPr>
        </p:nvSpPr>
        <p:spPr>
          <a:xfrm>
            <a:off x="457200" y="0"/>
            <a:ext cx="8229600" cy="3581400"/>
          </a:xfrm>
        </p:spPr>
        <p:txBody>
          <a:bodyPr>
            <a:normAutofit fontScale="90000"/>
          </a:bodyPr>
          <a:lstStyle/>
          <a:p>
            <a:br>
              <a:rPr lang="en-GB" sz="2800" b="1"/>
            </a:br>
            <a:br>
              <a:rPr lang="en-GB" sz="2800" b="1"/>
            </a:br>
            <a:br>
              <a:rPr lang="en-GB" sz="2800" b="1"/>
            </a:br>
            <a:br>
              <a:rPr lang="en-GB" sz="2800" b="1"/>
            </a:br>
            <a:br>
              <a:rPr lang="en-GB" sz="2800" b="1"/>
            </a:br>
            <a:r>
              <a:rPr lang="en-GB" sz="3600" b="1">
                <a:solidFill>
                  <a:srgbClr val="C00000"/>
                </a:solidFill>
                <a:latin typeface="Times New Roman" pitchFamily="18" charset="0"/>
                <a:cs typeface="Times New Roman" pitchFamily="18" charset="0"/>
              </a:rPr>
              <a:t>DEVELOPING RELATIONSHIPS AND WORKPLACE ACHIEVEMENTS</a:t>
            </a:r>
            <a:br>
              <a:rPr lang="en-US" sz="3600">
                <a:solidFill>
                  <a:srgbClr val="C00000"/>
                </a:solidFill>
                <a:latin typeface="Times New Roman" pitchFamily="18" charset="0"/>
                <a:cs typeface="Times New Roman" pitchFamily="18" charset="0"/>
              </a:rPr>
            </a:br>
            <a:r>
              <a:rPr lang="en-GB" sz="3600" b="1">
                <a:solidFill>
                  <a:srgbClr val="C00000"/>
                </a:solidFill>
                <a:latin typeface="Times New Roman" pitchFamily="18" charset="0"/>
                <a:cs typeface="Times New Roman" pitchFamily="18" charset="0"/>
              </a:rPr>
              <a:t> </a:t>
            </a:r>
            <a:br>
              <a:rPr lang="en-US" sz="3600">
                <a:solidFill>
                  <a:srgbClr val="C00000"/>
                </a:solidFill>
                <a:latin typeface="Times New Roman" pitchFamily="18" charset="0"/>
                <a:cs typeface="Times New Roman" pitchFamily="18" charset="0"/>
              </a:rPr>
            </a:br>
            <a:r>
              <a:rPr lang="en-GB" sz="3600" b="1">
                <a:solidFill>
                  <a:srgbClr val="C00000"/>
                </a:solidFill>
                <a:latin typeface="Times New Roman" pitchFamily="18" charset="0"/>
                <a:cs typeface="Times New Roman" pitchFamily="18" charset="0"/>
              </a:rPr>
              <a:t>Individual Presentation on</a:t>
            </a:r>
            <a:br>
              <a:rPr lang="en-US" sz="3600">
                <a:solidFill>
                  <a:srgbClr val="C00000"/>
                </a:solidFill>
                <a:latin typeface="Times New Roman" pitchFamily="18" charset="0"/>
                <a:cs typeface="Times New Roman" pitchFamily="18" charset="0"/>
              </a:rPr>
            </a:br>
            <a:r>
              <a:rPr lang="en-GB" sz="3600" b="1">
                <a:solidFill>
                  <a:srgbClr val="C00000"/>
                </a:solidFill>
                <a:latin typeface="Times New Roman" pitchFamily="18" charset="0"/>
                <a:cs typeface="Times New Roman" pitchFamily="18" charset="0"/>
              </a:rPr>
              <a:t>‘Training and Development needs for a HR officer’</a:t>
            </a:r>
            <a:br>
              <a:rPr lang="en-GB" sz="3600" b="1">
                <a:solidFill>
                  <a:srgbClr val="C00000"/>
                </a:solidFill>
                <a:latin typeface="Times New Roman" pitchFamily="18" charset="0"/>
                <a:cs typeface="Times New Roman" pitchFamily="18" charset="0"/>
              </a:rPr>
            </a:br>
            <a:br>
              <a:rPr lang="en-GB" sz="3600" b="1">
                <a:solidFill>
                  <a:srgbClr val="C00000"/>
                </a:solidFill>
                <a:latin typeface="Times New Roman" pitchFamily="18" charset="0"/>
                <a:cs typeface="Times New Roman" pitchFamily="18" charset="0"/>
              </a:rPr>
            </a:br>
            <a:br>
              <a:rPr lang="en-US" sz="2700">
                <a:solidFill>
                  <a:srgbClr val="C00000"/>
                </a:solidFill>
                <a:latin typeface="Times New Roman" pitchFamily="18" charset="0"/>
                <a:cs typeface="Times New Roman" pitchFamily="18" charset="0"/>
              </a:rPr>
            </a:br>
            <a:br>
              <a:rPr lang="en-GB" sz="2800" b="1">
                <a:solidFill>
                  <a:srgbClr val="C00000"/>
                </a:solidFill>
                <a:latin typeface="Times New Roman" pitchFamily="18" charset="0"/>
                <a:cs typeface="Times New Roman" pitchFamily="18" charset="0"/>
              </a:rPr>
            </a:br>
            <a:r>
              <a:rPr lang="en-GB" sz="2800" b="1">
                <a:solidFill>
                  <a:srgbClr val="C00000"/>
                </a:solidFill>
                <a:latin typeface="Times New Roman" pitchFamily="18" charset="0"/>
                <a:cs typeface="Times New Roman" pitchFamily="18" charset="0"/>
              </a:rPr>
              <a:t> </a:t>
            </a:r>
            <a:br>
              <a:rPr lang="en-US" sz="2800">
                <a:solidFill>
                  <a:srgbClr val="C00000"/>
                </a:solidFill>
                <a:latin typeface="Times New Roman" pitchFamily="18" charset="0"/>
                <a:cs typeface="Times New Roman" pitchFamily="18" charset="0"/>
              </a:rPr>
            </a:br>
            <a:endParaRPr lang="en-US" sz="2600" b="1">
              <a:solidFill>
                <a:srgbClr val="C00000"/>
              </a:solidFill>
              <a:latin typeface="Times New Roman" pitchFamily="18" charset="0"/>
              <a:cs typeface="Times New Roman" pitchFamily="18" charset="0"/>
            </a:endParaRPr>
          </a:p>
        </p:txBody>
      </p:sp>
      <p:sp>
        <p:nvSpPr>
          <p:cNvPr id="5" name="TextBox 4"/>
          <p:cNvSpPr txBox="1"/>
          <p:nvPr/>
        </p:nvSpPr>
        <p:spPr>
          <a:xfrm>
            <a:off x="228600" y="4114800"/>
            <a:ext cx="7315200" cy="1938992"/>
          </a:xfrm>
          <a:prstGeom prst="rect">
            <a:avLst/>
          </a:prstGeom>
          <a:noFill/>
        </p:spPr>
        <p:txBody>
          <a:bodyPr wrap="square" rtlCol="0">
            <a:spAutoFit/>
          </a:bodyPr>
          <a:lstStyle/>
          <a:p>
            <a:r>
              <a:rPr lang="en-GB" sz="2400" b="1" dirty="0">
                <a:solidFill>
                  <a:srgbClr val="C00000"/>
                </a:solidFill>
                <a:latin typeface="Times New Roman" pitchFamily="18" charset="0"/>
                <a:cs typeface="Times New Roman" pitchFamily="18" charset="0"/>
              </a:rPr>
              <a:t>Student Name:  Gina Luca </a:t>
            </a:r>
            <a:br>
              <a:rPr lang="en-GB" sz="2400" b="1" dirty="0">
                <a:solidFill>
                  <a:srgbClr val="C00000"/>
                </a:solidFill>
                <a:latin typeface="Times New Roman" pitchFamily="18" charset="0"/>
                <a:cs typeface="Times New Roman" pitchFamily="18" charset="0"/>
              </a:rPr>
            </a:br>
            <a:r>
              <a:rPr lang="en-US" sz="2400" b="1" dirty="0">
                <a:solidFill>
                  <a:srgbClr val="C00000"/>
                </a:solidFill>
                <a:latin typeface="Times New Roman" pitchFamily="18" charset="0"/>
                <a:cs typeface="Times New Roman" pitchFamily="18" charset="0"/>
              </a:rPr>
              <a:t>Student Number:</a:t>
            </a:r>
            <a:r>
              <a:rPr lang="en-GB" sz="2400" b="1" dirty="0">
                <a:solidFill>
                  <a:srgbClr val="C00000"/>
                </a:solidFill>
                <a:latin typeface="Times New Roman" pitchFamily="18" charset="0"/>
                <a:cs typeface="Times New Roman" pitchFamily="18" charset="0"/>
              </a:rPr>
              <a:t>1917569</a:t>
            </a:r>
            <a:br>
              <a:rPr lang="en-US" sz="2400" b="1" dirty="0">
                <a:solidFill>
                  <a:srgbClr val="C00000"/>
                </a:solidFill>
                <a:latin typeface="Times New Roman" pitchFamily="18" charset="0"/>
                <a:cs typeface="Times New Roman" pitchFamily="18" charset="0"/>
              </a:rPr>
            </a:br>
            <a:r>
              <a:rPr lang="en-US" sz="2400" b="1" dirty="0">
                <a:solidFill>
                  <a:srgbClr val="C00000"/>
                </a:solidFill>
                <a:latin typeface="Times New Roman" pitchFamily="18" charset="0"/>
                <a:cs typeface="Times New Roman" pitchFamily="18" charset="0"/>
              </a:rPr>
              <a:t>Lecturer name:</a:t>
            </a:r>
            <a:r>
              <a:rPr lang="en-GB" sz="2400" b="1" dirty="0" err="1">
                <a:solidFill>
                  <a:srgbClr val="C00000"/>
                </a:solidFill>
                <a:latin typeface="Times New Roman" pitchFamily="18" charset="0"/>
                <a:cs typeface="Times New Roman" pitchFamily="18" charset="0"/>
              </a:rPr>
              <a:t>Koushik</a:t>
            </a:r>
            <a:r>
              <a:rPr lang="en-GB" sz="2400" b="1" dirty="0">
                <a:solidFill>
                  <a:srgbClr val="C00000"/>
                </a:solidFill>
                <a:latin typeface="Times New Roman" pitchFamily="18" charset="0"/>
                <a:cs typeface="Times New Roman" pitchFamily="18" charset="0"/>
              </a:rPr>
              <a:t> </a:t>
            </a:r>
            <a:r>
              <a:rPr lang="en-GB" sz="2400" b="1" dirty="0" err="1">
                <a:solidFill>
                  <a:srgbClr val="C00000"/>
                </a:solidFill>
                <a:latin typeface="Times New Roman" pitchFamily="18" charset="0"/>
                <a:cs typeface="Times New Roman" pitchFamily="18" charset="0"/>
              </a:rPr>
              <a:t>Modak</a:t>
            </a:r>
            <a:endParaRPr lang="en-GB" sz="2400" b="1" dirty="0">
              <a:solidFill>
                <a:srgbClr val="C00000"/>
              </a:solidFill>
              <a:latin typeface="Times New Roman" pitchFamily="18" charset="0"/>
              <a:cs typeface="Times New Roman" pitchFamily="18" charset="0"/>
            </a:endParaRPr>
          </a:p>
          <a:p>
            <a:r>
              <a:rPr lang="en-GB" sz="2400" b="1" dirty="0">
                <a:solidFill>
                  <a:srgbClr val="C00000"/>
                </a:solidFill>
                <a:latin typeface="Times New Roman" pitchFamily="18" charset="0"/>
                <a:cs typeface="Times New Roman" pitchFamily="18" charset="0"/>
              </a:rPr>
              <a:t>Module name: </a:t>
            </a:r>
            <a:r>
              <a:rPr lang="en-GB" sz="2400" b="1">
                <a:solidFill>
                  <a:srgbClr val="C00000"/>
                </a:solidFill>
                <a:latin typeface="Times New Roman" pitchFamily="18" charset="0"/>
                <a:cs typeface="Times New Roman" pitchFamily="18" charset="0"/>
              </a:rPr>
              <a:t>BMSW 5102</a:t>
            </a:r>
          </a:p>
          <a:p>
            <a:endParaRPr lang="en-US"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p:cNvPicPr>
            <a:picLocks noChangeAspect="1" noChangeArrowheads="1"/>
          </p:cNvPicPr>
          <p:nvPr/>
        </p:nvPicPr>
        <p:blipFill>
          <a:blip r:embed="rId3"/>
          <a:srcRect/>
          <a:stretch>
            <a:fillRect/>
          </a:stretch>
        </p:blipFill>
        <p:spPr bwMode="auto">
          <a:xfrm>
            <a:off x="1" y="0"/>
            <a:ext cx="9144000" cy="6857999"/>
          </a:xfrm>
          <a:prstGeom prst="rect">
            <a:avLst/>
          </a:prstGeom>
          <a:noFill/>
          <a:ln w="9525">
            <a:noFill/>
            <a:miter lim="800000"/>
            <a:headEnd/>
            <a:tailEnd/>
          </a:ln>
          <a:effectLst/>
        </p:spPr>
      </p:pic>
      <p:sp>
        <p:nvSpPr>
          <p:cNvPr id="2" name="Title 1"/>
          <p:cNvSpPr>
            <a:spLocks noGrp="1"/>
          </p:cNvSpPr>
          <p:nvPr>
            <p:ph type="title"/>
          </p:nvPr>
        </p:nvSpPr>
        <p:spPr/>
        <p:txBody>
          <a:bodyPr>
            <a:normAutofit/>
          </a:bodyPr>
          <a:lstStyle/>
          <a:p>
            <a:r>
              <a:rPr lang="en-GB" sz="3200" b="1">
                <a:latin typeface="Times New Roman" pitchFamily="18" charset="0"/>
                <a:cs typeface="Times New Roman" pitchFamily="18" charset="0"/>
              </a:rPr>
              <a:t>Introduction </a:t>
            </a:r>
            <a:br>
              <a:rPr lang="en-US" sz="3200" b="1">
                <a:latin typeface="Times New Roman" pitchFamily="18" charset="0"/>
                <a:cs typeface="Times New Roman" pitchFamily="18" charset="0"/>
              </a:rPr>
            </a:br>
            <a:endParaRPr lang="en-US" sz="2800" b="1">
              <a:latin typeface="Times New Roman" pitchFamily="18" charset="0"/>
              <a:cs typeface="Times New Roman" pitchFamily="18" charset="0"/>
            </a:endParaRPr>
          </a:p>
        </p:txBody>
      </p:sp>
      <p:sp>
        <p:nvSpPr>
          <p:cNvPr id="3" name="Content Placeholder 2"/>
          <p:cNvSpPr>
            <a:spLocks noGrp="1"/>
          </p:cNvSpPr>
          <p:nvPr>
            <p:ph idx="1"/>
          </p:nvPr>
        </p:nvSpPr>
        <p:spPr>
          <a:xfrm>
            <a:off x="4267200" y="1600200"/>
            <a:ext cx="4648200" cy="4525963"/>
          </a:xfrm>
        </p:spPr>
        <p:txBody>
          <a:bodyPr>
            <a:normAutofit lnSpcReduction="10000"/>
          </a:bodyPr>
          <a:lstStyle/>
          <a:p>
            <a:pPr lvl="0" algn="just">
              <a:lnSpc>
                <a:spcPct val="150000"/>
              </a:lnSpc>
            </a:pPr>
            <a:r>
              <a:rPr lang="en-GB" sz="1600">
                <a:latin typeface="Times New Roman" pitchFamily="18" charset="0"/>
                <a:cs typeface="Times New Roman" pitchFamily="18" charset="0"/>
              </a:rPr>
              <a:t>In the current phenomenon of marketing, HR professionals play a sustainable role for reinforcing and changing the culture, which eventually aids competitive advantages. </a:t>
            </a:r>
            <a:endParaRPr lang="en-US" sz="1600">
              <a:latin typeface="Times New Roman" pitchFamily="18" charset="0"/>
              <a:cs typeface="Times New Roman" pitchFamily="18" charset="0"/>
            </a:endParaRPr>
          </a:p>
          <a:p>
            <a:pPr lvl="0" algn="just">
              <a:lnSpc>
                <a:spcPct val="150000"/>
              </a:lnSpc>
            </a:pPr>
            <a:r>
              <a:rPr lang="en-GB" sz="1600">
                <a:latin typeface="Times New Roman" pitchFamily="18" charset="0"/>
                <a:cs typeface="Times New Roman" pitchFamily="18" charset="0"/>
              </a:rPr>
              <a:t>The success potential of an organisation enormously depends on the activities of an HR; hence training needs of HR is also associated with an emerging significance. </a:t>
            </a:r>
            <a:endParaRPr lang="en-US" sz="1600">
              <a:latin typeface="Times New Roman" pitchFamily="18" charset="0"/>
              <a:cs typeface="Times New Roman" pitchFamily="18" charset="0"/>
            </a:endParaRPr>
          </a:p>
          <a:p>
            <a:pPr lvl="0" algn="just">
              <a:lnSpc>
                <a:spcPct val="150000"/>
              </a:lnSpc>
            </a:pPr>
            <a:r>
              <a:rPr lang="en-GB" sz="1600">
                <a:latin typeface="Times New Roman" pitchFamily="18" charset="0"/>
                <a:cs typeface="Times New Roman" pitchFamily="18" charset="0"/>
              </a:rPr>
              <a:t>As </a:t>
            </a:r>
            <a:r>
              <a:rPr lang="en-GB" sz="1600" b="1" i="1">
                <a:latin typeface="Times New Roman" pitchFamily="18" charset="0"/>
                <a:cs typeface="Times New Roman" pitchFamily="18" charset="0"/>
              </a:rPr>
              <a:t>a graduate trainee Human Resource (HR) Officer of HSBC</a:t>
            </a:r>
            <a:r>
              <a:rPr lang="en-GB" sz="1600">
                <a:latin typeface="Times New Roman" pitchFamily="18" charset="0"/>
                <a:cs typeface="Times New Roman" pitchFamily="18" charset="0"/>
              </a:rPr>
              <a:t> the required skills, knowledge and behaviour also will be evaluated in this presentation. </a:t>
            </a:r>
            <a:endParaRPr lang="en-US" sz="1600">
              <a:latin typeface="Times New Roman" pitchFamily="18" charset="0"/>
              <a:cs typeface="Times New Roman" pitchFamily="18" charset="0"/>
            </a:endParaRPr>
          </a:p>
          <a:p>
            <a:pPr algn="just">
              <a:lnSpc>
                <a:spcPct val="150000"/>
              </a:lnSpc>
            </a:pPr>
            <a:endParaRPr lang="en-US" sz="1600">
              <a:latin typeface="Times New Roman" pitchFamily="18" charset="0"/>
              <a:cs typeface="Times New Roman" pitchFamily="18" charset="0"/>
            </a:endParaRPr>
          </a:p>
        </p:txBody>
      </p:sp>
      <p:pic>
        <p:nvPicPr>
          <p:cNvPr id="13315" name="Picture 3"/>
          <p:cNvPicPr>
            <a:picLocks noChangeAspect="1" noChangeArrowheads="1"/>
          </p:cNvPicPr>
          <p:nvPr/>
        </p:nvPicPr>
        <p:blipFill>
          <a:blip r:embed="rId4"/>
          <a:srcRect/>
          <a:stretch>
            <a:fillRect/>
          </a:stretch>
        </p:blipFill>
        <p:spPr bwMode="auto">
          <a:xfrm>
            <a:off x="152400" y="1676400"/>
            <a:ext cx="3962400" cy="36004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p:cNvPicPr>
            <a:picLocks noChangeAspect="1" noChangeArrowheads="1"/>
          </p:cNvPicPr>
          <p:nvPr/>
        </p:nvPicPr>
        <p:blipFill>
          <a:blip r:embed="rId3"/>
          <a:srcRect/>
          <a:stretch>
            <a:fillRect/>
          </a:stretch>
        </p:blipFill>
        <p:spPr bwMode="auto">
          <a:xfrm>
            <a:off x="1" y="0"/>
            <a:ext cx="9144000" cy="6857999"/>
          </a:xfrm>
          <a:prstGeom prst="rect">
            <a:avLst/>
          </a:prstGeom>
          <a:noFill/>
          <a:ln w="9525">
            <a:noFill/>
            <a:miter lim="800000"/>
            <a:headEnd/>
            <a:tailEnd/>
          </a:ln>
          <a:effectLst/>
        </p:spPr>
      </p:pic>
      <p:sp>
        <p:nvSpPr>
          <p:cNvPr id="2" name="Title 1"/>
          <p:cNvSpPr>
            <a:spLocks noGrp="1"/>
          </p:cNvSpPr>
          <p:nvPr>
            <p:ph type="title"/>
          </p:nvPr>
        </p:nvSpPr>
        <p:spPr/>
        <p:txBody>
          <a:bodyPr>
            <a:normAutofit fontScale="90000"/>
          </a:bodyPr>
          <a:lstStyle/>
          <a:p>
            <a:br>
              <a:rPr lang="en-GB" sz="3200" b="1">
                <a:latin typeface="Times New Roman" pitchFamily="18" charset="0"/>
                <a:cs typeface="Times New Roman" pitchFamily="18" charset="0"/>
              </a:rPr>
            </a:br>
            <a:r>
              <a:rPr lang="en-GB" sz="3600" b="1">
                <a:latin typeface="Times New Roman" pitchFamily="18" charset="0"/>
                <a:cs typeface="Times New Roman" pitchFamily="18" charset="0"/>
              </a:rPr>
              <a:t>Overview of the company </a:t>
            </a:r>
            <a:br>
              <a:rPr lang="en-US" sz="3600" b="1"/>
            </a:br>
            <a:endParaRPr lang="en-US" sz="3600" b="1">
              <a:latin typeface="Times New Roman" pitchFamily="18" charset="0"/>
              <a:cs typeface="Times New Roman" pitchFamily="18" charset="0"/>
            </a:endParaRPr>
          </a:p>
        </p:txBody>
      </p:sp>
      <p:sp>
        <p:nvSpPr>
          <p:cNvPr id="3" name="Content Placeholder 2"/>
          <p:cNvSpPr>
            <a:spLocks noGrp="1"/>
          </p:cNvSpPr>
          <p:nvPr>
            <p:ph idx="1"/>
          </p:nvPr>
        </p:nvSpPr>
        <p:spPr>
          <a:xfrm>
            <a:off x="152400" y="1600200"/>
            <a:ext cx="3886200" cy="5029200"/>
          </a:xfrm>
        </p:spPr>
        <p:txBody>
          <a:bodyPr>
            <a:normAutofit/>
          </a:bodyPr>
          <a:lstStyle/>
          <a:p>
            <a:pPr lvl="0" algn="just">
              <a:lnSpc>
                <a:spcPct val="150000"/>
              </a:lnSpc>
            </a:pPr>
            <a:r>
              <a:rPr lang="en-GB" sz="1600">
                <a:latin typeface="Times New Roman" pitchFamily="18" charset="0"/>
                <a:cs typeface="Times New Roman" pitchFamily="18" charset="0"/>
              </a:rPr>
              <a:t>HSBC Holdings PLC is a </a:t>
            </a:r>
            <a:r>
              <a:rPr lang="en-GB" sz="1600" b="1" i="1">
                <a:latin typeface="Times New Roman" pitchFamily="18" charset="0"/>
                <a:cs typeface="Times New Roman" pitchFamily="18" charset="0"/>
              </a:rPr>
              <a:t>British multinational public limited company,</a:t>
            </a:r>
            <a:r>
              <a:rPr lang="en-GB" sz="1600">
                <a:latin typeface="Times New Roman" pitchFamily="18" charset="0"/>
                <a:cs typeface="Times New Roman" pitchFamily="18" charset="0"/>
              </a:rPr>
              <a:t> incorporated in England, associated with the financial services holdings (HSBC, 2022a). </a:t>
            </a:r>
            <a:endParaRPr lang="en-US" sz="1600">
              <a:latin typeface="Times New Roman" pitchFamily="18" charset="0"/>
              <a:cs typeface="Times New Roman" pitchFamily="18" charset="0"/>
            </a:endParaRPr>
          </a:p>
          <a:p>
            <a:pPr lvl="0" algn="just">
              <a:lnSpc>
                <a:spcPct val="150000"/>
              </a:lnSpc>
            </a:pPr>
            <a:r>
              <a:rPr lang="en-GB" sz="1600">
                <a:latin typeface="Times New Roman" pitchFamily="18" charset="0"/>
                <a:cs typeface="Times New Roman" pitchFamily="18" charset="0"/>
              </a:rPr>
              <a:t>This company possesses total equity of </a:t>
            </a:r>
            <a:r>
              <a:rPr lang="en-GB" sz="1600" b="1" i="1">
                <a:latin typeface="Times New Roman" pitchFamily="18" charset="0"/>
                <a:cs typeface="Times New Roman" pitchFamily="18" charset="0"/>
              </a:rPr>
              <a:t>US$204.995 billion and assets of US$2.984 trillion </a:t>
            </a:r>
            <a:r>
              <a:rPr lang="en-GB" sz="1600">
                <a:latin typeface="Times New Roman" pitchFamily="18" charset="0"/>
                <a:cs typeface="Times New Roman" pitchFamily="18" charset="0"/>
              </a:rPr>
              <a:t>(HSBC, 2022b). </a:t>
            </a:r>
            <a:endParaRPr lang="en-US" sz="1600">
              <a:latin typeface="Times New Roman" pitchFamily="18" charset="0"/>
              <a:cs typeface="Times New Roman" pitchFamily="18" charset="0"/>
            </a:endParaRPr>
          </a:p>
          <a:p>
            <a:pPr lvl="0" algn="just">
              <a:lnSpc>
                <a:spcPct val="150000"/>
              </a:lnSpc>
            </a:pPr>
            <a:r>
              <a:rPr lang="en-GB" sz="1600">
                <a:latin typeface="Times New Roman" pitchFamily="18" charset="0"/>
                <a:cs typeface="Times New Roman" pitchFamily="18" charset="0"/>
              </a:rPr>
              <a:t>More than </a:t>
            </a:r>
            <a:r>
              <a:rPr lang="en-GB" sz="1600" b="1" i="1">
                <a:latin typeface="Times New Roman" pitchFamily="18" charset="0"/>
                <a:cs typeface="Times New Roman" pitchFamily="18" charset="0"/>
              </a:rPr>
              <a:t>2, 32,957 people are working in this company and currently possess USD. 32.76</a:t>
            </a:r>
            <a:r>
              <a:rPr lang="en-GB" sz="1600">
                <a:latin typeface="Times New Roman" pitchFamily="18" charset="0"/>
                <a:cs typeface="Times New Roman" pitchFamily="18" charset="0"/>
              </a:rPr>
              <a:t> (HSBC, 2022a). </a:t>
            </a:r>
            <a:endParaRPr lang="en-US" sz="1600">
              <a:latin typeface="Times New Roman" pitchFamily="18" charset="0"/>
              <a:cs typeface="Times New Roman" pitchFamily="18" charset="0"/>
            </a:endParaRPr>
          </a:p>
          <a:p>
            <a:pPr algn="just">
              <a:lnSpc>
                <a:spcPct val="150000"/>
              </a:lnSpc>
            </a:pPr>
            <a:endParaRPr lang="en-US" sz="1600">
              <a:latin typeface="Times New Roman" pitchFamily="18" charset="0"/>
              <a:cs typeface="Times New Roman" pitchFamily="18" charset="0"/>
            </a:endParaRPr>
          </a:p>
        </p:txBody>
      </p:sp>
      <p:pic>
        <p:nvPicPr>
          <p:cNvPr id="6" name="image1.png"/>
          <p:cNvPicPr/>
          <p:nvPr/>
        </p:nvPicPr>
        <p:blipFill>
          <a:blip r:embed="rId4"/>
          <a:srcRect/>
          <a:stretch>
            <a:fillRect/>
          </a:stretch>
        </p:blipFill>
        <p:spPr>
          <a:xfrm>
            <a:off x="4495800" y="1676400"/>
            <a:ext cx="4457700" cy="4267200"/>
          </a:xfrm>
          <a:prstGeom prst="rect">
            <a:avLst/>
          </a:prstGeom>
          <a:ln w="88900" cap="sq" cmpd="thickThin">
            <a:solidFill>
              <a:srgbClr val="000000"/>
            </a:solidFill>
            <a:prstDash val="solid"/>
            <a:miter lim="800000"/>
          </a:ln>
          <a:effectLst>
            <a:innerShdw blurRad="76200">
              <a:srgbClr val="000000"/>
            </a:inn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p:cNvPicPr>
            <a:picLocks noChangeAspect="1" noChangeArrowheads="1"/>
          </p:cNvPicPr>
          <p:nvPr/>
        </p:nvPicPr>
        <p:blipFill>
          <a:blip r:embed="rId3"/>
          <a:srcRect/>
          <a:stretch>
            <a:fillRect/>
          </a:stretch>
        </p:blipFill>
        <p:spPr bwMode="auto">
          <a:xfrm>
            <a:off x="0" y="0"/>
            <a:ext cx="9144000" cy="6857999"/>
          </a:xfrm>
          <a:prstGeom prst="rect">
            <a:avLst/>
          </a:prstGeom>
          <a:noFill/>
          <a:ln w="9525">
            <a:noFill/>
            <a:miter lim="800000"/>
            <a:headEnd/>
            <a:tailEnd/>
          </a:ln>
          <a:effectLst/>
        </p:spPr>
      </p:pic>
      <p:sp>
        <p:nvSpPr>
          <p:cNvPr id="2" name="Title 1"/>
          <p:cNvSpPr>
            <a:spLocks noGrp="1"/>
          </p:cNvSpPr>
          <p:nvPr>
            <p:ph type="title"/>
          </p:nvPr>
        </p:nvSpPr>
        <p:spPr>
          <a:xfrm>
            <a:off x="457200" y="152400"/>
            <a:ext cx="8229600" cy="1143000"/>
          </a:xfrm>
        </p:spPr>
        <p:txBody>
          <a:bodyPr>
            <a:noAutofit/>
          </a:bodyPr>
          <a:lstStyle/>
          <a:p>
            <a:br>
              <a:rPr lang="en-GB" sz="3200" b="1">
                <a:latin typeface="Times New Roman" pitchFamily="18" charset="0"/>
                <a:cs typeface="Times New Roman" pitchFamily="18" charset="0"/>
              </a:rPr>
            </a:br>
            <a:r>
              <a:rPr lang="en-GB" sz="3200" b="1">
                <a:latin typeface="Times New Roman" pitchFamily="18" charset="0"/>
                <a:cs typeface="Times New Roman" pitchFamily="18" charset="0"/>
              </a:rPr>
              <a:t>Identify knowledge, skills, and behaviour (KSB) required by HR Professionals </a:t>
            </a:r>
            <a:br>
              <a:rPr lang="en-US" sz="3200" b="1">
                <a:latin typeface="Times New Roman" pitchFamily="18" charset="0"/>
                <a:cs typeface="Times New Roman" pitchFamily="18" charset="0"/>
              </a:rPr>
            </a:br>
            <a:endParaRPr lang="en-US" sz="3200" b="1">
              <a:latin typeface="Times New Roman" pitchFamily="18" charset="0"/>
              <a:cs typeface="Times New Roman" pitchFamily="18" charset="0"/>
            </a:endParaRPr>
          </a:p>
        </p:txBody>
      </p:sp>
      <p:sp>
        <p:nvSpPr>
          <p:cNvPr id="3" name="Content Placeholder 2"/>
          <p:cNvSpPr>
            <a:spLocks noGrp="1"/>
          </p:cNvSpPr>
          <p:nvPr>
            <p:ph idx="1"/>
          </p:nvPr>
        </p:nvSpPr>
        <p:spPr>
          <a:xfrm>
            <a:off x="3581400" y="1295400"/>
            <a:ext cx="5334000" cy="5410200"/>
          </a:xfrm>
        </p:spPr>
        <p:txBody>
          <a:bodyPr>
            <a:normAutofit lnSpcReduction="10000"/>
          </a:bodyPr>
          <a:lstStyle/>
          <a:p>
            <a:pPr algn="just">
              <a:lnSpc>
                <a:spcPct val="150000"/>
              </a:lnSpc>
              <a:buNone/>
            </a:pPr>
            <a:r>
              <a:rPr lang="en-GB" sz="1600" b="1">
                <a:latin typeface="Times New Roman" pitchFamily="18" charset="0"/>
                <a:cs typeface="Times New Roman" pitchFamily="18" charset="0"/>
              </a:rPr>
              <a:t>Identification of knowledge </a:t>
            </a:r>
            <a:endParaRPr lang="en-US" sz="1600">
              <a:latin typeface="Times New Roman" pitchFamily="18" charset="0"/>
              <a:cs typeface="Times New Roman" pitchFamily="18" charset="0"/>
            </a:endParaRPr>
          </a:p>
          <a:p>
            <a:pPr lvl="0" algn="just">
              <a:lnSpc>
                <a:spcPct val="150000"/>
              </a:lnSpc>
            </a:pPr>
            <a:r>
              <a:rPr lang="en-GB" sz="1600">
                <a:latin typeface="Times New Roman" pitchFamily="18" charset="0"/>
                <a:cs typeface="Times New Roman" pitchFamily="18" charset="0"/>
              </a:rPr>
              <a:t>As per the view of Liu </a:t>
            </a:r>
            <a:r>
              <a:rPr lang="en-GB" sz="1600" i="1">
                <a:latin typeface="Times New Roman" pitchFamily="18" charset="0"/>
                <a:cs typeface="Times New Roman" pitchFamily="18" charset="0"/>
              </a:rPr>
              <a:t>et al. </a:t>
            </a:r>
            <a:r>
              <a:rPr lang="en-GB" sz="1600">
                <a:latin typeface="Times New Roman" pitchFamily="18" charset="0"/>
                <a:cs typeface="Times New Roman" pitchFamily="18" charset="0"/>
              </a:rPr>
              <a:t>(2021), with the increasing rate of globalisation and competitiveness every company is largely concerned about the effective sustainability of technological approaches. </a:t>
            </a:r>
            <a:endParaRPr lang="en-US" sz="1600">
              <a:latin typeface="Times New Roman" pitchFamily="18" charset="0"/>
              <a:cs typeface="Times New Roman" pitchFamily="18" charset="0"/>
            </a:endParaRPr>
          </a:p>
          <a:p>
            <a:pPr lvl="0" algn="just">
              <a:lnSpc>
                <a:spcPct val="150000"/>
              </a:lnSpc>
            </a:pPr>
            <a:r>
              <a:rPr lang="en-GB" sz="1600">
                <a:latin typeface="Times New Roman" pitchFamily="18" charset="0"/>
                <a:cs typeface="Times New Roman" pitchFamily="18" charset="0"/>
              </a:rPr>
              <a:t>In this regard the required knowledge as an HR professional is </a:t>
            </a:r>
            <a:r>
              <a:rPr lang="en-GB" sz="1600" b="1" i="1">
                <a:latin typeface="Times New Roman" pitchFamily="18" charset="0"/>
                <a:cs typeface="Times New Roman" pitchFamily="18" charset="0"/>
              </a:rPr>
              <a:t>analytical and data-driven knowledge </a:t>
            </a:r>
            <a:r>
              <a:rPr lang="en-GB" sz="1600">
                <a:latin typeface="Times New Roman" pitchFamily="18" charset="0"/>
                <a:cs typeface="Times New Roman" pitchFamily="18" charset="0"/>
              </a:rPr>
              <a:t>(</a:t>
            </a:r>
            <a:r>
              <a:rPr lang="en-GB" sz="1600" err="1">
                <a:latin typeface="Times New Roman" pitchFamily="18" charset="0"/>
                <a:cs typeface="Times New Roman" pitchFamily="18" charset="0"/>
              </a:rPr>
              <a:t>Loi</a:t>
            </a:r>
            <a:r>
              <a:rPr lang="en-GB" sz="1600">
                <a:latin typeface="Times New Roman" pitchFamily="18" charset="0"/>
                <a:cs typeface="Times New Roman" pitchFamily="18" charset="0"/>
              </a:rPr>
              <a:t>, 2020). </a:t>
            </a:r>
            <a:endParaRPr lang="en-US" sz="1600">
              <a:latin typeface="Times New Roman" pitchFamily="18" charset="0"/>
              <a:cs typeface="Times New Roman" pitchFamily="18" charset="0"/>
            </a:endParaRPr>
          </a:p>
          <a:p>
            <a:pPr lvl="0" algn="just">
              <a:lnSpc>
                <a:spcPct val="150000"/>
              </a:lnSpc>
            </a:pPr>
            <a:r>
              <a:rPr lang="en-GB" sz="1600" b="1" i="1">
                <a:latin typeface="Times New Roman" pitchFamily="18" charset="0"/>
                <a:cs typeface="Times New Roman" pitchFamily="18" charset="0"/>
              </a:rPr>
              <a:t>Knowledge on the current market drivers and its potential impacts</a:t>
            </a:r>
            <a:r>
              <a:rPr lang="en-GB" sz="1600">
                <a:latin typeface="Times New Roman" pitchFamily="18" charset="0"/>
                <a:cs typeface="Times New Roman" pitchFamily="18" charset="0"/>
              </a:rPr>
              <a:t> are also another knowledge which is required by the HR professional of HSBC. </a:t>
            </a:r>
            <a:endParaRPr lang="en-US" sz="1600">
              <a:latin typeface="Times New Roman" pitchFamily="18" charset="0"/>
              <a:cs typeface="Times New Roman" pitchFamily="18" charset="0"/>
            </a:endParaRPr>
          </a:p>
          <a:p>
            <a:pPr algn="just">
              <a:lnSpc>
                <a:spcPct val="150000"/>
              </a:lnSpc>
            </a:pPr>
            <a:r>
              <a:rPr lang="en-GB" sz="1600">
                <a:latin typeface="Times New Roman" pitchFamily="18" charset="0"/>
                <a:cs typeface="Times New Roman" pitchFamily="18" charset="0"/>
              </a:rPr>
              <a:t>This knowledge is effective in delivering effective competencies to the organisational processes, along with producing Global and Cultural Effectiveness in a diversified market. </a:t>
            </a:r>
            <a:endParaRPr lang="en-US" sz="1600">
              <a:latin typeface="Times New Roman" pitchFamily="18" charset="0"/>
              <a:cs typeface="Times New Roman" pitchFamily="18" charset="0"/>
            </a:endParaRPr>
          </a:p>
          <a:p>
            <a:pPr algn="just">
              <a:lnSpc>
                <a:spcPct val="150000"/>
              </a:lnSpc>
            </a:pPr>
            <a:endParaRPr lang="en-US" sz="1600">
              <a:latin typeface="Times New Roman" pitchFamily="18" charset="0"/>
              <a:cs typeface="Times New Roman" pitchFamily="18" charset="0"/>
            </a:endParaRPr>
          </a:p>
        </p:txBody>
      </p:sp>
      <p:pic>
        <p:nvPicPr>
          <p:cNvPr id="11265" name="Picture 1"/>
          <p:cNvPicPr>
            <a:picLocks noChangeAspect="1" noChangeArrowheads="1"/>
          </p:cNvPicPr>
          <p:nvPr/>
        </p:nvPicPr>
        <p:blipFill>
          <a:blip r:embed="rId4"/>
          <a:srcRect/>
          <a:stretch>
            <a:fillRect/>
          </a:stretch>
        </p:blipFill>
        <p:spPr bwMode="auto">
          <a:xfrm>
            <a:off x="152400" y="1905000"/>
            <a:ext cx="3352800" cy="34290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p:cNvPicPr>
            <a:picLocks noChangeAspect="1" noChangeArrowheads="1"/>
          </p:cNvPicPr>
          <p:nvPr/>
        </p:nvPicPr>
        <p:blipFill>
          <a:blip r:embed="rId3"/>
          <a:srcRect/>
          <a:stretch>
            <a:fillRect/>
          </a:stretch>
        </p:blipFill>
        <p:spPr bwMode="auto">
          <a:xfrm>
            <a:off x="1" y="0"/>
            <a:ext cx="9144000" cy="6857999"/>
          </a:xfrm>
          <a:prstGeom prst="rect">
            <a:avLst/>
          </a:prstGeom>
          <a:noFill/>
          <a:ln w="9525">
            <a:noFill/>
            <a:miter lim="800000"/>
            <a:headEnd/>
            <a:tailEnd/>
          </a:ln>
          <a:effectLst/>
        </p:spPr>
      </p:pic>
      <p:sp>
        <p:nvSpPr>
          <p:cNvPr id="2" name="Title 1"/>
          <p:cNvSpPr>
            <a:spLocks noGrp="1"/>
          </p:cNvSpPr>
          <p:nvPr>
            <p:ph type="title"/>
          </p:nvPr>
        </p:nvSpPr>
        <p:spPr/>
        <p:txBody>
          <a:bodyPr>
            <a:normAutofit/>
          </a:bodyPr>
          <a:lstStyle/>
          <a:p>
            <a:r>
              <a:rPr lang="en-GB" sz="2800" b="1">
                <a:latin typeface="Times New Roman" pitchFamily="18" charset="0"/>
                <a:cs typeface="Times New Roman" pitchFamily="18" charset="0"/>
              </a:rPr>
              <a:t>Identify knowledge, skills, and behaviour (KSB) required by HR Professionals</a:t>
            </a:r>
            <a:endParaRPr lang="en-US" sz="2600" b="1">
              <a:latin typeface="Times New Roman" pitchFamily="18" charset="0"/>
              <a:cs typeface="Times New Roman" pitchFamily="18" charset="0"/>
            </a:endParaRPr>
          </a:p>
        </p:txBody>
      </p:sp>
      <p:sp>
        <p:nvSpPr>
          <p:cNvPr id="3" name="Content Placeholder 2"/>
          <p:cNvSpPr>
            <a:spLocks noGrp="1"/>
          </p:cNvSpPr>
          <p:nvPr>
            <p:ph idx="1"/>
          </p:nvPr>
        </p:nvSpPr>
        <p:spPr>
          <a:xfrm>
            <a:off x="152400" y="1600200"/>
            <a:ext cx="4724400" cy="4876800"/>
          </a:xfrm>
        </p:spPr>
        <p:txBody>
          <a:bodyPr>
            <a:normAutofit fontScale="92500" lnSpcReduction="20000"/>
          </a:bodyPr>
          <a:lstStyle/>
          <a:p>
            <a:pPr algn="just">
              <a:lnSpc>
                <a:spcPct val="150000"/>
              </a:lnSpc>
              <a:buNone/>
            </a:pPr>
            <a:r>
              <a:rPr lang="en-GB" sz="1700" b="1">
                <a:latin typeface="Times New Roman" pitchFamily="18" charset="0"/>
                <a:cs typeface="Times New Roman" pitchFamily="18" charset="0"/>
              </a:rPr>
              <a:t>Identification of skills </a:t>
            </a:r>
            <a:endParaRPr lang="en-US" sz="1700">
              <a:latin typeface="Times New Roman" pitchFamily="18" charset="0"/>
              <a:cs typeface="Times New Roman" pitchFamily="18" charset="0"/>
            </a:endParaRPr>
          </a:p>
          <a:p>
            <a:pPr lvl="0" algn="just">
              <a:lnSpc>
                <a:spcPct val="150000"/>
              </a:lnSpc>
            </a:pPr>
            <a:r>
              <a:rPr lang="en-GB" sz="1700" err="1">
                <a:latin typeface="Times New Roman" pitchFamily="18" charset="0"/>
                <a:cs typeface="Times New Roman" pitchFamily="18" charset="0"/>
              </a:rPr>
              <a:t>Zeebaree</a:t>
            </a:r>
            <a:r>
              <a:rPr lang="en-GB" sz="1700">
                <a:latin typeface="Times New Roman" pitchFamily="18" charset="0"/>
                <a:cs typeface="Times New Roman" pitchFamily="18" charset="0"/>
              </a:rPr>
              <a:t> </a:t>
            </a:r>
            <a:r>
              <a:rPr lang="en-GB" sz="1700" i="1">
                <a:latin typeface="Times New Roman" pitchFamily="18" charset="0"/>
                <a:cs typeface="Times New Roman" pitchFamily="18" charset="0"/>
              </a:rPr>
              <a:t>et al. </a:t>
            </a:r>
            <a:r>
              <a:rPr lang="en-GB" sz="1700">
                <a:latin typeface="Times New Roman" pitchFamily="18" charset="0"/>
                <a:cs typeface="Times New Roman" pitchFamily="18" charset="0"/>
              </a:rPr>
              <a:t>(2019), has stated the HR manager of an organisation is essentially associated with the </a:t>
            </a:r>
            <a:r>
              <a:rPr lang="en-GB" sz="1700" b="1" i="1">
                <a:latin typeface="Times New Roman" pitchFamily="18" charset="0"/>
                <a:cs typeface="Times New Roman" pitchFamily="18" charset="0"/>
              </a:rPr>
              <a:t>Administrative expertises (skills),</a:t>
            </a:r>
            <a:r>
              <a:rPr lang="en-GB" sz="1700">
                <a:latin typeface="Times New Roman" pitchFamily="18" charset="0"/>
                <a:cs typeface="Times New Roman" pitchFamily="18" charset="0"/>
              </a:rPr>
              <a:t> which helps to meet the organisational objectives.                                </a:t>
            </a:r>
            <a:endParaRPr lang="en-US" sz="1700">
              <a:latin typeface="Times New Roman" pitchFamily="18" charset="0"/>
              <a:cs typeface="Times New Roman" pitchFamily="18" charset="0"/>
            </a:endParaRPr>
          </a:p>
          <a:p>
            <a:pPr lvl="0" algn="just">
              <a:lnSpc>
                <a:spcPct val="150000"/>
              </a:lnSpc>
            </a:pPr>
            <a:r>
              <a:rPr lang="en-GB" sz="1700">
                <a:latin typeface="Times New Roman" pitchFamily="18" charset="0"/>
                <a:cs typeface="Times New Roman" pitchFamily="18" charset="0"/>
              </a:rPr>
              <a:t>HR is majorly involved with the employee and internal management related activities, here </a:t>
            </a:r>
            <a:r>
              <a:rPr lang="en-GB" sz="1700" b="1" i="1">
                <a:latin typeface="Times New Roman" pitchFamily="18" charset="0"/>
                <a:cs typeface="Times New Roman" pitchFamily="18" charset="0"/>
              </a:rPr>
              <a:t>communication skills</a:t>
            </a:r>
            <a:r>
              <a:rPr lang="en-GB" sz="1700">
                <a:latin typeface="Times New Roman" pitchFamily="18" charset="0"/>
                <a:cs typeface="Times New Roman" pitchFamily="18" charset="0"/>
              </a:rPr>
              <a:t> play one of the major roles </a:t>
            </a:r>
            <a:r>
              <a:rPr lang="en-GB" sz="1700" b="1" i="1">
                <a:latin typeface="Times New Roman" pitchFamily="18" charset="0"/>
                <a:cs typeface="Times New Roman" pitchFamily="18" charset="0"/>
              </a:rPr>
              <a:t>for managing potential conflicts </a:t>
            </a:r>
            <a:r>
              <a:rPr lang="en-GB" sz="1700">
                <a:latin typeface="Times New Roman" pitchFamily="18" charset="0"/>
                <a:cs typeface="Times New Roman" pitchFamily="18" charset="0"/>
              </a:rPr>
              <a:t>(</a:t>
            </a:r>
            <a:r>
              <a:rPr lang="en-GB" sz="1700" err="1">
                <a:latin typeface="Times New Roman" pitchFamily="18" charset="0"/>
                <a:cs typeface="Times New Roman" pitchFamily="18" charset="0"/>
              </a:rPr>
              <a:t>Mendym</a:t>
            </a:r>
            <a:r>
              <a:rPr lang="en-GB" sz="1700">
                <a:latin typeface="Times New Roman" pitchFamily="18" charset="0"/>
                <a:cs typeface="Times New Roman" pitchFamily="18" charset="0"/>
              </a:rPr>
              <a:t> 2018)</a:t>
            </a:r>
            <a:r>
              <a:rPr lang="en-GB" sz="1700" b="1" i="1">
                <a:latin typeface="Times New Roman" pitchFamily="18" charset="0"/>
                <a:cs typeface="Times New Roman" pitchFamily="18" charset="0"/>
              </a:rPr>
              <a:t>.</a:t>
            </a:r>
            <a:r>
              <a:rPr lang="en-GB" sz="1700">
                <a:latin typeface="Times New Roman" pitchFamily="18" charset="0"/>
                <a:cs typeface="Times New Roman" pitchFamily="18" charset="0"/>
              </a:rPr>
              <a:t> </a:t>
            </a:r>
            <a:endParaRPr lang="en-US" sz="1700">
              <a:latin typeface="Times New Roman" pitchFamily="18" charset="0"/>
              <a:cs typeface="Times New Roman" pitchFamily="18" charset="0"/>
            </a:endParaRPr>
          </a:p>
          <a:p>
            <a:pPr lvl="0" algn="just">
              <a:lnSpc>
                <a:spcPct val="150000"/>
              </a:lnSpc>
            </a:pPr>
            <a:r>
              <a:rPr lang="en-GB" sz="1700">
                <a:latin typeface="Times New Roman" pitchFamily="18" charset="0"/>
                <a:cs typeface="Times New Roman" pitchFamily="18" charset="0"/>
              </a:rPr>
              <a:t>While dealing with managerial processes in this current competitive market, HR professionals can face issues with decision making, hence</a:t>
            </a:r>
            <a:r>
              <a:rPr lang="en-GB" sz="1700" b="1" i="1">
                <a:latin typeface="Times New Roman" pitchFamily="18" charset="0"/>
                <a:cs typeface="Times New Roman" pitchFamily="18" charset="0"/>
              </a:rPr>
              <a:t> critical decision making skill </a:t>
            </a:r>
            <a:r>
              <a:rPr lang="en-GB" sz="1700">
                <a:latin typeface="Times New Roman" pitchFamily="18" charset="0"/>
                <a:cs typeface="Times New Roman" pitchFamily="18" charset="0"/>
              </a:rPr>
              <a:t>is another required skill element. </a:t>
            </a:r>
            <a:endParaRPr lang="en-US" sz="1600">
              <a:latin typeface="Times New Roman" pitchFamily="18" charset="0"/>
              <a:cs typeface="Times New Roman" pitchFamily="18" charset="0"/>
            </a:endParaRPr>
          </a:p>
          <a:p>
            <a:pPr algn="just">
              <a:lnSpc>
                <a:spcPct val="150000"/>
              </a:lnSpc>
            </a:pPr>
            <a:endParaRPr lang="en-US" sz="1600">
              <a:latin typeface="Times New Roman" pitchFamily="18" charset="0"/>
              <a:cs typeface="Times New Roman" pitchFamily="18" charset="0"/>
            </a:endParaRPr>
          </a:p>
        </p:txBody>
      </p:sp>
      <p:pic>
        <p:nvPicPr>
          <p:cNvPr id="10241" name="Picture 1"/>
          <p:cNvPicPr>
            <a:picLocks noChangeAspect="1" noChangeArrowheads="1"/>
          </p:cNvPicPr>
          <p:nvPr/>
        </p:nvPicPr>
        <p:blipFill>
          <a:blip r:embed="rId4"/>
          <a:srcRect/>
          <a:stretch>
            <a:fillRect/>
          </a:stretch>
        </p:blipFill>
        <p:spPr bwMode="auto">
          <a:xfrm>
            <a:off x="5334000" y="1828800"/>
            <a:ext cx="3352800" cy="37338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p:cNvPicPr>
            <a:picLocks noChangeAspect="1" noChangeArrowheads="1"/>
          </p:cNvPicPr>
          <p:nvPr/>
        </p:nvPicPr>
        <p:blipFill>
          <a:blip r:embed="rId3"/>
          <a:srcRect/>
          <a:stretch>
            <a:fillRect/>
          </a:stretch>
        </p:blipFill>
        <p:spPr bwMode="auto">
          <a:xfrm>
            <a:off x="1" y="0"/>
            <a:ext cx="9144000" cy="6857999"/>
          </a:xfrm>
          <a:prstGeom prst="rect">
            <a:avLst/>
          </a:prstGeom>
          <a:noFill/>
          <a:ln w="9525">
            <a:noFill/>
            <a:miter lim="800000"/>
            <a:headEnd/>
            <a:tailEnd/>
          </a:ln>
          <a:effectLst/>
        </p:spPr>
      </p:pic>
      <p:sp>
        <p:nvSpPr>
          <p:cNvPr id="2" name="Title 1"/>
          <p:cNvSpPr>
            <a:spLocks noGrp="1"/>
          </p:cNvSpPr>
          <p:nvPr>
            <p:ph type="title"/>
          </p:nvPr>
        </p:nvSpPr>
        <p:spPr/>
        <p:txBody>
          <a:bodyPr>
            <a:normAutofit/>
          </a:bodyPr>
          <a:lstStyle/>
          <a:p>
            <a:r>
              <a:rPr lang="en-GB" sz="2800" b="1">
                <a:latin typeface="Times New Roman" pitchFamily="18" charset="0"/>
                <a:cs typeface="Times New Roman" pitchFamily="18" charset="0"/>
              </a:rPr>
              <a:t>Identify knowledge, skills, and behaviour (KSB) required by HR Professionals</a:t>
            </a:r>
            <a:endParaRPr lang="en-US" sz="2600" b="1">
              <a:latin typeface="Times New Roman" pitchFamily="18" charset="0"/>
              <a:cs typeface="Times New Roman" pitchFamily="18" charset="0"/>
            </a:endParaRPr>
          </a:p>
        </p:txBody>
      </p:sp>
      <p:sp>
        <p:nvSpPr>
          <p:cNvPr id="3" name="Content Placeholder 2"/>
          <p:cNvSpPr>
            <a:spLocks noGrp="1"/>
          </p:cNvSpPr>
          <p:nvPr>
            <p:ph idx="1"/>
          </p:nvPr>
        </p:nvSpPr>
        <p:spPr>
          <a:xfrm>
            <a:off x="4724400" y="1600200"/>
            <a:ext cx="4191000" cy="5029200"/>
          </a:xfrm>
        </p:spPr>
        <p:txBody>
          <a:bodyPr>
            <a:normAutofit/>
          </a:bodyPr>
          <a:lstStyle/>
          <a:p>
            <a:pPr algn="just">
              <a:lnSpc>
                <a:spcPct val="150000"/>
              </a:lnSpc>
              <a:buNone/>
            </a:pPr>
            <a:r>
              <a:rPr lang="en-GB" sz="1600" b="1">
                <a:latin typeface="Times New Roman" pitchFamily="18" charset="0"/>
                <a:cs typeface="Times New Roman" pitchFamily="18" charset="0"/>
              </a:rPr>
              <a:t>Identification of behaviour </a:t>
            </a:r>
            <a:endParaRPr lang="en-US" sz="1600">
              <a:latin typeface="Times New Roman" pitchFamily="18" charset="0"/>
              <a:cs typeface="Times New Roman" pitchFamily="18" charset="0"/>
            </a:endParaRPr>
          </a:p>
          <a:p>
            <a:pPr lvl="0" algn="just">
              <a:lnSpc>
                <a:spcPct val="150000"/>
              </a:lnSpc>
            </a:pPr>
            <a:r>
              <a:rPr lang="en-GB" sz="1600">
                <a:latin typeface="Times New Roman" pitchFamily="18" charset="0"/>
                <a:cs typeface="Times New Roman" pitchFamily="18" charset="0"/>
              </a:rPr>
              <a:t>Online the required skills and knowledge, HR managers are also associated with some required behavioural aspects, such as </a:t>
            </a:r>
            <a:r>
              <a:rPr lang="en-GB" sz="1600" b="1" i="1">
                <a:latin typeface="Times New Roman" pitchFamily="18" charset="0"/>
                <a:cs typeface="Times New Roman" pitchFamily="18" charset="0"/>
              </a:rPr>
              <a:t>Transparency and trustworthiness. </a:t>
            </a:r>
            <a:endParaRPr lang="en-US" sz="1600">
              <a:latin typeface="Times New Roman" pitchFamily="18" charset="0"/>
              <a:cs typeface="Times New Roman" pitchFamily="18" charset="0"/>
            </a:endParaRPr>
          </a:p>
          <a:p>
            <a:pPr lvl="0" algn="just">
              <a:lnSpc>
                <a:spcPct val="150000"/>
              </a:lnSpc>
            </a:pPr>
            <a:r>
              <a:rPr lang="en-GB" sz="1600">
                <a:latin typeface="Times New Roman" pitchFamily="18" charset="0"/>
                <a:cs typeface="Times New Roman" pitchFamily="18" charset="0"/>
              </a:rPr>
              <a:t>Another main behavioural trait, which the HR manager needs to be managed, is </a:t>
            </a:r>
            <a:r>
              <a:rPr lang="en-GB" sz="1600" b="1" i="1">
                <a:latin typeface="Times New Roman" pitchFamily="18" charset="0"/>
                <a:cs typeface="Times New Roman" pitchFamily="18" charset="0"/>
              </a:rPr>
              <a:t>Versatility and adaptability.</a:t>
            </a:r>
            <a:endParaRPr lang="en-US" sz="1600">
              <a:latin typeface="Times New Roman" pitchFamily="18" charset="0"/>
              <a:cs typeface="Times New Roman" pitchFamily="18" charset="0"/>
            </a:endParaRPr>
          </a:p>
          <a:p>
            <a:pPr lvl="0" algn="just">
              <a:lnSpc>
                <a:spcPct val="150000"/>
              </a:lnSpc>
            </a:pPr>
            <a:r>
              <a:rPr lang="en-GB" sz="1600">
                <a:latin typeface="Times New Roman" pitchFamily="18" charset="0"/>
                <a:cs typeface="Times New Roman" pitchFamily="18" charset="0"/>
              </a:rPr>
              <a:t>As per the view of Lopez-</a:t>
            </a:r>
            <a:r>
              <a:rPr lang="en-GB" sz="1600" err="1">
                <a:latin typeface="Times New Roman" pitchFamily="18" charset="0"/>
                <a:cs typeface="Times New Roman" pitchFamily="18" charset="0"/>
              </a:rPr>
              <a:t>Cabrales</a:t>
            </a:r>
            <a:r>
              <a:rPr lang="en-GB" sz="1600">
                <a:latin typeface="Times New Roman" pitchFamily="18" charset="0"/>
                <a:cs typeface="Times New Roman" pitchFamily="18" charset="0"/>
              </a:rPr>
              <a:t> and Valle-Cabrera (2020), a sustainable behavioural aspect is effective for an HR professional in order to build a proactive workforce by ensuring the employees’ traits. </a:t>
            </a:r>
            <a:endParaRPr lang="en-US" sz="1600">
              <a:latin typeface="Times New Roman" pitchFamily="18" charset="0"/>
              <a:cs typeface="Times New Roman" pitchFamily="18" charset="0"/>
            </a:endParaRPr>
          </a:p>
          <a:p>
            <a:pPr algn="just">
              <a:lnSpc>
                <a:spcPct val="150000"/>
              </a:lnSpc>
            </a:pPr>
            <a:endParaRPr lang="en-US" sz="1600">
              <a:latin typeface="Times New Roman" pitchFamily="18" charset="0"/>
              <a:cs typeface="Times New Roman" pitchFamily="18" charset="0"/>
            </a:endParaRPr>
          </a:p>
        </p:txBody>
      </p:sp>
      <p:pic>
        <p:nvPicPr>
          <p:cNvPr id="9217" name="Picture 1"/>
          <p:cNvPicPr>
            <a:picLocks noChangeAspect="1" noChangeArrowheads="1"/>
          </p:cNvPicPr>
          <p:nvPr/>
        </p:nvPicPr>
        <p:blipFill>
          <a:blip r:embed="rId4"/>
          <a:srcRect/>
          <a:stretch>
            <a:fillRect/>
          </a:stretch>
        </p:blipFill>
        <p:spPr bwMode="auto">
          <a:xfrm>
            <a:off x="228600" y="1676400"/>
            <a:ext cx="4114800" cy="43434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p:cNvPicPr>
            <a:picLocks noChangeAspect="1" noChangeArrowheads="1"/>
          </p:cNvPicPr>
          <p:nvPr/>
        </p:nvPicPr>
        <p:blipFill>
          <a:blip r:embed="rId3"/>
          <a:srcRect/>
          <a:stretch>
            <a:fillRect/>
          </a:stretch>
        </p:blipFill>
        <p:spPr bwMode="auto">
          <a:xfrm>
            <a:off x="1" y="0"/>
            <a:ext cx="9144000" cy="6857999"/>
          </a:xfrm>
          <a:prstGeom prst="rect">
            <a:avLst/>
          </a:prstGeom>
          <a:noFill/>
          <a:ln w="9525">
            <a:noFill/>
            <a:miter lim="800000"/>
            <a:headEnd/>
            <a:tailEnd/>
          </a:ln>
          <a:effectLst/>
        </p:spPr>
      </p:pic>
      <p:sp>
        <p:nvSpPr>
          <p:cNvPr id="2" name="Title 1"/>
          <p:cNvSpPr>
            <a:spLocks noGrp="1"/>
          </p:cNvSpPr>
          <p:nvPr>
            <p:ph type="title"/>
          </p:nvPr>
        </p:nvSpPr>
        <p:spPr/>
        <p:txBody>
          <a:bodyPr>
            <a:normAutofit fontScale="90000"/>
          </a:bodyPr>
          <a:lstStyle/>
          <a:p>
            <a:r>
              <a:rPr lang="en-GB" sz="3200" b="1">
                <a:latin typeface="Times New Roman" pitchFamily="18" charset="0"/>
                <a:cs typeface="Times New Roman" pitchFamily="18" charset="0"/>
              </a:rPr>
              <a:t>Rationale behind acknowledging KSB requirements and its link to chosen organisation</a:t>
            </a:r>
            <a:endParaRPr lang="en-US" sz="2800" b="1">
              <a:latin typeface="Times New Roman" pitchFamily="18" charset="0"/>
              <a:cs typeface="Times New Roman" pitchFamily="18" charset="0"/>
            </a:endParaRPr>
          </a:p>
        </p:txBody>
      </p:sp>
      <p:sp>
        <p:nvSpPr>
          <p:cNvPr id="3" name="Content Placeholder 2"/>
          <p:cNvSpPr>
            <a:spLocks noGrp="1"/>
          </p:cNvSpPr>
          <p:nvPr>
            <p:ph idx="1"/>
          </p:nvPr>
        </p:nvSpPr>
        <p:spPr>
          <a:xfrm>
            <a:off x="228600" y="1600200"/>
            <a:ext cx="4800600" cy="5029200"/>
          </a:xfrm>
        </p:spPr>
        <p:txBody>
          <a:bodyPr>
            <a:normAutofit lnSpcReduction="10000"/>
          </a:bodyPr>
          <a:lstStyle/>
          <a:p>
            <a:pPr lvl="0" algn="just">
              <a:lnSpc>
                <a:spcPct val="150000"/>
              </a:lnSpc>
            </a:pPr>
            <a:r>
              <a:rPr lang="en-GB" sz="1600">
                <a:latin typeface="Times New Roman" pitchFamily="18" charset="0"/>
                <a:cs typeface="Times New Roman" pitchFamily="18" charset="0"/>
              </a:rPr>
              <a:t>It already has been emphasised that HSBC has a positive organisational culture and to keep it consistent, having </a:t>
            </a:r>
            <a:r>
              <a:rPr lang="en-GB" sz="1600" b="1" i="1">
                <a:latin typeface="Times New Roman" pitchFamily="18" charset="0"/>
                <a:cs typeface="Times New Roman" pitchFamily="18" charset="0"/>
              </a:rPr>
              <a:t>Transparency, trustworthiness</a:t>
            </a:r>
            <a:r>
              <a:rPr lang="en-GB" sz="1600">
                <a:latin typeface="Times New Roman" pitchFamily="18" charset="0"/>
                <a:cs typeface="Times New Roman" pitchFamily="18" charset="0"/>
              </a:rPr>
              <a:t>, </a:t>
            </a:r>
            <a:r>
              <a:rPr lang="en-GB" sz="1600" b="1" i="1">
                <a:latin typeface="Times New Roman" pitchFamily="18" charset="0"/>
                <a:cs typeface="Times New Roman" pitchFamily="18" charset="0"/>
              </a:rPr>
              <a:t>Versatility and adaptability </a:t>
            </a:r>
            <a:r>
              <a:rPr lang="en-GB" sz="1600">
                <a:latin typeface="Times New Roman" pitchFamily="18" charset="0"/>
                <a:cs typeface="Times New Roman" pitchFamily="18" charset="0"/>
              </a:rPr>
              <a:t>are the major behavioural needs. </a:t>
            </a:r>
            <a:endParaRPr lang="en-US" sz="1600">
              <a:latin typeface="Times New Roman" pitchFamily="18" charset="0"/>
              <a:cs typeface="Times New Roman" pitchFamily="18" charset="0"/>
            </a:endParaRPr>
          </a:p>
          <a:p>
            <a:pPr lvl="0" algn="just">
              <a:lnSpc>
                <a:spcPct val="150000"/>
              </a:lnSpc>
            </a:pPr>
            <a:r>
              <a:rPr lang="en-GB" sz="1600">
                <a:latin typeface="Times New Roman" pitchFamily="18" charset="0"/>
                <a:cs typeface="Times New Roman" pitchFamily="18" charset="0"/>
              </a:rPr>
              <a:t>HSBC is an organisation which always promotes individuality and empowerment, and in this regard, </a:t>
            </a:r>
            <a:r>
              <a:rPr lang="en-GB" sz="1600" b="1" i="1">
                <a:latin typeface="Times New Roman" pitchFamily="18" charset="0"/>
                <a:cs typeface="Times New Roman" pitchFamily="18" charset="0"/>
              </a:rPr>
              <a:t>skill of managing Confidentiality </a:t>
            </a:r>
            <a:r>
              <a:rPr lang="en-GB" sz="1600">
                <a:latin typeface="Times New Roman" pitchFamily="18" charset="0"/>
                <a:cs typeface="Times New Roman" pitchFamily="18" charset="0"/>
              </a:rPr>
              <a:t>is also another required element for promoting positive culture (HSBC, 2022a).</a:t>
            </a:r>
            <a:endParaRPr lang="en-US" sz="1600">
              <a:latin typeface="Times New Roman" pitchFamily="18" charset="0"/>
              <a:cs typeface="Times New Roman" pitchFamily="18" charset="0"/>
            </a:endParaRPr>
          </a:p>
          <a:p>
            <a:pPr lvl="0" algn="just">
              <a:lnSpc>
                <a:spcPct val="150000"/>
              </a:lnSpc>
            </a:pPr>
            <a:r>
              <a:rPr lang="en-GB" sz="1600" b="1" i="1">
                <a:latin typeface="Times New Roman" pitchFamily="18" charset="0"/>
                <a:cs typeface="Times New Roman" pitchFamily="18" charset="0"/>
              </a:rPr>
              <a:t>Analytical and data-driven knowledge</a:t>
            </a:r>
            <a:r>
              <a:rPr lang="en-GB" sz="1600">
                <a:latin typeface="Times New Roman" pitchFamily="18" charset="0"/>
                <a:cs typeface="Times New Roman" pitchFamily="18" charset="0"/>
              </a:rPr>
              <a:t> forms the central part of the organisation, which enables us to observe data from the actual time for getting predictive insights. </a:t>
            </a:r>
            <a:endParaRPr lang="en-US" sz="1600">
              <a:latin typeface="Times New Roman" pitchFamily="18" charset="0"/>
              <a:cs typeface="Times New Roman" pitchFamily="18" charset="0"/>
            </a:endParaRPr>
          </a:p>
          <a:p>
            <a:pPr algn="just">
              <a:lnSpc>
                <a:spcPct val="150000"/>
              </a:lnSpc>
            </a:pPr>
            <a:endParaRPr lang="en-US" sz="1600">
              <a:latin typeface="Times New Roman" pitchFamily="18" charset="0"/>
              <a:cs typeface="Times New Roman" pitchFamily="18" charset="0"/>
            </a:endParaRPr>
          </a:p>
        </p:txBody>
      </p:sp>
      <p:pic>
        <p:nvPicPr>
          <p:cNvPr id="8193" name="Picture 1"/>
          <p:cNvPicPr>
            <a:picLocks noChangeAspect="1" noChangeArrowheads="1"/>
          </p:cNvPicPr>
          <p:nvPr/>
        </p:nvPicPr>
        <p:blipFill>
          <a:blip r:embed="rId4"/>
          <a:srcRect/>
          <a:stretch>
            <a:fillRect/>
          </a:stretch>
        </p:blipFill>
        <p:spPr bwMode="auto">
          <a:xfrm>
            <a:off x="5257800" y="1676400"/>
            <a:ext cx="3676650" cy="4257675"/>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p:cNvPicPr>
            <a:picLocks noChangeAspect="1" noChangeArrowheads="1"/>
          </p:cNvPicPr>
          <p:nvPr/>
        </p:nvPicPr>
        <p:blipFill>
          <a:blip r:embed="rId3"/>
          <a:srcRect/>
          <a:stretch>
            <a:fillRect/>
          </a:stretch>
        </p:blipFill>
        <p:spPr bwMode="auto">
          <a:xfrm>
            <a:off x="1" y="0"/>
            <a:ext cx="9144000" cy="6857999"/>
          </a:xfrm>
          <a:prstGeom prst="rect">
            <a:avLst/>
          </a:prstGeom>
          <a:noFill/>
          <a:ln w="9525">
            <a:noFill/>
            <a:miter lim="800000"/>
            <a:headEnd/>
            <a:tailEnd/>
          </a:ln>
          <a:effectLst/>
        </p:spPr>
      </p:pic>
      <p:sp>
        <p:nvSpPr>
          <p:cNvPr id="2" name="Title 1"/>
          <p:cNvSpPr>
            <a:spLocks noGrp="1"/>
          </p:cNvSpPr>
          <p:nvPr>
            <p:ph type="title"/>
          </p:nvPr>
        </p:nvSpPr>
        <p:spPr/>
        <p:txBody>
          <a:bodyPr>
            <a:normAutofit fontScale="90000"/>
          </a:bodyPr>
          <a:lstStyle/>
          <a:p>
            <a:br>
              <a:rPr lang="en-GB" sz="3200" b="1">
                <a:latin typeface="Times New Roman" pitchFamily="18" charset="0"/>
                <a:cs typeface="Times New Roman" pitchFamily="18" charset="0"/>
              </a:rPr>
            </a:br>
            <a:r>
              <a:rPr lang="en-GB" sz="3600" b="1">
                <a:latin typeface="Times New Roman" pitchFamily="18" charset="0"/>
                <a:cs typeface="Times New Roman" pitchFamily="18" charset="0"/>
              </a:rPr>
              <a:t>Completing the Skills audit </a:t>
            </a:r>
            <a:br>
              <a:rPr lang="en-US" sz="3600" b="1"/>
            </a:br>
            <a:endParaRPr lang="en-US" sz="3600" b="1">
              <a:latin typeface="Times New Roman" pitchFamily="18" charset="0"/>
              <a:cs typeface="Times New Roman" pitchFamily="18" charset="0"/>
            </a:endParaRPr>
          </a:p>
        </p:txBody>
      </p:sp>
      <p:sp>
        <p:nvSpPr>
          <p:cNvPr id="3" name="Content Placeholder 2"/>
          <p:cNvSpPr>
            <a:spLocks noGrp="1"/>
          </p:cNvSpPr>
          <p:nvPr>
            <p:ph idx="1"/>
          </p:nvPr>
        </p:nvSpPr>
        <p:spPr>
          <a:xfrm>
            <a:off x="3810000" y="1600200"/>
            <a:ext cx="5105400" cy="5029200"/>
          </a:xfrm>
        </p:spPr>
        <p:txBody>
          <a:bodyPr>
            <a:normAutofit/>
          </a:bodyPr>
          <a:lstStyle/>
          <a:p>
            <a:pPr lvl="0" algn="just">
              <a:lnSpc>
                <a:spcPct val="150000"/>
              </a:lnSpc>
            </a:pPr>
            <a:r>
              <a:rPr lang="en-GB" sz="1600">
                <a:latin typeface="Times New Roman" pitchFamily="18" charset="0"/>
                <a:cs typeface="Times New Roman" pitchFamily="18" charset="0"/>
              </a:rPr>
              <a:t>Based on the detailed analysis of KSB, I have identified that as </a:t>
            </a:r>
            <a:r>
              <a:rPr lang="en-GB" sz="1600" b="1" i="1">
                <a:latin typeface="Times New Roman" pitchFamily="18" charset="0"/>
                <a:cs typeface="Times New Roman" pitchFamily="18" charset="0"/>
              </a:rPr>
              <a:t>a graduate trainee Human Resource (HR) Officer of HSBC, </a:t>
            </a:r>
            <a:r>
              <a:rPr lang="en-GB" sz="1600">
                <a:latin typeface="Times New Roman" pitchFamily="18" charset="0"/>
                <a:cs typeface="Times New Roman" pitchFamily="18" charset="0"/>
              </a:rPr>
              <a:t>I possess less self confidence. </a:t>
            </a:r>
            <a:endParaRPr lang="en-US" sz="1600">
              <a:latin typeface="Times New Roman" pitchFamily="18" charset="0"/>
              <a:cs typeface="Times New Roman" pitchFamily="18" charset="0"/>
            </a:endParaRPr>
          </a:p>
          <a:p>
            <a:pPr lvl="0" algn="just">
              <a:lnSpc>
                <a:spcPct val="150000"/>
              </a:lnSpc>
            </a:pPr>
            <a:r>
              <a:rPr lang="en-GB" sz="1600">
                <a:latin typeface="Times New Roman" pitchFamily="18" charset="0"/>
                <a:cs typeface="Times New Roman" pitchFamily="18" charset="0"/>
              </a:rPr>
              <a:t>However, while managing and dealing with the organisational operational aspects, I can face issues with communication skills as due to my introverted nature, I might not be able to express my perspective entirely. </a:t>
            </a:r>
            <a:endParaRPr lang="en-US" sz="1600">
              <a:latin typeface="Times New Roman" pitchFamily="18" charset="0"/>
              <a:cs typeface="Times New Roman" pitchFamily="18" charset="0"/>
            </a:endParaRPr>
          </a:p>
          <a:p>
            <a:pPr lvl="0" algn="just">
              <a:lnSpc>
                <a:spcPct val="150000"/>
              </a:lnSpc>
            </a:pPr>
            <a:r>
              <a:rPr lang="en-GB" sz="1600">
                <a:latin typeface="Times New Roman" pitchFamily="18" charset="0"/>
                <a:cs typeface="Times New Roman" pitchFamily="18" charset="0"/>
              </a:rPr>
              <a:t>I am also lacking in specialist HR software processes, as in order to manage such a vast number of employees, and operations, HSBC uses different</a:t>
            </a:r>
            <a:r>
              <a:rPr lang="en-GB" sz="1600" b="1" i="1">
                <a:latin typeface="Times New Roman" pitchFamily="18" charset="0"/>
                <a:cs typeface="Times New Roman" pitchFamily="18" charset="0"/>
              </a:rPr>
              <a:t> HR software and technologies, </a:t>
            </a:r>
            <a:r>
              <a:rPr lang="en-GB" sz="1600">
                <a:latin typeface="Times New Roman" pitchFamily="18" charset="0"/>
                <a:cs typeface="Times New Roman" pitchFamily="18" charset="0"/>
              </a:rPr>
              <a:t>where I have limited knowledge. </a:t>
            </a:r>
            <a:endParaRPr lang="en-US" sz="1600">
              <a:latin typeface="Times New Roman" pitchFamily="18" charset="0"/>
              <a:cs typeface="Times New Roman" pitchFamily="18" charset="0"/>
            </a:endParaRPr>
          </a:p>
          <a:p>
            <a:pPr algn="just">
              <a:lnSpc>
                <a:spcPct val="150000"/>
              </a:lnSpc>
            </a:pPr>
            <a:endParaRPr lang="en-US" sz="1600">
              <a:latin typeface="Times New Roman" pitchFamily="18" charset="0"/>
              <a:cs typeface="Times New Roman" pitchFamily="18" charset="0"/>
            </a:endParaRPr>
          </a:p>
        </p:txBody>
      </p:sp>
      <p:pic>
        <p:nvPicPr>
          <p:cNvPr id="7169" name="Picture 1"/>
          <p:cNvPicPr>
            <a:picLocks noChangeAspect="1" noChangeArrowheads="1"/>
          </p:cNvPicPr>
          <p:nvPr/>
        </p:nvPicPr>
        <p:blipFill>
          <a:blip r:embed="rId4"/>
          <a:srcRect/>
          <a:stretch>
            <a:fillRect/>
          </a:stretch>
        </p:blipFill>
        <p:spPr bwMode="auto">
          <a:xfrm>
            <a:off x="228600" y="1676400"/>
            <a:ext cx="3505199" cy="41148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p:cNvPicPr>
            <a:picLocks noChangeAspect="1" noChangeArrowheads="1"/>
          </p:cNvPicPr>
          <p:nvPr/>
        </p:nvPicPr>
        <p:blipFill>
          <a:blip r:embed="rId3"/>
          <a:srcRect/>
          <a:stretch>
            <a:fillRect/>
          </a:stretch>
        </p:blipFill>
        <p:spPr bwMode="auto">
          <a:xfrm>
            <a:off x="1" y="0"/>
            <a:ext cx="9144000" cy="6857999"/>
          </a:xfrm>
          <a:prstGeom prst="rect">
            <a:avLst/>
          </a:prstGeom>
          <a:noFill/>
          <a:ln w="9525">
            <a:noFill/>
            <a:miter lim="800000"/>
            <a:headEnd/>
            <a:tailEnd/>
          </a:ln>
          <a:effectLst/>
        </p:spPr>
      </p:pic>
      <p:sp>
        <p:nvSpPr>
          <p:cNvPr id="2" name="Title 1"/>
          <p:cNvSpPr>
            <a:spLocks noGrp="1"/>
          </p:cNvSpPr>
          <p:nvPr>
            <p:ph type="title"/>
          </p:nvPr>
        </p:nvSpPr>
        <p:spPr/>
        <p:txBody>
          <a:bodyPr>
            <a:normAutofit/>
          </a:bodyPr>
          <a:lstStyle/>
          <a:p>
            <a:r>
              <a:rPr lang="en-GB" sz="3200" b="1">
                <a:latin typeface="Times New Roman" pitchFamily="18" charset="0"/>
                <a:cs typeface="Times New Roman" pitchFamily="18" charset="0"/>
              </a:rPr>
              <a:t>Identifying training needs</a:t>
            </a:r>
            <a:endParaRPr lang="en-US" sz="3200" b="1">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495800" cy="5029200"/>
          </a:xfrm>
        </p:spPr>
        <p:txBody>
          <a:bodyPr>
            <a:normAutofit/>
          </a:bodyPr>
          <a:lstStyle/>
          <a:p>
            <a:pPr lvl="0" algn="just">
              <a:lnSpc>
                <a:spcPct val="150000"/>
              </a:lnSpc>
            </a:pPr>
            <a:r>
              <a:rPr lang="en-GB" sz="1600">
                <a:latin typeface="Times New Roman" pitchFamily="18" charset="0"/>
                <a:cs typeface="Times New Roman" pitchFamily="18" charset="0"/>
              </a:rPr>
              <a:t>Based on the critical skill audit, it has been noticed that HSBC is currently associated with a high rate of advancement, where HR activities are accomplished with integration of different software.</a:t>
            </a:r>
            <a:endParaRPr lang="en-US" sz="1600">
              <a:latin typeface="Times New Roman" pitchFamily="18" charset="0"/>
              <a:cs typeface="Times New Roman" pitchFamily="18" charset="0"/>
            </a:endParaRPr>
          </a:p>
          <a:p>
            <a:pPr lvl="0" algn="just">
              <a:lnSpc>
                <a:spcPct val="150000"/>
              </a:lnSpc>
            </a:pPr>
            <a:r>
              <a:rPr lang="en-GB" sz="1600">
                <a:latin typeface="Times New Roman" pitchFamily="18" charset="0"/>
                <a:cs typeface="Times New Roman" pitchFamily="18" charset="0"/>
              </a:rPr>
              <a:t>I need training on use of different</a:t>
            </a:r>
            <a:r>
              <a:rPr lang="en-GB" sz="1600" b="1" i="1">
                <a:latin typeface="Times New Roman" pitchFamily="18" charset="0"/>
                <a:cs typeface="Times New Roman" pitchFamily="18" charset="0"/>
              </a:rPr>
              <a:t> HR software and technologies, </a:t>
            </a:r>
            <a:r>
              <a:rPr lang="en-GB" sz="1600">
                <a:latin typeface="Times New Roman" pitchFamily="18" charset="0"/>
                <a:cs typeface="Times New Roman" pitchFamily="18" charset="0"/>
              </a:rPr>
              <a:t>as here I am lacking access to such technologies. </a:t>
            </a:r>
            <a:endParaRPr lang="en-US" sz="1600">
              <a:latin typeface="Times New Roman" pitchFamily="18" charset="0"/>
              <a:cs typeface="Times New Roman" pitchFamily="18" charset="0"/>
            </a:endParaRPr>
          </a:p>
          <a:p>
            <a:pPr lvl="0" algn="just">
              <a:lnSpc>
                <a:spcPct val="150000"/>
              </a:lnSpc>
            </a:pPr>
            <a:r>
              <a:rPr lang="en-GB" sz="1600">
                <a:latin typeface="Times New Roman" pitchFamily="18" charset="0"/>
                <a:cs typeface="Times New Roman" pitchFamily="18" charset="0"/>
              </a:rPr>
              <a:t>Time management related training is also required for me, as while involved with multitasking activities, I often failed to meet deadlines. </a:t>
            </a:r>
            <a:endParaRPr lang="en-US" sz="1600">
              <a:latin typeface="Times New Roman" pitchFamily="18" charset="0"/>
              <a:cs typeface="Times New Roman" pitchFamily="18" charset="0"/>
            </a:endParaRPr>
          </a:p>
          <a:p>
            <a:pPr algn="just">
              <a:lnSpc>
                <a:spcPct val="150000"/>
              </a:lnSpc>
            </a:pPr>
            <a:endParaRPr lang="en-US" sz="1600">
              <a:latin typeface="Times New Roman" pitchFamily="18" charset="0"/>
              <a:cs typeface="Times New Roman" pitchFamily="18" charset="0"/>
            </a:endParaRPr>
          </a:p>
        </p:txBody>
      </p:sp>
      <p:pic>
        <p:nvPicPr>
          <p:cNvPr id="6145" name="Picture 1"/>
          <p:cNvPicPr>
            <a:picLocks noChangeAspect="1" noChangeArrowheads="1"/>
          </p:cNvPicPr>
          <p:nvPr/>
        </p:nvPicPr>
        <p:blipFill>
          <a:blip r:embed="rId4"/>
          <a:srcRect/>
          <a:stretch>
            <a:fillRect/>
          </a:stretch>
        </p:blipFill>
        <p:spPr bwMode="auto">
          <a:xfrm>
            <a:off x="5181600" y="1600200"/>
            <a:ext cx="3657600" cy="40386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p:cNvPicPr>
            <a:picLocks noChangeAspect="1" noChangeArrowheads="1"/>
          </p:cNvPicPr>
          <p:nvPr/>
        </p:nvPicPr>
        <p:blipFill>
          <a:blip r:embed="rId3"/>
          <a:srcRect/>
          <a:stretch>
            <a:fillRect/>
          </a:stretch>
        </p:blipFill>
        <p:spPr bwMode="auto">
          <a:xfrm>
            <a:off x="1" y="0"/>
            <a:ext cx="9144000" cy="6857999"/>
          </a:xfrm>
          <a:prstGeom prst="rect">
            <a:avLst/>
          </a:prstGeom>
          <a:noFill/>
          <a:ln w="9525">
            <a:noFill/>
            <a:miter lim="800000"/>
            <a:headEnd/>
            <a:tailEnd/>
          </a:ln>
          <a:effectLst/>
        </p:spPr>
      </p:pic>
      <p:sp>
        <p:nvSpPr>
          <p:cNvPr id="2" name="Title 1"/>
          <p:cNvSpPr>
            <a:spLocks noGrp="1"/>
          </p:cNvSpPr>
          <p:nvPr>
            <p:ph type="title"/>
          </p:nvPr>
        </p:nvSpPr>
        <p:spPr>
          <a:xfrm>
            <a:off x="457200" y="0"/>
            <a:ext cx="8229600" cy="1219200"/>
          </a:xfrm>
        </p:spPr>
        <p:txBody>
          <a:bodyPr>
            <a:normAutofit fontScale="90000"/>
          </a:bodyPr>
          <a:lstStyle/>
          <a:p>
            <a:r>
              <a:rPr lang="en-GB" sz="3600" b="1">
                <a:latin typeface="Times New Roman" pitchFamily="18" charset="0"/>
                <a:cs typeface="Times New Roman" pitchFamily="18" charset="0"/>
              </a:rPr>
              <a:t>Identifying the benefits of training and development as a HR officer</a:t>
            </a:r>
            <a:br>
              <a:rPr lang="en-US" sz="2800" b="1"/>
            </a:br>
            <a:endParaRPr lang="en-US" sz="2600" b="1">
              <a:latin typeface="Times New Roman" pitchFamily="18" charset="0"/>
              <a:cs typeface="Times New Roman" pitchFamily="18" charset="0"/>
            </a:endParaRPr>
          </a:p>
        </p:txBody>
      </p:sp>
      <p:sp>
        <p:nvSpPr>
          <p:cNvPr id="3" name="Content Placeholder 2"/>
          <p:cNvSpPr>
            <a:spLocks noGrp="1"/>
          </p:cNvSpPr>
          <p:nvPr>
            <p:ph idx="1"/>
          </p:nvPr>
        </p:nvSpPr>
        <p:spPr>
          <a:xfrm>
            <a:off x="3352800" y="990600"/>
            <a:ext cx="5562600" cy="5715000"/>
          </a:xfrm>
        </p:spPr>
        <p:txBody>
          <a:bodyPr>
            <a:noAutofit/>
          </a:bodyPr>
          <a:lstStyle/>
          <a:p>
            <a:pPr lvl="0" algn="just">
              <a:lnSpc>
                <a:spcPct val="150000"/>
              </a:lnSpc>
            </a:pPr>
            <a:r>
              <a:rPr lang="en-GB" sz="1600">
                <a:latin typeface="Times New Roman" pitchFamily="18" charset="0"/>
                <a:cs typeface="Times New Roman" pitchFamily="18" charset="0"/>
              </a:rPr>
              <a:t>As per the view of </a:t>
            </a:r>
            <a:r>
              <a:rPr lang="en-GB" sz="1600" err="1">
                <a:latin typeface="Times New Roman" pitchFamily="18" charset="0"/>
                <a:cs typeface="Times New Roman" pitchFamily="18" charset="0"/>
              </a:rPr>
              <a:t>Rodrigues</a:t>
            </a:r>
            <a:r>
              <a:rPr lang="en-GB" sz="1600">
                <a:latin typeface="Times New Roman" pitchFamily="18" charset="0"/>
                <a:cs typeface="Times New Roman" pitchFamily="18" charset="0"/>
              </a:rPr>
              <a:t> </a:t>
            </a:r>
            <a:r>
              <a:rPr lang="en-GB" sz="1600" err="1">
                <a:latin typeface="Times New Roman" pitchFamily="18" charset="0"/>
                <a:cs typeface="Times New Roman" pitchFamily="18" charset="0"/>
              </a:rPr>
              <a:t>da</a:t>
            </a:r>
            <a:r>
              <a:rPr lang="en-GB" sz="1600">
                <a:latin typeface="Times New Roman" pitchFamily="18" charset="0"/>
                <a:cs typeface="Times New Roman" pitchFamily="18" charset="0"/>
              </a:rPr>
              <a:t> Costa and Maria </a:t>
            </a:r>
            <a:r>
              <a:rPr lang="en-GB" sz="1600" err="1">
                <a:latin typeface="Times New Roman" pitchFamily="18" charset="0"/>
                <a:cs typeface="Times New Roman" pitchFamily="18" charset="0"/>
              </a:rPr>
              <a:t>Correia</a:t>
            </a:r>
            <a:r>
              <a:rPr lang="en-GB" sz="1600">
                <a:latin typeface="Times New Roman" pitchFamily="18" charset="0"/>
                <a:cs typeface="Times New Roman" pitchFamily="18" charset="0"/>
              </a:rPr>
              <a:t> </a:t>
            </a:r>
            <a:r>
              <a:rPr lang="en-GB" sz="1600" err="1">
                <a:latin typeface="Times New Roman" pitchFamily="18" charset="0"/>
                <a:cs typeface="Times New Roman" pitchFamily="18" charset="0"/>
              </a:rPr>
              <a:t>Loureiro</a:t>
            </a:r>
            <a:r>
              <a:rPr lang="en-GB" sz="1600">
                <a:latin typeface="Times New Roman" pitchFamily="18" charset="0"/>
                <a:cs typeface="Times New Roman" pitchFamily="18" charset="0"/>
              </a:rPr>
              <a:t> (2019), organisational efficiency and success potentialities are majorly dependent on the effective contribution of employees. </a:t>
            </a:r>
            <a:endParaRPr lang="en-US" sz="1600">
              <a:latin typeface="Times New Roman" pitchFamily="18" charset="0"/>
              <a:cs typeface="Times New Roman" pitchFamily="18" charset="0"/>
            </a:endParaRPr>
          </a:p>
          <a:p>
            <a:pPr lvl="0" algn="just">
              <a:lnSpc>
                <a:spcPct val="150000"/>
              </a:lnSpc>
            </a:pPr>
            <a:r>
              <a:rPr lang="en-GB" sz="1600">
                <a:latin typeface="Times New Roman" pitchFamily="18" charset="0"/>
                <a:cs typeface="Times New Roman" pitchFamily="18" charset="0"/>
              </a:rPr>
              <a:t>In employee management, HR officers are catalysts, and if an HR itself has skill gaps then the organisation performance will be disrupted. </a:t>
            </a:r>
            <a:endParaRPr lang="en-US" sz="1600">
              <a:latin typeface="Times New Roman" pitchFamily="18" charset="0"/>
              <a:cs typeface="Times New Roman" pitchFamily="18" charset="0"/>
            </a:endParaRPr>
          </a:p>
          <a:p>
            <a:pPr algn="just">
              <a:lnSpc>
                <a:spcPct val="150000"/>
              </a:lnSpc>
            </a:pPr>
            <a:r>
              <a:rPr lang="en-GB" sz="1600">
                <a:latin typeface="Times New Roman" pitchFamily="18" charset="0"/>
                <a:cs typeface="Times New Roman" pitchFamily="18" charset="0"/>
              </a:rPr>
              <a:t>Hence, HSBC needs to give special emphasis on the training and developments of HR officers. However, the effective benefits are illustrated in the below section, </a:t>
            </a:r>
            <a:endParaRPr lang="en-US" sz="1600">
              <a:latin typeface="Times New Roman" pitchFamily="18" charset="0"/>
              <a:cs typeface="Times New Roman" pitchFamily="18" charset="0"/>
            </a:endParaRPr>
          </a:p>
          <a:p>
            <a:pPr lvl="0" algn="just">
              <a:lnSpc>
                <a:spcPct val="150000"/>
              </a:lnSpc>
            </a:pPr>
            <a:r>
              <a:rPr lang="en-GB" sz="1600">
                <a:latin typeface="Times New Roman" pitchFamily="18" charset="0"/>
                <a:cs typeface="Times New Roman" pitchFamily="18" charset="0"/>
              </a:rPr>
              <a:t>Constant training and development can help an HR to satisfy the employee needs, </a:t>
            </a:r>
            <a:r>
              <a:rPr lang="en-GB" sz="1600" err="1">
                <a:latin typeface="Times New Roman" pitchFamily="18" charset="0"/>
                <a:cs typeface="Times New Roman" pitchFamily="18" charset="0"/>
              </a:rPr>
              <a:t>alsong</a:t>
            </a:r>
            <a:r>
              <a:rPr lang="en-GB" sz="1600">
                <a:latin typeface="Times New Roman" pitchFamily="18" charset="0"/>
                <a:cs typeface="Times New Roman" pitchFamily="18" charset="0"/>
              </a:rPr>
              <a:t> with boosting the retention (Manresa </a:t>
            </a:r>
            <a:r>
              <a:rPr lang="en-GB" sz="1600" i="1">
                <a:latin typeface="Times New Roman" pitchFamily="18" charset="0"/>
                <a:cs typeface="Times New Roman" pitchFamily="18" charset="0"/>
              </a:rPr>
              <a:t>et al. </a:t>
            </a:r>
            <a:r>
              <a:rPr lang="en-GB" sz="1600">
                <a:latin typeface="Times New Roman" pitchFamily="18" charset="0"/>
                <a:cs typeface="Times New Roman" pitchFamily="18" charset="0"/>
              </a:rPr>
              <a:t>2019). </a:t>
            </a:r>
            <a:endParaRPr lang="en-US" sz="1600">
              <a:latin typeface="Times New Roman" pitchFamily="18" charset="0"/>
              <a:cs typeface="Times New Roman" pitchFamily="18" charset="0"/>
            </a:endParaRPr>
          </a:p>
          <a:p>
            <a:pPr lvl="0" algn="just">
              <a:lnSpc>
                <a:spcPct val="150000"/>
              </a:lnSpc>
            </a:pPr>
            <a:r>
              <a:rPr lang="en-GB" sz="1600">
                <a:latin typeface="Times New Roman" pitchFamily="18" charset="0"/>
                <a:cs typeface="Times New Roman" pitchFamily="18" charset="0"/>
              </a:rPr>
              <a:t>Better employee engagement can effectively contribute to the productivity enhancement of the company. </a:t>
            </a:r>
            <a:endParaRPr lang="en-US" sz="1600">
              <a:latin typeface="Times New Roman" pitchFamily="18" charset="0"/>
              <a:cs typeface="Times New Roman" pitchFamily="18" charset="0"/>
            </a:endParaRPr>
          </a:p>
          <a:p>
            <a:pPr algn="just">
              <a:lnSpc>
                <a:spcPct val="150000"/>
              </a:lnSpc>
            </a:pPr>
            <a:endParaRPr lang="en-US" sz="1100">
              <a:latin typeface="Times New Roman" pitchFamily="18" charset="0"/>
              <a:cs typeface="Times New Roman" pitchFamily="18" charset="0"/>
            </a:endParaRPr>
          </a:p>
        </p:txBody>
      </p:sp>
      <p:pic>
        <p:nvPicPr>
          <p:cNvPr id="5121" name="Picture 1"/>
          <p:cNvPicPr>
            <a:picLocks noChangeAspect="1" noChangeArrowheads="1"/>
          </p:cNvPicPr>
          <p:nvPr/>
        </p:nvPicPr>
        <p:blipFill>
          <a:blip r:embed="rId4"/>
          <a:srcRect/>
          <a:stretch>
            <a:fillRect/>
          </a:stretch>
        </p:blipFill>
        <p:spPr bwMode="auto">
          <a:xfrm>
            <a:off x="0" y="1371600"/>
            <a:ext cx="3352800" cy="397192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p:cNvPicPr>
            <a:picLocks noChangeAspect="1" noChangeArrowheads="1"/>
          </p:cNvPicPr>
          <p:nvPr/>
        </p:nvPicPr>
        <p:blipFill>
          <a:blip r:embed="rId3"/>
          <a:srcRect/>
          <a:stretch>
            <a:fillRect/>
          </a:stretch>
        </p:blipFill>
        <p:spPr bwMode="auto">
          <a:xfrm>
            <a:off x="1" y="0"/>
            <a:ext cx="9144000" cy="6857999"/>
          </a:xfrm>
          <a:prstGeom prst="rect">
            <a:avLst/>
          </a:prstGeom>
          <a:noFill/>
          <a:ln w="9525">
            <a:noFill/>
            <a:miter lim="800000"/>
            <a:headEnd/>
            <a:tailEnd/>
          </a:ln>
          <a:effectLst/>
        </p:spPr>
      </p:pic>
      <p:sp>
        <p:nvSpPr>
          <p:cNvPr id="2" name="Title 1"/>
          <p:cNvSpPr>
            <a:spLocks noGrp="1"/>
          </p:cNvSpPr>
          <p:nvPr>
            <p:ph type="title"/>
          </p:nvPr>
        </p:nvSpPr>
        <p:spPr/>
        <p:txBody>
          <a:bodyPr>
            <a:normAutofit/>
          </a:bodyPr>
          <a:lstStyle/>
          <a:p>
            <a:r>
              <a:rPr lang="en-GB" sz="3200" b="1">
                <a:latin typeface="Times New Roman" pitchFamily="18" charset="0"/>
                <a:cs typeface="Times New Roman" pitchFamily="18" charset="0"/>
              </a:rPr>
              <a:t>Critically assessing impacts of benefits on chosen organisation </a:t>
            </a:r>
            <a:endParaRPr lang="en-US" sz="2800" b="1">
              <a:latin typeface="Times New Roman" pitchFamily="18" charset="0"/>
              <a:cs typeface="Times New Roman" pitchFamily="18" charset="0"/>
            </a:endParaRPr>
          </a:p>
        </p:txBody>
      </p:sp>
      <p:sp>
        <p:nvSpPr>
          <p:cNvPr id="3" name="Content Placeholder 2"/>
          <p:cNvSpPr>
            <a:spLocks noGrp="1"/>
          </p:cNvSpPr>
          <p:nvPr>
            <p:ph idx="1"/>
          </p:nvPr>
        </p:nvSpPr>
        <p:spPr>
          <a:xfrm>
            <a:off x="304800" y="1600200"/>
            <a:ext cx="4495800" cy="4953000"/>
          </a:xfrm>
        </p:spPr>
        <p:txBody>
          <a:bodyPr>
            <a:normAutofit/>
          </a:bodyPr>
          <a:lstStyle/>
          <a:p>
            <a:pPr lvl="0" algn="just">
              <a:lnSpc>
                <a:spcPct val="150000"/>
              </a:lnSpc>
            </a:pPr>
            <a:r>
              <a:rPr lang="en-GB" sz="1600">
                <a:latin typeface="Times New Roman" pitchFamily="18" charset="0"/>
                <a:cs typeface="Times New Roman" pitchFamily="18" charset="0"/>
              </a:rPr>
              <a:t>Based on this analysis it can be stated that HSBC is also associated with the same deliverables from the training and development of the HR officer.</a:t>
            </a:r>
            <a:endParaRPr lang="en-US" sz="1600">
              <a:latin typeface="Times New Roman" pitchFamily="18" charset="0"/>
              <a:cs typeface="Times New Roman" pitchFamily="18" charset="0"/>
            </a:endParaRPr>
          </a:p>
          <a:p>
            <a:pPr lvl="0" algn="just">
              <a:lnSpc>
                <a:spcPct val="150000"/>
              </a:lnSpc>
            </a:pPr>
            <a:r>
              <a:rPr lang="en-GB" sz="1600">
                <a:latin typeface="Times New Roman" pitchFamily="18" charset="0"/>
                <a:cs typeface="Times New Roman" pitchFamily="18" charset="0"/>
              </a:rPr>
              <a:t>Internal conflicts also will be eliminated for the effective HR training and development (</a:t>
            </a:r>
            <a:r>
              <a:rPr lang="en-GB" sz="1600" err="1">
                <a:latin typeface="Times New Roman" pitchFamily="18" charset="0"/>
                <a:cs typeface="Times New Roman" pitchFamily="18" charset="0"/>
              </a:rPr>
              <a:t>Burhan</a:t>
            </a:r>
            <a:r>
              <a:rPr lang="en-GB" sz="1600">
                <a:latin typeface="Times New Roman" pitchFamily="18" charset="0"/>
                <a:cs typeface="Times New Roman" pitchFamily="18" charset="0"/>
              </a:rPr>
              <a:t> </a:t>
            </a:r>
            <a:r>
              <a:rPr lang="en-GB" sz="1600" err="1">
                <a:latin typeface="Times New Roman" pitchFamily="18" charset="0"/>
                <a:cs typeface="Times New Roman" pitchFamily="18" charset="0"/>
              </a:rPr>
              <a:t>Ismael</a:t>
            </a:r>
            <a:r>
              <a:rPr lang="en-GB" sz="1600">
                <a:latin typeface="Times New Roman" pitchFamily="18" charset="0"/>
                <a:cs typeface="Times New Roman" pitchFamily="18" charset="0"/>
              </a:rPr>
              <a:t> </a:t>
            </a:r>
            <a:r>
              <a:rPr lang="en-GB" sz="1600" i="1">
                <a:latin typeface="Times New Roman" pitchFamily="18" charset="0"/>
                <a:cs typeface="Times New Roman" pitchFamily="18" charset="0"/>
              </a:rPr>
              <a:t>et al. </a:t>
            </a:r>
            <a:r>
              <a:rPr lang="en-GB" sz="1600">
                <a:latin typeface="Times New Roman" pitchFamily="18" charset="0"/>
                <a:cs typeface="Times New Roman" pitchFamily="18" charset="0"/>
              </a:rPr>
              <a:t>2021). </a:t>
            </a:r>
            <a:endParaRPr lang="en-US" sz="1600">
              <a:latin typeface="Times New Roman" pitchFamily="18" charset="0"/>
              <a:cs typeface="Times New Roman" pitchFamily="18" charset="0"/>
            </a:endParaRPr>
          </a:p>
          <a:p>
            <a:pPr lvl="0" algn="just">
              <a:lnSpc>
                <a:spcPct val="150000"/>
              </a:lnSpc>
            </a:pPr>
            <a:r>
              <a:rPr lang="en-GB" sz="1600">
                <a:latin typeface="Times New Roman" pitchFamily="18" charset="0"/>
                <a:cs typeface="Times New Roman" pitchFamily="18" charset="0"/>
              </a:rPr>
              <a:t>HSBC’s employees will be capable of getting job satisfaction and the morale among employees also will be uplifted. </a:t>
            </a:r>
            <a:endParaRPr lang="en-US" sz="1600">
              <a:latin typeface="Times New Roman" pitchFamily="18" charset="0"/>
              <a:cs typeface="Times New Roman" pitchFamily="18" charset="0"/>
            </a:endParaRPr>
          </a:p>
          <a:p>
            <a:pPr algn="just">
              <a:lnSpc>
                <a:spcPct val="150000"/>
              </a:lnSpc>
            </a:pPr>
            <a:endParaRPr lang="en-US" sz="1600">
              <a:latin typeface="Times New Roman" pitchFamily="18" charset="0"/>
              <a:cs typeface="Times New Roman" pitchFamily="18" charset="0"/>
            </a:endParaRPr>
          </a:p>
        </p:txBody>
      </p:sp>
      <p:pic>
        <p:nvPicPr>
          <p:cNvPr id="4097" name="Picture 1"/>
          <p:cNvPicPr>
            <a:picLocks noChangeAspect="1" noChangeArrowheads="1"/>
          </p:cNvPicPr>
          <p:nvPr/>
        </p:nvPicPr>
        <p:blipFill>
          <a:blip r:embed="rId4"/>
          <a:srcRect/>
          <a:stretch>
            <a:fillRect/>
          </a:stretch>
        </p:blipFill>
        <p:spPr bwMode="auto">
          <a:xfrm>
            <a:off x="4924425" y="1828800"/>
            <a:ext cx="3762375" cy="4038600"/>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p:cNvPicPr>
            <a:picLocks noChangeAspect="1" noChangeArrowheads="1"/>
          </p:cNvPicPr>
          <p:nvPr/>
        </p:nvPicPr>
        <p:blipFill>
          <a:blip r:embed="rId3"/>
          <a:srcRect/>
          <a:stretch>
            <a:fillRect/>
          </a:stretch>
        </p:blipFill>
        <p:spPr bwMode="auto">
          <a:xfrm>
            <a:off x="1" y="0"/>
            <a:ext cx="9144000" cy="6857999"/>
          </a:xfrm>
          <a:prstGeom prst="rect">
            <a:avLst/>
          </a:prstGeom>
          <a:noFill/>
          <a:ln w="9525">
            <a:noFill/>
            <a:miter lim="800000"/>
            <a:headEnd/>
            <a:tailEnd/>
          </a:ln>
          <a:effectLst/>
        </p:spPr>
      </p:pic>
      <p:sp>
        <p:nvSpPr>
          <p:cNvPr id="2" name="Title 1"/>
          <p:cNvSpPr>
            <a:spLocks noGrp="1"/>
          </p:cNvSpPr>
          <p:nvPr>
            <p:ph type="title"/>
          </p:nvPr>
        </p:nvSpPr>
        <p:spPr/>
        <p:txBody>
          <a:bodyPr>
            <a:normAutofit/>
          </a:bodyPr>
          <a:lstStyle/>
          <a:p>
            <a:r>
              <a:rPr lang="en-GB" sz="3200" b="1">
                <a:latin typeface="Times New Roman" pitchFamily="18" charset="0"/>
                <a:cs typeface="Times New Roman" pitchFamily="18" charset="0"/>
              </a:rPr>
              <a:t>Conclusion </a:t>
            </a:r>
            <a:br>
              <a:rPr lang="en-US" sz="2800" b="1"/>
            </a:br>
            <a:endParaRPr lang="en-US" sz="2600" b="1">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114800" cy="4525963"/>
          </a:xfrm>
        </p:spPr>
        <p:txBody>
          <a:bodyPr>
            <a:normAutofit/>
          </a:bodyPr>
          <a:lstStyle/>
          <a:p>
            <a:pPr lvl="0" algn="just">
              <a:lnSpc>
                <a:spcPct val="150000"/>
              </a:lnSpc>
            </a:pPr>
            <a:r>
              <a:rPr lang="en-GB" sz="1600">
                <a:latin typeface="Times New Roman" pitchFamily="18" charset="0"/>
                <a:cs typeface="Times New Roman" pitchFamily="18" charset="0"/>
              </a:rPr>
              <a:t>This report has emphasised different aspects of HR officers’ in respect to the KSB perspective. </a:t>
            </a:r>
            <a:endParaRPr lang="en-US" sz="1600">
              <a:latin typeface="Times New Roman" pitchFamily="18" charset="0"/>
              <a:cs typeface="Times New Roman" pitchFamily="18" charset="0"/>
            </a:endParaRPr>
          </a:p>
          <a:p>
            <a:pPr lvl="0" algn="just">
              <a:lnSpc>
                <a:spcPct val="150000"/>
              </a:lnSpc>
            </a:pPr>
            <a:r>
              <a:rPr lang="en-GB" sz="1600">
                <a:latin typeface="Times New Roman" pitchFamily="18" charset="0"/>
                <a:cs typeface="Times New Roman" pitchFamily="18" charset="0"/>
              </a:rPr>
              <a:t>HR officers of HSBC will be capable of promoting the company’ innovation status, as it has been identified that HSBC uses different technological processes for managing the people. </a:t>
            </a:r>
            <a:endParaRPr lang="en-US" sz="1600">
              <a:latin typeface="Times New Roman" pitchFamily="18" charset="0"/>
              <a:cs typeface="Times New Roman" pitchFamily="18" charset="0"/>
            </a:endParaRPr>
          </a:p>
          <a:p>
            <a:pPr algn="just">
              <a:lnSpc>
                <a:spcPct val="150000"/>
              </a:lnSpc>
            </a:pPr>
            <a:endParaRPr lang="en-US" sz="1600">
              <a:latin typeface="Times New Roman" pitchFamily="18" charset="0"/>
              <a:cs typeface="Times New Roman" pitchFamily="18" charset="0"/>
            </a:endParaRPr>
          </a:p>
        </p:txBody>
      </p:sp>
      <p:pic>
        <p:nvPicPr>
          <p:cNvPr id="3073" name="Picture 1"/>
          <p:cNvPicPr>
            <a:picLocks noChangeAspect="1" noChangeArrowheads="1"/>
          </p:cNvPicPr>
          <p:nvPr/>
        </p:nvPicPr>
        <p:blipFill>
          <a:blip r:embed="rId4"/>
          <a:srcRect/>
          <a:stretch>
            <a:fillRect/>
          </a:stretch>
        </p:blipFill>
        <p:spPr bwMode="auto">
          <a:xfrm>
            <a:off x="4953000" y="1752600"/>
            <a:ext cx="3962400" cy="419100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p:cNvPicPr>
            <a:picLocks noChangeAspect="1" noChangeArrowheads="1"/>
          </p:cNvPicPr>
          <p:nvPr/>
        </p:nvPicPr>
        <p:blipFill>
          <a:blip r:embed="rId2"/>
          <a:srcRect/>
          <a:stretch>
            <a:fillRect/>
          </a:stretch>
        </p:blipFill>
        <p:spPr bwMode="auto">
          <a:xfrm>
            <a:off x="1" y="0"/>
            <a:ext cx="9144000" cy="6857999"/>
          </a:xfrm>
          <a:prstGeom prst="rect">
            <a:avLst/>
          </a:prstGeom>
          <a:noFill/>
          <a:ln w="9525">
            <a:noFill/>
            <a:miter lim="800000"/>
            <a:headEnd/>
            <a:tailEnd/>
          </a:ln>
          <a:effectLst/>
        </p:spPr>
      </p:pic>
      <p:sp>
        <p:nvSpPr>
          <p:cNvPr id="2" name="Title 1"/>
          <p:cNvSpPr>
            <a:spLocks noGrp="1"/>
          </p:cNvSpPr>
          <p:nvPr>
            <p:ph type="title"/>
          </p:nvPr>
        </p:nvSpPr>
        <p:spPr/>
        <p:txBody>
          <a:bodyPr>
            <a:normAutofit fontScale="90000"/>
          </a:bodyPr>
          <a:lstStyle/>
          <a:p>
            <a:br>
              <a:rPr lang="en-US" sz="3200" b="1">
                <a:latin typeface="Times New Roman" pitchFamily="18" charset="0"/>
                <a:cs typeface="Times New Roman" pitchFamily="18" charset="0"/>
              </a:rPr>
            </a:br>
            <a:r>
              <a:rPr lang="en-US" sz="3600" b="1">
                <a:latin typeface="Times New Roman" pitchFamily="18" charset="0"/>
                <a:cs typeface="Times New Roman" pitchFamily="18" charset="0"/>
              </a:rPr>
              <a:t>Reference list </a:t>
            </a:r>
            <a:br>
              <a:rPr lang="en-US" sz="2600" b="1">
                <a:latin typeface="Times New Roman" pitchFamily="18" charset="0"/>
                <a:cs typeface="Times New Roman" pitchFamily="18" charset="0"/>
              </a:rPr>
            </a:br>
            <a:endParaRPr lang="en-US" sz="2600" b="1">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85000" lnSpcReduction="20000"/>
          </a:bodyPr>
          <a:lstStyle/>
          <a:p>
            <a:pPr algn="just"/>
            <a:r>
              <a:rPr lang="en-GB" sz="1600" err="1">
                <a:latin typeface="Times New Roman" pitchFamily="18" charset="0"/>
                <a:cs typeface="Times New Roman" pitchFamily="18" charset="0"/>
              </a:rPr>
              <a:t>Burhan</a:t>
            </a:r>
            <a:r>
              <a:rPr lang="en-GB" sz="1600">
                <a:latin typeface="Times New Roman" pitchFamily="18" charset="0"/>
                <a:cs typeface="Times New Roman" pitchFamily="18" charset="0"/>
              </a:rPr>
              <a:t> </a:t>
            </a:r>
            <a:r>
              <a:rPr lang="en-GB" sz="1600" err="1">
                <a:latin typeface="Times New Roman" pitchFamily="18" charset="0"/>
                <a:cs typeface="Times New Roman" pitchFamily="18" charset="0"/>
              </a:rPr>
              <a:t>Ismael</a:t>
            </a:r>
            <a:r>
              <a:rPr lang="en-GB" sz="1600">
                <a:latin typeface="Times New Roman" pitchFamily="18" charset="0"/>
                <a:cs typeface="Times New Roman" pitchFamily="18" charset="0"/>
              </a:rPr>
              <a:t>, N., </a:t>
            </a:r>
            <a:r>
              <a:rPr lang="en-GB" sz="1600" err="1">
                <a:latin typeface="Times New Roman" pitchFamily="18" charset="0"/>
                <a:cs typeface="Times New Roman" pitchFamily="18" charset="0"/>
              </a:rPr>
              <a:t>Jabbar</a:t>
            </a:r>
            <a:r>
              <a:rPr lang="en-GB" sz="1600">
                <a:latin typeface="Times New Roman" pitchFamily="18" charset="0"/>
                <a:cs typeface="Times New Roman" pitchFamily="18" charset="0"/>
              </a:rPr>
              <a:t> Othman, B., </a:t>
            </a:r>
            <a:r>
              <a:rPr lang="en-GB" sz="1600" err="1">
                <a:latin typeface="Times New Roman" pitchFamily="18" charset="0"/>
                <a:cs typeface="Times New Roman" pitchFamily="18" charset="0"/>
              </a:rPr>
              <a:t>Gardi</a:t>
            </a:r>
            <a:r>
              <a:rPr lang="en-GB" sz="1600">
                <a:latin typeface="Times New Roman" pitchFamily="18" charset="0"/>
                <a:cs typeface="Times New Roman" pitchFamily="18" charset="0"/>
              </a:rPr>
              <a:t>, B., </a:t>
            </a:r>
            <a:r>
              <a:rPr lang="en-GB" sz="1600" err="1">
                <a:latin typeface="Times New Roman" pitchFamily="18" charset="0"/>
                <a:cs typeface="Times New Roman" pitchFamily="18" charset="0"/>
              </a:rPr>
              <a:t>Abdalla</a:t>
            </a:r>
            <a:r>
              <a:rPr lang="en-GB" sz="1600">
                <a:latin typeface="Times New Roman" pitchFamily="18" charset="0"/>
                <a:cs typeface="Times New Roman" pitchFamily="18" charset="0"/>
              </a:rPr>
              <a:t> </a:t>
            </a:r>
            <a:r>
              <a:rPr lang="en-GB" sz="1600" err="1">
                <a:latin typeface="Times New Roman" pitchFamily="18" charset="0"/>
                <a:cs typeface="Times New Roman" pitchFamily="18" charset="0"/>
              </a:rPr>
              <a:t>Hamza</a:t>
            </a:r>
            <a:r>
              <a:rPr lang="en-GB" sz="1600">
                <a:latin typeface="Times New Roman" pitchFamily="18" charset="0"/>
                <a:cs typeface="Times New Roman" pitchFamily="18" charset="0"/>
              </a:rPr>
              <a:t>, P., </a:t>
            </a:r>
            <a:r>
              <a:rPr lang="en-GB" sz="1600" err="1">
                <a:latin typeface="Times New Roman" pitchFamily="18" charset="0"/>
                <a:cs typeface="Times New Roman" pitchFamily="18" charset="0"/>
              </a:rPr>
              <a:t>Sorguli</a:t>
            </a:r>
            <a:r>
              <a:rPr lang="en-GB" sz="1600">
                <a:latin typeface="Times New Roman" pitchFamily="18" charset="0"/>
                <a:cs typeface="Times New Roman" pitchFamily="18" charset="0"/>
              </a:rPr>
              <a:t>, S., </a:t>
            </a:r>
            <a:r>
              <a:rPr lang="en-GB" sz="1600" err="1">
                <a:latin typeface="Times New Roman" pitchFamily="18" charset="0"/>
                <a:cs typeface="Times New Roman" pitchFamily="18" charset="0"/>
              </a:rPr>
              <a:t>Mahmood</a:t>
            </a:r>
            <a:r>
              <a:rPr lang="en-GB" sz="1600">
                <a:latin typeface="Times New Roman" pitchFamily="18" charset="0"/>
                <a:cs typeface="Times New Roman" pitchFamily="18" charset="0"/>
              </a:rPr>
              <a:t> Aziz, H., Ali Ahmed, S., </a:t>
            </a:r>
            <a:r>
              <a:rPr lang="en-GB" sz="1600" err="1">
                <a:latin typeface="Times New Roman" pitchFamily="18" charset="0"/>
                <a:cs typeface="Times New Roman" pitchFamily="18" charset="0"/>
              </a:rPr>
              <a:t>Sabir</a:t>
            </a:r>
            <a:r>
              <a:rPr lang="en-GB" sz="1600">
                <a:latin typeface="Times New Roman" pitchFamily="18" charset="0"/>
                <a:cs typeface="Times New Roman" pitchFamily="18" charset="0"/>
              </a:rPr>
              <a:t>, B.Y., Ali, B.J. and Anwar, G., 2021. The Role of Training and Development on Organizational effectiveness. </a:t>
            </a:r>
            <a:r>
              <a:rPr lang="en-GB" sz="1600" i="1" err="1">
                <a:latin typeface="Times New Roman" pitchFamily="18" charset="0"/>
                <a:cs typeface="Times New Roman" pitchFamily="18" charset="0"/>
              </a:rPr>
              <a:t>Ismael</a:t>
            </a:r>
            <a:r>
              <a:rPr lang="en-GB" sz="1600" i="1">
                <a:latin typeface="Times New Roman" pitchFamily="18" charset="0"/>
                <a:cs typeface="Times New Roman" pitchFamily="18" charset="0"/>
              </a:rPr>
              <a:t>, NB, Othman, BJ, </a:t>
            </a:r>
            <a:r>
              <a:rPr lang="en-GB" sz="1600" i="1" err="1">
                <a:latin typeface="Times New Roman" pitchFamily="18" charset="0"/>
                <a:cs typeface="Times New Roman" pitchFamily="18" charset="0"/>
              </a:rPr>
              <a:t>Gardi</a:t>
            </a:r>
            <a:r>
              <a:rPr lang="en-GB" sz="1600" i="1">
                <a:latin typeface="Times New Roman" pitchFamily="18" charset="0"/>
                <a:cs typeface="Times New Roman" pitchFamily="18" charset="0"/>
              </a:rPr>
              <a:t>, B., </a:t>
            </a:r>
            <a:r>
              <a:rPr lang="en-GB" sz="1600" i="1" err="1">
                <a:latin typeface="Times New Roman" pitchFamily="18" charset="0"/>
                <a:cs typeface="Times New Roman" pitchFamily="18" charset="0"/>
              </a:rPr>
              <a:t>Hamza</a:t>
            </a:r>
            <a:r>
              <a:rPr lang="en-GB" sz="1600" i="1">
                <a:latin typeface="Times New Roman" pitchFamily="18" charset="0"/>
                <a:cs typeface="Times New Roman" pitchFamily="18" charset="0"/>
              </a:rPr>
              <a:t>, PA, </a:t>
            </a:r>
            <a:r>
              <a:rPr lang="en-GB" sz="1600" i="1" err="1">
                <a:latin typeface="Times New Roman" pitchFamily="18" charset="0"/>
                <a:cs typeface="Times New Roman" pitchFamily="18" charset="0"/>
              </a:rPr>
              <a:t>Sorguli</a:t>
            </a:r>
            <a:r>
              <a:rPr lang="en-GB" sz="1600" i="1">
                <a:latin typeface="Times New Roman" pitchFamily="18" charset="0"/>
                <a:cs typeface="Times New Roman" pitchFamily="18" charset="0"/>
              </a:rPr>
              <a:t>, S., Aziz, HM, Ahmed, SA, </a:t>
            </a:r>
            <a:r>
              <a:rPr lang="en-GB" sz="1600" i="1" err="1">
                <a:latin typeface="Times New Roman" pitchFamily="18" charset="0"/>
                <a:cs typeface="Times New Roman" pitchFamily="18" charset="0"/>
              </a:rPr>
              <a:t>Sabir</a:t>
            </a:r>
            <a:r>
              <a:rPr lang="en-GB" sz="1600" i="1">
                <a:latin typeface="Times New Roman" pitchFamily="18" charset="0"/>
                <a:cs typeface="Times New Roman" pitchFamily="18" charset="0"/>
              </a:rPr>
              <a:t>, BY, Ali, BJ, Anwar, G.(2021). The Role of Training and Development on Organizational effectiveness. International Journal of Engineering, Business and Management</a:t>
            </a:r>
            <a:r>
              <a:rPr lang="en-GB" sz="1600">
                <a:latin typeface="Times New Roman" pitchFamily="18" charset="0"/>
                <a:cs typeface="Times New Roman" pitchFamily="18" charset="0"/>
              </a:rPr>
              <a:t>, </a:t>
            </a:r>
            <a:r>
              <a:rPr lang="en-GB" sz="1600" i="1">
                <a:latin typeface="Times New Roman" pitchFamily="18" charset="0"/>
                <a:cs typeface="Times New Roman" pitchFamily="18" charset="0"/>
              </a:rPr>
              <a:t>5</a:t>
            </a:r>
            <a:r>
              <a:rPr lang="en-GB" sz="1600">
                <a:latin typeface="Times New Roman" pitchFamily="18" charset="0"/>
                <a:cs typeface="Times New Roman" pitchFamily="18" charset="0"/>
              </a:rPr>
              <a:t>(3), pp.15-24.</a:t>
            </a:r>
            <a:endParaRPr lang="en-US" sz="1600">
              <a:latin typeface="Times New Roman" pitchFamily="18" charset="0"/>
              <a:cs typeface="Times New Roman" pitchFamily="18" charset="0"/>
            </a:endParaRPr>
          </a:p>
          <a:p>
            <a:pPr algn="just"/>
            <a:r>
              <a:rPr lang="en-GB" sz="1600">
                <a:latin typeface="Times New Roman" pitchFamily="18" charset="0"/>
                <a:cs typeface="Times New Roman" pitchFamily="18" charset="0"/>
              </a:rPr>
              <a:t>HSBC, 2022a. </a:t>
            </a:r>
            <a:r>
              <a:rPr lang="en-GB" sz="1600" i="1">
                <a:latin typeface="Times New Roman" pitchFamily="18" charset="0"/>
                <a:cs typeface="Times New Roman" pitchFamily="18" charset="0"/>
              </a:rPr>
              <a:t>Home page, </a:t>
            </a:r>
            <a:r>
              <a:rPr lang="en-GB" sz="1600">
                <a:latin typeface="Times New Roman" pitchFamily="18" charset="0"/>
                <a:cs typeface="Times New Roman" pitchFamily="18" charset="0"/>
              </a:rPr>
              <a:t>available at: </a:t>
            </a:r>
            <a:r>
              <a:rPr lang="en-GB" sz="1600" u="sng">
                <a:latin typeface="Times New Roman" pitchFamily="18" charset="0"/>
                <a:cs typeface="Times New Roman" pitchFamily="18" charset="0"/>
                <a:hlinkClick r:id="rId3"/>
              </a:rPr>
              <a:t>https://www.hsbc.com/</a:t>
            </a:r>
            <a:r>
              <a:rPr lang="en-GB" sz="1600">
                <a:latin typeface="Times New Roman" pitchFamily="18" charset="0"/>
                <a:cs typeface="Times New Roman" pitchFamily="18" charset="0"/>
              </a:rPr>
              <a:t> [accessed on 8</a:t>
            </a:r>
            <a:r>
              <a:rPr lang="en-GB" sz="1600" baseline="30000">
                <a:latin typeface="Times New Roman" pitchFamily="18" charset="0"/>
                <a:cs typeface="Times New Roman" pitchFamily="18" charset="0"/>
              </a:rPr>
              <a:t>th</a:t>
            </a:r>
            <a:r>
              <a:rPr lang="en-GB" sz="1600">
                <a:latin typeface="Times New Roman" pitchFamily="18" charset="0"/>
                <a:cs typeface="Times New Roman" pitchFamily="18" charset="0"/>
              </a:rPr>
              <a:t> December, 2022] </a:t>
            </a:r>
            <a:endParaRPr lang="en-US" sz="1600">
              <a:latin typeface="Times New Roman" pitchFamily="18" charset="0"/>
              <a:cs typeface="Times New Roman" pitchFamily="18" charset="0"/>
            </a:endParaRPr>
          </a:p>
          <a:p>
            <a:pPr algn="just"/>
            <a:r>
              <a:rPr lang="en-GB" sz="1600">
                <a:latin typeface="Times New Roman" pitchFamily="18" charset="0"/>
                <a:cs typeface="Times New Roman" pitchFamily="18" charset="0"/>
              </a:rPr>
              <a:t>HSBC, 2022b. </a:t>
            </a:r>
            <a:r>
              <a:rPr lang="en-GB" sz="1600" i="1">
                <a:latin typeface="Times New Roman" pitchFamily="18" charset="0"/>
                <a:cs typeface="Times New Roman" pitchFamily="18" charset="0"/>
              </a:rPr>
              <a:t>Share analytics</a:t>
            </a:r>
            <a:r>
              <a:rPr lang="en-GB" sz="1600">
                <a:latin typeface="Times New Roman" pitchFamily="18" charset="0"/>
                <a:cs typeface="Times New Roman" pitchFamily="18" charset="0"/>
              </a:rPr>
              <a:t>,</a:t>
            </a:r>
            <a:r>
              <a:rPr lang="en-GB" sz="1600" i="1">
                <a:latin typeface="Times New Roman" pitchFamily="18" charset="0"/>
                <a:cs typeface="Times New Roman" pitchFamily="18" charset="0"/>
              </a:rPr>
              <a:t> </a:t>
            </a:r>
            <a:r>
              <a:rPr lang="en-GB" sz="1600">
                <a:latin typeface="Times New Roman" pitchFamily="18" charset="0"/>
                <a:cs typeface="Times New Roman" pitchFamily="18" charset="0"/>
              </a:rPr>
              <a:t>available at: https://www.hsbc.com/investors/shareholder-information/share-analytics [accessed on 8</a:t>
            </a:r>
            <a:r>
              <a:rPr lang="en-GB" sz="1600" baseline="30000">
                <a:latin typeface="Times New Roman" pitchFamily="18" charset="0"/>
                <a:cs typeface="Times New Roman" pitchFamily="18" charset="0"/>
              </a:rPr>
              <a:t>th</a:t>
            </a:r>
            <a:r>
              <a:rPr lang="en-GB" sz="1600">
                <a:latin typeface="Times New Roman" pitchFamily="18" charset="0"/>
                <a:cs typeface="Times New Roman" pitchFamily="18" charset="0"/>
              </a:rPr>
              <a:t> December, 2022] </a:t>
            </a:r>
            <a:endParaRPr lang="en-US" sz="1600">
              <a:latin typeface="Times New Roman" pitchFamily="18" charset="0"/>
              <a:cs typeface="Times New Roman" pitchFamily="18" charset="0"/>
            </a:endParaRPr>
          </a:p>
          <a:p>
            <a:pPr algn="just"/>
            <a:r>
              <a:rPr lang="en-GB" sz="1600">
                <a:latin typeface="Times New Roman" pitchFamily="18" charset="0"/>
                <a:cs typeface="Times New Roman" pitchFamily="18" charset="0"/>
              </a:rPr>
              <a:t>Liu, J., Huang, J., Wang, T., Xing, L. and He, R., 2021. A Data-Driven Analysis of Employee Development Based on Working Expertise. </a:t>
            </a:r>
            <a:r>
              <a:rPr lang="en-GB" sz="1600" i="1">
                <a:latin typeface="Times New Roman" pitchFamily="18" charset="0"/>
                <a:cs typeface="Times New Roman" pitchFamily="18" charset="0"/>
              </a:rPr>
              <a:t>IEEE Transactions on Computational Social Systems</a:t>
            </a:r>
            <a:r>
              <a:rPr lang="en-GB" sz="1600">
                <a:latin typeface="Times New Roman" pitchFamily="18" charset="0"/>
                <a:cs typeface="Times New Roman" pitchFamily="18" charset="0"/>
              </a:rPr>
              <a:t>, </a:t>
            </a:r>
            <a:r>
              <a:rPr lang="en-GB" sz="1600" i="1">
                <a:latin typeface="Times New Roman" pitchFamily="18" charset="0"/>
                <a:cs typeface="Times New Roman" pitchFamily="18" charset="0"/>
              </a:rPr>
              <a:t>8</a:t>
            </a:r>
            <a:r>
              <a:rPr lang="en-GB" sz="1600">
                <a:latin typeface="Times New Roman" pitchFamily="18" charset="0"/>
                <a:cs typeface="Times New Roman" pitchFamily="18" charset="0"/>
              </a:rPr>
              <a:t>(2), pp.410-422.</a:t>
            </a:r>
            <a:endParaRPr lang="en-US" sz="1600">
              <a:latin typeface="Times New Roman" pitchFamily="18" charset="0"/>
              <a:cs typeface="Times New Roman" pitchFamily="18" charset="0"/>
            </a:endParaRPr>
          </a:p>
          <a:p>
            <a:pPr algn="just"/>
            <a:r>
              <a:rPr lang="en-GB" sz="1600" err="1">
                <a:latin typeface="Times New Roman" pitchFamily="18" charset="0"/>
                <a:cs typeface="Times New Roman" pitchFamily="18" charset="0"/>
              </a:rPr>
              <a:t>Loi</a:t>
            </a:r>
            <a:r>
              <a:rPr lang="en-GB" sz="1600">
                <a:latin typeface="Times New Roman" pitchFamily="18" charset="0"/>
                <a:cs typeface="Times New Roman" pitchFamily="18" charset="0"/>
              </a:rPr>
              <a:t>, M., 2020. People Analytics must benefit the people. An ethical analysis of data-driven algorithmic systems in human resources management. </a:t>
            </a:r>
            <a:r>
              <a:rPr lang="en-GB" sz="1600" i="1" err="1">
                <a:latin typeface="Times New Roman" pitchFamily="18" charset="0"/>
                <a:cs typeface="Times New Roman" pitchFamily="18" charset="0"/>
              </a:rPr>
              <a:t>Algorithmwatch</a:t>
            </a:r>
            <a:r>
              <a:rPr lang="en-GB" sz="1600">
                <a:latin typeface="Times New Roman" pitchFamily="18" charset="0"/>
                <a:cs typeface="Times New Roman" pitchFamily="18" charset="0"/>
              </a:rPr>
              <a:t>.</a:t>
            </a:r>
            <a:endParaRPr lang="en-US" sz="1600">
              <a:latin typeface="Times New Roman" pitchFamily="18" charset="0"/>
              <a:cs typeface="Times New Roman" pitchFamily="18" charset="0"/>
            </a:endParaRPr>
          </a:p>
          <a:p>
            <a:pPr algn="just"/>
            <a:r>
              <a:rPr lang="en-GB" sz="1600">
                <a:latin typeface="Times New Roman" pitchFamily="18" charset="0"/>
                <a:cs typeface="Times New Roman" pitchFamily="18" charset="0"/>
              </a:rPr>
              <a:t>Lopez-</a:t>
            </a:r>
            <a:r>
              <a:rPr lang="en-GB" sz="1600" err="1">
                <a:latin typeface="Times New Roman" pitchFamily="18" charset="0"/>
                <a:cs typeface="Times New Roman" pitchFamily="18" charset="0"/>
              </a:rPr>
              <a:t>Cabrales</a:t>
            </a:r>
            <a:r>
              <a:rPr lang="en-GB" sz="1600">
                <a:latin typeface="Times New Roman" pitchFamily="18" charset="0"/>
                <a:cs typeface="Times New Roman" pitchFamily="18" charset="0"/>
              </a:rPr>
              <a:t>, A. and Valle-Cabrera, R., 2020. Sustainable HRM strategies and employment relationships as drivers of the triple bottom line. </a:t>
            </a:r>
            <a:r>
              <a:rPr lang="en-GB" sz="1600" i="1">
                <a:latin typeface="Times New Roman" pitchFamily="18" charset="0"/>
                <a:cs typeface="Times New Roman" pitchFamily="18" charset="0"/>
              </a:rPr>
              <a:t>Human resource management review</a:t>
            </a:r>
            <a:r>
              <a:rPr lang="en-GB" sz="1600">
                <a:latin typeface="Times New Roman" pitchFamily="18" charset="0"/>
                <a:cs typeface="Times New Roman" pitchFamily="18" charset="0"/>
              </a:rPr>
              <a:t>, </a:t>
            </a:r>
            <a:r>
              <a:rPr lang="en-GB" sz="1600" i="1">
                <a:latin typeface="Times New Roman" pitchFamily="18" charset="0"/>
                <a:cs typeface="Times New Roman" pitchFamily="18" charset="0"/>
              </a:rPr>
              <a:t>30</a:t>
            </a:r>
            <a:r>
              <a:rPr lang="en-GB" sz="1600">
                <a:latin typeface="Times New Roman" pitchFamily="18" charset="0"/>
                <a:cs typeface="Times New Roman" pitchFamily="18" charset="0"/>
              </a:rPr>
              <a:t>(3), p.100689.</a:t>
            </a:r>
            <a:endParaRPr lang="en-US" sz="1600">
              <a:latin typeface="Times New Roman" pitchFamily="18" charset="0"/>
              <a:cs typeface="Times New Roman" pitchFamily="18" charset="0"/>
            </a:endParaRPr>
          </a:p>
          <a:p>
            <a:pPr algn="just"/>
            <a:r>
              <a:rPr lang="en-GB" sz="1600">
                <a:latin typeface="Times New Roman" pitchFamily="18" charset="0"/>
                <a:cs typeface="Times New Roman" pitchFamily="18" charset="0"/>
              </a:rPr>
              <a:t>Manresa, A., </a:t>
            </a:r>
            <a:r>
              <a:rPr lang="en-GB" sz="1600" err="1">
                <a:latin typeface="Times New Roman" pitchFamily="18" charset="0"/>
                <a:cs typeface="Times New Roman" pitchFamily="18" charset="0"/>
              </a:rPr>
              <a:t>Bikfalvi</a:t>
            </a:r>
            <a:r>
              <a:rPr lang="en-GB" sz="1600">
                <a:latin typeface="Times New Roman" pitchFamily="18" charset="0"/>
                <a:cs typeface="Times New Roman" pitchFamily="18" charset="0"/>
              </a:rPr>
              <a:t>, A. and Simon, A., 2019. The impact of training and development practices on innovation and financial performance. </a:t>
            </a:r>
            <a:r>
              <a:rPr lang="en-GB" sz="1600" i="1">
                <a:latin typeface="Times New Roman" pitchFamily="18" charset="0"/>
                <a:cs typeface="Times New Roman" pitchFamily="18" charset="0"/>
              </a:rPr>
              <a:t>Industrial and Commercial Training</a:t>
            </a:r>
            <a:r>
              <a:rPr lang="en-GB" sz="1600">
                <a:latin typeface="Times New Roman" pitchFamily="18" charset="0"/>
                <a:cs typeface="Times New Roman" pitchFamily="18" charset="0"/>
              </a:rPr>
              <a:t>.</a:t>
            </a:r>
            <a:endParaRPr lang="en-US" sz="1600">
              <a:latin typeface="Times New Roman" pitchFamily="18" charset="0"/>
              <a:cs typeface="Times New Roman" pitchFamily="18" charset="0"/>
            </a:endParaRPr>
          </a:p>
          <a:p>
            <a:pPr algn="just"/>
            <a:r>
              <a:rPr lang="en-GB" sz="1600" err="1">
                <a:latin typeface="Times New Roman" pitchFamily="18" charset="0"/>
                <a:cs typeface="Times New Roman" pitchFamily="18" charset="0"/>
              </a:rPr>
              <a:t>Mendy</a:t>
            </a:r>
            <a:r>
              <a:rPr lang="en-GB" sz="1600">
                <a:latin typeface="Times New Roman" pitchFamily="18" charset="0"/>
                <a:cs typeface="Times New Roman" pitchFamily="18" charset="0"/>
              </a:rPr>
              <a:t>, J., 2018. Key HRM challenges and benefits: the contributions of the HR scaffolding. In </a:t>
            </a:r>
            <a:r>
              <a:rPr lang="en-GB" sz="1600" i="1">
                <a:latin typeface="Times New Roman" pitchFamily="18" charset="0"/>
                <a:cs typeface="Times New Roman" pitchFamily="18" charset="0"/>
              </a:rPr>
              <a:t>Teaching human resources and organizational </a:t>
            </a:r>
            <a:r>
              <a:rPr lang="en-GB" sz="1600" i="1" err="1">
                <a:latin typeface="Times New Roman" pitchFamily="18" charset="0"/>
                <a:cs typeface="Times New Roman" pitchFamily="18" charset="0"/>
              </a:rPr>
              <a:t>behavior</a:t>
            </a:r>
            <a:r>
              <a:rPr lang="en-GB" sz="1600" i="1">
                <a:latin typeface="Times New Roman" pitchFamily="18" charset="0"/>
                <a:cs typeface="Times New Roman" pitchFamily="18" charset="0"/>
              </a:rPr>
              <a:t> at the college level</a:t>
            </a:r>
            <a:r>
              <a:rPr lang="en-GB" sz="1600">
                <a:latin typeface="Times New Roman" pitchFamily="18" charset="0"/>
                <a:cs typeface="Times New Roman" pitchFamily="18" charset="0"/>
              </a:rPr>
              <a:t> (pp. 1-24). IGI Global.</a:t>
            </a:r>
            <a:endParaRPr lang="en-US" sz="1600">
              <a:latin typeface="Times New Roman" pitchFamily="18" charset="0"/>
              <a:cs typeface="Times New Roman" pitchFamily="18" charset="0"/>
            </a:endParaRPr>
          </a:p>
          <a:p>
            <a:pPr algn="just"/>
            <a:r>
              <a:rPr lang="en-GB" sz="1600" err="1">
                <a:latin typeface="Times New Roman" pitchFamily="18" charset="0"/>
                <a:cs typeface="Times New Roman" pitchFamily="18" charset="0"/>
              </a:rPr>
              <a:t>Rodrigues</a:t>
            </a:r>
            <a:r>
              <a:rPr lang="en-GB" sz="1600">
                <a:latin typeface="Times New Roman" pitchFamily="18" charset="0"/>
                <a:cs typeface="Times New Roman" pitchFamily="18" charset="0"/>
              </a:rPr>
              <a:t> </a:t>
            </a:r>
            <a:r>
              <a:rPr lang="en-GB" sz="1600" err="1">
                <a:latin typeface="Times New Roman" pitchFamily="18" charset="0"/>
                <a:cs typeface="Times New Roman" pitchFamily="18" charset="0"/>
              </a:rPr>
              <a:t>da</a:t>
            </a:r>
            <a:r>
              <a:rPr lang="en-GB" sz="1600">
                <a:latin typeface="Times New Roman" pitchFamily="18" charset="0"/>
                <a:cs typeface="Times New Roman" pitchFamily="18" charset="0"/>
              </a:rPr>
              <a:t> Costa, L. and Maria </a:t>
            </a:r>
            <a:r>
              <a:rPr lang="en-GB" sz="1600" err="1">
                <a:latin typeface="Times New Roman" pitchFamily="18" charset="0"/>
                <a:cs typeface="Times New Roman" pitchFamily="18" charset="0"/>
              </a:rPr>
              <a:t>Correia</a:t>
            </a:r>
            <a:r>
              <a:rPr lang="en-GB" sz="1600">
                <a:latin typeface="Times New Roman" pitchFamily="18" charset="0"/>
                <a:cs typeface="Times New Roman" pitchFamily="18" charset="0"/>
              </a:rPr>
              <a:t> </a:t>
            </a:r>
            <a:r>
              <a:rPr lang="en-GB" sz="1600" err="1">
                <a:latin typeface="Times New Roman" pitchFamily="18" charset="0"/>
                <a:cs typeface="Times New Roman" pitchFamily="18" charset="0"/>
              </a:rPr>
              <a:t>Loureiro</a:t>
            </a:r>
            <a:r>
              <a:rPr lang="en-GB" sz="1600">
                <a:latin typeface="Times New Roman" pitchFamily="18" charset="0"/>
                <a:cs typeface="Times New Roman" pitchFamily="18" charset="0"/>
              </a:rPr>
              <a:t>, S., 2019. The importance of employees’ engagement on the organizational success. </a:t>
            </a:r>
            <a:r>
              <a:rPr lang="en-GB" sz="1600" i="1">
                <a:latin typeface="Times New Roman" pitchFamily="18" charset="0"/>
                <a:cs typeface="Times New Roman" pitchFamily="18" charset="0"/>
              </a:rPr>
              <a:t>Journal of Promotion Management</a:t>
            </a:r>
            <a:r>
              <a:rPr lang="en-GB" sz="1600">
                <a:latin typeface="Times New Roman" pitchFamily="18" charset="0"/>
                <a:cs typeface="Times New Roman" pitchFamily="18" charset="0"/>
              </a:rPr>
              <a:t>, </a:t>
            </a:r>
            <a:r>
              <a:rPr lang="en-GB" sz="1600" i="1">
                <a:latin typeface="Times New Roman" pitchFamily="18" charset="0"/>
                <a:cs typeface="Times New Roman" pitchFamily="18" charset="0"/>
              </a:rPr>
              <a:t>25</a:t>
            </a:r>
            <a:r>
              <a:rPr lang="en-GB" sz="1600">
                <a:latin typeface="Times New Roman" pitchFamily="18" charset="0"/>
                <a:cs typeface="Times New Roman" pitchFamily="18" charset="0"/>
              </a:rPr>
              <a:t>(3), pp.328-336.</a:t>
            </a:r>
            <a:endParaRPr lang="en-US" sz="1600">
              <a:latin typeface="Times New Roman" pitchFamily="18" charset="0"/>
              <a:cs typeface="Times New Roman" pitchFamily="18" charset="0"/>
            </a:endParaRPr>
          </a:p>
          <a:p>
            <a:pPr algn="just"/>
            <a:r>
              <a:rPr lang="en-GB" sz="1600" err="1">
                <a:latin typeface="Times New Roman" pitchFamily="18" charset="0"/>
                <a:cs typeface="Times New Roman" pitchFamily="18" charset="0"/>
              </a:rPr>
              <a:t>Zeebaree</a:t>
            </a:r>
            <a:r>
              <a:rPr lang="en-GB" sz="1600">
                <a:latin typeface="Times New Roman" pitchFamily="18" charset="0"/>
                <a:cs typeface="Times New Roman" pitchFamily="18" charset="0"/>
              </a:rPr>
              <a:t>, S.R., </a:t>
            </a:r>
            <a:r>
              <a:rPr lang="en-GB" sz="1600" err="1">
                <a:latin typeface="Times New Roman" pitchFamily="18" charset="0"/>
                <a:cs typeface="Times New Roman" pitchFamily="18" charset="0"/>
              </a:rPr>
              <a:t>Shukur</a:t>
            </a:r>
            <a:r>
              <a:rPr lang="en-GB" sz="1600">
                <a:latin typeface="Times New Roman" pitchFamily="18" charset="0"/>
                <a:cs typeface="Times New Roman" pitchFamily="18" charset="0"/>
              </a:rPr>
              <a:t>, H.M. and </a:t>
            </a:r>
            <a:r>
              <a:rPr lang="en-GB" sz="1600" err="1">
                <a:latin typeface="Times New Roman" pitchFamily="18" charset="0"/>
                <a:cs typeface="Times New Roman" pitchFamily="18" charset="0"/>
              </a:rPr>
              <a:t>Hussan</a:t>
            </a:r>
            <a:r>
              <a:rPr lang="en-GB" sz="1600">
                <a:latin typeface="Times New Roman" pitchFamily="18" charset="0"/>
                <a:cs typeface="Times New Roman" pitchFamily="18" charset="0"/>
              </a:rPr>
              <a:t>, B.K., 2019. Human resource management systems for enterprise organizations: A review. </a:t>
            </a:r>
            <a:r>
              <a:rPr lang="en-GB" sz="1600" i="1">
                <a:latin typeface="Times New Roman" pitchFamily="18" charset="0"/>
                <a:cs typeface="Times New Roman" pitchFamily="18" charset="0"/>
              </a:rPr>
              <a:t>Periodicals of Engineering and Natural Sciences (PEN)</a:t>
            </a:r>
            <a:r>
              <a:rPr lang="en-GB" sz="1600">
                <a:latin typeface="Times New Roman" pitchFamily="18" charset="0"/>
                <a:cs typeface="Times New Roman" pitchFamily="18" charset="0"/>
              </a:rPr>
              <a:t>, </a:t>
            </a:r>
            <a:r>
              <a:rPr lang="en-GB" sz="1600" i="1">
                <a:latin typeface="Times New Roman" pitchFamily="18" charset="0"/>
                <a:cs typeface="Times New Roman" pitchFamily="18" charset="0"/>
              </a:rPr>
              <a:t>7</a:t>
            </a:r>
            <a:r>
              <a:rPr lang="en-GB" sz="1600">
                <a:latin typeface="Times New Roman" pitchFamily="18" charset="0"/>
                <a:cs typeface="Times New Roman" pitchFamily="18" charset="0"/>
              </a:rPr>
              <a:t>(2), pp.660-669.</a:t>
            </a:r>
            <a:endParaRPr lang="en-US" sz="1600">
              <a:latin typeface="Times New Roman" pitchFamily="18" charset="0"/>
              <a:cs typeface="Times New Roman" pitchFamily="18" charset="0"/>
            </a:endParaRPr>
          </a:p>
          <a:p>
            <a:pPr algn="just"/>
            <a:r>
              <a:rPr lang="en-GB" sz="1600" b="1">
                <a:latin typeface="Times New Roman" pitchFamily="18" charset="0"/>
                <a:cs typeface="Times New Roman" pitchFamily="18" charset="0"/>
              </a:rPr>
              <a:t> </a:t>
            </a:r>
            <a:endParaRPr lang="en-US" sz="1600">
              <a:latin typeface="Times New Roman" pitchFamily="18" charset="0"/>
              <a:cs typeface="Times New Roman" pitchFamily="18" charset="0"/>
            </a:endParaRPr>
          </a:p>
          <a:p>
            <a:pPr algn="just">
              <a:lnSpc>
                <a:spcPct val="150000"/>
              </a:lnSpc>
            </a:pPr>
            <a:endParaRPr lang="en-US" sz="1600">
              <a:latin typeface="Times New Roman" pitchFamily="18" charset="0"/>
              <a:cs typeface="Times New Roman"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p:cNvPicPr>
            <a:picLocks noChangeAspect="1" noChangeArrowheads="1"/>
          </p:cNvPicPr>
          <p:nvPr/>
        </p:nvPicPr>
        <p:blipFill>
          <a:blip r:embed="rId2"/>
          <a:srcRect/>
          <a:stretch>
            <a:fillRect/>
          </a:stretch>
        </p:blipFill>
        <p:spPr bwMode="auto">
          <a:xfrm>
            <a:off x="1" y="0"/>
            <a:ext cx="9144000" cy="6857999"/>
          </a:xfrm>
          <a:prstGeom prst="rect">
            <a:avLst/>
          </a:prstGeom>
          <a:noFill/>
          <a:ln w="9525">
            <a:noFill/>
            <a:miter lim="800000"/>
            <a:headEnd/>
            <a:tailEnd/>
          </a:ln>
          <a:effectLst/>
        </p:spPr>
      </p:pic>
      <p:sp>
        <p:nvSpPr>
          <p:cNvPr id="2" name="Title 1"/>
          <p:cNvSpPr>
            <a:spLocks noGrp="1"/>
          </p:cNvSpPr>
          <p:nvPr>
            <p:ph type="title"/>
          </p:nvPr>
        </p:nvSpPr>
        <p:spPr/>
        <p:txBody>
          <a:bodyPr>
            <a:normAutofit/>
          </a:bodyPr>
          <a:lstStyle/>
          <a:p>
            <a:endParaRPr lang="en-US" sz="2600" b="1">
              <a:latin typeface="Times New Roman" pitchFamily="18" charset="0"/>
              <a:cs typeface="Times New Roman" pitchFamily="18" charset="0"/>
            </a:endParaRPr>
          </a:p>
        </p:txBody>
      </p:sp>
      <p:pic>
        <p:nvPicPr>
          <p:cNvPr id="4" name="Picture 1"/>
          <p:cNvPicPr>
            <a:picLocks noGrp="1" noChangeAspect="1" noChangeArrowheads="1"/>
          </p:cNvPicPr>
          <p:nvPr>
            <p:ph idx="1"/>
          </p:nvPr>
        </p:nvPicPr>
        <p:blipFill>
          <a:blip r:embed="rId3"/>
          <a:srcRect/>
          <a:stretch>
            <a:fillRect/>
          </a:stretch>
        </p:blipFill>
        <p:spPr bwMode="auto">
          <a:xfrm>
            <a:off x="1" y="0"/>
            <a:ext cx="9144000" cy="6857999"/>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14</Slides>
  <Notes>11</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     DEVELOPING RELATIONSHIPS AND WORKPLACE ACHIEVEMENTS   Individual Presentation on ‘Training and Development needs for a HR officer’      </vt:lpstr>
      <vt:lpstr>Introduction  </vt:lpstr>
      <vt:lpstr> Overview of the company  </vt:lpstr>
      <vt:lpstr> Identify knowledge, skills, and behaviour (KSB) required by HR Professionals  </vt:lpstr>
      <vt:lpstr>Identify knowledge, skills, and behaviour (KSB) required by HR Professionals</vt:lpstr>
      <vt:lpstr>Identify knowledge, skills, and behaviour (KSB) required by HR Professionals</vt:lpstr>
      <vt:lpstr>Rationale behind acknowledging KSB requirements and its link to chosen organisation</vt:lpstr>
      <vt:lpstr> Completing the Skills audit  </vt:lpstr>
      <vt:lpstr>Identifying training needs</vt:lpstr>
      <vt:lpstr>Identifying the benefits of training and development as a HR officer </vt:lpstr>
      <vt:lpstr>Critically assessing impacts of benefits on chosen organisation </vt:lpstr>
      <vt:lpstr>Conclusion  </vt:lpstr>
      <vt:lpstr> 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DEVELOPING RELATIONSHIPS AND WORKPLACE ACHIEVEMENTS   Individual Presentation on ‘Training and Development needs for a HR officer’      </dc:title>
  <cp:lastModifiedBy>Microsoft Office User</cp:lastModifiedBy>
  <cp:revision>2</cp:revision>
  <dcterms:created xsi:type="dcterms:W3CDTF">2022-01-08T09:53:01Z</dcterms:created>
  <dcterms:modified xsi:type="dcterms:W3CDTF">2022-01-12T13:11:53Z</dcterms:modified>
</cp:coreProperties>
</file>