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6" r:id="rId2"/>
    <p:sldId id="257" r:id="rId3"/>
    <p:sldId id="258" r:id="rId4"/>
    <p:sldId id="259" r:id="rId5"/>
    <p:sldId id="269" r:id="rId6"/>
    <p:sldId id="261" r:id="rId7"/>
    <p:sldId id="262" r:id="rId8"/>
    <p:sldId id="263" r:id="rId9"/>
    <p:sldId id="271" r:id="rId10"/>
    <p:sldId id="267" r:id="rId11"/>
    <p:sldId id="270" r:id="rId12"/>
    <p:sldId id="264" r:id="rId13"/>
    <p:sldId id="265"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9562D13-3D30-346E-5197-FD27BDB219E7}" v="1113" dt="2022-07-07T20:57:32.117"/>
    <p1510:client id="{4DC00FB7-7B73-6786-545D-7AE0540ADD33}" v="2980" dt="2022-07-07T15:37:09.355"/>
    <p1510:client id="{5843B11D-A2FA-4EF1-9E7B-567369736F12}" v="13" dt="2022-07-07T15:52:47.190"/>
    <p1510:client id="{9AF3154A-7246-BF9F-C1CA-1CE27A13DD14}" v="38" dt="2022-07-08T09:49:06.996"/>
    <p1510:client id="{E5E07344-D18F-0182-4B9D-43999EF197F5}" v="167" dt="2022-07-07T20:54:39.6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56BB7D9-9F8C-47F9-ABAB-E75F73840A21}" type="doc">
      <dgm:prSet loTypeId="urn:microsoft.com/office/officeart/2005/8/layout/default" loCatId="list" qsTypeId="urn:microsoft.com/office/officeart/2005/8/quickstyle/simple5" qsCatId="simple" csTypeId="urn:microsoft.com/office/officeart/2005/8/colors/colorful2" csCatId="colorful" phldr="1"/>
      <dgm:spPr/>
      <dgm:t>
        <a:bodyPr/>
        <a:lstStyle/>
        <a:p>
          <a:endParaRPr lang="en-US"/>
        </a:p>
      </dgm:t>
    </dgm:pt>
    <dgm:pt modelId="{FD79F144-5511-4E6E-A81D-9F46F7153F5D}">
      <dgm:prSet/>
      <dgm:spPr/>
      <dgm:t>
        <a:bodyPr/>
        <a:lstStyle/>
        <a:p>
          <a:pPr rtl="0"/>
          <a:r>
            <a:rPr lang="en-US">
              <a:latin typeface="Corbel" panose="020B0503020204020204"/>
            </a:rPr>
            <a:t>Location: Leamington Spa;</a:t>
          </a:r>
        </a:p>
      </dgm:t>
    </dgm:pt>
    <dgm:pt modelId="{F2F252DF-3F24-4A51-9E6B-645CAA2D1C03}" type="parTrans" cxnId="{5046C594-C6B9-4E12-A7FA-B1DE0CF61CBC}">
      <dgm:prSet/>
      <dgm:spPr/>
      <dgm:t>
        <a:bodyPr/>
        <a:lstStyle/>
        <a:p>
          <a:endParaRPr lang="en-US"/>
        </a:p>
      </dgm:t>
    </dgm:pt>
    <dgm:pt modelId="{60735340-3F4E-4428-8092-CF92AF1382D6}" type="sibTrans" cxnId="{5046C594-C6B9-4E12-A7FA-B1DE0CF61CBC}">
      <dgm:prSet/>
      <dgm:spPr/>
      <dgm:t>
        <a:bodyPr/>
        <a:lstStyle/>
        <a:p>
          <a:endParaRPr lang="en-US"/>
        </a:p>
      </dgm:t>
    </dgm:pt>
    <dgm:pt modelId="{0F745B1B-26CA-421C-9C70-79961980E88B}">
      <dgm:prSet phldr="0"/>
      <dgm:spPr/>
      <dgm:t>
        <a:bodyPr/>
        <a:lstStyle/>
        <a:p>
          <a:pPr rtl="0"/>
          <a:r>
            <a:rPr lang="en-US">
              <a:latin typeface="Corbel" panose="020B0503020204020204"/>
            </a:rPr>
            <a:t>Company: ENJOY ITALY PASTA BAR</a:t>
          </a:r>
        </a:p>
      </dgm:t>
    </dgm:pt>
    <dgm:pt modelId="{51A94789-FB89-49E8-9A4D-20A6F85F0299}" type="parTrans" cxnId="{5932EB13-2EA5-49FA-9156-C7B597CB5FD2}">
      <dgm:prSet/>
      <dgm:spPr/>
    </dgm:pt>
    <dgm:pt modelId="{D259C535-1C51-4A0E-AD9E-59AE838284E7}" type="sibTrans" cxnId="{5932EB13-2EA5-49FA-9156-C7B597CB5FD2}">
      <dgm:prSet/>
      <dgm:spPr/>
    </dgm:pt>
    <dgm:pt modelId="{A2D3378A-4624-4B1C-B2F7-56EC342FBB3F}">
      <dgm:prSet phldr="0"/>
      <dgm:spPr/>
      <dgm:t>
        <a:bodyPr/>
        <a:lstStyle/>
        <a:p>
          <a:pPr rtl="0"/>
          <a:r>
            <a:rPr lang="en-US">
              <a:latin typeface="Corbel" panose="020B0503020204020204"/>
            </a:rPr>
            <a:t>Mission: to</a:t>
          </a:r>
          <a:r>
            <a:rPr lang="en-US"/>
            <a:t> be one of the most successful food trucks in </a:t>
          </a:r>
          <a:r>
            <a:rPr lang="en-US">
              <a:latin typeface="Corbel" panose="020B0503020204020204"/>
            </a:rPr>
            <a:t>town</a:t>
          </a:r>
          <a:endParaRPr lang="en-GB">
            <a:latin typeface="Corbel" panose="020B0503020204020204"/>
          </a:endParaRPr>
        </a:p>
      </dgm:t>
    </dgm:pt>
    <dgm:pt modelId="{AA7BDAC0-6AEB-4812-923C-9310D451CF6D}" type="parTrans" cxnId="{00A259B4-420E-4CD7-A932-27E2FBFE106E}">
      <dgm:prSet/>
      <dgm:spPr/>
    </dgm:pt>
    <dgm:pt modelId="{33B57013-6278-4E7B-A78C-7F1FBA1D9A83}" type="sibTrans" cxnId="{00A259B4-420E-4CD7-A932-27E2FBFE106E}">
      <dgm:prSet/>
      <dgm:spPr/>
    </dgm:pt>
    <dgm:pt modelId="{DA79F0A4-095F-4C73-8195-8831C2E0747C}">
      <dgm:prSet phldr="0"/>
      <dgm:spPr/>
      <dgm:t>
        <a:bodyPr/>
        <a:lstStyle/>
        <a:p>
          <a:pPr rtl="0"/>
          <a:r>
            <a:rPr lang="en-US">
              <a:latin typeface="Corbel" panose="020B0503020204020204"/>
            </a:rPr>
            <a:t>Legal structure: General Partenership, </a:t>
          </a:r>
          <a:endParaRPr lang="en-GB"/>
        </a:p>
      </dgm:t>
    </dgm:pt>
    <dgm:pt modelId="{486740CA-ED34-454C-9EDE-945284CFEA35}" type="parTrans" cxnId="{2A750A57-6D5D-4EF5-8304-1A5A8B382CA0}">
      <dgm:prSet/>
      <dgm:spPr/>
    </dgm:pt>
    <dgm:pt modelId="{0DE63D6E-F0BC-43C6-BF19-F16509887264}" type="sibTrans" cxnId="{2A750A57-6D5D-4EF5-8304-1A5A8B382CA0}">
      <dgm:prSet/>
      <dgm:spPr/>
    </dgm:pt>
    <dgm:pt modelId="{9C9AC477-065D-401C-991A-38A93EA1DF1B}" type="pres">
      <dgm:prSet presAssocID="{E56BB7D9-9F8C-47F9-ABAB-E75F73840A21}" presName="diagram" presStyleCnt="0">
        <dgm:presLayoutVars>
          <dgm:dir/>
          <dgm:resizeHandles val="exact"/>
        </dgm:presLayoutVars>
      </dgm:prSet>
      <dgm:spPr/>
    </dgm:pt>
    <dgm:pt modelId="{988EDAB1-B73B-4280-A2A3-78C5C8AB33AD}" type="pres">
      <dgm:prSet presAssocID="{0F745B1B-26CA-421C-9C70-79961980E88B}" presName="node" presStyleLbl="node1" presStyleIdx="0" presStyleCnt="4">
        <dgm:presLayoutVars>
          <dgm:bulletEnabled val="1"/>
        </dgm:presLayoutVars>
      </dgm:prSet>
      <dgm:spPr/>
    </dgm:pt>
    <dgm:pt modelId="{CC24EB29-AEC8-4DEE-854C-B53F7557243B}" type="pres">
      <dgm:prSet presAssocID="{D259C535-1C51-4A0E-AD9E-59AE838284E7}" presName="sibTrans" presStyleCnt="0"/>
      <dgm:spPr/>
    </dgm:pt>
    <dgm:pt modelId="{BD3DADB4-C99E-4236-94EA-E2CE1AF62404}" type="pres">
      <dgm:prSet presAssocID="{FD79F144-5511-4E6E-A81D-9F46F7153F5D}" presName="node" presStyleLbl="node1" presStyleIdx="1" presStyleCnt="4">
        <dgm:presLayoutVars>
          <dgm:bulletEnabled val="1"/>
        </dgm:presLayoutVars>
      </dgm:prSet>
      <dgm:spPr/>
    </dgm:pt>
    <dgm:pt modelId="{DCE0A75E-F3F9-4675-9498-6DA455A1C41B}" type="pres">
      <dgm:prSet presAssocID="{60735340-3F4E-4428-8092-CF92AF1382D6}" presName="sibTrans" presStyleCnt="0"/>
      <dgm:spPr/>
    </dgm:pt>
    <dgm:pt modelId="{91216706-26DA-46C6-AD50-A20D679FB364}" type="pres">
      <dgm:prSet presAssocID="{A2D3378A-4624-4B1C-B2F7-56EC342FBB3F}" presName="node" presStyleLbl="node1" presStyleIdx="2" presStyleCnt="4">
        <dgm:presLayoutVars>
          <dgm:bulletEnabled val="1"/>
        </dgm:presLayoutVars>
      </dgm:prSet>
      <dgm:spPr/>
    </dgm:pt>
    <dgm:pt modelId="{38CE1C31-C1B7-48B4-918D-2434A8A0CDCA}" type="pres">
      <dgm:prSet presAssocID="{33B57013-6278-4E7B-A78C-7F1FBA1D9A83}" presName="sibTrans" presStyleCnt="0"/>
      <dgm:spPr/>
    </dgm:pt>
    <dgm:pt modelId="{249F97AE-9630-4EF5-A9B1-0C23407F5B0F}" type="pres">
      <dgm:prSet presAssocID="{DA79F0A4-095F-4C73-8195-8831C2E0747C}" presName="node" presStyleLbl="node1" presStyleIdx="3" presStyleCnt="4">
        <dgm:presLayoutVars>
          <dgm:bulletEnabled val="1"/>
        </dgm:presLayoutVars>
      </dgm:prSet>
      <dgm:spPr/>
    </dgm:pt>
  </dgm:ptLst>
  <dgm:cxnLst>
    <dgm:cxn modelId="{5932EB13-2EA5-49FA-9156-C7B597CB5FD2}" srcId="{E56BB7D9-9F8C-47F9-ABAB-E75F73840A21}" destId="{0F745B1B-26CA-421C-9C70-79961980E88B}" srcOrd="0" destOrd="0" parTransId="{51A94789-FB89-49E8-9A4D-20A6F85F0299}" sibTransId="{D259C535-1C51-4A0E-AD9E-59AE838284E7}"/>
    <dgm:cxn modelId="{A1109019-2EC9-45F5-AC7A-ED576FB20087}" type="presOf" srcId="{0F745B1B-26CA-421C-9C70-79961980E88B}" destId="{988EDAB1-B73B-4280-A2A3-78C5C8AB33AD}" srcOrd="0" destOrd="0" presId="urn:microsoft.com/office/officeart/2005/8/layout/default"/>
    <dgm:cxn modelId="{2A750A57-6D5D-4EF5-8304-1A5A8B382CA0}" srcId="{E56BB7D9-9F8C-47F9-ABAB-E75F73840A21}" destId="{DA79F0A4-095F-4C73-8195-8831C2E0747C}" srcOrd="3" destOrd="0" parTransId="{486740CA-ED34-454C-9EDE-945284CFEA35}" sibTransId="{0DE63D6E-F0BC-43C6-BF19-F16509887264}"/>
    <dgm:cxn modelId="{5AB30F7D-F0C6-4CD7-B63A-B876F8CAF399}" type="presOf" srcId="{DA79F0A4-095F-4C73-8195-8831C2E0747C}" destId="{249F97AE-9630-4EF5-A9B1-0C23407F5B0F}" srcOrd="0" destOrd="0" presId="urn:microsoft.com/office/officeart/2005/8/layout/default"/>
    <dgm:cxn modelId="{A888E17E-A91F-4B78-BF36-D37B0EB6BD98}" type="presOf" srcId="{E56BB7D9-9F8C-47F9-ABAB-E75F73840A21}" destId="{9C9AC477-065D-401C-991A-38A93EA1DF1B}" srcOrd="0" destOrd="0" presId="urn:microsoft.com/office/officeart/2005/8/layout/default"/>
    <dgm:cxn modelId="{05047A92-3A25-41E9-96D3-92DC623287B9}" type="presOf" srcId="{A2D3378A-4624-4B1C-B2F7-56EC342FBB3F}" destId="{91216706-26DA-46C6-AD50-A20D679FB364}" srcOrd="0" destOrd="0" presId="urn:microsoft.com/office/officeart/2005/8/layout/default"/>
    <dgm:cxn modelId="{5046C594-C6B9-4E12-A7FA-B1DE0CF61CBC}" srcId="{E56BB7D9-9F8C-47F9-ABAB-E75F73840A21}" destId="{FD79F144-5511-4E6E-A81D-9F46F7153F5D}" srcOrd="1" destOrd="0" parTransId="{F2F252DF-3F24-4A51-9E6B-645CAA2D1C03}" sibTransId="{60735340-3F4E-4428-8092-CF92AF1382D6}"/>
    <dgm:cxn modelId="{00A259B4-420E-4CD7-A932-27E2FBFE106E}" srcId="{E56BB7D9-9F8C-47F9-ABAB-E75F73840A21}" destId="{A2D3378A-4624-4B1C-B2F7-56EC342FBB3F}" srcOrd="2" destOrd="0" parTransId="{AA7BDAC0-6AEB-4812-923C-9310D451CF6D}" sibTransId="{33B57013-6278-4E7B-A78C-7F1FBA1D9A83}"/>
    <dgm:cxn modelId="{AA91C0E2-EEBD-4B7E-BA22-0E3A6DD807B6}" type="presOf" srcId="{FD79F144-5511-4E6E-A81D-9F46F7153F5D}" destId="{BD3DADB4-C99E-4236-94EA-E2CE1AF62404}" srcOrd="0" destOrd="0" presId="urn:microsoft.com/office/officeart/2005/8/layout/default"/>
    <dgm:cxn modelId="{6BFDAFB8-9BAC-4C40-8AEC-AE9F15596616}" type="presParOf" srcId="{9C9AC477-065D-401C-991A-38A93EA1DF1B}" destId="{988EDAB1-B73B-4280-A2A3-78C5C8AB33AD}" srcOrd="0" destOrd="0" presId="urn:microsoft.com/office/officeart/2005/8/layout/default"/>
    <dgm:cxn modelId="{035E2D76-DC0D-4CD5-8654-3A264AA81430}" type="presParOf" srcId="{9C9AC477-065D-401C-991A-38A93EA1DF1B}" destId="{CC24EB29-AEC8-4DEE-854C-B53F7557243B}" srcOrd="1" destOrd="0" presId="urn:microsoft.com/office/officeart/2005/8/layout/default"/>
    <dgm:cxn modelId="{401F8253-E803-4EBA-B5ED-A7AB1D4FFCA5}" type="presParOf" srcId="{9C9AC477-065D-401C-991A-38A93EA1DF1B}" destId="{BD3DADB4-C99E-4236-94EA-E2CE1AF62404}" srcOrd="2" destOrd="0" presId="urn:microsoft.com/office/officeart/2005/8/layout/default"/>
    <dgm:cxn modelId="{327ED867-9098-4E80-BF35-67EA22114E3F}" type="presParOf" srcId="{9C9AC477-065D-401C-991A-38A93EA1DF1B}" destId="{DCE0A75E-F3F9-4675-9498-6DA455A1C41B}" srcOrd="3" destOrd="0" presId="urn:microsoft.com/office/officeart/2005/8/layout/default"/>
    <dgm:cxn modelId="{C7698EBC-F2F1-4EEB-AE50-32EB91919CF3}" type="presParOf" srcId="{9C9AC477-065D-401C-991A-38A93EA1DF1B}" destId="{91216706-26DA-46C6-AD50-A20D679FB364}" srcOrd="4" destOrd="0" presId="urn:microsoft.com/office/officeart/2005/8/layout/default"/>
    <dgm:cxn modelId="{A0B8E0FC-2151-4B73-B59C-B8C33F5FB64B}" type="presParOf" srcId="{9C9AC477-065D-401C-991A-38A93EA1DF1B}" destId="{38CE1C31-C1B7-48B4-918D-2434A8A0CDCA}" srcOrd="5" destOrd="0" presId="urn:microsoft.com/office/officeart/2005/8/layout/default"/>
    <dgm:cxn modelId="{878E0732-436E-4BD6-B374-24B9213460C3}" type="presParOf" srcId="{9C9AC477-065D-401C-991A-38A93EA1DF1B}" destId="{249F97AE-9630-4EF5-A9B1-0C23407F5B0F}" srcOrd="6"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A883B03-6763-46FE-9152-178D6A17568D}" type="doc">
      <dgm:prSet loTypeId="urn:microsoft.com/office/officeart/2018/2/layout/IconCircle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8E2A1E8-0E88-4BB0-B316-29D043439186}">
      <dgm:prSet/>
      <dgm:spPr/>
      <dgm:t>
        <a:bodyPr/>
        <a:lstStyle/>
        <a:p>
          <a:r>
            <a:rPr lang="en-GB" b="1">
              <a:latin typeface="Arial"/>
              <a:cs typeface="Arial"/>
            </a:rPr>
            <a:t>Operational Manager / Accountant: order products, dealing with suppliers, searching for the best deals and</a:t>
          </a:r>
          <a:endParaRPr lang="en-US" b="1">
            <a:latin typeface="Arial"/>
            <a:cs typeface="Arial"/>
          </a:endParaRPr>
        </a:p>
      </dgm:t>
    </dgm:pt>
    <dgm:pt modelId="{5459B723-2038-4A24-805B-05BE1984645F}" type="parTrans" cxnId="{401E8CB7-210A-453C-A5C5-AE23EAD5E54E}">
      <dgm:prSet/>
      <dgm:spPr/>
      <dgm:t>
        <a:bodyPr/>
        <a:lstStyle/>
        <a:p>
          <a:endParaRPr lang="en-US"/>
        </a:p>
      </dgm:t>
    </dgm:pt>
    <dgm:pt modelId="{9087F9A5-E10A-404C-9A16-FFCD9DE374D3}" type="sibTrans" cxnId="{401E8CB7-210A-453C-A5C5-AE23EAD5E54E}">
      <dgm:prSet/>
      <dgm:spPr/>
      <dgm:t>
        <a:bodyPr/>
        <a:lstStyle/>
        <a:p>
          <a:endParaRPr lang="en-US"/>
        </a:p>
      </dgm:t>
    </dgm:pt>
    <dgm:pt modelId="{91647677-F8B0-496E-96FD-A8A723085C52}">
      <dgm:prSet/>
      <dgm:spPr/>
      <dgm:t>
        <a:bodyPr/>
        <a:lstStyle/>
        <a:p>
          <a:r>
            <a:rPr lang="en-GB" b="1">
              <a:latin typeface="Arial"/>
              <a:cs typeface="Arial"/>
            </a:rPr>
            <a:t>Chef: Stock management / Cooking fresh food / Following food and safety legislation</a:t>
          </a:r>
          <a:endParaRPr lang="en-US" b="1">
            <a:latin typeface="Arial"/>
            <a:cs typeface="Arial"/>
          </a:endParaRPr>
        </a:p>
      </dgm:t>
    </dgm:pt>
    <dgm:pt modelId="{AA43AE62-AC8F-43F5-9844-C0E12922153C}" type="parTrans" cxnId="{5550805A-964D-426D-A24B-DCD9B90D0387}">
      <dgm:prSet/>
      <dgm:spPr/>
      <dgm:t>
        <a:bodyPr/>
        <a:lstStyle/>
        <a:p>
          <a:endParaRPr lang="en-US"/>
        </a:p>
      </dgm:t>
    </dgm:pt>
    <dgm:pt modelId="{A24310E1-5ED2-4531-8F8C-D0C068373401}" type="sibTrans" cxnId="{5550805A-964D-426D-A24B-DCD9B90D0387}">
      <dgm:prSet/>
      <dgm:spPr/>
      <dgm:t>
        <a:bodyPr/>
        <a:lstStyle/>
        <a:p>
          <a:endParaRPr lang="en-US"/>
        </a:p>
      </dgm:t>
    </dgm:pt>
    <dgm:pt modelId="{4E154D75-D159-48B0-9809-265E1A2EA0DA}">
      <dgm:prSet/>
      <dgm:spPr/>
      <dgm:t>
        <a:bodyPr/>
        <a:lstStyle/>
        <a:p>
          <a:r>
            <a:rPr lang="en-GB" b="1">
              <a:latin typeface="Arial"/>
              <a:cs typeface="Arial"/>
            </a:rPr>
            <a:t>Cashier : Manage the transaction with the customers / Ensure prices are accurate / collect payment / Issue receipts (refund/change)</a:t>
          </a:r>
          <a:endParaRPr lang="en-US" b="1">
            <a:latin typeface="Arial"/>
            <a:cs typeface="Arial"/>
          </a:endParaRPr>
        </a:p>
      </dgm:t>
    </dgm:pt>
    <dgm:pt modelId="{C6C41A8A-A673-42BB-B113-510FD4994739}" type="parTrans" cxnId="{4EE14F2C-ED8E-4AF1-B8D4-0B9EC5F1D113}">
      <dgm:prSet/>
      <dgm:spPr/>
      <dgm:t>
        <a:bodyPr/>
        <a:lstStyle/>
        <a:p>
          <a:endParaRPr lang="en-US"/>
        </a:p>
      </dgm:t>
    </dgm:pt>
    <dgm:pt modelId="{B3A0E372-7D6C-4B76-AC0D-8C8177BAD0C7}" type="sibTrans" cxnId="{4EE14F2C-ED8E-4AF1-B8D4-0B9EC5F1D113}">
      <dgm:prSet/>
      <dgm:spPr/>
      <dgm:t>
        <a:bodyPr/>
        <a:lstStyle/>
        <a:p>
          <a:endParaRPr lang="en-US"/>
        </a:p>
      </dgm:t>
    </dgm:pt>
    <dgm:pt modelId="{A23BDD6A-50C7-44E5-9D0C-3D2F85BF428F}" type="pres">
      <dgm:prSet presAssocID="{6A883B03-6763-46FE-9152-178D6A17568D}" presName="root" presStyleCnt="0">
        <dgm:presLayoutVars>
          <dgm:dir/>
          <dgm:resizeHandles val="exact"/>
        </dgm:presLayoutVars>
      </dgm:prSet>
      <dgm:spPr/>
    </dgm:pt>
    <dgm:pt modelId="{0782ED23-FD7E-4555-BA79-4F0B6ED35615}" type="pres">
      <dgm:prSet presAssocID="{6A883B03-6763-46FE-9152-178D6A17568D}" presName="container" presStyleCnt="0">
        <dgm:presLayoutVars>
          <dgm:dir/>
          <dgm:resizeHandles val="exact"/>
        </dgm:presLayoutVars>
      </dgm:prSet>
      <dgm:spPr/>
    </dgm:pt>
    <dgm:pt modelId="{06B640A1-1F82-4741-B8F0-2DFFED79CBAE}" type="pres">
      <dgm:prSet presAssocID="{F8E2A1E8-0E88-4BB0-B316-29D043439186}" presName="compNode" presStyleCnt="0"/>
      <dgm:spPr/>
    </dgm:pt>
    <dgm:pt modelId="{A3764840-C0F2-4BDE-A19D-F3EC4BA89823}" type="pres">
      <dgm:prSet presAssocID="{F8E2A1E8-0E88-4BB0-B316-29D043439186}" presName="iconBgRect" presStyleLbl="bgShp" presStyleIdx="0" presStyleCnt="3"/>
      <dgm:spPr/>
    </dgm:pt>
    <dgm:pt modelId="{E854D972-D0F9-47B3-94A3-DCF7975C014F}" type="pres">
      <dgm:prSet presAssocID="{F8E2A1E8-0E88-4BB0-B316-29D043439186}"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ierarchy"/>
        </a:ext>
      </dgm:extLst>
    </dgm:pt>
    <dgm:pt modelId="{A943614A-0209-4958-BB25-B810FE5A4DA0}" type="pres">
      <dgm:prSet presAssocID="{F8E2A1E8-0E88-4BB0-B316-29D043439186}" presName="spaceRect" presStyleCnt="0"/>
      <dgm:spPr/>
    </dgm:pt>
    <dgm:pt modelId="{1D4B9412-8CD6-4E44-9C3F-864253EFE638}" type="pres">
      <dgm:prSet presAssocID="{F8E2A1E8-0E88-4BB0-B316-29D043439186}" presName="textRect" presStyleLbl="revTx" presStyleIdx="0" presStyleCnt="3">
        <dgm:presLayoutVars>
          <dgm:chMax val="1"/>
          <dgm:chPref val="1"/>
        </dgm:presLayoutVars>
      </dgm:prSet>
      <dgm:spPr/>
    </dgm:pt>
    <dgm:pt modelId="{99946AB7-4363-4A09-9124-460FB4376717}" type="pres">
      <dgm:prSet presAssocID="{9087F9A5-E10A-404C-9A16-FFCD9DE374D3}" presName="sibTrans" presStyleLbl="sibTrans2D1" presStyleIdx="0" presStyleCnt="0"/>
      <dgm:spPr/>
    </dgm:pt>
    <dgm:pt modelId="{3F964E3F-398B-4139-ABF1-D6DEF18EDE1E}" type="pres">
      <dgm:prSet presAssocID="{91647677-F8B0-496E-96FD-A8A723085C52}" presName="compNode" presStyleCnt="0"/>
      <dgm:spPr/>
    </dgm:pt>
    <dgm:pt modelId="{9E6B7985-6958-4A89-8AFF-49C28912F112}" type="pres">
      <dgm:prSet presAssocID="{91647677-F8B0-496E-96FD-A8A723085C52}" presName="iconBgRect" presStyleLbl="bgShp" presStyleIdx="1" presStyleCnt="3"/>
      <dgm:spPr/>
    </dgm:pt>
    <dgm:pt modelId="{C615A4D4-36F1-4697-830D-BA9C14F407C9}" type="pres">
      <dgm:prSet presAssocID="{91647677-F8B0-496E-96FD-A8A723085C5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f"/>
        </a:ext>
      </dgm:extLst>
    </dgm:pt>
    <dgm:pt modelId="{525B3167-B922-47B2-8AD5-A4F3A5B6AEE0}" type="pres">
      <dgm:prSet presAssocID="{91647677-F8B0-496E-96FD-A8A723085C52}" presName="spaceRect" presStyleCnt="0"/>
      <dgm:spPr/>
    </dgm:pt>
    <dgm:pt modelId="{3357CEBD-14EC-4630-AC8C-925540907F1E}" type="pres">
      <dgm:prSet presAssocID="{91647677-F8B0-496E-96FD-A8A723085C52}" presName="textRect" presStyleLbl="revTx" presStyleIdx="1" presStyleCnt="3">
        <dgm:presLayoutVars>
          <dgm:chMax val="1"/>
          <dgm:chPref val="1"/>
        </dgm:presLayoutVars>
      </dgm:prSet>
      <dgm:spPr/>
    </dgm:pt>
    <dgm:pt modelId="{F0869DA1-7ADB-4B5E-A124-E5DB19CCA41E}" type="pres">
      <dgm:prSet presAssocID="{A24310E1-5ED2-4531-8F8C-D0C068373401}" presName="sibTrans" presStyleLbl="sibTrans2D1" presStyleIdx="0" presStyleCnt="0"/>
      <dgm:spPr/>
    </dgm:pt>
    <dgm:pt modelId="{FBE17FEA-5CF0-4E9E-9E7C-94E654173AAE}" type="pres">
      <dgm:prSet presAssocID="{4E154D75-D159-48B0-9809-265E1A2EA0DA}" presName="compNode" presStyleCnt="0"/>
      <dgm:spPr/>
    </dgm:pt>
    <dgm:pt modelId="{ADECDD51-1FCF-4164-A6F1-2F833960F122}" type="pres">
      <dgm:prSet presAssocID="{4E154D75-D159-48B0-9809-265E1A2EA0DA}" presName="iconBgRect" presStyleLbl="bgShp" presStyleIdx="2" presStyleCnt="3"/>
      <dgm:spPr/>
    </dgm:pt>
    <dgm:pt modelId="{D3BAFD0A-5C00-40E2-B6A7-EC1DE6371C4C}" type="pres">
      <dgm:prSet presAssocID="{4E154D75-D159-48B0-9809-265E1A2EA0DA}"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Register"/>
        </a:ext>
      </dgm:extLst>
    </dgm:pt>
    <dgm:pt modelId="{4A7BAD7F-BC05-4626-83DA-1BC90B7CCB4A}" type="pres">
      <dgm:prSet presAssocID="{4E154D75-D159-48B0-9809-265E1A2EA0DA}" presName="spaceRect" presStyleCnt="0"/>
      <dgm:spPr/>
    </dgm:pt>
    <dgm:pt modelId="{EAFCDC96-B3E3-4151-87D6-C94173B96C02}" type="pres">
      <dgm:prSet presAssocID="{4E154D75-D159-48B0-9809-265E1A2EA0DA}" presName="textRect" presStyleLbl="revTx" presStyleIdx="2" presStyleCnt="3">
        <dgm:presLayoutVars>
          <dgm:chMax val="1"/>
          <dgm:chPref val="1"/>
        </dgm:presLayoutVars>
      </dgm:prSet>
      <dgm:spPr/>
    </dgm:pt>
  </dgm:ptLst>
  <dgm:cxnLst>
    <dgm:cxn modelId="{38AB9A09-1FE3-4F89-B391-78413EA0E6C1}" type="presOf" srcId="{4E154D75-D159-48B0-9809-265E1A2EA0DA}" destId="{EAFCDC96-B3E3-4151-87D6-C94173B96C02}" srcOrd="0" destOrd="0" presId="urn:microsoft.com/office/officeart/2018/2/layout/IconCircleList"/>
    <dgm:cxn modelId="{42A9C409-453D-4119-AFEA-E0FF12DEBD58}" type="presOf" srcId="{A24310E1-5ED2-4531-8F8C-D0C068373401}" destId="{F0869DA1-7ADB-4B5E-A124-E5DB19CCA41E}" srcOrd="0" destOrd="0" presId="urn:microsoft.com/office/officeart/2018/2/layout/IconCircleList"/>
    <dgm:cxn modelId="{1B119118-DE51-4A21-A88B-BC3EA391F256}" type="presOf" srcId="{6A883B03-6763-46FE-9152-178D6A17568D}" destId="{A23BDD6A-50C7-44E5-9D0C-3D2F85BF428F}" srcOrd="0" destOrd="0" presId="urn:microsoft.com/office/officeart/2018/2/layout/IconCircleList"/>
    <dgm:cxn modelId="{4EE14F2C-ED8E-4AF1-B8D4-0B9EC5F1D113}" srcId="{6A883B03-6763-46FE-9152-178D6A17568D}" destId="{4E154D75-D159-48B0-9809-265E1A2EA0DA}" srcOrd="2" destOrd="0" parTransId="{C6C41A8A-A673-42BB-B113-510FD4994739}" sibTransId="{B3A0E372-7D6C-4B76-AC0D-8C8177BAD0C7}"/>
    <dgm:cxn modelId="{9C35986B-53DA-4B59-9D47-1A0B14F63FB7}" type="presOf" srcId="{F8E2A1E8-0E88-4BB0-B316-29D043439186}" destId="{1D4B9412-8CD6-4E44-9C3F-864253EFE638}" srcOrd="0" destOrd="0" presId="urn:microsoft.com/office/officeart/2018/2/layout/IconCircleList"/>
    <dgm:cxn modelId="{5550805A-964D-426D-A24B-DCD9B90D0387}" srcId="{6A883B03-6763-46FE-9152-178D6A17568D}" destId="{91647677-F8B0-496E-96FD-A8A723085C52}" srcOrd="1" destOrd="0" parTransId="{AA43AE62-AC8F-43F5-9844-C0E12922153C}" sibTransId="{A24310E1-5ED2-4531-8F8C-D0C068373401}"/>
    <dgm:cxn modelId="{401E8CB7-210A-453C-A5C5-AE23EAD5E54E}" srcId="{6A883B03-6763-46FE-9152-178D6A17568D}" destId="{F8E2A1E8-0E88-4BB0-B316-29D043439186}" srcOrd="0" destOrd="0" parTransId="{5459B723-2038-4A24-805B-05BE1984645F}" sibTransId="{9087F9A5-E10A-404C-9A16-FFCD9DE374D3}"/>
    <dgm:cxn modelId="{0708FFD3-8474-40B8-A9E8-8EC35DBA5E10}" type="presOf" srcId="{91647677-F8B0-496E-96FD-A8A723085C52}" destId="{3357CEBD-14EC-4630-AC8C-925540907F1E}" srcOrd="0" destOrd="0" presId="urn:microsoft.com/office/officeart/2018/2/layout/IconCircleList"/>
    <dgm:cxn modelId="{4D4FA5DD-A2D9-4070-BF50-C5617FCB6B8C}" type="presOf" srcId="{9087F9A5-E10A-404C-9A16-FFCD9DE374D3}" destId="{99946AB7-4363-4A09-9124-460FB4376717}" srcOrd="0" destOrd="0" presId="urn:microsoft.com/office/officeart/2018/2/layout/IconCircleList"/>
    <dgm:cxn modelId="{EA3CF4D4-FE1E-4A7B-AE39-6090D1B3A340}" type="presParOf" srcId="{A23BDD6A-50C7-44E5-9D0C-3D2F85BF428F}" destId="{0782ED23-FD7E-4555-BA79-4F0B6ED35615}" srcOrd="0" destOrd="0" presId="urn:microsoft.com/office/officeart/2018/2/layout/IconCircleList"/>
    <dgm:cxn modelId="{BD253152-793B-418B-9FF4-252F5A746B35}" type="presParOf" srcId="{0782ED23-FD7E-4555-BA79-4F0B6ED35615}" destId="{06B640A1-1F82-4741-B8F0-2DFFED79CBAE}" srcOrd="0" destOrd="0" presId="urn:microsoft.com/office/officeart/2018/2/layout/IconCircleList"/>
    <dgm:cxn modelId="{F31090EC-CBDA-4E73-9326-74CCA3CD28B4}" type="presParOf" srcId="{06B640A1-1F82-4741-B8F0-2DFFED79CBAE}" destId="{A3764840-C0F2-4BDE-A19D-F3EC4BA89823}" srcOrd="0" destOrd="0" presId="urn:microsoft.com/office/officeart/2018/2/layout/IconCircleList"/>
    <dgm:cxn modelId="{B9DE02D9-B7E7-40FA-B73C-EF17BB864AC4}" type="presParOf" srcId="{06B640A1-1F82-4741-B8F0-2DFFED79CBAE}" destId="{E854D972-D0F9-47B3-94A3-DCF7975C014F}" srcOrd="1" destOrd="0" presId="urn:microsoft.com/office/officeart/2018/2/layout/IconCircleList"/>
    <dgm:cxn modelId="{4986122E-7D45-4B96-B917-D268DF04DE63}" type="presParOf" srcId="{06B640A1-1F82-4741-B8F0-2DFFED79CBAE}" destId="{A943614A-0209-4958-BB25-B810FE5A4DA0}" srcOrd="2" destOrd="0" presId="urn:microsoft.com/office/officeart/2018/2/layout/IconCircleList"/>
    <dgm:cxn modelId="{64B57680-6D99-4A9D-AC12-226B2C6A4A21}" type="presParOf" srcId="{06B640A1-1F82-4741-B8F0-2DFFED79CBAE}" destId="{1D4B9412-8CD6-4E44-9C3F-864253EFE638}" srcOrd="3" destOrd="0" presId="urn:microsoft.com/office/officeart/2018/2/layout/IconCircleList"/>
    <dgm:cxn modelId="{1DA46D6A-4811-432B-AA90-E6845DB97206}" type="presParOf" srcId="{0782ED23-FD7E-4555-BA79-4F0B6ED35615}" destId="{99946AB7-4363-4A09-9124-460FB4376717}" srcOrd="1" destOrd="0" presId="urn:microsoft.com/office/officeart/2018/2/layout/IconCircleList"/>
    <dgm:cxn modelId="{8F1AB6A4-8212-434A-9A57-BA8D5BAE7642}" type="presParOf" srcId="{0782ED23-FD7E-4555-BA79-4F0B6ED35615}" destId="{3F964E3F-398B-4139-ABF1-D6DEF18EDE1E}" srcOrd="2" destOrd="0" presId="urn:microsoft.com/office/officeart/2018/2/layout/IconCircleList"/>
    <dgm:cxn modelId="{C40A0F2C-DF01-4F4B-AF3A-3C2D67B05643}" type="presParOf" srcId="{3F964E3F-398B-4139-ABF1-D6DEF18EDE1E}" destId="{9E6B7985-6958-4A89-8AFF-49C28912F112}" srcOrd="0" destOrd="0" presId="urn:microsoft.com/office/officeart/2018/2/layout/IconCircleList"/>
    <dgm:cxn modelId="{1A997F06-32C1-4E5A-98F8-929BF23E48AE}" type="presParOf" srcId="{3F964E3F-398B-4139-ABF1-D6DEF18EDE1E}" destId="{C615A4D4-36F1-4697-830D-BA9C14F407C9}" srcOrd="1" destOrd="0" presId="urn:microsoft.com/office/officeart/2018/2/layout/IconCircleList"/>
    <dgm:cxn modelId="{876D8EE2-B9F9-4777-A6E1-282A81071873}" type="presParOf" srcId="{3F964E3F-398B-4139-ABF1-D6DEF18EDE1E}" destId="{525B3167-B922-47B2-8AD5-A4F3A5B6AEE0}" srcOrd="2" destOrd="0" presId="urn:microsoft.com/office/officeart/2018/2/layout/IconCircleList"/>
    <dgm:cxn modelId="{0A82A9BF-29BE-4F9A-BED8-5CDC5C33D544}" type="presParOf" srcId="{3F964E3F-398B-4139-ABF1-D6DEF18EDE1E}" destId="{3357CEBD-14EC-4630-AC8C-925540907F1E}" srcOrd="3" destOrd="0" presId="urn:microsoft.com/office/officeart/2018/2/layout/IconCircleList"/>
    <dgm:cxn modelId="{F5697CC4-B779-44A8-A497-F09F3FC839D3}" type="presParOf" srcId="{0782ED23-FD7E-4555-BA79-4F0B6ED35615}" destId="{F0869DA1-7ADB-4B5E-A124-E5DB19CCA41E}" srcOrd="3" destOrd="0" presId="urn:microsoft.com/office/officeart/2018/2/layout/IconCircleList"/>
    <dgm:cxn modelId="{A3BDD70A-5303-49DF-97F1-3E2585FEC98E}" type="presParOf" srcId="{0782ED23-FD7E-4555-BA79-4F0B6ED35615}" destId="{FBE17FEA-5CF0-4E9E-9E7C-94E654173AAE}" srcOrd="4" destOrd="0" presId="urn:microsoft.com/office/officeart/2018/2/layout/IconCircleList"/>
    <dgm:cxn modelId="{0B5F2F7D-0E26-418F-B59A-662A81AF301C}" type="presParOf" srcId="{FBE17FEA-5CF0-4E9E-9E7C-94E654173AAE}" destId="{ADECDD51-1FCF-4164-A6F1-2F833960F122}" srcOrd="0" destOrd="0" presId="urn:microsoft.com/office/officeart/2018/2/layout/IconCircleList"/>
    <dgm:cxn modelId="{00D1E000-16DE-4454-8DF4-8731899363AC}" type="presParOf" srcId="{FBE17FEA-5CF0-4E9E-9E7C-94E654173AAE}" destId="{D3BAFD0A-5C00-40E2-B6A7-EC1DE6371C4C}" srcOrd="1" destOrd="0" presId="urn:microsoft.com/office/officeart/2018/2/layout/IconCircleList"/>
    <dgm:cxn modelId="{600F889D-B718-4562-AFEF-DC0D9C1BA680}" type="presParOf" srcId="{FBE17FEA-5CF0-4E9E-9E7C-94E654173AAE}" destId="{4A7BAD7F-BC05-4626-83DA-1BC90B7CCB4A}" srcOrd="2" destOrd="0" presId="urn:microsoft.com/office/officeart/2018/2/layout/IconCircleList"/>
    <dgm:cxn modelId="{D17414F0-588A-4493-8AAE-558345A9E5D1}" type="presParOf" srcId="{FBE17FEA-5CF0-4E9E-9E7C-94E654173AAE}" destId="{EAFCDC96-B3E3-4151-87D6-C94173B96C02}" srcOrd="3" destOrd="0" presId="urn:microsoft.com/office/officeart/2018/2/layout/IconCircle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8EDAB1-B73B-4280-A2A3-78C5C8AB33AD}">
      <dsp:nvSpPr>
        <dsp:cNvPr id="0" name=""/>
        <dsp:cNvSpPr/>
      </dsp:nvSpPr>
      <dsp:spPr>
        <a:xfrm>
          <a:off x="1606654" y="2899"/>
          <a:ext cx="3342721" cy="2005632"/>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rtl="0">
            <a:lnSpc>
              <a:spcPct val="90000"/>
            </a:lnSpc>
            <a:spcBef>
              <a:spcPct val="0"/>
            </a:spcBef>
            <a:spcAft>
              <a:spcPct val="35000"/>
            </a:spcAft>
            <a:buNone/>
          </a:pPr>
          <a:r>
            <a:rPr lang="en-US" sz="3100" kern="1200">
              <a:latin typeface="Corbel" panose="020B0503020204020204"/>
            </a:rPr>
            <a:t>Company: ENJOY ITALY PASTA BAR</a:t>
          </a:r>
        </a:p>
      </dsp:txBody>
      <dsp:txXfrm>
        <a:off x="1606654" y="2899"/>
        <a:ext cx="3342721" cy="2005632"/>
      </dsp:txXfrm>
    </dsp:sp>
    <dsp:sp modelId="{BD3DADB4-C99E-4236-94EA-E2CE1AF62404}">
      <dsp:nvSpPr>
        <dsp:cNvPr id="0" name=""/>
        <dsp:cNvSpPr/>
      </dsp:nvSpPr>
      <dsp:spPr>
        <a:xfrm>
          <a:off x="5283648" y="2899"/>
          <a:ext cx="3342721" cy="2005632"/>
        </a:xfrm>
        <a:prstGeom prst="rect">
          <a:avLst/>
        </a:prstGeom>
        <a:gradFill rotWithShape="0">
          <a:gsLst>
            <a:gs pos="0">
              <a:schemeClr val="accent2">
                <a:hueOff val="-1704332"/>
                <a:satOff val="-2273"/>
                <a:lumOff val="-6797"/>
                <a:alphaOff val="0"/>
                <a:satMod val="103000"/>
                <a:lumMod val="102000"/>
                <a:tint val="94000"/>
              </a:schemeClr>
            </a:gs>
            <a:gs pos="50000">
              <a:schemeClr val="accent2">
                <a:hueOff val="-1704332"/>
                <a:satOff val="-2273"/>
                <a:lumOff val="-6797"/>
                <a:alphaOff val="0"/>
                <a:satMod val="110000"/>
                <a:lumMod val="100000"/>
                <a:shade val="100000"/>
              </a:schemeClr>
            </a:gs>
            <a:gs pos="100000">
              <a:schemeClr val="accent2">
                <a:hueOff val="-1704332"/>
                <a:satOff val="-2273"/>
                <a:lumOff val="-6797"/>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rtl="0">
            <a:lnSpc>
              <a:spcPct val="90000"/>
            </a:lnSpc>
            <a:spcBef>
              <a:spcPct val="0"/>
            </a:spcBef>
            <a:spcAft>
              <a:spcPct val="35000"/>
            </a:spcAft>
            <a:buNone/>
          </a:pPr>
          <a:r>
            <a:rPr lang="en-US" sz="3100" kern="1200">
              <a:latin typeface="Corbel" panose="020B0503020204020204"/>
            </a:rPr>
            <a:t>Location: Leamington Spa;</a:t>
          </a:r>
        </a:p>
      </dsp:txBody>
      <dsp:txXfrm>
        <a:off x="5283648" y="2899"/>
        <a:ext cx="3342721" cy="2005632"/>
      </dsp:txXfrm>
    </dsp:sp>
    <dsp:sp modelId="{91216706-26DA-46C6-AD50-A20D679FB364}">
      <dsp:nvSpPr>
        <dsp:cNvPr id="0" name=""/>
        <dsp:cNvSpPr/>
      </dsp:nvSpPr>
      <dsp:spPr>
        <a:xfrm>
          <a:off x="1606654" y="2342805"/>
          <a:ext cx="3342721" cy="2005632"/>
        </a:xfrm>
        <a:prstGeom prst="rect">
          <a:avLst/>
        </a:prstGeom>
        <a:gradFill rotWithShape="0">
          <a:gsLst>
            <a:gs pos="0">
              <a:schemeClr val="accent2">
                <a:hueOff val="-3408665"/>
                <a:satOff val="-4547"/>
                <a:lumOff val="-13595"/>
                <a:alphaOff val="0"/>
                <a:satMod val="103000"/>
                <a:lumMod val="102000"/>
                <a:tint val="94000"/>
              </a:schemeClr>
            </a:gs>
            <a:gs pos="50000">
              <a:schemeClr val="accent2">
                <a:hueOff val="-3408665"/>
                <a:satOff val="-4547"/>
                <a:lumOff val="-13595"/>
                <a:alphaOff val="0"/>
                <a:satMod val="110000"/>
                <a:lumMod val="100000"/>
                <a:shade val="100000"/>
              </a:schemeClr>
            </a:gs>
            <a:gs pos="100000">
              <a:schemeClr val="accent2">
                <a:hueOff val="-3408665"/>
                <a:satOff val="-4547"/>
                <a:lumOff val="-1359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rtl="0">
            <a:lnSpc>
              <a:spcPct val="90000"/>
            </a:lnSpc>
            <a:spcBef>
              <a:spcPct val="0"/>
            </a:spcBef>
            <a:spcAft>
              <a:spcPct val="35000"/>
            </a:spcAft>
            <a:buNone/>
          </a:pPr>
          <a:r>
            <a:rPr lang="en-US" sz="3100" kern="1200">
              <a:latin typeface="Corbel" panose="020B0503020204020204"/>
            </a:rPr>
            <a:t>Mission: to</a:t>
          </a:r>
          <a:r>
            <a:rPr lang="en-US" sz="3100" kern="1200"/>
            <a:t> be one of the most successful food trucks in </a:t>
          </a:r>
          <a:r>
            <a:rPr lang="en-US" sz="3100" kern="1200">
              <a:latin typeface="Corbel" panose="020B0503020204020204"/>
            </a:rPr>
            <a:t>town</a:t>
          </a:r>
          <a:endParaRPr lang="en-GB" sz="3100" kern="1200">
            <a:latin typeface="Corbel" panose="020B0503020204020204"/>
          </a:endParaRPr>
        </a:p>
      </dsp:txBody>
      <dsp:txXfrm>
        <a:off x="1606654" y="2342805"/>
        <a:ext cx="3342721" cy="2005632"/>
      </dsp:txXfrm>
    </dsp:sp>
    <dsp:sp modelId="{249F97AE-9630-4EF5-A9B1-0C23407F5B0F}">
      <dsp:nvSpPr>
        <dsp:cNvPr id="0" name=""/>
        <dsp:cNvSpPr/>
      </dsp:nvSpPr>
      <dsp:spPr>
        <a:xfrm>
          <a:off x="5283648" y="2342805"/>
          <a:ext cx="3342721" cy="2005632"/>
        </a:xfrm>
        <a:prstGeom prst="rect">
          <a:avLst/>
        </a:prstGeom>
        <a:gradFill rotWithShape="0">
          <a:gsLst>
            <a:gs pos="0">
              <a:schemeClr val="accent2">
                <a:hueOff val="-5112997"/>
                <a:satOff val="-6820"/>
                <a:lumOff val="-20392"/>
                <a:alphaOff val="0"/>
                <a:satMod val="103000"/>
                <a:lumMod val="102000"/>
                <a:tint val="94000"/>
              </a:schemeClr>
            </a:gs>
            <a:gs pos="50000">
              <a:schemeClr val="accent2">
                <a:hueOff val="-5112997"/>
                <a:satOff val="-6820"/>
                <a:lumOff val="-20392"/>
                <a:alphaOff val="0"/>
                <a:satMod val="110000"/>
                <a:lumMod val="100000"/>
                <a:shade val="100000"/>
              </a:schemeClr>
            </a:gs>
            <a:gs pos="100000">
              <a:schemeClr val="accent2">
                <a:hueOff val="-5112997"/>
                <a:satOff val="-6820"/>
                <a:lumOff val="-20392"/>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rtl="0">
            <a:lnSpc>
              <a:spcPct val="90000"/>
            </a:lnSpc>
            <a:spcBef>
              <a:spcPct val="0"/>
            </a:spcBef>
            <a:spcAft>
              <a:spcPct val="35000"/>
            </a:spcAft>
            <a:buNone/>
          </a:pPr>
          <a:r>
            <a:rPr lang="en-US" sz="3100" kern="1200">
              <a:latin typeface="Corbel" panose="020B0503020204020204"/>
            </a:rPr>
            <a:t>Legal structure: General Partenership, </a:t>
          </a:r>
          <a:endParaRPr lang="en-GB" sz="3100" kern="1200"/>
        </a:p>
      </dsp:txBody>
      <dsp:txXfrm>
        <a:off x="5283648" y="2342805"/>
        <a:ext cx="3342721" cy="20056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764840-C0F2-4BDE-A19D-F3EC4BA89823}">
      <dsp:nvSpPr>
        <dsp:cNvPr id="0" name=""/>
        <dsp:cNvSpPr/>
      </dsp:nvSpPr>
      <dsp:spPr>
        <a:xfrm>
          <a:off x="159283" y="1968607"/>
          <a:ext cx="906247" cy="906247"/>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54D972-D0F9-47B3-94A3-DCF7975C014F}">
      <dsp:nvSpPr>
        <dsp:cNvPr id="0" name=""/>
        <dsp:cNvSpPr/>
      </dsp:nvSpPr>
      <dsp:spPr>
        <a:xfrm>
          <a:off x="349595" y="2158919"/>
          <a:ext cx="525623" cy="52562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D4B9412-8CD6-4E44-9C3F-864253EFE638}">
      <dsp:nvSpPr>
        <dsp:cNvPr id="0" name=""/>
        <dsp:cNvSpPr/>
      </dsp:nvSpPr>
      <dsp:spPr>
        <a:xfrm>
          <a:off x="1259726" y="1968607"/>
          <a:ext cx="2136153" cy="9062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b="1" kern="1200">
              <a:latin typeface="Arial"/>
              <a:cs typeface="Arial"/>
            </a:rPr>
            <a:t>Operational Manager / Accountant: order products, dealing with suppliers, searching for the best deals and</a:t>
          </a:r>
          <a:endParaRPr lang="en-US" sz="1100" b="1" kern="1200">
            <a:latin typeface="Arial"/>
            <a:cs typeface="Arial"/>
          </a:endParaRPr>
        </a:p>
      </dsp:txBody>
      <dsp:txXfrm>
        <a:off x="1259726" y="1968607"/>
        <a:ext cx="2136153" cy="906247"/>
      </dsp:txXfrm>
    </dsp:sp>
    <dsp:sp modelId="{9E6B7985-6958-4A89-8AFF-49C28912F112}">
      <dsp:nvSpPr>
        <dsp:cNvPr id="0" name=""/>
        <dsp:cNvSpPr/>
      </dsp:nvSpPr>
      <dsp:spPr>
        <a:xfrm>
          <a:off x="3768089" y="1968607"/>
          <a:ext cx="906247" cy="906247"/>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15A4D4-36F1-4697-830D-BA9C14F407C9}">
      <dsp:nvSpPr>
        <dsp:cNvPr id="0" name=""/>
        <dsp:cNvSpPr/>
      </dsp:nvSpPr>
      <dsp:spPr>
        <a:xfrm>
          <a:off x="3958400" y="2158919"/>
          <a:ext cx="525623" cy="52562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357CEBD-14EC-4630-AC8C-925540907F1E}">
      <dsp:nvSpPr>
        <dsp:cNvPr id="0" name=""/>
        <dsp:cNvSpPr/>
      </dsp:nvSpPr>
      <dsp:spPr>
        <a:xfrm>
          <a:off x="4868532" y="1968607"/>
          <a:ext cx="2136153" cy="9062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b="1" kern="1200">
              <a:latin typeface="Arial"/>
              <a:cs typeface="Arial"/>
            </a:rPr>
            <a:t>Chef: Stock management / Cooking fresh food / Following food and safety legislation</a:t>
          </a:r>
          <a:endParaRPr lang="en-US" sz="1100" b="1" kern="1200">
            <a:latin typeface="Arial"/>
            <a:cs typeface="Arial"/>
          </a:endParaRPr>
        </a:p>
      </dsp:txBody>
      <dsp:txXfrm>
        <a:off x="4868532" y="1968607"/>
        <a:ext cx="2136153" cy="906247"/>
      </dsp:txXfrm>
    </dsp:sp>
    <dsp:sp modelId="{ADECDD51-1FCF-4164-A6F1-2F833960F122}">
      <dsp:nvSpPr>
        <dsp:cNvPr id="0" name=""/>
        <dsp:cNvSpPr/>
      </dsp:nvSpPr>
      <dsp:spPr>
        <a:xfrm>
          <a:off x="7376894" y="1968607"/>
          <a:ext cx="906247" cy="906247"/>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3BAFD0A-5C00-40E2-B6A7-EC1DE6371C4C}">
      <dsp:nvSpPr>
        <dsp:cNvPr id="0" name=""/>
        <dsp:cNvSpPr/>
      </dsp:nvSpPr>
      <dsp:spPr>
        <a:xfrm>
          <a:off x="7567206" y="2158919"/>
          <a:ext cx="525623" cy="52562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AFCDC96-B3E3-4151-87D6-C94173B96C02}">
      <dsp:nvSpPr>
        <dsp:cNvPr id="0" name=""/>
        <dsp:cNvSpPr/>
      </dsp:nvSpPr>
      <dsp:spPr>
        <a:xfrm>
          <a:off x="8477337" y="1968607"/>
          <a:ext cx="2136153" cy="9062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GB" sz="1100" b="1" kern="1200">
              <a:latin typeface="Arial"/>
              <a:cs typeface="Arial"/>
            </a:rPr>
            <a:t>Cashier : Manage the transaction with the customers / Ensure prices are accurate / collect payment / Issue receipts (refund/change)</a:t>
          </a:r>
          <a:endParaRPr lang="en-US" sz="1100" b="1" kern="1200">
            <a:latin typeface="Arial"/>
            <a:cs typeface="Arial"/>
          </a:endParaRPr>
        </a:p>
      </dsp:txBody>
      <dsp:txXfrm>
        <a:off x="8477337" y="1968607"/>
        <a:ext cx="2136153" cy="90624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57DC05-26BB-4F66-8934-2C39A1D0DACB}" type="datetimeFigureOut">
              <a:t>7/9/2022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A86539-D2DC-4598-B4F7-1A0F29ED1D2D}" type="slidenum">
              <a:t>‹#›</a:t>
            </a:fld>
            <a:endParaRPr lang="en-GB"/>
          </a:p>
        </p:txBody>
      </p:sp>
    </p:spTree>
    <p:extLst>
      <p:ext uri="{BB962C8B-B14F-4D97-AF65-F5344CB8AC3E}">
        <p14:creationId xmlns:p14="http://schemas.microsoft.com/office/powerpoint/2010/main" val="24859607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We are making the pasta fresh, in front of our customers, making the waiting time more pleasant watching the show.</a:t>
            </a:r>
          </a:p>
          <a:p>
            <a:r>
              <a:rPr lang="en-US">
                <a:cs typeface="Calibri"/>
              </a:rPr>
              <a:t>We offer the opportunity to our customers to chouse the type of the pasta and the type of the sauce to combine them.</a:t>
            </a:r>
          </a:p>
        </p:txBody>
      </p:sp>
      <p:sp>
        <p:nvSpPr>
          <p:cNvPr id="4" name="Slide Number Placeholder 3"/>
          <p:cNvSpPr>
            <a:spLocks noGrp="1"/>
          </p:cNvSpPr>
          <p:nvPr>
            <p:ph type="sldNum" sz="quarter" idx="5"/>
          </p:nvPr>
        </p:nvSpPr>
        <p:spPr/>
        <p:txBody>
          <a:bodyPr/>
          <a:lstStyle/>
          <a:p>
            <a:fld id="{0DA86539-D2DC-4598-B4F7-1A0F29ED1D2D}" type="slidenum">
              <a:t>2</a:t>
            </a:fld>
            <a:endParaRPr lang="en-GB"/>
          </a:p>
        </p:txBody>
      </p:sp>
    </p:spTree>
    <p:extLst>
      <p:ext uri="{BB962C8B-B14F-4D97-AF65-F5344CB8AC3E}">
        <p14:creationId xmlns:p14="http://schemas.microsoft.com/office/powerpoint/2010/main" val="19389267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1. As entrepreneurs, we want to make a modern change and attract as many young people as possible</a:t>
            </a:r>
          </a:p>
          <a:p>
            <a:r>
              <a:rPr lang="en-US">
                <a:cs typeface="Calibri"/>
              </a:rPr>
              <a:t>2. Mission:</a:t>
            </a:r>
            <a:r>
              <a:rPr lang="en-US"/>
              <a:t> to be one of the most successful food trucks in Leamington Spa, entering the market with a point of sale located outside a mall.</a:t>
            </a:r>
            <a:endParaRPr lang="en-US">
              <a:cs typeface="Calibri"/>
            </a:endParaRPr>
          </a:p>
          <a:p>
            <a:r>
              <a:rPr lang="en-US"/>
              <a:t>We will sell the goods starting from bulk pasta, to pasta cooked in Italian style and we will serve high quality food.</a:t>
            </a:r>
          </a:p>
          <a:p>
            <a:r>
              <a:rPr lang="en-US"/>
              <a:t>ENJOY ITALY PASTA BAR intend to respond to most of the needs of teenagers and young people such as fast food, tasty food, affordable price.</a:t>
            </a:r>
          </a:p>
          <a:p>
            <a:endParaRPr lang="en-US">
              <a:cs typeface="Calibri"/>
            </a:endParaRPr>
          </a:p>
        </p:txBody>
      </p:sp>
      <p:sp>
        <p:nvSpPr>
          <p:cNvPr id="4" name="Slide Number Placeholder 3"/>
          <p:cNvSpPr>
            <a:spLocks noGrp="1"/>
          </p:cNvSpPr>
          <p:nvPr>
            <p:ph type="sldNum" sz="quarter" idx="5"/>
          </p:nvPr>
        </p:nvSpPr>
        <p:spPr/>
        <p:txBody>
          <a:bodyPr/>
          <a:lstStyle/>
          <a:p>
            <a:fld id="{0DA86539-D2DC-4598-B4F7-1A0F29ED1D2D}" type="slidenum">
              <a:t>3</a:t>
            </a:fld>
            <a:endParaRPr lang="en-GB"/>
          </a:p>
        </p:txBody>
      </p:sp>
    </p:spTree>
    <p:extLst>
      <p:ext uri="{BB962C8B-B14F-4D97-AF65-F5344CB8AC3E}">
        <p14:creationId xmlns:p14="http://schemas.microsoft.com/office/powerpoint/2010/main" val="38154588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This product satisfies one of the primary physiological needs of food.</a:t>
            </a:r>
          </a:p>
          <a:p>
            <a:r>
              <a:rPr lang="en-US"/>
              <a:t>We will be the only pasta producers and traders on an itinerant basis in Leamington Spa.</a:t>
            </a:r>
          </a:p>
          <a:p>
            <a:r>
              <a:rPr lang="en-US"/>
              <a:t>Compared to other products on the market, we produce fresh, easy-to-cook pasta.</a:t>
            </a:r>
            <a:endParaRPr lang="en-US">
              <a:cs typeface="Calibri"/>
            </a:endParaRPr>
          </a:p>
          <a:p>
            <a:r>
              <a:rPr lang="en-US"/>
              <a:t>Customers of all ages will buy this product, especially young people being more interested in trying new things.</a:t>
            </a:r>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0DA86539-D2DC-4598-B4F7-1A0F29ED1D2D}" type="slidenum">
              <a:t>4</a:t>
            </a:fld>
            <a:endParaRPr lang="en-GB"/>
          </a:p>
        </p:txBody>
      </p:sp>
    </p:spTree>
    <p:extLst>
      <p:ext uri="{BB962C8B-B14F-4D97-AF65-F5344CB8AC3E}">
        <p14:creationId xmlns:p14="http://schemas.microsoft.com/office/powerpoint/2010/main" val="16300125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competition in the Mall area is threatening, because fast foods around. There are usually at least two fast foods  restaurants in the same industry within a one mile radius. </a:t>
            </a:r>
            <a:endParaRPr lang="en-US"/>
          </a:p>
          <a:p>
            <a:r>
              <a:rPr lang="en-GB"/>
              <a:t>In our case, it does not exist, being the only ones that sell pasta.</a:t>
            </a:r>
            <a:endParaRPr lang="en-US"/>
          </a:p>
          <a:p>
            <a:r>
              <a:rPr lang="en-GB"/>
              <a:t>ENJOY ITALY PASTA BAR have several advantages over its main competitors:</a:t>
            </a:r>
            <a:endParaRPr lang="en-US"/>
          </a:p>
          <a:p>
            <a:r>
              <a:rPr lang="en-GB"/>
              <a:t>- prices are advantageous in terms of quality / price compared to competitors' prices;</a:t>
            </a:r>
            <a:endParaRPr lang="en-US"/>
          </a:p>
          <a:p>
            <a:r>
              <a:rPr lang="en-GB"/>
              <a:t>- there will be a home delivery service for customers, DELIVERO, TAKEAWAY, UBER,</a:t>
            </a:r>
            <a:endParaRPr lang="en-US"/>
          </a:p>
          <a:p>
            <a:r>
              <a:rPr lang="en-GB"/>
              <a:t>- varied menu;</a:t>
            </a:r>
            <a:endParaRPr lang="en-US"/>
          </a:p>
          <a:p>
            <a:r>
              <a:rPr lang="en-GB"/>
              <a:t>- well-trained staff;</a:t>
            </a:r>
            <a:endParaRPr lang="en-US"/>
          </a:p>
          <a:p>
            <a:r>
              <a:rPr lang="en-GB"/>
              <a:t>-in summer we can place an annex to the food truck where we will put tables and chairs for customers</a:t>
            </a:r>
            <a:endParaRPr lang="en-GB">
              <a:cs typeface="Calibri"/>
            </a:endParaRPr>
          </a:p>
        </p:txBody>
      </p:sp>
      <p:sp>
        <p:nvSpPr>
          <p:cNvPr id="4" name="Slide Number Placeholder 3"/>
          <p:cNvSpPr>
            <a:spLocks noGrp="1"/>
          </p:cNvSpPr>
          <p:nvPr>
            <p:ph type="sldNum" sz="quarter" idx="5"/>
          </p:nvPr>
        </p:nvSpPr>
        <p:spPr/>
        <p:txBody>
          <a:bodyPr/>
          <a:lstStyle/>
          <a:p>
            <a:fld id="{0DA86539-D2DC-4598-B4F7-1A0F29ED1D2D}" type="slidenum">
              <a:t>5</a:t>
            </a:fld>
            <a:endParaRPr lang="en-GB"/>
          </a:p>
        </p:txBody>
      </p:sp>
    </p:spTree>
    <p:extLst>
      <p:ext uri="{BB962C8B-B14F-4D97-AF65-F5344CB8AC3E}">
        <p14:creationId xmlns:p14="http://schemas.microsoft.com/office/powerpoint/2010/main" val="5867049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Strength – </a:t>
            </a:r>
            <a:r>
              <a:rPr lang="en-GB"/>
              <a:t>we are using our services as a live cooking show combined  freshly  home made pastas together with fast service.</a:t>
            </a:r>
            <a:endParaRPr lang="en-US"/>
          </a:p>
          <a:p>
            <a:r>
              <a:rPr lang="en-GB" b="1"/>
              <a:t>Weaknesses-</a:t>
            </a:r>
            <a:r>
              <a:rPr lang="en-GB"/>
              <a:t> we use a Limited menu because short life products and limited space.</a:t>
            </a:r>
            <a:endParaRPr lang="en-GB">
              <a:cs typeface="Calibri"/>
            </a:endParaRPr>
          </a:p>
          <a:p>
            <a:r>
              <a:rPr lang="en-GB" b="1"/>
              <a:t>Opportunities – </a:t>
            </a:r>
            <a:r>
              <a:rPr lang="en-GB"/>
              <a:t>as a business we might develop our company in the future in to a franchise and an restaurant as well.</a:t>
            </a:r>
            <a:endParaRPr lang="en-GB">
              <a:cs typeface="Calibri"/>
            </a:endParaRPr>
          </a:p>
          <a:p>
            <a:r>
              <a:rPr lang="en-GB"/>
              <a:t> </a:t>
            </a:r>
            <a:r>
              <a:rPr lang="en-GB" b="1"/>
              <a:t>Threats – </a:t>
            </a:r>
            <a:r>
              <a:rPr lang="en-GB"/>
              <a:t>the weather is playing a major role in our food truck business. The people are not attracted to work in a food track and this might cause staff shortages. </a:t>
            </a:r>
            <a:endParaRPr lang="en-GB">
              <a:cs typeface="Calibri"/>
            </a:endParaRPr>
          </a:p>
        </p:txBody>
      </p:sp>
      <p:sp>
        <p:nvSpPr>
          <p:cNvPr id="4" name="Slide Number Placeholder 3"/>
          <p:cNvSpPr>
            <a:spLocks noGrp="1"/>
          </p:cNvSpPr>
          <p:nvPr>
            <p:ph type="sldNum" sz="quarter" idx="5"/>
          </p:nvPr>
        </p:nvSpPr>
        <p:spPr/>
        <p:txBody>
          <a:bodyPr/>
          <a:lstStyle/>
          <a:p>
            <a:fld id="{0DA86539-D2DC-4598-B4F7-1A0F29ED1D2D}" type="slidenum">
              <a:rPr lang="en-GB"/>
              <a:t>6</a:t>
            </a:fld>
            <a:endParaRPr lang="en-GB"/>
          </a:p>
        </p:txBody>
      </p:sp>
    </p:spTree>
    <p:extLst>
      <p:ext uri="{BB962C8B-B14F-4D97-AF65-F5344CB8AC3E}">
        <p14:creationId xmlns:p14="http://schemas.microsoft.com/office/powerpoint/2010/main" val="1611033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We found out that we might be affected by some external factors such as POLITICAL in terms of international trading (import) or restrictions for future employees caused by the Brexit.</a:t>
            </a:r>
          </a:p>
          <a:p>
            <a:r>
              <a:rPr lang="en-US">
                <a:cs typeface="Calibri"/>
              </a:rPr>
              <a:t>For ECONOMICAL factor we have bigger amount of money spent on electricity and petrol this is caused by prices rise on this section and also the minimum wage has increase to.</a:t>
            </a:r>
          </a:p>
          <a:p>
            <a:r>
              <a:rPr lang="en-US">
                <a:cs typeface="Calibri"/>
              </a:rPr>
              <a:t>SOCIAL because our business is based in a city where people might have different cultures not every one will agree Italian culture.</a:t>
            </a:r>
          </a:p>
          <a:p>
            <a:r>
              <a:rPr lang="en-US">
                <a:cs typeface="Calibri"/>
              </a:rPr>
              <a:t>On the TECHNOLOGICAL this will not be a threat because we consider as a benefit to have the option to use the last equipment on the market for a speed service.</a:t>
            </a:r>
          </a:p>
          <a:p>
            <a:r>
              <a:rPr lang="en-US">
                <a:cs typeface="Calibri"/>
              </a:rPr>
              <a:t>Regarding the LEGAL factor is going to be </a:t>
            </a:r>
            <a:r>
              <a:rPr lang="en-GB"/>
              <a:t>Hard to get a food and health /safety licence being a food truck comparing with the restaurant kitchen. </a:t>
            </a:r>
            <a:endParaRPr lang="en-GB">
              <a:cs typeface="Calibri"/>
            </a:endParaRPr>
          </a:p>
          <a:p>
            <a:r>
              <a:rPr lang="en-GB" b="1"/>
              <a:t>Environmental </a:t>
            </a:r>
            <a:r>
              <a:rPr lang="en-GB"/>
              <a:t>Using a petrol electricity generator we affecting the environment by pollution because of the car emissions.</a:t>
            </a:r>
            <a:endParaRPr lang="en-GB">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0DA86539-D2DC-4598-B4F7-1A0F29ED1D2D}" type="slidenum">
              <a:t>7</a:t>
            </a:fld>
            <a:endParaRPr lang="en-GB"/>
          </a:p>
        </p:txBody>
      </p:sp>
    </p:spTree>
    <p:extLst>
      <p:ext uri="{BB962C8B-B14F-4D97-AF65-F5344CB8AC3E}">
        <p14:creationId xmlns:p14="http://schemas.microsoft.com/office/powerpoint/2010/main" val="24802771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 deliver products that everyone with any type of income can afford it, also the kids being accompanied by the adults.</a:t>
            </a:r>
            <a:endParaRPr lang="en-US"/>
          </a:p>
          <a:p>
            <a:r>
              <a:rPr lang="en-GB">
                <a:cs typeface="Calibri"/>
              </a:rPr>
              <a:t>People over 45 in general are more conservators and most of them prefer classic environment of a restaurant.</a:t>
            </a:r>
          </a:p>
          <a:p>
            <a:r>
              <a:rPr lang="en-GB">
                <a:cs typeface="Calibri"/>
              </a:rPr>
              <a:t>But some other people over or under the age which are open to try our products are welcome to.</a:t>
            </a:r>
          </a:p>
          <a:p>
            <a:endParaRPr lang="en-GB">
              <a:cs typeface="Calibri"/>
            </a:endParaRPr>
          </a:p>
          <a:p>
            <a:endParaRPr lang="en-GB">
              <a:cs typeface="Calibri"/>
            </a:endParaRPr>
          </a:p>
          <a:p>
            <a:endParaRPr lang="en-GB">
              <a:cs typeface="Calibri"/>
            </a:endParaRPr>
          </a:p>
        </p:txBody>
      </p:sp>
      <p:sp>
        <p:nvSpPr>
          <p:cNvPr id="4" name="Slide Number Placeholder 3"/>
          <p:cNvSpPr>
            <a:spLocks noGrp="1"/>
          </p:cNvSpPr>
          <p:nvPr>
            <p:ph type="sldNum" sz="quarter" idx="5"/>
          </p:nvPr>
        </p:nvSpPr>
        <p:spPr/>
        <p:txBody>
          <a:bodyPr/>
          <a:lstStyle/>
          <a:p>
            <a:fld id="{0DA86539-D2DC-4598-B4F7-1A0F29ED1D2D}" type="slidenum">
              <a:t>8</a:t>
            </a:fld>
            <a:endParaRPr lang="en-GB"/>
          </a:p>
        </p:txBody>
      </p:sp>
    </p:spTree>
    <p:extLst>
      <p:ext uri="{BB962C8B-B14F-4D97-AF65-F5344CB8AC3E}">
        <p14:creationId xmlns:p14="http://schemas.microsoft.com/office/powerpoint/2010/main" val="19674167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Manager/ Accountant: Manager's job is to maintain a good relation with the suppliers, dealing with them for the best prices, answer to all the feedback's satisfied or unsatisfied of the costumers, dealing with all the issues that could appear during the day at workplace, being updated with the competitors </a:t>
            </a:r>
            <a:r>
              <a:rPr lang="en-US" err="1">
                <a:cs typeface="Calibri"/>
              </a:rPr>
              <a:t>offerts</a:t>
            </a:r>
            <a:r>
              <a:rPr lang="en-US">
                <a:cs typeface="Calibri"/>
              </a:rPr>
              <a:t> and prices.</a:t>
            </a:r>
          </a:p>
          <a:p>
            <a:r>
              <a:rPr lang="en-US">
                <a:cs typeface="Calibri"/>
              </a:rPr>
              <a:t>Chef: Chef must deliver the best dishes all the time, improving and implementing new recipes. He will manage stock after the FIFO method taking care of the products to deliver fresh ingredients all the time, maintaining a clean, sanitize and safe environment in the kitchen.</a:t>
            </a:r>
          </a:p>
          <a:p>
            <a:r>
              <a:rPr lang="en-US">
                <a:cs typeface="Calibri"/>
              </a:rPr>
              <a:t>Cashier: Cashier must to manage the transaction with the customer, need to assist customers to help them choose the best dish for them explaining how it works. Keep reports of all the transactions, issue receipts for transaction card or cash and bagging all the packages and to provide an excellent customer service.</a:t>
            </a:r>
          </a:p>
        </p:txBody>
      </p:sp>
      <p:sp>
        <p:nvSpPr>
          <p:cNvPr id="4" name="Slide Number Placeholder 3"/>
          <p:cNvSpPr>
            <a:spLocks noGrp="1"/>
          </p:cNvSpPr>
          <p:nvPr>
            <p:ph type="sldNum" sz="quarter" idx="5"/>
          </p:nvPr>
        </p:nvSpPr>
        <p:spPr/>
        <p:txBody>
          <a:bodyPr/>
          <a:lstStyle/>
          <a:p>
            <a:fld id="{0DA86539-D2DC-4598-B4F7-1A0F29ED1D2D}" type="slidenum">
              <a:rPr lang="en-GB"/>
              <a:t>10</a:t>
            </a:fld>
            <a:endParaRPr lang="en-GB"/>
          </a:p>
        </p:txBody>
      </p:sp>
    </p:spTree>
    <p:extLst>
      <p:ext uri="{BB962C8B-B14F-4D97-AF65-F5344CB8AC3E}">
        <p14:creationId xmlns:p14="http://schemas.microsoft.com/office/powerpoint/2010/main" val="18400273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From January - April we have an standard income, based on the fact that we are expecting customers between 80-100 for the following months.</a:t>
            </a:r>
          </a:p>
          <a:p>
            <a:r>
              <a:rPr lang="en-US">
                <a:cs typeface="Calibri"/>
              </a:rPr>
              <a:t>From May-September we have forecasting an income based on 100 customers, expecting in October and November to recall an income of 16,400 £ like in the months before, and in December sales it will decrease until 14,000 £ because of Christmas  Event when regular customer are spending money for gifts. </a:t>
            </a:r>
          </a:p>
        </p:txBody>
      </p:sp>
      <p:sp>
        <p:nvSpPr>
          <p:cNvPr id="4" name="Slide Number Placeholder 3"/>
          <p:cNvSpPr>
            <a:spLocks noGrp="1"/>
          </p:cNvSpPr>
          <p:nvPr>
            <p:ph type="sldNum" sz="quarter" idx="5"/>
          </p:nvPr>
        </p:nvSpPr>
        <p:spPr/>
        <p:txBody>
          <a:bodyPr/>
          <a:lstStyle/>
          <a:p>
            <a:fld id="{0DA86539-D2DC-4598-B4F7-1A0F29ED1D2D}" type="slidenum">
              <a:t>11</a:t>
            </a:fld>
            <a:endParaRPr lang="en-GB"/>
          </a:p>
        </p:txBody>
      </p:sp>
    </p:spTree>
    <p:extLst>
      <p:ext uri="{BB962C8B-B14F-4D97-AF65-F5344CB8AC3E}">
        <p14:creationId xmlns:p14="http://schemas.microsoft.com/office/powerpoint/2010/main" val="16898170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p>
        </p:txBody>
      </p:sp>
      <p:sp>
        <p:nvSpPr>
          <p:cNvPr id="3" name="Subtitle 2"/>
          <p:cNvSpPr>
            <a:spLocks noGrp="1"/>
          </p:cNvSpPr>
          <p:nvPr>
            <p:ph type="subTitle" idx="1"/>
          </p:nvPr>
        </p:nvSpPr>
        <p:spPr>
          <a:xfrm>
            <a:off x="2209799" y="3694375"/>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7" name="Date Placeholder 6"/>
          <p:cNvSpPr>
            <a:spLocks noGrp="1"/>
          </p:cNvSpPr>
          <p:nvPr>
            <p:ph type="dt" sz="half" idx="10"/>
          </p:nvPr>
        </p:nvSpPr>
        <p:spPr/>
        <p:txBody>
          <a:bodyPr/>
          <a:lstStyle/>
          <a:p>
            <a:fld id="{31B8837A-80CF-42BC-AB3C-30156C22E67F}" type="datetimeFigureOut">
              <a:rPr lang="en-GB" smtClean="0"/>
              <a:t>09/07/2022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EE7E5B6-D722-4359-ABB6-C5FBA658EC83}" type="slidenum">
              <a:rPr lang="en-GB" smtClean="0"/>
              <a:t>‹#›</a:t>
            </a:fld>
            <a:endParaRPr lang="en-GB"/>
          </a:p>
        </p:txBody>
      </p:sp>
    </p:spTree>
    <p:extLst>
      <p:ext uri="{BB962C8B-B14F-4D97-AF65-F5344CB8AC3E}">
        <p14:creationId xmlns:p14="http://schemas.microsoft.com/office/powerpoint/2010/main" val="20042661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1B8837A-80CF-42BC-AB3C-30156C22E67F}" type="datetimeFigureOut">
              <a:rPr lang="en-GB" smtClean="0"/>
              <a:t>09/07/2022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E7E5B6-D722-4359-ABB6-C5FBA658EC83}" type="slidenum">
              <a:rPr lang="en-GB" smtClean="0"/>
              <a:t>‹#›</a:t>
            </a:fld>
            <a:endParaRPr lang="en-GB"/>
          </a:p>
        </p:txBody>
      </p:sp>
    </p:spTree>
    <p:extLst>
      <p:ext uri="{BB962C8B-B14F-4D97-AF65-F5344CB8AC3E}">
        <p14:creationId xmlns:p14="http://schemas.microsoft.com/office/powerpoint/2010/main" val="21196300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31B8837A-80CF-42BC-AB3C-30156C22E67F}" type="datetimeFigureOut">
              <a:rPr lang="en-GB" smtClean="0"/>
              <a:t>09/07/2022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E7E5B6-D722-4359-ABB6-C5FBA658EC83}" type="slidenum">
              <a:rPr lang="en-GB" smtClean="0"/>
              <a:t>‹#›</a:t>
            </a:fld>
            <a:endParaRPr lang="en-GB"/>
          </a:p>
        </p:txBody>
      </p:sp>
    </p:spTree>
    <p:extLst>
      <p:ext uri="{BB962C8B-B14F-4D97-AF65-F5344CB8AC3E}">
        <p14:creationId xmlns:p14="http://schemas.microsoft.com/office/powerpoint/2010/main" val="3168270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1B8837A-80CF-42BC-AB3C-30156C22E67F}" type="datetimeFigureOut">
              <a:rPr lang="en-GB" smtClean="0"/>
              <a:t>09/07/2022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E7E5B6-D722-4359-ABB6-C5FBA658EC83}" type="slidenum">
              <a:rPr lang="en-GB" smtClean="0"/>
              <a:t>‹#›</a:t>
            </a:fld>
            <a:endParaRPr lang="en-GB"/>
          </a:p>
        </p:txBody>
      </p:sp>
    </p:spTree>
    <p:extLst>
      <p:ext uri="{BB962C8B-B14F-4D97-AF65-F5344CB8AC3E}">
        <p14:creationId xmlns:p14="http://schemas.microsoft.com/office/powerpoint/2010/main" val="33884128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1B8837A-80CF-42BC-AB3C-30156C22E67F}" type="datetimeFigureOut">
              <a:rPr lang="en-GB" smtClean="0"/>
              <a:t>09/07/2022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EE7E5B6-D722-4359-ABB6-C5FBA658EC83}" type="slidenum">
              <a:rPr lang="en-GB" smtClean="0"/>
              <a:t>‹#›</a:t>
            </a:fld>
            <a:endParaRPr lang="en-GB"/>
          </a:p>
        </p:txBody>
      </p:sp>
    </p:spTree>
    <p:extLst>
      <p:ext uri="{BB962C8B-B14F-4D97-AF65-F5344CB8AC3E}">
        <p14:creationId xmlns:p14="http://schemas.microsoft.com/office/powerpoint/2010/main" val="8115440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1B8837A-80CF-42BC-AB3C-30156C22E67F}" type="datetimeFigureOut">
              <a:rPr lang="en-GB" smtClean="0"/>
              <a:t>09/07/2022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EE7E5B6-D722-4359-ABB6-C5FBA658EC83}" type="slidenum">
              <a:rPr lang="en-GB" smtClean="0"/>
              <a:t>‹#›</a:t>
            </a:fld>
            <a:endParaRPr lang="en-GB"/>
          </a:p>
        </p:txBody>
      </p:sp>
    </p:spTree>
    <p:extLst>
      <p:ext uri="{BB962C8B-B14F-4D97-AF65-F5344CB8AC3E}">
        <p14:creationId xmlns:p14="http://schemas.microsoft.com/office/powerpoint/2010/main" val="26306996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B8837A-80CF-42BC-AB3C-30156C22E67F}" type="datetimeFigureOut">
              <a:rPr lang="en-GB" smtClean="0"/>
              <a:t>09/07/2022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EE7E5B6-D722-4359-ABB6-C5FBA658EC83}" type="slidenum">
              <a:rPr lang="en-GB" smtClean="0"/>
              <a:t>‹#›</a:t>
            </a:fld>
            <a:endParaRPr lang="en-GB"/>
          </a:p>
        </p:txBody>
      </p:sp>
    </p:spTree>
    <p:extLst>
      <p:ext uri="{BB962C8B-B14F-4D97-AF65-F5344CB8AC3E}">
        <p14:creationId xmlns:p14="http://schemas.microsoft.com/office/powerpoint/2010/main" val="5021724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1B8837A-80CF-42BC-AB3C-30156C22E67F}" type="datetimeFigureOut">
              <a:rPr lang="en-GB" smtClean="0"/>
              <a:t>09/07/2022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E7E5B6-D722-4359-ABB6-C5FBA658EC83}" type="slidenum">
              <a:rPr lang="en-GB" smtClean="0"/>
              <a:t>‹#›</a:t>
            </a:fld>
            <a:endParaRPr lang="en-GB"/>
          </a:p>
        </p:txBody>
      </p:sp>
    </p:spTree>
    <p:extLst>
      <p:ext uri="{BB962C8B-B14F-4D97-AF65-F5344CB8AC3E}">
        <p14:creationId xmlns:p14="http://schemas.microsoft.com/office/powerpoint/2010/main" val="11584248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1B8837A-80CF-42BC-AB3C-30156C22E67F}" type="datetimeFigureOut">
              <a:rPr lang="en-GB" smtClean="0"/>
              <a:t>09/07/2022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E7E5B6-D722-4359-ABB6-C5FBA658EC83}" type="slidenum">
              <a:rPr lang="en-GB" smtClean="0"/>
              <a:t>‹#›</a:t>
            </a:fld>
            <a:endParaRPr lang="en-GB"/>
          </a:p>
        </p:txBody>
      </p:sp>
    </p:spTree>
    <p:extLst>
      <p:ext uri="{BB962C8B-B14F-4D97-AF65-F5344CB8AC3E}">
        <p14:creationId xmlns:p14="http://schemas.microsoft.com/office/powerpoint/2010/main" val="17837203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1B8837A-80CF-42BC-AB3C-30156C22E67F}" type="datetimeFigureOut">
              <a:rPr lang="en-GB" smtClean="0"/>
              <a:t>09/07/2022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E7E5B6-D722-4359-ABB6-C5FBA658EC83}" type="slidenum">
              <a:rPr lang="en-GB" smtClean="0"/>
              <a:t>‹#›</a:t>
            </a:fld>
            <a:endParaRPr lang="en-GB"/>
          </a:p>
        </p:txBody>
      </p:sp>
    </p:spTree>
    <p:extLst>
      <p:ext uri="{BB962C8B-B14F-4D97-AF65-F5344CB8AC3E}">
        <p14:creationId xmlns:p14="http://schemas.microsoft.com/office/powerpoint/2010/main" val="24715264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1B8837A-80CF-42BC-AB3C-30156C22E67F}" type="datetimeFigureOut">
              <a:rPr lang="en-GB" smtClean="0"/>
              <a:t>09/07/2022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E7E5B6-D722-4359-ABB6-C5FBA658EC83}" type="slidenum">
              <a:rPr lang="en-GB" smtClean="0"/>
              <a:t>‹#›</a:t>
            </a:fld>
            <a:endParaRPr lang="en-GB"/>
          </a:p>
        </p:txBody>
      </p:sp>
    </p:spTree>
    <p:extLst>
      <p:ext uri="{BB962C8B-B14F-4D97-AF65-F5344CB8AC3E}">
        <p14:creationId xmlns:p14="http://schemas.microsoft.com/office/powerpoint/2010/main" val="38199064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1B8837A-80CF-42BC-AB3C-30156C22E67F}" type="datetimeFigureOut">
              <a:rPr lang="en-GB" smtClean="0"/>
              <a:t>09/07/2022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E7E5B6-D722-4359-ABB6-C5FBA658EC83}" type="slidenum">
              <a:rPr lang="en-GB" smtClean="0"/>
              <a:t>‹#›</a:t>
            </a:fld>
            <a:endParaRPr lang="en-GB"/>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Tree>
    <p:extLst>
      <p:ext uri="{BB962C8B-B14F-4D97-AF65-F5344CB8AC3E}">
        <p14:creationId xmlns:p14="http://schemas.microsoft.com/office/powerpoint/2010/main" val="20679113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1B8837A-80CF-42BC-AB3C-30156C22E67F}" type="datetimeFigureOut">
              <a:rPr lang="en-GB" smtClean="0"/>
              <a:t>09/07/2022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E7E5B6-D722-4359-ABB6-C5FBA658EC83}" type="slidenum">
              <a:rPr lang="en-GB" smtClean="0"/>
              <a:t>‹#›</a:t>
            </a:fld>
            <a:endParaRPr lang="en-GB"/>
          </a:p>
        </p:txBody>
      </p:sp>
    </p:spTree>
    <p:extLst>
      <p:ext uri="{BB962C8B-B14F-4D97-AF65-F5344CB8AC3E}">
        <p14:creationId xmlns:p14="http://schemas.microsoft.com/office/powerpoint/2010/main" val="7042295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1B8837A-80CF-42BC-AB3C-30156C22E67F}" type="datetimeFigureOut">
              <a:rPr lang="en-GB" smtClean="0"/>
              <a:t>09/07/2022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EE7E5B6-D722-4359-ABB6-C5FBA658EC83}" type="slidenum">
              <a:rPr lang="en-GB" smtClean="0"/>
              <a:t>‹#›</a:t>
            </a:fld>
            <a:endParaRPr lang="en-GB"/>
          </a:p>
        </p:txBody>
      </p:sp>
    </p:spTree>
    <p:extLst>
      <p:ext uri="{BB962C8B-B14F-4D97-AF65-F5344CB8AC3E}">
        <p14:creationId xmlns:p14="http://schemas.microsoft.com/office/powerpoint/2010/main" val="11838267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1B8837A-80CF-42BC-AB3C-30156C22E67F}" type="datetimeFigureOut">
              <a:rPr lang="en-GB" smtClean="0"/>
              <a:t>09/07/2022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EE7E5B6-D722-4359-ABB6-C5FBA658EC83}" type="slidenum">
              <a:rPr lang="en-GB" smtClean="0"/>
              <a:t>‹#›</a:t>
            </a:fld>
            <a:endParaRPr lang="en-GB"/>
          </a:p>
        </p:txBody>
      </p:sp>
    </p:spTree>
    <p:extLst>
      <p:ext uri="{BB962C8B-B14F-4D97-AF65-F5344CB8AC3E}">
        <p14:creationId xmlns:p14="http://schemas.microsoft.com/office/powerpoint/2010/main" val="16280395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1B8837A-80CF-42BC-AB3C-30156C22E67F}" type="datetimeFigureOut">
              <a:rPr lang="en-GB" smtClean="0"/>
              <a:t>09/07/2022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E7E5B6-D722-4359-ABB6-C5FBA658EC83}" type="slidenum">
              <a:rPr lang="en-GB" smtClean="0"/>
              <a:t>‹#›</a:t>
            </a:fld>
            <a:endParaRPr lang="en-GB"/>
          </a:p>
        </p:txBody>
      </p:sp>
    </p:spTree>
    <p:extLst>
      <p:ext uri="{BB962C8B-B14F-4D97-AF65-F5344CB8AC3E}">
        <p14:creationId xmlns:p14="http://schemas.microsoft.com/office/powerpoint/2010/main" val="31004093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1B8837A-80CF-42BC-AB3C-30156C22E67F}" type="datetimeFigureOut">
              <a:rPr lang="en-GB" smtClean="0"/>
              <a:t>09/07/2022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E7E5B6-D722-4359-ABB6-C5FBA658EC83}" type="slidenum">
              <a:rPr lang="en-GB" smtClean="0"/>
              <a:t>‹#›</a:t>
            </a:fld>
            <a:endParaRPr lang="en-GB"/>
          </a:p>
        </p:txBody>
      </p:sp>
    </p:spTree>
    <p:extLst>
      <p:ext uri="{BB962C8B-B14F-4D97-AF65-F5344CB8AC3E}">
        <p14:creationId xmlns:p14="http://schemas.microsoft.com/office/powerpoint/2010/main" val="9560365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31B8837A-80CF-42BC-AB3C-30156C22E67F}" type="datetimeFigureOut">
              <a:rPr lang="en-GB" smtClean="0"/>
              <a:t>09/07/2022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2EE7E5B6-D722-4359-ABB6-C5FBA658EC83}" type="slidenum">
              <a:rPr lang="en-GB" smtClean="0"/>
              <a:t>‹#›</a:t>
            </a:fld>
            <a:endParaRPr lang="en-GB"/>
          </a:p>
        </p:txBody>
      </p:sp>
    </p:spTree>
    <p:extLst>
      <p:ext uri="{BB962C8B-B14F-4D97-AF65-F5344CB8AC3E}">
        <p14:creationId xmlns:p14="http://schemas.microsoft.com/office/powerpoint/2010/main" val="372349049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png"/><Relationship Id="rId7" Type="http://schemas.openxmlformats.org/officeDocument/2006/relationships/diagramColors" Target="../diagrams/colors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1BB4730-B401-E7DE-D409-B97EC8E36EAB}"/>
              </a:ext>
            </a:extLst>
          </p:cNvPr>
          <p:cNvSpPr txBox="1"/>
          <p:nvPr/>
        </p:nvSpPr>
        <p:spPr>
          <a:xfrm>
            <a:off x="2607177" y="1522507"/>
            <a:ext cx="5874327" cy="1200329"/>
          </a:xfrm>
          <a:prstGeom prst="rect">
            <a:avLst/>
          </a:prstGeom>
          <a:noFill/>
        </p:spPr>
        <p:txBody>
          <a:bodyPr wrap="square" lIns="91440" tIns="45720" rIns="91440" bIns="45720" rtlCol="0" anchor="t">
            <a:spAutoFit/>
          </a:bodyPr>
          <a:lstStyle/>
          <a:p>
            <a:pPr algn="ctr"/>
            <a:r>
              <a:rPr lang="en-GB" sz="3600" b="1">
                <a:latin typeface="Arial"/>
                <a:cs typeface="Arial"/>
              </a:rPr>
              <a:t>BUSINESS PLAN</a:t>
            </a:r>
          </a:p>
          <a:p>
            <a:pPr algn="ctr"/>
            <a:endParaRPr lang="en-GB" sz="3600" b="1">
              <a:latin typeface="Arial"/>
              <a:cs typeface="Arial"/>
            </a:endParaRPr>
          </a:p>
        </p:txBody>
      </p:sp>
      <p:sp>
        <p:nvSpPr>
          <p:cNvPr id="5" name="TextBox 4">
            <a:extLst>
              <a:ext uri="{FF2B5EF4-FFF2-40B4-BE49-F238E27FC236}">
                <a16:creationId xmlns:a16="http://schemas.microsoft.com/office/drawing/2014/main" id="{894AB1ED-B3F5-135D-FB4F-D3B6A22B10D5}"/>
              </a:ext>
            </a:extLst>
          </p:cNvPr>
          <p:cNvSpPr txBox="1"/>
          <p:nvPr/>
        </p:nvSpPr>
        <p:spPr>
          <a:xfrm>
            <a:off x="7110152" y="4228407"/>
            <a:ext cx="4876800" cy="2246769"/>
          </a:xfrm>
          <a:prstGeom prst="rect">
            <a:avLst/>
          </a:prstGeom>
          <a:noFill/>
        </p:spPr>
        <p:txBody>
          <a:bodyPr wrap="square" lIns="91440" tIns="45720" rIns="91440" bIns="45720" rtlCol="0" anchor="t">
            <a:spAutoFit/>
          </a:bodyPr>
          <a:lstStyle/>
          <a:p>
            <a:r>
              <a:rPr lang="en-GB" sz="2000" b="1" dirty="0">
                <a:latin typeface="Arial"/>
                <a:cs typeface="Arial"/>
              </a:rPr>
              <a:t>NAME OF THE STUDENTS: </a:t>
            </a:r>
            <a:endParaRPr lang="en-GB" sz="2000" b="1" dirty="0">
              <a:latin typeface="Arial" panose="020B0604020202020204" pitchFamily="34" charset="0"/>
              <a:cs typeface="Arial" panose="020B0604020202020204" pitchFamily="34" charset="0"/>
            </a:endParaRPr>
          </a:p>
          <a:p>
            <a:r>
              <a:rPr lang="en-GB" sz="2000" b="1" dirty="0">
                <a:latin typeface="Arial"/>
                <a:cs typeface="Arial"/>
              </a:rPr>
              <a:t>FLORICA SORINA BRATU 2109991</a:t>
            </a:r>
          </a:p>
          <a:p>
            <a:r>
              <a:rPr lang="en-GB" sz="2000" b="1" dirty="0">
                <a:latin typeface="Arial"/>
                <a:cs typeface="Arial"/>
              </a:rPr>
              <a:t>MIHAI NICOLAE TINCU 2109992</a:t>
            </a:r>
          </a:p>
          <a:p>
            <a:r>
              <a:rPr lang="en-GB" sz="2000" b="1" dirty="0">
                <a:latin typeface="Arial"/>
                <a:cs typeface="Arial"/>
              </a:rPr>
              <a:t>IOANA ANDREEA DUMITRU 2025727</a:t>
            </a:r>
            <a:endParaRPr lang="en-GB" sz="2000" b="1" dirty="0">
              <a:latin typeface="Arial" panose="020B0604020202020204" pitchFamily="34" charset="0"/>
              <a:cs typeface="Arial" panose="020B0604020202020204" pitchFamily="34" charset="0"/>
            </a:endParaRPr>
          </a:p>
          <a:p>
            <a:r>
              <a:rPr lang="en-GB" sz="2000" b="1" dirty="0">
                <a:latin typeface="Arial"/>
                <a:cs typeface="Arial"/>
              </a:rPr>
              <a:t>GROUP: B</a:t>
            </a:r>
          </a:p>
          <a:p>
            <a:r>
              <a:rPr lang="en-GB" sz="2000" b="1" dirty="0">
                <a:latin typeface="Arial"/>
                <a:cs typeface="Arial"/>
              </a:rPr>
              <a:t>LECTURER NAME: RAJESH KUMAR</a:t>
            </a:r>
          </a:p>
          <a:p>
            <a:r>
              <a:rPr lang="en-GB" sz="2000" b="1" dirty="0">
                <a:latin typeface="Arial"/>
                <a:cs typeface="Arial"/>
              </a:rPr>
              <a:t>MODULE: BMSW4006</a:t>
            </a:r>
            <a:endParaRPr lang="en-GB" sz="2000" b="1" dirty="0">
              <a:latin typeface="Arial" panose="020B0604020202020204" pitchFamily="34" charset="0"/>
              <a:cs typeface="Arial" panose="020B0604020202020204" pitchFamily="34" charset="0"/>
            </a:endParaRPr>
          </a:p>
        </p:txBody>
      </p:sp>
      <p:pic>
        <p:nvPicPr>
          <p:cNvPr id="2" name="Picture 2" descr="Text&#10;&#10;Description automatically generated">
            <a:extLst>
              <a:ext uri="{FF2B5EF4-FFF2-40B4-BE49-F238E27FC236}">
                <a16:creationId xmlns:a16="http://schemas.microsoft.com/office/drawing/2014/main" id="{10DA71EC-72A8-419B-31FB-33B9A4D50734}"/>
              </a:ext>
            </a:extLst>
          </p:cNvPr>
          <p:cNvPicPr>
            <a:picLocks noChangeAspect="1"/>
          </p:cNvPicPr>
          <p:nvPr/>
        </p:nvPicPr>
        <p:blipFill>
          <a:blip r:embed="rId2"/>
          <a:stretch>
            <a:fillRect/>
          </a:stretch>
        </p:blipFill>
        <p:spPr>
          <a:xfrm>
            <a:off x="3046288" y="3135190"/>
            <a:ext cx="4061716" cy="3721238"/>
          </a:xfrm>
          <a:prstGeom prst="rect">
            <a:avLst/>
          </a:prstGeom>
        </p:spPr>
      </p:pic>
    </p:spTree>
    <p:extLst>
      <p:ext uri="{BB962C8B-B14F-4D97-AF65-F5344CB8AC3E}">
        <p14:creationId xmlns:p14="http://schemas.microsoft.com/office/powerpoint/2010/main" val="37131665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E27C9-9187-305D-5A24-F0833DD24F72}"/>
              </a:ext>
            </a:extLst>
          </p:cNvPr>
          <p:cNvSpPr>
            <a:spLocks noGrp="1"/>
          </p:cNvSpPr>
          <p:nvPr>
            <p:ph type="title"/>
          </p:nvPr>
        </p:nvSpPr>
        <p:spPr>
          <a:xfrm>
            <a:off x="838200" y="365125"/>
            <a:ext cx="10515600" cy="1325563"/>
          </a:xfrm>
        </p:spPr>
        <p:txBody>
          <a:bodyPr>
            <a:normAutofit/>
          </a:bodyPr>
          <a:lstStyle/>
          <a:p>
            <a:r>
              <a:rPr lang="en-GB" b="1">
                <a:latin typeface="Arial" panose="020B0604020202020204" pitchFamily="34" charset="0"/>
                <a:cs typeface="Arial" panose="020B0604020202020204" pitchFamily="34" charset="0"/>
              </a:rPr>
              <a:t>Executive Summary</a:t>
            </a:r>
          </a:p>
        </p:txBody>
      </p:sp>
      <p:sp>
        <p:nvSpPr>
          <p:cNvPr id="3" name="Content Placeholder 2">
            <a:extLst>
              <a:ext uri="{FF2B5EF4-FFF2-40B4-BE49-F238E27FC236}">
                <a16:creationId xmlns:a16="http://schemas.microsoft.com/office/drawing/2014/main" id="{8BD9951E-6357-2770-407A-57EC5600CE21}"/>
              </a:ext>
            </a:extLst>
          </p:cNvPr>
          <p:cNvSpPr>
            <a:spLocks noGrp="1"/>
          </p:cNvSpPr>
          <p:nvPr>
            <p:ph idx="1"/>
          </p:nvPr>
        </p:nvSpPr>
        <p:spPr>
          <a:xfrm>
            <a:off x="415491" y="1841776"/>
            <a:ext cx="6025790" cy="2199107"/>
          </a:xfrm>
        </p:spPr>
        <p:txBody>
          <a:bodyPr vert="horz" lIns="91440" tIns="45720" rIns="91440" bIns="45720" rtlCol="0" anchor="t">
            <a:normAutofit fontScale="92500" lnSpcReduction="20000"/>
          </a:bodyPr>
          <a:lstStyle/>
          <a:p>
            <a:pPr marL="0" indent="0">
              <a:buNone/>
            </a:pPr>
            <a:r>
              <a:rPr lang="en-GB" sz="2000" b="1">
                <a:latin typeface="Arial"/>
                <a:cs typeface="Arial"/>
              </a:rPr>
              <a:t>ENJOY ITALY PASTA BAR :</a:t>
            </a:r>
            <a:endParaRPr lang="en-US"/>
          </a:p>
          <a:p>
            <a:pPr marL="0" indent="0">
              <a:buNone/>
            </a:pPr>
            <a:r>
              <a:rPr lang="en-GB" sz="2000">
                <a:latin typeface="Arial"/>
                <a:cs typeface="Arial"/>
              </a:rPr>
              <a:t>- freshly cooked pasta </a:t>
            </a:r>
            <a:endParaRPr lang="en-GB">
              <a:latin typeface="Corbel" panose="020B0503020204020204"/>
              <a:cs typeface="Arial"/>
            </a:endParaRPr>
          </a:p>
          <a:p>
            <a:pPr marL="0" indent="0">
              <a:buNone/>
            </a:pPr>
            <a:r>
              <a:rPr lang="en-GB" sz="2000">
                <a:latin typeface="Arial"/>
                <a:cs typeface="Arial"/>
              </a:rPr>
              <a:t>-short cooking time with sauce and pasta at the choice,</a:t>
            </a:r>
            <a:endParaRPr lang="en-GB">
              <a:latin typeface="Corbel" panose="020B0503020204020204"/>
              <a:cs typeface="Arial"/>
            </a:endParaRPr>
          </a:p>
          <a:p>
            <a:pPr marL="0" indent="0">
              <a:buNone/>
            </a:pPr>
            <a:r>
              <a:rPr lang="en-GB" sz="2000">
                <a:latin typeface="Arial"/>
                <a:cs typeface="Arial"/>
              </a:rPr>
              <a:t>- excellent customer service;</a:t>
            </a:r>
            <a:endParaRPr lang="en-GB">
              <a:latin typeface="Corbel" panose="020B0503020204020204"/>
              <a:cs typeface="Arial"/>
            </a:endParaRPr>
          </a:p>
          <a:p>
            <a:pPr marL="0" indent="0">
              <a:buNone/>
            </a:pPr>
            <a:r>
              <a:rPr lang="en-GB" sz="2000">
                <a:latin typeface="Arial"/>
                <a:cs typeface="Arial"/>
              </a:rPr>
              <a:t>- cheerful atmosphere, promoting an energetic lifestyle.</a:t>
            </a:r>
            <a:endParaRPr lang="en-GB"/>
          </a:p>
        </p:txBody>
      </p:sp>
      <p:pic>
        <p:nvPicPr>
          <p:cNvPr id="5" name="Picture 4" descr="Shell pasta studio shot with fast pace synchronisation">
            <a:extLst>
              <a:ext uri="{FF2B5EF4-FFF2-40B4-BE49-F238E27FC236}">
                <a16:creationId xmlns:a16="http://schemas.microsoft.com/office/drawing/2014/main" id="{BF027A95-2E84-0957-E25A-C98D7BD4E075}"/>
              </a:ext>
            </a:extLst>
          </p:cNvPr>
          <p:cNvPicPr>
            <a:picLocks noChangeAspect="1"/>
          </p:cNvPicPr>
          <p:nvPr/>
        </p:nvPicPr>
        <p:blipFill rotWithShape="1">
          <a:blip r:embed="rId4"/>
          <a:srcRect l="11788" r="22326" b="1"/>
          <a:stretch/>
        </p:blipFill>
        <p:spPr>
          <a:xfrm>
            <a:off x="6510309" y="3498812"/>
            <a:ext cx="5631110" cy="3359188"/>
          </a:xfrm>
          <a:prstGeom prst="rect">
            <a:avLst/>
          </a:prstGeom>
        </p:spPr>
      </p:pic>
      <p:pic>
        <p:nvPicPr>
          <p:cNvPr id="4" name="Picture 3">
            <a:extLst>
              <a:ext uri="{FF2B5EF4-FFF2-40B4-BE49-F238E27FC236}">
                <a16:creationId xmlns:a16="http://schemas.microsoft.com/office/drawing/2014/main" id="{62F585FD-4A60-B3AC-B826-C93D70D69AB4}"/>
              </a:ext>
            </a:extLst>
          </p:cNvPr>
          <p:cNvPicPr>
            <a:picLocks noChangeAspect="1"/>
          </p:cNvPicPr>
          <p:nvPr/>
        </p:nvPicPr>
        <p:blipFill>
          <a:blip r:embed="rId5"/>
          <a:stretch>
            <a:fillRect/>
          </a:stretch>
        </p:blipFill>
        <p:spPr>
          <a:xfrm>
            <a:off x="99218" y="4226359"/>
            <a:ext cx="5305571" cy="4989505"/>
          </a:xfrm>
          <a:prstGeom prst="rect">
            <a:avLst/>
          </a:prstGeom>
        </p:spPr>
      </p:pic>
      <p:pic>
        <p:nvPicPr>
          <p:cNvPr id="6" name="Picture 6" descr="Text&#10;&#10;Description automatically generated">
            <a:extLst>
              <a:ext uri="{FF2B5EF4-FFF2-40B4-BE49-F238E27FC236}">
                <a16:creationId xmlns:a16="http://schemas.microsoft.com/office/drawing/2014/main" id="{9B5AD71A-1D4F-AAF4-4D18-9375DDE84DEA}"/>
              </a:ext>
            </a:extLst>
          </p:cNvPr>
          <p:cNvPicPr>
            <a:picLocks noChangeAspect="1"/>
          </p:cNvPicPr>
          <p:nvPr/>
        </p:nvPicPr>
        <p:blipFill>
          <a:blip r:embed="rId6"/>
          <a:stretch>
            <a:fillRect/>
          </a:stretch>
        </p:blipFill>
        <p:spPr>
          <a:xfrm>
            <a:off x="2093033" y="5512828"/>
            <a:ext cx="956064" cy="484218"/>
          </a:xfrm>
          <a:prstGeom prst="rect">
            <a:avLst/>
          </a:prstGeom>
        </p:spPr>
      </p:pic>
    </p:spTree>
    <p:extLst>
      <p:ext uri="{BB962C8B-B14F-4D97-AF65-F5344CB8AC3E}">
        <p14:creationId xmlns:p14="http://schemas.microsoft.com/office/powerpoint/2010/main" val="3420334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E5940-6A98-90AE-1FC0-A086016BEC9F}"/>
              </a:ext>
            </a:extLst>
          </p:cNvPr>
          <p:cNvSpPr>
            <a:spLocks noGrp="1"/>
          </p:cNvSpPr>
          <p:nvPr>
            <p:ph type="title"/>
          </p:nvPr>
        </p:nvSpPr>
        <p:spPr>
          <a:xfrm>
            <a:off x="838200" y="365125"/>
            <a:ext cx="10515600" cy="1325563"/>
          </a:xfrm>
        </p:spPr>
        <p:txBody>
          <a:bodyPr vert="horz" lIns="91440" tIns="45720" rIns="91440" bIns="45720" rtlCol="0">
            <a:normAutofit/>
          </a:bodyPr>
          <a:lstStyle/>
          <a:p>
            <a:r>
              <a:rPr lang="en-US">
                <a:solidFill>
                  <a:schemeClr val="tx1"/>
                </a:solidFill>
              </a:rPr>
              <a:t>Business / Company Overview</a:t>
            </a:r>
          </a:p>
        </p:txBody>
      </p:sp>
      <p:graphicFrame>
        <p:nvGraphicFramePr>
          <p:cNvPr id="20" name="TextBox 3">
            <a:extLst>
              <a:ext uri="{FF2B5EF4-FFF2-40B4-BE49-F238E27FC236}">
                <a16:creationId xmlns:a16="http://schemas.microsoft.com/office/drawing/2014/main" id="{BB0B6FC4-480E-3D39-F0CA-E1F36EE2A509}"/>
              </a:ext>
            </a:extLst>
          </p:cNvPr>
          <p:cNvGraphicFramePr/>
          <p:nvPr>
            <p:extLst>
              <p:ext uri="{D42A27DB-BD31-4B8C-83A1-F6EECF244321}">
                <p14:modId xmlns:p14="http://schemas.microsoft.com/office/powerpoint/2010/main" val="3115279811"/>
              </p:ext>
            </p:extLst>
          </p:nvPr>
        </p:nvGraphicFramePr>
        <p:xfrm>
          <a:off x="979488" y="1825625"/>
          <a:ext cx="10233025"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8" name="Picture 8" descr="Text&#10;&#10;Description automatically generated">
            <a:extLst>
              <a:ext uri="{FF2B5EF4-FFF2-40B4-BE49-F238E27FC236}">
                <a16:creationId xmlns:a16="http://schemas.microsoft.com/office/drawing/2014/main" id="{48831F9B-06F3-B856-AD5B-1DC08DA97FBC}"/>
              </a:ext>
            </a:extLst>
          </p:cNvPr>
          <p:cNvPicPr>
            <a:picLocks noChangeAspect="1"/>
          </p:cNvPicPr>
          <p:nvPr/>
        </p:nvPicPr>
        <p:blipFill>
          <a:blip r:embed="rId9"/>
          <a:stretch>
            <a:fillRect/>
          </a:stretch>
        </p:blipFill>
        <p:spPr>
          <a:xfrm>
            <a:off x="10717658" y="6063324"/>
            <a:ext cx="1476054" cy="793105"/>
          </a:xfrm>
          <a:prstGeom prst="rect">
            <a:avLst/>
          </a:prstGeom>
        </p:spPr>
      </p:pic>
    </p:spTree>
    <p:extLst>
      <p:ext uri="{BB962C8B-B14F-4D97-AF65-F5344CB8AC3E}">
        <p14:creationId xmlns:p14="http://schemas.microsoft.com/office/powerpoint/2010/main" val="37600248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A976C-263D-569B-4CE1-727C8610AA67}"/>
              </a:ext>
            </a:extLst>
          </p:cNvPr>
          <p:cNvSpPr>
            <a:spLocks noGrp="1"/>
          </p:cNvSpPr>
          <p:nvPr>
            <p:ph type="title"/>
          </p:nvPr>
        </p:nvSpPr>
        <p:spPr>
          <a:xfrm>
            <a:off x="838200" y="365125"/>
            <a:ext cx="10515600" cy="1325563"/>
          </a:xfrm>
        </p:spPr>
        <p:txBody>
          <a:bodyPr vert="horz" lIns="91440" tIns="45720" rIns="91440" bIns="45720" rtlCol="0" anchor="ctr">
            <a:normAutofit/>
          </a:bodyPr>
          <a:lstStyle/>
          <a:p>
            <a:r>
              <a:rPr lang="en-US"/>
              <a:t>Products and Services</a:t>
            </a:r>
          </a:p>
        </p:txBody>
      </p:sp>
      <p:sp>
        <p:nvSpPr>
          <p:cNvPr id="23" name="Rounded Rectangle 17">
            <a:extLst>
              <a:ext uri="{FF2B5EF4-FFF2-40B4-BE49-F238E27FC236}">
                <a16:creationId xmlns:a16="http://schemas.microsoft.com/office/drawing/2014/main" id="{15045B1D-AED4-407C-BC82-BF20E4E4FF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1948070"/>
            <a:ext cx="4773166" cy="3896140"/>
          </a:xfrm>
          <a:prstGeom prst="roundRect">
            <a:avLst>
              <a:gd name="adj" fmla="val 2028"/>
            </a:avLst>
          </a:prstGeom>
          <a:solidFill>
            <a:schemeClr val="tx1"/>
          </a:solidFill>
          <a:ln>
            <a:solidFill>
              <a:schemeClr val="accent1">
                <a:shade val="50000"/>
              </a:schemeClr>
            </a:solidFill>
          </a:ln>
          <a:effectLst>
            <a:innerShdw blurRad="127000" dist="12700">
              <a:prstClr val="black"/>
            </a:innerShdw>
            <a:reflection blurRad="6350" stA="52000" endA="300" endPos="2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E2586A2A-359F-0531-F43E-7B094F398A1B}"/>
              </a:ext>
            </a:extLst>
          </p:cNvPr>
          <p:cNvPicPr>
            <a:picLocks noChangeAspect="1"/>
          </p:cNvPicPr>
          <p:nvPr/>
        </p:nvPicPr>
        <p:blipFill rotWithShape="1">
          <a:blip r:embed="rId4"/>
          <a:srcRect r="3556" b="4"/>
          <a:stretch/>
        </p:blipFill>
        <p:spPr>
          <a:xfrm>
            <a:off x="1131172" y="2268111"/>
            <a:ext cx="4187222" cy="3256059"/>
          </a:xfrm>
          <a:prstGeom prst="rect">
            <a:avLst/>
          </a:prstGeom>
        </p:spPr>
      </p:pic>
      <p:sp>
        <p:nvSpPr>
          <p:cNvPr id="4" name="TextBox 3">
            <a:extLst>
              <a:ext uri="{FF2B5EF4-FFF2-40B4-BE49-F238E27FC236}">
                <a16:creationId xmlns:a16="http://schemas.microsoft.com/office/drawing/2014/main" id="{128CABD6-3B50-F703-9013-373030088B6E}"/>
              </a:ext>
            </a:extLst>
          </p:cNvPr>
          <p:cNvSpPr txBox="1"/>
          <p:nvPr/>
        </p:nvSpPr>
        <p:spPr>
          <a:xfrm>
            <a:off x="6096000" y="1948069"/>
            <a:ext cx="5257799" cy="4228893"/>
          </a:xfrm>
          <a:prstGeom prst="rect">
            <a:avLst/>
          </a:prstGeom>
        </p:spPr>
        <p:txBody>
          <a:bodyPr vert="horz" lIns="91440" tIns="45720" rIns="91440" bIns="45720" rtlCol="0" anchor="t">
            <a:normAutofit/>
          </a:bodyPr>
          <a:lstStyle/>
          <a:p>
            <a:pPr indent="-228600" defTabSz="914400">
              <a:lnSpc>
                <a:spcPct val="90000"/>
              </a:lnSpc>
              <a:spcAft>
                <a:spcPts val="600"/>
              </a:spcAft>
              <a:buFont typeface="Arial" panose="020B0604020202020204" pitchFamily="34" charset="0"/>
              <a:buChar char="•"/>
            </a:pPr>
            <a:r>
              <a:rPr lang="en-US" sz="20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Arial"/>
                <a:cs typeface="Arial"/>
              </a:rPr>
              <a:t>we produce fresh, easy-to-cook pasta.</a:t>
            </a:r>
          </a:p>
          <a:p>
            <a:pPr indent="-228600" defTabSz="914400">
              <a:lnSpc>
                <a:spcPct val="90000"/>
              </a:lnSpc>
              <a:spcAft>
                <a:spcPts val="600"/>
              </a:spcAft>
              <a:buFont typeface="Arial" panose="020B0604020202020204" pitchFamily="34" charset="0"/>
              <a:buChar char="•"/>
            </a:pPr>
            <a:r>
              <a:rPr lang="en-US" sz="20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Arial"/>
                <a:cs typeface="Arial"/>
              </a:rPr>
              <a:t> the only pasta producers and traders in town;</a:t>
            </a:r>
          </a:p>
          <a:p>
            <a:pPr indent="-228600" defTabSz="914400">
              <a:lnSpc>
                <a:spcPct val="90000"/>
              </a:lnSpc>
              <a:spcAft>
                <a:spcPts val="600"/>
              </a:spcAft>
              <a:buFont typeface="Arial" panose="020B0604020202020204" pitchFamily="34" charset="0"/>
              <a:buChar char="•"/>
            </a:pPr>
            <a:r>
              <a:rPr lang="en-US" sz="20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Arial"/>
                <a:cs typeface="Arial"/>
              </a:rPr>
              <a:t>The pasta has a weight of 450 g per portion, the prices are between  10-13 £.</a:t>
            </a:r>
          </a:p>
          <a:p>
            <a:pPr indent="-228600" defTabSz="914400">
              <a:lnSpc>
                <a:spcPct val="90000"/>
              </a:lnSpc>
              <a:spcAft>
                <a:spcPts val="600"/>
              </a:spcAft>
              <a:buFont typeface="Arial" panose="020B0604020202020204" pitchFamily="34" charset="0"/>
              <a:buChar char="•"/>
            </a:pPr>
            <a:r>
              <a:rPr lang="en-US" sz="20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Arial"/>
                <a:cs typeface="Arial"/>
              </a:rPr>
              <a:t>Customers of all ages will buy this product, </a:t>
            </a:r>
          </a:p>
        </p:txBody>
      </p:sp>
      <p:pic>
        <p:nvPicPr>
          <p:cNvPr id="3" name="Picture 5" descr="Text&#10;&#10;Description automatically generated">
            <a:extLst>
              <a:ext uri="{FF2B5EF4-FFF2-40B4-BE49-F238E27FC236}">
                <a16:creationId xmlns:a16="http://schemas.microsoft.com/office/drawing/2014/main" id="{957A1E95-EFB4-F5B3-B72A-AF274CA99FBB}"/>
              </a:ext>
            </a:extLst>
          </p:cNvPr>
          <p:cNvPicPr>
            <a:picLocks noChangeAspect="1"/>
          </p:cNvPicPr>
          <p:nvPr/>
        </p:nvPicPr>
        <p:blipFill>
          <a:blip r:embed="rId5"/>
          <a:stretch>
            <a:fillRect/>
          </a:stretch>
        </p:blipFill>
        <p:spPr>
          <a:xfrm>
            <a:off x="10854646" y="6080448"/>
            <a:ext cx="1339066" cy="767417"/>
          </a:xfrm>
          <a:prstGeom prst="rect">
            <a:avLst/>
          </a:prstGeom>
        </p:spPr>
      </p:pic>
    </p:spTree>
    <p:extLst>
      <p:ext uri="{BB962C8B-B14F-4D97-AF65-F5344CB8AC3E}">
        <p14:creationId xmlns:p14="http://schemas.microsoft.com/office/powerpoint/2010/main" val="26175150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0">
            <a:extLst>
              <a:ext uri="{FF2B5EF4-FFF2-40B4-BE49-F238E27FC236}">
                <a16:creationId xmlns:a16="http://schemas.microsoft.com/office/drawing/2014/main" id="{05325879-C4B2-475E-B853-DC8F21A633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2">
            <a:extLst>
              <a:ext uri="{FF2B5EF4-FFF2-40B4-BE49-F238E27FC236}">
                <a16:creationId xmlns:a16="http://schemas.microsoft.com/office/drawing/2014/main" id="{012C085F-3B19-420D-902A-B55695F503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18105" cy="6858000"/>
          </a:xfrm>
          <a:prstGeom prst="rect">
            <a:avLst/>
          </a:prstGeom>
          <a:blipFill>
            <a:blip r:embed="rId3"/>
            <a:stretch>
              <a:fillRect r="-164004"/>
            </a:stretch>
          </a:blipFill>
          <a:ln>
            <a:noFill/>
          </a:ln>
          <a:effectLst>
            <a:outerShdw blurRad="139700" dist="508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AA662340-8DB0-84A4-8A17-5A6E72D11FFA}"/>
              </a:ext>
            </a:extLst>
          </p:cNvPr>
          <p:cNvSpPr txBox="1"/>
          <p:nvPr/>
        </p:nvSpPr>
        <p:spPr>
          <a:xfrm>
            <a:off x="838201" y="589242"/>
            <a:ext cx="3435625" cy="2550740"/>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defTabSz="914400">
              <a:lnSpc>
                <a:spcPct val="90000"/>
              </a:lnSpc>
              <a:spcBef>
                <a:spcPct val="0"/>
              </a:spcBef>
              <a:spcAft>
                <a:spcPts val="600"/>
              </a:spcAft>
            </a:pPr>
            <a:r>
              <a:rPr lang="en-US" sz="3200">
                <a:gradFill flip="none" rotWithShape="1">
                  <a:gsLst>
                    <a:gs pos="28000">
                      <a:srgbClr val="EDEDED"/>
                    </a:gs>
                    <a:gs pos="0">
                      <a:srgbClr val="BFBFBF"/>
                    </a:gs>
                    <a:gs pos="100000">
                      <a:srgbClr val="FFFFFF"/>
                    </a:gs>
                  </a:gsLst>
                  <a:lin ang="4800000" scaled="0"/>
                  <a:tileRect/>
                </a:gradFill>
                <a:latin typeface="Arial"/>
                <a:ea typeface="+mj-ea"/>
                <a:cs typeface="Arial"/>
              </a:rPr>
              <a:t>Market audit-Competitor’s Analysis</a:t>
            </a:r>
            <a:endParaRPr lang="en-US">
              <a:ea typeface="+mj-ea"/>
            </a:endParaRPr>
          </a:p>
        </p:txBody>
      </p:sp>
      <p:graphicFrame>
        <p:nvGraphicFramePr>
          <p:cNvPr id="4" name="Table 4">
            <a:extLst>
              <a:ext uri="{FF2B5EF4-FFF2-40B4-BE49-F238E27FC236}">
                <a16:creationId xmlns:a16="http://schemas.microsoft.com/office/drawing/2014/main" id="{23857886-99B5-4FF0-7350-603268AEFC8E}"/>
              </a:ext>
            </a:extLst>
          </p:cNvPr>
          <p:cNvGraphicFramePr>
            <a:graphicFrameLocks noGrp="1"/>
          </p:cNvGraphicFramePr>
          <p:nvPr>
            <p:extLst>
              <p:ext uri="{D42A27DB-BD31-4B8C-83A1-F6EECF244321}">
                <p14:modId xmlns:p14="http://schemas.microsoft.com/office/powerpoint/2010/main" val="3301152183"/>
              </p:ext>
            </p:extLst>
          </p:nvPr>
        </p:nvGraphicFramePr>
        <p:xfrm>
          <a:off x="5274539" y="1411183"/>
          <a:ext cx="6314489" cy="4053186"/>
        </p:xfrm>
        <a:graphic>
          <a:graphicData uri="http://schemas.openxmlformats.org/drawingml/2006/table">
            <a:tbl>
              <a:tblPr firstRow="1" bandRow="1">
                <a:tableStyleId>{5C22544A-7EE6-4342-B048-85BDC9FD1C3A}</a:tableStyleId>
              </a:tblPr>
              <a:tblGrid>
                <a:gridCol w="1090280">
                  <a:extLst>
                    <a:ext uri="{9D8B030D-6E8A-4147-A177-3AD203B41FA5}">
                      <a16:colId xmlns:a16="http://schemas.microsoft.com/office/drawing/2014/main" val="673288338"/>
                    </a:ext>
                  </a:extLst>
                </a:gridCol>
                <a:gridCol w="2392184">
                  <a:extLst>
                    <a:ext uri="{9D8B030D-6E8A-4147-A177-3AD203B41FA5}">
                      <a16:colId xmlns:a16="http://schemas.microsoft.com/office/drawing/2014/main" val="3619231686"/>
                    </a:ext>
                  </a:extLst>
                </a:gridCol>
                <a:gridCol w="1506152">
                  <a:extLst>
                    <a:ext uri="{9D8B030D-6E8A-4147-A177-3AD203B41FA5}">
                      <a16:colId xmlns:a16="http://schemas.microsoft.com/office/drawing/2014/main" val="898503369"/>
                    </a:ext>
                  </a:extLst>
                </a:gridCol>
                <a:gridCol w="1325873">
                  <a:extLst>
                    <a:ext uri="{9D8B030D-6E8A-4147-A177-3AD203B41FA5}">
                      <a16:colId xmlns:a16="http://schemas.microsoft.com/office/drawing/2014/main" val="549561171"/>
                    </a:ext>
                  </a:extLst>
                </a:gridCol>
              </a:tblGrid>
              <a:tr h="259603">
                <a:tc>
                  <a:txBody>
                    <a:bodyPr/>
                    <a:lstStyle/>
                    <a:p>
                      <a:r>
                        <a:rPr lang="en-GB" sz="1200"/>
                        <a:t>Factors </a:t>
                      </a:r>
                    </a:p>
                  </a:txBody>
                  <a:tcPr marL="59000" marR="59000" marT="29500" marB="29500"/>
                </a:tc>
                <a:tc>
                  <a:txBody>
                    <a:bodyPr/>
                    <a:lstStyle/>
                    <a:p>
                      <a:r>
                        <a:rPr lang="en-GB" sz="1200"/>
                        <a:t>Our company </a:t>
                      </a:r>
                    </a:p>
                  </a:txBody>
                  <a:tcPr marL="59000" marR="59000" marT="29500" marB="29500"/>
                </a:tc>
                <a:tc>
                  <a:txBody>
                    <a:bodyPr/>
                    <a:lstStyle/>
                    <a:p>
                      <a:r>
                        <a:rPr lang="en-GB" sz="1200"/>
                        <a:t>Competitor A</a:t>
                      </a:r>
                    </a:p>
                  </a:txBody>
                  <a:tcPr marL="59000" marR="59000" marT="29500" marB="29500"/>
                </a:tc>
                <a:tc>
                  <a:txBody>
                    <a:bodyPr/>
                    <a:lstStyle/>
                    <a:p>
                      <a:r>
                        <a:rPr lang="en-GB" sz="1200"/>
                        <a:t>Competitor B</a:t>
                      </a:r>
                    </a:p>
                  </a:txBody>
                  <a:tcPr marL="59000" marR="59000" marT="29500" marB="29500"/>
                </a:tc>
                <a:extLst>
                  <a:ext uri="{0D108BD9-81ED-4DB2-BD59-A6C34878D82A}">
                    <a16:rowId xmlns:a16="http://schemas.microsoft.com/office/drawing/2014/main" val="3572778680"/>
                  </a:ext>
                </a:extLst>
              </a:tr>
              <a:tr h="436604">
                <a:tc>
                  <a:txBody>
                    <a:bodyPr/>
                    <a:lstStyle/>
                    <a:p>
                      <a:r>
                        <a:rPr lang="en-GB" sz="1200"/>
                        <a:t>Products</a:t>
                      </a:r>
                    </a:p>
                  </a:txBody>
                  <a:tcPr marL="59000" marR="59000" marT="29500" marB="29500"/>
                </a:tc>
                <a:tc>
                  <a:txBody>
                    <a:bodyPr/>
                    <a:lstStyle/>
                    <a:p>
                      <a:r>
                        <a:rPr lang="en-GB" sz="1200"/>
                        <a:t>Fresh pasta at the customer choice, at good price, </a:t>
                      </a:r>
                    </a:p>
                  </a:txBody>
                  <a:tcPr marL="59000" marR="59000" marT="29500" marB="29500"/>
                </a:tc>
                <a:tc>
                  <a:txBody>
                    <a:bodyPr/>
                    <a:lstStyle/>
                    <a:p>
                      <a:r>
                        <a:rPr lang="en-GB" sz="1200"/>
                        <a:t>Individual price,</a:t>
                      </a:r>
                    </a:p>
                  </a:txBody>
                  <a:tcPr marL="59000" marR="59000" marT="29500" marB="29500"/>
                </a:tc>
                <a:tc>
                  <a:txBody>
                    <a:bodyPr/>
                    <a:lstStyle/>
                    <a:p>
                      <a:r>
                        <a:rPr lang="en-GB" sz="1200"/>
                        <a:t>Individual price</a:t>
                      </a:r>
                    </a:p>
                  </a:txBody>
                  <a:tcPr marL="59000" marR="59000" marT="29500" marB="29500"/>
                </a:tc>
                <a:extLst>
                  <a:ext uri="{0D108BD9-81ED-4DB2-BD59-A6C34878D82A}">
                    <a16:rowId xmlns:a16="http://schemas.microsoft.com/office/drawing/2014/main" val="3900218139"/>
                  </a:ext>
                </a:extLst>
              </a:tr>
              <a:tr h="613606">
                <a:tc>
                  <a:txBody>
                    <a:bodyPr/>
                    <a:lstStyle/>
                    <a:p>
                      <a:r>
                        <a:rPr lang="en-GB" sz="1200"/>
                        <a:t>Key success factors</a:t>
                      </a:r>
                    </a:p>
                  </a:txBody>
                  <a:tcPr marL="59000" marR="59000" marT="29500" marB="29500"/>
                </a:tc>
                <a:tc>
                  <a:txBody>
                    <a:bodyPr/>
                    <a:lstStyle/>
                    <a:p>
                      <a:pPr lvl="0">
                        <a:buNone/>
                      </a:pPr>
                      <a:r>
                        <a:rPr lang="en-GB" sz="1200" b="0" i="0" u="none" strike="noStrike" noProof="0">
                          <a:latin typeface="Corbel"/>
                        </a:rPr>
                        <a:t>- </a:t>
                      </a:r>
                      <a:r>
                        <a:rPr lang="en-GB" sz="1200" b="0" i="0" u="none" strike="noStrike" noProof="0"/>
                        <a:t>well-trained staff; </a:t>
                      </a:r>
                    </a:p>
                    <a:p>
                      <a:pPr lvl="0" algn="l">
                        <a:lnSpc>
                          <a:spcPct val="100000"/>
                        </a:lnSpc>
                        <a:spcBef>
                          <a:spcPts val="0"/>
                        </a:spcBef>
                        <a:spcAft>
                          <a:spcPts val="0"/>
                        </a:spcAft>
                        <a:buNone/>
                      </a:pPr>
                      <a:r>
                        <a:rPr lang="en-GB" sz="1200" b="0" i="0" u="none" strike="noStrike" noProof="0">
                          <a:latin typeface="Arial"/>
                        </a:rPr>
                        <a:t>- varied menu;</a:t>
                      </a:r>
                      <a:endParaRPr lang="en-GB" sz="1200" b="0" i="0" u="none" strike="noStrike" noProof="0">
                        <a:latin typeface="Corbel"/>
                      </a:endParaRPr>
                    </a:p>
                    <a:p>
                      <a:pPr lvl="0">
                        <a:buNone/>
                      </a:pPr>
                      <a:endParaRPr lang="en-GB" sz="1200" b="0" i="0" u="none" strike="noStrike" noProof="0"/>
                    </a:p>
                  </a:txBody>
                  <a:tcPr marL="59000" marR="59000" marT="29500" marB="29500"/>
                </a:tc>
                <a:tc>
                  <a:txBody>
                    <a:bodyPr/>
                    <a:lstStyle/>
                    <a:p>
                      <a:endParaRPr lang="en-GB" sz="1200"/>
                    </a:p>
                  </a:txBody>
                  <a:tcPr marL="59000" marR="59000" marT="29500" marB="29500"/>
                </a:tc>
                <a:tc>
                  <a:txBody>
                    <a:bodyPr/>
                    <a:lstStyle/>
                    <a:p>
                      <a:endParaRPr lang="en-GB" sz="1200"/>
                    </a:p>
                  </a:txBody>
                  <a:tcPr marL="59000" marR="59000" marT="29500" marB="29500"/>
                </a:tc>
                <a:extLst>
                  <a:ext uri="{0D108BD9-81ED-4DB2-BD59-A6C34878D82A}">
                    <a16:rowId xmlns:a16="http://schemas.microsoft.com/office/drawing/2014/main" val="300096239"/>
                  </a:ext>
                </a:extLst>
              </a:tr>
              <a:tr h="967609">
                <a:tc>
                  <a:txBody>
                    <a:bodyPr/>
                    <a:lstStyle/>
                    <a:p>
                      <a:r>
                        <a:rPr lang="en-GB" sz="1200"/>
                        <a:t>Past and current strategies</a:t>
                      </a:r>
                    </a:p>
                  </a:txBody>
                  <a:tcPr marL="59000" marR="59000" marT="29500" marB="29500"/>
                </a:tc>
                <a:tc>
                  <a:txBody>
                    <a:bodyPr/>
                    <a:lstStyle/>
                    <a:p>
                      <a:pPr lvl="0">
                        <a:buNone/>
                      </a:pPr>
                      <a:r>
                        <a:rPr lang="en-GB" sz="1200" b="0" i="0" u="none" strike="noStrike" noProof="0">
                          <a:latin typeface="Corbel"/>
                        </a:rPr>
                        <a:t>Past: Good price at start,</a:t>
                      </a:r>
                      <a:endParaRPr lang="en-US" sz="1200" b="0" i="0" u="none" strike="noStrike" noProof="0">
                        <a:latin typeface="Corbel"/>
                      </a:endParaRPr>
                    </a:p>
                    <a:p>
                      <a:pPr lvl="0">
                        <a:buNone/>
                      </a:pPr>
                      <a:r>
                        <a:rPr lang="en-GB" sz="1200" b="0" i="0" u="none" strike="noStrike" noProof="0">
                          <a:latin typeface="Corbel"/>
                        </a:rPr>
                        <a:t>Current: develop our equipment, </a:t>
                      </a:r>
                    </a:p>
                    <a:p>
                      <a:pPr lvl="0">
                        <a:buNone/>
                      </a:pPr>
                      <a:endParaRPr lang="en-GB" sz="1200"/>
                    </a:p>
                  </a:txBody>
                  <a:tcPr marL="59000" marR="59000" marT="29500" marB="29500"/>
                </a:tc>
                <a:tc>
                  <a:txBody>
                    <a:bodyPr/>
                    <a:lstStyle/>
                    <a:p>
                      <a:r>
                        <a:rPr lang="en-GB" sz="1200"/>
                        <a:t>Past: Individual price,</a:t>
                      </a:r>
                    </a:p>
                    <a:p>
                      <a:pPr lvl="0">
                        <a:buNone/>
                      </a:pPr>
                      <a:r>
                        <a:rPr lang="en-GB" sz="1200"/>
                        <a:t>Current: old on the market, current customers.</a:t>
                      </a:r>
                    </a:p>
                  </a:txBody>
                  <a:tcPr marL="59000" marR="59000" marT="29500" marB="29500"/>
                </a:tc>
                <a:tc>
                  <a:txBody>
                    <a:bodyPr/>
                    <a:lstStyle/>
                    <a:p>
                      <a:r>
                        <a:rPr lang="en-GB" sz="1200"/>
                        <a:t>Past: small price.</a:t>
                      </a:r>
                    </a:p>
                    <a:p>
                      <a:pPr lvl="0">
                        <a:buNone/>
                      </a:pPr>
                      <a:r>
                        <a:rPr lang="en-GB" sz="1200"/>
                        <a:t>Current: bigger prices.</a:t>
                      </a:r>
                    </a:p>
                  </a:txBody>
                  <a:tcPr marL="59000" marR="59000" marT="29500" marB="29500"/>
                </a:tc>
                <a:extLst>
                  <a:ext uri="{0D108BD9-81ED-4DB2-BD59-A6C34878D82A}">
                    <a16:rowId xmlns:a16="http://schemas.microsoft.com/office/drawing/2014/main" val="2568823261"/>
                  </a:ext>
                </a:extLst>
              </a:tr>
              <a:tr h="436604">
                <a:tc>
                  <a:txBody>
                    <a:bodyPr/>
                    <a:lstStyle/>
                    <a:p>
                      <a:r>
                        <a:rPr lang="en-GB" sz="1200"/>
                        <a:t>Advertising front </a:t>
                      </a:r>
                    </a:p>
                  </a:txBody>
                  <a:tcPr marL="59000" marR="59000" marT="29500" marB="29500"/>
                </a:tc>
                <a:tc>
                  <a:txBody>
                    <a:bodyPr/>
                    <a:lstStyle/>
                    <a:p>
                      <a:r>
                        <a:rPr lang="en-GB" sz="1200"/>
                        <a:t>Internet advertising: </a:t>
                      </a:r>
                      <a:r>
                        <a:rPr lang="en-GB" sz="1200" err="1"/>
                        <a:t>instagram</a:t>
                      </a:r>
                      <a:r>
                        <a:rPr lang="en-GB" sz="1200"/>
                        <a:t>, </a:t>
                      </a:r>
                      <a:r>
                        <a:rPr lang="en-GB" sz="1200" err="1"/>
                        <a:t>facebook</a:t>
                      </a:r>
                      <a:r>
                        <a:rPr lang="en-GB" sz="1200"/>
                        <a:t>, google.</a:t>
                      </a:r>
                    </a:p>
                  </a:txBody>
                  <a:tcPr marL="59000" marR="59000" marT="29500" marB="29500"/>
                </a:tc>
                <a:tc>
                  <a:txBody>
                    <a:bodyPr/>
                    <a:lstStyle/>
                    <a:p>
                      <a:r>
                        <a:rPr lang="en-GB" sz="1200"/>
                        <a:t>Google</a:t>
                      </a:r>
                    </a:p>
                  </a:txBody>
                  <a:tcPr marL="59000" marR="59000" marT="29500" marB="29500"/>
                </a:tc>
                <a:tc>
                  <a:txBody>
                    <a:bodyPr/>
                    <a:lstStyle/>
                    <a:p>
                      <a:r>
                        <a:rPr lang="en-GB" sz="1200"/>
                        <a:t>Their own site, </a:t>
                      </a:r>
                    </a:p>
                  </a:txBody>
                  <a:tcPr marL="59000" marR="59000" marT="29500" marB="29500"/>
                </a:tc>
                <a:extLst>
                  <a:ext uri="{0D108BD9-81ED-4DB2-BD59-A6C34878D82A}">
                    <a16:rowId xmlns:a16="http://schemas.microsoft.com/office/drawing/2014/main" val="2337846955"/>
                  </a:ext>
                </a:extLst>
              </a:tr>
              <a:tr h="1321611">
                <a:tc>
                  <a:txBody>
                    <a:bodyPr/>
                    <a:lstStyle/>
                    <a:p>
                      <a:pPr lvl="0">
                        <a:buNone/>
                      </a:pPr>
                      <a:r>
                        <a:rPr lang="en-GB" sz="1200" b="0" i="0" u="none" strike="noStrike" noProof="0">
                          <a:latin typeface="Corbel"/>
                        </a:rPr>
                        <a:t>Strengths</a:t>
                      </a:r>
                      <a:r>
                        <a:rPr lang="en-GB" sz="1200"/>
                        <a:t> and weaknesses</a:t>
                      </a:r>
                      <a:endParaRPr lang="en-US" sz="1200"/>
                    </a:p>
                  </a:txBody>
                  <a:tcPr marL="59000" marR="59000" marT="29500" marB="29500"/>
                </a:tc>
                <a:tc>
                  <a:txBody>
                    <a:bodyPr/>
                    <a:lstStyle/>
                    <a:p>
                      <a:pPr lvl="0">
                        <a:buNone/>
                      </a:pPr>
                      <a:r>
                        <a:rPr lang="en-GB" sz="1200" b="0" i="0" u="none" strike="noStrike" noProof="0">
                          <a:latin typeface="Corbel"/>
                        </a:rPr>
                        <a:t>S:- prices are advantageous in terms of quality / price compared to competitors' prices;</a:t>
                      </a:r>
                    </a:p>
                    <a:p>
                      <a:pPr lvl="0">
                        <a:buNone/>
                      </a:pPr>
                      <a:r>
                        <a:rPr lang="en-GB" sz="1200" b="0" i="0" u="none" strike="noStrike" noProof="0"/>
                        <a:t>prices are advantageous in terms of quality / price compared to competitors' prices;</a:t>
                      </a:r>
                      <a:endParaRPr lang="en-GB" sz="1200"/>
                    </a:p>
                    <a:p>
                      <a:pPr marL="0" marR="0" lvl="0" indent="0" algn="l">
                        <a:lnSpc>
                          <a:spcPct val="100000"/>
                        </a:lnSpc>
                        <a:spcBef>
                          <a:spcPts val="0"/>
                        </a:spcBef>
                        <a:spcAft>
                          <a:spcPts val="0"/>
                        </a:spcAft>
                        <a:buNone/>
                      </a:pPr>
                      <a:endParaRPr lang="en-GB" sz="1200" b="0" i="0" u="none" strike="noStrike" noProof="0">
                        <a:latin typeface="Arial"/>
                      </a:endParaRPr>
                    </a:p>
                  </a:txBody>
                  <a:tcPr marL="59000" marR="59000" marT="29500" marB="29500"/>
                </a:tc>
                <a:tc>
                  <a:txBody>
                    <a:bodyPr/>
                    <a:lstStyle/>
                    <a:p>
                      <a:pPr lvl="0">
                        <a:buNone/>
                      </a:pPr>
                      <a:r>
                        <a:rPr lang="en-GB" sz="1200"/>
                        <a:t>S: 10 year on the market,</a:t>
                      </a:r>
                    </a:p>
                    <a:p>
                      <a:pPr lvl="0">
                        <a:buNone/>
                      </a:pPr>
                      <a:r>
                        <a:rPr lang="en-GB" sz="1200"/>
                        <a:t>W: the equipment is old,</a:t>
                      </a:r>
                    </a:p>
                  </a:txBody>
                  <a:tcPr marL="59000" marR="59000" marT="29500" marB="29500"/>
                </a:tc>
                <a:tc>
                  <a:txBody>
                    <a:bodyPr/>
                    <a:lstStyle/>
                    <a:p>
                      <a:pPr lvl="0">
                        <a:buNone/>
                      </a:pPr>
                      <a:r>
                        <a:rPr lang="en-GB" sz="1200"/>
                        <a:t>S: good price,</a:t>
                      </a:r>
                    </a:p>
                    <a:p>
                      <a:pPr lvl="0">
                        <a:buNone/>
                      </a:pPr>
                      <a:r>
                        <a:rPr lang="en-GB" sz="1200"/>
                        <a:t>W: waiting time is bigger</a:t>
                      </a:r>
                    </a:p>
                  </a:txBody>
                  <a:tcPr marL="59000" marR="59000" marT="29500" marB="29500"/>
                </a:tc>
                <a:extLst>
                  <a:ext uri="{0D108BD9-81ED-4DB2-BD59-A6C34878D82A}">
                    <a16:rowId xmlns:a16="http://schemas.microsoft.com/office/drawing/2014/main" val="2950697811"/>
                  </a:ext>
                </a:extLst>
              </a:tr>
            </a:tbl>
          </a:graphicData>
        </a:graphic>
      </p:graphicFrame>
      <p:pic>
        <p:nvPicPr>
          <p:cNvPr id="2" name="Picture 2" descr="Text&#10;&#10;Description automatically generated">
            <a:extLst>
              <a:ext uri="{FF2B5EF4-FFF2-40B4-BE49-F238E27FC236}">
                <a16:creationId xmlns:a16="http://schemas.microsoft.com/office/drawing/2014/main" id="{EFF8AE2D-FF01-B1C2-8650-0B020A56C995}"/>
              </a:ext>
            </a:extLst>
          </p:cNvPr>
          <p:cNvPicPr>
            <a:picLocks noChangeAspect="1"/>
          </p:cNvPicPr>
          <p:nvPr/>
        </p:nvPicPr>
        <p:blipFill>
          <a:blip r:embed="rId4"/>
          <a:stretch>
            <a:fillRect/>
          </a:stretch>
        </p:blipFill>
        <p:spPr>
          <a:xfrm>
            <a:off x="10957390" y="5755099"/>
            <a:ext cx="1287694" cy="1101329"/>
          </a:xfrm>
          <a:prstGeom prst="rect">
            <a:avLst/>
          </a:prstGeom>
        </p:spPr>
      </p:pic>
    </p:spTree>
    <p:extLst>
      <p:ext uri="{BB962C8B-B14F-4D97-AF65-F5344CB8AC3E}">
        <p14:creationId xmlns:p14="http://schemas.microsoft.com/office/powerpoint/2010/main" val="1045422928"/>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7B095-EB10-63B4-FAA9-A66BFFF565F9}"/>
              </a:ext>
            </a:extLst>
          </p:cNvPr>
          <p:cNvSpPr>
            <a:spLocks noGrp="1"/>
          </p:cNvSpPr>
          <p:nvPr>
            <p:ph type="title"/>
          </p:nvPr>
        </p:nvSpPr>
        <p:spPr/>
        <p:txBody>
          <a:bodyPr>
            <a:normAutofit/>
          </a:bodyPr>
          <a:lstStyle/>
          <a:p>
            <a:pPr algn="ctr"/>
            <a:r>
              <a:rPr lang="en-GB" sz="3600">
                <a:latin typeface="Arial" panose="020B0604020202020204" pitchFamily="34" charset="0"/>
                <a:cs typeface="Arial" panose="020B0604020202020204" pitchFamily="34" charset="0"/>
              </a:rPr>
              <a:t>Market Audit-SWOT Analysis</a:t>
            </a:r>
          </a:p>
        </p:txBody>
      </p:sp>
      <p:graphicFrame>
        <p:nvGraphicFramePr>
          <p:cNvPr id="3" name="Table 4">
            <a:extLst>
              <a:ext uri="{FF2B5EF4-FFF2-40B4-BE49-F238E27FC236}">
                <a16:creationId xmlns:a16="http://schemas.microsoft.com/office/drawing/2014/main" id="{690CFF89-4C4E-A307-C84C-EC5A35E9E2B1}"/>
              </a:ext>
            </a:extLst>
          </p:cNvPr>
          <p:cNvGraphicFramePr>
            <a:graphicFrameLocks noGrp="1"/>
          </p:cNvGraphicFramePr>
          <p:nvPr>
            <p:extLst>
              <p:ext uri="{D42A27DB-BD31-4B8C-83A1-F6EECF244321}">
                <p14:modId xmlns:p14="http://schemas.microsoft.com/office/powerpoint/2010/main" val="2205078768"/>
              </p:ext>
            </p:extLst>
          </p:nvPr>
        </p:nvGraphicFramePr>
        <p:xfrm>
          <a:off x="2032000" y="2641548"/>
          <a:ext cx="8128000" cy="229108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1477464139"/>
                    </a:ext>
                  </a:extLst>
                </a:gridCol>
                <a:gridCol w="2032000">
                  <a:extLst>
                    <a:ext uri="{9D8B030D-6E8A-4147-A177-3AD203B41FA5}">
                      <a16:colId xmlns:a16="http://schemas.microsoft.com/office/drawing/2014/main" val="418020181"/>
                    </a:ext>
                  </a:extLst>
                </a:gridCol>
                <a:gridCol w="2032000">
                  <a:extLst>
                    <a:ext uri="{9D8B030D-6E8A-4147-A177-3AD203B41FA5}">
                      <a16:colId xmlns:a16="http://schemas.microsoft.com/office/drawing/2014/main" val="3212481625"/>
                    </a:ext>
                  </a:extLst>
                </a:gridCol>
                <a:gridCol w="2032000">
                  <a:extLst>
                    <a:ext uri="{9D8B030D-6E8A-4147-A177-3AD203B41FA5}">
                      <a16:colId xmlns:a16="http://schemas.microsoft.com/office/drawing/2014/main" val="882245435"/>
                    </a:ext>
                  </a:extLst>
                </a:gridCol>
              </a:tblGrid>
              <a:tr h="370840">
                <a:tc>
                  <a:txBody>
                    <a:bodyPr/>
                    <a:lstStyle/>
                    <a:p>
                      <a:r>
                        <a:rPr lang="en-GB"/>
                        <a:t>Strength</a:t>
                      </a:r>
                    </a:p>
                  </a:txBody>
                  <a:tcPr/>
                </a:tc>
                <a:tc>
                  <a:txBody>
                    <a:bodyPr/>
                    <a:lstStyle/>
                    <a:p>
                      <a:r>
                        <a:rPr lang="en-GB"/>
                        <a:t>Weaknesses</a:t>
                      </a:r>
                    </a:p>
                    <a:p>
                      <a:endParaRPr lang="en-GB"/>
                    </a:p>
                  </a:txBody>
                  <a:tcPr/>
                </a:tc>
                <a:tc>
                  <a:txBody>
                    <a:bodyPr/>
                    <a:lstStyle/>
                    <a:p>
                      <a:r>
                        <a:rPr lang="en-GB"/>
                        <a:t>Opportunities</a:t>
                      </a:r>
                    </a:p>
                    <a:p>
                      <a:endParaRPr lang="en-GB"/>
                    </a:p>
                  </a:txBody>
                  <a:tcPr/>
                </a:tc>
                <a:tc>
                  <a:txBody>
                    <a:bodyPr/>
                    <a:lstStyle/>
                    <a:p>
                      <a:r>
                        <a:rPr lang="en-GB"/>
                        <a:t>Threats</a:t>
                      </a:r>
                    </a:p>
                    <a:p>
                      <a:endParaRPr lang="en-GB"/>
                    </a:p>
                  </a:txBody>
                  <a:tcPr/>
                </a:tc>
                <a:extLst>
                  <a:ext uri="{0D108BD9-81ED-4DB2-BD59-A6C34878D82A}">
                    <a16:rowId xmlns:a16="http://schemas.microsoft.com/office/drawing/2014/main" val="3368855297"/>
                  </a:ext>
                </a:extLst>
              </a:tr>
              <a:tr h="370840">
                <a:tc>
                  <a:txBody>
                    <a:bodyPr/>
                    <a:lstStyle/>
                    <a:p>
                      <a:r>
                        <a:rPr lang="en-GB"/>
                        <a:t>Live cooking</a:t>
                      </a:r>
                    </a:p>
                  </a:txBody>
                  <a:tcPr/>
                </a:tc>
                <a:tc>
                  <a:txBody>
                    <a:bodyPr/>
                    <a:lstStyle/>
                    <a:p>
                      <a:r>
                        <a:rPr lang="en-GB"/>
                        <a:t>Limited menu</a:t>
                      </a:r>
                    </a:p>
                  </a:txBody>
                  <a:tcPr/>
                </a:tc>
                <a:tc>
                  <a:txBody>
                    <a:bodyPr/>
                    <a:lstStyle/>
                    <a:p>
                      <a:r>
                        <a:rPr lang="en-GB"/>
                        <a:t>Business development:</a:t>
                      </a:r>
                    </a:p>
                  </a:txBody>
                  <a:tcPr/>
                </a:tc>
                <a:tc>
                  <a:txBody>
                    <a:bodyPr/>
                    <a:lstStyle/>
                    <a:p>
                      <a:r>
                        <a:rPr lang="en-GB"/>
                        <a:t>Weather,</a:t>
                      </a:r>
                    </a:p>
                  </a:txBody>
                  <a:tcPr/>
                </a:tc>
                <a:extLst>
                  <a:ext uri="{0D108BD9-81ED-4DB2-BD59-A6C34878D82A}">
                    <a16:rowId xmlns:a16="http://schemas.microsoft.com/office/drawing/2014/main" val="2336283500"/>
                  </a:ext>
                </a:extLst>
              </a:tr>
              <a:tr h="370840">
                <a:tc>
                  <a:txBody>
                    <a:bodyPr/>
                    <a:lstStyle/>
                    <a:p>
                      <a:r>
                        <a:rPr lang="en-GB"/>
                        <a:t>Fresh pasta</a:t>
                      </a:r>
                    </a:p>
                  </a:txBody>
                  <a:tcPr/>
                </a:tc>
                <a:tc>
                  <a:txBody>
                    <a:bodyPr/>
                    <a:lstStyle/>
                    <a:p>
                      <a:r>
                        <a:rPr lang="en-GB"/>
                        <a:t>Short life products</a:t>
                      </a:r>
                    </a:p>
                  </a:txBody>
                  <a:tcPr/>
                </a:tc>
                <a:tc>
                  <a:txBody>
                    <a:bodyPr/>
                    <a:lstStyle/>
                    <a:p>
                      <a:r>
                        <a:rPr lang="en-GB"/>
                        <a:t>-as a franchise, </a:t>
                      </a:r>
                    </a:p>
                  </a:txBody>
                  <a:tcPr/>
                </a:tc>
                <a:tc>
                  <a:txBody>
                    <a:bodyPr/>
                    <a:lstStyle/>
                    <a:p>
                      <a:r>
                        <a:rPr lang="en-GB"/>
                        <a:t>Bigger developers,</a:t>
                      </a:r>
                    </a:p>
                  </a:txBody>
                  <a:tcPr/>
                </a:tc>
                <a:extLst>
                  <a:ext uri="{0D108BD9-81ED-4DB2-BD59-A6C34878D82A}">
                    <a16:rowId xmlns:a16="http://schemas.microsoft.com/office/drawing/2014/main" val="1003766668"/>
                  </a:ext>
                </a:extLst>
              </a:tr>
              <a:tr h="370840">
                <a:tc>
                  <a:txBody>
                    <a:bodyPr/>
                    <a:lstStyle/>
                    <a:p>
                      <a:r>
                        <a:rPr lang="en-GB"/>
                        <a:t>Fast service</a:t>
                      </a:r>
                    </a:p>
                  </a:txBody>
                  <a:tcPr/>
                </a:tc>
                <a:tc>
                  <a:txBody>
                    <a:bodyPr/>
                    <a:lstStyle/>
                    <a:p>
                      <a:r>
                        <a:rPr lang="en-GB"/>
                        <a:t>Limited space</a:t>
                      </a:r>
                    </a:p>
                  </a:txBody>
                  <a:tcPr/>
                </a:tc>
                <a:tc>
                  <a:txBody>
                    <a:bodyPr/>
                    <a:lstStyle/>
                    <a:p>
                      <a:r>
                        <a:rPr lang="en-GB"/>
                        <a:t>-as a limited restaurant,</a:t>
                      </a:r>
                    </a:p>
                  </a:txBody>
                  <a:tcPr/>
                </a:tc>
                <a:tc>
                  <a:txBody>
                    <a:bodyPr/>
                    <a:lstStyle/>
                    <a:p>
                      <a:r>
                        <a:rPr lang="en-GB"/>
                        <a:t>Staff shortages</a:t>
                      </a:r>
                    </a:p>
                  </a:txBody>
                  <a:tcPr/>
                </a:tc>
                <a:extLst>
                  <a:ext uri="{0D108BD9-81ED-4DB2-BD59-A6C34878D82A}">
                    <a16:rowId xmlns:a16="http://schemas.microsoft.com/office/drawing/2014/main" val="1880147135"/>
                  </a:ext>
                </a:extLst>
              </a:tr>
            </a:tbl>
          </a:graphicData>
        </a:graphic>
      </p:graphicFrame>
      <p:pic>
        <p:nvPicPr>
          <p:cNvPr id="4" name="Picture 4" descr="Text&#10;&#10;Description automatically generated">
            <a:extLst>
              <a:ext uri="{FF2B5EF4-FFF2-40B4-BE49-F238E27FC236}">
                <a16:creationId xmlns:a16="http://schemas.microsoft.com/office/drawing/2014/main" id="{A8152B53-89EF-4CD0-2842-16394CF82FFE}"/>
              </a:ext>
            </a:extLst>
          </p:cNvPr>
          <p:cNvPicPr>
            <a:picLocks noChangeAspect="1"/>
          </p:cNvPicPr>
          <p:nvPr/>
        </p:nvPicPr>
        <p:blipFill>
          <a:blip r:embed="rId3"/>
          <a:stretch>
            <a:fillRect/>
          </a:stretch>
        </p:blipFill>
        <p:spPr>
          <a:xfrm>
            <a:off x="10614916" y="6029077"/>
            <a:ext cx="1578796" cy="827351"/>
          </a:xfrm>
          <a:prstGeom prst="rect">
            <a:avLst/>
          </a:prstGeom>
        </p:spPr>
      </p:pic>
    </p:spTree>
    <p:extLst>
      <p:ext uri="{BB962C8B-B14F-4D97-AF65-F5344CB8AC3E}">
        <p14:creationId xmlns:p14="http://schemas.microsoft.com/office/powerpoint/2010/main" val="21580817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D11A5-FCDF-0019-D8B6-F40A7CADBCC5}"/>
              </a:ext>
            </a:extLst>
          </p:cNvPr>
          <p:cNvSpPr>
            <a:spLocks noGrp="1"/>
          </p:cNvSpPr>
          <p:nvPr>
            <p:ph type="title"/>
          </p:nvPr>
        </p:nvSpPr>
        <p:spPr/>
        <p:txBody>
          <a:bodyPr>
            <a:normAutofit/>
          </a:bodyPr>
          <a:lstStyle/>
          <a:p>
            <a:pPr algn="ctr"/>
            <a:r>
              <a:rPr lang="en-GB" sz="3600">
                <a:latin typeface="Arial" panose="020B0604020202020204" pitchFamily="34" charset="0"/>
                <a:cs typeface="Arial" panose="020B0604020202020204" pitchFamily="34" charset="0"/>
              </a:rPr>
              <a:t>Market Audit-PESTLE Analysis</a:t>
            </a:r>
          </a:p>
        </p:txBody>
      </p:sp>
      <p:graphicFrame>
        <p:nvGraphicFramePr>
          <p:cNvPr id="3" name="Table 4">
            <a:extLst>
              <a:ext uri="{FF2B5EF4-FFF2-40B4-BE49-F238E27FC236}">
                <a16:creationId xmlns:a16="http://schemas.microsoft.com/office/drawing/2014/main" id="{4BF93BC5-FB0A-BA52-18D1-30F79BC1778E}"/>
              </a:ext>
            </a:extLst>
          </p:cNvPr>
          <p:cNvGraphicFramePr>
            <a:graphicFrameLocks noGrp="1"/>
          </p:cNvGraphicFramePr>
          <p:nvPr>
            <p:extLst>
              <p:ext uri="{D42A27DB-BD31-4B8C-83A1-F6EECF244321}">
                <p14:modId xmlns:p14="http://schemas.microsoft.com/office/powerpoint/2010/main" val="1414823893"/>
              </p:ext>
            </p:extLst>
          </p:nvPr>
        </p:nvGraphicFramePr>
        <p:xfrm>
          <a:off x="1231483" y="1842262"/>
          <a:ext cx="10041186" cy="3997036"/>
        </p:xfrm>
        <a:graphic>
          <a:graphicData uri="http://schemas.openxmlformats.org/drawingml/2006/table">
            <a:tbl>
              <a:tblPr firstRow="1" bandRow="1">
                <a:tableStyleId>{5C22544A-7EE6-4342-B048-85BDC9FD1C3A}</a:tableStyleId>
              </a:tblPr>
              <a:tblGrid>
                <a:gridCol w="1673531">
                  <a:extLst>
                    <a:ext uri="{9D8B030D-6E8A-4147-A177-3AD203B41FA5}">
                      <a16:colId xmlns:a16="http://schemas.microsoft.com/office/drawing/2014/main" val="1012142898"/>
                    </a:ext>
                  </a:extLst>
                </a:gridCol>
                <a:gridCol w="1673531">
                  <a:extLst>
                    <a:ext uri="{9D8B030D-6E8A-4147-A177-3AD203B41FA5}">
                      <a16:colId xmlns:a16="http://schemas.microsoft.com/office/drawing/2014/main" val="3231455085"/>
                    </a:ext>
                  </a:extLst>
                </a:gridCol>
                <a:gridCol w="1673531">
                  <a:extLst>
                    <a:ext uri="{9D8B030D-6E8A-4147-A177-3AD203B41FA5}">
                      <a16:colId xmlns:a16="http://schemas.microsoft.com/office/drawing/2014/main" val="2191047974"/>
                    </a:ext>
                  </a:extLst>
                </a:gridCol>
                <a:gridCol w="1673531">
                  <a:extLst>
                    <a:ext uri="{9D8B030D-6E8A-4147-A177-3AD203B41FA5}">
                      <a16:colId xmlns:a16="http://schemas.microsoft.com/office/drawing/2014/main" val="1151258727"/>
                    </a:ext>
                  </a:extLst>
                </a:gridCol>
                <a:gridCol w="1673531">
                  <a:extLst>
                    <a:ext uri="{9D8B030D-6E8A-4147-A177-3AD203B41FA5}">
                      <a16:colId xmlns:a16="http://schemas.microsoft.com/office/drawing/2014/main" val="1534638118"/>
                    </a:ext>
                  </a:extLst>
                </a:gridCol>
                <a:gridCol w="1673531">
                  <a:extLst>
                    <a:ext uri="{9D8B030D-6E8A-4147-A177-3AD203B41FA5}">
                      <a16:colId xmlns:a16="http://schemas.microsoft.com/office/drawing/2014/main" val="2760380857"/>
                    </a:ext>
                  </a:extLst>
                </a:gridCol>
              </a:tblGrid>
              <a:tr h="796636">
                <a:tc>
                  <a:txBody>
                    <a:bodyPr/>
                    <a:lstStyle/>
                    <a:p>
                      <a:r>
                        <a:rPr lang="en-GB"/>
                        <a:t>Political:</a:t>
                      </a:r>
                    </a:p>
                    <a:p>
                      <a:endParaRPr lang="en-GB"/>
                    </a:p>
                  </a:txBody>
                  <a:tcPr/>
                </a:tc>
                <a:tc>
                  <a:txBody>
                    <a:bodyPr/>
                    <a:lstStyle/>
                    <a:p>
                      <a:r>
                        <a:rPr lang="en-GB"/>
                        <a:t>Economical</a:t>
                      </a:r>
                    </a:p>
                  </a:txBody>
                  <a:tcPr/>
                </a:tc>
                <a:tc>
                  <a:txBody>
                    <a:bodyPr/>
                    <a:lstStyle/>
                    <a:p>
                      <a:r>
                        <a:rPr lang="en-GB"/>
                        <a:t>Social</a:t>
                      </a:r>
                    </a:p>
                    <a:p>
                      <a:endParaRPr lang="en-GB"/>
                    </a:p>
                  </a:txBody>
                  <a:tcPr/>
                </a:tc>
                <a:tc>
                  <a:txBody>
                    <a:bodyPr/>
                    <a:lstStyle/>
                    <a:p>
                      <a:r>
                        <a:rPr lang="en-GB"/>
                        <a:t>Technological</a:t>
                      </a:r>
                    </a:p>
                  </a:txBody>
                  <a:tcPr/>
                </a:tc>
                <a:tc>
                  <a:txBody>
                    <a:bodyPr/>
                    <a:lstStyle/>
                    <a:p>
                      <a:r>
                        <a:rPr lang="en-GB"/>
                        <a:t>Legal</a:t>
                      </a:r>
                    </a:p>
                    <a:p>
                      <a:endParaRPr lang="en-GB"/>
                    </a:p>
                  </a:txBody>
                  <a:tcPr/>
                </a:tc>
                <a:tc>
                  <a:txBody>
                    <a:bodyPr/>
                    <a:lstStyle/>
                    <a:p>
                      <a:r>
                        <a:rPr lang="en-GB"/>
                        <a:t>Environmental</a:t>
                      </a:r>
                    </a:p>
                    <a:p>
                      <a:endParaRPr lang="en-GB"/>
                    </a:p>
                  </a:txBody>
                  <a:tcPr/>
                </a:tc>
                <a:extLst>
                  <a:ext uri="{0D108BD9-81ED-4DB2-BD59-A6C34878D82A}">
                    <a16:rowId xmlns:a16="http://schemas.microsoft.com/office/drawing/2014/main" val="300037573"/>
                  </a:ext>
                </a:extLst>
              </a:tr>
              <a:tr h="460402">
                <a:tc>
                  <a:txBody>
                    <a:bodyPr/>
                    <a:lstStyle/>
                    <a:p>
                      <a:r>
                        <a:rPr lang="en-GB"/>
                        <a:t>International trading products </a:t>
                      </a:r>
                    </a:p>
                  </a:txBody>
                  <a:tcPr/>
                </a:tc>
                <a:tc>
                  <a:txBody>
                    <a:bodyPr/>
                    <a:lstStyle/>
                    <a:p>
                      <a:r>
                        <a:rPr lang="en-GB"/>
                        <a:t>Bigger expenses with electricity and petrol, </a:t>
                      </a:r>
                    </a:p>
                  </a:txBody>
                  <a:tcPr/>
                </a:tc>
                <a:tc>
                  <a:txBody>
                    <a:bodyPr/>
                    <a:lstStyle/>
                    <a:p>
                      <a:r>
                        <a:rPr lang="en-GB"/>
                        <a:t>Not everyone agreed with Italian culture,</a:t>
                      </a:r>
                    </a:p>
                  </a:txBody>
                  <a:tcPr/>
                </a:tc>
                <a:tc>
                  <a:txBody>
                    <a:bodyPr/>
                    <a:lstStyle/>
                    <a:p>
                      <a:r>
                        <a:rPr lang="en-GB"/>
                        <a:t>This business have the option to use varieties of equipment for speed service,</a:t>
                      </a:r>
                    </a:p>
                  </a:txBody>
                  <a:tcPr/>
                </a:tc>
                <a:tc>
                  <a:txBody>
                    <a:bodyPr/>
                    <a:lstStyle/>
                    <a:p>
                      <a:r>
                        <a:rPr lang="en-GB"/>
                        <a:t>Hard to get a food and health /safety licence being a food truck. </a:t>
                      </a:r>
                    </a:p>
                  </a:txBody>
                  <a:tcPr/>
                </a:tc>
                <a:tc>
                  <a:txBody>
                    <a:bodyPr/>
                    <a:lstStyle/>
                    <a:p>
                      <a:r>
                        <a:rPr lang="en-GB"/>
                        <a:t>Using a petrol electricity generator.</a:t>
                      </a:r>
                    </a:p>
                    <a:p>
                      <a:pPr lvl="0">
                        <a:buNone/>
                      </a:pPr>
                      <a:endParaRPr lang="en-GB"/>
                    </a:p>
                  </a:txBody>
                  <a:tcPr/>
                </a:tc>
                <a:extLst>
                  <a:ext uri="{0D108BD9-81ED-4DB2-BD59-A6C34878D82A}">
                    <a16:rowId xmlns:a16="http://schemas.microsoft.com/office/drawing/2014/main" val="2920068565"/>
                  </a:ext>
                </a:extLst>
              </a:tr>
              <a:tr h="511166">
                <a:tc>
                  <a:txBody>
                    <a:bodyPr/>
                    <a:lstStyle/>
                    <a:p>
                      <a:r>
                        <a:rPr lang="en-GB"/>
                        <a:t>Restrictions for future employees, </a:t>
                      </a:r>
                    </a:p>
                  </a:txBody>
                  <a:tcPr/>
                </a:tc>
                <a:tc>
                  <a:txBody>
                    <a:bodyPr/>
                    <a:lstStyle/>
                    <a:p>
                      <a:r>
                        <a:rPr lang="en-GB"/>
                        <a:t>Minimum wage increased,</a:t>
                      </a:r>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r>
                        <a:rPr lang="en-GB"/>
                        <a:t>Affecting the environment by pollution because of the car.</a:t>
                      </a:r>
                      <a:endParaRPr lang="en-GB" err="1"/>
                    </a:p>
                  </a:txBody>
                  <a:tcPr/>
                </a:tc>
                <a:extLst>
                  <a:ext uri="{0D108BD9-81ED-4DB2-BD59-A6C34878D82A}">
                    <a16:rowId xmlns:a16="http://schemas.microsoft.com/office/drawing/2014/main" val="2345792155"/>
                  </a:ext>
                </a:extLst>
              </a:tr>
            </a:tbl>
          </a:graphicData>
        </a:graphic>
      </p:graphicFrame>
      <p:pic>
        <p:nvPicPr>
          <p:cNvPr id="4" name="Picture 4" descr="Text&#10;&#10;Description automatically generated">
            <a:extLst>
              <a:ext uri="{FF2B5EF4-FFF2-40B4-BE49-F238E27FC236}">
                <a16:creationId xmlns:a16="http://schemas.microsoft.com/office/drawing/2014/main" id="{06C44080-A8B2-BBE5-B717-4D7423C75B0D}"/>
              </a:ext>
            </a:extLst>
          </p:cNvPr>
          <p:cNvPicPr>
            <a:picLocks noChangeAspect="1"/>
          </p:cNvPicPr>
          <p:nvPr/>
        </p:nvPicPr>
        <p:blipFill>
          <a:blip r:embed="rId3"/>
          <a:stretch>
            <a:fillRect/>
          </a:stretch>
        </p:blipFill>
        <p:spPr>
          <a:xfrm>
            <a:off x="10786154" y="6046201"/>
            <a:ext cx="1476054" cy="810227"/>
          </a:xfrm>
          <a:prstGeom prst="rect">
            <a:avLst/>
          </a:prstGeom>
        </p:spPr>
      </p:pic>
    </p:spTree>
    <p:extLst>
      <p:ext uri="{BB962C8B-B14F-4D97-AF65-F5344CB8AC3E}">
        <p14:creationId xmlns:p14="http://schemas.microsoft.com/office/powerpoint/2010/main" val="32263307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useBgFill="1">
        <p:nvSpPr>
          <p:cNvPr id="21" name="Rectangle 8">
            <a:extLst>
              <a:ext uri="{FF2B5EF4-FFF2-40B4-BE49-F238E27FC236}">
                <a16:creationId xmlns:a16="http://schemas.microsoft.com/office/drawing/2014/main" id="{BD4E11C7-7BD5-4045-AC27-3F529BEC73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5519EF9B-3BE6-8C58-176B-AC33B7ECC73F}"/>
              </a:ext>
            </a:extLst>
          </p:cNvPr>
          <p:cNvSpPr>
            <a:spLocks noGrp="1"/>
          </p:cNvSpPr>
          <p:nvPr>
            <p:ph type="title"/>
          </p:nvPr>
        </p:nvSpPr>
        <p:spPr>
          <a:xfrm>
            <a:off x="838200" y="1115786"/>
            <a:ext cx="3473851" cy="4626428"/>
          </a:xfrm>
          <a:effectLst/>
        </p:spPr>
        <p:txBody>
          <a:bodyPr vert="horz" lIns="91440" tIns="45720" rIns="91440" bIns="45720" rtlCol="0" anchor="ctr">
            <a:normAutofit/>
          </a:bodyPr>
          <a:lstStyle/>
          <a:p>
            <a:pPr algn="r"/>
            <a:r>
              <a:rPr lang="en-US" sz="4000">
                <a:solidFill>
                  <a:schemeClr val="tx1">
                    <a:lumMod val="95000"/>
                  </a:schemeClr>
                </a:solidFill>
              </a:rPr>
              <a:t>Target </a:t>
            </a:r>
            <a:r>
              <a:rPr lang="en-US" sz="4000">
                <a:solidFill>
                  <a:schemeClr val="tx1">
                    <a:lumMod val="95000"/>
                  </a:schemeClr>
                </a:solidFill>
                <a:latin typeface="Arial"/>
                <a:cs typeface="Arial"/>
              </a:rPr>
              <a:t>Market</a:t>
            </a:r>
          </a:p>
        </p:txBody>
      </p:sp>
      <p:cxnSp>
        <p:nvCxnSpPr>
          <p:cNvPr id="22" name="Straight Connector 10">
            <a:extLst>
              <a:ext uri="{FF2B5EF4-FFF2-40B4-BE49-F238E27FC236}">
                <a16:creationId xmlns:a16="http://schemas.microsoft.com/office/drawing/2014/main" id="{21FCCE20-1E4F-44FF-87B4-379D391A2D1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32907"/>
            <a:ext cx="0" cy="2792186"/>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7EF1BB9A-D109-17FF-E24E-0ED839511FC9}"/>
              </a:ext>
            </a:extLst>
          </p:cNvPr>
          <p:cNvSpPr txBox="1"/>
          <p:nvPr/>
        </p:nvSpPr>
        <p:spPr>
          <a:xfrm>
            <a:off x="4996543" y="1115786"/>
            <a:ext cx="5713790" cy="4626428"/>
          </a:xfrm>
          <a:prstGeom prst="rect">
            <a:avLst/>
          </a:prstGeom>
        </p:spPr>
        <p:txBody>
          <a:bodyPr vert="horz" lIns="91440" tIns="45720" rIns="91440" bIns="45720" rtlCol="0" anchor="ctr">
            <a:normAutofit/>
          </a:bodyPr>
          <a:lstStyle/>
          <a:p>
            <a:pPr indent="-228600" defTabSz="914400">
              <a:lnSpc>
                <a:spcPct val="90000"/>
              </a:lnSpc>
              <a:spcAft>
                <a:spcPts val="600"/>
              </a:spcAft>
              <a:buFont typeface="Arial" panose="020B0604020202020204" pitchFamily="34" charset="0"/>
              <a:buChar char="•"/>
            </a:pPr>
            <a:endParaRPr lang="en-US" sz="2000">
              <a:solidFill>
                <a:schemeClr val="tx1">
                  <a:lumMod val="95000"/>
                </a:schemeClr>
              </a:solidFill>
            </a:endParaRPr>
          </a:p>
          <a:p>
            <a:pPr indent="-228600" defTabSz="914400">
              <a:lnSpc>
                <a:spcPct val="90000"/>
              </a:lnSpc>
              <a:spcAft>
                <a:spcPts val="600"/>
              </a:spcAft>
              <a:buFont typeface="Arial" panose="020B0604020202020204" pitchFamily="34" charset="0"/>
              <a:buChar char="•"/>
            </a:pPr>
            <a:r>
              <a:rPr lang="en-US" sz="2000">
                <a:solidFill>
                  <a:schemeClr val="tx1">
                    <a:lumMod val="95000"/>
                  </a:schemeClr>
                </a:solidFill>
              </a:rPr>
              <a:t>The target market is represented by the potential customers.</a:t>
            </a:r>
          </a:p>
          <a:p>
            <a:pPr indent="-228600" defTabSz="914400">
              <a:lnSpc>
                <a:spcPct val="90000"/>
              </a:lnSpc>
              <a:spcAft>
                <a:spcPts val="600"/>
              </a:spcAft>
              <a:buFont typeface="Arial" panose="020B0604020202020204" pitchFamily="34" charset="0"/>
              <a:buChar char="•"/>
            </a:pPr>
            <a:r>
              <a:rPr lang="en-US" sz="2000">
                <a:solidFill>
                  <a:schemeClr val="tx1">
                    <a:lumMod val="95000"/>
                  </a:schemeClr>
                </a:solidFill>
              </a:rPr>
              <a:t>Target segment want's: tasty and varied food, fast food, cheerful atmosphere, clean, friendly, and attractive environment.</a:t>
            </a:r>
          </a:p>
          <a:p>
            <a:pPr indent="-228600" defTabSz="914400">
              <a:lnSpc>
                <a:spcPct val="90000"/>
              </a:lnSpc>
              <a:spcAft>
                <a:spcPts val="600"/>
              </a:spcAft>
              <a:buFont typeface="Arial" panose="020B0604020202020204" pitchFamily="34" charset="0"/>
              <a:buChar char="•"/>
            </a:pPr>
            <a:r>
              <a:rPr lang="en-US" sz="2000">
                <a:solidFill>
                  <a:schemeClr val="tx1">
                    <a:lumMod val="95000"/>
                  </a:schemeClr>
                </a:solidFill>
              </a:rPr>
              <a:t>The ideal customers are between 10-45 years old, they want to try fresh and different flavors in terms of gastronomy. We will live up to their expectations with an adult menu and a special children's menu.</a:t>
            </a:r>
          </a:p>
          <a:p>
            <a:pPr indent="-228600" defTabSz="914400">
              <a:lnSpc>
                <a:spcPct val="90000"/>
              </a:lnSpc>
              <a:spcAft>
                <a:spcPts val="600"/>
              </a:spcAft>
              <a:buFont typeface="Arial" panose="020B0604020202020204" pitchFamily="34" charset="0"/>
              <a:buChar char="•"/>
            </a:pPr>
            <a:endParaRPr lang="en-US" sz="2000">
              <a:solidFill>
                <a:schemeClr val="tx1">
                  <a:lumMod val="95000"/>
                </a:schemeClr>
              </a:solidFill>
            </a:endParaRPr>
          </a:p>
        </p:txBody>
      </p:sp>
      <p:pic>
        <p:nvPicPr>
          <p:cNvPr id="3" name="Picture 4" descr="Text&#10;&#10;Description automatically generated">
            <a:extLst>
              <a:ext uri="{FF2B5EF4-FFF2-40B4-BE49-F238E27FC236}">
                <a16:creationId xmlns:a16="http://schemas.microsoft.com/office/drawing/2014/main" id="{C9B647D4-F56E-D500-7AC5-B421E3ABBA04}"/>
              </a:ext>
            </a:extLst>
          </p:cNvPr>
          <p:cNvPicPr>
            <a:picLocks noChangeAspect="1"/>
          </p:cNvPicPr>
          <p:nvPr/>
        </p:nvPicPr>
        <p:blipFill>
          <a:blip r:embed="rId4"/>
          <a:stretch>
            <a:fillRect/>
          </a:stretch>
        </p:blipFill>
        <p:spPr>
          <a:xfrm>
            <a:off x="10572106" y="6097572"/>
            <a:ext cx="1621606" cy="758856"/>
          </a:xfrm>
          <a:prstGeom prst="rect">
            <a:avLst/>
          </a:prstGeom>
        </p:spPr>
      </p:pic>
    </p:spTree>
    <p:extLst>
      <p:ext uri="{BB962C8B-B14F-4D97-AF65-F5344CB8AC3E}">
        <p14:creationId xmlns:p14="http://schemas.microsoft.com/office/powerpoint/2010/main" val="35982515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9">
            <a:extLst>
              <a:ext uri="{FF2B5EF4-FFF2-40B4-BE49-F238E27FC236}">
                <a16:creationId xmlns:a16="http://schemas.microsoft.com/office/drawing/2014/main" id="{04D65EFB-5E87-4639-A481-956B52E9D2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A3781C0-206F-4038-93FF-4CDA80B1D9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0" cy="6858000"/>
          </a:xfrm>
          <a:prstGeom prst="rect">
            <a:avLst/>
          </a:prstGeom>
          <a:blipFill>
            <a:blip r:embed="rId2"/>
            <a:stretch>
              <a:fillRect r="-100000"/>
            </a:stretch>
          </a:blipFill>
          <a:ln>
            <a:noFill/>
          </a:ln>
          <a:effectLst>
            <a:outerShdw blurRad="139700" dist="508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C1BF09-6011-0CDF-9111-3D8A9A9CCDC7}"/>
              </a:ext>
            </a:extLst>
          </p:cNvPr>
          <p:cNvSpPr>
            <a:spLocks noGrp="1"/>
          </p:cNvSpPr>
          <p:nvPr>
            <p:ph type="title"/>
          </p:nvPr>
        </p:nvSpPr>
        <p:spPr>
          <a:xfrm>
            <a:off x="838201" y="365125"/>
            <a:ext cx="4827104" cy="1325563"/>
          </a:xfrm>
        </p:spPr>
        <p:txBody>
          <a:bodyPr vert="horz" lIns="91440" tIns="45720" rIns="91440" bIns="45720" rtlCol="0" anchor="ctr">
            <a:normAutofit/>
          </a:bodyPr>
          <a:lstStyle/>
          <a:p>
            <a:r>
              <a:rPr lang="en-US" sz="4200">
                <a:gradFill flip="none" rotWithShape="1">
                  <a:gsLst>
                    <a:gs pos="28000">
                      <a:srgbClr val="EDEDED"/>
                    </a:gs>
                    <a:gs pos="0">
                      <a:srgbClr val="BFBFBF"/>
                    </a:gs>
                    <a:gs pos="100000">
                      <a:srgbClr val="FFFFFF"/>
                    </a:gs>
                  </a:gsLst>
                  <a:lin ang="4800000" scaled="0"/>
                  <a:tileRect/>
                </a:gradFill>
              </a:rPr>
              <a:t>Marketing and sales plan</a:t>
            </a:r>
          </a:p>
        </p:txBody>
      </p:sp>
      <p:sp>
        <p:nvSpPr>
          <p:cNvPr id="5" name="TextBox 4">
            <a:extLst>
              <a:ext uri="{FF2B5EF4-FFF2-40B4-BE49-F238E27FC236}">
                <a16:creationId xmlns:a16="http://schemas.microsoft.com/office/drawing/2014/main" id="{CC80825C-2BE0-D3EA-E29C-5DC9DD4F80BD}"/>
              </a:ext>
            </a:extLst>
          </p:cNvPr>
          <p:cNvSpPr txBox="1"/>
          <p:nvPr/>
        </p:nvSpPr>
        <p:spPr>
          <a:xfrm>
            <a:off x="1120000" y="1825625"/>
            <a:ext cx="4545305" cy="4351338"/>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defTabSz="914400">
              <a:lnSpc>
                <a:spcPct val="90000"/>
              </a:lnSpc>
              <a:spcAft>
                <a:spcPts val="600"/>
              </a:spcAft>
            </a:pPr>
            <a:endParaRPr lang="en-US" sz="2000">
              <a:gradFill>
                <a:gsLst>
                  <a:gs pos="34000">
                    <a:srgbClr val="EDEDED"/>
                  </a:gs>
                  <a:gs pos="0">
                    <a:srgbClr val="BFBFBF"/>
                  </a:gs>
                  <a:gs pos="100000">
                    <a:srgbClr val="FFFFFF"/>
                  </a:gs>
                </a:gsLst>
                <a:lin ang="4800000" scaled="0"/>
              </a:gradFill>
            </a:endParaRPr>
          </a:p>
          <a:p>
            <a:pPr indent="-228600" defTabSz="914400">
              <a:lnSpc>
                <a:spcPct val="90000"/>
              </a:lnSpc>
              <a:spcAft>
                <a:spcPts val="600"/>
              </a:spcAft>
              <a:buFont typeface="Arial" panose="020B0604020202020204" pitchFamily="34" charset="0"/>
              <a:buChar char="•"/>
            </a:pPr>
            <a:r>
              <a:rPr lang="en-US" sz="2000">
                <a:gradFill>
                  <a:gsLst>
                    <a:gs pos="34000">
                      <a:srgbClr val="EDEDED"/>
                    </a:gs>
                    <a:gs pos="0">
                      <a:srgbClr val="BFBFBF"/>
                    </a:gs>
                    <a:gs pos="100000">
                      <a:srgbClr val="FFFFFF"/>
                    </a:gs>
                  </a:gsLst>
                  <a:lin ang="4800000" scaled="0"/>
                </a:gradFill>
              </a:rPr>
              <a:t>We  offer fast service and fresh products.</a:t>
            </a:r>
            <a:endParaRPr lang="en-US">
              <a:solidFill>
                <a:srgbClr val="000000"/>
              </a:solidFill>
            </a:endParaRPr>
          </a:p>
          <a:p>
            <a:pPr defTabSz="914400">
              <a:lnSpc>
                <a:spcPct val="90000"/>
              </a:lnSpc>
              <a:spcAft>
                <a:spcPts val="600"/>
              </a:spcAft>
            </a:pPr>
            <a:endParaRPr lang="en-US" sz="2000">
              <a:gradFill>
                <a:gsLst>
                  <a:gs pos="34000">
                    <a:srgbClr val="EDEDED"/>
                  </a:gs>
                  <a:gs pos="0">
                    <a:srgbClr val="BFBFBF"/>
                  </a:gs>
                  <a:gs pos="100000">
                    <a:srgbClr val="FFFFFF"/>
                  </a:gs>
                </a:gsLst>
                <a:lin ang="4800000" scaled="0"/>
              </a:gradFill>
            </a:endParaRPr>
          </a:p>
          <a:p>
            <a:pPr indent="-228600" defTabSz="914400">
              <a:lnSpc>
                <a:spcPct val="90000"/>
              </a:lnSpc>
              <a:spcAft>
                <a:spcPts val="600"/>
              </a:spcAft>
              <a:buFont typeface="Arial" panose="020B0604020202020204" pitchFamily="34" charset="0"/>
              <a:buChar char="•"/>
            </a:pPr>
            <a:r>
              <a:rPr lang="en-US" sz="2000">
                <a:gradFill>
                  <a:gsLst>
                    <a:gs pos="34000">
                      <a:srgbClr val="EDEDED"/>
                    </a:gs>
                    <a:gs pos="0">
                      <a:srgbClr val="BFBFBF"/>
                    </a:gs>
                    <a:gs pos="100000">
                      <a:srgbClr val="FFFFFF"/>
                    </a:gs>
                  </a:gsLst>
                  <a:lin ang="4800000" scaled="0"/>
                </a:gradFill>
              </a:rPr>
              <a:t>We are expecting to sell  between 80-100 portions per day.</a:t>
            </a:r>
            <a:endParaRPr lang="en-US"/>
          </a:p>
          <a:p>
            <a:pPr indent="-228600" defTabSz="914400">
              <a:lnSpc>
                <a:spcPct val="90000"/>
              </a:lnSpc>
              <a:spcAft>
                <a:spcPts val="600"/>
              </a:spcAft>
              <a:buFont typeface="Arial" panose="020B0604020202020204" pitchFamily="34" charset="0"/>
              <a:buChar char="•"/>
            </a:pPr>
            <a:endParaRPr lang="en-US" sz="2000">
              <a:gradFill>
                <a:gsLst>
                  <a:gs pos="34000">
                    <a:srgbClr val="EDEDED"/>
                  </a:gs>
                  <a:gs pos="0">
                    <a:srgbClr val="BFBFBF"/>
                  </a:gs>
                  <a:gs pos="100000">
                    <a:srgbClr val="FFFFFF"/>
                  </a:gs>
                </a:gsLst>
                <a:lin ang="4800000" scaled="0"/>
              </a:gradFill>
            </a:endParaRPr>
          </a:p>
          <a:p>
            <a:pPr indent="-228600" defTabSz="914400">
              <a:lnSpc>
                <a:spcPct val="90000"/>
              </a:lnSpc>
              <a:spcAft>
                <a:spcPts val="600"/>
              </a:spcAft>
              <a:buFont typeface="Arial" panose="020B0604020202020204" pitchFamily="34" charset="0"/>
              <a:buChar char="•"/>
            </a:pPr>
            <a:r>
              <a:rPr lang="en-US" sz="2000">
                <a:gradFill>
                  <a:gsLst>
                    <a:gs pos="34000">
                      <a:srgbClr val="EDEDED"/>
                    </a:gs>
                    <a:gs pos="0">
                      <a:srgbClr val="BFBFBF"/>
                    </a:gs>
                    <a:gs pos="100000">
                      <a:srgbClr val="FFFFFF"/>
                    </a:gs>
                  </a:gsLst>
                  <a:lin ang="4800000" scaled="0"/>
                </a:gradFill>
              </a:rPr>
              <a:t>The regular customers can benefit from discounts on our products.</a:t>
            </a:r>
          </a:p>
          <a:p>
            <a:pPr marL="285750" indent="-228600" defTabSz="914400">
              <a:lnSpc>
                <a:spcPct val="90000"/>
              </a:lnSpc>
              <a:spcAft>
                <a:spcPts val="600"/>
              </a:spcAft>
              <a:buFont typeface="Arial,Sans-Serif" panose="020B0604020202020204" pitchFamily="34" charset="0"/>
              <a:buChar char="•"/>
            </a:pPr>
            <a:endParaRPr lang="en-US" sz="2000">
              <a:solidFill>
                <a:schemeClr val="bg1"/>
              </a:solidFill>
            </a:endParaRPr>
          </a:p>
          <a:p>
            <a:pPr marL="285750" indent="-228600" defTabSz="914400">
              <a:lnSpc>
                <a:spcPct val="90000"/>
              </a:lnSpc>
              <a:spcAft>
                <a:spcPts val="600"/>
              </a:spcAft>
              <a:buFont typeface="Arial,Sans-Serif" panose="020B0604020202020204" pitchFamily="34" charset="0"/>
              <a:buChar char="•"/>
            </a:pPr>
            <a:r>
              <a:rPr lang="en-US" sz="2000">
                <a:solidFill>
                  <a:schemeClr val="bg1"/>
                </a:solidFill>
                <a:ea typeface="+mn-lt"/>
                <a:cs typeface="+mn-lt"/>
              </a:rPr>
              <a:t>The customer will find us on Facebook/Instagram/Twitter</a:t>
            </a:r>
            <a:endParaRPr lang="en-US">
              <a:solidFill>
                <a:schemeClr val="bg1"/>
              </a:solidFill>
            </a:endParaRPr>
          </a:p>
        </p:txBody>
      </p:sp>
      <p:pic>
        <p:nvPicPr>
          <p:cNvPr id="8" name="Picture 8" descr="Text&#10;&#10;Description automatically generated">
            <a:extLst>
              <a:ext uri="{FF2B5EF4-FFF2-40B4-BE49-F238E27FC236}">
                <a16:creationId xmlns:a16="http://schemas.microsoft.com/office/drawing/2014/main" id="{5F167198-C926-7C1E-B8F9-297703EC03D7}"/>
              </a:ext>
            </a:extLst>
          </p:cNvPr>
          <p:cNvPicPr>
            <a:picLocks noChangeAspect="1"/>
          </p:cNvPicPr>
          <p:nvPr/>
        </p:nvPicPr>
        <p:blipFill>
          <a:blip r:embed="rId3"/>
          <a:stretch>
            <a:fillRect/>
          </a:stretch>
        </p:blipFill>
        <p:spPr>
          <a:xfrm>
            <a:off x="6415087" y="-10346"/>
            <a:ext cx="5457825" cy="6934254"/>
          </a:xfrm>
          <a:prstGeom prst="rect">
            <a:avLst/>
          </a:prstGeom>
        </p:spPr>
      </p:pic>
      <p:pic>
        <p:nvPicPr>
          <p:cNvPr id="9" name="Picture 10" descr="Icon&#10;&#10;Description automatically generated">
            <a:extLst>
              <a:ext uri="{FF2B5EF4-FFF2-40B4-BE49-F238E27FC236}">
                <a16:creationId xmlns:a16="http://schemas.microsoft.com/office/drawing/2014/main" id="{CAB1678A-EE1C-BA70-539A-6C1F66F91702}"/>
              </a:ext>
            </a:extLst>
          </p:cNvPr>
          <p:cNvPicPr>
            <a:picLocks noChangeAspect="1"/>
          </p:cNvPicPr>
          <p:nvPr/>
        </p:nvPicPr>
        <p:blipFill>
          <a:blip r:embed="rId4"/>
          <a:stretch>
            <a:fillRect/>
          </a:stretch>
        </p:blipFill>
        <p:spPr>
          <a:xfrm>
            <a:off x="2009775" y="6107112"/>
            <a:ext cx="1885950" cy="684213"/>
          </a:xfrm>
          <a:prstGeom prst="rect">
            <a:avLst/>
          </a:prstGeom>
        </p:spPr>
      </p:pic>
      <p:pic>
        <p:nvPicPr>
          <p:cNvPr id="11" name="Picture 12" descr="Text&#10;&#10;Description automatically generated">
            <a:extLst>
              <a:ext uri="{FF2B5EF4-FFF2-40B4-BE49-F238E27FC236}">
                <a16:creationId xmlns:a16="http://schemas.microsoft.com/office/drawing/2014/main" id="{B37BC781-E7EA-A983-339F-E34BED427EFC}"/>
              </a:ext>
            </a:extLst>
          </p:cNvPr>
          <p:cNvPicPr>
            <a:picLocks noChangeAspect="1"/>
          </p:cNvPicPr>
          <p:nvPr/>
        </p:nvPicPr>
        <p:blipFill>
          <a:blip r:embed="rId5"/>
          <a:stretch>
            <a:fillRect/>
          </a:stretch>
        </p:blipFill>
        <p:spPr>
          <a:xfrm>
            <a:off x="4772445" y="6096440"/>
            <a:ext cx="1321942" cy="758857"/>
          </a:xfrm>
          <a:prstGeom prst="rect">
            <a:avLst/>
          </a:prstGeom>
        </p:spPr>
      </p:pic>
    </p:spTree>
    <p:extLst>
      <p:ext uri="{BB962C8B-B14F-4D97-AF65-F5344CB8AC3E}">
        <p14:creationId xmlns:p14="http://schemas.microsoft.com/office/powerpoint/2010/main" val="318694672"/>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DA4AFC-B5BD-8085-B7C2-C067AC8C4E5C}"/>
              </a:ext>
            </a:extLst>
          </p:cNvPr>
          <p:cNvSpPr>
            <a:spLocks noGrp="1"/>
          </p:cNvSpPr>
          <p:nvPr>
            <p:ph type="title"/>
          </p:nvPr>
        </p:nvSpPr>
        <p:spPr>
          <a:xfrm>
            <a:off x="838200" y="365125"/>
            <a:ext cx="10515600" cy="1325563"/>
          </a:xfrm>
        </p:spPr>
        <p:txBody>
          <a:bodyPr vert="horz" lIns="91440" tIns="45720" rIns="91440" bIns="45720" rtlCol="0">
            <a:normAutofit/>
          </a:bodyPr>
          <a:lstStyle/>
          <a:p>
            <a:r>
              <a:rPr lang="en-US">
                <a:solidFill>
                  <a:schemeClr val="tx1"/>
                </a:solidFill>
              </a:rPr>
              <a:t>Management Team</a:t>
            </a:r>
          </a:p>
        </p:txBody>
      </p:sp>
      <p:graphicFrame>
        <p:nvGraphicFramePr>
          <p:cNvPr id="6" name="TextBox 3">
            <a:extLst>
              <a:ext uri="{FF2B5EF4-FFF2-40B4-BE49-F238E27FC236}">
                <a16:creationId xmlns:a16="http://schemas.microsoft.com/office/drawing/2014/main" id="{A5A6926E-DD93-ECEF-06BE-4539E01C80AF}"/>
              </a:ext>
            </a:extLst>
          </p:cNvPr>
          <p:cNvGraphicFramePr/>
          <p:nvPr>
            <p:extLst>
              <p:ext uri="{D42A27DB-BD31-4B8C-83A1-F6EECF244321}">
                <p14:modId xmlns:p14="http://schemas.microsoft.com/office/powerpoint/2010/main" val="220567229"/>
              </p:ext>
            </p:extLst>
          </p:nvPr>
        </p:nvGraphicFramePr>
        <p:xfrm>
          <a:off x="979488" y="1333500"/>
          <a:ext cx="10772775" cy="48434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4" name="Picture 14" descr="Text&#10;&#10;Description automatically generated">
            <a:extLst>
              <a:ext uri="{FF2B5EF4-FFF2-40B4-BE49-F238E27FC236}">
                <a16:creationId xmlns:a16="http://schemas.microsoft.com/office/drawing/2014/main" id="{0D8F0DE6-6EDE-2D80-FF27-F05B630A3DE0}"/>
              </a:ext>
            </a:extLst>
          </p:cNvPr>
          <p:cNvPicPr>
            <a:picLocks noChangeAspect="1"/>
          </p:cNvPicPr>
          <p:nvPr/>
        </p:nvPicPr>
        <p:blipFill>
          <a:blip r:embed="rId9"/>
          <a:stretch>
            <a:fillRect/>
          </a:stretch>
        </p:blipFill>
        <p:spPr>
          <a:xfrm>
            <a:off x="10477927" y="6011953"/>
            <a:ext cx="1715785" cy="844475"/>
          </a:xfrm>
          <a:prstGeom prst="rect">
            <a:avLst/>
          </a:prstGeom>
        </p:spPr>
      </p:pic>
    </p:spTree>
    <p:extLst>
      <p:ext uri="{BB962C8B-B14F-4D97-AF65-F5344CB8AC3E}">
        <p14:creationId xmlns:p14="http://schemas.microsoft.com/office/powerpoint/2010/main" val="41764486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4" descr="Table&#10;&#10;Description automatically generated">
            <a:extLst>
              <a:ext uri="{FF2B5EF4-FFF2-40B4-BE49-F238E27FC236}">
                <a16:creationId xmlns:a16="http://schemas.microsoft.com/office/drawing/2014/main" id="{6D5E656B-FF5A-7AC3-8108-28133AF9BBB6}"/>
              </a:ext>
            </a:extLst>
          </p:cNvPr>
          <p:cNvPicPr>
            <a:picLocks noGrp="1" noChangeAspect="1"/>
          </p:cNvPicPr>
          <p:nvPr>
            <p:ph idx="1"/>
          </p:nvPr>
        </p:nvPicPr>
        <p:blipFill>
          <a:blip r:embed="rId4"/>
          <a:stretch>
            <a:fillRect/>
          </a:stretch>
        </p:blipFill>
        <p:spPr>
          <a:xfrm>
            <a:off x="536564" y="168564"/>
            <a:ext cx="10887960" cy="6195380"/>
          </a:xfrm>
          <a:prstGeom prst="rect">
            <a:avLst/>
          </a:prstGeom>
          <a:ln w="190500">
            <a:solidFill>
              <a:srgbClr val="FFFFFF"/>
            </a:solidFill>
          </a:ln>
          <a:effectLst>
            <a:reflection blurRad="38100" stA="52000" endA="300" endPos="30000" dir="5400000" sy="-100000" algn="bl" rotWithShape="0"/>
            <a:softEdge rad="19050"/>
          </a:effectLst>
        </p:spPr>
      </p:pic>
    </p:spTree>
    <p:extLst>
      <p:ext uri="{BB962C8B-B14F-4D97-AF65-F5344CB8AC3E}">
        <p14:creationId xmlns:p14="http://schemas.microsoft.com/office/powerpoint/2010/main" val="18949929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0C1377-8278-B371-0FE3-9D1D333972E3}"/>
              </a:ext>
            </a:extLst>
          </p:cNvPr>
          <p:cNvSpPr>
            <a:spLocks noGrp="1"/>
          </p:cNvSpPr>
          <p:nvPr>
            <p:ph type="title"/>
          </p:nvPr>
        </p:nvSpPr>
        <p:spPr>
          <a:xfrm>
            <a:off x="838200" y="746125"/>
            <a:ext cx="355600" cy="645740"/>
          </a:xfrm>
        </p:spPr>
        <p:txBody>
          <a:bodyPr>
            <a:normAutofit/>
          </a:bodyPr>
          <a:lstStyle/>
          <a:p>
            <a:pPr algn="ctr"/>
            <a:endParaRPr lang="en-GB" sz="3600" b="1">
              <a:solidFill>
                <a:srgbClr val="FF0000"/>
              </a:solidFill>
              <a:latin typeface="Arial" panose="020B0604020202020204" pitchFamily="34" charset="0"/>
              <a:cs typeface="Arial" panose="020B0604020202020204" pitchFamily="34" charset="0"/>
            </a:endParaRPr>
          </a:p>
        </p:txBody>
      </p:sp>
      <p:pic>
        <p:nvPicPr>
          <p:cNvPr id="3" name="Picture 3" descr="A picture containing chart&#10;&#10;Description automatically generated">
            <a:extLst>
              <a:ext uri="{FF2B5EF4-FFF2-40B4-BE49-F238E27FC236}">
                <a16:creationId xmlns:a16="http://schemas.microsoft.com/office/drawing/2014/main" id="{CA26ED15-3DBE-816A-1CD3-AA1AA31E38E7}"/>
              </a:ext>
            </a:extLst>
          </p:cNvPr>
          <p:cNvPicPr>
            <a:picLocks noChangeAspect="1"/>
          </p:cNvPicPr>
          <p:nvPr/>
        </p:nvPicPr>
        <p:blipFill>
          <a:blip r:embed="rId2"/>
          <a:stretch>
            <a:fillRect/>
          </a:stretch>
        </p:blipFill>
        <p:spPr>
          <a:xfrm>
            <a:off x="2309" y="-1182"/>
            <a:ext cx="12187379" cy="6860368"/>
          </a:xfrm>
          <a:prstGeom prst="rect">
            <a:avLst/>
          </a:prstGeom>
        </p:spPr>
      </p:pic>
      <p:pic>
        <p:nvPicPr>
          <p:cNvPr id="4" name="Picture 4" descr="Text&#10;&#10;Description automatically generated">
            <a:extLst>
              <a:ext uri="{FF2B5EF4-FFF2-40B4-BE49-F238E27FC236}">
                <a16:creationId xmlns:a16="http://schemas.microsoft.com/office/drawing/2014/main" id="{494514D7-42ED-4783-5995-1B28602EA3F0}"/>
              </a:ext>
            </a:extLst>
          </p:cNvPr>
          <p:cNvPicPr>
            <a:picLocks noChangeAspect="1"/>
          </p:cNvPicPr>
          <p:nvPr/>
        </p:nvPicPr>
        <p:blipFill>
          <a:blip r:embed="rId3"/>
          <a:stretch>
            <a:fillRect/>
          </a:stretch>
        </p:blipFill>
        <p:spPr>
          <a:xfrm>
            <a:off x="10375186" y="5960583"/>
            <a:ext cx="1715785" cy="895845"/>
          </a:xfrm>
          <a:prstGeom prst="rect">
            <a:avLst/>
          </a:prstGeom>
        </p:spPr>
      </p:pic>
    </p:spTree>
    <p:extLst>
      <p:ext uri="{BB962C8B-B14F-4D97-AF65-F5344CB8AC3E}">
        <p14:creationId xmlns:p14="http://schemas.microsoft.com/office/powerpoint/2010/main" val="11720464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Picture 6" descr="Background pattern&#10;&#10;Description automatically generated">
            <a:extLst>
              <a:ext uri="{FF2B5EF4-FFF2-40B4-BE49-F238E27FC236}">
                <a16:creationId xmlns:a16="http://schemas.microsoft.com/office/drawing/2014/main" id="{68EF33C9-BF1E-AD40-A957-E762BF17F186}"/>
              </a:ext>
            </a:extLst>
          </p:cNvPr>
          <p:cNvPicPr>
            <a:picLocks noChangeAspect="1"/>
          </p:cNvPicPr>
          <p:nvPr/>
        </p:nvPicPr>
        <p:blipFill rotWithShape="1">
          <a:blip r:embed="rId3"/>
          <a:srcRect l="19525" r="22650" b="2"/>
          <a:stretch/>
        </p:blipFill>
        <p:spPr>
          <a:xfrm>
            <a:off x="1286934" y="643467"/>
            <a:ext cx="4728632" cy="4681568"/>
          </a:xfrm>
          <a:prstGeom prst="rect">
            <a:avLst/>
          </a:prstGeom>
          <a:effectLst>
            <a:reflection blurRad="38100" stA="52000" endA="300" endPos="30000" dir="5400000" sy="-100000" algn="bl" rotWithShape="0"/>
            <a:softEdge rad="19050"/>
          </a:effectLst>
        </p:spPr>
      </p:pic>
      <p:pic>
        <p:nvPicPr>
          <p:cNvPr id="7" name="Picture 7" descr="A picture containing vector graphics&#10;&#10;Description automatically generated">
            <a:extLst>
              <a:ext uri="{FF2B5EF4-FFF2-40B4-BE49-F238E27FC236}">
                <a16:creationId xmlns:a16="http://schemas.microsoft.com/office/drawing/2014/main" id="{BAF3936F-85C1-E0E8-A9CD-CB88FF41E32A}"/>
              </a:ext>
            </a:extLst>
          </p:cNvPr>
          <p:cNvPicPr>
            <a:picLocks noChangeAspect="1"/>
          </p:cNvPicPr>
          <p:nvPr/>
        </p:nvPicPr>
        <p:blipFill rotWithShape="1">
          <a:blip r:embed="rId4"/>
          <a:srcRect l="16575" r="20296" b="-1"/>
          <a:stretch/>
        </p:blipFill>
        <p:spPr>
          <a:xfrm>
            <a:off x="6176433" y="643467"/>
            <a:ext cx="4728632" cy="4681568"/>
          </a:xfrm>
          <a:prstGeom prst="rect">
            <a:avLst/>
          </a:prstGeom>
          <a:effectLst>
            <a:reflection blurRad="38100" stA="52000" endA="300" endPos="30000" dir="5400000" sy="-100000" algn="bl" rotWithShape="0"/>
            <a:softEdge rad="19050"/>
          </a:effectLst>
        </p:spPr>
      </p:pic>
    </p:spTree>
    <p:extLst>
      <p:ext uri="{BB962C8B-B14F-4D97-AF65-F5344CB8AC3E}">
        <p14:creationId xmlns:p14="http://schemas.microsoft.com/office/powerpoint/2010/main" val="383982269"/>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TM04033923[[fn=Depth]]</Template>
  <Application>Microsoft Office PowerPoint</Application>
  <PresentationFormat>Widescreen</PresentationFormat>
  <Slides>13</Slides>
  <Notes>9</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Depth</vt:lpstr>
      <vt:lpstr>PowerPoint Presentation</vt:lpstr>
      <vt:lpstr>Executive Summary</vt:lpstr>
      <vt:lpstr>Business / Company Overview</vt:lpstr>
      <vt:lpstr>Products and Services</vt:lpstr>
      <vt:lpstr>PowerPoint Presentation</vt:lpstr>
      <vt:lpstr>Market Audit-SWOT Analysis</vt:lpstr>
      <vt:lpstr>Market Audit-PESTLE Analysis</vt:lpstr>
      <vt:lpstr>Target Market</vt:lpstr>
      <vt:lpstr>Marketing and sales plan</vt:lpstr>
      <vt:lpstr>Management Team</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Florica Bratu (2109991)</dc:creator>
  <cp:revision>11</cp:revision>
  <dcterms:created xsi:type="dcterms:W3CDTF">2022-07-02T08:56:53Z</dcterms:created>
  <dcterms:modified xsi:type="dcterms:W3CDTF">2022-07-09T18:21:48Z</dcterms:modified>
</cp:coreProperties>
</file>