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57" r:id="rId3"/>
    <p:sldId id="267" r:id="rId4"/>
    <p:sldId id="258" r:id="rId5"/>
    <p:sldId id="259" r:id="rId6"/>
    <p:sldId id="261" r:id="rId7"/>
    <p:sldId id="264" r:id="rId8"/>
    <p:sldId id="268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84DBC-9A4E-4D4C-8809-EED7F0BEE018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271FE-CB0B-4E63-A37D-5EA3A776D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620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73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957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83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425603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473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316588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13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87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33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4203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2659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04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79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1293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368">
          <p15:clr>
            <a:srgbClr val="F26B43"/>
          </p15:clr>
        </p15:guide>
        <p15:guide id="2" orient="horz" pos="1440">
          <p15:clr>
            <a:srgbClr val="F26B43"/>
          </p15:clr>
        </p15:guide>
        <p15:guide id="3" orient="horz" pos="3696">
          <p15:clr>
            <a:srgbClr val="F26B43"/>
          </p15:clr>
        </p15:guide>
        <p15:guide id="4" orient="horz" pos="432">
          <p15:clr>
            <a:srgbClr val="F26B43"/>
          </p15:clr>
        </p15:guide>
        <p15:guide id="5" orient="horz" pos="1512">
          <p15:clr>
            <a:srgbClr val="F26B43"/>
          </p15:clr>
        </p15:guide>
        <p15:guide id="6" pos="6912">
          <p15:clr>
            <a:srgbClr val="F26B43"/>
          </p15:clr>
        </p15:guide>
        <p15:guide id="7" pos="936">
          <p15:clr>
            <a:srgbClr val="F26B43"/>
          </p15:clr>
        </p15:guide>
        <p15:guide id="8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politics/2018/oct/23/mps-support-new-amendment-to-override-stormont-northern-ireland-on-abortion" TargetMode="External"/><Relationship Id="rId3" Type="http://schemas.openxmlformats.org/officeDocument/2006/relationships/hyperlink" Target="https://www.bbc.co.uk/news/uk-northern-ireland-41724695" TargetMode="External"/><Relationship Id="rId7" Type="http://schemas.openxmlformats.org/officeDocument/2006/relationships/hyperlink" Target="https://www.sciencedirect.com/science/article/abs/pii/S1049386711000156" TargetMode="External"/><Relationship Id="rId2" Type="http://schemas.openxmlformats.org/officeDocument/2006/relationships/hyperlink" Target="https://www.amnesty.org.uk/abortion-rights-northern-ireland-timeli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abortion/" TargetMode="External"/><Relationship Id="rId5" Type="http://schemas.openxmlformats.org/officeDocument/2006/relationships/hyperlink" Target="https://www.legislation.gov.uk/ukpga/1967/87" TargetMode="External"/><Relationship Id="rId4" Type="http://schemas.openxmlformats.org/officeDocument/2006/relationships/hyperlink" Target="https://www.legislation.gov.uk/apni/1945/15/contents" TargetMode="External"/><Relationship Id="rId9" Type="http://schemas.openxmlformats.org/officeDocument/2006/relationships/hyperlink" Target="https://www.politico.eu/article/theresa-may-abortion-rights-in-favo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CATHRYN Knight-Fox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1602024</a:t>
            </a:r>
          </a:p>
        </p:txBody>
      </p:sp>
    </p:spTree>
    <p:extLst>
      <p:ext uri="{BB962C8B-B14F-4D97-AF65-F5344CB8AC3E}">
        <p14:creationId xmlns:p14="http://schemas.microsoft.com/office/powerpoint/2010/main" val="102981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an ‘intersectional perspective’, critically examining opposing political positions on a current issue of your choice.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946400"/>
            <a:ext cx="9601200" cy="2920999"/>
          </a:xfrm>
        </p:spPr>
        <p:txBody>
          <a:bodyPr/>
          <a:lstStyle/>
          <a:p>
            <a:r>
              <a:rPr lang="en-GB" b="1" dirty="0"/>
              <a:t>Abortion 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753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process of ending a woman's pregnancy</a:t>
            </a:r>
          </a:p>
          <a:p>
            <a:r>
              <a:rPr lang="en-GB" dirty="0"/>
              <a:t>Usually carried out in a hospital or clinic</a:t>
            </a:r>
          </a:p>
          <a:p>
            <a:r>
              <a:rPr lang="en-GB" dirty="0"/>
              <a:t>Most carried out before 24 weeks</a:t>
            </a:r>
          </a:p>
          <a:p>
            <a:r>
              <a:rPr lang="en-GB" dirty="0"/>
              <a:t>In certain circumstances can be carried out later</a:t>
            </a:r>
          </a:p>
          <a:p>
            <a:r>
              <a:rPr lang="en-GB" dirty="0"/>
              <a:t>Sometimes known as a termination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636764" y="6337271"/>
            <a:ext cx="6280830" cy="404614"/>
          </a:xfrm>
        </p:spPr>
        <p:txBody>
          <a:bodyPr/>
          <a:lstStyle/>
          <a:p>
            <a:r>
              <a:rPr lang="en-GB" dirty="0"/>
              <a:t>                                                                                                                          NHS, 2016</a:t>
            </a:r>
          </a:p>
        </p:txBody>
      </p:sp>
    </p:spTree>
    <p:extLst>
      <p:ext uri="{BB962C8B-B14F-4D97-AF65-F5344CB8AC3E}">
        <p14:creationId xmlns:p14="http://schemas.microsoft.com/office/powerpoint/2010/main" val="3239039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Abortion Law Reform Association (ALRA) established in  1936</a:t>
            </a:r>
          </a:p>
          <a:p>
            <a:r>
              <a:rPr lang="en-GB" dirty="0"/>
              <a:t>Abortion Act (1967) (Legislation.gov.uk, 1967)</a:t>
            </a:r>
          </a:p>
          <a:p>
            <a:r>
              <a:rPr lang="en-GB" dirty="0"/>
              <a:t>Must be carried out by a professional and signed off by 2 other doctors </a:t>
            </a:r>
          </a:p>
        </p:txBody>
      </p:sp>
    </p:spTree>
    <p:extLst>
      <p:ext uri="{BB962C8B-B14F-4D97-AF65-F5344CB8AC3E}">
        <p14:creationId xmlns:p14="http://schemas.microsoft.com/office/powerpoint/2010/main" val="430535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 in Northern Ireland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Abortion Act 1967 does not apply – 1945 Criminal Justice (Northern Ireland) Act</a:t>
            </a:r>
          </a:p>
          <a:p>
            <a:r>
              <a:rPr lang="en-GB" dirty="0"/>
              <a:t>Illegal in almost all circumstances (Amnesty international, 2017)</a:t>
            </a:r>
          </a:p>
          <a:p>
            <a:r>
              <a:rPr lang="en-GB" dirty="0"/>
              <a:t>Rape, incest and fatal foetal abnormalities not considered valid reasons </a:t>
            </a:r>
          </a:p>
          <a:p>
            <a:r>
              <a:rPr lang="en-GB" dirty="0"/>
              <a:t>Women often travel to mainland Britain </a:t>
            </a:r>
          </a:p>
          <a:p>
            <a:r>
              <a:rPr lang="en-GB" dirty="0"/>
              <a:t>Republic of Ireland voted yes to changes in May</a:t>
            </a:r>
          </a:p>
        </p:txBody>
      </p:sp>
    </p:spTree>
    <p:extLst>
      <p:ext uri="{BB962C8B-B14F-4D97-AF65-F5344CB8AC3E}">
        <p14:creationId xmlns:p14="http://schemas.microsoft.com/office/powerpoint/2010/main" val="357082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views: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DUP strongly </a:t>
            </a:r>
            <a:r>
              <a:rPr lang="en-GB"/>
              <a:t>against abortion </a:t>
            </a:r>
            <a:endParaRPr lang="en-GB" dirty="0"/>
          </a:p>
          <a:p>
            <a:r>
              <a:rPr lang="en-GB" dirty="0"/>
              <a:t>Conservative party reliant on DUP</a:t>
            </a:r>
          </a:p>
          <a:p>
            <a:r>
              <a:rPr lang="en-GB" dirty="0"/>
              <a:t>Labour MP Stella Creasy campaigned for free abortions in UK for Northern Irish women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57958" y="6298083"/>
            <a:ext cx="6280830" cy="404614"/>
          </a:xfrm>
        </p:spPr>
        <p:txBody>
          <a:bodyPr/>
          <a:lstStyle/>
          <a:p>
            <a:r>
              <a:rPr lang="en-GB" dirty="0"/>
              <a:t>                                                                                                                   Wheaton (2018)</a:t>
            </a:r>
          </a:p>
        </p:txBody>
      </p:sp>
    </p:spTree>
    <p:extLst>
      <p:ext uri="{BB962C8B-B14F-4D97-AF65-F5344CB8AC3E}">
        <p14:creationId xmlns:p14="http://schemas.microsoft.com/office/powerpoint/2010/main" val="1373575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978" y="719666"/>
            <a:ext cx="9601200" cy="1485900"/>
          </a:xfrm>
        </p:spPr>
        <p:txBody>
          <a:bodyPr/>
          <a:lstStyle/>
          <a:p>
            <a:r>
              <a:rPr lang="en-GB" dirty="0"/>
              <a:t>Intersectionality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Oppression, discrimination and inequality are linked by many factors:</a:t>
            </a:r>
          </a:p>
          <a:p>
            <a:r>
              <a:rPr lang="en-GB" dirty="0"/>
              <a:t>Class</a:t>
            </a:r>
          </a:p>
          <a:p>
            <a:r>
              <a:rPr lang="en-GB" dirty="0"/>
              <a:t>Gender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Race</a:t>
            </a:r>
          </a:p>
          <a:p>
            <a:r>
              <a:rPr lang="en-GB" dirty="0"/>
              <a:t>Income</a:t>
            </a:r>
          </a:p>
          <a:p>
            <a:r>
              <a:rPr lang="en-GB" dirty="0"/>
              <a:t>Sexual orientation</a:t>
            </a:r>
          </a:p>
          <a:p>
            <a:r>
              <a:rPr lang="en-GB" dirty="0" err="1"/>
              <a:t>Etc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38364" y="6402586"/>
            <a:ext cx="6280830" cy="404614"/>
          </a:xfrm>
        </p:spPr>
        <p:txBody>
          <a:bodyPr/>
          <a:lstStyle/>
          <a:p>
            <a:r>
              <a:rPr lang="en-GB" dirty="0" smtClean="0"/>
              <a:t>                                                                                                                   Price</a:t>
            </a:r>
            <a:r>
              <a:rPr lang="en-GB" dirty="0"/>
              <a:t>, K. (2011</a:t>
            </a:r>
            <a:r>
              <a:rPr lang="en-GB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206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172029"/>
          </a:xfrm>
        </p:spPr>
        <p:txBody>
          <a:bodyPr/>
          <a:lstStyle/>
          <a:p>
            <a:r>
              <a:rPr lang="en-GB" dirty="0"/>
              <a:t>An </a:t>
            </a:r>
            <a:r>
              <a:rPr lang="en-GB"/>
              <a:t>Intersectional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002971"/>
            <a:ext cx="9601200" cy="3864429"/>
          </a:xfrm>
        </p:spPr>
        <p:txBody>
          <a:bodyPr/>
          <a:lstStyle/>
          <a:p>
            <a:r>
              <a:rPr lang="en-GB" dirty="0"/>
              <a:t>Women with lower education are more likely to have unplanned pregnancies</a:t>
            </a:r>
          </a:p>
          <a:p>
            <a:r>
              <a:rPr lang="en-GB" dirty="0"/>
              <a:t>Women on a lower income struggle to travel to abortion appointments</a:t>
            </a:r>
          </a:p>
          <a:p>
            <a:r>
              <a:rPr lang="en-GB" dirty="0"/>
              <a:t>Younger girls are more likely to want an abortion to hide the pregnancy from their parents</a:t>
            </a:r>
          </a:p>
          <a:p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80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6722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41714"/>
            <a:ext cx="9601200" cy="4644572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Amnesty international, (2017) </a:t>
            </a:r>
            <a:r>
              <a:rPr lang="en-GB" sz="1400" i="1" dirty="0"/>
              <a:t>Abortion rights in Northern Ireland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https://www.amnesty.org.uk/abortion-rights-northern-ireland-timeline</a:t>
            </a:r>
            <a:r>
              <a:rPr lang="en-GB" sz="1400" dirty="0"/>
              <a:t> (Accessed on: 18</a:t>
            </a:r>
            <a:r>
              <a:rPr lang="en-GB" sz="1400" baseline="30000" dirty="0"/>
              <a:t>th</a:t>
            </a:r>
            <a:r>
              <a:rPr lang="en-GB" sz="1400" dirty="0"/>
              <a:t> January, 2019</a:t>
            </a:r>
            <a:r>
              <a:rPr lang="en-GB" sz="1400" dirty="0" smtClean="0"/>
              <a:t>).</a:t>
            </a:r>
          </a:p>
          <a:p>
            <a:r>
              <a:rPr lang="en-GB" sz="1400" dirty="0" smtClean="0"/>
              <a:t>BBC (2017) </a:t>
            </a:r>
            <a:r>
              <a:rPr lang="en-GB" sz="1400" i="1" dirty="0" smtClean="0"/>
              <a:t>Abortion travel hardship grant for NI women</a:t>
            </a:r>
            <a:r>
              <a:rPr lang="en-GB" sz="1400" dirty="0" smtClean="0"/>
              <a:t>. </a:t>
            </a: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www.bbc.co.uk/news/uk-northern-ireland-41724695</a:t>
            </a:r>
            <a:r>
              <a:rPr lang="en-GB" sz="1400" dirty="0" smtClean="0"/>
              <a:t> (Accessed on </a:t>
            </a:r>
            <a:r>
              <a:rPr lang="en-GB" sz="1400" dirty="0"/>
              <a:t>: 18</a:t>
            </a:r>
            <a:r>
              <a:rPr lang="en-GB" sz="1400" baseline="30000" dirty="0"/>
              <a:t>th</a:t>
            </a:r>
            <a:r>
              <a:rPr lang="en-GB" sz="1400" dirty="0"/>
              <a:t> January, </a:t>
            </a:r>
            <a:r>
              <a:rPr lang="en-GB" sz="1400" dirty="0" smtClean="0"/>
              <a:t>2019)</a:t>
            </a:r>
            <a:endParaRPr lang="en-GB" sz="1400" dirty="0" smtClean="0"/>
          </a:p>
          <a:p>
            <a:r>
              <a:rPr lang="en-GB" sz="1400" dirty="0" smtClean="0"/>
              <a:t>Legislation.gov.uk (1945) </a:t>
            </a:r>
            <a:r>
              <a:rPr lang="en-GB" sz="1400" i="1" dirty="0" smtClean="0"/>
              <a:t>Criminal Justice Act (Northern Ireland). </a:t>
            </a:r>
            <a:r>
              <a:rPr lang="en-GB" sz="1400" dirty="0" smtClean="0"/>
              <a:t>Available at: </a:t>
            </a:r>
            <a:r>
              <a:rPr lang="en-GB" sz="1400" dirty="0" smtClean="0">
                <a:hlinkClick r:id="rId4"/>
              </a:rPr>
              <a:t>https://www.legislation.gov.uk/apni/1945/15/contents</a:t>
            </a:r>
            <a:r>
              <a:rPr lang="en-GB" sz="1400" dirty="0" smtClean="0"/>
              <a:t> (Accessed on </a:t>
            </a:r>
            <a:r>
              <a:rPr lang="en-GB" sz="1400" dirty="0"/>
              <a:t>18th January </a:t>
            </a:r>
            <a:r>
              <a:rPr lang="en-GB" sz="1400" dirty="0" smtClean="0"/>
              <a:t>2019)</a:t>
            </a:r>
            <a:endParaRPr lang="en-GB" sz="1400" dirty="0"/>
          </a:p>
          <a:p>
            <a:r>
              <a:rPr lang="en-GB" sz="1400" dirty="0"/>
              <a:t>Legislation.gov.uk, (1967) </a:t>
            </a:r>
            <a:r>
              <a:rPr lang="en-GB" sz="1400" i="1" dirty="0"/>
              <a:t>Abortion Act (1967)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https://www.legislation.gov.uk/ukpga/1967/87</a:t>
            </a:r>
            <a:r>
              <a:rPr lang="en-GB" sz="1400" dirty="0"/>
              <a:t> (Accessed on 9th January, 2019)</a:t>
            </a:r>
          </a:p>
          <a:p>
            <a:r>
              <a:rPr lang="en-GB" sz="1400" dirty="0"/>
              <a:t>NHS, (2016) </a:t>
            </a:r>
            <a:r>
              <a:rPr lang="en-GB" sz="1400" i="1" dirty="0"/>
              <a:t>Abortions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https://www.nhs.uk/conditions/abortion/</a:t>
            </a:r>
            <a:r>
              <a:rPr lang="en-GB" sz="1400" dirty="0"/>
              <a:t> (Accessed on: 2</a:t>
            </a:r>
            <a:r>
              <a:rPr lang="en-GB" sz="1400" baseline="30000" dirty="0"/>
              <a:t>nd</a:t>
            </a:r>
            <a:r>
              <a:rPr lang="en-GB" sz="1400" dirty="0"/>
              <a:t> January 2019) Wheaton (2018</a:t>
            </a:r>
            <a:r>
              <a:rPr lang="en-GB" sz="1400" dirty="0" smtClean="0"/>
              <a:t>)</a:t>
            </a:r>
          </a:p>
          <a:p>
            <a:r>
              <a:rPr lang="en-GB" sz="1400" dirty="0" smtClean="0"/>
              <a:t>Price, K. (2011</a:t>
            </a:r>
            <a:r>
              <a:rPr lang="en-GB" sz="1300" dirty="0" smtClean="0">
                <a:latin typeface="+mj-lt"/>
              </a:rPr>
              <a:t>) </a:t>
            </a:r>
            <a:r>
              <a:rPr lang="en-GB" sz="1300" i="1" dirty="0">
                <a:latin typeface="+mj-lt"/>
              </a:rPr>
              <a:t>It's Not Just About Abortion: Incorporating Intersectionality in Research About Women of </a:t>
            </a:r>
            <a:r>
              <a:rPr lang="en-GB" sz="1300" i="1" dirty="0" err="1">
                <a:latin typeface="+mj-lt"/>
              </a:rPr>
              <a:t>Color</a:t>
            </a:r>
            <a:r>
              <a:rPr lang="en-GB" sz="1300" i="1" dirty="0">
                <a:latin typeface="+mj-lt"/>
              </a:rPr>
              <a:t> and </a:t>
            </a:r>
            <a:r>
              <a:rPr lang="en-GB" sz="1300" i="1" dirty="0" smtClean="0">
                <a:latin typeface="+mj-lt"/>
              </a:rPr>
              <a:t>Reproduction</a:t>
            </a:r>
            <a:r>
              <a:rPr lang="en-GB" sz="1300" dirty="0" smtClean="0">
                <a:latin typeface="+mj-lt"/>
              </a:rPr>
              <a:t>. </a:t>
            </a:r>
            <a:r>
              <a:rPr lang="en-GB" sz="1300" dirty="0">
                <a:latin typeface="+mj-lt"/>
              </a:rPr>
              <a:t>Available at: </a:t>
            </a:r>
            <a:r>
              <a:rPr lang="en-GB" sz="1300" dirty="0">
                <a:latin typeface="+mj-lt"/>
                <a:hlinkClick r:id="rId7"/>
              </a:rPr>
              <a:t>https://</a:t>
            </a:r>
            <a:r>
              <a:rPr lang="en-GB" sz="1300" dirty="0" smtClean="0">
                <a:latin typeface="+mj-lt"/>
                <a:hlinkClick r:id="rId7"/>
              </a:rPr>
              <a:t>www.sciencedirect.com/science/article/abs/pii/S1049386711000156</a:t>
            </a:r>
            <a:r>
              <a:rPr lang="en-GB" sz="1300" dirty="0" smtClean="0">
                <a:latin typeface="+mj-lt"/>
              </a:rPr>
              <a:t> (Accessed on 17th January 2019).</a:t>
            </a:r>
            <a:r>
              <a:rPr lang="en-GB" sz="1300" i="1" dirty="0" smtClean="0">
                <a:latin typeface="+mj-lt"/>
              </a:rPr>
              <a:t> </a:t>
            </a:r>
            <a:endParaRPr lang="en-GB" sz="1400" dirty="0" smtClean="0"/>
          </a:p>
          <a:p>
            <a:r>
              <a:rPr lang="en-GB" sz="1400" dirty="0" err="1" smtClean="0"/>
              <a:t>Sabbagh</a:t>
            </a:r>
            <a:r>
              <a:rPr lang="en-GB" sz="1400" dirty="0" smtClean="0"/>
              <a:t>, D. (2018). </a:t>
            </a:r>
            <a:r>
              <a:rPr lang="en-GB" sz="1400" i="1" dirty="0" smtClean="0"/>
              <a:t>Labour MP’s in fresh bid to legalise abortion in Northern Ireland.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https://</a:t>
            </a:r>
            <a:r>
              <a:rPr lang="en-GB" sz="1400" dirty="0" smtClean="0">
                <a:hlinkClick r:id="rId8"/>
              </a:rPr>
              <a:t>www.theguardian.com/politics/2018/oct/23/mps-support-new-amendment-to-override-stormont-northern-ireland-on-abortion</a:t>
            </a:r>
            <a:r>
              <a:rPr lang="en-GB" sz="1400" dirty="0" smtClean="0"/>
              <a:t> (Accessed on (18th January, 2019).</a:t>
            </a:r>
            <a:endParaRPr lang="en-GB" sz="1400" i="1" dirty="0"/>
          </a:p>
          <a:p>
            <a:r>
              <a:rPr lang="en-GB" sz="1400" dirty="0"/>
              <a:t>Wheaton (2018) </a:t>
            </a:r>
            <a:r>
              <a:rPr lang="en-GB" sz="1400" i="1" dirty="0"/>
              <a:t>Theresa May voices backing for abortion rights</a:t>
            </a:r>
            <a:r>
              <a:rPr lang="en-GB" sz="1400" dirty="0"/>
              <a:t>. Available at: </a:t>
            </a:r>
            <a:r>
              <a:rPr lang="en-GB" sz="1400" dirty="0">
                <a:hlinkClick r:id="rId9"/>
              </a:rPr>
              <a:t>https://www.politico.eu/article/theresa-may-abortion-rights-in-favor/</a:t>
            </a:r>
            <a:r>
              <a:rPr lang="en-GB" sz="1400" dirty="0"/>
              <a:t> (Accessed on: 18</a:t>
            </a:r>
            <a:r>
              <a:rPr lang="en-GB" sz="1400" baseline="30000" dirty="0"/>
              <a:t>th</a:t>
            </a:r>
            <a:r>
              <a:rPr lang="en-GB" sz="1400" dirty="0"/>
              <a:t> January, 2019).</a:t>
            </a:r>
          </a:p>
          <a:p>
            <a:r>
              <a:rPr lang="en-GB" sz="1400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693457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612</TotalTime>
  <Words>409</Words>
  <Application>Microsoft Office PowerPoint</Application>
  <PresentationFormat>Widescreen</PresentationFormat>
  <Paragraphs>54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Franklin Gothic Book</vt:lpstr>
      <vt:lpstr>Times New Roman</vt:lpstr>
      <vt:lpstr>Crop</vt:lpstr>
      <vt:lpstr>CATHRYN Knight-Fox</vt:lpstr>
      <vt:lpstr>Applying an ‘intersectional perspective’, critically examining opposing political positions on a current issue of your choice. </vt:lpstr>
      <vt:lpstr>Abortion</vt:lpstr>
      <vt:lpstr>Abortion in the UK</vt:lpstr>
      <vt:lpstr>Abortion in Northern Ireland  </vt:lpstr>
      <vt:lpstr>Political views: UK</vt:lpstr>
      <vt:lpstr>Intersectionality  </vt:lpstr>
      <vt:lpstr>An Intersectional Perspective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Cathryn Knight-Fox</dc:creator>
  <cp:lastModifiedBy>Cathryn Knight-Fox</cp:lastModifiedBy>
  <cp:revision>32</cp:revision>
  <dcterms:created xsi:type="dcterms:W3CDTF">2019-01-20T20:43:17Z</dcterms:created>
  <dcterms:modified xsi:type="dcterms:W3CDTF">2019-01-21T23:04:32Z</dcterms:modified>
</cp:coreProperties>
</file>