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2" r:id="rId1"/>
  </p:sldMasterIdLst>
  <p:sldIdLst>
    <p:sldId id="256" r:id="rId2"/>
    <p:sldId id="259" r:id="rId3"/>
    <p:sldId id="267" r:id="rId4"/>
    <p:sldId id="258" r:id="rId5"/>
    <p:sldId id="268" r:id="rId6"/>
    <p:sldId id="266" r:id="rId7"/>
    <p:sldId id="261" r:id="rId8"/>
    <p:sldId id="260"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E622D1-9831-49DD-9B66-D8F0B85046C6}" v="63" dt="2023-02-19T17:17:03.788"/>
    <p1510:client id="{21081AFB-B6C0-4E44-B56D-2C7482EEF44E}" v="4" dt="2023-02-19T17:23:44.085"/>
    <p1510:client id="{267ED6E1-72CB-44A9-A002-A5B997DFF53F}" v="373" dt="2023-01-30T13:02:42.619"/>
    <p1510:client id="{2B60D300-B639-4B48-9A20-3DE39CDC318D}" v="130" dt="2023-02-19T12:43:56.987"/>
    <p1510:client id="{3F47812B-DB0A-4F8F-A2A9-120F880492C3}" v="765" dt="2023-02-13T12:34:16.474"/>
    <p1510:client id="{711DA806-F4F2-4D17-93E3-53CD119FFFEA}" v="232" dt="2023-02-18T14:52:12.404"/>
    <p1510:client id="{77EEA4B2-8F82-40E4-AE4C-7A47793A9417}" v="55" dt="2023-02-05T19:09:50.013"/>
    <p1510:client id="{9023D5F6-EC40-45C6-9937-01A8FB73D0AC}" v="905" dt="2023-02-13T11:42:48.174"/>
    <p1510:client id="{98929EEE-1BF6-44DE-A551-B1619B8A4271}" v="969" dt="2023-02-16T14:21:16"/>
    <p1510:client id="{999007E4-5613-41F1-9E8D-FE0872AA3FCB}" v="82" dt="2023-02-16T16:24:19.428"/>
    <p1510:client id="{A3397EA1-70EE-45F6-BA34-71D253286F25}" v="81" dt="2023-02-09T14:31:46.108"/>
    <p1510:client id="{A5209343-8E93-4F0B-A8F2-FC21BD08778D}" v="18" dt="2023-02-06T11:21:10.085"/>
    <p1510:client id="{C7F6A47C-50D6-4477-A612-99667460142E}" v="6" dt="2023-02-13T11:14:07.357"/>
    <p1510:client id="{D1304684-37A0-4154-92DB-01A5AF1029DD}" v="341" dt="2023-02-08T20:52:14.185"/>
    <p1510:client id="{DC390E83-010E-4E01-A131-83B1439F24FF}" v="201" dt="2023-02-18T15:47:04.3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48141D-A764-40AE-8D68-31E1ADB76CA9}" type="doc">
      <dgm:prSet loTypeId="urn:microsoft.com/office/officeart/2005/8/layout/chevron1" loCatId="process" qsTypeId="urn:microsoft.com/office/officeart/2005/8/quickstyle/simple1" qsCatId="simple" csTypeId="urn:microsoft.com/office/officeart/2005/8/colors/accent1_2" csCatId="accent1" phldr="1"/>
      <dgm:spPr/>
    </dgm:pt>
    <dgm:pt modelId="{059704A3-585F-48E9-84B6-C6E8CEE3DA7C}">
      <dgm:prSet phldrT="[Text]" phldr="0"/>
      <dgm:spPr/>
      <dgm:t>
        <a:bodyPr/>
        <a:lstStyle/>
        <a:p>
          <a:r>
            <a:rPr lang="en-GB">
              <a:latin typeface="Century Gothic" panose="020B0502020202020204"/>
            </a:rPr>
            <a:t>Moodle</a:t>
          </a:r>
          <a:endParaRPr lang="en-GB"/>
        </a:p>
      </dgm:t>
    </dgm:pt>
    <dgm:pt modelId="{C739D040-24EA-4816-B8A2-7D3716AD009F}" type="parTrans" cxnId="{B2F6C011-56CD-4C6D-A82F-4612A5989311}">
      <dgm:prSet/>
      <dgm:spPr/>
    </dgm:pt>
    <dgm:pt modelId="{F2586475-A79E-43BE-B60B-C5A049201C14}" type="sibTrans" cxnId="{B2F6C011-56CD-4C6D-A82F-4612A5989311}">
      <dgm:prSet/>
      <dgm:spPr/>
      <dgm:t>
        <a:bodyPr/>
        <a:lstStyle/>
        <a:p>
          <a:endParaRPr lang="en-GB"/>
        </a:p>
      </dgm:t>
    </dgm:pt>
    <dgm:pt modelId="{45BF130C-0FEC-4E88-AA36-E3804E81BAED}">
      <dgm:prSet phldrT="[Text]" phldr="0"/>
      <dgm:spPr/>
      <dgm:t>
        <a:bodyPr/>
        <a:lstStyle/>
        <a:p>
          <a:pPr rtl="0"/>
          <a:r>
            <a:rPr lang="en-GB">
              <a:latin typeface="Century Gothic" panose="020B0502020202020204"/>
            </a:rPr>
            <a:t>Google scholar </a:t>
          </a:r>
          <a:endParaRPr lang="en-GB"/>
        </a:p>
      </dgm:t>
    </dgm:pt>
    <dgm:pt modelId="{E89D9312-FF4F-49D9-9518-96F28A3663DD}" type="parTrans" cxnId="{BE50FA58-D729-430B-B6C4-382A7210B3C9}">
      <dgm:prSet/>
      <dgm:spPr/>
    </dgm:pt>
    <dgm:pt modelId="{7F826F88-EB65-41A5-85A7-5FD6DE72C86D}" type="sibTrans" cxnId="{BE50FA58-D729-430B-B6C4-382A7210B3C9}">
      <dgm:prSet/>
      <dgm:spPr/>
      <dgm:t>
        <a:bodyPr/>
        <a:lstStyle/>
        <a:p>
          <a:endParaRPr lang="en-GB"/>
        </a:p>
      </dgm:t>
    </dgm:pt>
    <dgm:pt modelId="{E0DA0CDD-DECA-48B8-ADEF-A96FFEEFD055}">
      <dgm:prSet phldrT="[Text]" phldr="0"/>
      <dgm:spPr/>
      <dgm:t>
        <a:bodyPr/>
        <a:lstStyle/>
        <a:p>
          <a:pPr rtl="0"/>
          <a:r>
            <a:rPr lang="en-GB" dirty="0">
              <a:latin typeface="Century Gothic" panose="020B0502020202020204"/>
            </a:rPr>
            <a:t>UWDST library</a:t>
          </a:r>
          <a:endParaRPr lang="en-GB" dirty="0"/>
        </a:p>
      </dgm:t>
    </dgm:pt>
    <dgm:pt modelId="{2E2866E0-162E-4C0E-ADCD-01918D753545}" type="parTrans" cxnId="{5EB1F306-82BB-4ACF-94E4-0A97CB61173E}">
      <dgm:prSet/>
      <dgm:spPr/>
    </dgm:pt>
    <dgm:pt modelId="{D4BB6685-0EE7-4197-8511-6CC27A5E4F3A}" type="sibTrans" cxnId="{5EB1F306-82BB-4ACF-94E4-0A97CB61173E}">
      <dgm:prSet/>
      <dgm:spPr/>
    </dgm:pt>
    <dgm:pt modelId="{74AB1C13-9DFA-4CD6-A9EA-B15D3B5B7BA3}" type="pres">
      <dgm:prSet presAssocID="{3B48141D-A764-40AE-8D68-31E1ADB76CA9}" presName="Name0" presStyleCnt="0">
        <dgm:presLayoutVars>
          <dgm:dir/>
          <dgm:animLvl val="lvl"/>
          <dgm:resizeHandles val="exact"/>
        </dgm:presLayoutVars>
      </dgm:prSet>
      <dgm:spPr/>
    </dgm:pt>
    <dgm:pt modelId="{91AABEEE-3CEF-4025-9EFA-2D104C5CA831}" type="pres">
      <dgm:prSet presAssocID="{059704A3-585F-48E9-84B6-C6E8CEE3DA7C}" presName="parTxOnly" presStyleLbl="node1" presStyleIdx="0" presStyleCnt="3">
        <dgm:presLayoutVars>
          <dgm:chMax val="0"/>
          <dgm:chPref val="0"/>
          <dgm:bulletEnabled val="1"/>
        </dgm:presLayoutVars>
      </dgm:prSet>
      <dgm:spPr/>
    </dgm:pt>
    <dgm:pt modelId="{35D5B5BA-BD63-4060-9D03-0D8EA2C19851}" type="pres">
      <dgm:prSet presAssocID="{F2586475-A79E-43BE-B60B-C5A049201C14}" presName="parTxOnlySpace" presStyleCnt="0"/>
      <dgm:spPr/>
    </dgm:pt>
    <dgm:pt modelId="{0961F1AA-2558-4FF6-9ACA-D79751ACBCAE}" type="pres">
      <dgm:prSet presAssocID="{45BF130C-0FEC-4E88-AA36-E3804E81BAED}" presName="parTxOnly" presStyleLbl="node1" presStyleIdx="1" presStyleCnt="3">
        <dgm:presLayoutVars>
          <dgm:chMax val="0"/>
          <dgm:chPref val="0"/>
          <dgm:bulletEnabled val="1"/>
        </dgm:presLayoutVars>
      </dgm:prSet>
      <dgm:spPr/>
    </dgm:pt>
    <dgm:pt modelId="{17ECE400-6161-4EBF-BBE7-D5C89057E403}" type="pres">
      <dgm:prSet presAssocID="{7F826F88-EB65-41A5-85A7-5FD6DE72C86D}" presName="parTxOnlySpace" presStyleCnt="0"/>
      <dgm:spPr/>
    </dgm:pt>
    <dgm:pt modelId="{265340BB-814F-47DD-92DB-DBBC89895BBE}" type="pres">
      <dgm:prSet presAssocID="{E0DA0CDD-DECA-48B8-ADEF-A96FFEEFD055}" presName="parTxOnly" presStyleLbl="node1" presStyleIdx="2" presStyleCnt="3">
        <dgm:presLayoutVars>
          <dgm:chMax val="0"/>
          <dgm:chPref val="0"/>
          <dgm:bulletEnabled val="1"/>
        </dgm:presLayoutVars>
      </dgm:prSet>
      <dgm:spPr/>
    </dgm:pt>
  </dgm:ptLst>
  <dgm:cxnLst>
    <dgm:cxn modelId="{5EB1F306-82BB-4ACF-94E4-0A97CB61173E}" srcId="{3B48141D-A764-40AE-8D68-31E1ADB76CA9}" destId="{E0DA0CDD-DECA-48B8-ADEF-A96FFEEFD055}" srcOrd="2" destOrd="0" parTransId="{2E2866E0-162E-4C0E-ADCD-01918D753545}" sibTransId="{D4BB6685-0EE7-4197-8511-6CC27A5E4F3A}"/>
    <dgm:cxn modelId="{B2F6C011-56CD-4C6D-A82F-4612A5989311}" srcId="{3B48141D-A764-40AE-8D68-31E1ADB76CA9}" destId="{059704A3-585F-48E9-84B6-C6E8CEE3DA7C}" srcOrd="0" destOrd="0" parTransId="{C739D040-24EA-4816-B8A2-7D3716AD009F}" sibTransId="{F2586475-A79E-43BE-B60B-C5A049201C14}"/>
    <dgm:cxn modelId="{7B5E0813-E549-40E5-9E97-D6E6E8457DFD}" type="presOf" srcId="{059704A3-585F-48E9-84B6-C6E8CEE3DA7C}" destId="{91AABEEE-3CEF-4025-9EFA-2D104C5CA831}" srcOrd="0" destOrd="0" presId="urn:microsoft.com/office/officeart/2005/8/layout/chevron1"/>
    <dgm:cxn modelId="{BE50FA58-D729-430B-B6C4-382A7210B3C9}" srcId="{3B48141D-A764-40AE-8D68-31E1ADB76CA9}" destId="{45BF130C-0FEC-4E88-AA36-E3804E81BAED}" srcOrd="1" destOrd="0" parTransId="{E89D9312-FF4F-49D9-9518-96F28A3663DD}" sibTransId="{7F826F88-EB65-41A5-85A7-5FD6DE72C86D}"/>
    <dgm:cxn modelId="{2DAE3A9F-1A78-4F8F-B191-CA0D21466347}" type="presOf" srcId="{3B48141D-A764-40AE-8D68-31E1ADB76CA9}" destId="{74AB1C13-9DFA-4CD6-A9EA-B15D3B5B7BA3}" srcOrd="0" destOrd="0" presId="urn:microsoft.com/office/officeart/2005/8/layout/chevron1"/>
    <dgm:cxn modelId="{047506CE-2519-437E-8815-CEA5E230A2EC}" type="presOf" srcId="{45BF130C-0FEC-4E88-AA36-E3804E81BAED}" destId="{0961F1AA-2558-4FF6-9ACA-D79751ACBCAE}" srcOrd="0" destOrd="0" presId="urn:microsoft.com/office/officeart/2005/8/layout/chevron1"/>
    <dgm:cxn modelId="{BCFA27F2-BEE3-40BC-A1B5-1062E218CCD8}" type="presOf" srcId="{E0DA0CDD-DECA-48B8-ADEF-A96FFEEFD055}" destId="{265340BB-814F-47DD-92DB-DBBC89895BBE}" srcOrd="0" destOrd="0" presId="urn:microsoft.com/office/officeart/2005/8/layout/chevron1"/>
    <dgm:cxn modelId="{634966B2-1219-46B6-B0E8-6BE3013C9567}" type="presParOf" srcId="{74AB1C13-9DFA-4CD6-A9EA-B15D3B5B7BA3}" destId="{91AABEEE-3CEF-4025-9EFA-2D104C5CA831}" srcOrd="0" destOrd="0" presId="urn:microsoft.com/office/officeart/2005/8/layout/chevron1"/>
    <dgm:cxn modelId="{B7C4E84C-DF6E-4C64-9F2E-AC108285582F}" type="presParOf" srcId="{74AB1C13-9DFA-4CD6-A9EA-B15D3B5B7BA3}" destId="{35D5B5BA-BD63-4060-9D03-0D8EA2C19851}" srcOrd="1" destOrd="0" presId="urn:microsoft.com/office/officeart/2005/8/layout/chevron1"/>
    <dgm:cxn modelId="{330C13E6-AA58-4C28-A0E0-56875214C37A}" type="presParOf" srcId="{74AB1C13-9DFA-4CD6-A9EA-B15D3B5B7BA3}" destId="{0961F1AA-2558-4FF6-9ACA-D79751ACBCAE}" srcOrd="2" destOrd="0" presId="urn:microsoft.com/office/officeart/2005/8/layout/chevron1"/>
    <dgm:cxn modelId="{774120B6-BF1A-4B8E-B653-B39F6300D7FF}" type="presParOf" srcId="{74AB1C13-9DFA-4CD6-A9EA-B15D3B5B7BA3}" destId="{17ECE400-6161-4EBF-BBE7-D5C89057E403}" srcOrd="3" destOrd="0" presId="urn:microsoft.com/office/officeart/2005/8/layout/chevron1"/>
    <dgm:cxn modelId="{5E5046AF-DC82-4FEB-B267-06FA6DA5632A}" type="presParOf" srcId="{74AB1C13-9DFA-4CD6-A9EA-B15D3B5B7BA3}" destId="{265340BB-814F-47DD-92DB-DBBC89895BBE}" srcOrd="4"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AABEEE-3CEF-4025-9EFA-2D104C5CA831}">
      <dsp:nvSpPr>
        <dsp:cNvPr id="0" name=""/>
        <dsp:cNvSpPr/>
      </dsp:nvSpPr>
      <dsp:spPr>
        <a:xfrm>
          <a:off x="1711" y="1221591"/>
          <a:ext cx="2085078" cy="834031"/>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a:lnSpc>
              <a:spcPct val="90000"/>
            </a:lnSpc>
            <a:spcBef>
              <a:spcPct val="0"/>
            </a:spcBef>
            <a:spcAft>
              <a:spcPct val="35000"/>
            </a:spcAft>
            <a:buNone/>
          </a:pPr>
          <a:r>
            <a:rPr lang="en-GB" sz="2300" kern="1200">
              <a:latin typeface="Century Gothic" panose="020B0502020202020204"/>
            </a:rPr>
            <a:t>Moodle</a:t>
          </a:r>
          <a:endParaRPr lang="en-GB" sz="2300" kern="1200"/>
        </a:p>
      </dsp:txBody>
      <dsp:txXfrm>
        <a:off x="418727" y="1221591"/>
        <a:ext cx="1251047" cy="834031"/>
      </dsp:txXfrm>
    </dsp:sp>
    <dsp:sp modelId="{0961F1AA-2558-4FF6-9ACA-D79751ACBCAE}">
      <dsp:nvSpPr>
        <dsp:cNvPr id="0" name=""/>
        <dsp:cNvSpPr/>
      </dsp:nvSpPr>
      <dsp:spPr>
        <a:xfrm>
          <a:off x="1878281" y="1221591"/>
          <a:ext cx="2085078" cy="834031"/>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rtl="0">
            <a:lnSpc>
              <a:spcPct val="90000"/>
            </a:lnSpc>
            <a:spcBef>
              <a:spcPct val="0"/>
            </a:spcBef>
            <a:spcAft>
              <a:spcPct val="35000"/>
            </a:spcAft>
            <a:buNone/>
          </a:pPr>
          <a:r>
            <a:rPr lang="en-GB" sz="2300" kern="1200">
              <a:latin typeface="Century Gothic" panose="020B0502020202020204"/>
            </a:rPr>
            <a:t>Google scholar </a:t>
          </a:r>
          <a:endParaRPr lang="en-GB" sz="2300" kern="1200"/>
        </a:p>
      </dsp:txBody>
      <dsp:txXfrm>
        <a:off x="2295297" y="1221591"/>
        <a:ext cx="1251047" cy="834031"/>
      </dsp:txXfrm>
    </dsp:sp>
    <dsp:sp modelId="{265340BB-814F-47DD-92DB-DBBC89895BBE}">
      <dsp:nvSpPr>
        <dsp:cNvPr id="0" name=""/>
        <dsp:cNvSpPr/>
      </dsp:nvSpPr>
      <dsp:spPr>
        <a:xfrm>
          <a:off x="3754852" y="1221591"/>
          <a:ext cx="2085078" cy="834031"/>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012" tIns="30671" rIns="30671" bIns="30671"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entury Gothic" panose="020B0502020202020204"/>
            </a:rPr>
            <a:t>UWDST library</a:t>
          </a:r>
          <a:endParaRPr lang="en-GB" sz="2300" kern="1200" dirty="0"/>
        </a:p>
      </dsp:txBody>
      <dsp:txXfrm>
        <a:off x="4171868" y="1221591"/>
        <a:ext cx="1251047" cy="834031"/>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67722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24933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63534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05724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13010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74840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67581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31032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78290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45413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344308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42824241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1751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729977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389544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94012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9164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2/19/2023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431482725"/>
      </p:ext>
    </p:extLst>
  </p:cSld>
  <p:clrMap bg1="dk1" tx1="lt1" bg2="dk2" tx2="lt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 id="2147483888" r:id="rId6"/>
    <p:sldLayoutId id="2147483889" r:id="rId7"/>
    <p:sldLayoutId id="2147483890" r:id="rId8"/>
    <p:sldLayoutId id="2147483891" r:id="rId9"/>
    <p:sldLayoutId id="2147483892" r:id="rId10"/>
    <p:sldLayoutId id="2147483893" r:id="rId11"/>
    <p:sldLayoutId id="2147483894" r:id="rId12"/>
    <p:sldLayoutId id="2147483895" r:id="rId13"/>
    <p:sldLayoutId id="2147483896" r:id="rId14"/>
    <p:sldLayoutId id="2147483897" r:id="rId15"/>
    <p:sldLayoutId id="2147483898" r:id="rId16"/>
    <p:sldLayoutId id="214748389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98087" y="714555"/>
            <a:ext cx="8825658" cy="1906223"/>
          </a:xfrm>
        </p:spPr>
        <p:txBody>
          <a:bodyPr>
            <a:normAutofit fontScale="90000"/>
          </a:bodyPr>
          <a:lstStyle/>
          <a:p>
            <a:r>
              <a:rPr lang="en-GB" sz="4000" u="sng">
                <a:solidFill>
                  <a:schemeClr val="accent1">
                    <a:lumMod val="20000"/>
                    <a:lumOff val="80000"/>
                  </a:schemeClr>
                </a:solidFill>
                <a:latin typeface="Arial"/>
                <a:cs typeface="Arial"/>
              </a:rPr>
              <a:t>LCHS_4002</a:t>
            </a:r>
            <a:br>
              <a:rPr lang="en-GB" sz="4000" u="sng">
                <a:latin typeface="Arial"/>
              </a:rPr>
            </a:br>
            <a:r>
              <a:rPr lang="en-GB" sz="4000" u="sng">
                <a:solidFill>
                  <a:schemeClr val="accent1">
                    <a:lumMod val="20000"/>
                    <a:lumOff val="80000"/>
                  </a:schemeClr>
                </a:solidFill>
                <a:latin typeface="Arial"/>
                <a:cs typeface="Arial"/>
              </a:rPr>
              <a:t>DIGITAL SKILLS AND RESEARCH METHODS</a:t>
            </a:r>
          </a:p>
        </p:txBody>
      </p:sp>
      <p:sp>
        <p:nvSpPr>
          <p:cNvPr id="3" name="Subtitle 2"/>
          <p:cNvSpPr>
            <a:spLocks noGrp="1"/>
          </p:cNvSpPr>
          <p:nvPr>
            <p:ph type="subTitle" idx="1"/>
          </p:nvPr>
        </p:nvSpPr>
        <p:spPr>
          <a:xfrm>
            <a:off x="1126200" y="3066475"/>
            <a:ext cx="8825658" cy="2716098"/>
          </a:xfrm>
        </p:spPr>
        <p:txBody>
          <a:bodyPr>
            <a:normAutofit/>
          </a:bodyPr>
          <a:lstStyle/>
          <a:p>
            <a:r>
              <a:rPr lang="en-GB">
                <a:solidFill>
                  <a:schemeClr val="accent1">
                    <a:lumMod val="20000"/>
                    <a:lumOff val="80000"/>
                  </a:schemeClr>
                </a:solidFill>
                <a:latin typeface="Arial"/>
                <a:cs typeface="Arial"/>
              </a:rPr>
              <a:t>Zobia </a:t>
            </a:r>
            <a:r>
              <a:rPr lang="en-GB" err="1">
                <a:solidFill>
                  <a:schemeClr val="accent1">
                    <a:lumMod val="20000"/>
                    <a:lumOff val="80000"/>
                  </a:schemeClr>
                </a:solidFill>
                <a:latin typeface="Arial"/>
                <a:cs typeface="Arial"/>
              </a:rPr>
              <a:t>riaz</a:t>
            </a:r>
            <a:r>
              <a:rPr lang="en-GB">
                <a:solidFill>
                  <a:schemeClr val="accent1">
                    <a:lumMod val="20000"/>
                    <a:lumOff val="80000"/>
                  </a:schemeClr>
                </a:solidFill>
                <a:latin typeface="Arial"/>
                <a:cs typeface="Arial"/>
              </a:rPr>
              <a:t> - 2226851</a:t>
            </a:r>
          </a:p>
          <a:p>
            <a:r>
              <a:rPr lang="en-GB">
                <a:solidFill>
                  <a:schemeClr val="accent1">
                    <a:lumMod val="20000"/>
                    <a:lumOff val="80000"/>
                  </a:schemeClr>
                </a:solidFill>
                <a:latin typeface="Arial"/>
                <a:cs typeface="Arial"/>
              </a:rPr>
              <a:t>Begum </a:t>
            </a:r>
            <a:r>
              <a:rPr lang="en-GB" err="1">
                <a:solidFill>
                  <a:schemeClr val="accent1">
                    <a:lumMod val="20000"/>
                    <a:lumOff val="80000"/>
                  </a:schemeClr>
                </a:solidFill>
                <a:latin typeface="Arial"/>
                <a:cs typeface="Arial"/>
              </a:rPr>
              <a:t>Khudeza</a:t>
            </a:r>
            <a:r>
              <a:rPr lang="en-GB">
                <a:solidFill>
                  <a:schemeClr val="accent1">
                    <a:lumMod val="20000"/>
                    <a:lumOff val="80000"/>
                  </a:schemeClr>
                </a:solidFill>
                <a:latin typeface="Arial"/>
                <a:cs typeface="Arial"/>
              </a:rPr>
              <a:t> - 2231217</a:t>
            </a:r>
          </a:p>
          <a:p>
            <a:r>
              <a:rPr lang="en-GB">
                <a:solidFill>
                  <a:schemeClr val="accent1">
                    <a:lumMod val="20000"/>
                    <a:lumOff val="80000"/>
                  </a:schemeClr>
                </a:solidFill>
                <a:latin typeface="Arial"/>
                <a:cs typeface="Arial"/>
              </a:rPr>
              <a:t>Sofia Shuaib – 2215432</a:t>
            </a:r>
          </a:p>
          <a:p>
            <a:r>
              <a:rPr lang="en-GB">
                <a:solidFill>
                  <a:schemeClr val="accent1">
                    <a:lumMod val="20000"/>
                    <a:lumOff val="80000"/>
                  </a:schemeClr>
                </a:solidFill>
                <a:latin typeface="Arial"/>
                <a:cs typeface="Arial"/>
              </a:rPr>
              <a:t>Lecturers name – Dr </a:t>
            </a:r>
            <a:r>
              <a:rPr lang="en-GB" err="1">
                <a:solidFill>
                  <a:schemeClr val="accent1">
                    <a:lumMod val="20000"/>
                    <a:lumOff val="80000"/>
                  </a:schemeClr>
                </a:solidFill>
                <a:latin typeface="Arial"/>
                <a:cs typeface="Arial"/>
              </a:rPr>
              <a:t>olu</a:t>
            </a:r>
            <a:r>
              <a:rPr lang="en-GB">
                <a:solidFill>
                  <a:schemeClr val="accent1">
                    <a:lumMod val="20000"/>
                    <a:lumOff val="80000"/>
                  </a:schemeClr>
                </a:solidFill>
                <a:latin typeface="Arial"/>
                <a:cs typeface="Arial"/>
              </a:rPr>
              <a:t> </a:t>
            </a:r>
            <a:r>
              <a:rPr lang="en-GB" err="1">
                <a:solidFill>
                  <a:schemeClr val="accent1">
                    <a:lumMod val="20000"/>
                    <a:lumOff val="80000"/>
                  </a:schemeClr>
                </a:solidFill>
                <a:latin typeface="Arial"/>
                <a:cs typeface="Arial"/>
              </a:rPr>
              <a:t>adegbite</a:t>
            </a:r>
            <a:endParaRPr lang="en-GB">
              <a:solidFill>
                <a:schemeClr val="accent1">
                  <a:lumMod val="20000"/>
                  <a:lumOff val="80000"/>
                </a:schemeClr>
              </a:solidFill>
              <a:latin typeface="Arial"/>
              <a:cs typeface="Arial"/>
            </a:endParaRPr>
          </a:p>
          <a:p>
            <a:r>
              <a:rPr lang="en-GB" sz="1800">
                <a:solidFill>
                  <a:schemeClr val="accent1">
                    <a:lumMod val="20000"/>
                    <a:lumOff val="80000"/>
                  </a:schemeClr>
                </a:solidFill>
                <a:latin typeface="Arial"/>
                <a:cs typeface="Arial"/>
              </a:rPr>
              <a:t>Assignment </a:t>
            </a:r>
            <a:r>
              <a:rPr lang="en-GB" sz="1800" err="1">
                <a:solidFill>
                  <a:schemeClr val="accent1">
                    <a:lumMod val="20000"/>
                    <a:lumOff val="80000"/>
                  </a:schemeClr>
                </a:solidFill>
                <a:latin typeface="Arial"/>
                <a:cs typeface="Arial"/>
              </a:rPr>
              <a:t>componet</a:t>
            </a:r>
            <a:r>
              <a:rPr lang="en-GB" sz="1800">
                <a:solidFill>
                  <a:schemeClr val="accent1">
                    <a:lumMod val="20000"/>
                    <a:lumOff val="80000"/>
                  </a:schemeClr>
                </a:solidFill>
                <a:latin typeface="Arial"/>
                <a:cs typeface="Arial"/>
              </a:rPr>
              <a:t> 1 – group presentation are digital skills important for study and work?</a:t>
            </a:r>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9" name="Freeform 7">
            <a:extLst>
              <a:ext uri="{FF2B5EF4-FFF2-40B4-BE49-F238E27FC236}">
                <a16:creationId xmlns:a16="http://schemas.microsoft.com/office/drawing/2014/main" id="{0A01F2A2-AEDD-47DC-AFB5-B97CEB9A5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ACBB2B5-3AC2-273B-C9EE-0EB64B98553E}"/>
              </a:ext>
            </a:extLst>
          </p:cNvPr>
          <p:cNvSpPr>
            <a:spLocks noGrp="1"/>
          </p:cNvSpPr>
          <p:nvPr>
            <p:ph type="title"/>
          </p:nvPr>
        </p:nvSpPr>
        <p:spPr>
          <a:xfrm>
            <a:off x="2172930" y="456739"/>
            <a:ext cx="7958192" cy="1419220"/>
          </a:xfrm>
        </p:spPr>
        <p:txBody>
          <a:bodyPr>
            <a:normAutofit/>
          </a:bodyPr>
          <a:lstStyle/>
          <a:p>
            <a:pPr>
              <a:lnSpc>
                <a:spcPct val="90000"/>
              </a:lnSpc>
              <a:spcBef>
                <a:spcPts val="1000"/>
              </a:spcBef>
            </a:pPr>
            <a:r>
              <a:rPr lang="en-GB" sz="2900">
                <a:latin typeface="Arial"/>
                <a:cs typeface="Arial"/>
              </a:rPr>
              <a:t>               </a:t>
            </a:r>
            <a:r>
              <a:rPr lang="en-GB" sz="2900" b="1" u="sng">
                <a:latin typeface="Arial"/>
                <a:cs typeface="Arial"/>
              </a:rPr>
              <a:t>INTRODUCTION</a:t>
            </a:r>
            <a:br>
              <a:rPr lang="en-GB" sz="2900">
                <a:latin typeface="Arial"/>
                <a:cs typeface="Arial"/>
              </a:rPr>
            </a:br>
            <a:br>
              <a:rPr lang="en-GB" sz="2900">
                <a:latin typeface="Arial"/>
                <a:cs typeface="Arial"/>
              </a:rPr>
            </a:br>
            <a:r>
              <a:rPr lang="en-GB" sz="2000">
                <a:latin typeface="Arial"/>
                <a:cs typeface="Arial"/>
              </a:rPr>
              <a:t>Are UWTSD Students Confident In Using Their Digital Skills</a:t>
            </a:r>
            <a:r>
              <a:rPr lang="en-GB" sz="2000" b="1">
                <a:latin typeface="Arial"/>
                <a:cs typeface="Arial"/>
              </a:rPr>
              <a:t>?</a:t>
            </a:r>
            <a:endParaRPr lang="en-GB" sz="2000"/>
          </a:p>
        </p:txBody>
      </p:sp>
      <p:sp>
        <p:nvSpPr>
          <p:cNvPr id="11" name="Rectangle 10">
            <a:extLst>
              <a:ext uri="{FF2B5EF4-FFF2-40B4-BE49-F238E27FC236}">
                <a16:creationId xmlns:a16="http://schemas.microsoft.com/office/drawing/2014/main" id="{DB5AF5F3-AD0A-4EFA-854A-47C780F2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5">
            <a:extLst>
              <a:ext uri="{FF2B5EF4-FFF2-40B4-BE49-F238E27FC236}">
                <a16:creationId xmlns:a16="http://schemas.microsoft.com/office/drawing/2014/main" id="{1E3D6D6C-E192-4135-B1DB-17C71EEBC9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 name="Picture 4" descr="Graphical user interface&#10;&#10;Description automatically generated">
            <a:extLst>
              <a:ext uri="{FF2B5EF4-FFF2-40B4-BE49-F238E27FC236}">
                <a16:creationId xmlns:a16="http://schemas.microsoft.com/office/drawing/2014/main" id="{B99D7488-0F2B-9A2B-5F14-AFB78FC88F23}"/>
              </a:ext>
            </a:extLst>
          </p:cNvPr>
          <p:cNvPicPr>
            <a:picLocks noChangeAspect="1"/>
          </p:cNvPicPr>
          <p:nvPr/>
        </p:nvPicPr>
        <p:blipFill>
          <a:blip r:embed="rId3"/>
          <a:stretch>
            <a:fillRect/>
          </a:stretch>
        </p:blipFill>
        <p:spPr>
          <a:xfrm>
            <a:off x="6465727" y="2805745"/>
            <a:ext cx="5451627" cy="3492145"/>
          </a:xfrm>
          <a:prstGeom prst="rect">
            <a:avLst/>
          </a:prstGeom>
          <a:effectLst/>
        </p:spPr>
      </p:pic>
      <p:graphicFrame>
        <p:nvGraphicFramePr>
          <p:cNvPr id="5" name="Diagram 4">
            <a:extLst>
              <a:ext uri="{FF2B5EF4-FFF2-40B4-BE49-F238E27FC236}">
                <a16:creationId xmlns:a16="http://schemas.microsoft.com/office/drawing/2014/main" id="{14E13714-C289-123C-7768-43D8FF3B82B2}"/>
              </a:ext>
            </a:extLst>
          </p:cNvPr>
          <p:cNvGraphicFramePr>
            <a:graphicFrameLocks noGrp="1"/>
          </p:cNvGraphicFramePr>
          <p:nvPr>
            <p:extLst>
              <p:ext uri="{D42A27DB-BD31-4B8C-83A1-F6EECF244321}">
                <p14:modId xmlns:p14="http://schemas.microsoft.com/office/powerpoint/2010/main" val="2624877916"/>
              </p:ext>
            </p:extLst>
          </p:nvPr>
        </p:nvGraphicFramePr>
        <p:xfrm>
          <a:off x="413200" y="4322660"/>
          <a:ext cx="5841642" cy="32772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8" name="Content Placeholder 17">
            <a:extLst>
              <a:ext uri="{FF2B5EF4-FFF2-40B4-BE49-F238E27FC236}">
                <a16:creationId xmlns:a16="http://schemas.microsoft.com/office/drawing/2014/main" id="{30037C88-3004-A793-F89B-431C09D88965}"/>
              </a:ext>
            </a:extLst>
          </p:cNvPr>
          <p:cNvSpPr>
            <a:spLocks noGrp="1"/>
          </p:cNvSpPr>
          <p:nvPr>
            <p:ph idx="1"/>
          </p:nvPr>
        </p:nvSpPr>
        <p:spPr>
          <a:xfrm>
            <a:off x="700747" y="2282957"/>
            <a:ext cx="5452844" cy="3318464"/>
          </a:xfrm>
        </p:spPr>
        <p:txBody>
          <a:bodyPr vert="horz" lIns="91440" tIns="45720" rIns="91440" bIns="45720" rtlCol="0" anchor="t">
            <a:normAutofit fontScale="85000" lnSpcReduction="10000"/>
          </a:bodyPr>
          <a:lstStyle/>
          <a:p>
            <a:pPr marL="0" indent="0">
              <a:buNone/>
            </a:pPr>
            <a:endParaRPr lang="en-GB" sz="1400">
              <a:solidFill>
                <a:schemeClr val="bg1"/>
              </a:solidFill>
              <a:ea typeface="+mj-lt"/>
              <a:cs typeface="+mj-lt"/>
            </a:endParaRPr>
          </a:p>
          <a:p>
            <a:pPr marL="0" indent="0">
              <a:buNone/>
            </a:pPr>
            <a:r>
              <a:rPr lang="en-GB" sz="1400">
                <a:solidFill>
                  <a:schemeClr val="bg1"/>
                </a:solidFill>
                <a:ea typeface="+mj-lt"/>
                <a:cs typeface="+mj-lt"/>
              </a:rPr>
              <a:t>Students at  UWTSD are confident in using digital skills because they</a:t>
            </a:r>
            <a:br>
              <a:rPr lang="en-GB" sz="1400">
                <a:ea typeface="+mj-lt"/>
                <a:cs typeface="+mj-lt"/>
              </a:rPr>
            </a:br>
            <a:r>
              <a:rPr lang="en-GB" sz="1400">
                <a:solidFill>
                  <a:schemeClr val="bg1"/>
                </a:solidFill>
                <a:ea typeface="+mj-lt"/>
                <a:cs typeface="+mj-lt"/>
              </a:rPr>
              <a:t> have many Resouces like Moodle, google scholar and UWTSD library.</a:t>
            </a:r>
          </a:p>
          <a:p>
            <a:pPr marL="0" indent="0">
              <a:buNone/>
            </a:pPr>
            <a:r>
              <a:rPr lang="en-GB" sz="1400">
                <a:solidFill>
                  <a:schemeClr val="bg1"/>
                </a:solidFill>
                <a:ea typeface="+mj-lt"/>
                <a:cs typeface="+mj-lt"/>
              </a:rPr>
              <a:t>Theses days being able to have digital skills enables you to have flexibility doing day to day work or  media.</a:t>
            </a:r>
          </a:p>
          <a:p>
            <a:pPr marL="0" indent="0">
              <a:buNone/>
            </a:pPr>
            <a:r>
              <a:rPr lang="en-GB" sz="1400">
                <a:solidFill>
                  <a:schemeClr val="bg1"/>
                </a:solidFill>
                <a:ea typeface="+mj-lt"/>
                <a:cs typeface="+mj-lt"/>
              </a:rPr>
              <a:t> Digital skills help  increases students'  academic performance.</a:t>
            </a:r>
          </a:p>
          <a:p>
            <a:pPr marL="0" indent="0">
              <a:buNone/>
            </a:pPr>
            <a:r>
              <a:rPr lang="en-GB" sz="1400">
                <a:solidFill>
                  <a:schemeClr val="bg1"/>
                </a:solidFill>
                <a:ea typeface="+mj-lt"/>
                <a:cs typeface="+mj-lt"/>
              </a:rPr>
              <a:t> Having digital skills helps students to work in groups giving them flexibility (</a:t>
            </a:r>
            <a:r>
              <a:rPr lang="en-GB" sz="1400" err="1">
                <a:solidFill>
                  <a:schemeClr val="bg1"/>
                </a:solidFill>
                <a:ea typeface="+mj-lt"/>
                <a:cs typeface="+mj-lt"/>
              </a:rPr>
              <a:t>Youssef,Dahmani</a:t>
            </a:r>
            <a:r>
              <a:rPr lang="en-GB" sz="1400">
                <a:solidFill>
                  <a:schemeClr val="bg1"/>
                </a:solidFill>
                <a:ea typeface="+mj-lt"/>
                <a:cs typeface="+mj-lt"/>
              </a:rPr>
              <a:t> and  Ragni, 2022)</a:t>
            </a:r>
            <a:r>
              <a:rPr lang="en-GB" sz="1400" err="1">
                <a:ea typeface="+mj-lt"/>
                <a:cs typeface="+mj-lt"/>
              </a:rPr>
              <a:t>ssef</a:t>
            </a:r>
            <a:r>
              <a:rPr lang="en-GB" sz="1400">
                <a:ea typeface="+mj-lt"/>
                <a:cs typeface="+mj-lt"/>
              </a:rPr>
              <a:t>, A., Dahmani, M. and Ragni, L. (2022)</a:t>
            </a:r>
            <a:r>
              <a:rPr lang="en-GB" sz="1400">
                <a:solidFill>
                  <a:schemeClr val="bg1"/>
                </a:solidFill>
                <a:ea typeface="+mj-lt"/>
                <a:cs typeface="+mj-lt"/>
              </a:rPr>
              <a:t>.</a:t>
            </a:r>
            <a:endParaRPr lang="en-GB" sz="1400">
              <a:solidFill>
                <a:schemeClr val="bg1"/>
              </a:solidFill>
            </a:endParaRPr>
          </a:p>
          <a:p>
            <a:pPr marL="0" indent="0">
              <a:buNone/>
            </a:pPr>
            <a:endParaRPr lang="en-GB" sz="1600">
              <a:solidFill>
                <a:schemeClr val="bg1"/>
              </a:solidFill>
              <a:ea typeface="+mj-lt"/>
              <a:cs typeface="+mj-lt"/>
            </a:endParaRPr>
          </a:p>
          <a:p>
            <a:pPr marL="0" indent="0">
              <a:buNone/>
            </a:pPr>
            <a:endParaRPr lang="en-GB" sz="1100">
              <a:solidFill>
                <a:schemeClr val="bg1"/>
              </a:solidFill>
              <a:ea typeface="+mj-lt"/>
              <a:cs typeface="+mj-lt"/>
            </a:endParaRPr>
          </a:p>
          <a:p>
            <a:pPr marL="0" indent="0">
              <a:buNone/>
            </a:pPr>
            <a:endParaRPr lang="en-GB" sz="1100">
              <a:solidFill>
                <a:schemeClr val="bg1"/>
              </a:solidFill>
              <a:ea typeface="+mj-lt"/>
              <a:cs typeface="+mj-lt"/>
            </a:endParaRPr>
          </a:p>
          <a:p>
            <a:pPr marL="0" indent="0">
              <a:buNone/>
            </a:pPr>
            <a:r>
              <a:rPr lang="en-GB" sz="1100">
                <a:solidFill>
                  <a:schemeClr val="bg1"/>
                </a:solidFill>
                <a:ea typeface="+mj-lt"/>
                <a:cs typeface="+mj-lt"/>
              </a:rPr>
              <a:t>  l</a:t>
            </a:r>
            <a:endParaRPr lang="en-US" sz="1100">
              <a:solidFill>
                <a:schemeClr val="bg1"/>
              </a:solidFill>
            </a:endParaRPr>
          </a:p>
        </p:txBody>
      </p:sp>
      <p:sp>
        <p:nvSpPr>
          <p:cNvPr id="23" name="Content Placeholder 2">
            <a:extLst>
              <a:ext uri="{FF2B5EF4-FFF2-40B4-BE49-F238E27FC236}">
                <a16:creationId xmlns:a16="http://schemas.microsoft.com/office/drawing/2014/main" id="{A0FB375B-2E22-774C-7D99-EFA85FF5ABCF}"/>
              </a:ext>
            </a:extLst>
          </p:cNvPr>
          <p:cNvSpPr>
            <a:spLocks noGrp="1"/>
          </p:cNvSpPr>
          <p:nvPr/>
        </p:nvSpPr>
        <p:spPr>
          <a:xfrm flipH="1">
            <a:off x="121234" y="-169040"/>
            <a:ext cx="570828" cy="337521"/>
          </a:xfrm>
          <a:prstGeom prst="rect">
            <a:avLst/>
          </a:prstGeom>
        </p:spPr>
        <p:txBody>
          <a:bodyPr vert="horz" lIns="91440" tIns="45720" rIns="91440" bIns="45720" rtlCol="0" anchor="t">
            <a:normAutofit fontScale="25000" lnSpcReduction="20000"/>
          </a:bodyPr>
          <a:lst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a:lstStyle>
          <a:p>
            <a:pPr marL="0" indent="0">
              <a:lnSpc>
                <a:spcPct val="90000"/>
              </a:lnSpc>
              <a:buNone/>
            </a:pPr>
            <a:r>
              <a:rPr lang="en-GB" sz="1300">
                <a:solidFill>
                  <a:schemeClr val="bg1"/>
                </a:solidFill>
              </a:rPr>
              <a:t>                                               </a:t>
            </a:r>
            <a:endParaRPr lang="en-US">
              <a:solidFill>
                <a:schemeClr val="bg1"/>
              </a:solidFill>
            </a:endParaRPr>
          </a:p>
          <a:p>
            <a:pPr marL="0" indent="0">
              <a:lnSpc>
                <a:spcPct val="90000"/>
              </a:lnSpc>
              <a:buNone/>
            </a:pPr>
            <a:endParaRPr lang="en-GB" sz="1300">
              <a:solidFill>
                <a:schemeClr val="bg1"/>
              </a:solidFill>
            </a:endParaRPr>
          </a:p>
          <a:p>
            <a:pPr marL="0" indent="0">
              <a:lnSpc>
                <a:spcPct val="90000"/>
              </a:lnSpc>
              <a:buNone/>
            </a:pPr>
            <a:r>
              <a:rPr lang="en-GB" sz="1300">
                <a:solidFill>
                  <a:schemeClr val="bg1"/>
                </a:solidFill>
              </a:rPr>
              <a:t>                                 </a:t>
            </a:r>
          </a:p>
          <a:p>
            <a:pPr marL="0" indent="0">
              <a:lnSpc>
                <a:spcPct val="90000"/>
              </a:lnSpc>
              <a:buNone/>
            </a:pPr>
            <a:r>
              <a:rPr lang="en-GB" sz="1300" err="1">
                <a:solidFill>
                  <a:srgbClr val="FFFFFF"/>
                </a:solidFill>
                <a:ea typeface="+mj-lt"/>
                <a:cs typeface="+mj-lt"/>
              </a:rPr>
              <a:t>ib</a:t>
            </a:r>
            <a:r>
              <a:rPr lang="en-GB" sz="1300">
                <a:solidFill>
                  <a:schemeClr val="bg1"/>
                </a:solidFill>
              </a:rPr>
              <a:t>                                                      </a:t>
            </a:r>
          </a:p>
          <a:p>
            <a:pPr marL="0" indent="0">
              <a:lnSpc>
                <a:spcPct val="90000"/>
              </a:lnSpc>
              <a:buNone/>
            </a:pPr>
            <a:endParaRPr lang="en-GB" sz="1300">
              <a:solidFill>
                <a:schemeClr val="bg1"/>
              </a:solidFill>
            </a:endParaRPr>
          </a:p>
          <a:p>
            <a:pPr marL="0" indent="0">
              <a:lnSpc>
                <a:spcPct val="90000"/>
              </a:lnSpc>
              <a:buNone/>
            </a:pPr>
            <a:endParaRPr lang="en-GB" sz="1300">
              <a:solidFill>
                <a:schemeClr val="bg1"/>
              </a:solidFill>
            </a:endParaRPr>
          </a:p>
          <a:p>
            <a:pPr marL="0" indent="0">
              <a:lnSpc>
                <a:spcPct val="90000"/>
              </a:lnSpc>
              <a:buNone/>
            </a:pPr>
            <a:r>
              <a:rPr lang="en-GB" sz="1300">
                <a:solidFill>
                  <a:schemeClr val="bg1"/>
                </a:solidFill>
              </a:rPr>
              <a:t>                                                                                          Zobia </a:t>
            </a:r>
            <a:r>
              <a:rPr lang="en-GB" sz="1300" err="1">
                <a:solidFill>
                  <a:schemeClr val="bg1"/>
                </a:solidFill>
              </a:rPr>
              <a:t>riaz</a:t>
            </a:r>
            <a:endParaRPr lang="en-GB" sz="1300">
              <a:solidFill>
                <a:schemeClr val="bg1"/>
              </a:solidFill>
            </a:endParaRPr>
          </a:p>
        </p:txBody>
      </p:sp>
    </p:spTree>
    <p:extLst>
      <p:ext uri="{BB962C8B-B14F-4D97-AF65-F5344CB8AC3E}">
        <p14:creationId xmlns:p14="http://schemas.microsoft.com/office/powerpoint/2010/main" val="3261779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6FF97-C7E7-158E-9761-37D7AFA24D52}"/>
              </a:ext>
            </a:extLst>
          </p:cNvPr>
          <p:cNvSpPr>
            <a:spLocks noGrp="1"/>
          </p:cNvSpPr>
          <p:nvPr>
            <p:ph type="title"/>
          </p:nvPr>
        </p:nvSpPr>
        <p:spPr>
          <a:xfrm>
            <a:off x="648930" y="629266"/>
            <a:ext cx="5616217" cy="1622321"/>
          </a:xfrm>
        </p:spPr>
        <p:txBody>
          <a:bodyPr>
            <a:normAutofit/>
          </a:bodyPr>
          <a:lstStyle/>
          <a:p>
            <a:r>
              <a:rPr lang="en-GB">
                <a:latin typeface="Arial"/>
                <a:cs typeface="Arial"/>
              </a:rPr>
              <a:t>RATIONALE</a:t>
            </a:r>
          </a:p>
        </p:txBody>
      </p:sp>
      <p:sp>
        <p:nvSpPr>
          <p:cNvPr id="3" name="Content Placeholder 2">
            <a:extLst>
              <a:ext uri="{FF2B5EF4-FFF2-40B4-BE49-F238E27FC236}">
                <a16:creationId xmlns:a16="http://schemas.microsoft.com/office/drawing/2014/main" id="{BC925699-77B4-F86D-DD48-956D3DA82CC4}"/>
              </a:ext>
            </a:extLst>
          </p:cNvPr>
          <p:cNvSpPr>
            <a:spLocks noGrp="1"/>
          </p:cNvSpPr>
          <p:nvPr>
            <p:ph idx="1"/>
          </p:nvPr>
        </p:nvSpPr>
        <p:spPr>
          <a:xfrm>
            <a:off x="720818" y="1532626"/>
            <a:ext cx="5616216" cy="3785419"/>
          </a:xfrm>
        </p:spPr>
        <p:txBody>
          <a:bodyPr vert="horz" lIns="91440" tIns="45720" rIns="91440" bIns="45720" rtlCol="0" anchor="t">
            <a:normAutofit/>
          </a:bodyPr>
          <a:lstStyle/>
          <a:p>
            <a:pPr marL="0" indent="0">
              <a:lnSpc>
                <a:spcPct val="90000"/>
              </a:lnSpc>
              <a:buNone/>
            </a:pPr>
            <a:endParaRPr lang="en-GB" sz="1900"/>
          </a:p>
          <a:p>
            <a:pPr marL="0" indent="0">
              <a:lnSpc>
                <a:spcPct val="90000"/>
              </a:lnSpc>
              <a:buClr>
                <a:srgbClr val="EF53A5"/>
              </a:buClr>
              <a:buNone/>
            </a:pPr>
            <a:r>
              <a:rPr lang="en-GB" sz="2800" dirty="0"/>
              <a:t>Rationale: </a:t>
            </a:r>
          </a:p>
          <a:p>
            <a:pPr>
              <a:lnSpc>
                <a:spcPct val="90000"/>
              </a:lnSpc>
              <a:buClr>
                <a:srgbClr val="EF53A5"/>
              </a:buClr>
            </a:pPr>
            <a:endParaRPr lang="en-GB" sz="1900"/>
          </a:p>
          <a:p>
            <a:pPr>
              <a:lnSpc>
                <a:spcPct val="90000"/>
              </a:lnSpc>
              <a:buClr>
                <a:srgbClr val="EF53A5"/>
              </a:buClr>
            </a:pPr>
            <a:endParaRPr lang="en-GB" sz="1900"/>
          </a:p>
          <a:p>
            <a:pPr>
              <a:lnSpc>
                <a:spcPct val="90000"/>
              </a:lnSpc>
              <a:buClr>
                <a:srgbClr val="EF53A5"/>
              </a:buClr>
            </a:pPr>
            <a:endParaRPr lang="en-GB" sz="1900" dirty="0"/>
          </a:p>
          <a:p>
            <a:pPr>
              <a:lnSpc>
                <a:spcPct val="90000"/>
              </a:lnSpc>
              <a:buClr>
                <a:srgbClr val="EF53A5"/>
              </a:buClr>
            </a:pPr>
            <a:endParaRPr lang="en-GB" sz="1900"/>
          </a:p>
          <a:p>
            <a:pPr>
              <a:lnSpc>
                <a:spcPct val="90000"/>
              </a:lnSpc>
              <a:buClr>
                <a:srgbClr val="EF53A5"/>
              </a:buClr>
            </a:pPr>
            <a:endParaRPr lang="en-GB" sz="1900"/>
          </a:p>
          <a:p>
            <a:pPr marL="0" indent="0">
              <a:lnSpc>
                <a:spcPct val="90000"/>
              </a:lnSpc>
              <a:buClr>
                <a:srgbClr val="EF53A5"/>
              </a:buClr>
              <a:buNone/>
            </a:pPr>
            <a:r>
              <a:rPr lang="en-GB" sz="1900" dirty="0"/>
              <a:t>                                                                                                                                           </a:t>
            </a:r>
            <a:r>
              <a:rPr lang="en-GB" sz="1100" dirty="0"/>
              <a:t>  Zobia </a:t>
            </a:r>
            <a:r>
              <a:rPr lang="en-GB" sz="1100" dirty="0" err="1"/>
              <a:t>riaz</a:t>
            </a:r>
            <a:endParaRPr lang="en-GB" sz="1100" dirty="0"/>
          </a:p>
        </p:txBody>
      </p:sp>
      <p:sp>
        <p:nvSpPr>
          <p:cNvPr id="19" name="Freeform 31">
            <a:extLst>
              <a:ext uri="{FF2B5EF4-FFF2-40B4-BE49-F238E27FC236}">
                <a16:creationId xmlns:a16="http://schemas.microsoft.com/office/drawing/2014/main" id="{10208470-709D-4AF1-83BC-8A1019901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0" name="Rectangle 10">
            <a:extLst>
              <a:ext uri="{FF2B5EF4-FFF2-40B4-BE49-F238E27FC236}">
                <a16:creationId xmlns:a16="http://schemas.microsoft.com/office/drawing/2014/main" id="{38D8AE6D-D2DF-4BEA-AF55-5E7DD41A3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5">
            <a:extLst>
              <a:ext uri="{FF2B5EF4-FFF2-40B4-BE49-F238E27FC236}">
                <a16:creationId xmlns:a16="http://schemas.microsoft.com/office/drawing/2014/main" id="{8D9E9787-9929-42D8-AEDA-28F93680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22" name="Rectangle 14">
            <a:extLst>
              <a:ext uri="{FF2B5EF4-FFF2-40B4-BE49-F238E27FC236}">
                <a16:creationId xmlns:a16="http://schemas.microsoft.com/office/drawing/2014/main" id="{30A678BD-FD5D-4756-B0DC-E713CB827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73096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6FF97-C7E7-158E-9761-37D7AFA24D52}"/>
              </a:ext>
            </a:extLst>
          </p:cNvPr>
          <p:cNvSpPr>
            <a:spLocks noGrp="1"/>
          </p:cNvSpPr>
          <p:nvPr>
            <p:ph type="title"/>
          </p:nvPr>
        </p:nvSpPr>
        <p:spPr>
          <a:xfrm>
            <a:off x="648930" y="629266"/>
            <a:ext cx="5616217" cy="1622321"/>
          </a:xfrm>
        </p:spPr>
        <p:txBody>
          <a:bodyPr>
            <a:normAutofit/>
          </a:bodyPr>
          <a:lstStyle/>
          <a:p>
            <a:r>
              <a:rPr lang="en-GB">
                <a:latin typeface="Arial"/>
                <a:cs typeface="Arial"/>
              </a:rPr>
              <a:t>WHAT ARE THE DIGITAL SKILLS ?</a:t>
            </a:r>
          </a:p>
        </p:txBody>
      </p:sp>
      <p:sp>
        <p:nvSpPr>
          <p:cNvPr id="3" name="Content Placeholder 2">
            <a:extLst>
              <a:ext uri="{FF2B5EF4-FFF2-40B4-BE49-F238E27FC236}">
                <a16:creationId xmlns:a16="http://schemas.microsoft.com/office/drawing/2014/main" id="{BC925699-77B4-F86D-DD48-956D3DA82CC4}"/>
              </a:ext>
            </a:extLst>
          </p:cNvPr>
          <p:cNvSpPr>
            <a:spLocks noGrp="1"/>
          </p:cNvSpPr>
          <p:nvPr>
            <p:ph idx="1"/>
          </p:nvPr>
        </p:nvSpPr>
        <p:spPr>
          <a:xfrm>
            <a:off x="648931" y="2438400"/>
            <a:ext cx="5616216" cy="3785419"/>
          </a:xfrm>
        </p:spPr>
        <p:txBody>
          <a:bodyPr vert="horz" lIns="91440" tIns="45720" rIns="91440" bIns="45720" rtlCol="0" anchor="t">
            <a:normAutofit fontScale="62500" lnSpcReduction="20000"/>
          </a:bodyPr>
          <a:lstStyle/>
          <a:p>
            <a:pPr>
              <a:lnSpc>
                <a:spcPct val="90000"/>
              </a:lnSpc>
            </a:pPr>
            <a:endParaRPr lang="en-GB" sz="1900"/>
          </a:p>
          <a:p>
            <a:pPr>
              <a:lnSpc>
                <a:spcPct val="90000"/>
              </a:lnSpc>
              <a:buClr>
                <a:srgbClr val="EF53A5"/>
              </a:buClr>
            </a:pPr>
            <a:r>
              <a:rPr lang="en-GB" sz="2800"/>
              <a:t>Digital skills are being able to confidently use the internet or electronic devices for work or personal tasks ().</a:t>
            </a:r>
          </a:p>
          <a:p>
            <a:pPr>
              <a:lnSpc>
                <a:spcPct val="90000"/>
              </a:lnSpc>
              <a:buClr>
                <a:srgbClr val="EF53A5"/>
              </a:buClr>
            </a:pPr>
            <a:endParaRPr lang="en-GB" sz="2800"/>
          </a:p>
          <a:p>
            <a:pPr>
              <a:lnSpc>
                <a:spcPct val="90000"/>
              </a:lnSpc>
              <a:buClr>
                <a:srgbClr val="EF53A5"/>
              </a:buClr>
            </a:pPr>
            <a:r>
              <a:rPr lang="en-GB" sz="2800"/>
              <a:t>Digital skills are used for researching purposes </a:t>
            </a:r>
          </a:p>
          <a:p>
            <a:pPr>
              <a:lnSpc>
                <a:spcPct val="90000"/>
              </a:lnSpc>
              <a:buClr>
                <a:srgbClr val="EF53A5"/>
              </a:buClr>
            </a:pPr>
            <a:endParaRPr lang="en-GB" sz="1900"/>
          </a:p>
          <a:p>
            <a:pPr>
              <a:lnSpc>
                <a:spcPct val="90000"/>
              </a:lnSpc>
              <a:buClr>
                <a:srgbClr val="EF53A5"/>
              </a:buClr>
            </a:pPr>
            <a:endParaRPr lang="en-GB" sz="1900"/>
          </a:p>
          <a:p>
            <a:pPr>
              <a:lnSpc>
                <a:spcPct val="90000"/>
              </a:lnSpc>
              <a:buClr>
                <a:srgbClr val="EF53A5"/>
              </a:buClr>
            </a:pPr>
            <a:endParaRPr lang="en-GB" sz="1900"/>
          </a:p>
          <a:p>
            <a:pPr>
              <a:lnSpc>
                <a:spcPct val="90000"/>
              </a:lnSpc>
              <a:buClr>
                <a:srgbClr val="EF53A5"/>
              </a:buClr>
            </a:pPr>
            <a:endParaRPr lang="en-GB" sz="1900"/>
          </a:p>
          <a:p>
            <a:pPr>
              <a:lnSpc>
                <a:spcPct val="90000"/>
              </a:lnSpc>
              <a:buClr>
                <a:srgbClr val="EF53A5"/>
              </a:buClr>
            </a:pPr>
            <a:endParaRPr lang="en-GB" sz="1900"/>
          </a:p>
          <a:p>
            <a:pPr>
              <a:lnSpc>
                <a:spcPct val="90000"/>
              </a:lnSpc>
              <a:buClr>
                <a:srgbClr val="EF53A5"/>
              </a:buClr>
            </a:pPr>
            <a:endParaRPr lang="en-GB" sz="1900"/>
          </a:p>
          <a:p>
            <a:pPr>
              <a:lnSpc>
                <a:spcPct val="90000"/>
              </a:lnSpc>
              <a:buClr>
                <a:srgbClr val="EF53A5"/>
              </a:buClr>
            </a:pPr>
            <a:r>
              <a:rPr lang="en-GB" sz="1900"/>
              <a:t>                                                                                                                                                                                                                                </a:t>
            </a:r>
            <a:r>
              <a:rPr lang="en-GB" sz="1100"/>
              <a:t>  Zobia </a:t>
            </a:r>
            <a:r>
              <a:rPr lang="en-GB" sz="1100" err="1"/>
              <a:t>riaz</a:t>
            </a:r>
            <a:endParaRPr lang="en-GB" sz="1100"/>
          </a:p>
        </p:txBody>
      </p:sp>
      <p:sp>
        <p:nvSpPr>
          <p:cNvPr id="19" name="Freeform 31">
            <a:extLst>
              <a:ext uri="{FF2B5EF4-FFF2-40B4-BE49-F238E27FC236}">
                <a16:creationId xmlns:a16="http://schemas.microsoft.com/office/drawing/2014/main" id="{10208470-709D-4AF1-83BC-8A1019901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0" name="Rectangle 10">
            <a:extLst>
              <a:ext uri="{FF2B5EF4-FFF2-40B4-BE49-F238E27FC236}">
                <a16:creationId xmlns:a16="http://schemas.microsoft.com/office/drawing/2014/main" id="{38D8AE6D-D2DF-4BEA-AF55-5E7DD41A3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5">
            <a:extLst>
              <a:ext uri="{FF2B5EF4-FFF2-40B4-BE49-F238E27FC236}">
                <a16:creationId xmlns:a16="http://schemas.microsoft.com/office/drawing/2014/main" id="{8D9E9787-9929-42D8-AEDA-28F93680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4" name="Picture 4" descr="A picture containing text&#10;&#10;Description automatically generated">
            <a:extLst>
              <a:ext uri="{FF2B5EF4-FFF2-40B4-BE49-F238E27FC236}">
                <a16:creationId xmlns:a16="http://schemas.microsoft.com/office/drawing/2014/main" id="{2B31E62E-41AA-508F-63C0-84DCC5061E42}"/>
              </a:ext>
            </a:extLst>
          </p:cNvPr>
          <p:cNvPicPr>
            <a:picLocks noChangeAspect="1"/>
          </p:cNvPicPr>
          <p:nvPr/>
        </p:nvPicPr>
        <p:blipFill>
          <a:blip r:embed="rId3"/>
          <a:stretch>
            <a:fillRect/>
          </a:stretch>
        </p:blipFill>
        <p:spPr>
          <a:xfrm>
            <a:off x="7563742" y="1931019"/>
            <a:ext cx="3980139" cy="4002374"/>
          </a:xfrm>
          <a:prstGeom prst="rect">
            <a:avLst/>
          </a:prstGeom>
          <a:effectLst/>
        </p:spPr>
      </p:pic>
      <p:sp>
        <p:nvSpPr>
          <p:cNvPr id="22" name="Rectangle 14">
            <a:extLst>
              <a:ext uri="{FF2B5EF4-FFF2-40B4-BE49-F238E27FC236}">
                <a16:creationId xmlns:a16="http://schemas.microsoft.com/office/drawing/2014/main" id="{30A678BD-FD5D-4756-B0DC-E713CB827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549704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6FF97-C7E7-158E-9761-37D7AFA24D52}"/>
              </a:ext>
            </a:extLst>
          </p:cNvPr>
          <p:cNvSpPr>
            <a:spLocks noGrp="1"/>
          </p:cNvSpPr>
          <p:nvPr>
            <p:ph type="title"/>
          </p:nvPr>
        </p:nvSpPr>
        <p:spPr>
          <a:xfrm>
            <a:off x="648930" y="629266"/>
            <a:ext cx="5616217" cy="1622321"/>
          </a:xfrm>
        </p:spPr>
        <p:txBody>
          <a:bodyPr>
            <a:normAutofit/>
          </a:bodyPr>
          <a:lstStyle/>
          <a:p>
            <a:r>
              <a:rPr lang="en-GB">
                <a:latin typeface="Arial"/>
                <a:cs typeface="Arial"/>
              </a:rPr>
              <a:t>PROPOSED METHOD</a:t>
            </a:r>
          </a:p>
        </p:txBody>
      </p:sp>
      <p:sp>
        <p:nvSpPr>
          <p:cNvPr id="3" name="Content Placeholder 2">
            <a:extLst>
              <a:ext uri="{FF2B5EF4-FFF2-40B4-BE49-F238E27FC236}">
                <a16:creationId xmlns:a16="http://schemas.microsoft.com/office/drawing/2014/main" id="{BC925699-77B4-F86D-DD48-956D3DA82CC4}"/>
              </a:ext>
            </a:extLst>
          </p:cNvPr>
          <p:cNvSpPr>
            <a:spLocks noGrp="1"/>
          </p:cNvSpPr>
          <p:nvPr>
            <p:ph idx="1"/>
          </p:nvPr>
        </p:nvSpPr>
        <p:spPr>
          <a:xfrm>
            <a:off x="333246" y="2503714"/>
            <a:ext cx="5931901" cy="3273791"/>
          </a:xfrm>
        </p:spPr>
        <p:txBody>
          <a:bodyPr vert="horz" lIns="91440" tIns="45720" rIns="91440" bIns="45720" rtlCol="0" anchor="t">
            <a:normAutofit fontScale="25000" lnSpcReduction="20000"/>
          </a:bodyPr>
          <a:lstStyle/>
          <a:p>
            <a:pPr marL="0" indent="0">
              <a:lnSpc>
                <a:spcPct val="90000"/>
              </a:lnSpc>
              <a:buNone/>
            </a:pPr>
            <a:r>
              <a:rPr lang="en-GB" sz="6000">
                <a:latin typeface="Calibri"/>
                <a:cs typeface="Calibri"/>
              </a:rPr>
              <a:t>We will be surveying UWTSD students and asking them how confident they are using digital skills. We will be asking them 5 questions, which are: </a:t>
            </a:r>
          </a:p>
          <a:p>
            <a:pPr marL="285750" indent="-285750">
              <a:lnSpc>
                <a:spcPct val="90000"/>
              </a:lnSpc>
              <a:buFont typeface="Arial" charset="2"/>
              <a:buChar char="•"/>
            </a:pPr>
            <a:r>
              <a:rPr lang="en-GB" sz="6000">
                <a:latin typeface="Calibri"/>
                <a:cs typeface="Calibri"/>
              </a:rPr>
              <a:t>Are you confident in using MS Teams to work with your peers?</a:t>
            </a:r>
          </a:p>
          <a:p>
            <a:pPr marL="285750" indent="-285750">
              <a:lnSpc>
                <a:spcPct val="90000"/>
              </a:lnSpc>
              <a:buClr>
                <a:srgbClr val="EF53A5"/>
              </a:buClr>
              <a:buFont typeface="Arial" charset="2"/>
              <a:buChar char="•"/>
            </a:pPr>
            <a:r>
              <a:rPr lang="en-GB" sz="6000">
                <a:latin typeface="Calibri"/>
                <a:cs typeface="Calibri"/>
              </a:rPr>
              <a:t>Do you feel confident when using One Drive?</a:t>
            </a:r>
          </a:p>
          <a:p>
            <a:pPr marL="285750" indent="-285750">
              <a:lnSpc>
                <a:spcPct val="90000"/>
              </a:lnSpc>
              <a:buClr>
                <a:srgbClr val="EF53A5"/>
              </a:buClr>
              <a:buFont typeface="Arial" charset="2"/>
              <a:buChar char="•"/>
            </a:pPr>
            <a:r>
              <a:rPr lang="en-GB" sz="6000">
                <a:latin typeface="Calibri"/>
                <a:cs typeface="Calibri"/>
              </a:rPr>
              <a:t>Rank these words in order of according to show you feel about using technology. (examples will be given)</a:t>
            </a:r>
          </a:p>
          <a:p>
            <a:pPr marL="285750" indent="-285750">
              <a:lnSpc>
                <a:spcPct val="90000"/>
              </a:lnSpc>
              <a:buClr>
                <a:srgbClr val="EF53A5"/>
              </a:buClr>
              <a:buFont typeface="Arial" charset="2"/>
              <a:buChar char="•"/>
            </a:pPr>
            <a:r>
              <a:rPr lang="en-GB" sz="6000">
                <a:latin typeface="Calibri"/>
                <a:cs typeface="Calibri"/>
              </a:rPr>
              <a:t>Using technology improves my work?</a:t>
            </a:r>
          </a:p>
          <a:p>
            <a:pPr marL="285750" indent="-285750">
              <a:lnSpc>
                <a:spcPct val="90000"/>
              </a:lnSpc>
              <a:buClr>
                <a:srgbClr val="EF53A5"/>
              </a:buClr>
              <a:buFont typeface="Arial" charset="2"/>
              <a:buChar char="•"/>
            </a:pPr>
            <a:r>
              <a:rPr lang="en-GB" sz="6000">
                <a:latin typeface="Calibri"/>
                <a:cs typeface="Calibri"/>
              </a:rPr>
              <a:t>There are times when I feel anxious about using One Drive</a:t>
            </a:r>
          </a:p>
          <a:p>
            <a:pPr marL="285750" indent="-285750">
              <a:lnSpc>
                <a:spcPct val="90000"/>
              </a:lnSpc>
              <a:buClr>
                <a:srgbClr val="EF53A5"/>
              </a:buClr>
              <a:buFont typeface="Arial" charset="2"/>
              <a:buChar char="•"/>
            </a:pPr>
            <a:endParaRPr lang="en-GB" sz="6000">
              <a:latin typeface="Calibri"/>
              <a:cs typeface="Calibri"/>
            </a:endParaRPr>
          </a:p>
          <a:p>
            <a:pPr marL="0" indent="0">
              <a:lnSpc>
                <a:spcPct val="90000"/>
              </a:lnSpc>
              <a:buClr>
                <a:srgbClr val="EF53A5"/>
              </a:buClr>
              <a:buNone/>
            </a:pPr>
            <a:r>
              <a:rPr lang="en-GB" sz="6000">
                <a:latin typeface="Calibri"/>
                <a:cs typeface="Calibri"/>
              </a:rPr>
              <a:t>After gathering information we will analyse our feedback and make a primary report whilst comparing with secondary research done by professionals.</a:t>
            </a:r>
          </a:p>
          <a:p>
            <a:pPr marL="285750" indent="-285750">
              <a:lnSpc>
                <a:spcPct val="90000"/>
              </a:lnSpc>
              <a:buClr>
                <a:srgbClr val="EF53A5"/>
              </a:buClr>
              <a:buFont typeface="Arial" charset="2"/>
              <a:buChar char="•"/>
            </a:pPr>
            <a:endParaRPr lang="en-GB" sz="1800">
              <a:cs typeface="Calibri"/>
            </a:endParaRPr>
          </a:p>
          <a:p>
            <a:pPr marL="0" indent="0">
              <a:lnSpc>
                <a:spcPct val="90000"/>
              </a:lnSpc>
              <a:buClr>
                <a:srgbClr val="B31166">
                  <a:lumMod val="60000"/>
                  <a:lumOff val="40000"/>
                </a:srgbClr>
              </a:buClr>
              <a:buNone/>
            </a:pPr>
            <a:endParaRPr lang="en-GB" sz="1800"/>
          </a:p>
          <a:p>
            <a:pPr>
              <a:lnSpc>
                <a:spcPct val="90000"/>
              </a:lnSpc>
              <a:buClr>
                <a:srgbClr val="EF53A5"/>
              </a:buClr>
            </a:pPr>
            <a:endParaRPr lang="en-GB" sz="1900"/>
          </a:p>
          <a:p>
            <a:pPr>
              <a:lnSpc>
                <a:spcPct val="90000"/>
              </a:lnSpc>
              <a:buClr>
                <a:srgbClr val="EF53A5"/>
              </a:buClr>
            </a:pPr>
            <a:endParaRPr lang="en-GB" sz="1900"/>
          </a:p>
          <a:p>
            <a:pPr>
              <a:lnSpc>
                <a:spcPct val="90000"/>
              </a:lnSpc>
              <a:buClr>
                <a:srgbClr val="EF53A5"/>
              </a:buClr>
            </a:pPr>
            <a:endParaRPr lang="en-GB" sz="1900"/>
          </a:p>
          <a:p>
            <a:pPr>
              <a:lnSpc>
                <a:spcPct val="90000"/>
              </a:lnSpc>
              <a:buClr>
                <a:srgbClr val="EF53A5"/>
              </a:buClr>
            </a:pPr>
            <a:endParaRPr lang="en-GB" sz="1900"/>
          </a:p>
          <a:p>
            <a:pPr>
              <a:lnSpc>
                <a:spcPct val="90000"/>
              </a:lnSpc>
              <a:buClr>
                <a:srgbClr val="EF53A5"/>
              </a:buClr>
            </a:pPr>
            <a:endParaRPr lang="en-GB" sz="1900"/>
          </a:p>
          <a:p>
            <a:pPr>
              <a:lnSpc>
                <a:spcPct val="90000"/>
              </a:lnSpc>
              <a:buClr>
                <a:srgbClr val="EF53A5"/>
              </a:buClr>
            </a:pPr>
            <a:r>
              <a:rPr lang="en-GB" sz="1900"/>
              <a:t>                                                                                                                                           </a:t>
            </a:r>
            <a:r>
              <a:rPr lang="en-GB" sz="1100"/>
              <a:t>  Zobia </a:t>
            </a:r>
            <a:r>
              <a:rPr lang="en-GB" sz="1100" err="1"/>
              <a:t>riaz</a:t>
            </a:r>
            <a:endParaRPr lang="en-GB" sz="1100"/>
          </a:p>
        </p:txBody>
      </p:sp>
      <p:sp>
        <p:nvSpPr>
          <p:cNvPr id="19" name="Freeform 31">
            <a:extLst>
              <a:ext uri="{FF2B5EF4-FFF2-40B4-BE49-F238E27FC236}">
                <a16:creationId xmlns:a16="http://schemas.microsoft.com/office/drawing/2014/main" id="{10208470-709D-4AF1-83BC-8A1019901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0" name="Rectangle 10">
            <a:extLst>
              <a:ext uri="{FF2B5EF4-FFF2-40B4-BE49-F238E27FC236}">
                <a16:creationId xmlns:a16="http://schemas.microsoft.com/office/drawing/2014/main" id="{38D8AE6D-D2DF-4BEA-AF55-5E7DD41A3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5">
            <a:extLst>
              <a:ext uri="{FF2B5EF4-FFF2-40B4-BE49-F238E27FC236}">
                <a16:creationId xmlns:a16="http://schemas.microsoft.com/office/drawing/2014/main" id="{8D9E9787-9929-42D8-AEDA-28F936807A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22" name="Rectangle 14">
            <a:extLst>
              <a:ext uri="{FF2B5EF4-FFF2-40B4-BE49-F238E27FC236}">
                <a16:creationId xmlns:a16="http://schemas.microsoft.com/office/drawing/2014/main" id="{30A678BD-FD5D-4756-B0DC-E713CB8277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642353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D0A8C-2A15-8B37-4D7A-4F9D30F6F8F9}"/>
              </a:ext>
            </a:extLst>
          </p:cNvPr>
          <p:cNvSpPr>
            <a:spLocks noGrp="1"/>
          </p:cNvSpPr>
          <p:nvPr>
            <p:ph type="title"/>
          </p:nvPr>
        </p:nvSpPr>
        <p:spPr/>
        <p:txBody>
          <a:bodyPr/>
          <a:lstStyle/>
          <a:p>
            <a:r>
              <a:rPr lang="en-GB" b="1" u="sng" err="1"/>
              <a:t>Principleles</a:t>
            </a:r>
            <a:r>
              <a:rPr lang="en-GB" b="1" u="sng"/>
              <a:t> of </a:t>
            </a:r>
            <a:r>
              <a:rPr lang="en-GB" b="1" u="sng" err="1"/>
              <a:t>Etical</a:t>
            </a:r>
            <a:r>
              <a:rPr lang="en-GB" b="1" u="sng"/>
              <a:t> Consideration </a:t>
            </a:r>
          </a:p>
        </p:txBody>
      </p:sp>
      <p:sp>
        <p:nvSpPr>
          <p:cNvPr id="3" name="Content Placeholder 2">
            <a:extLst>
              <a:ext uri="{FF2B5EF4-FFF2-40B4-BE49-F238E27FC236}">
                <a16:creationId xmlns:a16="http://schemas.microsoft.com/office/drawing/2014/main" id="{5A5DDE9E-617D-861F-C913-3BFB12184B58}"/>
              </a:ext>
            </a:extLst>
          </p:cNvPr>
          <p:cNvSpPr>
            <a:spLocks noGrp="1"/>
          </p:cNvSpPr>
          <p:nvPr>
            <p:ph idx="1"/>
          </p:nvPr>
        </p:nvSpPr>
        <p:spPr/>
        <p:txBody>
          <a:bodyPr vert="horz" lIns="91440" tIns="45720" rIns="91440" bIns="45720" rtlCol="0" anchor="t">
            <a:normAutofit/>
          </a:bodyPr>
          <a:lstStyle/>
          <a:p>
            <a:r>
              <a:rPr lang="en-GB" dirty="0"/>
              <a:t>When conduction our method we will make sure to </a:t>
            </a:r>
            <a:r>
              <a:rPr lang="en-GB" dirty="0" err="1"/>
              <a:t>to</a:t>
            </a:r>
            <a:r>
              <a:rPr lang="en-GB" dirty="0"/>
              <a:t> keep ethical consideration in mind by keeping information confidential, respecting the participants and making sure full consent is given before doing survey.</a:t>
            </a:r>
          </a:p>
          <a:p>
            <a:pPr>
              <a:buClr>
                <a:srgbClr val="EF53A5"/>
              </a:buClr>
            </a:pPr>
            <a:r>
              <a:rPr lang="en-GB" dirty="0"/>
              <a:t>As mentioned by WHO 2016 it is important to adhere to ethical principles in order to protect the  rights and welfare of research participants. Example all research relevant to human beings should be reviewed by an ethic  committee to ensure that the appropriate ethical standard are being preserved.</a:t>
            </a:r>
          </a:p>
        </p:txBody>
      </p:sp>
    </p:spTree>
    <p:extLst>
      <p:ext uri="{BB962C8B-B14F-4D97-AF65-F5344CB8AC3E}">
        <p14:creationId xmlns:p14="http://schemas.microsoft.com/office/powerpoint/2010/main" val="140503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2"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81F4A5AC-FCE0-4BA2-864C-A7A939A11263}"/>
              </a:ext>
            </a:extLst>
          </p:cNvPr>
          <p:cNvSpPr>
            <a:spLocks noGrp="1"/>
          </p:cNvSpPr>
          <p:nvPr>
            <p:ph type="title"/>
          </p:nvPr>
        </p:nvSpPr>
        <p:spPr>
          <a:xfrm>
            <a:off x="1103312" y="452718"/>
            <a:ext cx="8947522" cy="1400530"/>
          </a:xfrm>
        </p:spPr>
        <p:txBody>
          <a:bodyPr anchor="ctr">
            <a:normAutofit/>
          </a:bodyPr>
          <a:lstStyle/>
          <a:p>
            <a:r>
              <a:rPr lang="en-GB">
                <a:solidFill>
                  <a:srgbClr val="FFFFFF"/>
                </a:solidFill>
              </a:rPr>
              <a:t>HYPOTHESIS CONSIDERATION</a:t>
            </a:r>
          </a:p>
        </p:txBody>
      </p:sp>
      <p:sp>
        <p:nvSpPr>
          <p:cNvPr id="3" name="Content Placeholder 2">
            <a:extLst>
              <a:ext uri="{FF2B5EF4-FFF2-40B4-BE49-F238E27FC236}">
                <a16:creationId xmlns:a16="http://schemas.microsoft.com/office/drawing/2014/main" id="{8BFDDA46-09DF-678C-3E86-106B5014096C}"/>
              </a:ext>
            </a:extLst>
          </p:cNvPr>
          <p:cNvSpPr>
            <a:spLocks noGrp="1"/>
          </p:cNvSpPr>
          <p:nvPr>
            <p:ph idx="1"/>
          </p:nvPr>
        </p:nvSpPr>
        <p:spPr>
          <a:xfrm>
            <a:off x="1103312" y="2763520"/>
            <a:ext cx="8946541" cy="3484879"/>
          </a:xfrm>
        </p:spPr>
        <p:txBody>
          <a:bodyPr vert="horz" lIns="91440" tIns="45720" rIns="91440" bIns="45720" rtlCol="0" anchor="t">
            <a:normAutofit lnSpcReduction="10000"/>
          </a:bodyPr>
          <a:lstStyle/>
          <a:p>
            <a:r>
              <a:rPr lang="en-GB"/>
              <a:t>In this study, it is expected that students/respondents will state that they are  moderately confident in using their digital skills. </a:t>
            </a:r>
          </a:p>
          <a:p>
            <a:pPr>
              <a:buClr>
                <a:srgbClr val="EF53A5"/>
              </a:buClr>
            </a:pPr>
            <a:endParaRPr lang="en-GB" dirty="0"/>
          </a:p>
          <a:p>
            <a:pPr>
              <a:buClr>
                <a:srgbClr val="EF53A5"/>
              </a:buClr>
            </a:pPr>
            <a:r>
              <a:rPr lang="en-GB" dirty="0"/>
              <a:t>The university has provided opportunities </a:t>
            </a:r>
            <a:r>
              <a:rPr lang="en-GB"/>
              <a:t>to students to develop their digital skills.</a:t>
            </a:r>
          </a:p>
          <a:p>
            <a:pPr>
              <a:buClr>
                <a:srgbClr val="EF53A5"/>
              </a:buClr>
            </a:pPr>
            <a:endParaRPr lang="en-GB" dirty="0"/>
          </a:p>
          <a:p>
            <a:pPr>
              <a:buClr>
                <a:srgbClr val="EF53A5"/>
              </a:buClr>
            </a:pPr>
            <a:r>
              <a:rPr lang="en-GB" dirty="0"/>
              <a:t>The </a:t>
            </a:r>
            <a:r>
              <a:rPr lang="en-GB"/>
              <a:t>use </a:t>
            </a:r>
            <a:r>
              <a:rPr lang="en-GB" dirty="0"/>
              <a:t>of </a:t>
            </a:r>
            <a:r>
              <a:rPr lang="en-GB"/>
              <a:t>smartphones</a:t>
            </a:r>
            <a:r>
              <a:rPr lang="en-GB" dirty="0"/>
              <a:t> help </a:t>
            </a:r>
            <a:r>
              <a:rPr lang="en-GB"/>
              <a:t>in </a:t>
            </a:r>
            <a:r>
              <a:rPr lang="en-GB" dirty="0"/>
              <a:t>improving the </a:t>
            </a:r>
            <a:r>
              <a:rPr lang="en-GB"/>
              <a:t>digital skills</a:t>
            </a:r>
            <a:r>
              <a:rPr lang="en-GB" dirty="0"/>
              <a:t> of students</a:t>
            </a:r>
            <a:r>
              <a:rPr lang="en-GB"/>
              <a:t>.</a:t>
            </a:r>
          </a:p>
          <a:p>
            <a:pPr>
              <a:buClr>
                <a:srgbClr val="EF53A5"/>
              </a:buClr>
            </a:pPr>
            <a:endParaRPr lang="en-GB" dirty="0"/>
          </a:p>
          <a:p>
            <a:pPr>
              <a:buClr>
                <a:srgbClr val="EF53A5"/>
              </a:buClr>
            </a:pPr>
            <a:r>
              <a:rPr lang="en-GB"/>
              <a:t>Digital skills makes students smarter.</a:t>
            </a:r>
          </a:p>
        </p:txBody>
      </p:sp>
    </p:spTree>
    <p:extLst>
      <p:ext uri="{BB962C8B-B14F-4D97-AF65-F5344CB8AC3E}">
        <p14:creationId xmlns:p14="http://schemas.microsoft.com/office/powerpoint/2010/main" val="226310996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8AE88-09EB-EB60-2AEF-C2682EDF9716}"/>
              </a:ext>
            </a:extLst>
          </p:cNvPr>
          <p:cNvSpPr>
            <a:spLocks noGrp="1"/>
          </p:cNvSpPr>
          <p:nvPr>
            <p:ph type="title"/>
          </p:nvPr>
        </p:nvSpPr>
        <p:spPr>
          <a:xfrm>
            <a:off x="1523129" y="452718"/>
            <a:ext cx="8527705" cy="1400530"/>
          </a:xfrm>
        </p:spPr>
        <p:txBody>
          <a:bodyPr/>
          <a:lstStyle/>
          <a:p>
            <a:r>
              <a:rPr lang="en-GB"/>
              <a:t>References </a:t>
            </a:r>
          </a:p>
        </p:txBody>
      </p:sp>
      <p:sp>
        <p:nvSpPr>
          <p:cNvPr id="3" name="Content Placeholder 2">
            <a:extLst>
              <a:ext uri="{FF2B5EF4-FFF2-40B4-BE49-F238E27FC236}">
                <a16:creationId xmlns:a16="http://schemas.microsoft.com/office/drawing/2014/main" id="{8F1E30B4-0F39-9451-F3AF-DFA004CC4EF8}"/>
              </a:ext>
            </a:extLst>
          </p:cNvPr>
          <p:cNvSpPr>
            <a:spLocks noGrp="1"/>
          </p:cNvSpPr>
          <p:nvPr>
            <p:ph idx="1"/>
          </p:nvPr>
        </p:nvSpPr>
        <p:spPr>
          <a:xfrm>
            <a:off x="1304595" y="1434692"/>
            <a:ext cx="8414579" cy="4195481"/>
          </a:xfrm>
        </p:spPr>
        <p:txBody>
          <a:bodyPr vert="horz" lIns="91440" tIns="45720" rIns="91440" bIns="45720" rtlCol="0" anchor="t">
            <a:normAutofit/>
          </a:bodyPr>
          <a:lstStyle/>
          <a:p>
            <a:r>
              <a:rPr lang="en-GB" sz="1600">
                <a:ea typeface="+mj-lt"/>
                <a:cs typeface="+mj-lt"/>
              </a:rPr>
              <a:t>Ben Youssef, A., Dahmani, M. and Ragni, L. (2022) ‘ICT Use, Digital Skills and Students’ Academic Performance: Exploring the Digital Divide’, Information (Basel), 13(3), p. 129–. Available at: https://doi.org/10.3390/info13030129. </a:t>
            </a:r>
          </a:p>
          <a:p>
            <a:pPr>
              <a:buClr>
                <a:srgbClr val="EF53A5"/>
              </a:buClr>
            </a:pPr>
            <a:endParaRPr lang="en-GB" sz="1600" dirty="0"/>
          </a:p>
          <a:p>
            <a:pPr>
              <a:buClr>
                <a:srgbClr val="EF53A5"/>
              </a:buClr>
            </a:pPr>
            <a:r>
              <a:rPr lang="en-GB" sz="1600"/>
              <a:t>WHO world medical  Association Declaration of Helsinki (1964) Ethical Biomedical Research Involving Human Subjects (CIOMS 2016)</a:t>
            </a:r>
          </a:p>
          <a:p>
            <a:pPr>
              <a:buClr>
                <a:srgbClr val="EF53A5"/>
              </a:buClr>
            </a:pPr>
            <a:endParaRPr lang="en-GB" sz="1100"/>
          </a:p>
        </p:txBody>
      </p:sp>
    </p:spTree>
    <p:extLst>
      <p:ext uri="{BB962C8B-B14F-4D97-AF65-F5344CB8AC3E}">
        <p14:creationId xmlns:p14="http://schemas.microsoft.com/office/powerpoint/2010/main" val="8960095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vt:lpstr>
      <vt:lpstr>LCHS_4002 DIGITAL SKILLS AND RESEARCH METHODS</vt:lpstr>
      <vt:lpstr>               INTRODUCTION  Are UWTSD Students Confident In Using Their Digital Skills?</vt:lpstr>
      <vt:lpstr>RATIONALE</vt:lpstr>
      <vt:lpstr>WHAT ARE THE DIGITAL SKILLS ?</vt:lpstr>
      <vt:lpstr>PROPOSED METHOD</vt:lpstr>
      <vt:lpstr>Principleles of Etical Consideration </vt:lpstr>
      <vt:lpstr>HYPOTHESIS CONSIDERATION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22</cp:revision>
  <dcterms:created xsi:type="dcterms:W3CDTF">2023-01-30T09:54:18Z</dcterms:created>
  <dcterms:modified xsi:type="dcterms:W3CDTF">2023-02-19T17:24:36Z</dcterms:modified>
</cp:coreProperties>
</file>