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Default Extension="wav" ContentType="audio/wav"/>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56" r:id="rId2"/>
    <p:sldId id="257" r:id="rId3"/>
    <p:sldId id="258" r:id="rId4"/>
    <p:sldId id="274" r:id="rId5"/>
    <p:sldId id="259" r:id="rId6"/>
    <p:sldId id="260" r:id="rId7"/>
    <p:sldId id="261" r:id="rId8"/>
    <p:sldId id="262" r:id="rId9"/>
    <p:sldId id="263" r:id="rId10"/>
    <p:sldId id="264" r:id="rId11"/>
    <p:sldId id="265" r:id="rId12"/>
    <p:sldId id="275" r:id="rId13"/>
    <p:sldId id="266" r:id="rId14"/>
    <p:sldId id="267" r:id="rId15"/>
    <p:sldId id="268" r:id="rId16"/>
    <p:sldId id="269" r:id="rId17"/>
    <p:sldId id="270" r:id="rId18"/>
    <p:sldId id="271" r:id="rId19"/>
    <p:sldId id="272" r:id="rId20"/>
    <p:sldId id="273"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5" autoAdjust="0"/>
    <p:restoredTop sz="35330" autoAdjust="0"/>
  </p:normalViewPr>
  <p:slideViewPr>
    <p:cSldViewPr>
      <p:cViewPr varScale="1">
        <p:scale>
          <a:sx n="36" d="100"/>
          <a:sy n="36" d="100"/>
        </p:scale>
        <p:origin x="-2130"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B09B0F-04F4-4FC3-ACD7-BD6DFFF20B5B}" type="datetimeFigureOut">
              <a:rPr lang="en-GB" smtClean="0"/>
              <a:pPr/>
              <a:t>21/12/2018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DB36BC-E67C-4501-9855-050796F1FCC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pPr algn="just"/>
            <a:r>
              <a:rPr lang="en-GB" sz="1000" kern="1200" dirty="0" smtClean="0">
                <a:solidFill>
                  <a:schemeClr val="tx1"/>
                </a:solidFill>
                <a:latin typeface="+mn-lt"/>
                <a:ea typeface="+mn-ea"/>
                <a:cs typeface="+mn-cs"/>
              </a:rPr>
              <a:t>Based in Washington USA Amazon is an electronic marketplace offering an extensive range of merchandise to its on line customers. In terms of revenue it  is one of the worlds largest traders of its kind. Initially started by Bezos as an on line book store Amazon branched out and diversified its range to video downloads, audio books , electronics and even toys and furniture. Amazon is also a publishing company in its own right.</a:t>
            </a:r>
          </a:p>
          <a:p>
            <a:pPr algn="just"/>
            <a:endParaRPr lang="en-GB" sz="10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Amazon has launched individual websites to serve its international customer base across countries in Europe , America, Australia, Japan, China and India. Amazon also  provides shipping to many other countries worldwide.</a:t>
            </a:r>
          </a:p>
          <a:p>
            <a:pPr algn="just"/>
            <a:endParaRPr lang="en-GB" sz="1000"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2015, Amazon took market leader </a:t>
            </a:r>
            <a:r>
              <a:rPr lang="en-GB" sz="1200" kern="1200" dirty="0" err="1" smtClean="0">
                <a:solidFill>
                  <a:schemeClr val="tx1"/>
                </a:solidFill>
                <a:latin typeface="+mn-lt"/>
                <a:ea typeface="+mn-ea"/>
                <a:cs typeface="+mn-cs"/>
              </a:rPr>
              <a:t>Walmart</a:t>
            </a:r>
            <a:r>
              <a:rPr lang="en-GB" sz="1200" kern="1200" dirty="0" smtClean="0">
                <a:solidFill>
                  <a:schemeClr val="tx1"/>
                </a:solidFill>
                <a:latin typeface="+mn-lt"/>
                <a:ea typeface="+mn-ea"/>
                <a:cs typeface="+mn-cs"/>
              </a:rPr>
              <a:t> to become the USA’s most valuable retailer placing it at as the third most valuable public company behind Apple and Microsoft. This year (2018) </a:t>
            </a:r>
            <a:r>
              <a:rPr lang="en-GB" sz="1200" kern="1200" dirty="0" err="1" smtClean="0">
                <a:solidFill>
                  <a:schemeClr val="tx1"/>
                </a:solidFill>
                <a:latin typeface="+mn-lt"/>
                <a:ea typeface="+mn-ea"/>
                <a:cs typeface="+mn-cs"/>
              </a:rPr>
              <a:t>Bezo’s</a:t>
            </a:r>
            <a:r>
              <a:rPr lang="en-GB" sz="1200" kern="1200" dirty="0" smtClean="0">
                <a:solidFill>
                  <a:schemeClr val="tx1"/>
                </a:solidFill>
                <a:latin typeface="+mn-lt"/>
                <a:ea typeface="+mn-ea"/>
                <a:cs typeface="+mn-cs"/>
              </a:rPr>
              <a:t> announced a communication to shareholders stating that Amazon’s customer base has hit the 100 million mark globally. (</a:t>
            </a:r>
            <a:r>
              <a:rPr lang="en-GB" sz="1200" kern="1200" dirty="0" err="1" smtClean="0">
                <a:solidFill>
                  <a:schemeClr val="tx1"/>
                </a:solidFill>
                <a:latin typeface="+mn-lt"/>
                <a:ea typeface="+mn-ea"/>
                <a:cs typeface="+mn-cs"/>
              </a:rPr>
              <a:t>Krantz</a:t>
            </a:r>
            <a:r>
              <a:rPr lang="en-GB" sz="1200" kern="1200" dirty="0" smtClean="0">
                <a:solidFill>
                  <a:schemeClr val="tx1"/>
                </a:solidFill>
                <a:latin typeface="+mn-lt"/>
                <a:ea typeface="+mn-ea"/>
                <a:cs typeface="+mn-cs"/>
              </a:rPr>
              <a:t>, 2015</a:t>
            </a:r>
            <a:r>
              <a:rPr lang="en-GB" sz="1200" kern="1200" dirty="0" smtClean="0">
                <a:solidFill>
                  <a:schemeClr val="tx1"/>
                </a:solidFill>
                <a:latin typeface="+mn-lt"/>
                <a:ea typeface="+mn-ea"/>
                <a:cs typeface="+mn-cs"/>
              </a:rPr>
              <a:t>)</a:t>
            </a:r>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400" dirty="0" smtClean="0">
                <a:solidFill>
                  <a:schemeClr val="bg1"/>
                </a:solidFill>
              </a:rPr>
              <a:t>“</a:t>
            </a:r>
            <a:r>
              <a:rPr lang="en-GB" sz="1200" dirty="0" smtClean="0">
                <a:solidFill>
                  <a:schemeClr val="bg1"/>
                </a:solidFill>
              </a:rPr>
              <a:t>Our vision is to be earth's most customer-centric company; to build a place where people can come to find and discover anything they might want to buy online. Our vision is to be earth's most customer-centric company; to build a place where people can come to find and discover anything they might want to buy online</a:t>
            </a:r>
            <a:r>
              <a:rPr lang="en-GB" sz="1600" dirty="0" smtClean="0">
                <a:solidFill>
                  <a:schemeClr val="bg1"/>
                </a:solidFill>
              </a:rPr>
              <a:t>.” - Amazon’s Mission Statement</a:t>
            </a:r>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algn="just"/>
            <a:endParaRPr lang="en-GB" sz="1000"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Jeff </a:t>
            </a:r>
            <a:r>
              <a:rPr lang="en-GB" sz="1200" kern="1200" dirty="0" err="1" smtClean="0">
                <a:solidFill>
                  <a:schemeClr val="tx1"/>
                </a:solidFill>
                <a:latin typeface="+mn-lt"/>
                <a:ea typeface="+mn-ea"/>
                <a:cs typeface="+mn-cs"/>
              </a:rPr>
              <a:t>Benzo’s</a:t>
            </a:r>
            <a:r>
              <a:rPr lang="en-GB" sz="1200" kern="1200" dirty="0" smtClean="0">
                <a:solidFill>
                  <a:schemeClr val="tx1"/>
                </a:solidFill>
                <a:latin typeface="+mn-lt"/>
                <a:ea typeface="+mn-ea"/>
                <a:cs typeface="+mn-cs"/>
              </a:rPr>
              <a:t> was born in Albuquerque, New Mexico on January the 12</a:t>
            </a:r>
            <a:r>
              <a:rPr lang="en-GB" sz="1200" kern="1200" baseline="30000" dirty="0" smtClean="0">
                <a:solidFill>
                  <a:schemeClr val="tx1"/>
                </a:solidFill>
                <a:latin typeface="+mn-lt"/>
                <a:ea typeface="+mn-ea"/>
                <a:cs typeface="+mn-cs"/>
              </a:rPr>
              <a:t>th</a:t>
            </a:r>
            <a:r>
              <a:rPr lang="en-GB" sz="1200" kern="1200" dirty="0" smtClean="0">
                <a:solidFill>
                  <a:schemeClr val="tx1"/>
                </a:solidFill>
                <a:latin typeface="+mn-lt"/>
                <a:ea typeface="+mn-ea"/>
                <a:cs typeface="+mn-cs"/>
              </a:rPr>
              <a:t> 1964. The now world known entrepreneur studied electrical engineering and computer science. After graduating from Princeton University he found work on Wall Street and went on to become the youngest Vice President at the D. E. Shaw investment company. After four years on working</a:t>
            </a:r>
            <a:r>
              <a:rPr lang="en-GB" sz="1200" kern="1200" baseline="0" dirty="0" smtClean="0">
                <a:solidFill>
                  <a:schemeClr val="tx1"/>
                </a:solidFill>
                <a:latin typeface="+mn-lt"/>
                <a:ea typeface="+mn-ea"/>
                <a:cs typeface="+mn-cs"/>
              </a:rPr>
              <a:t> in finance</a:t>
            </a:r>
            <a:r>
              <a:rPr lang="en-GB" sz="1200" kern="1200" dirty="0" smtClean="0">
                <a:solidFill>
                  <a:schemeClr val="tx1"/>
                </a:solidFill>
                <a:latin typeface="+mn-lt"/>
                <a:ea typeface="+mn-ea"/>
                <a:cs typeface="+mn-cs"/>
              </a:rPr>
              <a:t> he resigned to pursue his own business venture, an on line book shop he called Amazon.com. Following Amazons incredible success </a:t>
            </a:r>
            <a:r>
              <a:rPr lang="en-GB" sz="1200" kern="1200" dirty="0" err="1" smtClean="0">
                <a:solidFill>
                  <a:schemeClr val="tx1"/>
                </a:solidFill>
                <a:latin typeface="+mn-lt"/>
                <a:ea typeface="+mn-ea"/>
                <a:cs typeface="+mn-cs"/>
              </a:rPr>
              <a:t>Benzo</a:t>
            </a:r>
            <a:r>
              <a:rPr lang="en-GB" sz="1200" kern="1200" dirty="0" smtClean="0">
                <a:solidFill>
                  <a:schemeClr val="tx1"/>
                </a:solidFill>
                <a:latin typeface="+mn-lt"/>
                <a:ea typeface="+mn-ea"/>
                <a:cs typeface="+mn-cs"/>
              </a:rPr>
              <a:t> bought The Washington Post for a reported $250 million. He is currently listed as one of the wealthiest people in the world today.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algn="ctr"/>
            <a:r>
              <a:rPr lang="en-GB" sz="1200" kern="1200" dirty="0" smtClean="0">
                <a:solidFill>
                  <a:schemeClr val="tx1"/>
                </a:solidFill>
                <a:latin typeface="+mn-lt"/>
                <a:ea typeface="+mn-ea"/>
                <a:cs typeface="+mn-cs"/>
              </a:rPr>
              <a:t>“We will need to invent, which means we will need to experiment. Our touchstone will be readers, understanding what they care about—government, local leaders, restaurant openings, scout troops, businesses, charities, governors, sports—and working backwards from there. I'm excited and optimistic about the opportunity for invention. [On the future of 'The Washington Post.']”</a:t>
            </a:r>
          </a:p>
          <a:p>
            <a:pPr algn="ctr"/>
            <a:r>
              <a:rPr lang="en-GB" sz="1200" kern="1200" dirty="0" smtClean="0">
                <a:solidFill>
                  <a:schemeClr val="tx1"/>
                </a:solidFill>
                <a:latin typeface="+mn-lt"/>
                <a:ea typeface="+mn-ea"/>
                <a:cs typeface="+mn-cs"/>
              </a:rPr>
              <a:t>—Jeff Bezos</a:t>
            </a:r>
          </a:p>
          <a:p>
            <a:pPr algn="r"/>
            <a:r>
              <a:rPr lang="en-US" sz="1200" i="0" kern="1200" dirty="0" smtClean="0">
                <a:solidFill>
                  <a:schemeClr val="tx1"/>
                </a:solidFill>
                <a:latin typeface="+mn-lt"/>
                <a:ea typeface="+mn-ea"/>
                <a:cs typeface="+mn-cs"/>
              </a:rPr>
              <a:t>Jeff Bezos</a:t>
            </a:r>
            <a:r>
              <a:rPr lang="en-US" sz="1200" i="0" kern="1200" baseline="0" dirty="0" smtClean="0">
                <a:solidFill>
                  <a:schemeClr val="tx1"/>
                </a:solidFill>
                <a:latin typeface="+mn-lt"/>
                <a:ea typeface="+mn-ea"/>
                <a:cs typeface="+mn-cs"/>
              </a:rPr>
              <a:t> </a:t>
            </a:r>
            <a:r>
              <a:rPr lang="en-US" sz="1200" i="0" kern="1200" dirty="0" smtClean="0">
                <a:solidFill>
                  <a:schemeClr val="tx1"/>
                </a:solidFill>
                <a:latin typeface="+mn-lt"/>
                <a:ea typeface="+mn-ea"/>
                <a:cs typeface="+mn-cs"/>
              </a:rPr>
              <a:t>Biography (</a:t>
            </a:r>
            <a:r>
              <a:rPr lang="en-US" sz="1200" kern="1200" dirty="0" smtClean="0">
                <a:solidFill>
                  <a:schemeClr val="tx1"/>
                </a:solidFill>
                <a:latin typeface="+mn-lt"/>
                <a:ea typeface="+mn-ea"/>
                <a:cs typeface="+mn-cs"/>
              </a:rPr>
              <a:t>Biography.com website,</a:t>
            </a:r>
            <a:r>
              <a:rPr lang="en-US" sz="120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2014).</a:t>
            </a: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EDB36BC-E67C-4501-9855-050796F1FCCF}"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dirty="0" smtClean="0"/>
              <a:t>Amazon organizational structure can be classified as hierarchical. The</a:t>
            </a:r>
            <a:r>
              <a:rPr lang="en-GB" baseline="0" dirty="0" smtClean="0"/>
              <a:t> s</a:t>
            </a:r>
            <a:r>
              <a:rPr lang="en-GB" dirty="0" smtClean="0"/>
              <a:t>enior management team includes two CEOs, three Senior Vice Presidents and one Worldwide Controller, who are responsible for various vital aspects of the business reporting directly to Amazon CEO Jeff Bezos. There are seven segments such as information technology, human resources and legal operations and heads of segments who  also report to Amazon CEO (</a:t>
            </a:r>
            <a:r>
              <a:rPr lang="en-GB" dirty="0" err="1" smtClean="0"/>
              <a:t>Dudovskiy</a:t>
            </a:r>
            <a:r>
              <a:rPr lang="en-GB" dirty="0" smtClean="0"/>
              <a:t> 2018) </a:t>
            </a:r>
            <a:r>
              <a:rPr lang="en-GB" sz="1200" kern="1200" dirty="0" smtClean="0">
                <a:solidFill>
                  <a:schemeClr val="tx1"/>
                </a:solidFill>
                <a:latin typeface="+mn-lt"/>
                <a:ea typeface="+mn-ea"/>
                <a:cs typeface="+mn-cs"/>
              </a:rPr>
              <a:t>Amazon.com Inc. has a functional or organisational structure. This structure focuses on business functions as bases for determining the interactions among components of the organization. The following characteristics are the most significant in Amazon’s corporate structure,</a:t>
            </a:r>
            <a:r>
              <a:rPr lang="en-GB" sz="1200" kern="1200" baseline="0" dirty="0" smtClean="0">
                <a:solidFill>
                  <a:schemeClr val="tx1"/>
                </a:solidFill>
                <a:latin typeface="+mn-lt"/>
                <a:ea typeface="+mn-ea"/>
                <a:cs typeface="+mn-cs"/>
              </a:rPr>
              <a:t> g</a:t>
            </a:r>
            <a:r>
              <a:rPr lang="en-GB" sz="1200" kern="1200" dirty="0" smtClean="0">
                <a:solidFill>
                  <a:schemeClr val="tx1"/>
                </a:solidFill>
                <a:latin typeface="+mn-lt"/>
                <a:ea typeface="+mn-ea"/>
                <a:cs typeface="+mn-cs"/>
              </a:rPr>
              <a:t>lobal function-based groups,</a:t>
            </a:r>
            <a:r>
              <a:rPr lang="en-GB" sz="1200" kern="1200" baseline="0" dirty="0" smtClean="0">
                <a:solidFill>
                  <a:schemeClr val="tx1"/>
                </a:solidFill>
                <a:latin typeface="+mn-lt"/>
                <a:ea typeface="+mn-ea"/>
                <a:cs typeface="+mn-cs"/>
              </a:rPr>
              <a:t> g</a:t>
            </a:r>
            <a:r>
              <a:rPr lang="en-GB" sz="1200" kern="1200" dirty="0" smtClean="0">
                <a:solidFill>
                  <a:schemeClr val="tx1"/>
                </a:solidFill>
                <a:latin typeface="+mn-lt"/>
                <a:ea typeface="+mn-ea"/>
                <a:cs typeface="+mn-cs"/>
              </a:rPr>
              <a:t>lobal hierarchy</a:t>
            </a:r>
            <a:r>
              <a:rPr lang="en-GB" sz="1200" kern="1200" baseline="0" dirty="0" smtClean="0">
                <a:solidFill>
                  <a:schemeClr val="tx1"/>
                </a:solidFill>
                <a:latin typeface="+mn-lt"/>
                <a:ea typeface="+mn-ea"/>
                <a:cs typeface="+mn-cs"/>
              </a:rPr>
              <a:t> and g</a:t>
            </a:r>
            <a:r>
              <a:rPr lang="en-GB" sz="1200" kern="1200" dirty="0" smtClean="0">
                <a:solidFill>
                  <a:schemeClr val="tx1"/>
                </a:solidFill>
                <a:latin typeface="+mn-lt"/>
                <a:ea typeface="+mn-ea"/>
                <a:cs typeface="+mn-cs"/>
              </a:rPr>
              <a:t>eographic divisions</a:t>
            </a:r>
            <a:r>
              <a:rPr lang="en-GB" sz="1200" kern="1200" baseline="0" dirty="0" smtClean="0">
                <a:solidFill>
                  <a:schemeClr val="tx1"/>
                </a:solidFill>
                <a:latin typeface="+mn-lt"/>
                <a:ea typeface="+mn-ea"/>
                <a:cs typeface="+mn-cs"/>
              </a:rPr>
              <a:t> (Meyer, 2018).</a:t>
            </a:r>
            <a:endParaRPr lang="en-GB" sz="1200" kern="1200" dirty="0" smtClean="0">
              <a:solidFill>
                <a:schemeClr val="tx1"/>
              </a:solidFill>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pPr algn="just"/>
            <a:r>
              <a:rPr lang="en-GB" sz="1200" kern="1200" dirty="0" smtClean="0">
                <a:solidFill>
                  <a:schemeClr val="tx1"/>
                </a:solidFill>
                <a:latin typeface="+mn-lt"/>
                <a:ea typeface="+mn-ea"/>
                <a:cs typeface="+mn-cs"/>
              </a:rPr>
              <a:t>Despite the evident success of Amazon, the organisation has been criticized from many quarters for its poor working conditions. Former employees have shared their negative working experiences with the media and to their locally elected representatives in government.</a:t>
            </a:r>
          </a:p>
          <a:p>
            <a:pPr algn="just"/>
            <a:r>
              <a:rPr lang="en-GB" sz="1200" kern="1200" dirty="0" smtClean="0">
                <a:solidFill>
                  <a:schemeClr val="tx1"/>
                </a:solidFill>
                <a:latin typeface="+mn-lt"/>
                <a:ea typeface="+mn-ea"/>
                <a:cs typeface="+mn-cs"/>
              </a:rPr>
              <a:t> </a:t>
            </a:r>
          </a:p>
          <a:p>
            <a:pPr algn="just"/>
            <a:endParaRPr lang="en-GB" sz="1200" kern="1200" dirty="0" smtClean="0">
              <a:solidFill>
                <a:schemeClr val="tx1"/>
              </a:solidFill>
              <a:latin typeface="+mn-lt"/>
              <a:ea typeface="+mn-ea"/>
              <a:cs typeface="+mn-cs"/>
            </a:endParaRPr>
          </a:p>
          <a:p>
            <a:pPr algn="just"/>
            <a:r>
              <a:rPr lang="en-GB" sz="1200" kern="1200" dirty="0" smtClean="0">
                <a:solidFill>
                  <a:schemeClr val="tx1"/>
                </a:solidFill>
                <a:latin typeface="+mn-lt"/>
                <a:ea typeface="+mn-ea"/>
                <a:cs typeface="+mn-cs"/>
              </a:rPr>
              <a:t>During 2011 a report stated that employees had to endure temperatures of 100 degrees Fahrenheit at a Pennsylvania plant. This resulted in workers suffering from the effects of dehydration and in some cases resulting in collapse. Due to Amazons concerns regarding the theft of merchandise, managers would not permit external doors to be opened to allow fresh air into the warehouse. Amazons resolution to this issue was to fund a private ambulance to park up outside of the warehouse in readiness for any workers suffering from heat exhaustion. However, eventually Amazon agreed to install air conditioning at the warehouse (</a:t>
            </a:r>
            <a:r>
              <a:rPr lang="en-GB" sz="1200" kern="1200" dirty="0" err="1" smtClean="0">
                <a:solidFill>
                  <a:schemeClr val="tx1"/>
                </a:solidFill>
                <a:latin typeface="+mn-lt"/>
                <a:ea typeface="+mn-ea"/>
                <a:cs typeface="+mn-cs"/>
              </a:rPr>
              <a:t>Cogliani</a:t>
            </a:r>
            <a:r>
              <a:rPr lang="en-GB" sz="1200" kern="1200" dirty="0" smtClean="0">
                <a:solidFill>
                  <a:schemeClr val="tx1"/>
                </a:solidFill>
                <a:latin typeface="+mn-lt"/>
                <a:ea typeface="+mn-ea"/>
                <a:cs typeface="+mn-cs"/>
              </a:rPr>
              <a:t>, 2014).</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As recently as December 2018 employees in the United Kingdom, Spain and Germany staged at on day strike on the 23</a:t>
            </a:r>
            <a:r>
              <a:rPr lang="en-GB" sz="1200" kern="1200" baseline="30000" dirty="0" smtClean="0">
                <a:solidFill>
                  <a:schemeClr val="tx1"/>
                </a:solidFill>
                <a:latin typeface="+mn-lt"/>
                <a:ea typeface="+mn-ea"/>
                <a:cs typeface="+mn-cs"/>
              </a:rPr>
              <a:t>rd</a:t>
            </a:r>
            <a:r>
              <a:rPr lang="en-GB" sz="1200" kern="1200" dirty="0" smtClean="0">
                <a:solidFill>
                  <a:schemeClr val="tx1"/>
                </a:solidFill>
                <a:latin typeface="+mn-lt"/>
                <a:ea typeface="+mn-ea"/>
                <a:cs typeface="+mn-cs"/>
              </a:rPr>
              <a:t> of November a day also known as Black Friday, which is historically the busiest day of the year for on line retail. Mullins accepts that</a:t>
            </a:r>
            <a:r>
              <a:rPr lang="en-GB" sz="1200" kern="1200" baseline="0" dirty="0" smtClean="0">
                <a:solidFill>
                  <a:schemeClr val="tx1"/>
                </a:solidFill>
                <a:latin typeface="+mn-lt"/>
                <a:ea typeface="+mn-ea"/>
                <a:cs typeface="+mn-cs"/>
              </a:rPr>
              <a:t> organisational conflict is may be inevitable , however is  how management deal with issues which can offset the negative consequences of workplace conflict. Conflict can even have some positive outcomes and be beneficial to the employees and the organisation. (Mullins, 2005)</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latin typeface="+mn-lt"/>
              <a:ea typeface="+mn-ea"/>
              <a:cs typeface="+mn-cs"/>
            </a:endParaRPr>
          </a:p>
          <a:p>
            <a:r>
              <a:rPr lang="en-GB" baseline="0" dirty="0" smtClean="0"/>
              <a:t>in the case of Amazon a </a:t>
            </a:r>
            <a:r>
              <a:rPr lang="en-GB" dirty="0" smtClean="0"/>
              <a:t>recent New York Times (NYT) article stated that CEO</a:t>
            </a:r>
            <a:r>
              <a:rPr lang="en-GB" baseline="0" dirty="0" smtClean="0"/>
              <a:t> </a:t>
            </a:r>
            <a:r>
              <a:rPr lang="en-GB" dirty="0" smtClean="0"/>
              <a:t>Jeff Bezos</a:t>
            </a:r>
            <a:r>
              <a:rPr lang="en-GB" baseline="0" dirty="0" smtClean="0"/>
              <a:t> thought that </a:t>
            </a:r>
            <a:r>
              <a:rPr lang="en-GB" dirty="0" smtClean="0"/>
              <a:t> “harmony is often overvalued in the workplace” and that it can “stifle honest critique and encourage praise for flawed ideas.”</a:t>
            </a:r>
          </a:p>
          <a:p>
            <a:r>
              <a:rPr lang="en-GB" dirty="0" smtClean="0"/>
              <a:t>The article goes</a:t>
            </a:r>
            <a:r>
              <a:rPr lang="en-GB" baseline="0" dirty="0" smtClean="0"/>
              <a:t> on to claim that</a:t>
            </a:r>
            <a:r>
              <a:rPr lang="en-GB" dirty="0" smtClean="0"/>
              <a:t> Amazon instructs its workforce to “disagree and commit” and to “rip into colleagues’ ideas, with feedback that can be blunt to the point of painful, before lining up behind a decision”.  (</a:t>
            </a:r>
            <a:r>
              <a:rPr lang="en-US" sz="1200" kern="1200" dirty="0" smtClean="0">
                <a:solidFill>
                  <a:schemeClr val="tx1"/>
                </a:solidFill>
                <a:latin typeface="+mn-lt"/>
                <a:ea typeface="+mn-ea"/>
                <a:cs typeface="+mn-cs"/>
              </a:rPr>
              <a:t>Cogliani,2014)</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EDB36BC-E67C-4501-9855-050796F1FCCF}"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endParaRPr lang="en-GB" dirty="0" smtClean="0"/>
          </a:p>
          <a:p>
            <a:r>
              <a:rPr lang="en-GB" dirty="0" smtClean="0"/>
              <a:t>Ironically,</a:t>
            </a:r>
            <a:r>
              <a:rPr lang="en-GB" baseline="0" dirty="0" smtClean="0"/>
              <a:t> robots are and other methods of automation have been key to the success of the business. </a:t>
            </a:r>
            <a:r>
              <a:rPr lang="en-GB" sz="1200" kern="1200" dirty="0" smtClean="0">
                <a:solidFill>
                  <a:schemeClr val="tx1"/>
                </a:solidFill>
                <a:latin typeface="+mn-lt"/>
                <a:ea typeface="+mn-ea"/>
                <a:cs typeface="+mn-cs"/>
              </a:rPr>
              <a:t>Strategically Amazons approach could be described as diversely commonly centralised. This approach makes full use of technology to offset costs to Amazons customers. They provide a user friendly on line portal for their customers and a wide range of products many with user reviews. This strategy has proved to be successful and has placed Amazon at the forefront of on line retail. Due to Amazons increasing success it has proved difficult for other companies to compete. As with any other large modern organisation Amazon must further still diversify its product ranges in such a way as to complement their core business strengths (</a:t>
            </a:r>
            <a:r>
              <a:rPr lang="en-GB" sz="1200" kern="1200" dirty="0" err="1" smtClean="0">
                <a:solidFill>
                  <a:schemeClr val="tx1"/>
                </a:solidFill>
                <a:latin typeface="+mn-lt"/>
                <a:ea typeface="+mn-ea"/>
                <a:cs typeface="+mn-cs"/>
              </a:rPr>
              <a:t>Cogliani</a:t>
            </a:r>
            <a:r>
              <a:rPr lang="en-GB" sz="1200" kern="1200" dirty="0" smtClean="0">
                <a:solidFill>
                  <a:schemeClr val="tx1"/>
                </a:solidFill>
                <a:latin typeface="+mn-lt"/>
                <a:ea typeface="+mn-ea"/>
                <a:cs typeface="+mn-cs"/>
              </a:rPr>
              <a:t>, 2014)</a:t>
            </a:r>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smtClean="0"/>
          </a:p>
          <a:p>
            <a:pPr algn="just"/>
            <a:endParaRPr lang="en-GB"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Amazon appear to  have also committed to their corporate responsibility focusing on such issues as the Health and Safety of its employees including working environments, to ensure their employees have the right to legal rates of pay , overtime and benefits. Appropriate working conditions, the prevention of child / forced labour and fair and ethical treatment including non-discrimination are also key points in Amazons corporate responsibility strategy (Amazon, 2018).</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latin typeface="+mn-lt"/>
                <a:ea typeface="+mn-ea"/>
                <a:cs typeface="+mn-cs"/>
              </a:rPr>
              <a:t>Strengths </a:t>
            </a:r>
            <a:r>
              <a:rPr lang="en-GB" sz="1200" kern="1200" dirty="0" smtClean="0">
                <a:solidFill>
                  <a:schemeClr val="tx1"/>
                </a:solidFill>
                <a:latin typeface="+mn-lt"/>
                <a:ea typeface="+mn-ea"/>
                <a:cs typeface="+mn-cs"/>
              </a:rPr>
              <a:t> In terms of customer choice and a wide rage of third party suppliers. A market leader with a low cost structure. Amazon makes full and effective use of technologies and  has proven to be significantly ahead of its competitors in the market. Access to Amazons services are user friendly and delivery is inexpensive and efficient. Through is network of established distribution systems Amazon are able to connect and provide services to their customers across the globe. Customers make full use of Amazons distribution service and can access the services from high street retail outlets. </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sz="1200" b="1" kern="1200" dirty="0" smtClean="0">
                <a:solidFill>
                  <a:schemeClr val="tx1"/>
                </a:solidFill>
                <a:latin typeface="+mn-lt"/>
                <a:ea typeface="+mn-ea"/>
                <a:cs typeface="+mn-cs"/>
              </a:rPr>
              <a:t>Weakness: </a:t>
            </a:r>
            <a:r>
              <a:rPr lang="en-GB" sz="1200" kern="1200" dirty="0" smtClean="0">
                <a:solidFill>
                  <a:schemeClr val="tx1"/>
                </a:solidFill>
                <a:latin typeface="+mn-lt"/>
                <a:ea typeface="+mn-ea"/>
                <a:cs typeface="+mn-cs"/>
              </a:rPr>
              <a:t> No customer facing units with all business being carried out on line. Negative press has targeted the poor working conditions of Amazons warehouses. Vulnerability may be evident in the organisations diversification strategy. By dealing in such a wide range of products and services. This has seen Amazon move away from it core competencies such as on line books. This diversification could leave Amazon vulnerable to losing its strategic advantage in the marketplace.  Free shipping to its customers will be detrimental to the businesses profit margins and it is a customer service which would be difficult and unpopular to revoke. Amazon is also solely an on line retailer and may find unexpected competition from emerging markets in the future. Also surprisingly Amazon runs very low profit margins due to its choice of business models. Despite its high revenues this has not produced high profits. (</a:t>
            </a:r>
            <a:r>
              <a:rPr lang="en-GB" sz="1200" kern="1200" dirty="0" err="1" smtClean="0">
                <a:solidFill>
                  <a:schemeClr val="tx1"/>
                </a:solidFill>
                <a:latin typeface="+mn-lt"/>
                <a:ea typeface="+mn-ea"/>
                <a:cs typeface="+mn-cs"/>
              </a:rPr>
              <a:t>Juneja</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n.d</a:t>
            </a:r>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smtClean="0"/>
          </a:p>
          <a:p>
            <a:pPr algn="just"/>
            <a:r>
              <a:rPr lang="en-GB" dirty="0" smtClean="0"/>
              <a:t>Amazon appear</a:t>
            </a:r>
            <a:r>
              <a:rPr lang="en-GB" baseline="0" dirty="0" smtClean="0"/>
              <a:t> to have adopted an autocratical approach to managing their workforce. Poor working conditions and long hours of intensive repetitive work have at times resulted in industrial action. From a Classical or Scientific perspective accurate planning and an effective infrastructure have helped the business to thrive. Management have led their teams through a process of rapid growth in the e-retail market. The current CEO Jeff Bezos is known for his aggressive management style and his high expectations of his employees. Despite this ruthless approach it can also be described as effective leadership and has proven to be successful. Democratic decisions do not appear to be encouraged in the workplace and workers have at times lacked motivation. Due to the nature of the business a contingency approach in management would at times be required to deal with times of peak demand. On the evidence of my research I would conclude that Amazon display a classical management approach.</a:t>
            </a:r>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latin typeface="+mn-lt"/>
                <a:ea typeface="+mn-ea"/>
                <a:cs typeface="+mn-cs"/>
              </a:rPr>
              <a:t>Opportunities:  </a:t>
            </a:r>
            <a:r>
              <a:rPr lang="en-GB" sz="1200" kern="1200" dirty="0" smtClean="0">
                <a:solidFill>
                  <a:schemeClr val="tx1"/>
                </a:solidFill>
                <a:latin typeface="+mn-lt"/>
                <a:ea typeface="+mn-ea"/>
                <a:cs typeface="+mn-cs"/>
              </a:rPr>
              <a:t>Amazon has opportunities to expand into rural areas of the United Kingdom where Royal Mail currently delivers its items. This comes at a significant cost to the business where more cost effective delivery services may be operating. Amazon could develop their logistical  network and provide a service for their customers without relying on accessing Royal Mails delivery streams. Personal finance could also be an area where the business could diversify and provide financial products for its customers. </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latin typeface="+mn-lt"/>
                <a:ea typeface="+mn-ea"/>
                <a:cs typeface="+mn-cs"/>
              </a:rPr>
              <a:t>Threats : </a:t>
            </a:r>
            <a:r>
              <a:rPr lang="en-GB" sz="1200" kern="1200" dirty="0" smtClean="0">
                <a:solidFill>
                  <a:schemeClr val="tx1"/>
                </a:solidFill>
                <a:latin typeface="+mn-lt"/>
                <a:ea typeface="+mn-ea"/>
                <a:cs typeface="+mn-cs"/>
              </a:rPr>
              <a:t>As with any on line retailer, Amazon face threats form hackers and fraud. Identity theft is now a major problem and customer confidence could falter. Amazon has also been challenged in regard to its aggressively competitive pricing. The business had had to defend lawsuits from publishers under competition law which leaves Amazon open to the risk of substantial fines if any breach is proven. As a global business Amazon will need to ensure that it complies with tax legislation in  all the countries where it operates to avoid any expensive legal actions. When Amazon came into the market it seemed to hit the ground running. Well established UK competitors such as Royal Mail have found it increasingly difficult to compete. However, despite Amazons commitment to ethical working practices they seem to have some way to go in terms of pay and conditions if they are to avoid further episodes</a:t>
            </a:r>
            <a:r>
              <a:rPr lang="en-GB" sz="1200" kern="1200" baseline="0" dirty="0" smtClean="0">
                <a:solidFill>
                  <a:schemeClr val="tx1"/>
                </a:solidFill>
                <a:latin typeface="+mn-lt"/>
                <a:ea typeface="+mn-ea"/>
                <a:cs typeface="+mn-cs"/>
              </a:rPr>
              <a:t> of </a:t>
            </a:r>
            <a:r>
              <a:rPr lang="en-GB" sz="1200" kern="1200" dirty="0" smtClean="0">
                <a:solidFill>
                  <a:schemeClr val="tx1"/>
                </a:solidFill>
                <a:latin typeface="+mn-lt"/>
                <a:ea typeface="+mn-ea"/>
                <a:cs typeface="+mn-cs"/>
              </a:rPr>
              <a:t> industrial action by their workforce</a:t>
            </a:r>
            <a:r>
              <a:rPr lang="en-GB" sz="1200" kern="1200" baseline="0" dirty="0" smtClean="0">
                <a:solidFill>
                  <a:schemeClr val="tx1"/>
                </a:solidFill>
                <a:latin typeface="+mn-lt"/>
                <a:ea typeface="+mn-ea"/>
                <a:cs typeface="+mn-cs"/>
              </a:rPr>
              <a:t> which can lead to a breakdown in customer confidence.</a:t>
            </a:r>
            <a:endParaRPr lang="en-GB" sz="12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kern="1200" dirty="0" smtClean="0">
                <a:solidFill>
                  <a:schemeClr val="tx1"/>
                </a:solidFill>
                <a:latin typeface="+mn-lt"/>
                <a:ea typeface="+mn-ea"/>
                <a:cs typeface="+mn-cs"/>
              </a:rPr>
              <a:t>Challenges encountered by on-line commerce are very different to traditional sales and marketing. However e-business has unique risks. Amazon, as a market leader in this field faces many political issues. Bureaucracy in many Asian countries has proved to be difficult. Tax obligations and other political issues can be expensive. The European Union has displayed suspicion towards American technological industries with Google being investigated by the EU on anti trust issues. Amazon has also encountered problems in regard to its e-book deals with EU Publishers</a:t>
            </a:r>
            <a:r>
              <a:rPr lang="en-GB" sz="1200" b="0" kern="1200" baseline="0" dirty="0" smtClean="0">
                <a:solidFill>
                  <a:schemeClr val="tx1"/>
                </a:solidFill>
                <a:latin typeface="+mn-lt"/>
                <a:ea typeface="+mn-ea"/>
                <a:cs typeface="+mn-cs"/>
              </a:rPr>
              <a:t> (</a:t>
            </a:r>
            <a:r>
              <a:rPr lang="en-GB" sz="1200" b="0" kern="1200" baseline="0" dirty="0" err="1" smtClean="0">
                <a:solidFill>
                  <a:schemeClr val="tx1"/>
                </a:solidFill>
                <a:latin typeface="+mn-lt"/>
                <a:ea typeface="+mn-ea"/>
                <a:cs typeface="+mn-cs"/>
              </a:rPr>
              <a:t>Pratap</a:t>
            </a:r>
            <a:r>
              <a:rPr lang="en-GB" sz="1200" b="0" kern="1200" baseline="0" dirty="0" smtClean="0">
                <a:solidFill>
                  <a:schemeClr val="tx1"/>
                </a:solidFill>
                <a:latin typeface="+mn-lt"/>
                <a:ea typeface="+mn-ea"/>
                <a:cs typeface="+mn-cs"/>
              </a:rPr>
              <a:t>, 2017)</a:t>
            </a:r>
            <a:endParaRPr lang="en-GB" sz="1200" b="1"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 healthy economy would be expected to translate into healthy market conditions and better profit margins. Historically even in times of a struggling economy, retail industries have managed to maintain an acceptable level of trade. Consumers will continue to make regular purchases despite the current market conditions. When economic conditions are favourable the creation of additional income directly benefits retail industries. During 2015 the E-retail market grew by 23%.  Positive economic conditions will however open the market up to further completion. Amazon is currently expected to see a positive growth to its business and an increase in profits.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Amazon</a:t>
            </a:r>
            <a:r>
              <a:rPr lang="en-GB" baseline="0" dirty="0" smtClean="0"/>
              <a:t> is</a:t>
            </a:r>
            <a:r>
              <a:rPr lang="en-GB" dirty="0" smtClean="0"/>
              <a:t> constantly re-investing back</a:t>
            </a:r>
            <a:r>
              <a:rPr lang="en-GB" baseline="0" dirty="0" smtClean="0"/>
              <a:t> into the business.</a:t>
            </a:r>
            <a:r>
              <a:rPr lang="en-GB" dirty="0" smtClean="0"/>
              <a:t> In</a:t>
            </a:r>
            <a:r>
              <a:rPr lang="en-GB" baseline="0" dirty="0" smtClean="0"/>
              <a:t> 2017 </a:t>
            </a:r>
            <a:r>
              <a:rPr lang="en-GB" dirty="0" smtClean="0"/>
              <a:t>Amazon's net income amounted to $3.03 billion. While that is its biggest annual profit by far, it</a:t>
            </a:r>
            <a:r>
              <a:rPr lang="en-GB" baseline="0" dirty="0" smtClean="0"/>
              <a:t> appears small compared</a:t>
            </a:r>
            <a:r>
              <a:rPr lang="en-GB" dirty="0" smtClean="0"/>
              <a:t> to the company's revenue of nearly $180 billion. As</a:t>
            </a:r>
            <a:r>
              <a:rPr lang="en-GB" baseline="0" dirty="0" smtClean="0"/>
              <a:t> the chart</a:t>
            </a:r>
            <a:r>
              <a:rPr lang="en-GB" dirty="0" smtClean="0"/>
              <a:t> illustrates Amazon’s strategy by contrasting the company’s escalating long-term revenue growth to its modest profit growth</a:t>
            </a:r>
            <a:r>
              <a:rPr lang="en-GB" baseline="0" dirty="0" smtClean="0"/>
              <a:t> </a:t>
            </a:r>
            <a:r>
              <a:rPr lang="en-GB" dirty="0" smtClean="0"/>
              <a:t>(Richter 2017). The economic stability of developed countries</a:t>
            </a:r>
            <a:r>
              <a:rPr lang="en-GB" baseline="0" dirty="0" smtClean="0"/>
              <a:t> will increase the chances of success for e-markets. Positive economic conditions reduce economic issues thus reducing the risk to the businesses expansion (Greenspan, 2017).</a:t>
            </a:r>
            <a:endParaRPr lang="en-GB" sz="1200" kern="1200" dirty="0" smtClean="0">
              <a:solidFill>
                <a:schemeClr val="bg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bg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bg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bg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use of smart phones, tablets and other devices are commonplace in today’s society. Communication with retailers and other consumers has fuelled the growth in e-retail. On line sales continue to grow as more and more consumers across the globe use mobile technology to make on line purchases. As internet connections improve and old telephone line are replace with fibre optic cables the opportunities to access the internet will increase. This will draw new customers to Amazon and other internet retailers such as e-bay. As the consumer demographic changes over the passage of time so will the increase in on line shopping. The variety of merchandise being made available to on line shoppers and the convenience along with competitive pricing puts the consumer in a far better buying position when using on line retailers like Amazon</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Amazon have a comprehensive sustainability policy. As with other retailers e-business has a responsibility in terms of packaging, waste reduction and energy use. Amazon have made an investment in to sustainable packaging , energy efficiency , renewable energy and waste management. Amazon also</a:t>
            </a:r>
            <a:r>
              <a:rPr lang="en-GB" sz="1200" kern="1200" baseline="0" dirty="0" smtClean="0">
                <a:solidFill>
                  <a:schemeClr val="tx1"/>
                </a:solidFill>
                <a:latin typeface="+mn-lt"/>
                <a:ea typeface="+mn-ea"/>
                <a:cs typeface="+mn-cs"/>
              </a:rPr>
              <a:t> </a:t>
            </a:r>
            <a:r>
              <a:rPr lang="en-GB" sz="1200" kern="1200" dirty="0" smtClean="0">
                <a:solidFill>
                  <a:schemeClr val="tx1"/>
                </a:solidFill>
                <a:latin typeface="+mn-lt"/>
                <a:ea typeface="+mn-ea"/>
                <a:cs typeface="+mn-cs"/>
              </a:rPr>
              <a:t>has a long term goal of ending dependence on non-renewable energy.</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Amazon has a dedicated legal department to ensure the business remains legally compliant. From employment law to environmental legislation and competition law it is essential that Amazon adheres to the law. Legal challenges can be damaging and expensive. Any proven legal breach would place the business in a detrimental position. Amazon must abide by the laws of each country it trades in. </a:t>
            </a:r>
            <a:r>
              <a:rPr lang="en-GB" dirty="0" smtClean="0"/>
              <a:t>Until 2016, Amazon had never published a sustainability report, leading to questions about the environmental impact that the organisation's extensive global operations place on the wider environment (</a:t>
            </a:r>
            <a:r>
              <a:rPr lang="en-GB" dirty="0" err="1" smtClean="0"/>
              <a:t>Gunther</a:t>
            </a:r>
            <a:r>
              <a:rPr lang="en-GB" dirty="0" smtClean="0"/>
              <a:t>, 2016).</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smtClean="0">
                <a:solidFill>
                  <a:schemeClr val="tx1"/>
                </a:solidFill>
                <a:latin typeface="+mn-lt"/>
                <a:ea typeface="+mn-ea"/>
                <a:cs typeface="+mn-cs"/>
              </a:rPr>
              <a:t>Bibliography</a:t>
            </a:r>
          </a:p>
          <a:p>
            <a:endParaRPr lang="en-US" sz="1200" b="1" kern="1200" dirty="0" smtClean="0">
              <a:solidFill>
                <a:schemeClr val="tx1"/>
              </a:solidFill>
              <a:latin typeface="+mn-lt"/>
              <a:ea typeface="+mn-ea"/>
              <a:cs typeface="+mn-cs"/>
            </a:endParaRPr>
          </a:p>
          <a:p>
            <a:endParaRPr lang="en-GB" sz="1200" b="1" kern="1200" dirty="0" smtClean="0">
              <a:solidFill>
                <a:schemeClr val="tx1"/>
              </a:solidFill>
              <a:latin typeface="+mn-lt"/>
              <a:ea typeface="+mn-ea"/>
              <a:cs typeface="+mn-cs"/>
            </a:endParaRPr>
          </a:p>
          <a:p>
            <a:r>
              <a:rPr lang="en-US" sz="1200" i="1" kern="1200" dirty="0" smtClean="0">
                <a:solidFill>
                  <a:schemeClr val="tx1"/>
                </a:solidFill>
                <a:latin typeface="+mn-lt"/>
                <a:ea typeface="+mn-ea"/>
                <a:cs typeface="+mn-cs"/>
              </a:rPr>
              <a:t>Amazon.</a:t>
            </a:r>
            <a:r>
              <a:rPr lang="en-US" sz="1200" kern="1200" dirty="0" smtClean="0">
                <a:solidFill>
                  <a:schemeClr val="tx1"/>
                </a:solidFill>
                <a:latin typeface="+mn-lt"/>
                <a:ea typeface="+mn-ea"/>
                <a:cs typeface="+mn-cs"/>
              </a:rPr>
              <a:t> (2018). Retrieved from Sustainability: https://www.aboutamazon.com/sustainability</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Cogliani</a:t>
            </a:r>
            <a:r>
              <a:rPr lang="en-US" sz="1200" kern="1200" dirty="0" smtClean="0">
                <a:solidFill>
                  <a:schemeClr val="tx1"/>
                </a:solidFill>
                <a:latin typeface="+mn-lt"/>
                <a:ea typeface="+mn-ea"/>
                <a:cs typeface="+mn-cs"/>
              </a:rPr>
              <a:t>, E. (2014, August 5). Retrieved from Environmental Care , Web Insights and Emerging </a:t>
            </a:r>
            <a:r>
              <a:rPr lang="en-US" sz="1200" kern="1200" dirty="0" err="1" smtClean="0">
                <a:solidFill>
                  <a:schemeClr val="tx1"/>
                </a:solidFill>
                <a:latin typeface="+mn-lt"/>
                <a:ea typeface="+mn-ea"/>
                <a:cs typeface="+mn-cs"/>
              </a:rPr>
              <a:t>TrendsEnvironmental</a:t>
            </a:r>
            <a:r>
              <a:rPr lang="en-US" sz="1200" kern="1200" dirty="0" smtClean="0">
                <a:solidFill>
                  <a:schemeClr val="tx1"/>
                </a:solidFill>
                <a:latin typeface="+mn-lt"/>
                <a:ea typeface="+mn-ea"/>
                <a:cs typeface="+mn-cs"/>
              </a:rPr>
              <a:t> Care , Web Insights and Emerging Trends: https://emiliocogliani.wordpress.com</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Dudovskiy</a:t>
            </a:r>
            <a:r>
              <a:rPr lang="en-US" sz="1200" kern="1200" dirty="0" smtClean="0">
                <a:solidFill>
                  <a:schemeClr val="tx1"/>
                </a:solidFill>
                <a:latin typeface="+mn-lt"/>
                <a:ea typeface="+mn-ea"/>
                <a:cs typeface="+mn-cs"/>
              </a:rPr>
              <a:t>, J. (2018, August 1). </a:t>
            </a:r>
            <a:r>
              <a:rPr lang="en-US" sz="1200" i="1" kern="1200" dirty="0" smtClean="0">
                <a:solidFill>
                  <a:schemeClr val="tx1"/>
                </a:solidFill>
                <a:latin typeface="+mn-lt"/>
                <a:ea typeface="+mn-ea"/>
                <a:cs typeface="+mn-cs"/>
              </a:rPr>
              <a:t>Amazon </a:t>
            </a:r>
            <a:r>
              <a:rPr lang="en-US" sz="1200" i="1" kern="1200" dirty="0" err="1" smtClean="0">
                <a:solidFill>
                  <a:schemeClr val="tx1"/>
                </a:solidFill>
                <a:latin typeface="+mn-lt"/>
                <a:ea typeface="+mn-ea"/>
                <a:cs typeface="+mn-cs"/>
              </a:rPr>
              <a:t>Organisational</a:t>
            </a:r>
            <a:r>
              <a:rPr lang="en-US" sz="1200" i="1" kern="1200" dirty="0" smtClean="0">
                <a:solidFill>
                  <a:schemeClr val="tx1"/>
                </a:solidFill>
                <a:latin typeface="+mn-lt"/>
                <a:ea typeface="+mn-ea"/>
                <a:cs typeface="+mn-cs"/>
              </a:rPr>
              <a:t> Structure</a:t>
            </a:r>
            <a:r>
              <a:rPr lang="en-US" sz="1200" kern="1200" dirty="0" smtClean="0">
                <a:solidFill>
                  <a:schemeClr val="tx1"/>
                </a:solidFill>
                <a:latin typeface="+mn-lt"/>
                <a:ea typeface="+mn-ea"/>
                <a:cs typeface="+mn-cs"/>
              </a:rPr>
              <a:t>. Retrieved from Research </a:t>
            </a:r>
            <a:r>
              <a:rPr lang="en-US" sz="1200" kern="1200" dirty="0" err="1" smtClean="0">
                <a:solidFill>
                  <a:schemeClr val="tx1"/>
                </a:solidFill>
                <a:latin typeface="+mn-lt"/>
                <a:ea typeface="+mn-ea"/>
                <a:cs typeface="+mn-cs"/>
              </a:rPr>
              <a:t>Methodogy</a:t>
            </a:r>
            <a:r>
              <a:rPr lang="en-US" sz="1200" kern="1200" dirty="0" smtClean="0">
                <a:solidFill>
                  <a:schemeClr val="tx1"/>
                </a:solidFill>
                <a:latin typeface="+mn-lt"/>
                <a:ea typeface="+mn-ea"/>
                <a:cs typeface="+mn-cs"/>
              </a:rPr>
              <a:t>: https://research-methodology.net/amazon-organizational-structure-2/</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Efthymiades</a:t>
            </a:r>
            <a:r>
              <a:rPr lang="en-US" sz="1200" kern="1200" dirty="0" smtClean="0">
                <a:solidFill>
                  <a:schemeClr val="tx1"/>
                </a:solidFill>
                <a:latin typeface="+mn-lt"/>
                <a:ea typeface="+mn-ea"/>
                <a:cs typeface="+mn-cs"/>
              </a:rPr>
              <a:t>, A. (2015, October 19). </a:t>
            </a:r>
            <a:r>
              <a:rPr lang="en-US" sz="1200" i="1" kern="1200" dirty="0" smtClean="0">
                <a:solidFill>
                  <a:schemeClr val="tx1"/>
                </a:solidFill>
                <a:latin typeface="+mn-lt"/>
                <a:ea typeface="+mn-ea"/>
                <a:cs typeface="+mn-cs"/>
              </a:rPr>
              <a:t>What can Amazon teach us about workplace relations? .</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Consenosio</a:t>
            </a:r>
            <a:r>
              <a:rPr lang="en-US" sz="1200" kern="1200" dirty="0" smtClean="0">
                <a:solidFill>
                  <a:schemeClr val="tx1"/>
                </a:solidFill>
                <a:latin typeface="+mn-lt"/>
                <a:ea typeface="+mn-ea"/>
                <a:cs typeface="+mn-cs"/>
              </a:rPr>
              <a:t>: https://www.consensiopartners.co.uk</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Greenspan, R. (2017, February 20). </a:t>
            </a:r>
            <a:r>
              <a:rPr lang="en-US" sz="1200" i="1" kern="1200" dirty="0" smtClean="0">
                <a:solidFill>
                  <a:schemeClr val="tx1"/>
                </a:solidFill>
                <a:latin typeface="+mn-lt"/>
                <a:ea typeface="+mn-ea"/>
                <a:cs typeface="+mn-cs"/>
              </a:rPr>
              <a:t>business Management</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Panmore</a:t>
            </a:r>
            <a:r>
              <a:rPr lang="en-US" sz="1200" kern="1200" dirty="0" smtClean="0">
                <a:solidFill>
                  <a:schemeClr val="tx1"/>
                </a:solidFill>
                <a:latin typeface="+mn-lt"/>
                <a:ea typeface="+mn-ea"/>
                <a:cs typeface="+mn-cs"/>
              </a:rPr>
              <a:t> Institute: http://panmore.com/amazon-com-inc-pestel-pestle-analysis-recommendations</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Gunther</a:t>
            </a:r>
            <a:r>
              <a:rPr lang="en-US" sz="1200" kern="1200" dirty="0" smtClean="0">
                <a:solidFill>
                  <a:schemeClr val="tx1"/>
                </a:solidFill>
                <a:latin typeface="+mn-lt"/>
                <a:ea typeface="+mn-ea"/>
                <a:cs typeface="+mn-cs"/>
              </a:rPr>
              <a:t>, M. (2016, February 02). </a:t>
            </a:r>
            <a:r>
              <a:rPr lang="en-US" sz="1200" i="1" kern="1200" dirty="0" smtClean="0">
                <a:solidFill>
                  <a:schemeClr val="tx1"/>
                </a:solidFill>
                <a:latin typeface="+mn-lt"/>
                <a:ea typeface="+mn-ea"/>
                <a:cs typeface="+mn-cs"/>
              </a:rPr>
              <a:t>Can Amazon's new 'dream team' fix the company's sustainability reputation?</a:t>
            </a:r>
            <a:r>
              <a:rPr lang="en-US" sz="1200" kern="1200" dirty="0" smtClean="0">
                <a:solidFill>
                  <a:schemeClr val="tx1"/>
                </a:solidFill>
                <a:latin typeface="+mn-lt"/>
                <a:ea typeface="+mn-ea"/>
                <a:cs typeface="+mn-cs"/>
              </a:rPr>
              <a:t> Retrieved from The Guardian: https://www.theguardian.com/sustainable-business/2016/feb/02/amazon-sustainability-edf-epa-best-buy-walmart-apple-microsoft-csr-child-labor</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Juneja</a:t>
            </a:r>
            <a:r>
              <a:rPr lang="en-US" sz="1200" kern="1200" dirty="0" smtClean="0">
                <a:solidFill>
                  <a:schemeClr val="tx1"/>
                </a:solidFill>
                <a:latin typeface="+mn-lt"/>
                <a:ea typeface="+mn-ea"/>
                <a:cs typeface="+mn-cs"/>
              </a:rPr>
              <a:t>, P. (</a:t>
            </a:r>
            <a:r>
              <a:rPr lang="en-US" sz="1200" kern="1200" dirty="0" err="1" smtClean="0">
                <a:solidFill>
                  <a:schemeClr val="tx1"/>
                </a:solidFill>
                <a:latin typeface="+mn-lt"/>
                <a:ea typeface="+mn-ea"/>
                <a:cs typeface="+mn-cs"/>
              </a:rPr>
              <a:t>n.d</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Strategic Management</a:t>
            </a:r>
            <a:r>
              <a:rPr lang="en-US" sz="1200" kern="1200" dirty="0" smtClean="0">
                <a:solidFill>
                  <a:schemeClr val="tx1"/>
                </a:solidFill>
                <a:latin typeface="+mn-lt"/>
                <a:ea typeface="+mn-ea"/>
                <a:cs typeface="+mn-cs"/>
              </a:rPr>
              <a:t>. Retrieved from MSG- Management Study Guide: https://www.managementstudyguide.com</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Krantz</a:t>
            </a:r>
            <a:r>
              <a:rPr lang="en-US" sz="1200" kern="1200" dirty="0" smtClean="0">
                <a:solidFill>
                  <a:schemeClr val="tx1"/>
                </a:solidFill>
                <a:latin typeface="+mn-lt"/>
                <a:ea typeface="+mn-ea"/>
                <a:cs typeface="+mn-cs"/>
              </a:rPr>
              <a:t>, M. (2015, July 23). </a:t>
            </a:r>
            <a:r>
              <a:rPr lang="en-US" sz="1200" i="1" kern="1200" dirty="0" smtClean="0">
                <a:solidFill>
                  <a:schemeClr val="tx1"/>
                </a:solidFill>
                <a:latin typeface="+mn-lt"/>
                <a:ea typeface="+mn-ea"/>
                <a:cs typeface="+mn-cs"/>
              </a:rPr>
              <a:t>USA Today.</a:t>
            </a:r>
            <a:r>
              <a:rPr lang="en-US" sz="1200" kern="1200" dirty="0" smtClean="0">
                <a:solidFill>
                  <a:schemeClr val="tx1"/>
                </a:solidFill>
                <a:latin typeface="+mn-lt"/>
                <a:ea typeface="+mn-ea"/>
                <a:cs typeface="+mn-cs"/>
              </a:rPr>
              <a:t> Retrieved from USA Today Network's European Union Experience: https://eu.usatoday.com/story/money/markets/2015/07/23/amazon-worth-more-walmart/30588783/</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Meyer, P. (2018, September 8). </a:t>
            </a:r>
            <a:r>
              <a:rPr lang="en-US" sz="1200" i="1" kern="1200" dirty="0" err="1" smtClean="0">
                <a:solidFill>
                  <a:schemeClr val="tx1"/>
                </a:solidFill>
                <a:latin typeface="+mn-lt"/>
                <a:ea typeface="+mn-ea"/>
                <a:cs typeface="+mn-cs"/>
              </a:rPr>
              <a:t>Buisness</a:t>
            </a:r>
            <a:r>
              <a:rPr lang="en-US" sz="1200" i="1" kern="1200" dirty="0" smtClean="0">
                <a:solidFill>
                  <a:schemeClr val="tx1"/>
                </a:solidFill>
                <a:latin typeface="+mn-lt"/>
                <a:ea typeface="+mn-ea"/>
                <a:cs typeface="+mn-cs"/>
              </a:rPr>
              <a:t> Management</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Panmore</a:t>
            </a:r>
            <a:r>
              <a:rPr lang="en-US" sz="1200" kern="1200" dirty="0" smtClean="0">
                <a:solidFill>
                  <a:schemeClr val="tx1"/>
                </a:solidFill>
                <a:latin typeface="+mn-lt"/>
                <a:ea typeface="+mn-ea"/>
                <a:cs typeface="+mn-cs"/>
              </a:rPr>
              <a:t> Institute: http://panmore.com/amazon-com-inc-organizational-structure-characteristics-analysis</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Mullins, L. J. (2005). Management and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Behaviour</a:t>
            </a:r>
            <a:r>
              <a:rPr lang="en-US" sz="1200" kern="1200" dirty="0" smtClean="0">
                <a:solidFill>
                  <a:schemeClr val="tx1"/>
                </a:solidFill>
                <a:latin typeface="+mn-lt"/>
                <a:ea typeface="+mn-ea"/>
                <a:cs typeface="+mn-cs"/>
              </a:rPr>
              <a:t>. In L. J. Mullins, </a:t>
            </a:r>
            <a:r>
              <a:rPr lang="en-US" sz="1200" i="1" kern="1200" dirty="0" smtClean="0">
                <a:solidFill>
                  <a:schemeClr val="tx1"/>
                </a:solidFill>
                <a:latin typeface="+mn-lt"/>
                <a:ea typeface="+mn-ea"/>
                <a:cs typeface="+mn-cs"/>
              </a:rPr>
              <a:t>Management and </a:t>
            </a:r>
            <a:r>
              <a:rPr lang="en-US" sz="1200" i="1" kern="1200" dirty="0" err="1" smtClean="0">
                <a:solidFill>
                  <a:schemeClr val="tx1"/>
                </a:solidFill>
                <a:latin typeface="+mn-lt"/>
                <a:ea typeface="+mn-ea"/>
                <a:cs typeface="+mn-cs"/>
              </a:rPr>
              <a:t>Organisational</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Behaviour</a:t>
            </a:r>
            <a:r>
              <a:rPr lang="en-US" sz="1200" kern="1200" dirty="0" smtClean="0">
                <a:solidFill>
                  <a:schemeClr val="tx1"/>
                </a:solidFill>
                <a:latin typeface="+mn-lt"/>
                <a:ea typeface="+mn-ea"/>
                <a:cs typeface="+mn-cs"/>
              </a:rPr>
              <a:t> (p. 905). Harlow: Pitman.</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Pratap</a:t>
            </a:r>
            <a:r>
              <a:rPr lang="en-US" sz="1200" kern="1200" dirty="0" smtClean="0">
                <a:solidFill>
                  <a:schemeClr val="tx1"/>
                </a:solidFill>
                <a:latin typeface="+mn-lt"/>
                <a:ea typeface="+mn-ea"/>
                <a:cs typeface="+mn-cs"/>
              </a:rPr>
              <a:t>, A. (2018, March 9). </a:t>
            </a:r>
            <a:r>
              <a:rPr lang="en-US" sz="1200" i="1" kern="1200" dirty="0" smtClean="0">
                <a:solidFill>
                  <a:schemeClr val="tx1"/>
                </a:solidFill>
                <a:latin typeface="+mn-lt"/>
                <a:ea typeface="+mn-ea"/>
                <a:cs typeface="+mn-cs"/>
              </a:rPr>
              <a:t>Amazon </a:t>
            </a:r>
            <a:r>
              <a:rPr lang="en-US" sz="1200" i="1" kern="1200" dirty="0" err="1" smtClean="0">
                <a:solidFill>
                  <a:schemeClr val="tx1"/>
                </a:solidFill>
                <a:latin typeface="+mn-lt"/>
                <a:ea typeface="+mn-ea"/>
                <a:cs typeface="+mn-cs"/>
              </a:rPr>
              <a:t>Pestel</a:t>
            </a:r>
            <a:r>
              <a:rPr lang="en-US" sz="1200" i="1" kern="1200" dirty="0" smtClean="0">
                <a:solidFill>
                  <a:schemeClr val="tx1"/>
                </a:solidFill>
                <a:latin typeface="+mn-lt"/>
                <a:ea typeface="+mn-ea"/>
                <a:cs typeface="+mn-cs"/>
              </a:rPr>
              <a:t> analysis</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Chesshnotes</a:t>
            </a:r>
            <a:r>
              <a:rPr lang="en-US" sz="1200" kern="1200" dirty="0" smtClean="0">
                <a:solidFill>
                  <a:schemeClr val="tx1"/>
                </a:solidFill>
                <a:latin typeface="+mn-lt"/>
                <a:ea typeface="+mn-ea"/>
                <a:cs typeface="+mn-cs"/>
              </a:rPr>
              <a:t>: https://www.cheshnotes.com/amazon-pestel-analysis/</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Richter, F. (2018, Feb 2). </a:t>
            </a:r>
            <a:r>
              <a:rPr lang="en-US" sz="1200" i="1" kern="1200" dirty="0" smtClean="0">
                <a:solidFill>
                  <a:schemeClr val="tx1"/>
                </a:solidFill>
                <a:latin typeface="+mn-lt"/>
                <a:ea typeface="+mn-ea"/>
                <a:cs typeface="+mn-cs"/>
              </a:rPr>
              <a:t>Amazons Impressive Long Term Growth</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Statista</a:t>
            </a:r>
            <a:r>
              <a:rPr lang="en-US" sz="1200" kern="1200" dirty="0" smtClean="0">
                <a:solidFill>
                  <a:schemeClr val="tx1"/>
                </a:solidFill>
                <a:latin typeface="+mn-lt"/>
                <a:ea typeface="+mn-ea"/>
                <a:cs typeface="+mn-cs"/>
              </a:rPr>
              <a:t>: https://www.statista.com/chart/4298/amazons-long-term-growth/</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24302D7E-B18B-4D76-ADF4-9933A91DD646}"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24302D7E-B18B-4D76-ADF4-9933A91DD64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6701B9AF-3E01-4C3C-8135-AE053C29D601}" type="datetimeFigureOut">
              <a:rPr lang="en-GB" smtClean="0"/>
              <a:pPr/>
              <a:t>21/12/2018</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24302D7E-B18B-4D76-ADF4-9933A91DD64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0"/>
            <a:ext cx="7772400" cy="4104456"/>
          </a:xfrm>
        </p:spPr>
        <p:txBody>
          <a:bodyPr>
            <a:normAutofit fontScale="90000"/>
          </a:bodyPr>
          <a:lstStyle/>
          <a:p>
            <a:r>
              <a:rPr lang="en-GB" sz="3100" b="1" dirty="0" smtClean="0">
                <a:latin typeface="Arial" pitchFamily="34" charset="0"/>
                <a:cs typeface="Arial" pitchFamily="34" charset="0"/>
              </a:rPr>
              <a:t/>
            </a:r>
            <a:br>
              <a:rPr lang="en-GB" sz="3100" b="1" dirty="0" smtClean="0">
                <a:latin typeface="Arial" pitchFamily="34" charset="0"/>
                <a:cs typeface="Arial" pitchFamily="34" charset="0"/>
              </a:rPr>
            </a:br>
            <a:r>
              <a:rPr lang="en-GB" sz="3100" dirty="0" smtClean="0">
                <a:latin typeface="Arial" pitchFamily="34" charset="0"/>
                <a:cs typeface="Arial" pitchFamily="34" charset="0"/>
              </a:rPr>
              <a:t/>
            </a:r>
            <a:br>
              <a:rPr lang="en-GB" sz="3100" dirty="0" smtClean="0">
                <a:latin typeface="Arial" pitchFamily="34" charset="0"/>
                <a:cs typeface="Arial" pitchFamily="34" charset="0"/>
              </a:rPr>
            </a:br>
            <a:r>
              <a:rPr lang="en-GB" sz="3100" dirty="0" smtClean="0">
                <a:latin typeface="Arial" pitchFamily="34" charset="0"/>
                <a:cs typeface="Arial" pitchFamily="34" charset="0"/>
              </a:rPr>
              <a:t/>
            </a:r>
            <a:br>
              <a:rPr lang="en-GB" sz="3100" dirty="0" smtClean="0">
                <a:latin typeface="Arial" pitchFamily="34" charset="0"/>
                <a:cs typeface="Arial" pitchFamily="34" charset="0"/>
              </a:rPr>
            </a:br>
            <a:r>
              <a:rPr lang="en-GB" sz="3100" b="1" dirty="0" smtClean="0">
                <a:latin typeface="Arial" pitchFamily="34" charset="0"/>
                <a:cs typeface="Arial" pitchFamily="34" charset="0"/>
              </a:rPr>
              <a:t>Contemporary </a:t>
            </a:r>
            <a:r>
              <a:rPr lang="en-GB" sz="3100" b="1" dirty="0">
                <a:latin typeface="Arial" pitchFamily="34" charset="0"/>
                <a:cs typeface="Arial" pitchFamily="34" charset="0"/>
              </a:rPr>
              <a:t>Approaches to </a:t>
            </a:r>
            <a:r>
              <a:rPr lang="en-GB" sz="3100" b="1" dirty="0" smtClean="0">
                <a:latin typeface="Arial" pitchFamily="34" charset="0"/>
                <a:cs typeface="Arial" pitchFamily="34" charset="0"/>
              </a:rPr>
              <a:t>Management</a:t>
            </a:r>
            <a:br>
              <a:rPr lang="en-GB" sz="3100" b="1" dirty="0" smtClean="0">
                <a:latin typeface="Arial" pitchFamily="34" charset="0"/>
                <a:cs typeface="Arial" pitchFamily="34" charset="0"/>
              </a:rPr>
            </a:br>
            <a:r>
              <a:rPr lang="en-GB" sz="2800" dirty="0">
                <a:latin typeface="Arial" pitchFamily="34" charset="0"/>
                <a:cs typeface="Arial" pitchFamily="34" charset="0"/>
              </a:rPr>
              <a:t/>
            </a:r>
            <a:br>
              <a:rPr lang="en-GB" sz="2800" dirty="0">
                <a:latin typeface="Arial" pitchFamily="34" charset="0"/>
                <a:cs typeface="Arial" pitchFamily="34" charset="0"/>
              </a:rPr>
            </a:br>
            <a:r>
              <a:rPr lang="en-GB" sz="4000" dirty="0" smtClean="0">
                <a:latin typeface="Arial" pitchFamily="34" charset="0"/>
                <a:cs typeface="Arial" pitchFamily="34" charset="0"/>
              </a:rPr>
              <a:t>BMSP4002</a:t>
            </a:r>
            <a:br>
              <a:rPr lang="en-GB" sz="4000" dirty="0" smtClean="0">
                <a:latin typeface="Arial" pitchFamily="34" charset="0"/>
                <a:cs typeface="Arial" pitchFamily="34" charset="0"/>
              </a:rPr>
            </a:br>
            <a:r>
              <a:rPr lang="en-GB" sz="4000" dirty="0" smtClean="0">
                <a:latin typeface="Arial" pitchFamily="34" charset="0"/>
                <a:cs typeface="Arial" pitchFamily="34" charset="0"/>
              </a:rPr>
              <a:t/>
            </a:r>
            <a:br>
              <a:rPr lang="en-GB" sz="4000" dirty="0" smtClean="0">
                <a:latin typeface="Arial" pitchFamily="34" charset="0"/>
                <a:cs typeface="Arial" pitchFamily="34" charset="0"/>
              </a:rPr>
            </a:br>
            <a:r>
              <a:rPr lang="en-GB" sz="4000" b="0" dirty="0" smtClean="0">
                <a:solidFill>
                  <a:schemeClr val="tx1"/>
                </a:solidFill>
                <a:latin typeface="Arial" pitchFamily="34" charset="0"/>
                <a:cs typeface="Arial" pitchFamily="34" charset="0"/>
              </a:rPr>
              <a:t>Assessment Component 2</a:t>
            </a:r>
            <a:r>
              <a:rPr lang="en-GB" sz="2800" b="0" dirty="0" smtClean="0">
                <a:solidFill>
                  <a:schemeClr val="tx1"/>
                </a:solidFill>
                <a:latin typeface="Arial" pitchFamily="34" charset="0"/>
                <a:cs typeface="Arial" pitchFamily="34" charset="0"/>
              </a:rPr>
              <a:t/>
            </a:r>
            <a:br>
              <a:rPr lang="en-GB" sz="2800" b="0" dirty="0" smtClean="0">
                <a:solidFill>
                  <a:schemeClr val="tx1"/>
                </a:solidFill>
                <a:latin typeface="Arial" pitchFamily="34" charset="0"/>
                <a:cs typeface="Arial" pitchFamily="34" charset="0"/>
              </a:rPr>
            </a:br>
            <a:endParaRPr lang="en-GB" sz="2800" b="0" dirty="0">
              <a:latin typeface="Arial" pitchFamily="34" charset="0"/>
              <a:cs typeface="Arial" pitchFamily="34" charset="0"/>
            </a:endParaRPr>
          </a:p>
        </p:txBody>
      </p:sp>
      <p:sp>
        <p:nvSpPr>
          <p:cNvPr id="3" name="Subtitle 2"/>
          <p:cNvSpPr>
            <a:spLocks noGrp="1"/>
          </p:cNvSpPr>
          <p:nvPr>
            <p:ph type="subTitle" idx="1"/>
          </p:nvPr>
        </p:nvSpPr>
        <p:spPr>
          <a:xfrm>
            <a:off x="1403648" y="2780928"/>
            <a:ext cx="6400800" cy="3433936"/>
          </a:xfrm>
        </p:spPr>
        <p:txBody>
          <a:bodyPr>
            <a:normAutofit/>
          </a:bodyPr>
          <a:lstStyle/>
          <a:p>
            <a:endParaRPr lang="en-GB" sz="3600" dirty="0" smtClean="0">
              <a:solidFill>
                <a:schemeClr val="tx1"/>
              </a:solidFill>
            </a:endParaRPr>
          </a:p>
          <a:p>
            <a:endParaRPr lang="en-GB" sz="3600" dirty="0">
              <a:solidFill>
                <a:schemeClr val="tx1"/>
              </a:solidFill>
              <a:latin typeface="Arial" pitchFamily="34" charset="0"/>
              <a:cs typeface="Arial" pitchFamily="34" charset="0"/>
            </a:endParaRPr>
          </a:p>
          <a:p>
            <a:r>
              <a:rPr lang="en-GB" sz="3600" dirty="0" smtClean="0">
                <a:solidFill>
                  <a:schemeClr val="tx1"/>
                </a:solidFill>
                <a:latin typeface="Arial" pitchFamily="34" charset="0"/>
                <a:cs typeface="Arial" pitchFamily="34" charset="0"/>
              </a:rPr>
              <a:t>Student</a:t>
            </a:r>
            <a:r>
              <a:rPr lang="en-GB" sz="3600" dirty="0">
                <a:solidFill>
                  <a:schemeClr val="tx1"/>
                </a:solidFill>
                <a:latin typeface="Arial" pitchFamily="34" charset="0"/>
                <a:cs typeface="Arial" pitchFamily="34" charset="0"/>
              </a:rPr>
              <a:t>: </a:t>
            </a:r>
            <a:r>
              <a:rPr lang="en-GB" sz="3600" dirty="0" smtClean="0">
                <a:solidFill>
                  <a:schemeClr val="tx1"/>
                </a:solidFill>
                <a:latin typeface="Arial" pitchFamily="34" charset="0"/>
                <a:cs typeface="Arial" pitchFamily="34" charset="0"/>
              </a:rPr>
              <a:t>1807552</a:t>
            </a:r>
          </a:p>
          <a:p>
            <a:r>
              <a:rPr lang="en-GB" sz="3600" dirty="0" smtClean="0">
                <a:solidFill>
                  <a:schemeClr val="tx1"/>
                </a:solidFill>
                <a:latin typeface="Arial" pitchFamily="34" charset="0"/>
                <a:cs typeface="Arial" pitchFamily="34" charset="0"/>
              </a:rPr>
              <a:t>Lecturer</a:t>
            </a:r>
            <a:r>
              <a:rPr lang="en-GB" sz="3600" dirty="0">
                <a:solidFill>
                  <a:schemeClr val="tx1"/>
                </a:solidFill>
                <a:latin typeface="Arial" pitchFamily="34" charset="0"/>
                <a:cs typeface="Arial" pitchFamily="34" charset="0"/>
              </a:rPr>
              <a:t>: Davina Evans</a:t>
            </a:r>
          </a:p>
          <a:p>
            <a:endParaRPr lang="en-GB" dirty="0"/>
          </a:p>
        </p:txBody>
      </p:sp>
    </p:spTree>
  </p:cSld>
  <p:clrMapOvr>
    <a:masterClrMapping/>
  </p:clrMapOvr>
  <p:transition spd="med">
    <p:wipe dir="u"/>
    <p:sndAc>
      <p:stSnd>
        <p:snd r:embed="rId2" name="applause.wav"/>
      </p:stSnd>
    </p:sndAc>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Text Placeholder 3"/>
          <p:cNvSpPr>
            <a:spLocks noGrp="1"/>
          </p:cNvSpPr>
          <p:nvPr>
            <p:ph type="body" sz="half" idx="2"/>
          </p:nvPr>
        </p:nvSpPr>
        <p:spPr/>
        <p:txBody>
          <a:bodyPr/>
          <a:lstStyle/>
          <a:p>
            <a:endParaRPr lang="en-GB" dirty="0"/>
          </a:p>
        </p:txBody>
      </p:sp>
      <p:pic>
        <p:nvPicPr>
          <p:cNvPr id="7" name="Picture Placeholder 6" descr="Amazon-UK-723812.jpg"/>
          <p:cNvPicPr>
            <a:picLocks noGrp="1" noChangeAspect="1"/>
          </p:cNvPicPr>
          <p:nvPr>
            <p:ph type="pic" idx="1"/>
          </p:nvPr>
        </p:nvPicPr>
        <p:blipFill>
          <a:blip r:embed="rId3" cstate="print"/>
          <a:stretch>
            <a:fillRect/>
          </a:stretch>
        </p:blipFill>
        <p:spPr>
          <a:xfrm>
            <a:off x="-468560" y="-2475656"/>
            <a:ext cx="10044608" cy="9721080"/>
          </a:xfrm>
          <a:prstGeom prst="rect">
            <a:avLst/>
          </a:prstGeom>
          <a:noFill/>
          <a:ln>
            <a:noFill/>
          </a:ln>
        </p:spPr>
      </p:pic>
    </p:spTree>
  </p:cSld>
  <p:clrMapOvr>
    <a:masterClrMapping/>
  </p:clrMapOvr>
  <p:transition>
    <p:fade thruBlk="1"/>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5589240"/>
            <a:ext cx="5486400" cy="792088"/>
          </a:xfrm>
        </p:spPr>
        <p:txBody>
          <a:bodyPr>
            <a:noAutofit/>
          </a:bodyPr>
          <a:lstStyle/>
          <a:p>
            <a:r>
              <a:rPr lang="en-GB" sz="6600" dirty="0" smtClean="0"/>
              <a:t>Jeff Bezos</a:t>
            </a:r>
            <a:br>
              <a:rPr lang="en-GB" sz="6600" dirty="0" smtClean="0"/>
            </a:br>
            <a:r>
              <a:rPr lang="en-GB" sz="2800" dirty="0" smtClean="0"/>
              <a:t>Founder and current CEO </a:t>
            </a:r>
            <a:br>
              <a:rPr lang="en-GB" sz="2800" dirty="0" smtClean="0"/>
            </a:br>
            <a:r>
              <a:rPr lang="en-GB" sz="2800" dirty="0" smtClean="0"/>
              <a:t>Amazon.co.inc</a:t>
            </a:r>
            <a:r>
              <a:rPr lang="en-GB" sz="6600" dirty="0" smtClean="0"/>
              <a:t> </a:t>
            </a:r>
            <a:endParaRPr lang="en-GB" sz="6600" dirty="0"/>
          </a:p>
        </p:txBody>
      </p:sp>
      <p:pic>
        <p:nvPicPr>
          <p:cNvPr id="5" name="Picture Placeholder 4" descr="170px-Jeff_Bezos_2016.jpg"/>
          <p:cNvPicPr>
            <a:picLocks noGrp="1" noChangeAspect="1"/>
          </p:cNvPicPr>
          <p:nvPr>
            <p:ph type="pic" idx="1"/>
          </p:nvPr>
        </p:nvPicPr>
        <p:blipFill>
          <a:blip r:embed="rId3" cstate="print"/>
          <a:stretch>
            <a:fillRect/>
          </a:stretch>
        </p:blipFill>
        <p:spPr>
          <a:xfrm>
            <a:off x="3059832" y="188640"/>
            <a:ext cx="3024336" cy="3816424"/>
          </a:xfrm>
          <a:prstGeom prst="rect">
            <a:avLst/>
          </a:prstGeom>
          <a:noFill/>
          <a:ln>
            <a:noFill/>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STRUCTURE</a:t>
            </a:r>
            <a:endParaRPr lang="en-GB" dirty="0"/>
          </a:p>
        </p:txBody>
      </p:sp>
      <p:pic>
        <p:nvPicPr>
          <p:cNvPr id="5" name="Picture Placeholder 4" descr="Amazon-Organizational-Structure-2.png"/>
          <p:cNvPicPr>
            <a:picLocks noGrp="1" noChangeAspect="1"/>
          </p:cNvPicPr>
          <p:nvPr>
            <p:ph type="pic" idx="1"/>
          </p:nvPr>
        </p:nvPicPr>
        <p:blipFill>
          <a:blip r:embed="rId3" cstate="print"/>
          <a:srcRect l="1694" r="1694"/>
          <a:stretch>
            <a:fillRect/>
          </a:stretch>
        </p:blipFill>
        <p:spPr>
          <a:xfrm>
            <a:off x="1187624" y="1268760"/>
            <a:ext cx="6919664" cy="4997535"/>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effectLst/>
      </p:bgPr>
    </p:bg>
    <p:spTree>
      <p:nvGrpSpPr>
        <p:cNvPr id="1" name=""/>
        <p:cNvGrpSpPr/>
        <p:nvPr/>
      </p:nvGrpSpPr>
      <p:grpSpPr>
        <a:xfrm>
          <a:off x="0" y="0"/>
          <a:ext cx="0" cy="0"/>
          <a:chOff x="0" y="0"/>
          <a:chExt cx="0" cy="0"/>
        </a:xfrm>
      </p:grpSpPr>
      <p:pic>
        <p:nvPicPr>
          <p:cNvPr id="6" name="Picture Placeholder 5" descr="poor working conditions.jpg"/>
          <p:cNvPicPr>
            <a:picLocks noGrp="1" noChangeAspect="1"/>
          </p:cNvPicPr>
          <p:nvPr>
            <p:ph type="pic" idx="1"/>
          </p:nvPr>
        </p:nvPicPr>
        <p:blipFill>
          <a:blip r:embed="rId3" cstate="print"/>
          <a:srcRect l="4542" r="4542"/>
          <a:stretch>
            <a:fillRect/>
          </a:stretch>
        </p:blipFill>
        <p:spPr>
          <a:xfrm>
            <a:off x="-433064" y="0"/>
            <a:ext cx="9577064" cy="6916770"/>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mazon strike.jpg"/>
          <p:cNvPicPr>
            <a:picLocks noGrp="1" noChangeAspect="1"/>
          </p:cNvPicPr>
          <p:nvPr>
            <p:ph type="pic" idx="1"/>
          </p:nvPr>
        </p:nvPicPr>
        <p:blipFill>
          <a:blip r:embed="rId3" cstate="print"/>
          <a:srcRect l="11085" r="11085"/>
          <a:stretch>
            <a:fillRect/>
          </a:stretch>
        </p:blipFill>
        <p:spPr>
          <a:xfrm>
            <a:off x="1331640" y="448383"/>
            <a:ext cx="5976664" cy="5763212"/>
          </a:xfrm>
        </p:spPr>
      </p:pic>
      <p:sp>
        <p:nvSpPr>
          <p:cNvPr id="3" name="TextBox 2"/>
          <p:cNvSpPr txBox="1"/>
          <p:nvPr/>
        </p:nvSpPr>
        <p:spPr>
          <a:xfrm>
            <a:off x="179512" y="764704"/>
            <a:ext cx="2376264" cy="523220"/>
          </a:xfrm>
          <a:prstGeom prst="rect">
            <a:avLst/>
          </a:prstGeom>
          <a:noFill/>
        </p:spPr>
        <p:txBody>
          <a:bodyPr wrap="square" rtlCol="0">
            <a:spAutoFit/>
          </a:bodyPr>
          <a:lstStyle/>
          <a:p>
            <a:pPr algn="ctr"/>
            <a:r>
              <a:rPr lang="en-GB" sz="1400" dirty="0" smtClean="0"/>
              <a:t/>
            </a:r>
            <a:br>
              <a:rPr lang="en-GB" sz="1400" dirty="0" smtClean="0"/>
            </a:br>
            <a:endParaRPr lang="en-GB" sz="1400" dirty="0"/>
          </a:p>
        </p:txBody>
      </p:sp>
      <p:sp>
        <p:nvSpPr>
          <p:cNvPr id="4" name="TextBox 3"/>
          <p:cNvSpPr txBox="1"/>
          <p:nvPr/>
        </p:nvSpPr>
        <p:spPr>
          <a:xfrm>
            <a:off x="6660232" y="692696"/>
            <a:ext cx="2304256" cy="646331"/>
          </a:xfrm>
          <a:prstGeom prst="rect">
            <a:avLst/>
          </a:prstGeom>
          <a:noFill/>
        </p:spPr>
        <p:txBody>
          <a:bodyPr wrap="square" rtlCol="0">
            <a:spAutoFit/>
          </a:bodyPr>
          <a:lstStyle/>
          <a:p>
            <a:pPr algn="ctr"/>
            <a:r>
              <a:rPr lang="en-GB" dirty="0" smtClean="0"/>
              <a:t/>
            </a:r>
            <a:br>
              <a:rPr lang="en-GB" dirty="0" smtClean="0"/>
            </a:b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720" y="836712"/>
            <a:ext cx="5486400" cy="522288"/>
          </a:xfrm>
        </p:spPr>
        <p:txBody>
          <a:bodyPr>
            <a:noAutofit/>
          </a:bodyPr>
          <a:lstStyle/>
          <a:p>
            <a:r>
              <a:rPr lang="en-GB" sz="6600" dirty="0" smtClean="0"/>
              <a:t>STRATEGY</a:t>
            </a:r>
            <a:endParaRPr lang="en-GB" sz="6600" dirty="0"/>
          </a:p>
        </p:txBody>
      </p:sp>
      <p:pic>
        <p:nvPicPr>
          <p:cNvPr id="5" name="Picture Placeholder 4" descr="amazon robots.jpg"/>
          <p:cNvPicPr>
            <a:picLocks noGrp="1" noChangeAspect="1"/>
          </p:cNvPicPr>
          <p:nvPr>
            <p:ph type="pic" idx="1"/>
          </p:nvPr>
        </p:nvPicPr>
        <p:blipFill>
          <a:blip r:embed="rId3" cstate="print"/>
          <a:srcRect l="11099" r="11099"/>
          <a:stretch>
            <a:fillRect/>
          </a:stretch>
        </p:blipFill>
        <p:spPr>
          <a:xfrm>
            <a:off x="1403648" y="1412776"/>
            <a:ext cx="6882247" cy="4970512"/>
          </a:xfr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SUSTAINABILITY </a:t>
            </a:r>
            <a:endParaRPr lang="en-GB" dirty="0"/>
          </a:p>
        </p:txBody>
      </p:sp>
      <p:sp>
        <p:nvSpPr>
          <p:cNvPr id="5" name="TextBox 4"/>
          <p:cNvSpPr txBox="1"/>
          <p:nvPr/>
        </p:nvSpPr>
        <p:spPr>
          <a:xfrm>
            <a:off x="827584" y="4941168"/>
            <a:ext cx="7560840" cy="1569660"/>
          </a:xfrm>
          <a:prstGeom prst="rect">
            <a:avLst/>
          </a:prstGeom>
          <a:noFill/>
        </p:spPr>
        <p:txBody>
          <a:bodyPr wrap="square" rtlCol="0">
            <a:spAutoFit/>
          </a:bodyPr>
          <a:lstStyle/>
          <a:p>
            <a:pPr algn="ctr"/>
            <a:r>
              <a:rPr lang="en-GB" sz="2400" dirty="0"/>
              <a:t>“At Amazon, we are committed to and invested in sustainability because it’s a win all around – it’s good for business, the planet, our customers, and our communities”. </a:t>
            </a:r>
          </a:p>
        </p:txBody>
      </p:sp>
      <p:pic>
        <p:nvPicPr>
          <p:cNvPr id="6" name="Picture 5" descr="PACKAGING.jpg"/>
          <p:cNvPicPr>
            <a:picLocks noChangeAspect="1"/>
          </p:cNvPicPr>
          <p:nvPr/>
        </p:nvPicPr>
        <p:blipFill>
          <a:blip r:embed="rId3" cstate="print"/>
          <a:stretch>
            <a:fillRect/>
          </a:stretch>
        </p:blipFill>
        <p:spPr>
          <a:xfrm>
            <a:off x="2843808" y="1412776"/>
            <a:ext cx="3384376" cy="3384376"/>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Text Placeholder 3"/>
          <p:cNvSpPr>
            <a:spLocks noGrp="1"/>
          </p:cNvSpPr>
          <p:nvPr>
            <p:ph type="body" sz="half" idx="2"/>
          </p:nvPr>
        </p:nvSpPr>
        <p:spPr/>
        <p:txBody>
          <a:bodyPr/>
          <a:lstStyle/>
          <a:p>
            <a:endParaRPr lang="en-GB"/>
          </a:p>
        </p:txBody>
      </p:sp>
      <p:pic>
        <p:nvPicPr>
          <p:cNvPr id="11" name="Picture Placeholder 10" descr="swot-puzzle.jpg"/>
          <p:cNvPicPr>
            <a:picLocks noGrp="1" noChangeAspect="1"/>
          </p:cNvPicPr>
          <p:nvPr>
            <p:ph type="pic" idx="1"/>
          </p:nvPr>
        </p:nvPicPr>
        <p:blipFill>
          <a:blip r:embed="rId3" cstate="print"/>
          <a:srcRect t="1852" b="1852"/>
          <a:stretch>
            <a:fillRect/>
          </a:stretch>
        </p:blipFill>
        <p:spPr>
          <a:xfrm>
            <a:off x="-468560" y="-99392"/>
            <a:ext cx="9483082" cy="6848892"/>
          </a:xfrm>
        </p:spPr>
      </p:pic>
      <p:sp>
        <p:nvSpPr>
          <p:cNvPr id="13" name="TextBox 12"/>
          <p:cNvSpPr txBox="1"/>
          <p:nvPr/>
        </p:nvSpPr>
        <p:spPr>
          <a:xfrm>
            <a:off x="611560" y="5811560"/>
            <a:ext cx="8028384" cy="1046440"/>
          </a:xfrm>
          <a:prstGeom prst="rect">
            <a:avLst/>
          </a:prstGeom>
          <a:noFill/>
        </p:spPr>
        <p:txBody>
          <a:bodyPr wrap="square" rtlCol="0">
            <a:spAutoFit/>
          </a:bodyPr>
          <a:lstStyle/>
          <a:p>
            <a:pPr algn="ctr"/>
            <a:r>
              <a:rPr lang="en-GB" sz="4400" b="1" dirty="0" smtClean="0">
                <a:solidFill>
                  <a:schemeClr val="bg1"/>
                </a:solidFill>
              </a:rPr>
              <a:t>Amazon – A SWOT Analysis</a:t>
            </a:r>
          </a:p>
          <a:p>
            <a:endParaRPr lang="en-GB" dirty="0">
              <a:solidFill>
                <a:schemeClr val="bg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smtClean="0"/>
              <a:t>STRENGTHS </a:t>
            </a:r>
            <a:endParaRPr lang="en-GB" sz="6000" dirty="0"/>
          </a:p>
        </p:txBody>
      </p:sp>
      <p:pic>
        <p:nvPicPr>
          <p:cNvPr id="5" name="Picture Placeholder 4" descr="Strength.jpg"/>
          <p:cNvPicPr>
            <a:picLocks noGrp="1" noChangeAspect="1"/>
          </p:cNvPicPr>
          <p:nvPr>
            <p:ph type="pic" idx="1"/>
          </p:nvPr>
        </p:nvPicPr>
        <p:blipFill>
          <a:blip r:embed="rId3" cstate="print"/>
          <a:srcRect t="13889" b="13889"/>
          <a:stretch>
            <a:fillRect/>
          </a:stretch>
        </p:blip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smtClean="0"/>
              <a:t>WEAKNESSES </a:t>
            </a:r>
            <a:endParaRPr lang="en-GB" sz="6000" dirty="0"/>
          </a:p>
        </p:txBody>
      </p:sp>
      <p:pic>
        <p:nvPicPr>
          <p:cNvPr id="5" name="Picture Placeholder 4" descr="Weakness-in-small-business-model.png"/>
          <p:cNvPicPr>
            <a:picLocks noGrp="1" noChangeAspect="1"/>
          </p:cNvPicPr>
          <p:nvPr>
            <p:ph type="pic" idx="1"/>
          </p:nvPr>
        </p:nvPicPr>
        <p:blipFill>
          <a:blip r:embed="rId3" cstate="print"/>
          <a:srcRect l="4003" r="4003"/>
          <a:stretch>
            <a:fillRect/>
          </a:stretch>
        </p:blip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Management+Approaches.jpg"/>
          <p:cNvPicPr>
            <a:picLocks noGrp="1" noChangeAspect="1"/>
          </p:cNvPicPr>
          <p:nvPr>
            <p:ph type="pic" idx="1"/>
          </p:nvPr>
        </p:nvPicPr>
        <p:blipFill>
          <a:blip r:embed="rId3" cstate="print"/>
          <a:srcRect t="1852" b="1852"/>
          <a:stretch>
            <a:fillRect/>
          </a:stretch>
        </p:blipFill>
        <p:spPr>
          <a:xfrm>
            <a:off x="755576" y="476672"/>
            <a:ext cx="7776864" cy="5616624"/>
          </a:xfr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smtClean="0"/>
              <a:t>OPPORTUNITIES</a:t>
            </a:r>
            <a:endParaRPr lang="en-GB" sz="4800" dirty="0"/>
          </a:p>
        </p:txBody>
      </p:sp>
      <p:pic>
        <p:nvPicPr>
          <p:cNvPr id="5" name="Picture Placeholder 4" descr="oppotunities.jpg"/>
          <p:cNvPicPr>
            <a:picLocks noGrp="1" noChangeAspect="1"/>
          </p:cNvPicPr>
          <p:nvPr>
            <p:ph type="pic" idx="1"/>
          </p:nvPr>
        </p:nvPicPr>
        <p:blipFill>
          <a:blip r:embed="rId3" cstate="print"/>
          <a:srcRect l="3930" r="3930"/>
          <a:stretch>
            <a:fillRect/>
          </a:stretch>
        </p:blip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smtClean="0"/>
              <a:t>THREATS</a:t>
            </a:r>
            <a:endParaRPr lang="en-GB" sz="6000" dirty="0"/>
          </a:p>
        </p:txBody>
      </p:sp>
      <p:pic>
        <p:nvPicPr>
          <p:cNvPr id="5" name="Picture Placeholder 4" descr="hacker.jpg"/>
          <p:cNvPicPr>
            <a:picLocks noGrp="1" noChangeAspect="1"/>
          </p:cNvPicPr>
          <p:nvPr>
            <p:ph type="pic" idx="1"/>
          </p:nvPr>
        </p:nvPicPr>
        <p:blipFill>
          <a:blip r:embed="rId3" cstate="print"/>
          <a:srcRect t="3058" b="3058"/>
          <a:stretch>
            <a:fillRect/>
          </a:stretch>
        </p:blip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Placeholder 4" descr="Amazon-UK-723812.jpg"/>
          <p:cNvPicPr>
            <a:picLocks noGrp="1" noChangeAspect="1"/>
          </p:cNvPicPr>
          <p:nvPr>
            <p:ph type="pic" idx="1"/>
          </p:nvPr>
        </p:nvPicPr>
        <p:blipFill>
          <a:blip r:embed="rId3" cstate="print"/>
          <a:srcRect l="8931" r="8931"/>
          <a:stretch>
            <a:fillRect/>
          </a:stretch>
        </p:blipFill>
        <p:spPr>
          <a:xfrm>
            <a:off x="827584" y="476672"/>
            <a:ext cx="7704856" cy="5564618"/>
          </a:xfrm>
        </p:spPr>
      </p:pic>
      <p:sp>
        <p:nvSpPr>
          <p:cNvPr id="4" name="Text Placeholder 3"/>
          <p:cNvSpPr>
            <a:spLocks noGrp="1"/>
          </p:cNvSpPr>
          <p:nvPr>
            <p:ph type="body" sz="half" idx="2"/>
          </p:nvPr>
        </p:nvSpPr>
        <p:spPr>
          <a:xfrm>
            <a:off x="1619672" y="4941168"/>
            <a:ext cx="5486400" cy="530352"/>
          </a:xfrm>
        </p:spPr>
        <p:txBody>
          <a:bodyPr>
            <a:normAutofit fontScale="92500" lnSpcReduction="20000"/>
          </a:bodyPr>
          <a:lstStyle/>
          <a:p>
            <a:r>
              <a:rPr lang="en-GB" sz="3600" dirty="0" smtClean="0">
                <a:solidFill>
                  <a:schemeClr val="bg1"/>
                </a:solidFill>
                <a:latin typeface="Arial Black" pitchFamily="34" charset="0"/>
              </a:rPr>
              <a:t>A PESTAL ANALYSIS</a:t>
            </a:r>
          </a:p>
          <a:p>
            <a:endParaRPr lang="en-GB" dirty="0">
              <a:solidFill>
                <a:schemeClr val="bg1"/>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smtClean="0"/>
              <a:t>POLITICAL </a:t>
            </a:r>
            <a:endParaRPr lang="en-GB" sz="4800" dirty="0"/>
          </a:p>
        </p:txBody>
      </p:sp>
      <p:pic>
        <p:nvPicPr>
          <p:cNvPr id="5" name="Picture 4" descr="AM EU.jpg"/>
          <p:cNvPicPr>
            <a:picLocks noChangeAspect="1"/>
          </p:cNvPicPr>
          <p:nvPr/>
        </p:nvPicPr>
        <p:blipFill>
          <a:blip r:embed="rId3" cstate="print"/>
          <a:stretch>
            <a:fillRect/>
          </a:stretch>
        </p:blipFill>
        <p:spPr>
          <a:xfrm>
            <a:off x="395536" y="2060848"/>
            <a:ext cx="8353812" cy="4392488"/>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smtClean="0"/>
              <a:t>ECONOMIC</a:t>
            </a:r>
            <a:endParaRPr lang="en-GB" sz="4800" dirty="0"/>
          </a:p>
        </p:txBody>
      </p:sp>
      <p:pic>
        <p:nvPicPr>
          <p:cNvPr id="5" name="Picture Placeholder 4" descr="chartoftheday_4298_amazons_long_term_growth_n.jpg"/>
          <p:cNvPicPr>
            <a:picLocks noGrp="1" noChangeAspect="1"/>
          </p:cNvPicPr>
          <p:nvPr>
            <p:ph type="pic" idx="1"/>
          </p:nvPr>
        </p:nvPicPr>
        <p:blipFill>
          <a:blip r:embed="rId3" cstate="print"/>
          <a:srcRect l="673" r="673"/>
          <a:stretch>
            <a:fillRect/>
          </a:stretch>
        </p:blipFill>
        <p:spPr>
          <a:xfrm>
            <a:off x="1115616" y="1340768"/>
            <a:ext cx="6912768" cy="4992555"/>
          </a:xfr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smtClean="0"/>
              <a:t>TECHNOLOGICAL</a:t>
            </a:r>
            <a:endParaRPr lang="en-GB" sz="4000" dirty="0"/>
          </a:p>
        </p:txBody>
      </p:sp>
      <p:pic>
        <p:nvPicPr>
          <p:cNvPr id="5" name="Picture Placeholder 4" descr="multi-ethnic-young-people-using-smartphone-and-tablet-computers-outdoors_3179-48.jpg"/>
          <p:cNvPicPr>
            <a:picLocks noGrp="1" noChangeAspect="1"/>
          </p:cNvPicPr>
          <p:nvPr>
            <p:ph type="pic" idx="1"/>
          </p:nvPr>
        </p:nvPicPr>
        <p:blipFill>
          <a:blip r:embed="rId3" cstate="print"/>
          <a:srcRect l="3883" r="3883"/>
          <a:stretch>
            <a:fillRect/>
          </a:stretch>
        </p:blipFill>
        <p:spPr>
          <a:xfrm>
            <a:off x="755576" y="1268760"/>
            <a:ext cx="7078940" cy="5112568"/>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1124744"/>
            <a:ext cx="5486400" cy="522288"/>
          </a:xfrm>
        </p:spPr>
        <p:txBody>
          <a:bodyPr>
            <a:normAutofit fontScale="90000"/>
          </a:bodyPr>
          <a:lstStyle/>
          <a:p>
            <a:r>
              <a:rPr lang="en-GB" sz="4400" b="0" dirty="0" smtClean="0"/>
              <a:t>Environmental</a:t>
            </a:r>
            <a:r>
              <a:rPr lang="en-GB" dirty="0" smtClean="0"/>
              <a:t/>
            </a:r>
            <a:br>
              <a:rPr lang="en-GB" dirty="0" smtClean="0"/>
            </a:br>
            <a:endParaRPr lang="en-GB" dirty="0"/>
          </a:p>
        </p:txBody>
      </p:sp>
      <p:pic>
        <p:nvPicPr>
          <p:cNvPr id="5" name="Picture Placeholder 4" descr="monk.jpg"/>
          <p:cNvPicPr>
            <a:picLocks noGrp="1" noChangeAspect="1"/>
          </p:cNvPicPr>
          <p:nvPr>
            <p:ph type="pic" idx="1"/>
          </p:nvPr>
        </p:nvPicPr>
        <p:blipFill>
          <a:blip r:embed="rId3" cstate="print"/>
          <a:srcRect t="13889" b="13889"/>
          <a:stretch>
            <a:fillRect/>
          </a:stretch>
        </p:blipFill>
        <p:spPr>
          <a:xfrm>
            <a:off x="1331640" y="1484784"/>
            <a:ext cx="6782544" cy="4898504"/>
          </a:xfr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smtClean="0"/>
              <a:t>LEGAL</a:t>
            </a:r>
            <a:endParaRPr lang="en-GB" sz="4000" dirty="0"/>
          </a:p>
        </p:txBody>
      </p:sp>
      <p:pic>
        <p:nvPicPr>
          <p:cNvPr id="5" name="Picture Placeholder 4" descr="int law.jpg"/>
          <p:cNvPicPr>
            <a:picLocks noGrp="1" noChangeAspect="1"/>
          </p:cNvPicPr>
          <p:nvPr>
            <p:ph type="pic" idx="1"/>
          </p:nvPr>
        </p:nvPicPr>
        <p:blipFill>
          <a:blip r:embed="rId3" cstate="print"/>
          <a:srcRect l="8462" r="8462"/>
          <a:stretch>
            <a:fillRect/>
          </a:stretch>
        </p:blip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6" y="404664"/>
            <a:ext cx="8064896" cy="369332"/>
          </a:xfrm>
          <a:prstGeom prst="rect">
            <a:avLst/>
          </a:prstGeom>
          <a:noFill/>
        </p:spPr>
        <p:txBody>
          <a:bodyPr wrap="square" rtlCol="0">
            <a:spAutoFit/>
          </a:bodyPr>
          <a:lstStyle/>
          <a:p>
            <a:endParaRPr lang="en-GB" dirty="0"/>
          </a:p>
        </p:txBody>
      </p:sp>
      <p:sp>
        <p:nvSpPr>
          <p:cNvPr id="5" name="Rectangle 4"/>
          <p:cNvSpPr/>
          <p:nvPr/>
        </p:nvSpPr>
        <p:spPr>
          <a:xfrm>
            <a:off x="1835696" y="404664"/>
            <a:ext cx="5760640" cy="830997"/>
          </a:xfrm>
          <a:prstGeom prst="rect">
            <a:avLst/>
          </a:prstGeom>
        </p:spPr>
        <p:txBody>
          <a:bodyPr wrap="square">
            <a:spAutoFit/>
          </a:bodyPr>
          <a:lstStyle/>
          <a:p>
            <a:r>
              <a:rPr lang="en-US" sz="4800" b="1" dirty="0" smtClean="0"/>
              <a:t>BIBLIOGRAPHY</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651</TotalTime>
  <Words>2661</Words>
  <Application>Microsoft Office PowerPoint</Application>
  <PresentationFormat>On-screen Show (4:3)</PresentationFormat>
  <Paragraphs>128</Paragraphs>
  <Slides>21</Slides>
  <Notes>20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Apex</vt:lpstr>
      <vt:lpstr>   Contemporary Approaches to Management  BMSP4002  Assessment Component 2 </vt:lpstr>
      <vt:lpstr>Slide 2</vt:lpstr>
      <vt:lpstr>Jeff Bezos Founder and current CEO  Amazon.co.inc </vt:lpstr>
      <vt:lpstr>ORGANISATIONAL  STRUCTURE</vt:lpstr>
      <vt:lpstr>Slide 5</vt:lpstr>
      <vt:lpstr>Slide 6</vt:lpstr>
      <vt:lpstr>STRATEGY</vt:lpstr>
      <vt:lpstr>SUSTAINABILITY </vt:lpstr>
      <vt:lpstr>Slide 9</vt:lpstr>
      <vt:lpstr>STRENGTHS </vt:lpstr>
      <vt:lpstr>WEAKNESSES </vt:lpstr>
      <vt:lpstr>Slide 12</vt:lpstr>
      <vt:lpstr>OPPORTUNITIES</vt:lpstr>
      <vt:lpstr>THREATS</vt:lpstr>
      <vt:lpstr>Slide 15</vt:lpstr>
      <vt:lpstr>POLITICAL </vt:lpstr>
      <vt:lpstr>ECONOMIC</vt:lpstr>
      <vt:lpstr>TECHNOLOGICAL</vt:lpstr>
      <vt:lpstr>Environmental </vt:lpstr>
      <vt:lpstr>LEGAL</vt:lpstr>
      <vt:lpstr>Slide 21</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 BMSP4002</dc:title>
  <dc:creator> </dc:creator>
  <cp:lastModifiedBy> </cp:lastModifiedBy>
  <cp:revision>101</cp:revision>
  <dcterms:created xsi:type="dcterms:W3CDTF">2018-12-19T18:05:41Z</dcterms:created>
  <dcterms:modified xsi:type="dcterms:W3CDTF">2018-12-21T23:36:46Z</dcterms:modified>
</cp:coreProperties>
</file>