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83" r:id="rId6"/>
    <p:sldId id="339" r:id="rId7"/>
    <p:sldId id="368" r:id="rId8"/>
    <p:sldId id="371" r:id="rId9"/>
    <p:sldId id="358" r:id="rId10"/>
    <p:sldId id="359" r:id="rId11"/>
    <p:sldId id="369" r:id="rId12"/>
    <p:sldId id="370" r:id="rId13"/>
    <p:sldId id="367" r:id="rId14"/>
    <p:sldId id="354" r:id="rId15"/>
    <p:sldId id="357" r:id="rId16"/>
    <p:sldId id="29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94829"/>
  </p:normalViewPr>
  <p:slideViewPr>
    <p:cSldViewPr>
      <p:cViewPr varScale="1">
        <p:scale>
          <a:sx n="62" d="100"/>
          <a:sy n="62" d="100"/>
        </p:scale>
        <p:origin x="1536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AC28696-2494-481B-AB21-726FEC1F5EB0}" type="datetime1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0C3F-FF33-4742-84C7-49159C9F92A9}" type="datetime1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B1BB-F1FA-4979-A26C-88FFEF436469}" type="datetime1">
              <a:rPr lang="en-GB" smtClean="0"/>
              <a:t>15/10/2023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74CDF-5B4A-46D1-A082-4190757DF7FB}" type="datetime1">
              <a:rPr lang="en-GB" smtClean="0"/>
              <a:t>15/10/2023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2B6-85C8-4454-9550-3C4C8D7188CE}" type="datetime1">
              <a:rPr lang="en-GB" smtClean="0"/>
              <a:t>15/10/2023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29B3-753B-41A5-A177-F8A885AB8937}" type="datetime1">
              <a:rPr lang="en-GB" smtClean="0"/>
              <a:t>15/10/2023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FC513-D3B7-4C9D-BD8E-142FC361B2ED}" type="datetime1">
              <a:rPr lang="en-GB" smtClean="0"/>
              <a:t>15/10/2023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D249-0C08-4042-9F75-09B5FF7B9C5A}" type="datetime1">
              <a:rPr lang="en-GB" smtClean="0"/>
              <a:t>15/10/2023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854C-D8EF-4696-84FD-C7A612168C0A}" type="datetime1">
              <a:rPr lang="en-GB" smtClean="0"/>
              <a:t>15/10/2023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14BD-B5C9-405D-B470-AE2B81A6B41F}" type="datetime1">
              <a:rPr lang="en-GB" smtClean="0"/>
              <a:t>15/10/2023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807-2BCC-42C2-B986-5C045E773032}" type="datetime1">
              <a:rPr lang="en-GB" smtClean="0"/>
              <a:t>15/10/2023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0EBF8-E66B-49F1-96E1-871CE417A662}" type="datetime1">
              <a:rPr lang="en-GB" smtClean="0"/>
              <a:t>15/10/2023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054477"/>
            <a:ext cx="8856984" cy="4822794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Developing Innovation and Creativity for Business Advantage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(BMSW6102)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/>
              <a:t>Week 6 - BMWS 6102 Assignment Workshop/ Academic Surgery</a:t>
            </a:r>
            <a:br>
              <a:rPr lang="en-GB" sz="3600" b="1" dirty="0"/>
            </a:br>
            <a:r>
              <a:rPr lang="en-GB" sz="3600" b="1" dirty="0"/>
              <a:t> </a:t>
            </a:r>
            <a:br>
              <a:rPr lang="en-GB" sz="3600" b="1" dirty="0"/>
            </a:br>
            <a:endParaRPr lang="en-GB" altLang="en-US" sz="36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03AF93-101F-8B44-5618-727B6A6B3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A9E167-A935-BD87-2A5D-942505A76C53}"/>
              </a:ext>
            </a:extLst>
          </p:cNvPr>
          <p:cNvSpPr/>
          <p:nvPr/>
        </p:nvSpPr>
        <p:spPr>
          <a:xfrm>
            <a:off x="3275856" y="5157192"/>
            <a:ext cx="561662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Dr Oluwaseun Adegbite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44203"/>
          </a:xfrm>
        </p:spPr>
        <p:txBody>
          <a:bodyPr>
            <a:noAutofit/>
          </a:bodyPr>
          <a:lstStyle/>
          <a:p>
            <a:r>
              <a:rPr lang="en-GB" b="1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856984" cy="4190764"/>
          </a:xfrm>
        </p:spPr>
        <p:txBody>
          <a:bodyPr>
            <a:normAutofit/>
          </a:bodyPr>
          <a:lstStyle/>
          <a:p>
            <a:r>
              <a:rPr lang="en-US" sz="2800" b="1" dirty="0"/>
              <a:t>We will discuss the assignment question &amp; suggested structure to completing the assignment today.</a:t>
            </a:r>
          </a:p>
          <a:p>
            <a:r>
              <a:rPr lang="en-US" sz="2800" b="1" dirty="0"/>
              <a:t>You will have opportunity to show your work to the tutor for guidance, if you have started working on the assignment.</a:t>
            </a:r>
          </a:p>
          <a:p>
            <a:r>
              <a:rPr lang="en-US" sz="2800" b="1" dirty="0"/>
              <a:t>You will have the opportunity to receive in-class feedback on your assignment today, complete it and check the similarity on the Turnitin draft link.</a:t>
            </a:r>
            <a:endParaRPr lang="en-GB" sz="28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248473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b="1" dirty="0"/>
              <a:t>To commence…..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b="1" dirty="0"/>
              <a:t>Student should take time to read the assignment brief again and again to understand the key requirements expected of you.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en-GB" sz="2400" b="1" dirty="0"/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b="1" dirty="0"/>
              <a:t>Discuss your understanding/perspective of the assignment question(s) with the rest of the class.</a:t>
            </a:r>
            <a:endParaRPr lang="en-US" sz="2400" b="1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103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248473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4000" b="1" dirty="0"/>
              <a:t>Your lecturer take time to go through the assignment brief with you and explain- each part as stated in the following slides.</a:t>
            </a:r>
            <a:endParaRPr lang="en-US" sz="4000" b="1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379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248473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b="1" dirty="0"/>
              <a:t>- Introduction: -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b="1" dirty="0"/>
              <a:t>Briefly set the context and state the purpose of your report, as well as signpost the structure of your report – </a:t>
            </a:r>
            <a:r>
              <a:rPr lang="en-GB" sz="2400" b="1" dirty="0">
                <a:solidFill>
                  <a:srgbClr val="FF0000"/>
                </a:solidFill>
              </a:rPr>
              <a:t>use the relevant in-text citation to support your academic arguments.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/>
              <a:t>    (If you have not done so or you can improve on your draft work).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/>
              <a:t> *One or two concise paragraphs are more than sufficient.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/>
              <a:t>(Suggested word count – 100 /150 words).</a:t>
            </a:r>
            <a:endParaRPr lang="en-US" sz="2400" b="1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090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4608513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b="1" dirty="0"/>
              <a:t>Main body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b="1" dirty="0"/>
              <a:t>2.1 Describe the product and service offering of your selected company.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b="1" dirty="0"/>
              <a:t>- If the company has many products/services. Mention them and discuss in detail the main ones that contributed to the company’s competitiveness </a:t>
            </a:r>
            <a:r>
              <a:rPr lang="en-GB" sz="3200" b="1" dirty="0">
                <a:solidFill>
                  <a:srgbClr val="FF0000"/>
                </a:solidFill>
              </a:rPr>
              <a:t>– use the relevant in-text citation to support your academic arguments.</a:t>
            </a:r>
            <a:r>
              <a:rPr lang="en-GB" b="1" dirty="0">
                <a:solidFill>
                  <a:srgbClr val="FF0000"/>
                </a:solidFill>
              </a:rPr>
              <a:t>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GB" sz="2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06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2195"/>
          </a:xfrm>
        </p:spPr>
        <p:txBody>
          <a:bodyPr/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8579296" cy="496855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500" b="1" dirty="0"/>
              <a:t>In some instances, it could be a combination of its products/services and brand name (reputation).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500" b="1" dirty="0"/>
              <a:t>You can also mention the industry and the target customers of the company.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500" b="1" dirty="0"/>
              <a:t>The volume sold per financial year and if the company was once a market leader in its industry – </a:t>
            </a:r>
            <a:r>
              <a:rPr lang="en-GB" sz="2500" b="1" dirty="0">
                <a:solidFill>
                  <a:srgbClr val="FF0000"/>
                </a:solidFill>
              </a:rPr>
              <a:t>use the relevant in-text citation to support your academic arguments </a:t>
            </a:r>
            <a:r>
              <a:rPr lang="en-GB" sz="2500" b="1" dirty="0"/>
              <a:t>(500 words).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916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018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8784976" cy="4680521"/>
          </a:xfrm>
        </p:spPr>
        <p:txBody>
          <a:bodyPr>
            <a:normAutofit fontScale="92500"/>
          </a:bodyPr>
          <a:lstStyle/>
          <a:p>
            <a:pPr lvl="0" algn="just"/>
            <a:r>
              <a:rPr lang="en-US" sz="2700" b="1" dirty="0">
                <a:effectLst/>
                <a:ea typeface="Arial" panose="020B0604020202020204" pitchFamily="34" charset="0"/>
              </a:rPr>
              <a:t>3. Thereafter, discuss how innovation has influenced the company (positively or negatively).</a:t>
            </a:r>
          </a:p>
          <a:p>
            <a:pPr lvl="0" algn="just"/>
            <a:endParaRPr lang="en-US" sz="2700" b="1" dirty="0">
              <a:effectLst/>
              <a:ea typeface="Arial" panose="020B0604020202020204" pitchFamily="34" charset="0"/>
            </a:endParaRPr>
          </a:p>
          <a:p>
            <a:pPr lvl="0" algn="just"/>
            <a:r>
              <a:rPr lang="en-US" sz="2700" b="1" dirty="0">
                <a:ea typeface="Arial" panose="020B0604020202020204" pitchFamily="34" charset="0"/>
              </a:rPr>
              <a:t>Consider both sides of the coin how ability to innovative had positively influenced the company. And how inability to innovate or missed innovation has negatively influenced the company</a:t>
            </a:r>
            <a:r>
              <a:rPr lang="en-GB" sz="2700" b="1" dirty="0"/>
              <a:t> </a:t>
            </a:r>
            <a:r>
              <a:rPr lang="en-GB" sz="2700" b="1" dirty="0">
                <a:solidFill>
                  <a:srgbClr val="FF0000"/>
                </a:solidFill>
              </a:rPr>
              <a:t>– use the relevant in-text citation to support your academic arguments</a:t>
            </a:r>
            <a:r>
              <a:rPr lang="en-US" sz="2700" b="1" dirty="0">
                <a:solidFill>
                  <a:srgbClr val="FF0000"/>
                </a:solidFill>
                <a:ea typeface="Arial" panose="020B0604020202020204" pitchFamily="34" charset="0"/>
              </a:rPr>
              <a:t>.</a:t>
            </a:r>
          </a:p>
          <a:p>
            <a:pPr lvl="0" algn="just"/>
            <a:endParaRPr lang="en-US" sz="2700" b="1" dirty="0">
              <a:solidFill>
                <a:srgbClr val="FF0000"/>
              </a:solidFill>
              <a:ea typeface="Arial" panose="020B0604020202020204" pitchFamily="34" charset="0"/>
            </a:endParaRPr>
          </a:p>
          <a:p>
            <a:pPr lvl="0" algn="just"/>
            <a:r>
              <a:rPr lang="en-US" sz="2700" b="1" dirty="0">
                <a:effectLst/>
                <a:ea typeface="Arial" panose="020B0604020202020204" pitchFamily="34" charset="0"/>
              </a:rPr>
              <a:t>Give relevant examples in both cases – (500 words).</a:t>
            </a:r>
            <a:endParaRPr lang="en-GB" sz="2700" b="1" dirty="0">
              <a:effectLst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311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2195"/>
          </a:xfrm>
        </p:spPr>
        <p:txBody>
          <a:bodyPr>
            <a:normAutofit/>
          </a:bodyPr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4608513"/>
          </a:xfrm>
        </p:spPr>
        <p:txBody>
          <a:bodyPr>
            <a:normAutofit/>
          </a:bodyPr>
          <a:lstStyle/>
          <a:p>
            <a:pPr lvl="0" algn="just"/>
            <a:r>
              <a:rPr lang="en-US" sz="3400" b="1" dirty="0">
                <a:effectLst/>
                <a:latin typeface="+mj-lt"/>
                <a:ea typeface="Arial" panose="020B0604020202020204" pitchFamily="34" charset="0"/>
              </a:rPr>
              <a:t>4. In retrospect, apply SCAMPER model to the company.</a:t>
            </a:r>
          </a:p>
          <a:p>
            <a:pPr marL="0" lvl="0" indent="0" algn="just">
              <a:buNone/>
            </a:pPr>
            <a:endParaRPr lang="en-US" sz="3400" b="1" dirty="0">
              <a:effectLst/>
              <a:latin typeface="+mj-lt"/>
              <a:ea typeface="Arial" panose="020B0604020202020204" pitchFamily="34" charset="0"/>
            </a:endParaRPr>
          </a:p>
          <a:p>
            <a:pPr lvl="0" algn="just"/>
            <a:r>
              <a:rPr lang="en-US" sz="3400" b="1" dirty="0">
                <a:effectLst/>
                <a:latin typeface="+mj-lt"/>
                <a:ea typeface="Arial" panose="020B0604020202020204" pitchFamily="34" charset="0"/>
              </a:rPr>
              <a:t>Suggest how the company could have innovatively navigated the challenges in the market </a:t>
            </a:r>
            <a:r>
              <a:rPr lang="en-GB" sz="3600" b="1" dirty="0"/>
              <a:t>– </a:t>
            </a:r>
            <a:r>
              <a:rPr lang="en-GB" sz="3600" b="1" dirty="0">
                <a:solidFill>
                  <a:srgbClr val="FF0000"/>
                </a:solidFill>
              </a:rPr>
              <a:t>use the relevant in-text citation to support your academic arguments </a:t>
            </a:r>
            <a:r>
              <a:rPr lang="en-GB" sz="3600" b="1" dirty="0"/>
              <a:t>- </a:t>
            </a:r>
            <a:r>
              <a:rPr lang="en-US" sz="3400" b="1" dirty="0">
                <a:effectLst/>
                <a:latin typeface="+mj-lt"/>
                <a:ea typeface="Arial" panose="020B0604020202020204" pitchFamily="34" charset="0"/>
              </a:rPr>
              <a:t>(1000 words).</a:t>
            </a:r>
            <a:endParaRPr lang="en-GB" sz="3400" b="1" dirty="0">
              <a:effectLst/>
              <a:latin typeface="+mj-lt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78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EDC4-8414-5165-F8FB-C0CEC696C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281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Academic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B0EB-2229-4516-FDCE-364BDC9D2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764704"/>
            <a:ext cx="8435280" cy="475252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b="1" dirty="0"/>
              <a:t>4a. Based on your discussion thus far, provided recommendation on how companies can remain innovative - (150/250 words).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b="1" dirty="0"/>
              <a:t>4b. Summary or Brief Conclusion. Highlight the key issues discussed in the report (i.e., products/services of the company; how innovation (lack of it) positively and/or negatively influenced the company, etc.,) – (100/150 words).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B8DEA-EA63-366A-7970-2CCA5745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510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B3209-D68B-A993-8FD9-DF9464601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2195"/>
          </a:xfrm>
        </p:spPr>
        <p:txBody>
          <a:bodyPr/>
          <a:lstStyle/>
          <a:p>
            <a:r>
              <a:rPr lang="en-GB" b="1" dirty="0"/>
              <a:t>Academic Surgery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C56C6-576F-CEC2-49D9-D1A627F18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80728"/>
            <a:ext cx="8579296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4000" b="1" dirty="0"/>
              <a:t>Based on this assignment workshop:</a:t>
            </a:r>
          </a:p>
          <a:p>
            <a:pPr algn="just"/>
            <a:r>
              <a:rPr lang="en-US" sz="4000" b="1" dirty="0"/>
              <a:t>use the remaining time to review/revise your work;</a:t>
            </a:r>
          </a:p>
          <a:p>
            <a:pPr algn="just"/>
            <a:r>
              <a:rPr lang="en-US" sz="4000" b="1" dirty="0"/>
              <a:t>show your work to your tutor if you have completed it in accordance with the provided structure for further guidance (if required).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BE477-8B1C-DCEE-3F37-8525F9161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384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DB37F-3369-A651-E99C-7E5FB4674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850106"/>
          </a:xfrm>
        </p:spPr>
        <p:txBody>
          <a:bodyPr>
            <a:normAutofit/>
          </a:bodyPr>
          <a:lstStyle/>
          <a:p>
            <a:r>
              <a:rPr lang="en-US" sz="4400" b="1" dirty="0"/>
              <a:t>Assignment Drill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2BB92-662B-3B67-307F-A4832951A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341BA3-0088-5128-C89F-0BA364FBBBC1}"/>
              </a:ext>
            </a:extLst>
          </p:cNvPr>
          <p:cNvSpPr txBox="1"/>
          <p:nvPr/>
        </p:nvSpPr>
        <p:spPr>
          <a:xfrm>
            <a:off x="323528" y="980728"/>
            <a:ext cx="8496944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400" b="1" dirty="0"/>
              <a:t>The rest of the class, can you take time to complete your assignment, put it in the draft link to check the similarity?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US" sz="2800" dirty="0"/>
          </a:p>
          <a:p>
            <a:pPr algn="just"/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431CE6-7D0A-4955-A413-91CABA6223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80928"/>
            <a:ext cx="7560840" cy="2563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749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000" b="1" dirty="0"/>
              <a:t>Thank you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4E717-941D-DA60-2286-38AC85194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pic>
        <p:nvPicPr>
          <p:cNvPr id="8" name="Picture 7" descr="Thank You Teodor the Cat">
            <a:extLst>
              <a:ext uri="{FF2B5EF4-FFF2-40B4-BE49-F238E27FC236}">
                <a16:creationId xmlns:a16="http://schemas.microsoft.com/office/drawing/2014/main" id="{3CF79BFC-B2FB-452A-973E-CC341E9E8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6356" y="2996952"/>
            <a:ext cx="2011288" cy="201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303dbf9b-b85b-46a0-94f1-894078c07ecd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1707</TotalTime>
  <Words>640</Words>
  <Application>Microsoft Office PowerPoint</Application>
  <PresentationFormat>On-screen Show (4:3)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Developing Innovation and Creativity for Business Advantage (BMSW6102)  Week 6 - BMWS 6102 Assignment Workshop/ Academic Surgery   </vt:lpstr>
      <vt:lpstr>In this session…..</vt:lpstr>
      <vt:lpstr>Academic Surgery</vt:lpstr>
      <vt:lpstr>Academic Surgery</vt:lpstr>
      <vt:lpstr>Academic Surgery</vt:lpstr>
      <vt:lpstr>Academic Surgery</vt:lpstr>
      <vt:lpstr>Academic Surgery</vt:lpstr>
      <vt:lpstr>Academic Surgery</vt:lpstr>
      <vt:lpstr>Academic Surgery</vt:lpstr>
      <vt:lpstr>Academic Surgery</vt:lpstr>
      <vt:lpstr>Academic Surgery</vt:lpstr>
      <vt:lpstr>Assignment Drill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Creating Effective Teams</dc:title>
  <dc:creator>Buddhi Pathak</dc:creator>
  <cp:lastModifiedBy>Oluwaseun Adegbite</cp:lastModifiedBy>
  <cp:revision>74</cp:revision>
  <dcterms:created xsi:type="dcterms:W3CDTF">2020-06-28T09:39:14Z</dcterms:created>
  <dcterms:modified xsi:type="dcterms:W3CDTF">2023-10-15T07:07:10Z</dcterms:modified>
</cp:coreProperties>
</file>