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60" autoAdjust="0"/>
    <p:restoredTop sz="71795" autoAdjust="0"/>
  </p:normalViewPr>
  <p:slideViewPr>
    <p:cSldViewPr snapToGrid="0">
      <p:cViewPr>
        <p:scale>
          <a:sx n="57" d="100"/>
          <a:sy n="57" d="100"/>
        </p:scale>
        <p:origin x="-110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A260EA-31A0-4687-867B-6D788CC4600F}" type="datetimeFigureOut">
              <a:rPr lang="en-US" smtClean="0"/>
              <a:t>3/22/2023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6D55D0-24E6-49A9-BA95-5E4D535058EE}" type="slidenum">
              <a:rPr lang="en-US" smtClean="0"/>
              <a:t>‹#›</a:t>
            </a:fld>
            <a:endParaRPr lang="en-US"/>
          </a:p>
        </p:txBody>
      </p:sp>
    </p:spTree>
    <p:extLst>
      <p:ext uri="{BB962C8B-B14F-4D97-AF65-F5344CB8AC3E}">
        <p14:creationId xmlns:p14="http://schemas.microsoft.com/office/powerpoint/2010/main" val="2956829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56D55D0-24E6-49A9-BA95-5E4D535058EE}" type="slidenum">
              <a:rPr lang="en-US" smtClean="0"/>
              <a:t>1</a:t>
            </a:fld>
            <a:endParaRPr lang="en-US"/>
          </a:p>
        </p:txBody>
      </p:sp>
    </p:spTree>
    <p:extLst>
      <p:ext uri="{BB962C8B-B14F-4D97-AF65-F5344CB8AC3E}">
        <p14:creationId xmlns:p14="http://schemas.microsoft.com/office/powerpoint/2010/main" val="3652756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t>Human resource professionals need a diverse set of knowledge, skills, and behaviors (KSB) to perform well in a variety of roles within the business. As such, this presentation will go into the many KSBs needed by HR specialists across departments, walk through a SWOT analysis of one's own skill set, and single out areas where more training and education are necessary. As a bonus, it provides an in-depth analysis of the positive outcomes that might result from investing in the growth of HR officers via strategic learning and instruction. This article's goal is to aid HR professionals by shedding light on the most crucial KSB they need and providing concrete advice on how to acquire these abilities via training and education.</a:t>
            </a:r>
          </a:p>
          <a:p>
            <a:pPr algn="just">
              <a:lnSpc>
                <a:spcPct val="150000"/>
              </a:lnSpc>
            </a:pPr>
            <a:endParaRPr lang="en-US" dirty="0" smtClean="0"/>
          </a:p>
          <a:p>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3</a:t>
            </a:fld>
            <a:endParaRPr lang="en-US"/>
          </a:p>
        </p:txBody>
      </p:sp>
    </p:spTree>
    <p:extLst>
      <p:ext uri="{BB962C8B-B14F-4D97-AF65-F5344CB8AC3E}">
        <p14:creationId xmlns:p14="http://schemas.microsoft.com/office/powerpoint/2010/main" val="188449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smtClean="0"/>
              <a:t>Success in the field of human resources requires a wide variety of abilities on the part of professionals working in different areas of an organization like Tesco. HR experts should have a strong grasp of the following main areas of KSB:</a:t>
            </a:r>
          </a:p>
          <a:p>
            <a:pPr marL="0" indent="0" algn="just">
              <a:buNone/>
            </a:pPr>
            <a:r>
              <a:rPr lang="en-US" sz="1200" u="sng" dirty="0" smtClean="0"/>
              <a:t>Knowledge:</a:t>
            </a:r>
            <a:endParaRPr lang="en-US" sz="1200" dirty="0" smtClean="0"/>
          </a:p>
          <a:p>
            <a:pPr lvl="0" algn="just"/>
            <a:r>
              <a:rPr lang="en-US" sz="1200" dirty="0" smtClean="0"/>
              <a:t>Familiarity with employment rules and statutes, especially those about racism, health and safety, and employment (Farrukh et al., 2018).</a:t>
            </a:r>
          </a:p>
          <a:p>
            <a:pPr lvl="0" algn="just"/>
            <a:r>
              <a:rPr lang="en-US" sz="1200" dirty="0" smtClean="0"/>
              <a:t>Proficient knowledge of human resource (HR) techniques and developments such as job satisfaction, asset administration, and diversity and inclusion (Farrukh et al., 2018).</a:t>
            </a:r>
          </a:p>
          <a:p>
            <a:pPr lvl="0" algn="just"/>
            <a:r>
              <a:rPr lang="en-US" sz="1200" dirty="0" smtClean="0"/>
              <a:t>Familiarity with the internal workings of the firm like Tesco and its rules and procedures (Farrukh et al., 2018).</a:t>
            </a:r>
          </a:p>
          <a:p>
            <a:pPr lvl="0" algn="just"/>
            <a:r>
              <a:rPr lang="en-US" sz="1200" dirty="0" smtClean="0"/>
              <a:t>Knowledge of human resources (HR) software and hardware, including applicant tracking systems and HR analytics programs (Farrukh et al., 2018).</a:t>
            </a:r>
          </a:p>
          <a:p>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4</a:t>
            </a:fld>
            <a:endParaRPr lang="en-US"/>
          </a:p>
        </p:txBody>
      </p:sp>
    </p:spTree>
    <p:extLst>
      <p:ext uri="{BB962C8B-B14F-4D97-AF65-F5344CB8AC3E}">
        <p14:creationId xmlns:p14="http://schemas.microsoft.com/office/powerpoint/2010/main" val="1499165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Skills:</a:t>
            </a:r>
          </a:p>
          <a:p>
            <a:pPr lvl="0"/>
            <a:r>
              <a:rPr lang="en-US" sz="1200" kern="1200" dirty="0" smtClean="0">
                <a:solidFill>
                  <a:schemeClr val="tx1"/>
                </a:solidFill>
                <a:effectLst/>
                <a:latin typeface="+mn-lt"/>
                <a:ea typeface="+mn-ea"/>
                <a:cs typeface="+mn-cs"/>
              </a:rPr>
              <a:t>Superior ability to express oneself and interact with others (Saling and Do, 2020).</a:t>
            </a:r>
          </a:p>
          <a:p>
            <a:pPr lvl="0"/>
            <a:r>
              <a:rPr lang="en-US" sz="1200" kern="1200" dirty="0" smtClean="0">
                <a:solidFill>
                  <a:schemeClr val="tx1"/>
                </a:solidFill>
                <a:effectLst/>
                <a:latin typeface="+mn-lt"/>
                <a:ea typeface="+mn-ea"/>
                <a:cs typeface="+mn-cs"/>
              </a:rPr>
              <a:t>The ability to think critically and solve problems (Saling and Do, 2020).</a:t>
            </a:r>
          </a:p>
          <a:p>
            <a:pPr lvl="0"/>
            <a:r>
              <a:rPr lang="en-US" sz="1200" kern="1200" dirty="0" smtClean="0">
                <a:solidFill>
                  <a:schemeClr val="tx1"/>
                </a:solidFill>
                <a:effectLst/>
                <a:latin typeface="+mn-lt"/>
                <a:ea typeface="+mn-ea"/>
                <a:cs typeface="+mn-cs"/>
              </a:rPr>
              <a:t>Capable of effectively managing and planning projects (Saling and Do, 2020).</a:t>
            </a:r>
          </a:p>
          <a:p>
            <a:pPr lvl="0"/>
            <a:r>
              <a:rPr lang="en-US" sz="1200" kern="1200" dirty="0" smtClean="0">
                <a:solidFill>
                  <a:schemeClr val="tx1"/>
                </a:solidFill>
                <a:effectLst/>
                <a:latin typeface="+mn-lt"/>
                <a:ea typeface="+mn-ea"/>
                <a:cs typeface="+mn-cs"/>
              </a:rPr>
              <a:t>Capability to work well with others and establish rapport with people at various organizational levels (Saling and Do, 2020).</a:t>
            </a:r>
          </a:p>
          <a:p>
            <a:pPr lvl="0"/>
            <a:r>
              <a:rPr lang="en-US" sz="1200" kern="1200" dirty="0" smtClean="0">
                <a:solidFill>
                  <a:schemeClr val="tx1"/>
                </a:solidFill>
                <a:effectLst/>
                <a:latin typeface="+mn-lt"/>
                <a:ea typeface="+mn-ea"/>
                <a:cs typeface="+mn-cs"/>
              </a:rPr>
              <a:t>Capability to handle a variety of responsibilities at once and excel in a high-pressure setting (Saling and Do, 2020).</a:t>
            </a:r>
          </a:p>
          <a:p>
            <a:pPr lvl="0"/>
            <a:r>
              <a:rPr lang="en-US" sz="1200" kern="1200" dirty="0" smtClean="0">
                <a:solidFill>
                  <a:schemeClr val="tx1"/>
                </a:solidFill>
                <a:effectLst/>
                <a:latin typeface="+mn-lt"/>
                <a:ea typeface="+mn-ea"/>
                <a:cs typeface="+mn-cs"/>
              </a:rPr>
              <a:t>Skills in conflict resolution and negotiation (Saling and Do, 2020).</a:t>
            </a:r>
          </a:p>
          <a:p>
            <a:pPr lvl="0"/>
            <a:r>
              <a:rPr lang="en-US" sz="1200" kern="1200" dirty="0" smtClean="0">
                <a:solidFill>
                  <a:schemeClr val="tx1"/>
                </a:solidFill>
                <a:effectLst/>
                <a:latin typeface="+mn-lt"/>
                <a:ea typeface="+mn-ea"/>
                <a:cs typeface="+mn-cs"/>
              </a:rPr>
              <a:t>Skilled in managing one's time and resources (Saling and Do,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5</a:t>
            </a:fld>
            <a:endParaRPr lang="en-US"/>
          </a:p>
        </p:txBody>
      </p:sp>
    </p:spTree>
    <p:extLst>
      <p:ext uri="{BB962C8B-B14F-4D97-AF65-F5344CB8AC3E}">
        <p14:creationId xmlns:p14="http://schemas.microsoft.com/office/powerpoint/2010/main" val="891277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Behaviors:</a:t>
            </a:r>
          </a:p>
          <a:p>
            <a:pPr lvl="0"/>
            <a:r>
              <a:rPr lang="en-US" sz="1200" kern="1200" dirty="0" smtClean="0">
                <a:solidFill>
                  <a:schemeClr val="tx1"/>
                </a:solidFill>
                <a:effectLst/>
                <a:latin typeface="+mn-lt"/>
                <a:ea typeface="+mn-ea"/>
                <a:cs typeface="+mn-cs"/>
              </a:rPr>
              <a:t>Always displays a high level of integrity and professionalism (Amin and Rubel, 2020).</a:t>
            </a:r>
          </a:p>
          <a:p>
            <a:pPr lvl="0"/>
            <a:r>
              <a:rPr lang="en-US" sz="1200" kern="1200" dirty="0" smtClean="0">
                <a:solidFill>
                  <a:schemeClr val="tx1"/>
                </a:solidFill>
                <a:effectLst/>
                <a:latin typeface="+mn-lt"/>
                <a:ea typeface="+mn-ea"/>
                <a:cs typeface="+mn-cs"/>
              </a:rPr>
              <a:t>Manifests a desire for further education and growth (Amin and Rubel, 2020)</a:t>
            </a:r>
          </a:p>
          <a:p>
            <a:pPr lvl="0"/>
            <a:r>
              <a:rPr lang="en-US" sz="1200" kern="1200" dirty="0" smtClean="0">
                <a:solidFill>
                  <a:schemeClr val="tx1"/>
                </a:solidFill>
                <a:effectLst/>
                <a:latin typeface="+mn-lt"/>
                <a:ea typeface="+mn-ea"/>
                <a:cs typeface="+mn-cs"/>
              </a:rPr>
              <a:t>Keeps secrets and acts with honor at all times (Amin and Rubel, 2020)</a:t>
            </a:r>
          </a:p>
          <a:p>
            <a:pPr lvl="0"/>
            <a:r>
              <a:rPr lang="en-US" sz="1200" kern="1200" dirty="0" smtClean="0">
                <a:solidFill>
                  <a:schemeClr val="tx1"/>
                </a:solidFill>
                <a:effectLst/>
                <a:latin typeface="+mn-lt"/>
                <a:ea typeface="+mn-ea"/>
                <a:cs typeface="+mn-cs"/>
              </a:rPr>
              <a:t>Demonstrates the capacity to adjust to new circumstances and meet the demands of the company (Amin and Rubel, 2020)</a:t>
            </a:r>
          </a:p>
          <a:p>
            <a:pPr lvl="0"/>
            <a:r>
              <a:rPr lang="en-US" sz="1200" kern="1200" dirty="0" smtClean="0">
                <a:solidFill>
                  <a:schemeClr val="tx1"/>
                </a:solidFill>
                <a:effectLst/>
                <a:latin typeface="+mn-lt"/>
                <a:ea typeface="+mn-ea"/>
                <a:cs typeface="+mn-cs"/>
              </a:rPr>
              <a:t>Gains the respect of the workforce and the community at large (Amin and Rubel, 2020)</a:t>
            </a:r>
          </a:p>
          <a:p>
            <a:pPr lvl="0"/>
            <a:r>
              <a:rPr lang="en-US" sz="1200" kern="1200" dirty="0" smtClean="0">
                <a:solidFill>
                  <a:schemeClr val="tx1"/>
                </a:solidFill>
                <a:effectLst/>
                <a:latin typeface="+mn-lt"/>
                <a:ea typeface="+mn-ea"/>
                <a:cs typeface="+mn-cs"/>
              </a:rPr>
              <a:t>Exemplifies an optimistic and assertive strategy for handling challenges (Amin and Rubel,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6</a:t>
            </a:fld>
            <a:endParaRPr lang="en-US"/>
          </a:p>
        </p:txBody>
      </p:sp>
    </p:spTree>
    <p:extLst>
      <p:ext uri="{BB962C8B-B14F-4D97-AF65-F5344CB8AC3E}">
        <p14:creationId xmlns:p14="http://schemas.microsoft.com/office/powerpoint/2010/main" val="129882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 personal skills audit involves identifying my strengths and weaknesses in terms of knowledge, skills, and behaviors. This process allows me to identify areas where I excel and areas where I may need to improve.</a:t>
            </a:r>
          </a:p>
          <a:p>
            <a:r>
              <a:rPr lang="en-US" sz="1200" u="sng" kern="1200" dirty="0" smtClean="0">
                <a:solidFill>
                  <a:schemeClr val="tx1"/>
                </a:solidFill>
                <a:effectLst/>
                <a:latin typeface="+mn-lt"/>
                <a:ea typeface="+mn-ea"/>
                <a:cs typeface="+mn-cs"/>
              </a:rPr>
              <a:t>Personal SWOT analysis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Strengths</a:t>
            </a:r>
          </a:p>
          <a:p>
            <a:r>
              <a:rPr lang="en-US" sz="1200" kern="1200" dirty="0" smtClean="0">
                <a:solidFill>
                  <a:schemeClr val="tx1"/>
                </a:solidFill>
                <a:effectLst/>
                <a:latin typeface="+mn-lt"/>
                <a:ea typeface="+mn-ea"/>
                <a:cs typeface="+mn-cs"/>
              </a:rPr>
              <a:t>Weaknesses</a:t>
            </a:r>
          </a:p>
          <a:p>
            <a:pPr lvl="0"/>
            <a:r>
              <a:rPr lang="en-US" sz="1200" kern="1200" dirty="0" smtClean="0">
                <a:solidFill>
                  <a:schemeClr val="tx1"/>
                </a:solidFill>
                <a:effectLst/>
                <a:latin typeface="+mn-lt"/>
                <a:ea typeface="+mn-ea"/>
                <a:cs typeface="+mn-cs"/>
              </a:rPr>
              <a:t>Effective verbal and social skills</a:t>
            </a:r>
          </a:p>
          <a:p>
            <a:pPr lvl="0"/>
            <a:r>
              <a:rPr lang="en-US" sz="1200" kern="1200" dirty="0" smtClean="0">
                <a:solidFill>
                  <a:schemeClr val="tx1"/>
                </a:solidFill>
                <a:effectLst/>
                <a:latin typeface="+mn-lt"/>
                <a:ea typeface="+mn-ea"/>
                <a:cs typeface="+mn-cs"/>
              </a:rPr>
              <a:t>Careful and well-organized</a:t>
            </a:r>
          </a:p>
          <a:p>
            <a:pPr lvl="0"/>
            <a:r>
              <a:rPr lang="en-US" sz="1200" kern="1200" dirty="0" smtClean="0">
                <a:solidFill>
                  <a:schemeClr val="tx1"/>
                </a:solidFill>
                <a:effectLst/>
                <a:latin typeface="+mn-lt"/>
                <a:ea typeface="+mn-ea"/>
                <a:cs typeface="+mn-cs"/>
              </a:rPr>
              <a:t>One who thinks beyond the box to find solutions (Rangkuti, 2015).</a:t>
            </a:r>
          </a:p>
          <a:p>
            <a:pPr lvl="0"/>
            <a:r>
              <a:rPr lang="en-US" sz="1200" kern="1200" dirty="0" smtClean="0">
                <a:solidFill>
                  <a:schemeClr val="tx1"/>
                </a:solidFill>
                <a:effectLst/>
                <a:latin typeface="+mn-lt"/>
                <a:ea typeface="+mn-ea"/>
                <a:cs typeface="+mn-cs"/>
              </a:rPr>
              <a:t>Capacity for rapid learning and adaptation</a:t>
            </a:r>
          </a:p>
          <a:p>
            <a:pPr lvl="0"/>
            <a:r>
              <a:rPr lang="en-US" sz="1200" kern="1200" dirty="0" smtClean="0">
                <a:solidFill>
                  <a:schemeClr val="tx1"/>
                </a:solidFill>
                <a:effectLst/>
                <a:latin typeface="+mn-lt"/>
                <a:ea typeface="+mn-ea"/>
                <a:cs typeface="+mn-cs"/>
              </a:rPr>
              <a:t>High work ethic and independent drive</a:t>
            </a:r>
          </a:p>
          <a:p>
            <a:pPr lvl="0"/>
            <a:r>
              <a:rPr lang="en-US" sz="1200" kern="1200" dirty="0" smtClean="0">
                <a:solidFill>
                  <a:schemeClr val="tx1"/>
                </a:solidFill>
                <a:effectLst/>
                <a:latin typeface="+mn-lt"/>
                <a:ea typeface="+mn-ea"/>
                <a:cs typeface="+mn-cs"/>
              </a:rPr>
              <a:t>Having difficulty with presentations and public speaking.</a:t>
            </a:r>
          </a:p>
          <a:p>
            <a:pPr lvl="0"/>
            <a:r>
              <a:rPr lang="en-US" sz="1200" kern="1200" dirty="0" smtClean="0">
                <a:solidFill>
                  <a:schemeClr val="tx1"/>
                </a:solidFill>
                <a:effectLst/>
                <a:latin typeface="+mn-lt"/>
                <a:ea typeface="+mn-ea"/>
                <a:cs typeface="+mn-cs"/>
              </a:rPr>
              <a:t>An inclination to put off doing things until later, especially if they are boring or unpleasant (Rangkuti, 2015).</a:t>
            </a:r>
          </a:p>
          <a:p>
            <a:pPr lvl="0"/>
            <a:r>
              <a:rPr lang="en-US" sz="1200" kern="1200" dirty="0" smtClean="0">
                <a:solidFill>
                  <a:schemeClr val="tx1"/>
                </a:solidFill>
                <a:effectLst/>
                <a:latin typeface="+mn-lt"/>
                <a:ea typeface="+mn-ea"/>
                <a:cs typeface="+mn-cs"/>
              </a:rPr>
              <a:t>Challenges in entrusting others with responsibility and delegating work (Rangkuti, 2015).</a:t>
            </a:r>
          </a:p>
          <a:p>
            <a:r>
              <a:rPr lang="en-US" sz="1200" kern="1200" dirty="0" smtClean="0">
                <a:solidFill>
                  <a:schemeClr val="tx1"/>
                </a:solidFill>
                <a:effectLst/>
                <a:latin typeface="+mn-lt"/>
                <a:ea typeface="+mn-ea"/>
                <a:cs typeface="+mn-cs"/>
              </a:rPr>
              <a:t>Opportunities</a:t>
            </a:r>
          </a:p>
          <a:p>
            <a:r>
              <a:rPr lang="en-US" sz="1200" kern="1200" dirty="0" smtClean="0">
                <a:solidFill>
                  <a:schemeClr val="tx1"/>
                </a:solidFill>
                <a:effectLst/>
                <a:latin typeface="+mn-lt"/>
                <a:ea typeface="+mn-ea"/>
                <a:cs typeface="+mn-cs"/>
              </a:rPr>
              <a:t>Threats</a:t>
            </a:r>
          </a:p>
          <a:p>
            <a:pPr lvl="0"/>
            <a:r>
              <a:rPr lang="en-US" sz="1200" kern="1200" dirty="0" smtClean="0">
                <a:solidFill>
                  <a:schemeClr val="tx1"/>
                </a:solidFill>
                <a:effectLst/>
                <a:latin typeface="+mn-lt"/>
                <a:ea typeface="+mn-ea"/>
                <a:cs typeface="+mn-cs"/>
              </a:rPr>
              <a:t>Pursuing further study and honing one's craft to excel in one's chosen field (Herman, 2017).</a:t>
            </a:r>
          </a:p>
          <a:p>
            <a:pPr lvl="0"/>
            <a:r>
              <a:rPr lang="en-US" sz="1200" kern="1200" dirty="0" smtClean="0">
                <a:solidFill>
                  <a:schemeClr val="tx1"/>
                </a:solidFill>
                <a:effectLst/>
                <a:latin typeface="+mn-lt"/>
                <a:ea typeface="+mn-ea"/>
                <a:cs typeface="+mn-cs"/>
              </a:rPr>
              <a:t>Communicating with other experts in the subject to learn from them and find employment possibilities (Herman, 2017).</a:t>
            </a:r>
          </a:p>
          <a:p>
            <a:pPr lvl="0"/>
            <a:r>
              <a:rPr lang="en-US" sz="1200" kern="1200" dirty="0" smtClean="0">
                <a:solidFill>
                  <a:schemeClr val="tx1"/>
                </a:solidFill>
                <a:effectLst/>
                <a:latin typeface="+mn-lt"/>
                <a:ea typeface="+mn-ea"/>
                <a:cs typeface="+mn-cs"/>
              </a:rPr>
              <a:t>Get experience and a resume by doing volunteer or freelancing work (Herman, 2017).</a:t>
            </a:r>
          </a:p>
          <a:p>
            <a:pPr lvl="0"/>
            <a:r>
              <a:rPr lang="en-US" sz="1200" kern="1200" dirty="0" smtClean="0">
                <a:solidFill>
                  <a:schemeClr val="tx1"/>
                </a:solidFill>
                <a:effectLst/>
                <a:latin typeface="+mn-lt"/>
                <a:ea typeface="+mn-ea"/>
                <a:cs typeface="+mn-cs"/>
              </a:rPr>
              <a:t>Working in tandem with others to generate novel ideas and undertakings (Herman, 2017).</a:t>
            </a:r>
          </a:p>
          <a:p>
            <a:pPr lvl="0"/>
            <a:r>
              <a:rPr lang="en-US" sz="1200" kern="1200" dirty="0" smtClean="0">
                <a:solidFill>
                  <a:schemeClr val="tx1"/>
                </a:solidFill>
                <a:effectLst/>
                <a:latin typeface="+mn-lt"/>
                <a:ea typeface="+mn-ea"/>
                <a:cs typeface="+mn-cs"/>
              </a:rPr>
              <a:t>As a result of economic uncertainty or fluctuations in the employment market (Herman, 2017).</a:t>
            </a:r>
          </a:p>
          <a:p>
            <a:pPr lvl="0"/>
            <a:r>
              <a:rPr lang="en-US" sz="1200" kern="1200" dirty="0" smtClean="0">
                <a:solidFill>
                  <a:schemeClr val="tx1"/>
                </a:solidFill>
                <a:effectLst/>
                <a:latin typeface="+mn-lt"/>
                <a:ea typeface="+mn-ea"/>
                <a:cs typeface="+mn-cs"/>
              </a:rPr>
              <a:t>Developments in technology that may call for training or education</a:t>
            </a:r>
          </a:p>
          <a:p>
            <a:pPr lvl="0"/>
            <a:r>
              <a:rPr lang="en-US" sz="1200" kern="1200" dirty="0" smtClean="0">
                <a:solidFill>
                  <a:schemeClr val="tx1"/>
                </a:solidFill>
                <a:effectLst/>
                <a:latin typeface="+mn-lt"/>
                <a:ea typeface="+mn-ea"/>
                <a:cs typeface="+mn-cs"/>
              </a:rPr>
              <a:t>Commitments to friends, family, or hobbies might cut into work time (Herman, 2017).</a:t>
            </a:r>
          </a:p>
          <a:p>
            <a:pPr lvl="0"/>
            <a:r>
              <a:rPr lang="en-US" sz="1200" kern="1200" dirty="0" smtClean="0">
                <a:solidFill>
                  <a:schemeClr val="tx1"/>
                </a:solidFill>
                <a:effectLst/>
                <a:latin typeface="+mn-lt"/>
                <a:ea typeface="+mn-ea"/>
                <a:cs typeface="+mn-cs"/>
              </a:rPr>
              <a:t>Physical or monetary incapacity are examples of such limits.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7</a:t>
            </a:fld>
            <a:endParaRPr lang="en-US"/>
          </a:p>
        </p:txBody>
      </p:sp>
    </p:spTree>
    <p:extLst>
      <p:ext uri="{BB962C8B-B14F-4D97-AF65-F5344CB8AC3E}">
        <p14:creationId xmlns:p14="http://schemas.microsoft.com/office/powerpoint/2010/main" val="3276137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8</a:t>
            </a:fld>
            <a:endParaRPr lang="en-US"/>
          </a:p>
        </p:txBody>
      </p:sp>
    </p:spTree>
    <p:extLst>
      <p:ext uri="{BB962C8B-B14F-4D97-AF65-F5344CB8AC3E}">
        <p14:creationId xmlns:p14="http://schemas.microsoft.com/office/powerpoint/2010/main" val="2905434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9</a:t>
            </a:fld>
            <a:endParaRPr lang="en-US"/>
          </a:p>
        </p:txBody>
      </p:sp>
    </p:spTree>
    <p:extLst>
      <p:ext uri="{BB962C8B-B14F-4D97-AF65-F5344CB8AC3E}">
        <p14:creationId xmlns:p14="http://schemas.microsoft.com/office/powerpoint/2010/main" val="3809335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10</a:t>
            </a:fld>
            <a:endParaRPr lang="en-US"/>
          </a:p>
        </p:txBody>
      </p:sp>
    </p:spTree>
    <p:extLst>
      <p:ext uri="{BB962C8B-B14F-4D97-AF65-F5344CB8AC3E}">
        <p14:creationId xmlns:p14="http://schemas.microsoft.com/office/powerpoint/2010/main" val="1313072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Training and Development Needs: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following are the areas in which I feel I need the most improvement based on the results of my own SWOT analysis and audit of my current skill set:</a:t>
            </a:r>
          </a:p>
          <a:p>
            <a:pPr lvl="0"/>
            <a:r>
              <a:rPr lang="en-US" sz="1200" kern="1200" dirty="0" smtClean="0">
                <a:solidFill>
                  <a:schemeClr val="tx1"/>
                </a:solidFill>
                <a:effectLst/>
                <a:latin typeface="+mn-lt"/>
                <a:ea typeface="+mn-ea"/>
                <a:cs typeface="+mn-cs"/>
              </a:rPr>
              <a:t>In front of an audience: I need to get over my fear of public speaking and take some lessons or join a group to do so.</a:t>
            </a:r>
          </a:p>
          <a:p>
            <a:pPr lvl="0"/>
            <a:r>
              <a:rPr lang="en-US" sz="1200" kern="1200" dirty="0" smtClean="0">
                <a:solidFill>
                  <a:schemeClr val="tx1"/>
                </a:solidFill>
                <a:effectLst/>
                <a:latin typeface="+mn-lt"/>
                <a:ea typeface="+mn-ea"/>
                <a:cs typeface="+mn-cs"/>
              </a:rPr>
              <a:t>To Solve a Conflict: Take part in courses to hone my abilities in resolving conflict and improving interpersonal relationships.</a:t>
            </a:r>
          </a:p>
          <a:p>
            <a:pPr lvl="0"/>
            <a:r>
              <a:rPr lang="en-US" sz="1200" kern="1200" dirty="0" smtClean="0">
                <a:solidFill>
                  <a:schemeClr val="tx1"/>
                </a:solidFill>
                <a:effectLst/>
                <a:latin typeface="+mn-lt"/>
                <a:ea typeface="+mn-ea"/>
                <a:cs typeface="+mn-cs"/>
              </a:rPr>
              <a:t>Competence in Negotiation: Take a class or attend a workshop on the subject of negotiation if I want to improve my bargaining skills.</a:t>
            </a:r>
          </a:p>
          <a:p>
            <a:pPr lvl="0"/>
            <a:r>
              <a:rPr lang="en-US" sz="1200" kern="1200" dirty="0" smtClean="0">
                <a:solidFill>
                  <a:schemeClr val="tx1"/>
                </a:solidFill>
                <a:effectLst/>
                <a:latin typeface="+mn-lt"/>
                <a:ea typeface="+mn-ea"/>
                <a:cs typeface="+mn-cs"/>
              </a:rPr>
              <a:t>Leadership: Get experience leading and managing teams via volunteer work in leadership positions (Hamid, 2018).</a:t>
            </a:r>
          </a:p>
          <a:p>
            <a:pPr lvl="0"/>
            <a:r>
              <a:rPr lang="en-US" sz="1200" kern="1200" dirty="0" smtClean="0">
                <a:solidFill>
                  <a:schemeClr val="tx1"/>
                </a:solidFill>
                <a:effectLst/>
                <a:latin typeface="+mn-lt"/>
                <a:ea typeface="+mn-ea"/>
                <a:cs typeface="+mn-cs"/>
              </a:rPr>
              <a:t>Having a sense of culture: Participate in seminars and training programs to learn about cultural differences and how to communicate effectively with people from other backgrounds (Hamid, 2018).</a:t>
            </a:r>
          </a:p>
          <a:p>
            <a:r>
              <a:rPr lang="en-US" sz="1200" kern="1200" dirty="0" smtClean="0">
                <a:solidFill>
                  <a:schemeClr val="tx1"/>
                </a:solidFill>
                <a:effectLst/>
                <a:latin typeface="+mn-lt"/>
                <a:ea typeface="+mn-ea"/>
                <a:cs typeface="+mn-cs"/>
              </a:rPr>
              <a:t>To sum up, I have been able to pinpoint where I need further education or experience by analyzing my current skill set using a SWOT analysis. Training and development will help me meet these requirements, allowing me to grow in my present position and be better prepared for future ones.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11</a:t>
            </a:fld>
            <a:endParaRPr lang="en-US"/>
          </a:p>
        </p:txBody>
      </p:sp>
    </p:spTree>
    <p:extLst>
      <p:ext uri="{BB962C8B-B14F-4D97-AF65-F5344CB8AC3E}">
        <p14:creationId xmlns:p14="http://schemas.microsoft.com/office/powerpoint/2010/main" val="2941993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Benefits to the Organization: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Better Human Resources Procedures: An HR professional with the right training may help bring in fresh perspectives and innovative solutions for Tesco, ultimately leading to more effective HR operations. They can make hiring, onboarding, and monitoring employees' performance more efficient (Brown, 2019).</a:t>
            </a:r>
          </a:p>
          <a:p>
            <a:r>
              <a:rPr lang="en-US" sz="1200" kern="1200" dirty="0" smtClean="0">
                <a:solidFill>
                  <a:schemeClr val="tx1"/>
                </a:solidFill>
                <a:effectLst/>
                <a:latin typeface="+mn-lt"/>
                <a:ea typeface="+mn-ea"/>
                <a:cs typeface="+mn-cs"/>
              </a:rPr>
              <a:t>Rules Obeyed: The Human Resources department is accountable for monitoring and enforcing adherence to all applicable employment rules and regulations. Tesco values compliance and will have an HR officer who is well-versed in keeping up with the current rules and regulations (Brown, 2019).</a:t>
            </a:r>
          </a:p>
          <a:p>
            <a:r>
              <a:rPr lang="en-US" sz="1200" kern="1200" dirty="0" smtClean="0">
                <a:solidFill>
                  <a:schemeClr val="tx1"/>
                </a:solidFill>
                <a:effectLst/>
                <a:latin typeface="+mn-lt"/>
                <a:ea typeface="+mn-ea"/>
                <a:cs typeface="+mn-cs"/>
              </a:rPr>
              <a:t>Reduced Employee Turnover Rates: Those in charge of human resources (HR) should develop and roll out initiatives designed to retain valuable staff members. A higher rate of employee retention may be achieved via the combined efforts of a well-trained HR professional and the staff they serve (Brown,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12</a:t>
            </a:fld>
            <a:endParaRPr lang="en-US"/>
          </a:p>
        </p:txBody>
      </p:sp>
    </p:spTree>
    <p:extLst>
      <p:ext uri="{BB962C8B-B14F-4D97-AF65-F5344CB8AC3E}">
        <p14:creationId xmlns:p14="http://schemas.microsoft.com/office/powerpoint/2010/main" val="3836747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Benefits to the Individual:</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Promotion in One's Profession: Possibilities for promotion in one's field may arise through participation in training and development programs. HR professionals who invest in their professional growth often find that the opportunities for advancement and increased pay that result are well worth the time and effort they put in (Collins and Clark, 2021).</a:t>
            </a:r>
          </a:p>
          <a:p>
            <a:r>
              <a:rPr lang="en-US" sz="1200" kern="1200" dirty="0" smtClean="0">
                <a:solidFill>
                  <a:schemeClr val="tx1"/>
                </a:solidFill>
                <a:effectLst/>
                <a:latin typeface="+mn-lt"/>
                <a:ea typeface="+mn-ea"/>
                <a:cs typeface="+mn-cs"/>
              </a:rPr>
              <a:t>More Contentment with One's Work: Human resources professionals who invest in their professional growth are more likely to be happy in their jobs. They have a stronger sense of confidence in their abilities and their ability to contribute to an organization like Tesco's success in the face of adversity (Collins and Clark, 2021).</a:t>
            </a:r>
          </a:p>
          <a:p>
            <a:r>
              <a:rPr lang="en-US" sz="1200" kern="1200" dirty="0" smtClean="0">
                <a:solidFill>
                  <a:schemeClr val="tx1"/>
                </a:solidFill>
                <a:effectLst/>
                <a:latin typeface="+mn-lt"/>
                <a:ea typeface="+mn-ea"/>
                <a:cs typeface="+mn-cs"/>
              </a:rPr>
              <a:t>Developing Oneself: Human resources professionals may benefit professionally and personally from training and development opportunities. Increased self-assurance, enlightenment, and pride in one's abilities are potential outcomes of this kind of development (Collins and Clark, 2021).</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13</a:t>
            </a:fld>
            <a:endParaRPr lang="en-US"/>
          </a:p>
        </p:txBody>
      </p:sp>
    </p:spTree>
    <p:extLst>
      <p:ext uri="{BB962C8B-B14F-4D97-AF65-F5344CB8AC3E}">
        <p14:creationId xmlns:p14="http://schemas.microsoft.com/office/powerpoint/2010/main" val="3871731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t>HR specialists manage and assist a company's employees, guaranteeing its success. HR workers' knowledge, skills, and behaviors (KSB) vary by department, therefore it's important to assess each area's needs. HR professionals may establish their training and development requirements by completing a personal skills audit using a SWOT analysis. Improved employee engagement, productivity, and turnover may come from HR officer training and development. So, HR professionals must be professionally developed to thrive in their responsibilities and assist the organization's growth and success.</a:t>
            </a:r>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14</a:t>
            </a:fld>
            <a:endParaRPr lang="en-US"/>
          </a:p>
        </p:txBody>
      </p:sp>
    </p:spTree>
    <p:extLst>
      <p:ext uri="{BB962C8B-B14F-4D97-AF65-F5344CB8AC3E}">
        <p14:creationId xmlns:p14="http://schemas.microsoft.com/office/powerpoint/2010/main" val="4001044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15</a:t>
            </a:fld>
            <a:endParaRPr lang="en-US"/>
          </a:p>
        </p:txBody>
      </p:sp>
    </p:spTree>
    <p:extLst>
      <p:ext uri="{BB962C8B-B14F-4D97-AF65-F5344CB8AC3E}">
        <p14:creationId xmlns:p14="http://schemas.microsoft.com/office/powerpoint/2010/main" val="4066420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3/22/2023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3/22/2023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0001" y="3092335"/>
            <a:ext cx="10572000" cy="1494118"/>
          </a:xfrm>
        </p:spPr>
        <p:txBody>
          <a:bodyPr/>
          <a:lstStyle/>
          <a:p>
            <a:r>
              <a:rPr lang="en-US" sz="4000" dirty="0"/>
              <a:t>(BMSW 5102)Developing Relationships and Workplace Achievement</a:t>
            </a:r>
          </a:p>
        </p:txBody>
      </p:sp>
      <p:sp>
        <p:nvSpPr>
          <p:cNvPr id="3" name="Subtitle 2"/>
          <p:cNvSpPr>
            <a:spLocks noGrp="1"/>
          </p:cNvSpPr>
          <p:nvPr>
            <p:ph type="subTitle" idx="1"/>
          </p:nvPr>
        </p:nvSpPr>
        <p:spPr>
          <a:xfrm>
            <a:off x="2801838" y="5164467"/>
            <a:ext cx="6588326" cy="1119953"/>
          </a:xfrm>
        </p:spPr>
        <p:txBody>
          <a:bodyPr>
            <a:normAutofit/>
          </a:bodyPr>
          <a:lstStyle/>
          <a:p>
            <a:r>
              <a:rPr lang="en-US" sz="2000" dirty="0"/>
              <a:t>Student Name: </a:t>
            </a:r>
            <a:r>
              <a:rPr lang="en-US" sz="2000" dirty="0" err="1"/>
              <a:t>Andrey</a:t>
            </a:r>
            <a:r>
              <a:rPr lang="en-US" sz="2000" dirty="0"/>
              <a:t> </a:t>
            </a:r>
            <a:r>
              <a:rPr lang="en-US" sz="2000" dirty="0" err="1"/>
              <a:t>Nieche</a:t>
            </a:r>
            <a:endParaRPr lang="en-US" sz="2000" dirty="0"/>
          </a:p>
          <a:p>
            <a:r>
              <a:rPr lang="en-US" sz="2000" dirty="0"/>
              <a:t>Student ID: </a:t>
            </a:r>
            <a:r>
              <a:rPr lang="en-US" sz="2000" dirty="0"/>
              <a:t>2029595</a:t>
            </a:r>
            <a:endParaRPr lang="en-US" sz="2000" dirty="0"/>
          </a:p>
          <a:p>
            <a:endParaRPr lang="en-US" sz="2000" dirty="0"/>
          </a:p>
        </p:txBody>
      </p:sp>
    </p:spTree>
    <p:extLst>
      <p:ext uri="{BB962C8B-B14F-4D97-AF65-F5344CB8AC3E}">
        <p14:creationId xmlns:p14="http://schemas.microsoft.com/office/powerpoint/2010/main" val="735570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779698"/>
            <a:ext cx="10571998" cy="970450"/>
          </a:xfrm>
        </p:spPr>
        <p:txBody>
          <a:bodyPr/>
          <a:lstStyle/>
          <a:p>
            <a:r>
              <a:rPr lang="en-US" dirty="0"/>
              <a:t>Table of </a:t>
            </a:r>
            <a:r>
              <a:rPr lang="en-US" dirty="0" smtClean="0"/>
              <a:t>Contents</a:t>
            </a:r>
            <a:endParaRPr lang="en-US" dirty="0"/>
          </a:p>
        </p:txBody>
      </p:sp>
      <p:sp>
        <p:nvSpPr>
          <p:cNvPr id="3" name="Content Placeholder 2"/>
          <p:cNvSpPr>
            <a:spLocks noGrp="1"/>
          </p:cNvSpPr>
          <p:nvPr>
            <p:ph idx="1"/>
          </p:nvPr>
        </p:nvSpPr>
        <p:spPr>
          <a:xfrm>
            <a:off x="818712" y="2222287"/>
            <a:ext cx="10554574" cy="3929131"/>
          </a:xfrm>
        </p:spPr>
        <p:txBody>
          <a:bodyPr>
            <a:noAutofit/>
          </a:bodyPr>
          <a:lstStyle/>
          <a:p>
            <a:pPr algn="just">
              <a:lnSpc>
                <a:spcPct val="150000"/>
              </a:lnSpc>
            </a:pPr>
            <a:r>
              <a:rPr lang="en-US" sz="1500" dirty="0" smtClean="0"/>
              <a:t>Introduction</a:t>
            </a:r>
          </a:p>
          <a:p>
            <a:pPr algn="just">
              <a:lnSpc>
                <a:spcPct val="150000"/>
              </a:lnSpc>
            </a:pPr>
            <a:r>
              <a:rPr lang="en-US" sz="1500" dirty="0" smtClean="0"/>
              <a:t>Determine appropriate knowledge, skills, and behaviors (KSB) that are required by HR professionals across the departments.</a:t>
            </a:r>
          </a:p>
          <a:p>
            <a:pPr algn="just">
              <a:lnSpc>
                <a:spcPct val="150000"/>
              </a:lnSpc>
            </a:pPr>
            <a:r>
              <a:rPr lang="en-US" sz="1500" dirty="0" smtClean="0"/>
              <a:t>Conduct a personal skills audit for yourself including a swot analysis and identify training and development needs considering the knowledge, skills, and behaviors.</a:t>
            </a:r>
          </a:p>
          <a:p>
            <a:pPr algn="just">
              <a:lnSpc>
                <a:spcPct val="150000"/>
              </a:lnSpc>
            </a:pPr>
            <a:r>
              <a:rPr lang="en-US" sz="1500" dirty="0" smtClean="0"/>
              <a:t>Critically assess the potential benefits to the organization and individual of developing you as an hr officer through effective training and development.</a:t>
            </a:r>
          </a:p>
          <a:p>
            <a:pPr algn="just">
              <a:lnSpc>
                <a:spcPct val="150000"/>
              </a:lnSpc>
            </a:pPr>
            <a:r>
              <a:rPr lang="en-US" sz="1500" dirty="0" smtClean="0"/>
              <a:t>Conclusion</a:t>
            </a:r>
          </a:p>
          <a:p>
            <a:pPr algn="just">
              <a:lnSpc>
                <a:spcPct val="150000"/>
              </a:lnSpc>
            </a:pPr>
            <a:r>
              <a:rPr lang="en-US" sz="1500" dirty="0" smtClean="0"/>
              <a:t>Reference</a:t>
            </a:r>
            <a:endParaRPr lang="en-US" sz="1500" dirty="0"/>
          </a:p>
        </p:txBody>
      </p:sp>
    </p:spTree>
    <p:extLst>
      <p:ext uri="{BB962C8B-B14F-4D97-AF65-F5344CB8AC3E}">
        <p14:creationId xmlns:p14="http://schemas.microsoft.com/office/powerpoint/2010/main" val="23078986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chor="t">
            <a:normAutofit/>
          </a:bodyPr>
          <a:lstStyle/>
          <a:p>
            <a:pPr algn="just">
              <a:lnSpc>
                <a:spcPct val="150000"/>
              </a:lnSpc>
            </a:pPr>
            <a:r>
              <a:rPr lang="en-US" sz="1600" dirty="0"/>
              <a:t>Human resource professionals need a diverse set of knowledge, skills, and behaviors (KSB) to perform well in a variety of roles within the business. As such, this presentation will go into the many KSBs needed by HR specialists across departments, walk through a SWOT analysis of one's own skill set, and single out areas where more training and education are necessary. As a bonus, it provides an in-depth analysis of the positive outcomes that might result from investing in the growth of HR officers via strategic learning and instruction. This article's goal is to aid HR professionals by shedding light on the most crucial KSB they need and providing concrete advice on how to acquire these abilities via training and education.</a:t>
            </a:r>
          </a:p>
          <a:p>
            <a:pPr algn="just">
              <a:lnSpc>
                <a:spcPct val="150000"/>
              </a:lnSpc>
            </a:pPr>
            <a:endParaRPr lang="en-US" sz="1600" dirty="0"/>
          </a:p>
        </p:txBody>
      </p:sp>
    </p:spTree>
    <p:extLst>
      <p:ext uri="{BB962C8B-B14F-4D97-AF65-F5344CB8AC3E}">
        <p14:creationId xmlns:p14="http://schemas.microsoft.com/office/powerpoint/2010/main" val="28207078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t>Determine appropriate knowledge, skills, and behaviors (KSB) that are required by HR professionals across the departments.</a:t>
            </a:r>
          </a:p>
        </p:txBody>
      </p:sp>
      <p:sp>
        <p:nvSpPr>
          <p:cNvPr id="3" name="Content Placeholder 2"/>
          <p:cNvSpPr>
            <a:spLocks noGrp="1"/>
          </p:cNvSpPr>
          <p:nvPr>
            <p:ph idx="1"/>
          </p:nvPr>
        </p:nvSpPr>
        <p:spPr>
          <a:xfrm>
            <a:off x="818711" y="2222287"/>
            <a:ext cx="6280357" cy="4112011"/>
          </a:xfrm>
        </p:spPr>
        <p:txBody>
          <a:bodyPr anchor="t">
            <a:noAutofit/>
          </a:bodyPr>
          <a:lstStyle/>
          <a:p>
            <a:pPr marL="0" indent="0" algn="just">
              <a:lnSpc>
                <a:spcPct val="150000"/>
              </a:lnSpc>
              <a:buNone/>
            </a:pPr>
            <a:r>
              <a:rPr lang="en-US" sz="1600" b="1" u="sng" dirty="0" smtClean="0"/>
              <a:t>Knowledge</a:t>
            </a:r>
            <a:r>
              <a:rPr lang="en-US" sz="1600" b="1" u="sng" dirty="0"/>
              <a:t>:</a:t>
            </a:r>
            <a:endParaRPr lang="en-US" sz="1600" b="1" dirty="0"/>
          </a:p>
          <a:p>
            <a:pPr lvl="0" algn="just">
              <a:lnSpc>
                <a:spcPct val="150000"/>
              </a:lnSpc>
            </a:pPr>
            <a:r>
              <a:rPr lang="en-US" sz="1400" dirty="0"/>
              <a:t>Familiarity with employment rules and statutes, especially those about racism, health and safety, and employment (Farrukh et al., 2018).</a:t>
            </a:r>
          </a:p>
          <a:p>
            <a:pPr lvl="0" algn="just">
              <a:lnSpc>
                <a:spcPct val="150000"/>
              </a:lnSpc>
            </a:pPr>
            <a:r>
              <a:rPr lang="en-US" sz="1400" dirty="0"/>
              <a:t>Proficient knowledge of human resource (HR) techniques and developments such as job satisfaction, asset administration, and diversity and inclusion (Farrukh et al., 2018</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5745" y="2277714"/>
            <a:ext cx="3989070" cy="3617208"/>
          </a:xfrm>
          <a:prstGeom prst="rect">
            <a:avLst/>
          </a:prstGeom>
        </p:spPr>
      </p:pic>
    </p:spTree>
    <p:extLst>
      <p:ext uri="{BB962C8B-B14F-4D97-AF65-F5344CB8AC3E}">
        <p14:creationId xmlns:p14="http://schemas.microsoft.com/office/powerpoint/2010/main" val="16494926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t>Determine appropriate knowledge, skills, and behaviors (KSB) that are required by HR professionals across the departments.</a:t>
            </a:r>
          </a:p>
        </p:txBody>
      </p:sp>
      <p:sp>
        <p:nvSpPr>
          <p:cNvPr id="3" name="Content Placeholder 2"/>
          <p:cNvSpPr>
            <a:spLocks noGrp="1"/>
          </p:cNvSpPr>
          <p:nvPr>
            <p:ph idx="1"/>
          </p:nvPr>
        </p:nvSpPr>
        <p:spPr>
          <a:xfrm>
            <a:off x="818711" y="2222287"/>
            <a:ext cx="6280357" cy="4112011"/>
          </a:xfrm>
        </p:spPr>
        <p:txBody>
          <a:bodyPr anchor="t">
            <a:noAutofit/>
          </a:bodyPr>
          <a:lstStyle/>
          <a:p>
            <a:pPr marL="0" indent="0" algn="just">
              <a:lnSpc>
                <a:spcPct val="150000"/>
              </a:lnSpc>
              <a:buNone/>
            </a:pPr>
            <a:r>
              <a:rPr lang="en-US" sz="1600" b="1" dirty="0"/>
              <a:t>Skills:</a:t>
            </a:r>
          </a:p>
          <a:p>
            <a:pPr lvl="0" algn="just">
              <a:lnSpc>
                <a:spcPct val="150000"/>
              </a:lnSpc>
            </a:pPr>
            <a:r>
              <a:rPr lang="en-US" sz="1400" dirty="0"/>
              <a:t>Superior ability to express oneself and interact with others (Saling and Do, 2020).</a:t>
            </a:r>
          </a:p>
          <a:p>
            <a:pPr lvl="0" algn="just">
              <a:lnSpc>
                <a:spcPct val="150000"/>
              </a:lnSpc>
            </a:pPr>
            <a:r>
              <a:rPr lang="en-US" sz="1400" dirty="0"/>
              <a:t>The ability to think critically and solve problems (Saling and Do, 2020).</a:t>
            </a:r>
          </a:p>
          <a:p>
            <a:pPr lvl="0" algn="just">
              <a:lnSpc>
                <a:spcPct val="150000"/>
              </a:lnSpc>
            </a:pPr>
            <a:r>
              <a:rPr lang="en-US" sz="1400" dirty="0"/>
              <a:t>Capable of effectively managing and planning projects (Saling and Do, 2020</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5745" y="2277714"/>
            <a:ext cx="3989070" cy="3617208"/>
          </a:xfrm>
          <a:prstGeom prst="rect">
            <a:avLst/>
          </a:prstGeom>
        </p:spPr>
      </p:pic>
    </p:spTree>
    <p:extLst>
      <p:ext uri="{BB962C8B-B14F-4D97-AF65-F5344CB8AC3E}">
        <p14:creationId xmlns:p14="http://schemas.microsoft.com/office/powerpoint/2010/main" val="13849011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t>Determine appropriate knowledge, skills, and behaviors (KSB) that are required by HR professionals across the departments.</a:t>
            </a:r>
          </a:p>
        </p:txBody>
      </p:sp>
      <p:sp>
        <p:nvSpPr>
          <p:cNvPr id="3" name="Content Placeholder 2"/>
          <p:cNvSpPr>
            <a:spLocks noGrp="1"/>
          </p:cNvSpPr>
          <p:nvPr>
            <p:ph idx="1"/>
          </p:nvPr>
        </p:nvSpPr>
        <p:spPr>
          <a:xfrm>
            <a:off x="818711" y="2222287"/>
            <a:ext cx="6280357" cy="4112011"/>
          </a:xfrm>
        </p:spPr>
        <p:txBody>
          <a:bodyPr anchor="t">
            <a:noAutofit/>
          </a:bodyPr>
          <a:lstStyle/>
          <a:p>
            <a:pPr marL="0" indent="0" algn="just">
              <a:lnSpc>
                <a:spcPct val="150000"/>
              </a:lnSpc>
              <a:buNone/>
            </a:pPr>
            <a:r>
              <a:rPr lang="en-US" sz="1600" b="1" dirty="0"/>
              <a:t>Behaviors:</a:t>
            </a:r>
          </a:p>
          <a:p>
            <a:pPr lvl="0" algn="just">
              <a:lnSpc>
                <a:spcPct val="150000"/>
              </a:lnSpc>
            </a:pPr>
            <a:r>
              <a:rPr lang="en-US" sz="1400" dirty="0"/>
              <a:t>Always displays a high level of integrity and professionalism (Amin and Rubel, 2020).</a:t>
            </a:r>
          </a:p>
          <a:p>
            <a:pPr lvl="0" algn="just">
              <a:lnSpc>
                <a:spcPct val="150000"/>
              </a:lnSpc>
            </a:pPr>
            <a:r>
              <a:rPr lang="en-US" sz="1400" dirty="0"/>
              <a:t>Manifests a desire for further education and growth (Amin and Rubel, 2020)</a:t>
            </a:r>
          </a:p>
          <a:p>
            <a:pPr lvl="0" algn="just">
              <a:lnSpc>
                <a:spcPct val="150000"/>
              </a:lnSpc>
            </a:pPr>
            <a:r>
              <a:rPr lang="en-US" sz="1400" dirty="0"/>
              <a:t>Keeps secrets and acts with honor at all times (Amin and Rubel, 2020</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5745" y="2277714"/>
            <a:ext cx="3989070" cy="3617208"/>
          </a:xfrm>
          <a:prstGeom prst="rect">
            <a:avLst/>
          </a:prstGeom>
        </p:spPr>
      </p:pic>
    </p:spTree>
    <p:extLst>
      <p:ext uri="{BB962C8B-B14F-4D97-AF65-F5344CB8AC3E}">
        <p14:creationId xmlns:p14="http://schemas.microsoft.com/office/powerpoint/2010/main" val="19464318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t>Conduct a personal skills audit for yourself including a SWOT analysis and identify training and development needs considering the knowledge, skills, and behaviors.</a:t>
            </a:r>
          </a:p>
        </p:txBody>
      </p:sp>
      <p:sp>
        <p:nvSpPr>
          <p:cNvPr id="3" name="Content Placeholder 2"/>
          <p:cNvSpPr>
            <a:spLocks noGrp="1"/>
          </p:cNvSpPr>
          <p:nvPr>
            <p:ph idx="1"/>
          </p:nvPr>
        </p:nvSpPr>
        <p:spPr>
          <a:xfrm>
            <a:off x="4610052" y="2039408"/>
            <a:ext cx="2971893" cy="737044"/>
          </a:xfrm>
        </p:spPr>
        <p:txBody>
          <a:bodyPr anchor="t">
            <a:noAutofit/>
          </a:bodyPr>
          <a:lstStyle/>
          <a:p>
            <a:pPr marL="0" indent="0">
              <a:buNone/>
            </a:pPr>
            <a:r>
              <a:rPr lang="en-US" u="sng" dirty="0"/>
              <a:t>Personal SWOT analysis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818585058"/>
              </p:ext>
            </p:extLst>
          </p:nvPr>
        </p:nvGraphicFramePr>
        <p:xfrm>
          <a:off x="818709" y="2493819"/>
          <a:ext cx="10563288" cy="3995246"/>
        </p:xfrm>
        <a:graphic>
          <a:graphicData uri="http://schemas.openxmlformats.org/drawingml/2006/table">
            <a:tbl>
              <a:tblPr firstRow="1" firstCol="1" bandRow="1">
                <a:tableStyleId>{5C22544A-7EE6-4342-B048-85BDC9FD1C3A}</a:tableStyleId>
              </a:tblPr>
              <a:tblGrid>
                <a:gridCol w="5281644">
                  <a:extLst>
                    <a:ext uri="{9D8B030D-6E8A-4147-A177-3AD203B41FA5}">
                      <a16:colId xmlns:a16="http://schemas.microsoft.com/office/drawing/2014/main" xmlns="" val="2721438714"/>
                    </a:ext>
                  </a:extLst>
                </a:gridCol>
                <a:gridCol w="5281644">
                  <a:extLst>
                    <a:ext uri="{9D8B030D-6E8A-4147-A177-3AD203B41FA5}">
                      <a16:colId xmlns:a16="http://schemas.microsoft.com/office/drawing/2014/main" xmlns="" val="2782315292"/>
                    </a:ext>
                  </a:extLst>
                </a:gridCol>
              </a:tblGrid>
              <a:tr h="299257">
                <a:tc>
                  <a:txBody>
                    <a:bodyPr/>
                    <a:lstStyle/>
                    <a:p>
                      <a:pPr marL="0" marR="0" algn="ctr">
                        <a:lnSpc>
                          <a:spcPct val="150000"/>
                        </a:lnSpc>
                        <a:spcBef>
                          <a:spcPts val="0"/>
                        </a:spcBef>
                        <a:spcAft>
                          <a:spcPts val="0"/>
                        </a:spcAft>
                      </a:pPr>
                      <a:r>
                        <a:rPr lang="en-US" sz="1200" dirty="0">
                          <a:effectLst/>
                        </a:rPr>
                        <a:t>Strengths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1200" dirty="0">
                          <a:effectLst/>
                        </a:rPr>
                        <a:t>Weaknesses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2502549299"/>
                  </a:ext>
                </a:extLst>
              </a:tr>
              <a:tr h="1368668">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Effective verbal and social skills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Careful and well-organized</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One who thinks beyond the box to find solutions (Rangkuti, 2015).</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Capacity for rapid learning and adaptation</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High work ethic and independent drive</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Having difficulty with presentations and public speaking.</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An inclination to put off doing things until later, especially if they are boring or unpleasant (Rangkuti, 2015).</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Challenges in entrusting others with responsibility and delegating work (Rangkuti, 2015).</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139481348"/>
                  </a:ext>
                </a:extLst>
              </a:tr>
              <a:tr h="205897">
                <a:tc>
                  <a:txBody>
                    <a:bodyPr/>
                    <a:lstStyle/>
                    <a:p>
                      <a:pPr marL="0" marR="0" algn="ctr">
                        <a:lnSpc>
                          <a:spcPct val="150000"/>
                        </a:lnSpc>
                        <a:spcBef>
                          <a:spcPts val="0"/>
                        </a:spcBef>
                        <a:spcAft>
                          <a:spcPts val="0"/>
                        </a:spcAft>
                      </a:pPr>
                      <a:r>
                        <a:rPr lang="en-US" sz="1200" b="1">
                          <a:effectLst/>
                        </a:rPr>
                        <a:t>Opportunities</a:t>
                      </a:r>
                      <a:endParaRPr lang="en-US" sz="1200" b="1">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1200" b="1" dirty="0">
                          <a:effectLst/>
                        </a:rPr>
                        <a:t>Threats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511434630"/>
                  </a:ext>
                </a:extLst>
              </a:tr>
              <a:tr h="2053001">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Pursuing further study and honing one's craft to excel in one's chosen field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Communicating with other experts in the subject to learn from them and find employment possibilities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Get experience and a resume by doing volunteer or freelancing work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Working in tandem with others to generate novel ideas and undertakings (Herman, 2017).</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As a result of economic uncertainty or fluctuations in the employment market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Developments in technology that may call for training or education</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Commitments to friends, family, or hobbies might cut into work time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Physical or monetary incapacity are examples of such limits.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401893729"/>
                  </a:ext>
                </a:extLst>
              </a:tr>
            </a:tbl>
          </a:graphicData>
        </a:graphic>
      </p:graphicFrame>
    </p:spTree>
    <p:extLst>
      <p:ext uri="{BB962C8B-B14F-4D97-AF65-F5344CB8AC3E}">
        <p14:creationId xmlns:p14="http://schemas.microsoft.com/office/powerpoint/2010/main" val="35101237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t>Conduct a personal skills audit for yourself including a SWOT analysis and identify training and development needs considering the knowledge, skills, and behaviors.</a:t>
            </a:r>
          </a:p>
        </p:txBody>
      </p:sp>
      <p:sp>
        <p:nvSpPr>
          <p:cNvPr id="3" name="Content Placeholder 2"/>
          <p:cNvSpPr>
            <a:spLocks noGrp="1"/>
          </p:cNvSpPr>
          <p:nvPr>
            <p:ph idx="1"/>
          </p:nvPr>
        </p:nvSpPr>
        <p:spPr>
          <a:xfrm>
            <a:off x="4610052" y="1972904"/>
            <a:ext cx="2971893" cy="454410"/>
          </a:xfrm>
        </p:spPr>
        <p:txBody>
          <a:bodyPr anchor="t">
            <a:noAutofit/>
          </a:bodyPr>
          <a:lstStyle/>
          <a:p>
            <a:pPr marL="0" indent="0" algn="ctr">
              <a:buNone/>
            </a:pPr>
            <a:r>
              <a:rPr lang="en-US" u="sng" dirty="0"/>
              <a:t>Personal Skills Audit</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2520545070"/>
              </p:ext>
            </p:extLst>
          </p:nvPr>
        </p:nvGraphicFramePr>
        <p:xfrm>
          <a:off x="810000" y="2427314"/>
          <a:ext cx="10572000" cy="3906981"/>
        </p:xfrm>
        <a:graphic>
          <a:graphicData uri="http://schemas.openxmlformats.org/drawingml/2006/table">
            <a:tbl>
              <a:tblPr firstRow="1" firstCol="1" bandRow="1">
                <a:tableStyleId>{5C22544A-7EE6-4342-B048-85BDC9FD1C3A}</a:tableStyleId>
              </a:tblPr>
              <a:tblGrid>
                <a:gridCol w="2114400">
                  <a:extLst>
                    <a:ext uri="{9D8B030D-6E8A-4147-A177-3AD203B41FA5}">
                      <a16:colId xmlns:a16="http://schemas.microsoft.com/office/drawing/2014/main" xmlns="" val="3615121791"/>
                    </a:ext>
                  </a:extLst>
                </a:gridCol>
                <a:gridCol w="2114400">
                  <a:extLst>
                    <a:ext uri="{9D8B030D-6E8A-4147-A177-3AD203B41FA5}">
                      <a16:colId xmlns:a16="http://schemas.microsoft.com/office/drawing/2014/main" xmlns="" val="2455326388"/>
                    </a:ext>
                  </a:extLst>
                </a:gridCol>
                <a:gridCol w="2114400">
                  <a:extLst>
                    <a:ext uri="{9D8B030D-6E8A-4147-A177-3AD203B41FA5}">
                      <a16:colId xmlns:a16="http://schemas.microsoft.com/office/drawing/2014/main" xmlns="" val="31927131"/>
                    </a:ext>
                  </a:extLst>
                </a:gridCol>
                <a:gridCol w="2114400">
                  <a:extLst>
                    <a:ext uri="{9D8B030D-6E8A-4147-A177-3AD203B41FA5}">
                      <a16:colId xmlns:a16="http://schemas.microsoft.com/office/drawing/2014/main" xmlns="" val="2229557792"/>
                    </a:ext>
                  </a:extLst>
                </a:gridCol>
                <a:gridCol w="2114400">
                  <a:extLst>
                    <a:ext uri="{9D8B030D-6E8A-4147-A177-3AD203B41FA5}">
                      <a16:colId xmlns:a16="http://schemas.microsoft.com/office/drawing/2014/main" xmlns="" val="61742112"/>
                    </a:ext>
                  </a:extLst>
                </a:gridCol>
              </a:tblGrid>
              <a:tr h="434109">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a:effectLst/>
                        </a:rPr>
                        <a:t>Very Good</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a:effectLst/>
                        </a:rPr>
                        <a:t>Good</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a:effectLst/>
                        </a:rPr>
                        <a:t>Adequate</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dirty="0">
                          <a:effectLst/>
                        </a:rPr>
                        <a:t>Little or no experience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341703718"/>
                  </a:ext>
                </a:extLst>
              </a:tr>
              <a:tr h="434109">
                <a:tc gridSpan="5">
                  <a:txBody>
                    <a:bodyPr/>
                    <a:lstStyle/>
                    <a:p>
                      <a:pPr marL="0" marR="0" algn="just">
                        <a:lnSpc>
                          <a:spcPct val="150000"/>
                        </a:lnSpc>
                        <a:spcBef>
                          <a:spcPts val="0"/>
                        </a:spcBef>
                        <a:spcAft>
                          <a:spcPts val="0"/>
                        </a:spcAft>
                      </a:pPr>
                      <a:r>
                        <a:rPr lang="en-US" sz="1200">
                          <a:effectLst/>
                        </a:rPr>
                        <a:t>Information Technology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2602535419"/>
                  </a:ext>
                </a:extLst>
              </a:tr>
              <a:tr h="434109">
                <a:tc>
                  <a:txBody>
                    <a:bodyPr/>
                    <a:lstStyle/>
                    <a:p>
                      <a:pPr marL="0" marR="0" algn="just">
                        <a:lnSpc>
                          <a:spcPct val="150000"/>
                        </a:lnSpc>
                        <a:spcBef>
                          <a:spcPts val="0"/>
                        </a:spcBef>
                        <a:spcAft>
                          <a:spcPts val="0"/>
                        </a:spcAft>
                      </a:pPr>
                      <a:r>
                        <a:rPr lang="en-US" sz="1200">
                          <a:effectLst/>
                        </a:rPr>
                        <a:t>Use Microsoft Office Word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400780566"/>
                  </a:ext>
                </a:extLst>
              </a:tr>
              <a:tr h="434109">
                <a:tc>
                  <a:txBody>
                    <a:bodyPr/>
                    <a:lstStyle/>
                    <a:p>
                      <a:pPr marL="0" marR="0" algn="just">
                        <a:lnSpc>
                          <a:spcPct val="150000"/>
                        </a:lnSpc>
                        <a:spcBef>
                          <a:spcPts val="0"/>
                        </a:spcBef>
                        <a:spcAft>
                          <a:spcPts val="0"/>
                        </a:spcAft>
                      </a:pPr>
                      <a:r>
                        <a:rPr lang="en-US" sz="1200">
                          <a:effectLst/>
                        </a:rPr>
                        <a:t>Use Excel spreadsheet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068448781"/>
                  </a:ext>
                </a:extLst>
              </a:tr>
              <a:tr h="434109">
                <a:tc>
                  <a:txBody>
                    <a:bodyPr/>
                    <a:lstStyle/>
                    <a:p>
                      <a:pPr marL="0" marR="0" algn="just">
                        <a:lnSpc>
                          <a:spcPct val="150000"/>
                        </a:lnSpc>
                        <a:spcBef>
                          <a:spcPts val="0"/>
                        </a:spcBef>
                        <a:spcAft>
                          <a:spcPts val="0"/>
                        </a:spcAft>
                      </a:pPr>
                      <a:r>
                        <a:rPr lang="en-US" sz="1200">
                          <a:effectLst/>
                        </a:rPr>
                        <a:t>Use a Database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748298991"/>
                  </a:ext>
                </a:extLst>
              </a:tr>
              <a:tr h="434109">
                <a:tc>
                  <a:txBody>
                    <a:bodyPr/>
                    <a:lstStyle/>
                    <a:p>
                      <a:pPr marL="0" marR="0" algn="just">
                        <a:lnSpc>
                          <a:spcPct val="150000"/>
                        </a:lnSpc>
                        <a:spcBef>
                          <a:spcPts val="0"/>
                        </a:spcBef>
                        <a:spcAft>
                          <a:spcPts val="0"/>
                        </a:spcAft>
                      </a:pPr>
                      <a:r>
                        <a:rPr lang="en-US" sz="1200">
                          <a:effectLst/>
                        </a:rPr>
                        <a:t>Use specialist HR software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843678642"/>
                  </a:ext>
                </a:extLst>
              </a:tr>
              <a:tr h="434109">
                <a:tc>
                  <a:txBody>
                    <a:bodyPr/>
                    <a:lstStyle/>
                    <a:p>
                      <a:pPr marL="0" marR="0" algn="just">
                        <a:lnSpc>
                          <a:spcPct val="150000"/>
                        </a:lnSpc>
                        <a:spcBef>
                          <a:spcPts val="0"/>
                        </a:spcBef>
                        <a:spcAft>
                          <a:spcPts val="0"/>
                        </a:spcAft>
                      </a:pPr>
                      <a:r>
                        <a:rPr lang="en-US" sz="1200">
                          <a:effectLst/>
                        </a:rPr>
                        <a:t>Use the internet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206802191"/>
                  </a:ext>
                </a:extLst>
              </a:tr>
              <a:tr h="434109">
                <a:tc>
                  <a:txBody>
                    <a:bodyPr/>
                    <a:lstStyle/>
                    <a:p>
                      <a:pPr marL="0" marR="0" algn="just">
                        <a:lnSpc>
                          <a:spcPct val="150000"/>
                        </a:lnSpc>
                        <a:spcBef>
                          <a:spcPts val="0"/>
                        </a:spcBef>
                        <a:spcAft>
                          <a:spcPts val="0"/>
                        </a:spcAft>
                      </a:pPr>
                      <a:r>
                        <a:rPr lang="en-US" sz="1200">
                          <a:effectLst/>
                        </a:rPr>
                        <a:t>Use e-mail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647221720"/>
                  </a:ext>
                </a:extLst>
              </a:tr>
              <a:tr h="434109">
                <a:tc>
                  <a:txBody>
                    <a:bodyPr/>
                    <a:lstStyle/>
                    <a:p>
                      <a:pPr marL="0" marR="0" algn="just">
                        <a:lnSpc>
                          <a:spcPct val="150000"/>
                        </a:lnSpc>
                        <a:spcBef>
                          <a:spcPts val="0"/>
                        </a:spcBef>
                        <a:spcAft>
                          <a:spcPts val="0"/>
                        </a:spcAft>
                      </a:pPr>
                      <a:r>
                        <a:rPr lang="en-US" sz="1200">
                          <a:effectLst/>
                        </a:rPr>
                        <a:t>Use PowerPoint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dirty="0">
                          <a:effectLst/>
                        </a:rPr>
                        <a: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448798799"/>
                  </a:ext>
                </a:extLst>
              </a:tr>
            </a:tbl>
          </a:graphicData>
        </a:graphic>
      </p:graphicFrame>
    </p:spTree>
    <p:extLst>
      <p:ext uri="{BB962C8B-B14F-4D97-AF65-F5344CB8AC3E}">
        <p14:creationId xmlns:p14="http://schemas.microsoft.com/office/powerpoint/2010/main" val="21084289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t>Conduct a personal skills audit for yourself including a SWOT analysis and identify training and development needs considering the knowledge, skills, and behaviors.</a:t>
            </a:r>
          </a:p>
        </p:txBody>
      </p:sp>
      <p:sp>
        <p:nvSpPr>
          <p:cNvPr id="3" name="Content Placeholder 2"/>
          <p:cNvSpPr>
            <a:spLocks noGrp="1"/>
          </p:cNvSpPr>
          <p:nvPr>
            <p:ph idx="1"/>
          </p:nvPr>
        </p:nvSpPr>
        <p:spPr>
          <a:xfrm>
            <a:off x="4610052" y="1972904"/>
            <a:ext cx="2971893" cy="454410"/>
          </a:xfrm>
        </p:spPr>
        <p:txBody>
          <a:bodyPr anchor="t">
            <a:noAutofit/>
          </a:bodyPr>
          <a:lstStyle/>
          <a:p>
            <a:pPr marL="0" indent="0" algn="ctr">
              <a:buNone/>
            </a:pPr>
            <a:r>
              <a:rPr lang="en-US" u="sng" dirty="0"/>
              <a:t>Personal Skills Audit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679138719"/>
              </p:ext>
            </p:extLst>
          </p:nvPr>
        </p:nvGraphicFramePr>
        <p:xfrm>
          <a:off x="810000" y="2443942"/>
          <a:ext cx="10572000" cy="4117904"/>
        </p:xfrm>
        <a:graphic>
          <a:graphicData uri="http://schemas.openxmlformats.org/drawingml/2006/table">
            <a:tbl>
              <a:tblPr firstRow="1" firstCol="1" bandRow="1">
                <a:tableStyleId>{5C22544A-7EE6-4342-B048-85BDC9FD1C3A}</a:tableStyleId>
              </a:tblPr>
              <a:tblGrid>
                <a:gridCol w="2114400">
                  <a:extLst>
                    <a:ext uri="{9D8B030D-6E8A-4147-A177-3AD203B41FA5}">
                      <a16:colId xmlns:a16="http://schemas.microsoft.com/office/drawing/2014/main" xmlns="" val="3683710203"/>
                    </a:ext>
                  </a:extLst>
                </a:gridCol>
                <a:gridCol w="2114400">
                  <a:extLst>
                    <a:ext uri="{9D8B030D-6E8A-4147-A177-3AD203B41FA5}">
                      <a16:colId xmlns:a16="http://schemas.microsoft.com/office/drawing/2014/main" xmlns="" val="828004532"/>
                    </a:ext>
                  </a:extLst>
                </a:gridCol>
                <a:gridCol w="2114400">
                  <a:extLst>
                    <a:ext uri="{9D8B030D-6E8A-4147-A177-3AD203B41FA5}">
                      <a16:colId xmlns:a16="http://schemas.microsoft.com/office/drawing/2014/main" xmlns="" val="2767519511"/>
                    </a:ext>
                  </a:extLst>
                </a:gridCol>
                <a:gridCol w="2114400">
                  <a:extLst>
                    <a:ext uri="{9D8B030D-6E8A-4147-A177-3AD203B41FA5}">
                      <a16:colId xmlns:a16="http://schemas.microsoft.com/office/drawing/2014/main" xmlns="" val="3746565244"/>
                    </a:ext>
                  </a:extLst>
                </a:gridCol>
                <a:gridCol w="2114400">
                  <a:extLst>
                    <a:ext uri="{9D8B030D-6E8A-4147-A177-3AD203B41FA5}">
                      <a16:colId xmlns:a16="http://schemas.microsoft.com/office/drawing/2014/main" xmlns="" val="3745452152"/>
                    </a:ext>
                  </a:extLst>
                </a:gridCol>
              </a:tblGrid>
              <a:tr h="456940">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a:effectLst/>
                        </a:rPr>
                        <a:t>Very 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a:effectLst/>
                        </a:rPr>
                        <a:t>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a:effectLst/>
                        </a:rPr>
                        <a:t>Adequate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dirty="0">
                          <a:effectLst/>
                        </a:rPr>
                        <a:t>Little or no experience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3459335564"/>
                  </a:ext>
                </a:extLst>
              </a:tr>
              <a:tr h="341082">
                <a:tc gridSpan="5">
                  <a:txBody>
                    <a:bodyPr/>
                    <a:lstStyle/>
                    <a:p>
                      <a:pPr marL="0" marR="0" algn="just">
                        <a:lnSpc>
                          <a:spcPct val="150000"/>
                        </a:lnSpc>
                        <a:spcBef>
                          <a:spcPts val="0"/>
                        </a:spcBef>
                        <a:spcAft>
                          <a:spcPts val="0"/>
                        </a:spcAft>
                      </a:pPr>
                      <a:r>
                        <a:rPr lang="en-US" sz="1050">
                          <a:effectLst/>
                        </a:rPr>
                        <a:t>Communication Skills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4221183734"/>
                  </a:ext>
                </a:extLst>
              </a:tr>
              <a:tr h="501145">
                <a:tc>
                  <a:txBody>
                    <a:bodyPr/>
                    <a:lstStyle/>
                    <a:p>
                      <a:pPr marL="0" marR="0" algn="just">
                        <a:lnSpc>
                          <a:spcPct val="150000"/>
                        </a:lnSpc>
                        <a:spcBef>
                          <a:spcPts val="0"/>
                        </a:spcBef>
                        <a:spcAft>
                          <a:spcPts val="0"/>
                        </a:spcAft>
                      </a:pPr>
                      <a:r>
                        <a:rPr lang="en-US" sz="1050">
                          <a:effectLst/>
                        </a:rPr>
                        <a:t>Drafting contracts of </a:t>
                      </a:r>
                    </a:p>
                    <a:p>
                      <a:pPr marL="0" marR="0" algn="just">
                        <a:lnSpc>
                          <a:spcPct val="150000"/>
                        </a:lnSpc>
                        <a:spcBef>
                          <a:spcPts val="0"/>
                        </a:spcBef>
                        <a:spcAft>
                          <a:spcPts val="0"/>
                        </a:spcAft>
                      </a:pPr>
                      <a:r>
                        <a:rPr lang="en-US" sz="1050">
                          <a:effectLst/>
                        </a:rPr>
                        <a:t>employment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903592771"/>
                  </a:ext>
                </a:extLst>
              </a:tr>
              <a:tr h="501145">
                <a:tc>
                  <a:txBody>
                    <a:bodyPr/>
                    <a:lstStyle/>
                    <a:p>
                      <a:pPr marL="0" marR="0" algn="just">
                        <a:lnSpc>
                          <a:spcPct val="150000"/>
                        </a:lnSpc>
                        <a:spcBef>
                          <a:spcPts val="0"/>
                        </a:spcBef>
                        <a:spcAft>
                          <a:spcPts val="0"/>
                        </a:spcAft>
                      </a:pPr>
                      <a:r>
                        <a:rPr lang="en-US" sz="1050">
                          <a:effectLst/>
                        </a:rPr>
                        <a:t>Taking notes of </a:t>
                      </a:r>
                    </a:p>
                    <a:p>
                      <a:pPr marL="0" marR="0" algn="just">
                        <a:lnSpc>
                          <a:spcPct val="150000"/>
                        </a:lnSpc>
                        <a:spcBef>
                          <a:spcPts val="0"/>
                        </a:spcBef>
                        <a:spcAft>
                          <a:spcPts val="0"/>
                        </a:spcAft>
                      </a:pPr>
                      <a:r>
                        <a:rPr lang="en-US" sz="1050">
                          <a:effectLst/>
                        </a:rPr>
                        <a:t>disciplinary hearings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851377341"/>
                  </a:ext>
                </a:extLst>
              </a:tr>
              <a:tr h="167048">
                <a:tc>
                  <a:txBody>
                    <a:bodyPr/>
                    <a:lstStyle/>
                    <a:p>
                      <a:pPr marL="0" marR="0" algn="just">
                        <a:lnSpc>
                          <a:spcPct val="150000"/>
                        </a:lnSpc>
                        <a:spcBef>
                          <a:spcPts val="0"/>
                        </a:spcBef>
                        <a:spcAft>
                          <a:spcPts val="0"/>
                        </a:spcAft>
                      </a:pPr>
                      <a:r>
                        <a:rPr lang="en-US" sz="1050">
                          <a:effectLst/>
                        </a:rPr>
                        <a:t>Write reports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216999442"/>
                  </a:ext>
                </a:extLst>
              </a:tr>
              <a:tr h="501145">
                <a:tc>
                  <a:txBody>
                    <a:bodyPr/>
                    <a:lstStyle/>
                    <a:p>
                      <a:pPr marL="0" marR="0" algn="just">
                        <a:lnSpc>
                          <a:spcPct val="150000"/>
                        </a:lnSpc>
                        <a:spcBef>
                          <a:spcPts val="0"/>
                        </a:spcBef>
                        <a:spcAft>
                          <a:spcPts val="0"/>
                        </a:spcAft>
                      </a:pPr>
                      <a:r>
                        <a:rPr lang="en-US" sz="1050">
                          <a:effectLst/>
                        </a:rPr>
                        <a:t>Produce material to support presentations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3373740409"/>
                  </a:ext>
                </a:extLst>
              </a:tr>
              <a:tr h="501145">
                <a:tc>
                  <a:txBody>
                    <a:bodyPr/>
                    <a:lstStyle/>
                    <a:p>
                      <a:pPr marL="0" marR="0" algn="just">
                        <a:lnSpc>
                          <a:spcPct val="150000"/>
                        </a:lnSpc>
                        <a:spcBef>
                          <a:spcPts val="0"/>
                        </a:spcBef>
                        <a:spcAft>
                          <a:spcPts val="0"/>
                        </a:spcAft>
                      </a:pPr>
                      <a:r>
                        <a:rPr lang="en-US" sz="1050">
                          <a:effectLst/>
                        </a:rPr>
                        <a:t>Delivering a training </a:t>
                      </a:r>
                    </a:p>
                    <a:p>
                      <a:pPr marL="0" marR="0" algn="just">
                        <a:lnSpc>
                          <a:spcPct val="150000"/>
                        </a:lnSpc>
                        <a:spcBef>
                          <a:spcPts val="0"/>
                        </a:spcBef>
                        <a:spcAft>
                          <a:spcPts val="0"/>
                        </a:spcAft>
                      </a:pPr>
                      <a:r>
                        <a:rPr lang="en-US" sz="1050">
                          <a:effectLst/>
                        </a:rPr>
                        <a:t>session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2914279473"/>
                  </a:ext>
                </a:extLst>
              </a:tr>
              <a:tr h="501145">
                <a:tc>
                  <a:txBody>
                    <a:bodyPr/>
                    <a:lstStyle/>
                    <a:p>
                      <a:pPr marL="0" marR="0" algn="just">
                        <a:lnSpc>
                          <a:spcPct val="150000"/>
                        </a:lnSpc>
                        <a:spcBef>
                          <a:spcPts val="0"/>
                        </a:spcBef>
                        <a:spcAft>
                          <a:spcPts val="0"/>
                        </a:spcAft>
                      </a:pPr>
                      <a:r>
                        <a:rPr lang="en-US" sz="1050">
                          <a:effectLst/>
                        </a:rPr>
                        <a:t>Resolving </a:t>
                      </a:r>
                    </a:p>
                    <a:p>
                      <a:pPr marL="0" marR="0" algn="just">
                        <a:lnSpc>
                          <a:spcPct val="150000"/>
                        </a:lnSpc>
                        <a:spcBef>
                          <a:spcPts val="0"/>
                        </a:spcBef>
                        <a:spcAft>
                          <a:spcPts val="0"/>
                        </a:spcAft>
                      </a:pPr>
                      <a:r>
                        <a:rPr lang="en-US" sz="1050">
                          <a:effectLst/>
                        </a:rPr>
                        <a:t>disputes/complaints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856416638"/>
                  </a:ext>
                </a:extLst>
              </a:tr>
              <a:tr h="167048">
                <a:tc>
                  <a:txBody>
                    <a:bodyPr/>
                    <a:lstStyle/>
                    <a:p>
                      <a:pPr marL="0" marR="0" algn="just">
                        <a:lnSpc>
                          <a:spcPct val="150000"/>
                        </a:lnSpc>
                        <a:spcBef>
                          <a:spcPts val="0"/>
                        </a:spcBef>
                        <a:spcAft>
                          <a:spcPts val="0"/>
                        </a:spcAft>
                      </a:pPr>
                      <a:r>
                        <a:rPr lang="en-US" sz="1050">
                          <a:effectLst/>
                        </a:rPr>
                        <a:t>Interviewing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3687424820"/>
                  </a:ext>
                </a:extLst>
              </a:tr>
              <a:tr h="334097">
                <a:tc>
                  <a:txBody>
                    <a:bodyPr/>
                    <a:lstStyle/>
                    <a:p>
                      <a:pPr marL="0" marR="0" algn="just">
                        <a:lnSpc>
                          <a:spcPct val="150000"/>
                        </a:lnSpc>
                        <a:spcBef>
                          <a:spcPts val="0"/>
                        </a:spcBef>
                        <a:spcAft>
                          <a:spcPts val="0"/>
                        </a:spcAft>
                      </a:pPr>
                      <a:r>
                        <a:rPr lang="en-US" sz="1050" dirty="0">
                          <a:effectLst/>
                        </a:rPr>
                        <a:t>Advising on HR issues</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dirty="0">
                          <a:effectLst/>
                        </a:rPr>
                        <a:t> </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82331578"/>
                  </a:ext>
                </a:extLst>
              </a:tr>
            </a:tbl>
          </a:graphicData>
        </a:graphic>
      </p:graphicFrame>
    </p:spTree>
    <p:extLst>
      <p:ext uri="{BB962C8B-B14F-4D97-AF65-F5344CB8AC3E}">
        <p14:creationId xmlns:p14="http://schemas.microsoft.com/office/powerpoint/2010/main" val="3255945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t>Conduct a personal skills audit for yourself including a SWOT analysis and identify training and development needs considering the knowledge, skills, and behaviors.</a:t>
            </a:r>
          </a:p>
        </p:txBody>
      </p:sp>
      <p:sp>
        <p:nvSpPr>
          <p:cNvPr id="3" name="Content Placeholder 2"/>
          <p:cNvSpPr>
            <a:spLocks noGrp="1"/>
          </p:cNvSpPr>
          <p:nvPr>
            <p:ph idx="1"/>
          </p:nvPr>
        </p:nvSpPr>
        <p:spPr>
          <a:xfrm>
            <a:off x="4610052" y="1972904"/>
            <a:ext cx="2971893" cy="454410"/>
          </a:xfrm>
        </p:spPr>
        <p:txBody>
          <a:bodyPr anchor="t">
            <a:noAutofit/>
          </a:bodyPr>
          <a:lstStyle/>
          <a:p>
            <a:pPr marL="0" indent="0" algn="ctr">
              <a:buNone/>
            </a:pPr>
            <a:r>
              <a:rPr lang="en-US" u="sng" dirty="0"/>
              <a:t>Personal Skills Audit</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215203409"/>
              </p:ext>
            </p:extLst>
          </p:nvPr>
        </p:nvGraphicFramePr>
        <p:xfrm>
          <a:off x="810003" y="2443942"/>
          <a:ext cx="10571995" cy="3578282"/>
        </p:xfrm>
        <a:graphic>
          <a:graphicData uri="http://schemas.openxmlformats.org/drawingml/2006/table">
            <a:tbl>
              <a:tblPr firstRow="1" firstCol="1" bandRow="1">
                <a:tableStyleId>{5C22544A-7EE6-4342-B048-85BDC9FD1C3A}</a:tableStyleId>
              </a:tblPr>
              <a:tblGrid>
                <a:gridCol w="2114399">
                  <a:extLst>
                    <a:ext uri="{9D8B030D-6E8A-4147-A177-3AD203B41FA5}">
                      <a16:colId xmlns:a16="http://schemas.microsoft.com/office/drawing/2014/main" xmlns="" val="1751512816"/>
                    </a:ext>
                  </a:extLst>
                </a:gridCol>
                <a:gridCol w="2114399">
                  <a:extLst>
                    <a:ext uri="{9D8B030D-6E8A-4147-A177-3AD203B41FA5}">
                      <a16:colId xmlns:a16="http://schemas.microsoft.com/office/drawing/2014/main" xmlns="" val="1490594112"/>
                    </a:ext>
                  </a:extLst>
                </a:gridCol>
                <a:gridCol w="2114399">
                  <a:extLst>
                    <a:ext uri="{9D8B030D-6E8A-4147-A177-3AD203B41FA5}">
                      <a16:colId xmlns:a16="http://schemas.microsoft.com/office/drawing/2014/main" xmlns="" val="1312821412"/>
                    </a:ext>
                  </a:extLst>
                </a:gridCol>
                <a:gridCol w="2114399">
                  <a:extLst>
                    <a:ext uri="{9D8B030D-6E8A-4147-A177-3AD203B41FA5}">
                      <a16:colId xmlns:a16="http://schemas.microsoft.com/office/drawing/2014/main" xmlns="" val="23776559"/>
                    </a:ext>
                  </a:extLst>
                </a:gridCol>
                <a:gridCol w="2114399">
                  <a:extLst>
                    <a:ext uri="{9D8B030D-6E8A-4147-A177-3AD203B41FA5}">
                      <a16:colId xmlns:a16="http://schemas.microsoft.com/office/drawing/2014/main" xmlns="" val="3962932983"/>
                    </a:ext>
                  </a:extLst>
                </a:gridCol>
              </a:tblGrid>
              <a:tr h="589624">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a:effectLst/>
                        </a:rPr>
                        <a:t>Very 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a:effectLst/>
                        </a:rPr>
                        <a:t>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a:effectLst/>
                        </a:rPr>
                        <a:t>Adequate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dirty="0">
                          <a:effectLst/>
                        </a:rPr>
                        <a:t>Little or no experience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275466386"/>
                  </a:ext>
                </a:extLst>
              </a:tr>
              <a:tr h="241704">
                <a:tc gridSpan="5">
                  <a:txBody>
                    <a:bodyPr/>
                    <a:lstStyle/>
                    <a:p>
                      <a:pPr marL="0" marR="0" algn="just">
                        <a:lnSpc>
                          <a:spcPct val="150000"/>
                        </a:lnSpc>
                        <a:spcBef>
                          <a:spcPts val="0"/>
                        </a:spcBef>
                        <a:spcAft>
                          <a:spcPts val="0"/>
                        </a:spcAft>
                      </a:pPr>
                      <a:r>
                        <a:rPr lang="en-US" sz="1000">
                          <a:effectLst/>
                        </a:rPr>
                        <a:t>Problem-solving skills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840568016"/>
                  </a:ext>
                </a:extLst>
              </a:tr>
              <a:tr h="1296730">
                <a:tc>
                  <a:txBody>
                    <a:bodyPr/>
                    <a:lstStyle/>
                    <a:p>
                      <a:pPr marL="0" marR="0" algn="just">
                        <a:lnSpc>
                          <a:spcPct val="150000"/>
                        </a:lnSpc>
                        <a:spcBef>
                          <a:spcPts val="0"/>
                        </a:spcBef>
                        <a:spcAft>
                          <a:spcPts val="0"/>
                        </a:spcAft>
                      </a:pPr>
                      <a:r>
                        <a:rPr lang="en-US" sz="1000">
                          <a:effectLst/>
                        </a:rPr>
                        <a:t>Make good use of verbal reasoning skills, able to handle complex data, and make selective use of information</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3858304772"/>
                  </a:ext>
                </a:extLst>
              </a:tr>
              <a:tr h="725112">
                <a:tc>
                  <a:txBody>
                    <a:bodyPr/>
                    <a:lstStyle/>
                    <a:p>
                      <a:pPr marL="0" marR="0" algn="just">
                        <a:lnSpc>
                          <a:spcPct val="150000"/>
                        </a:lnSpc>
                        <a:spcBef>
                          <a:spcPts val="0"/>
                        </a:spcBef>
                        <a:spcAft>
                          <a:spcPts val="0"/>
                        </a:spcAft>
                      </a:pPr>
                      <a:r>
                        <a:rPr lang="en-US" sz="1000">
                          <a:effectLst/>
                        </a:rPr>
                        <a:t>Explore more than one solution to solve a problem</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302805561"/>
                  </a:ext>
                </a:extLst>
              </a:tr>
              <a:tr h="725112">
                <a:tc>
                  <a:txBody>
                    <a:bodyPr/>
                    <a:lstStyle/>
                    <a:p>
                      <a:pPr marL="0" marR="0" algn="just">
                        <a:lnSpc>
                          <a:spcPct val="150000"/>
                        </a:lnSpc>
                        <a:spcBef>
                          <a:spcPts val="0"/>
                        </a:spcBef>
                        <a:spcAft>
                          <a:spcPts val="0"/>
                        </a:spcAft>
                      </a:pPr>
                      <a:r>
                        <a:rPr lang="en-US" sz="1000" dirty="0">
                          <a:effectLst/>
                        </a:rPr>
                        <a:t>Consider the ideas of others to help solve problems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dirty="0">
                          <a:effectLst/>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2656370147"/>
                  </a:ext>
                </a:extLst>
              </a:tr>
            </a:tbl>
          </a:graphicData>
        </a:graphic>
      </p:graphicFrame>
    </p:spTree>
    <p:extLst>
      <p:ext uri="{BB962C8B-B14F-4D97-AF65-F5344CB8AC3E}">
        <p14:creationId xmlns:p14="http://schemas.microsoft.com/office/powerpoint/2010/main" val="3192971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580188"/>
            <a:ext cx="10571998" cy="970450"/>
          </a:xfrm>
        </p:spPr>
        <p:txBody>
          <a:bodyPr/>
          <a:lstStyle/>
          <a:p>
            <a:r>
              <a:rPr lang="en-US" sz="2400" dirty="0"/>
              <a:t>Conduct a personal skills audit for yourself including a SWOT analysis and identify training and development needs considering the knowledge, skills, and behaviors.</a:t>
            </a:r>
          </a:p>
        </p:txBody>
      </p:sp>
      <p:sp>
        <p:nvSpPr>
          <p:cNvPr id="3" name="Content Placeholder 2"/>
          <p:cNvSpPr>
            <a:spLocks noGrp="1"/>
          </p:cNvSpPr>
          <p:nvPr>
            <p:ph idx="1"/>
          </p:nvPr>
        </p:nvSpPr>
        <p:spPr>
          <a:xfrm>
            <a:off x="818711" y="2222288"/>
            <a:ext cx="6280357" cy="3646498"/>
          </a:xfrm>
        </p:spPr>
        <p:txBody>
          <a:bodyPr anchor="t">
            <a:noAutofit/>
          </a:bodyPr>
          <a:lstStyle/>
          <a:p>
            <a:pPr marL="0" indent="0" algn="just">
              <a:lnSpc>
                <a:spcPct val="150000"/>
              </a:lnSpc>
              <a:buNone/>
            </a:pPr>
            <a:r>
              <a:rPr lang="en-US" sz="1600" b="1" u="sng" dirty="0"/>
              <a:t>Training and Development Needs:</a:t>
            </a:r>
            <a:endParaRPr lang="en-US" sz="1600" b="1" dirty="0"/>
          </a:p>
          <a:p>
            <a:pPr lvl="0" algn="just">
              <a:lnSpc>
                <a:spcPct val="150000"/>
              </a:lnSpc>
            </a:pPr>
            <a:r>
              <a:rPr lang="en-US" sz="1400" dirty="0" smtClean="0"/>
              <a:t>In </a:t>
            </a:r>
            <a:r>
              <a:rPr lang="en-US" sz="1400" dirty="0"/>
              <a:t>front of an audience: I need to get over my fear of public speaking and take some lessons or join a group to do so.</a:t>
            </a:r>
          </a:p>
          <a:p>
            <a:pPr lvl="0" algn="just">
              <a:lnSpc>
                <a:spcPct val="150000"/>
              </a:lnSpc>
            </a:pPr>
            <a:r>
              <a:rPr lang="en-US" sz="1400" dirty="0"/>
              <a:t>To Solve a Conflict: Take part in courses to hone my abilities in resolving conflict and improving interpersonal relationships.</a:t>
            </a:r>
          </a:p>
          <a:p>
            <a:pPr lvl="0" algn="just">
              <a:lnSpc>
                <a:spcPct val="150000"/>
              </a:lnSpc>
            </a:pPr>
            <a:r>
              <a:rPr lang="en-US" sz="1400" dirty="0"/>
              <a:t>Competence in Negotiation: Take a class or attend a workshop on the subject of negotiation if I want to improve my bargaining skills.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1702" y="2466724"/>
            <a:ext cx="4000296" cy="3269058"/>
          </a:xfrm>
          <a:prstGeom prst="rect">
            <a:avLst/>
          </a:prstGeom>
        </p:spPr>
      </p:pic>
    </p:spTree>
    <p:extLst>
      <p:ext uri="{BB962C8B-B14F-4D97-AF65-F5344CB8AC3E}">
        <p14:creationId xmlns:p14="http://schemas.microsoft.com/office/powerpoint/2010/main" val="33505105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8887"/>
            <a:ext cx="10571998" cy="1118376"/>
          </a:xfrm>
        </p:spPr>
        <p:txBody>
          <a:bodyPr/>
          <a:lstStyle/>
          <a:p>
            <a:r>
              <a:rPr lang="en-US" sz="2400" dirty="0"/>
              <a:t>Critically assess the potential benefits to the organization and individual of developing you as an HR officer through effective training and development.</a:t>
            </a:r>
          </a:p>
        </p:txBody>
      </p:sp>
      <p:sp>
        <p:nvSpPr>
          <p:cNvPr id="3" name="Content Placeholder 2"/>
          <p:cNvSpPr>
            <a:spLocks noGrp="1"/>
          </p:cNvSpPr>
          <p:nvPr>
            <p:ph idx="1"/>
          </p:nvPr>
        </p:nvSpPr>
        <p:spPr>
          <a:xfrm>
            <a:off x="818711" y="2222288"/>
            <a:ext cx="6280357" cy="3945756"/>
          </a:xfrm>
        </p:spPr>
        <p:txBody>
          <a:bodyPr anchor="t">
            <a:noAutofit/>
          </a:bodyPr>
          <a:lstStyle/>
          <a:p>
            <a:pPr marL="0" indent="0" algn="just">
              <a:lnSpc>
                <a:spcPct val="150000"/>
              </a:lnSpc>
              <a:buNone/>
            </a:pPr>
            <a:r>
              <a:rPr lang="en-US" sz="1600" b="1" u="sng" dirty="0"/>
              <a:t>Benefits to the Organization:</a:t>
            </a:r>
            <a:endParaRPr lang="en-US" sz="1600" b="1" dirty="0"/>
          </a:p>
          <a:p>
            <a:pPr algn="just">
              <a:lnSpc>
                <a:spcPct val="150000"/>
              </a:lnSpc>
            </a:pPr>
            <a:r>
              <a:rPr lang="en-US" sz="1400" dirty="0"/>
              <a:t>Better Human Resources Procedures: An HR professional with the right training may help bring in fresh perspectives and innovative solutions for Tesco, ultimately leading to more effective HR operations. </a:t>
            </a:r>
            <a:endParaRPr lang="en-US" sz="1400" dirty="0" smtClean="0"/>
          </a:p>
          <a:p>
            <a:pPr algn="just">
              <a:lnSpc>
                <a:spcPct val="150000"/>
              </a:lnSpc>
            </a:pPr>
            <a:r>
              <a:rPr lang="en-US" sz="1400" dirty="0" smtClean="0"/>
              <a:t>Rules </a:t>
            </a:r>
            <a:r>
              <a:rPr lang="en-US" sz="1400" dirty="0"/>
              <a:t>Obeyed: The Human Resources department is accountable for monitoring and enforcing adherence to all applicable employment rules and regulations. </a:t>
            </a:r>
          </a:p>
          <a:p>
            <a:pPr algn="just">
              <a:lnSpc>
                <a:spcPct val="150000"/>
              </a:lnSpc>
            </a:pPr>
            <a:r>
              <a:rPr lang="en-US" sz="1400" dirty="0" smtClean="0"/>
              <a:t>Reduced </a:t>
            </a:r>
            <a:r>
              <a:rPr lang="en-US" sz="1400" dirty="0"/>
              <a:t>Employee Turnover Rates: Those in charge of human resources (HR) should develop and roll out initiatives designed to retain valuable staff members</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829" y="2432512"/>
            <a:ext cx="3917169" cy="3735532"/>
          </a:xfrm>
          <a:prstGeom prst="rect">
            <a:avLst/>
          </a:prstGeom>
        </p:spPr>
      </p:pic>
    </p:spTree>
    <p:extLst>
      <p:ext uri="{BB962C8B-B14F-4D97-AF65-F5344CB8AC3E}">
        <p14:creationId xmlns:p14="http://schemas.microsoft.com/office/powerpoint/2010/main" val="3248353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8887"/>
            <a:ext cx="10571998" cy="1118376"/>
          </a:xfrm>
        </p:spPr>
        <p:txBody>
          <a:bodyPr/>
          <a:lstStyle/>
          <a:p>
            <a:r>
              <a:rPr lang="en-US" sz="2400" dirty="0"/>
              <a:t>Critically assess the potential benefits to the organization and individual of developing you as an HR officer through effective training and development.</a:t>
            </a:r>
          </a:p>
        </p:txBody>
      </p:sp>
      <p:sp>
        <p:nvSpPr>
          <p:cNvPr id="3" name="Content Placeholder 2"/>
          <p:cNvSpPr>
            <a:spLocks noGrp="1"/>
          </p:cNvSpPr>
          <p:nvPr>
            <p:ph idx="1"/>
          </p:nvPr>
        </p:nvSpPr>
        <p:spPr>
          <a:xfrm>
            <a:off x="818711" y="2222288"/>
            <a:ext cx="6280357" cy="3945756"/>
          </a:xfrm>
        </p:spPr>
        <p:txBody>
          <a:bodyPr anchor="t">
            <a:noAutofit/>
          </a:bodyPr>
          <a:lstStyle/>
          <a:p>
            <a:pPr marL="0" indent="0" algn="just">
              <a:lnSpc>
                <a:spcPct val="150000"/>
              </a:lnSpc>
              <a:buNone/>
            </a:pPr>
            <a:r>
              <a:rPr lang="en-US" sz="1600" b="1" u="sng" dirty="0"/>
              <a:t>Benefits to the Individual:</a:t>
            </a:r>
            <a:endParaRPr lang="en-US" sz="1600" b="1" dirty="0"/>
          </a:p>
          <a:p>
            <a:pPr algn="just">
              <a:lnSpc>
                <a:spcPct val="150000"/>
              </a:lnSpc>
            </a:pPr>
            <a:r>
              <a:rPr lang="en-US" sz="1400" dirty="0"/>
              <a:t>Promotion in One's Profession: Possibilities for promotion in one's field may arise through participation in training and development programs. </a:t>
            </a:r>
            <a:endParaRPr lang="en-US" sz="1400" dirty="0" smtClean="0"/>
          </a:p>
          <a:p>
            <a:pPr algn="just">
              <a:lnSpc>
                <a:spcPct val="150000"/>
              </a:lnSpc>
            </a:pPr>
            <a:r>
              <a:rPr lang="en-US" sz="1400" dirty="0" smtClean="0"/>
              <a:t>More </a:t>
            </a:r>
            <a:r>
              <a:rPr lang="en-US" sz="1400" dirty="0"/>
              <a:t>Contentment with One's Work: Human resources professionals who invest in their professional growth are more likely to be happy in their jobs. </a:t>
            </a:r>
            <a:endParaRPr lang="en-US" sz="1400" dirty="0" smtClean="0"/>
          </a:p>
          <a:p>
            <a:pPr algn="just">
              <a:lnSpc>
                <a:spcPct val="150000"/>
              </a:lnSpc>
            </a:pPr>
            <a:r>
              <a:rPr lang="en-US" sz="1400" dirty="0" smtClean="0"/>
              <a:t>Developing </a:t>
            </a:r>
            <a:r>
              <a:rPr lang="en-US" sz="1400" dirty="0"/>
              <a:t>Oneself: Human resources professionals may benefit professionally and personally from training and development opportunities</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829" y="2432512"/>
            <a:ext cx="3917169" cy="3735532"/>
          </a:xfrm>
          <a:prstGeom prst="rect">
            <a:avLst/>
          </a:prstGeom>
        </p:spPr>
      </p:pic>
    </p:spTree>
    <p:extLst>
      <p:ext uri="{BB962C8B-B14F-4D97-AF65-F5344CB8AC3E}">
        <p14:creationId xmlns:p14="http://schemas.microsoft.com/office/powerpoint/2010/main" val="35127752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chor="t">
            <a:normAutofit/>
          </a:bodyPr>
          <a:lstStyle/>
          <a:p>
            <a:pPr algn="just">
              <a:lnSpc>
                <a:spcPct val="150000"/>
              </a:lnSpc>
            </a:pPr>
            <a:r>
              <a:rPr lang="en-US" dirty="0"/>
              <a:t>HR specialists manage and assist a company's employees, guaranteeing its success. HR workers' knowledge, skills, and behaviors (KSB) vary by department, therefore it's important to assess each area's needs. HR professionals may establish their training and development requirements by completing a personal skills audit using a SWOT analysis. Improved employee engagement, productivity, and turnover may come from HR officer training and development. So, HR professionals must be professionally developed to thrive in their responsibilities and assist the organization's growth and success.</a:t>
            </a:r>
          </a:p>
        </p:txBody>
      </p:sp>
    </p:spTree>
    <p:extLst>
      <p:ext uri="{BB962C8B-B14F-4D97-AF65-F5344CB8AC3E}">
        <p14:creationId xmlns:p14="http://schemas.microsoft.com/office/powerpoint/2010/main" val="33777265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a:xfrm>
            <a:off x="818712" y="2222287"/>
            <a:ext cx="10554574" cy="4378018"/>
          </a:xfrm>
        </p:spPr>
        <p:txBody>
          <a:bodyPr anchor="t">
            <a:noAutofit/>
          </a:bodyPr>
          <a:lstStyle/>
          <a:p>
            <a:pPr algn="just"/>
            <a:r>
              <a:rPr lang="en-US" sz="1400" dirty="0"/>
              <a:t>Farrukh, M., Ting, H., Shahzad, I.A. and Hua, Z., 2018. Can incivility impede knowledge sharing behaviour?. International Journal of Information Systems and Change Management, 10(4), pp.295-310.</a:t>
            </a:r>
          </a:p>
          <a:p>
            <a:pPr algn="just"/>
            <a:r>
              <a:rPr lang="en-US" sz="1400" dirty="0"/>
              <a:t>Saling, K.C. and Do, M.D., 2020. Leveraging people analytics for an adaptive complex talent management system. Procedia Computer Science, 168, pp.105-111.</a:t>
            </a:r>
          </a:p>
          <a:p>
            <a:pPr algn="just"/>
            <a:r>
              <a:rPr lang="en-US" sz="1400" dirty="0"/>
              <a:t>Amin, M.B. and Rubel, M.R.B., 2020. Human resource management practices and employee knowledge sharing behavior: Mediating role of knowledge sharing intention. Asian Journal of Empirical Research, 10(5), pp.150-164.</a:t>
            </a:r>
          </a:p>
          <a:p>
            <a:pPr algn="just"/>
            <a:r>
              <a:rPr lang="en-US" sz="1400" dirty="0"/>
              <a:t>Rangkuti, F., 2015. Personal SWOT analysis. Gramedia Pustaka Utama.</a:t>
            </a:r>
          </a:p>
          <a:p>
            <a:pPr algn="just"/>
            <a:r>
              <a:rPr lang="en-US" sz="1400" dirty="0"/>
              <a:t>Herman, M., 2017. Creating a Personal SWOT Analysis. MRH Enterprises LLC. Fecha de consulta, 20.</a:t>
            </a:r>
          </a:p>
          <a:p>
            <a:pPr algn="just"/>
            <a:r>
              <a:rPr lang="en-US" sz="1400" dirty="0"/>
              <a:t>Hamid, S., 2018. A study of effectiveness of training and development programmes of UPSTDC, India–an analysis. South Asian Journal of Tourism and Heritage, 4(1), pp.72-82.</a:t>
            </a:r>
          </a:p>
          <a:p>
            <a:pPr algn="just"/>
            <a:r>
              <a:rPr lang="en-US" sz="1400" dirty="0"/>
              <a:t>Brown, J., 2019. Training needs assessment: A must for developing an effective training program. Public personnel management, 31(4), pp.569-578.</a:t>
            </a:r>
          </a:p>
          <a:p>
            <a:pPr algn="just"/>
            <a:r>
              <a:rPr lang="en-US" sz="1400" dirty="0"/>
              <a:t>Collins, C.J. and Clark, K.D., 2021. Strategic human resource practices, top management team social networks, and firm performance: The role of human resource practices in creating organizational competitive advantage. Academy of management Journal, 46(6), pp.740-751.</a:t>
            </a:r>
          </a:p>
        </p:txBody>
      </p:sp>
    </p:spTree>
    <p:extLst>
      <p:ext uri="{BB962C8B-B14F-4D97-AF65-F5344CB8AC3E}">
        <p14:creationId xmlns:p14="http://schemas.microsoft.com/office/powerpoint/2010/main" val="4937929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xmlns=""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33</TotalTime>
  <Words>2952</Words>
  <Application>Microsoft Office PowerPoint</Application>
  <PresentationFormat>Custom</PresentationFormat>
  <Paragraphs>267</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Quotable</vt:lpstr>
      <vt:lpstr>(BMSW 5102)Developing Relationships and Workplace Achievement</vt:lpstr>
      <vt:lpstr>Table of Contents</vt:lpstr>
      <vt:lpstr>Introduction</vt:lpstr>
      <vt:lpstr>Determine appropriate knowledge, skills, and behaviors (KSB) that are required by HR professionals across the departments.</vt:lpstr>
      <vt:lpstr>Determine appropriate knowledge, skills, and behaviors (KSB) that are required by HR professionals across the departments.</vt:lpstr>
      <vt:lpstr>Determine appropriate knowledge, skills, and behaviors (KSB) that are required by HR professionals across the departments.</vt:lpstr>
      <vt:lpstr>Conduct a personal skills audit for yourself including a SWOT analysis and identify training and development needs considering the knowledge, skills, and behaviors.</vt:lpstr>
      <vt:lpstr>Conduct a personal skills audit for yourself including a SWOT analysis and identify training and development needs considering the knowledge, skills, and behaviors.</vt:lpstr>
      <vt:lpstr>Conduct a personal skills audit for yourself including a SWOT analysis and identify training and development needs considering the knowledge, skills, and behaviors.</vt:lpstr>
      <vt:lpstr>Conduct a personal skills audit for yourself including a SWOT analysis and identify training and development needs considering the knowledge, skills, and behaviors.</vt:lpstr>
      <vt:lpstr>Conduct a personal skills audit for yourself including a SWOT analysis and identify training and development needs considering the knowledge, skills, and behaviors.</vt:lpstr>
      <vt:lpstr>Critically assess the potential benefits to the organization and individual of developing you as an HR officer through effective training and development.</vt:lpstr>
      <vt:lpstr>Critically assess the potential benefits to the organization and individual of developing you as an HR officer through effective training and development.</vt:lpstr>
      <vt:lpstr>Conclusion</vt:lpstr>
      <vt:lpstr>Reference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Rashed</dc:creator>
  <cp:lastModifiedBy>User</cp:lastModifiedBy>
  <cp:revision>41</cp:revision>
  <dcterms:created xsi:type="dcterms:W3CDTF">2023-03-15T15:48:13Z</dcterms:created>
  <dcterms:modified xsi:type="dcterms:W3CDTF">2023-03-22T09:34:14Z</dcterms:modified>
</cp:coreProperties>
</file>