
<file path=[Content_Types].xml><?xml version="1.0" encoding="utf-8"?>
<Types xmlns="http://schemas.openxmlformats.org/package/2006/content-types">
  <Default Extension="xml" ContentType="application/xml"/>
  <Default Extension="jpg" ContentType="image/jpeg"/>
  <Default Extension="jpeg" ContentType="image/jpeg"/>
  <Default Extension="emf" ContentType="image/x-emf"/>
  <Default Extension="rels" ContentType="application/vnd.openxmlformats-package.relationships+xml"/>
  <Default Extension="vml" ContentType="application/vnd.openxmlformats-officedocument.vmlDrawing"/>
  <Default Extension="xls" ContentType="application/vnd.ms-exce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71" r:id="rId5"/>
    <p:sldId id="291" r:id="rId6"/>
    <p:sldId id="292" r:id="rId7"/>
    <p:sldId id="293" r:id="rId8"/>
    <p:sldId id="294" r:id="rId9"/>
    <p:sldId id="295" r:id="rId10"/>
    <p:sldId id="296" r:id="rId11"/>
    <p:sldId id="297" r:id="rId12"/>
    <p:sldId id="298" r:id="rId13"/>
    <p:sldId id="299" r:id="rId14"/>
    <p:sldId id="300" r:id="rId15"/>
    <p:sldId id="301" r:id="rId16"/>
    <p:sldId id="302" r:id="rId17"/>
    <p:sldId id="303" r:id="rId18"/>
    <p:sldId id="304" r:id="rId19"/>
    <p:sldId id="305" r:id="rId20"/>
    <p:sldId id="306" r:id="rId21"/>
    <p:sldId id="307" r:id="rId22"/>
    <p:sldId id="308" r:id="rId23"/>
    <p:sldId id="309" r:id="rId24"/>
    <p:sldId id="310" r:id="rId25"/>
    <p:sldId id="311" r:id="rId26"/>
    <p:sldId id="31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1" d="100"/>
          <a:sy n="71" d="100"/>
        </p:scale>
        <p:origin x="-112" y="-64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notesMaster" Target="notesMasters/notesMaster1.xml"/><Relationship Id="rId29" Type="http://schemas.openxmlformats.org/officeDocument/2006/relationships/handoutMaster" Target="handoutMasters/handoutMaster1.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13/01/17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6C1B626-3035-7C4F-B958-D5DE75301A69}" type="datetimeFigureOut">
              <a:rPr lang="en-US" smtClean="0"/>
              <a:t>13/01/17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83B86D-C1FA-E540-B4A2-F6C268B08664}" type="slidenum">
              <a:rPr lang="en-US" smtClean="0"/>
              <a:t>‹#›</a:t>
            </a:fld>
            <a:endParaRPr lang="en-US"/>
          </a:p>
        </p:txBody>
      </p:sp>
    </p:spTree>
    <p:extLst>
      <p:ext uri="{BB962C8B-B14F-4D97-AF65-F5344CB8AC3E}">
        <p14:creationId xmlns:p14="http://schemas.microsoft.com/office/powerpoint/2010/main" val="411220867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GB">
              <a:latin typeface="Calibri" charset="0"/>
            </a:endParaRP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eaLnBrk="1" hangingPunct="1"/>
            <a:fld id="{69CAF6D3-C628-FD42-8CF4-E12A4CC20A48}" type="slidenum">
              <a:rPr lang="en-US" sz="1200"/>
              <a:pPr eaLnBrk="1" hangingPunct="1"/>
              <a:t>1</a:t>
            </a:fld>
            <a:endParaRPr 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1DAC7C2D-51F4-234B-A33D-02884FBB0318}" type="slidenum">
              <a:rPr lang="en-US" sz="1200">
                <a:latin typeface="Times New Roman" charset="0"/>
              </a:rPr>
              <a:pPr/>
              <a:t>2</a:t>
            </a:fld>
            <a:endParaRPr lang="en-US" sz="1200">
              <a:latin typeface="Times New Roman" charset="0"/>
            </a:endParaRPr>
          </a:p>
        </p:txBody>
      </p:sp>
      <p:sp>
        <p:nvSpPr>
          <p:cNvPr id="47107" name="Rectangle 2"/>
          <p:cNvSpPr>
            <a:spLocks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22AE42D1-2895-D94E-A2D2-5F6A4E80A2B2}" type="slidenum">
              <a:rPr lang="en-US" sz="1200">
                <a:latin typeface="Times New Roman" charset="0"/>
              </a:rPr>
              <a:pPr/>
              <a:t>3</a:t>
            </a:fld>
            <a:endParaRPr lang="en-US" sz="1200">
              <a:latin typeface="Times New Roman" charset="0"/>
            </a:endParaRPr>
          </a:p>
        </p:txBody>
      </p:sp>
      <p:sp>
        <p:nvSpPr>
          <p:cNvPr id="49155" name="Rectangle 2"/>
          <p:cNvSpPr>
            <a:spLocks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371734EA-7E20-7D48-85CC-581BFA9B8F46}" type="slidenum">
              <a:rPr lang="en-US" sz="1200">
                <a:latin typeface="Times New Roman" charset="0"/>
              </a:rPr>
              <a:pPr/>
              <a:t>4</a:t>
            </a:fld>
            <a:endParaRPr lang="en-US" sz="1200">
              <a:latin typeface="Times New Roman" charset="0"/>
            </a:endParaRPr>
          </a:p>
        </p:txBody>
      </p:sp>
      <p:sp>
        <p:nvSpPr>
          <p:cNvPr id="51203" name="Rectangle 2"/>
          <p:cNvSpPr>
            <a:spLocks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6C041EC3-5649-5A4F-B80A-60DD252435DC}" type="slidenum">
              <a:rPr lang="en-US" sz="1200">
                <a:latin typeface="Times New Roman" charset="0"/>
              </a:rPr>
              <a:pPr/>
              <a:t>5</a:t>
            </a:fld>
            <a:endParaRPr lang="en-US" sz="1200">
              <a:latin typeface="Times New Roman" charset="0"/>
            </a:endParaRPr>
          </a:p>
        </p:txBody>
      </p:sp>
      <p:sp>
        <p:nvSpPr>
          <p:cNvPr id="53251" name="Rectangle 2"/>
          <p:cNvSpPr>
            <a:spLocks noChangeArrowheads="1" noTextEdit="1"/>
          </p:cNvSpPr>
          <p:nvPr>
            <p:ph type="sldImg"/>
          </p:nvPr>
        </p:nvSpPr>
        <p:spPr>
          <a:xfrm>
            <a:off x="1143000" y="684213"/>
            <a:ext cx="4573588" cy="3430587"/>
          </a:xfrm>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3E9C0B70-DC73-B349-B8DD-1850021E4537}" type="slidenum">
              <a:rPr lang="en-US" sz="1200">
                <a:latin typeface="Times New Roman" charset="0"/>
              </a:rPr>
              <a:pPr/>
              <a:t>6</a:t>
            </a:fld>
            <a:endParaRPr lang="en-US" sz="1200">
              <a:latin typeface="Times New Roman" charset="0"/>
            </a:endParaRPr>
          </a:p>
        </p:txBody>
      </p:sp>
      <p:sp>
        <p:nvSpPr>
          <p:cNvPr id="55299" name="Rectangle 2"/>
          <p:cNvSpPr>
            <a:spLocks noChangeArrowheads="1" noTextEdit="1"/>
          </p:cNvSpPr>
          <p:nvPr>
            <p:ph type="sldImg"/>
          </p:nvPr>
        </p:nvSpPr>
        <p:spPr>
          <a:xfrm>
            <a:off x="1143000" y="684213"/>
            <a:ext cx="4573588" cy="3430587"/>
          </a:xfrm>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0D3574BA-899F-C44D-8744-5A6F0F9C7C8D}" type="slidenum">
              <a:rPr lang="en-US" sz="1200">
                <a:latin typeface="Times New Roman" charset="0"/>
              </a:rPr>
              <a:pPr/>
              <a:t>7</a:t>
            </a:fld>
            <a:endParaRPr lang="en-US" sz="1200">
              <a:latin typeface="Times New Roman" charset="0"/>
            </a:endParaRPr>
          </a:p>
        </p:txBody>
      </p:sp>
      <p:sp>
        <p:nvSpPr>
          <p:cNvPr id="59395" name="Rectangle 2"/>
          <p:cNvSpPr>
            <a:spLocks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E50D9052-3973-EB43-9BA5-C5AA66C6B6EB}" type="slidenum">
              <a:rPr lang="en-US" sz="1200">
                <a:latin typeface="Times New Roman" charset="0"/>
              </a:rPr>
              <a:pPr/>
              <a:t>8</a:t>
            </a:fld>
            <a:endParaRPr lang="en-US" sz="1200">
              <a:latin typeface="Times New Roman" charset="0"/>
            </a:endParaRPr>
          </a:p>
        </p:txBody>
      </p:sp>
      <p:sp>
        <p:nvSpPr>
          <p:cNvPr id="61443" name="Rectangle 2"/>
          <p:cNvSpPr>
            <a:spLocks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7A149FF6-642D-9446-8188-18B6AECD51D9}" type="slidenum">
              <a:rPr lang="en-US" sz="1200">
                <a:latin typeface="Times New Roman" charset="0"/>
              </a:rPr>
              <a:pPr/>
              <a:t>9</a:t>
            </a:fld>
            <a:endParaRPr lang="en-US" sz="1200">
              <a:latin typeface="Times New Roman" charset="0"/>
            </a:endParaRPr>
          </a:p>
        </p:txBody>
      </p:sp>
      <p:sp>
        <p:nvSpPr>
          <p:cNvPr id="63491" name="Rectangle 2"/>
          <p:cNvSpPr>
            <a:spLocks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D2272FB2-9653-F744-B84D-2AC3044A5FA8}" type="slidenum">
              <a:rPr lang="en-US" sz="1200">
                <a:latin typeface="Times New Roman" charset="0"/>
              </a:rPr>
              <a:pPr/>
              <a:t>10</a:t>
            </a:fld>
            <a:endParaRPr lang="en-US" sz="1200">
              <a:latin typeface="Times New Roman" charset="0"/>
            </a:endParaRPr>
          </a:p>
        </p:txBody>
      </p:sp>
      <p:sp>
        <p:nvSpPr>
          <p:cNvPr id="65539" name="Rectangle 2"/>
          <p:cNvSpPr>
            <a:spLocks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CF47A327-0AAA-944E-8A5E-B0C83C5823DA}" type="slidenum">
              <a:rPr lang="en-US" sz="1200">
                <a:latin typeface="Times New Roman" charset="0"/>
              </a:rPr>
              <a:pPr/>
              <a:t>11</a:t>
            </a:fld>
            <a:endParaRPr lang="en-US" sz="1200">
              <a:latin typeface="Times New Roman" charset="0"/>
            </a:endParaRPr>
          </a:p>
        </p:txBody>
      </p:sp>
      <p:sp>
        <p:nvSpPr>
          <p:cNvPr id="69635" name="Rectangle 2"/>
          <p:cNvSpPr>
            <a:spLocks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71CAD565-9B6D-7047-93E7-403EDC9005F7}" type="slidenum">
              <a:rPr lang="en-US" sz="1200">
                <a:latin typeface="Times New Roman" charset="0"/>
              </a:rPr>
              <a:pPr/>
              <a:t>12</a:t>
            </a:fld>
            <a:endParaRPr lang="en-US" sz="1200">
              <a:latin typeface="Times New Roman" charset="0"/>
            </a:endParaRPr>
          </a:p>
        </p:txBody>
      </p:sp>
      <p:sp>
        <p:nvSpPr>
          <p:cNvPr id="71683" name="Rectangle 2"/>
          <p:cNvSpPr>
            <a:spLocks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936EA213-F51E-E148-9A85-3B458591F33A}" type="slidenum">
              <a:rPr lang="en-US" sz="1200">
                <a:latin typeface="Times New Roman" charset="0"/>
              </a:rPr>
              <a:pPr/>
              <a:t>13</a:t>
            </a:fld>
            <a:endParaRPr lang="en-US" sz="1200">
              <a:latin typeface="Times New Roman" charset="0"/>
            </a:endParaRPr>
          </a:p>
        </p:txBody>
      </p:sp>
      <p:sp>
        <p:nvSpPr>
          <p:cNvPr id="73731" name="Rectangle 2"/>
          <p:cNvSpPr>
            <a:spLocks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A2332CD9-0463-E244-A05A-406CECE7514A}" type="slidenum">
              <a:rPr lang="en-US" sz="1200">
                <a:latin typeface="Times New Roman" charset="0"/>
              </a:rPr>
              <a:pPr/>
              <a:t>14</a:t>
            </a:fld>
            <a:endParaRPr lang="en-US" sz="1200">
              <a:latin typeface="Times New Roman" charset="0"/>
            </a:endParaRPr>
          </a:p>
        </p:txBody>
      </p:sp>
      <p:sp>
        <p:nvSpPr>
          <p:cNvPr id="75779" name="Rectangle 2"/>
          <p:cNvSpPr>
            <a:spLocks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09762D28-0DF7-6E40-8AF2-E503F19B00F4}" type="slidenum">
              <a:rPr lang="en-US" sz="1200">
                <a:latin typeface="Times New Roman" charset="0"/>
              </a:rPr>
              <a:pPr/>
              <a:t>15</a:t>
            </a:fld>
            <a:endParaRPr lang="en-US" sz="1200">
              <a:latin typeface="Times New Roman" charset="0"/>
            </a:endParaRPr>
          </a:p>
        </p:txBody>
      </p:sp>
      <p:sp>
        <p:nvSpPr>
          <p:cNvPr id="77827" name="Rectangle 2"/>
          <p:cNvSpPr>
            <a:spLocks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A5807F74-0161-F146-A3D2-BF6B3E0770A6}" type="slidenum">
              <a:rPr lang="en-US" sz="1200">
                <a:latin typeface="Times New Roman" charset="0"/>
              </a:rPr>
              <a:pPr/>
              <a:t>16</a:t>
            </a:fld>
            <a:endParaRPr lang="en-US" sz="1200">
              <a:latin typeface="Times New Roman" charset="0"/>
            </a:endParaRPr>
          </a:p>
        </p:txBody>
      </p:sp>
      <p:sp>
        <p:nvSpPr>
          <p:cNvPr id="79875" name="Rectangle 2"/>
          <p:cNvSpPr>
            <a:spLocks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13D71E5E-5DFB-CE40-A485-DBFAD23A3F2C}" type="slidenum">
              <a:rPr lang="en-US" sz="1200">
                <a:latin typeface="Times New Roman" charset="0"/>
              </a:rPr>
              <a:pPr/>
              <a:t>17</a:t>
            </a:fld>
            <a:endParaRPr lang="en-US" sz="1200">
              <a:latin typeface="Times New Roman" charset="0"/>
            </a:endParaRPr>
          </a:p>
        </p:txBody>
      </p:sp>
      <p:sp>
        <p:nvSpPr>
          <p:cNvPr id="83971" name="Rectangle 2"/>
          <p:cNvSpPr>
            <a:spLocks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3DF5B978-FEE3-3F42-965C-D78BE8194161}" type="slidenum">
              <a:rPr lang="en-US" sz="1200">
                <a:latin typeface="Times New Roman" charset="0"/>
              </a:rPr>
              <a:pPr/>
              <a:t>18</a:t>
            </a:fld>
            <a:endParaRPr lang="en-US" sz="1200">
              <a:latin typeface="Times New Roman" charset="0"/>
            </a:endParaRPr>
          </a:p>
        </p:txBody>
      </p:sp>
      <p:sp>
        <p:nvSpPr>
          <p:cNvPr id="86019" name="Rectangle 2"/>
          <p:cNvSpPr>
            <a:spLocks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4459DE0A-FF6A-2D45-9A49-78477F74AB6D}" type="slidenum">
              <a:rPr lang="en-US" sz="1200">
                <a:latin typeface="Times New Roman" charset="0"/>
              </a:rPr>
              <a:pPr/>
              <a:t>19</a:t>
            </a:fld>
            <a:endParaRPr lang="en-US" sz="1200">
              <a:latin typeface="Times New Roman" charset="0"/>
            </a:endParaRPr>
          </a:p>
        </p:txBody>
      </p:sp>
      <p:sp>
        <p:nvSpPr>
          <p:cNvPr id="88067" name="Rectangle 2"/>
          <p:cNvSpPr>
            <a:spLocks noChangeArrowheads="1" noTextEdit="1"/>
          </p:cNvSpPr>
          <p:nvPr>
            <p:ph type="sldImg"/>
          </p:nvPr>
        </p:nvSpPr>
        <p:spPr>
          <a:ln/>
        </p:spPr>
      </p:sp>
      <p:sp>
        <p:nvSpPr>
          <p:cNvPr id="88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DC3160C1-5A37-EC4C-9F4B-AA2143542196}" type="slidenum">
              <a:rPr lang="en-US" sz="1200">
                <a:latin typeface="Times New Roman" charset="0"/>
              </a:rPr>
              <a:pPr/>
              <a:t>20</a:t>
            </a:fld>
            <a:endParaRPr lang="en-US" sz="1200">
              <a:latin typeface="Times New Roman" charset="0"/>
            </a:endParaRPr>
          </a:p>
        </p:txBody>
      </p:sp>
      <p:sp>
        <p:nvSpPr>
          <p:cNvPr id="90115" name="Rectangle 2"/>
          <p:cNvSpPr>
            <a:spLocks noChangeArrowheads="1" noTextEdit="1"/>
          </p:cNvSpPr>
          <p:nvPr>
            <p:ph type="sldImg"/>
          </p:nvPr>
        </p:nvSpPr>
        <p:spPr>
          <a:ln/>
        </p:spPr>
      </p:sp>
      <p:sp>
        <p:nvSpPr>
          <p:cNvPr id="901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572E9F9C-3AFD-BA47-8A95-925FE491DE3E}" type="slidenum">
              <a:rPr lang="en-US" sz="1200">
                <a:latin typeface="Times New Roman" charset="0"/>
              </a:rPr>
              <a:pPr/>
              <a:t>21</a:t>
            </a:fld>
            <a:endParaRPr lang="en-US" sz="1200">
              <a:latin typeface="Times New Roman" charset="0"/>
            </a:endParaRPr>
          </a:p>
        </p:txBody>
      </p:sp>
      <p:sp>
        <p:nvSpPr>
          <p:cNvPr id="92163" name="Rectangle 2"/>
          <p:cNvSpPr>
            <a:spLocks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A0EE40E3-480A-E540-9BCA-CA6BA81E4141}" type="slidenum">
              <a:rPr lang="en-US" sz="1200">
                <a:latin typeface="Times New Roman" charset="0"/>
              </a:rPr>
              <a:pPr/>
              <a:t>22</a:t>
            </a:fld>
            <a:endParaRPr lang="en-US" sz="1200">
              <a:latin typeface="Times New Roman" charset="0"/>
            </a:endParaRPr>
          </a:p>
        </p:txBody>
      </p:sp>
      <p:sp>
        <p:nvSpPr>
          <p:cNvPr id="104451" name="Rectangle 2"/>
          <p:cNvSpPr>
            <a:spLocks noChangeArrowheads="1" noTextEdit="1"/>
          </p:cNvSpPr>
          <p:nvPr>
            <p:ph type="sldImg"/>
          </p:nvPr>
        </p:nvSpPr>
        <p:spPr>
          <a:xfrm>
            <a:off x="1143000" y="684213"/>
            <a:ext cx="4573588" cy="3430587"/>
          </a:xfrm>
          <a:ln/>
        </p:spPr>
      </p:sp>
      <p:sp>
        <p:nvSpPr>
          <p:cNvPr id="1044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fld id="{18FAEB16-D42D-B548-A72B-D9265672FC63}" type="slidenum">
              <a:rPr lang="en-US" sz="1200">
                <a:latin typeface="Times New Roman" charset="0"/>
              </a:rPr>
              <a:pPr/>
              <a:t>23</a:t>
            </a:fld>
            <a:endParaRPr lang="en-US" sz="1200">
              <a:latin typeface="Times New Roman" charset="0"/>
            </a:endParaRPr>
          </a:p>
        </p:txBody>
      </p:sp>
      <p:sp>
        <p:nvSpPr>
          <p:cNvPr id="108547" name="Rectangle 2"/>
          <p:cNvSpPr>
            <a:spLocks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13/01/17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13/01/17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13/01/17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13/01/17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13/01/17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13/01/17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13/01/17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13/01/17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13/01/17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13/01/17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13/01/17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806450" y="115888"/>
            <a:ext cx="8229600" cy="504825"/>
          </a:xfrm>
        </p:spPr>
        <p:txBody>
          <a:bodyPr/>
          <a:lstStyle/>
          <a:p>
            <a:r>
              <a:rPr lang="en-GB" smtClean="0"/>
              <a:t>Click to edit Master title style</a:t>
            </a:r>
            <a:endParaRPr lang="en-GB"/>
          </a:p>
        </p:txBody>
      </p:sp>
      <p:sp>
        <p:nvSpPr>
          <p:cNvPr id="3" name="Text Placeholder 2"/>
          <p:cNvSpPr>
            <a:spLocks noGrp="1"/>
          </p:cNvSpPr>
          <p:nvPr>
            <p:ph type="body" sz="half" idx="1"/>
          </p:nvPr>
        </p:nvSpPr>
        <p:spPr>
          <a:xfrm>
            <a:off x="457200" y="1052513"/>
            <a:ext cx="4038600" cy="507365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quarter" idx="2"/>
          </p:nvPr>
        </p:nvSpPr>
        <p:spPr>
          <a:xfrm>
            <a:off x="4648200" y="1052513"/>
            <a:ext cx="4038600" cy="24606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Content Placeholder 4"/>
          <p:cNvSpPr>
            <a:spLocks noGrp="1"/>
          </p:cNvSpPr>
          <p:nvPr>
            <p:ph sz="quarter" idx="3"/>
          </p:nvPr>
        </p:nvSpPr>
        <p:spPr>
          <a:xfrm>
            <a:off x="4648200" y="3665538"/>
            <a:ext cx="4038600" cy="24606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Rectangle 6"/>
          <p:cNvSpPr>
            <a:spLocks noGrp="1" noChangeArrowheads="1"/>
          </p:cNvSpPr>
          <p:nvPr>
            <p:ph type="sldNum" sz="quarter" idx="10"/>
          </p:nvPr>
        </p:nvSpPr>
        <p:spPr>
          <a:ln/>
        </p:spPr>
        <p:txBody>
          <a:bodyPr/>
          <a:lstStyle>
            <a:lvl1pPr>
              <a:defRPr/>
            </a:lvl1pPr>
          </a:lstStyle>
          <a:p>
            <a:fld id="{4838E005-7E0E-C54A-A486-6CC1408AA31F}" type="slidenum">
              <a:rPr lang="en-GB"/>
              <a:pPr/>
              <a:t>‹#›</a:t>
            </a:fld>
            <a:endParaRPr lang="en-GB"/>
          </a:p>
        </p:txBody>
      </p:sp>
    </p:spTree>
    <p:extLst>
      <p:ext uri="{BB962C8B-B14F-4D97-AF65-F5344CB8AC3E}">
        <p14:creationId xmlns:p14="http://schemas.microsoft.com/office/powerpoint/2010/main" val="26507529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13/01/17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7.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image" Target="../media/image8.emf"/><Relationship Id="rId4" Type="http://schemas.openxmlformats.org/officeDocument/2006/relationships/image" Target="../media/image9.emf"/><Relationship Id="rId1" Type="http://schemas.openxmlformats.org/officeDocument/2006/relationships/slideLayout" Target="../slideLayouts/slideLayout4.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4" Type="http://schemas.openxmlformats.org/officeDocument/2006/relationships/oleObject" Target="../embeddings/Microsoft_Excel_Chart1.xls"/><Relationship Id="rId5" Type="http://schemas.openxmlformats.org/officeDocument/2006/relationships/image" Target="../media/image10.emf"/><Relationship Id="rId1" Type="http://schemas.openxmlformats.org/officeDocument/2006/relationships/vmlDrawing" Target="../drawings/vmlDrawing1.vml"/><Relationship Id="rId2"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Arial" charset="0"/>
              </a:defRPr>
            </a:lvl1pPr>
            <a:lvl2pPr marL="37931725" indent="-37474525" eaLnBrk="0" hangingPunct="0">
              <a:defRPr sz="2400">
                <a:solidFill>
                  <a:schemeClr val="tx1"/>
                </a:solidFill>
                <a:latin typeface="Arial" charset="0"/>
                <a:ea typeface="Arial" charset="0"/>
                <a:cs typeface="Arial" charset="0"/>
              </a:defRPr>
            </a:lvl2pPr>
            <a:lvl3pPr eaLnBrk="0" hangingPunct="0">
              <a:defRPr sz="2400">
                <a:solidFill>
                  <a:schemeClr val="tx1"/>
                </a:solidFill>
                <a:latin typeface="Arial" charset="0"/>
                <a:ea typeface="Arial" charset="0"/>
                <a:cs typeface="Arial" charset="0"/>
              </a:defRPr>
            </a:lvl3pPr>
            <a:lvl4pPr eaLnBrk="0" hangingPunct="0">
              <a:defRPr sz="2400">
                <a:solidFill>
                  <a:schemeClr val="tx1"/>
                </a:solidFill>
                <a:latin typeface="Arial" charset="0"/>
                <a:ea typeface="Arial" charset="0"/>
                <a:cs typeface="Arial" charset="0"/>
              </a:defRPr>
            </a:lvl4pPr>
            <a:lvl5pPr eaLnBrk="0" hangingPunct="0">
              <a:defRPr sz="2400">
                <a:solidFill>
                  <a:schemeClr val="tx1"/>
                </a:solidFill>
                <a:latin typeface="Arial" charset="0"/>
                <a:ea typeface="Arial" charset="0"/>
                <a:cs typeface="Arial" charset="0"/>
              </a:defRPr>
            </a:lvl5pPr>
            <a:lvl6pPr marL="457200" eaLnBrk="0" fontAlgn="base" hangingPunct="0">
              <a:spcBef>
                <a:spcPct val="0"/>
              </a:spcBef>
              <a:spcAft>
                <a:spcPct val="0"/>
              </a:spcAft>
              <a:defRPr sz="2400">
                <a:solidFill>
                  <a:schemeClr val="tx1"/>
                </a:solidFill>
                <a:latin typeface="Arial" charset="0"/>
                <a:ea typeface="Arial" charset="0"/>
                <a:cs typeface="Arial" charset="0"/>
              </a:defRPr>
            </a:lvl6pPr>
            <a:lvl7pPr marL="914400" eaLnBrk="0" fontAlgn="base" hangingPunct="0">
              <a:spcBef>
                <a:spcPct val="0"/>
              </a:spcBef>
              <a:spcAft>
                <a:spcPct val="0"/>
              </a:spcAft>
              <a:defRPr sz="2400">
                <a:solidFill>
                  <a:schemeClr val="tx1"/>
                </a:solidFill>
                <a:latin typeface="Arial" charset="0"/>
                <a:ea typeface="Arial" charset="0"/>
                <a:cs typeface="Arial" charset="0"/>
              </a:defRPr>
            </a:lvl7pPr>
            <a:lvl8pPr marL="1371600" eaLnBrk="0" fontAlgn="base" hangingPunct="0">
              <a:spcBef>
                <a:spcPct val="0"/>
              </a:spcBef>
              <a:spcAft>
                <a:spcPct val="0"/>
              </a:spcAft>
              <a:defRPr sz="2400">
                <a:solidFill>
                  <a:schemeClr val="tx1"/>
                </a:solidFill>
                <a:latin typeface="Arial" charset="0"/>
                <a:ea typeface="Arial" charset="0"/>
                <a:cs typeface="Arial" charset="0"/>
              </a:defRPr>
            </a:lvl8pPr>
            <a:lvl9pPr marL="1828800" eaLnBrk="0" fontAlgn="base" hangingPunct="0">
              <a:spcBef>
                <a:spcPct val="0"/>
              </a:spcBef>
              <a:spcAft>
                <a:spcPct val="0"/>
              </a:spcAft>
              <a:defRPr sz="2400">
                <a:solidFill>
                  <a:schemeClr val="tx1"/>
                </a:solidFill>
                <a:latin typeface="Arial" charset="0"/>
                <a:ea typeface="Arial" charset="0"/>
                <a:cs typeface="Arial" charset="0"/>
              </a:defRPr>
            </a:lvl9pPr>
          </a:lstStyle>
          <a:p>
            <a:pPr eaLnBrk="1" hangingPunct="1"/>
            <a:endParaRPr lang="en-GB" sz="1400">
              <a:solidFill>
                <a:schemeClr val="bg1"/>
              </a:solidFill>
            </a:endParaRPr>
          </a:p>
          <a:p>
            <a:pPr eaLnBrk="1" hangingPunct="1"/>
            <a:endParaRPr lang="en-US" sz="1400">
              <a:solidFill>
                <a:srgbClr val="FF3300"/>
              </a:solidFill>
            </a:endParaRPr>
          </a:p>
        </p:txBody>
      </p:sp>
      <p:sp>
        <p:nvSpPr>
          <p:cNvPr id="15363" name="Rectangle 2"/>
          <p:cNvSpPr>
            <a:spLocks noGrp="1" noChangeArrowheads="1"/>
          </p:cNvSpPr>
          <p:nvPr>
            <p:ph type="ctrTitle"/>
          </p:nvPr>
        </p:nvSpPr>
        <p:spPr>
          <a:xfrm>
            <a:off x="971600" y="1268760"/>
            <a:ext cx="7772400" cy="1470025"/>
          </a:xfrm>
        </p:spPr>
        <p:txBody>
          <a:bodyPr>
            <a:normAutofit fontScale="90000"/>
          </a:bodyPr>
          <a:lstStyle/>
          <a:p>
            <a:pPr eaLnBrk="1" hangingPunct="1"/>
            <a:r>
              <a:rPr lang="en-GB" dirty="0" smtClean="0">
                <a:latin typeface="Arial" charset="0"/>
              </a:rPr>
              <a:t> </a:t>
            </a:r>
            <a:r>
              <a:rPr lang="en-GB" dirty="0">
                <a:latin typeface="Arial" charset="0"/>
              </a:rPr>
              <a:t/>
            </a:r>
            <a:br>
              <a:rPr lang="en-GB" dirty="0">
                <a:latin typeface="Arial" charset="0"/>
              </a:rPr>
            </a:br>
            <a:r>
              <a:rPr lang="en-GB" dirty="0" smtClean="0">
                <a:latin typeface="Arial" charset="0"/>
              </a:rPr>
              <a:t>The Good Coach</a:t>
            </a:r>
            <a:br>
              <a:rPr lang="en-GB" dirty="0" smtClean="0">
                <a:latin typeface="Arial" charset="0"/>
              </a:rPr>
            </a:br>
            <a:r>
              <a:rPr lang="en-GB" dirty="0" smtClean="0">
                <a:latin typeface="Arial" charset="0"/>
              </a:rPr>
              <a:t>and Coaching Children</a:t>
            </a:r>
            <a:endParaRPr lang="en-US" dirty="0">
              <a:latin typeface="Arial" charset="0"/>
            </a:endParaRPr>
          </a:p>
        </p:txBody>
      </p:sp>
      <p:sp>
        <p:nvSpPr>
          <p:cNvPr id="15364" name="Rectangle 3"/>
          <p:cNvSpPr>
            <a:spLocks noGrp="1" noChangeArrowheads="1"/>
          </p:cNvSpPr>
          <p:nvPr>
            <p:ph type="subTitle" idx="1"/>
          </p:nvPr>
        </p:nvSpPr>
        <p:spPr>
          <a:xfrm>
            <a:off x="1403648" y="4653136"/>
            <a:ext cx="6400800" cy="816496"/>
          </a:xfrm>
        </p:spPr>
        <p:txBody>
          <a:bodyPr/>
          <a:lstStyle/>
          <a:p>
            <a:pPr eaLnBrk="1" hangingPunct="1"/>
            <a:endParaRPr lang="en-GB">
              <a:latin typeface="Arial" charset="0"/>
            </a:endParaRPr>
          </a:p>
          <a:p>
            <a:pPr eaLnBrk="1" hangingPunct="1"/>
            <a:endParaRPr lang="en-US" dirty="0">
              <a:latin typeface="Arial" charset="0"/>
            </a:endParaRPr>
          </a:p>
        </p:txBody>
      </p:sp>
      <p:sp>
        <p:nvSpPr>
          <p:cNvPr id="2" name="TextBox 1"/>
          <p:cNvSpPr txBox="1"/>
          <p:nvPr/>
        </p:nvSpPr>
        <p:spPr>
          <a:xfrm>
            <a:off x="2041825" y="5031477"/>
            <a:ext cx="2006754" cy="369332"/>
          </a:xfrm>
          <a:prstGeom prst="rect">
            <a:avLst/>
          </a:prstGeom>
          <a:noFill/>
        </p:spPr>
        <p:txBody>
          <a:bodyPr wrap="none" rtlCol="0">
            <a:spAutoFit/>
          </a:bodyPr>
          <a:lstStyle/>
          <a:p>
            <a:r>
              <a:rPr lang="en-US" dirty="0" smtClean="0">
                <a:solidFill>
                  <a:schemeClr val="bg1"/>
                </a:solidFill>
              </a:rPr>
              <a:t>John L. Schropfer</a:t>
            </a:r>
            <a:endParaRPr lang="en-US" dirty="0">
              <a:solidFill>
                <a:schemeClr val="bg1"/>
              </a:solidFill>
            </a:endParaRPr>
          </a:p>
        </p:txBody>
      </p:sp>
    </p:spTree>
    <p:extLst>
      <p:ext uri="{BB962C8B-B14F-4D97-AF65-F5344CB8AC3E}">
        <p14:creationId xmlns:p14="http://schemas.microsoft.com/office/powerpoint/2010/main" val="25246455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F7D8C0-8A5B-FB4F-947A-3EF0C43C4061}" type="slidenum">
              <a:rPr lang="en-GB" sz="1400"/>
              <a:pPr eaLnBrk="1" hangingPunct="1"/>
              <a:t>2</a:t>
            </a:fld>
            <a:endParaRPr lang="en-GB" sz="1400"/>
          </a:p>
        </p:txBody>
      </p:sp>
      <p:sp>
        <p:nvSpPr>
          <p:cNvPr id="46083" name="Rectangle 2"/>
          <p:cNvSpPr>
            <a:spLocks noGrp="1" noChangeArrowheads="1"/>
          </p:cNvSpPr>
          <p:nvPr>
            <p:ph type="title"/>
          </p:nvPr>
        </p:nvSpPr>
        <p:spPr/>
        <p:txBody>
          <a:bodyPr/>
          <a:lstStyle/>
          <a:p>
            <a:pPr eaLnBrk="1" hangingPunct="1"/>
            <a:r>
              <a:rPr lang="en-GB">
                <a:latin typeface="Arial" charset="0"/>
              </a:rPr>
              <a:t>Good coaching</a:t>
            </a:r>
          </a:p>
        </p:txBody>
      </p:sp>
      <p:sp>
        <p:nvSpPr>
          <p:cNvPr id="267267" name="Rectangle 3"/>
          <p:cNvSpPr>
            <a:spLocks noGrp="1" noChangeArrowheads="1"/>
          </p:cNvSpPr>
          <p:nvPr>
            <p:ph type="body" idx="1"/>
          </p:nvPr>
        </p:nvSpPr>
        <p:spPr>
          <a:xfrm>
            <a:off x="304800" y="1143000"/>
            <a:ext cx="8588375" cy="4114800"/>
          </a:xfrm>
        </p:spPr>
        <p:txBody>
          <a:bodyPr>
            <a:normAutofit lnSpcReduction="10000"/>
          </a:bodyPr>
          <a:lstStyle/>
          <a:p>
            <a:pPr eaLnBrk="1" hangingPunct="1">
              <a:buFontTx/>
              <a:buNone/>
            </a:pPr>
            <a:r>
              <a:rPr lang="en-GB" sz="2800">
                <a:latin typeface="Arial" charset="0"/>
              </a:rPr>
              <a:t>Good coaching requires the ability to:</a:t>
            </a:r>
          </a:p>
          <a:p>
            <a:pPr eaLnBrk="1" hangingPunct="1">
              <a:buFontTx/>
              <a:buNone/>
            </a:pPr>
            <a:endParaRPr lang="en-GB" sz="2800">
              <a:latin typeface="Arial" charset="0"/>
            </a:endParaRPr>
          </a:p>
          <a:p>
            <a:pPr eaLnBrk="1" hangingPunct="1"/>
            <a:r>
              <a:rPr lang="en-GB" sz="2800">
                <a:latin typeface="Arial" charset="0"/>
              </a:rPr>
              <a:t>Get the best out of </a:t>
            </a:r>
            <a:r>
              <a:rPr lang="en-GB" sz="2800" b="1">
                <a:latin typeface="Arial" charset="0"/>
              </a:rPr>
              <a:t>ALL </a:t>
            </a:r>
            <a:r>
              <a:rPr lang="en-GB" sz="2800">
                <a:latin typeface="Arial" charset="0"/>
              </a:rPr>
              <a:t>players</a:t>
            </a:r>
          </a:p>
          <a:p>
            <a:pPr eaLnBrk="1" hangingPunct="1"/>
            <a:r>
              <a:rPr lang="en-GB" sz="2800">
                <a:solidFill>
                  <a:srgbClr val="0000FF"/>
                </a:solidFill>
                <a:latin typeface="Arial" charset="0"/>
              </a:rPr>
              <a:t>Continually improve ALL players</a:t>
            </a:r>
          </a:p>
          <a:p>
            <a:pPr eaLnBrk="1" hangingPunct="1"/>
            <a:r>
              <a:rPr lang="en-GB" sz="2800">
                <a:latin typeface="Arial" charset="0"/>
              </a:rPr>
              <a:t>Develop techniques into skills</a:t>
            </a:r>
          </a:p>
          <a:p>
            <a:pPr eaLnBrk="1" hangingPunct="1"/>
            <a:r>
              <a:rPr lang="en-GB" sz="2800">
                <a:solidFill>
                  <a:srgbClr val="0000FF"/>
                </a:solidFill>
                <a:latin typeface="Arial" charset="0"/>
              </a:rPr>
              <a:t>Develop players </a:t>
            </a:r>
            <a:r>
              <a:rPr lang="ja-JP" altLang="en-GB" sz="2800">
                <a:solidFill>
                  <a:srgbClr val="0000FF"/>
                </a:solidFill>
                <a:latin typeface="Arial" charset="0"/>
              </a:rPr>
              <a:t>‘</a:t>
            </a:r>
            <a:r>
              <a:rPr lang="en-GB" sz="2800">
                <a:solidFill>
                  <a:srgbClr val="0000FF"/>
                </a:solidFill>
                <a:latin typeface="Arial" charset="0"/>
              </a:rPr>
              <a:t>game sense</a:t>
            </a:r>
            <a:r>
              <a:rPr lang="ja-JP" altLang="en-GB" sz="2800">
                <a:solidFill>
                  <a:srgbClr val="0000FF"/>
                </a:solidFill>
                <a:latin typeface="Arial" charset="0"/>
              </a:rPr>
              <a:t>’</a:t>
            </a:r>
            <a:r>
              <a:rPr lang="en-GB" sz="2800">
                <a:solidFill>
                  <a:srgbClr val="0000FF"/>
                </a:solidFill>
                <a:latin typeface="Arial" charset="0"/>
              </a:rPr>
              <a:t> </a:t>
            </a:r>
          </a:p>
          <a:p>
            <a:pPr lvl="1" eaLnBrk="1" hangingPunct="1"/>
            <a:r>
              <a:rPr lang="en-GB" sz="2400">
                <a:solidFill>
                  <a:srgbClr val="0000FF"/>
                </a:solidFill>
                <a:latin typeface="Arial" charset="0"/>
                <a:ea typeface="ＭＳ Ｐゴシック" charset="0"/>
              </a:rPr>
              <a:t>ie assess tactical opportunities and make appropriate decisions</a:t>
            </a:r>
            <a:r>
              <a:rPr lang="en-GB" sz="2400">
                <a:latin typeface="Arial" charset="0"/>
                <a:ea typeface="ＭＳ Ｐゴシック" charset="0"/>
              </a:rPr>
              <a:t> </a:t>
            </a:r>
          </a:p>
          <a:p>
            <a:pPr eaLnBrk="1" hangingPunct="1">
              <a:buFontTx/>
              <a:buNone/>
            </a:pPr>
            <a:r>
              <a:rPr lang="en-GB">
                <a:latin typeface="Arial" charset="0"/>
              </a:rPr>
              <a:t> </a:t>
            </a:r>
          </a:p>
        </p:txBody>
      </p:sp>
    </p:spTree>
    <p:extLst>
      <p:ext uri="{BB962C8B-B14F-4D97-AF65-F5344CB8AC3E}">
        <p14:creationId xmlns:p14="http://schemas.microsoft.com/office/powerpoint/2010/main" val="95973276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67267">
                                            <p:txEl>
                                              <p:pRg st="0" end="0"/>
                                            </p:txEl>
                                          </p:spTgt>
                                        </p:tgtEl>
                                        <p:attrNameLst>
                                          <p:attrName>style.visibility</p:attrName>
                                        </p:attrNameLst>
                                      </p:cBhvr>
                                      <p:to>
                                        <p:strVal val="visible"/>
                                      </p:to>
                                    </p:set>
                                    <p:animEffect transition="in" filter="checkerboard(across)">
                                      <p:cBhvr>
                                        <p:cTn id="7" dur="500"/>
                                        <p:tgtEl>
                                          <p:spTgt spid="267267">
                                            <p:txEl>
                                              <p:pRg st="0" end="0"/>
                                            </p:txEl>
                                          </p:spTgt>
                                        </p:tgtEl>
                                      </p:cBhvr>
                                    </p:animEffect>
                                  </p:childTnLst>
                                </p:cTn>
                              </p:par>
                            </p:childTnLst>
                          </p:cTn>
                        </p:par>
                        <p:par>
                          <p:cTn id="8" fill="hold" nodeType="afterGroup">
                            <p:stCondLst>
                              <p:cond delay="500"/>
                            </p:stCondLst>
                            <p:childTnLst>
                              <p:par>
                                <p:cTn id="9" presetID="5" presetClass="entr" presetSubtype="10" fill="hold" grpId="0" nodeType="afterEffect">
                                  <p:stCondLst>
                                    <p:cond delay="0"/>
                                  </p:stCondLst>
                                  <p:childTnLst>
                                    <p:set>
                                      <p:cBhvr>
                                        <p:cTn id="10" dur="1" fill="hold">
                                          <p:stCondLst>
                                            <p:cond delay="0"/>
                                          </p:stCondLst>
                                        </p:cTn>
                                        <p:tgtEl>
                                          <p:spTgt spid="267267">
                                            <p:txEl>
                                              <p:pRg st="2" end="2"/>
                                            </p:txEl>
                                          </p:spTgt>
                                        </p:tgtEl>
                                        <p:attrNameLst>
                                          <p:attrName>style.visibility</p:attrName>
                                        </p:attrNameLst>
                                      </p:cBhvr>
                                      <p:to>
                                        <p:strVal val="visible"/>
                                      </p:to>
                                    </p:set>
                                    <p:animEffect transition="in" filter="checkerboard(across)">
                                      <p:cBhvr>
                                        <p:cTn id="11" dur="500"/>
                                        <p:tgtEl>
                                          <p:spTgt spid="267267">
                                            <p:txEl>
                                              <p:pRg st="2" end="2"/>
                                            </p:txEl>
                                          </p:spTgt>
                                        </p:tgtEl>
                                      </p:cBhvr>
                                    </p:animEffect>
                                  </p:childTnLst>
                                </p:cTn>
                              </p:par>
                            </p:childTnLst>
                          </p:cTn>
                        </p:par>
                        <p:par>
                          <p:cTn id="12" fill="hold" nodeType="afterGroup">
                            <p:stCondLst>
                              <p:cond delay="1000"/>
                            </p:stCondLst>
                            <p:childTnLst>
                              <p:par>
                                <p:cTn id="13" presetID="5" presetClass="entr" presetSubtype="10" fill="hold" grpId="0" nodeType="afterEffect">
                                  <p:stCondLst>
                                    <p:cond delay="0"/>
                                  </p:stCondLst>
                                  <p:childTnLst>
                                    <p:set>
                                      <p:cBhvr>
                                        <p:cTn id="14" dur="1" fill="hold">
                                          <p:stCondLst>
                                            <p:cond delay="0"/>
                                          </p:stCondLst>
                                        </p:cTn>
                                        <p:tgtEl>
                                          <p:spTgt spid="267267">
                                            <p:txEl>
                                              <p:pRg st="3" end="3"/>
                                            </p:txEl>
                                          </p:spTgt>
                                        </p:tgtEl>
                                        <p:attrNameLst>
                                          <p:attrName>style.visibility</p:attrName>
                                        </p:attrNameLst>
                                      </p:cBhvr>
                                      <p:to>
                                        <p:strVal val="visible"/>
                                      </p:to>
                                    </p:set>
                                    <p:animEffect transition="in" filter="checkerboard(across)">
                                      <p:cBhvr>
                                        <p:cTn id="15" dur="500"/>
                                        <p:tgtEl>
                                          <p:spTgt spid="267267">
                                            <p:txEl>
                                              <p:pRg st="3" end="3"/>
                                            </p:txEl>
                                          </p:spTgt>
                                        </p:tgtEl>
                                      </p:cBhvr>
                                    </p:animEffect>
                                  </p:childTnLst>
                                </p:cTn>
                              </p:par>
                            </p:childTnLst>
                          </p:cTn>
                        </p:par>
                        <p:par>
                          <p:cTn id="16" fill="hold" nodeType="afterGroup">
                            <p:stCondLst>
                              <p:cond delay="1500"/>
                            </p:stCondLst>
                            <p:childTnLst>
                              <p:par>
                                <p:cTn id="17" presetID="5" presetClass="entr" presetSubtype="10" fill="hold" grpId="0" nodeType="afterEffect">
                                  <p:stCondLst>
                                    <p:cond delay="0"/>
                                  </p:stCondLst>
                                  <p:childTnLst>
                                    <p:set>
                                      <p:cBhvr>
                                        <p:cTn id="18" dur="1" fill="hold">
                                          <p:stCondLst>
                                            <p:cond delay="0"/>
                                          </p:stCondLst>
                                        </p:cTn>
                                        <p:tgtEl>
                                          <p:spTgt spid="267267">
                                            <p:txEl>
                                              <p:pRg st="4" end="4"/>
                                            </p:txEl>
                                          </p:spTgt>
                                        </p:tgtEl>
                                        <p:attrNameLst>
                                          <p:attrName>style.visibility</p:attrName>
                                        </p:attrNameLst>
                                      </p:cBhvr>
                                      <p:to>
                                        <p:strVal val="visible"/>
                                      </p:to>
                                    </p:set>
                                    <p:animEffect transition="in" filter="checkerboard(across)">
                                      <p:cBhvr>
                                        <p:cTn id="19" dur="500"/>
                                        <p:tgtEl>
                                          <p:spTgt spid="267267">
                                            <p:txEl>
                                              <p:pRg st="4" end="4"/>
                                            </p:txEl>
                                          </p:spTgt>
                                        </p:tgtEl>
                                      </p:cBhvr>
                                    </p:animEffect>
                                  </p:childTnLst>
                                </p:cTn>
                              </p:par>
                            </p:childTnLst>
                          </p:cTn>
                        </p:par>
                        <p:par>
                          <p:cTn id="20" fill="hold" nodeType="afterGroup">
                            <p:stCondLst>
                              <p:cond delay="2000"/>
                            </p:stCondLst>
                            <p:childTnLst>
                              <p:par>
                                <p:cTn id="21" presetID="5" presetClass="entr" presetSubtype="10" fill="hold" grpId="0" nodeType="afterEffect">
                                  <p:stCondLst>
                                    <p:cond delay="0"/>
                                  </p:stCondLst>
                                  <p:childTnLst>
                                    <p:set>
                                      <p:cBhvr>
                                        <p:cTn id="22" dur="1" fill="hold">
                                          <p:stCondLst>
                                            <p:cond delay="0"/>
                                          </p:stCondLst>
                                        </p:cTn>
                                        <p:tgtEl>
                                          <p:spTgt spid="267267">
                                            <p:txEl>
                                              <p:pRg st="5" end="5"/>
                                            </p:txEl>
                                          </p:spTgt>
                                        </p:tgtEl>
                                        <p:attrNameLst>
                                          <p:attrName>style.visibility</p:attrName>
                                        </p:attrNameLst>
                                      </p:cBhvr>
                                      <p:to>
                                        <p:strVal val="visible"/>
                                      </p:to>
                                    </p:set>
                                    <p:animEffect transition="in" filter="checkerboard(across)">
                                      <p:cBhvr>
                                        <p:cTn id="23" dur="500"/>
                                        <p:tgtEl>
                                          <p:spTgt spid="267267">
                                            <p:txEl>
                                              <p:pRg st="5" end="5"/>
                                            </p:txEl>
                                          </p:spTgt>
                                        </p:tgtEl>
                                      </p:cBhvr>
                                    </p:animEffect>
                                  </p:childTnLst>
                                </p:cTn>
                              </p:par>
                              <p:par>
                                <p:cTn id="24" presetID="5" presetClass="entr" presetSubtype="10" fill="hold" grpId="0" nodeType="withEffect">
                                  <p:stCondLst>
                                    <p:cond delay="0"/>
                                  </p:stCondLst>
                                  <p:childTnLst>
                                    <p:set>
                                      <p:cBhvr>
                                        <p:cTn id="25" dur="1" fill="hold">
                                          <p:stCondLst>
                                            <p:cond delay="0"/>
                                          </p:stCondLst>
                                        </p:cTn>
                                        <p:tgtEl>
                                          <p:spTgt spid="267267">
                                            <p:txEl>
                                              <p:pRg st="6" end="6"/>
                                            </p:txEl>
                                          </p:spTgt>
                                        </p:tgtEl>
                                        <p:attrNameLst>
                                          <p:attrName>style.visibility</p:attrName>
                                        </p:attrNameLst>
                                      </p:cBhvr>
                                      <p:to>
                                        <p:strVal val="visible"/>
                                      </p:to>
                                    </p:set>
                                    <p:animEffect transition="in" filter="checkerboard(across)">
                                      <p:cBhvr>
                                        <p:cTn id="26" dur="500"/>
                                        <p:tgtEl>
                                          <p:spTgt spid="267267">
                                            <p:txEl>
                                              <p:pRg st="6" end="6"/>
                                            </p:txEl>
                                          </p:spTgt>
                                        </p:tgtEl>
                                      </p:cBhvr>
                                    </p:animEffect>
                                  </p:childTnLst>
                                </p:cTn>
                              </p:par>
                            </p:childTnLst>
                          </p:cTn>
                        </p:par>
                        <p:par>
                          <p:cTn id="27" fill="hold" nodeType="afterGroup">
                            <p:stCondLst>
                              <p:cond delay="2500"/>
                            </p:stCondLst>
                            <p:childTnLst>
                              <p:par>
                                <p:cTn id="28" presetID="5" presetClass="entr" presetSubtype="10" fill="hold" grpId="0" nodeType="afterEffect">
                                  <p:stCondLst>
                                    <p:cond delay="0"/>
                                  </p:stCondLst>
                                  <p:childTnLst>
                                    <p:set>
                                      <p:cBhvr>
                                        <p:cTn id="29" dur="1" fill="hold">
                                          <p:stCondLst>
                                            <p:cond delay="0"/>
                                          </p:stCondLst>
                                        </p:cTn>
                                        <p:tgtEl>
                                          <p:spTgt spid="267267">
                                            <p:txEl>
                                              <p:pRg st="7" end="7"/>
                                            </p:txEl>
                                          </p:spTgt>
                                        </p:tgtEl>
                                        <p:attrNameLst>
                                          <p:attrName>style.visibility</p:attrName>
                                        </p:attrNameLst>
                                      </p:cBhvr>
                                      <p:to>
                                        <p:strVal val="visible"/>
                                      </p:to>
                                    </p:set>
                                    <p:animEffect transition="in" filter="checkerboard(across)">
                                      <p:cBhvr>
                                        <p:cTn id="30" dur="500"/>
                                        <p:tgtEl>
                                          <p:spTgt spid="267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726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2B72007-B181-0745-B452-4D0C40350CA1}" type="slidenum">
              <a:rPr lang="en-GB" sz="1400"/>
              <a:pPr eaLnBrk="1" hangingPunct="1"/>
              <a:t>3</a:t>
            </a:fld>
            <a:endParaRPr lang="en-GB" sz="1400"/>
          </a:p>
        </p:txBody>
      </p:sp>
      <p:sp>
        <p:nvSpPr>
          <p:cNvPr id="48131" name="Rectangle 2"/>
          <p:cNvSpPr>
            <a:spLocks noGrp="1" noChangeArrowheads="1"/>
          </p:cNvSpPr>
          <p:nvPr>
            <p:ph type="title"/>
          </p:nvPr>
        </p:nvSpPr>
        <p:spPr/>
        <p:txBody>
          <a:bodyPr/>
          <a:lstStyle/>
          <a:p>
            <a:pPr eaLnBrk="1" hangingPunct="1"/>
            <a:r>
              <a:rPr lang="en-GB" sz="4000">
                <a:latin typeface="Arial" charset="0"/>
              </a:rPr>
              <a:t>APES</a:t>
            </a:r>
            <a:endParaRPr lang="en-GB">
              <a:latin typeface="Arial" charset="0"/>
            </a:endParaRPr>
          </a:p>
        </p:txBody>
      </p:sp>
      <p:sp>
        <p:nvSpPr>
          <p:cNvPr id="268291" name="Rectangle 3"/>
          <p:cNvSpPr>
            <a:spLocks noGrp="1" noChangeArrowheads="1"/>
          </p:cNvSpPr>
          <p:nvPr>
            <p:ph type="body" idx="1"/>
          </p:nvPr>
        </p:nvSpPr>
        <p:spPr/>
        <p:txBody>
          <a:bodyPr/>
          <a:lstStyle/>
          <a:p>
            <a:pPr eaLnBrk="1" hangingPunct="1">
              <a:buFontTx/>
              <a:buNone/>
            </a:pPr>
            <a:r>
              <a:rPr lang="en-GB">
                <a:latin typeface="Arial" charset="0"/>
              </a:rPr>
              <a:t>Each coaching session should be:</a:t>
            </a:r>
          </a:p>
          <a:p>
            <a:pPr eaLnBrk="1" hangingPunct="1">
              <a:buFontTx/>
              <a:buNone/>
            </a:pPr>
            <a:endParaRPr lang="en-GB">
              <a:latin typeface="Arial" charset="0"/>
            </a:endParaRPr>
          </a:p>
          <a:p>
            <a:pPr eaLnBrk="1" hangingPunct="1"/>
            <a:r>
              <a:rPr lang="en-GB" b="1">
                <a:latin typeface="Arial" charset="0"/>
              </a:rPr>
              <a:t>A</a:t>
            </a:r>
            <a:r>
              <a:rPr lang="en-GB">
                <a:latin typeface="Arial" charset="0"/>
              </a:rPr>
              <a:t>ctive</a:t>
            </a:r>
          </a:p>
          <a:p>
            <a:pPr eaLnBrk="1" hangingPunct="1"/>
            <a:r>
              <a:rPr lang="en-GB" b="1">
                <a:latin typeface="Arial" charset="0"/>
              </a:rPr>
              <a:t>P</a:t>
            </a:r>
            <a:r>
              <a:rPr lang="en-GB">
                <a:latin typeface="Arial" charset="0"/>
              </a:rPr>
              <a:t>urposeful</a:t>
            </a:r>
          </a:p>
          <a:p>
            <a:pPr eaLnBrk="1" hangingPunct="1"/>
            <a:r>
              <a:rPr lang="en-GB" b="1">
                <a:latin typeface="Arial" charset="0"/>
              </a:rPr>
              <a:t>E</a:t>
            </a:r>
            <a:r>
              <a:rPr lang="en-GB">
                <a:latin typeface="Arial" charset="0"/>
              </a:rPr>
              <a:t>njoyable</a:t>
            </a:r>
          </a:p>
          <a:p>
            <a:pPr eaLnBrk="1" hangingPunct="1"/>
            <a:r>
              <a:rPr lang="en-GB" b="1">
                <a:latin typeface="Arial" charset="0"/>
              </a:rPr>
              <a:t>S</a:t>
            </a:r>
            <a:r>
              <a:rPr lang="en-GB">
                <a:latin typeface="Arial" charset="0"/>
              </a:rPr>
              <a:t>afe</a:t>
            </a:r>
          </a:p>
        </p:txBody>
      </p:sp>
    </p:spTree>
    <p:extLst>
      <p:ext uri="{BB962C8B-B14F-4D97-AF65-F5344CB8AC3E}">
        <p14:creationId xmlns:p14="http://schemas.microsoft.com/office/powerpoint/2010/main" val="372537629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68291">
                                            <p:txEl>
                                              <p:pRg st="0" end="0"/>
                                            </p:txEl>
                                          </p:spTgt>
                                        </p:tgtEl>
                                        <p:attrNameLst>
                                          <p:attrName>style.visibility</p:attrName>
                                        </p:attrNameLst>
                                      </p:cBhvr>
                                      <p:to>
                                        <p:strVal val="visible"/>
                                      </p:to>
                                    </p:set>
                                    <p:animEffect transition="in" filter="diamond(in)">
                                      <p:cBhvr>
                                        <p:cTn id="7" dur="2000"/>
                                        <p:tgtEl>
                                          <p:spTgt spid="268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268291">
                                            <p:txEl>
                                              <p:pRg st="2" end="2"/>
                                            </p:txEl>
                                          </p:spTgt>
                                        </p:tgtEl>
                                        <p:attrNameLst>
                                          <p:attrName>style.visibility</p:attrName>
                                        </p:attrNameLst>
                                      </p:cBhvr>
                                      <p:to>
                                        <p:strVal val="visible"/>
                                      </p:to>
                                    </p:set>
                                    <p:animEffect transition="in" filter="diamond(in)">
                                      <p:cBhvr>
                                        <p:cTn id="12" dur="2000"/>
                                        <p:tgtEl>
                                          <p:spTgt spid="26829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268291">
                                            <p:txEl>
                                              <p:pRg st="3" end="3"/>
                                            </p:txEl>
                                          </p:spTgt>
                                        </p:tgtEl>
                                        <p:attrNameLst>
                                          <p:attrName>style.visibility</p:attrName>
                                        </p:attrNameLst>
                                      </p:cBhvr>
                                      <p:to>
                                        <p:strVal val="visible"/>
                                      </p:to>
                                    </p:set>
                                    <p:animEffect transition="in" filter="diamond(in)">
                                      <p:cBhvr>
                                        <p:cTn id="17" dur="2000"/>
                                        <p:tgtEl>
                                          <p:spTgt spid="26829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268291">
                                            <p:txEl>
                                              <p:pRg st="4" end="4"/>
                                            </p:txEl>
                                          </p:spTgt>
                                        </p:tgtEl>
                                        <p:attrNameLst>
                                          <p:attrName>style.visibility</p:attrName>
                                        </p:attrNameLst>
                                      </p:cBhvr>
                                      <p:to>
                                        <p:strVal val="visible"/>
                                      </p:to>
                                    </p:set>
                                    <p:animEffect transition="in" filter="diamond(in)">
                                      <p:cBhvr>
                                        <p:cTn id="22" dur="2000"/>
                                        <p:tgtEl>
                                          <p:spTgt spid="26829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268291">
                                            <p:txEl>
                                              <p:pRg st="5" end="5"/>
                                            </p:txEl>
                                          </p:spTgt>
                                        </p:tgtEl>
                                        <p:attrNameLst>
                                          <p:attrName>style.visibility</p:attrName>
                                        </p:attrNameLst>
                                      </p:cBhvr>
                                      <p:to>
                                        <p:strVal val="visible"/>
                                      </p:to>
                                    </p:set>
                                    <p:animEffect transition="in" filter="diamond(in)">
                                      <p:cBhvr>
                                        <p:cTn id="27" dur="2000"/>
                                        <p:tgtEl>
                                          <p:spTgt spid="2682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2681BFC-0BE3-7E4D-B382-43C6A86E8E45}" type="slidenum">
              <a:rPr lang="en-GB" sz="1400"/>
              <a:pPr eaLnBrk="1" hangingPunct="1"/>
              <a:t>4</a:t>
            </a:fld>
            <a:endParaRPr lang="en-GB" sz="1400"/>
          </a:p>
        </p:txBody>
      </p:sp>
      <p:sp>
        <p:nvSpPr>
          <p:cNvPr id="50179" name="Rectangle 2"/>
          <p:cNvSpPr>
            <a:spLocks noGrp="1" noChangeArrowheads="1"/>
          </p:cNvSpPr>
          <p:nvPr>
            <p:ph type="title"/>
          </p:nvPr>
        </p:nvSpPr>
        <p:spPr/>
        <p:txBody>
          <a:bodyPr/>
          <a:lstStyle/>
          <a:p>
            <a:pPr eaLnBrk="1" hangingPunct="1"/>
            <a:r>
              <a:rPr lang="en-GB">
                <a:latin typeface="Arial" charset="0"/>
              </a:rPr>
              <a:t>The art of coaching</a:t>
            </a:r>
          </a:p>
        </p:txBody>
      </p:sp>
      <p:sp>
        <p:nvSpPr>
          <p:cNvPr id="269315" name="Rectangle 3"/>
          <p:cNvSpPr>
            <a:spLocks noGrp="1" noChangeArrowheads="1"/>
          </p:cNvSpPr>
          <p:nvPr>
            <p:ph type="body" idx="1"/>
          </p:nvPr>
        </p:nvSpPr>
        <p:spPr/>
        <p:txBody>
          <a:bodyPr/>
          <a:lstStyle/>
          <a:p>
            <a:pPr eaLnBrk="1" hangingPunct="1">
              <a:buFontTx/>
              <a:buNone/>
            </a:pPr>
            <a:r>
              <a:rPr lang="en-GB">
                <a:latin typeface="Arial" charset="0"/>
              </a:rPr>
              <a:t>The good coach:</a:t>
            </a:r>
          </a:p>
          <a:p>
            <a:pPr eaLnBrk="1" hangingPunct="1">
              <a:buFontTx/>
              <a:buNone/>
            </a:pPr>
            <a:endParaRPr lang="en-GB">
              <a:latin typeface="Arial" charset="0"/>
            </a:endParaRPr>
          </a:p>
          <a:p>
            <a:pPr eaLnBrk="1" hangingPunct="1"/>
            <a:r>
              <a:rPr lang="en-GB" sz="2800">
                <a:latin typeface="Arial" charset="0"/>
              </a:rPr>
              <a:t>Sees what is right and praises it</a:t>
            </a:r>
          </a:p>
          <a:p>
            <a:pPr eaLnBrk="1" hangingPunct="1"/>
            <a:r>
              <a:rPr lang="en-GB" sz="2800">
                <a:latin typeface="Arial" charset="0"/>
              </a:rPr>
              <a:t>Sees what is wrong</a:t>
            </a:r>
          </a:p>
          <a:p>
            <a:pPr eaLnBrk="1" hangingPunct="1"/>
            <a:r>
              <a:rPr lang="en-GB" sz="2800">
                <a:latin typeface="Arial" charset="0"/>
              </a:rPr>
              <a:t>Recognises why it is wrong and……</a:t>
            </a:r>
          </a:p>
          <a:p>
            <a:pPr eaLnBrk="1" hangingPunct="1"/>
            <a:r>
              <a:rPr lang="en-GB" sz="2800">
                <a:latin typeface="Arial" charset="0"/>
              </a:rPr>
              <a:t>Knows how to correct it</a:t>
            </a:r>
            <a:endParaRPr lang="en-GB">
              <a:latin typeface="Arial" charset="0"/>
            </a:endParaRPr>
          </a:p>
        </p:txBody>
      </p:sp>
    </p:spTree>
    <p:extLst>
      <p:ext uri="{BB962C8B-B14F-4D97-AF65-F5344CB8AC3E}">
        <p14:creationId xmlns:p14="http://schemas.microsoft.com/office/powerpoint/2010/main" val="323395370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69315">
                                            <p:txEl>
                                              <p:pRg st="0" end="0"/>
                                            </p:txEl>
                                          </p:spTgt>
                                        </p:tgtEl>
                                        <p:attrNameLst>
                                          <p:attrName>style.visibility</p:attrName>
                                        </p:attrNameLst>
                                      </p:cBhvr>
                                      <p:to>
                                        <p:strVal val="visible"/>
                                      </p:to>
                                    </p:set>
                                    <p:anim calcmode="lin" valueType="num">
                                      <p:cBhvr additive="base">
                                        <p:cTn id="7" dur="500" fill="hold"/>
                                        <p:tgtEl>
                                          <p:spTgt spid="2693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69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69315">
                                            <p:txEl>
                                              <p:pRg st="2" end="2"/>
                                            </p:txEl>
                                          </p:spTgt>
                                        </p:tgtEl>
                                        <p:attrNameLst>
                                          <p:attrName>style.visibility</p:attrName>
                                        </p:attrNameLst>
                                      </p:cBhvr>
                                      <p:to>
                                        <p:strVal val="visible"/>
                                      </p:to>
                                    </p:set>
                                    <p:anim calcmode="lin" valueType="num">
                                      <p:cBhvr additive="base">
                                        <p:cTn id="13" dur="500" fill="hold"/>
                                        <p:tgtEl>
                                          <p:spTgt spid="26931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69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69315">
                                            <p:txEl>
                                              <p:pRg st="3" end="3"/>
                                            </p:txEl>
                                          </p:spTgt>
                                        </p:tgtEl>
                                        <p:attrNameLst>
                                          <p:attrName>style.visibility</p:attrName>
                                        </p:attrNameLst>
                                      </p:cBhvr>
                                      <p:to>
                                        <p:strVal val="visible"/>
                                      </p:to>
                                    </p:set>
                                    <p:anim calcmode="lin" valueType="num">
                                      <p:cBhvr additive="base">
                                        <p:cTn id="19" dur="500" fill="hold"/>
                                        <p:tgtEl>
                                          <p:spTgt spid="26931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6931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69315">
                                            <p:txEl>
                                              <p:pRg st="4" end="4"/>
                                            </p:txEl>
                                          </p:spTgt>
                                        </p:tgtEl>
                                        <p:attrNameLst>
                                          <p:attrName>style.visibility</p:attrName>
                                        </p:attrNameLst>
                                      </p:cBhvr>
                                      <p:to>
                                        <p:strVal val="visible"/>
                                      </p:to>
                                    </p:set>
                                    <p:anim calcmode="lin" valueType="num">
                                      <p:cBhvr additive="base">
                                        <p:cTn id="25" dur="500" fill="hold"/>
                                        <p:tgtEl>
                                          <p:spTgt spid="269315">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6931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69315">
                                            <p:txEl>
                                              <p:pRg st="5" end="5"/>
                                            </p:txEl>
                                          </p:spTgt>
                                        </p:tgtEl>
                                        <p:attrNameLst>
                                          <p:attrName>style.visibility</p:attrName>
                                        </p:attrNameLst>
                                      </p:cBhvr>
                                      <p:to>
                                        <p:strVal val="visible"/>
                                      </p:to>
                                    </p:set>
                                    <p:anim calcmode="lin" valueType="num">
                                      <p:cBhvr additive="base">
                                        <p:cTn id="31" dur="500" fill="hold"/>
                                        <p:tgtEl>
                                          <p:spTgt spid="26931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6931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9315"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924FF9F-69F7-5742-802B-7726ED61F454}" type="slidenum">
              <a:rPr lang="en-GB" sz="1400"/>
              <a:pPr eaLnBrk="1" hangingPunct="1"/>
              <a:t>5</a:t>
            </a:fld>
            <a:endParaRPr lang="en-GB" sz="1400"/>
          </a:p>
        </p:txBody>
      </p:sp>
      <p:sp>
        <p:nvSpPr>
          <p:cNvPr id="52227" name="Text Box 2"/>
          <p:cNvSpPr txBox="1">
            <a:spLocks noChangeArrowheads="1"/>
          </p:cNvSpPr>
          <p:nvPr/>
        </p:nvSpPr>
        <p:spPr bwMode="auto">
          <a:xfrm>
            <a:off x="457200" y="1344613"/>
            <a:ext cx="1327150" cy="466725"/>
          </a:xfrm>
          <a:prstGeom prst="rect">
            <a:avLst/>
          </a:prstGeom>
          <a:solidFill>
            <a:srgbClr val="66FF33"/>
          </a:solidFill>
          <a:ln w="9525">
            <a:solidFill>
              <a:srgbClr val="FFFF66"/>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US" b="1"/>
              <a:t>WHOLE</a:t>
            </a:r>
            <a:endParaRPr lang="en-US"/>
          </a:p>
        </p:txBody>
      </p:sp>
      <p:sp>
        <p:nvSpPr>
          <p:cNvPr id="52228" name="Line 3"/>
          <p:cNvSpPr>
            <a:spLocks noChangeShapeType="1"/>
          </p:cNvSpPr>
          <p:nvPr/>
        </p:nvSpPr>
        <p:spPr bwMode="auto">
          <a:xfrm>
            <a:off x="1219200" y="1905000"/>
            <a:ext cx="0" cy="609600"/>
          </a:xfrm>
          <a:prstGeom prst="line">
            <a:avLst/>
          </a:prstGeom>
          <a:noFill/>
          <a:ln w="57150">
            <a:solidFill>
              <a:schemeClr val="accent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52229" name="Text Box 4"/>
          <p:cNvSpPr txBox="1">
            <a:spLocks noChangeArrowheads="1"/>
          </p:cNvSpPr>
          <p:nvPr/>
        </p:nvSpPr>
        <p:spPr bwMode="auto">
          <a:xfrm>
            <a:off x="609600" y="2641600"/>
            <a:ext cx="1023938" cy="466725"/>
          </a:xfrm>
          <a:prstGeom prst="rect">
            <a:avLst/>
          </a:prstGeom>
          <a:solidFill>
            <a:srgbClr val="66FF33"/>
          </a:solidFill>
          <a:ln w="9525">
            <a:solidFill>
              <a:srgbClr val="FFFF66"/>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US" b="1"/>
              <a:t>PART</a:t>
            </a:r>
            <a:endParaRPr lang="en-US"/>
          </a:p>
        </p:txBody>
      </p:sp>
      <p:sp>
        <p:nvSpPr>
          <p:cNvPr id="52230" name="Line 5"/>
          <p:cNvSpPr>
            <a:spLocks noChangeShapeType="1"/>
          </p:cNvSpPr>
          <p:nvPr/>
        </p:nvSpPr>
        <p:spPr bwMode="auto">
          <a:xfrm>
            <a:off x="1236663" y="3209925"/>
            <a:ext cx="0" cy="609600"/>
          </a:xfrm>
          <a:prstGeom prst="line">
            <a:avLst/>
          </a:prstGeom>
          <a:noFill/>
          <a:ln w="57150">
            <a:solidFill>
              <a:schemeClr val="accent2"/>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52231" name="Text Box 6"/>
          <p:cNvSpPr txBox="1">
            <a:spLocks noChangeArrowheads="1"/>
          </p:cNvSpPr>
          <p:nvPr/>
        </p:nvSpPr>
        <p:spPr bwMode="auto">
          <a:xfrm>
            <a:off x="533400" y="3935413"/>
            <a:ext cx="1327150" cy="466725"/>
          </a:xfrm>
          <a:prstGeom prst="rect">
            <a:avLst/>
          </a:prstGeom>
          <a:solidFill>
            <a:srgbClr val="66FF33"/>
          </a:solidFill>
          <a:ln w="9525">
            <a:solidFill>
              <a:srgbClr val="FFFF66"/>
            </a:solidFill>
            <a:miter lim="800000"/>
            <a:headEnd/>
            <a:tailEnd/>
          </a:ln>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US" b="1"/>
              <a:t>WHOLE</a:t>
            </a:r>
          </a:p>
        </p:txBody>
      </p:sp>
      <p:sp>
        <p:nvSpPr>
          <p:cNvPr id="339975" name="Text Box 7"/>
          <p:cNvSpPr txBox="1">
            <a:spLocks noChangeArrowheads="1"/>
          </p:cNvSpPr>
          <p:nvPr/>
        </p:nvSpPr>
        <p:spPr bwMode="auto">
          <a:xfrm>
            <a:off x="2514600" y="1219200"/>
            <a:ext cx="587375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US"/>
              <a:t>Start with a game or modified activity.   If</a:t>
            </a:r>
          </a:p>
          <a:p>
            <a:r>
              <a:rPr lang="en-US"/>
              <a:t>improvement is slow the coach can stop </a:t>
            </a:r>
          </a:p>
          <a:p>
            <a:r>
              <a:rPr lang="en-US"/>
              <a:t>the activity and practice the situation or</a:t>
            </a:r>
          </a:p>
          <a:p>
            <a:r>
              <a:rPr lang="en-US"/>
              <a:t>technique or skill.</a:t>
            </a:r>
          </a:p>
        </p:txBody>
      </p:sp>
      <p:sp>
        <p:nvSpPr>
          <p:cNvPr id="339976" name="Rectangle 8"/>
          <p:cNvSpPr>
            <a:spLocks noChangeArrowheads="1"/>
          </p:cNvSpPr>
          <p:nvPr/>
        </p:nvSpPr>
        <p:spPr bwMode="auto">
          <a:xfrm>
            <a:off x="2514600" y="2827338"/>
            <a:ext cx="54387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eaLnBrk="0" hangingPunct="0"/>
            <a:r>
              <a:rPr lang="en-US" sz="2400">
                <a:solidFill>
                  <a:srgbClr val="0000FF"/>
                </a:solidFill>
              </a:rPr>
              <a:t>Practice technique or skill if necessary.</a:t>
            </a:r>
          </a:p>
        </p:txBody>
      </p:sp>
      <p:sp>
        <p:nvSpPr>
          <p:cNvPr id="339977" name="Rectangle 9"/>
          <p:cNvSpPr>
            <a:spLocks noChangeArrowheads="1"/>
          </p:cNvSpPr>
          <p:nvPr/>
        </p:nvSpPr>
        <p:spPr bwMode="auto">
          <a:xfrm>
            <a:off x="2590800" y="3979863"/>
            <a:ext cx="54879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eaLnBrk="0" hangingPunct="0"/>
            <a:r>
              <a:rPr lang="en-US" sz="2400"/>
              <a:t>Return to the game or modified activity.</a:t>
            </a:r>
          </a:p>
        </p:txBody>
      </p:sp>
      <p:sp>
        <p:nvSpPr>
          <p:cNvPr id="52235" name="Text Box 10"/>
          <p:cNvSpPr txBox="1">
            <a:spLocks noChangeArrowheads="1"/>
          </p:cNvSpPr>
          <p:nvPr/>
        </p:nvSpPr>
        <p:spPr bwMode="auto">
          <a:xfrm>
            <a:off x="2987675" y="115888"/>
            <a:ext cx="6156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spcBef>
                <a:spcPct val="50000"/>
              </a:spcBef>
            </a:pPr>
            <a:r>
              <a:rPr lang="en-GB">
                <a:solidFill>
                  <a:srgbClr val="0000FF"/>
                </a:solidFill>
              </a:rPr>
              <a:t>Whole Part  Whole Learning</a:t>
            </a:r>
          </a:p>
        </p:txBody>
      </p:sp>
    </p:spTree>
    <p:extLst>
      <p:ext uri="{BB962C8B-B14F-4D97-AF65-F5344CB8AC3E}">
        <p14:creationId xmlns:p14="http://schemas.microsoft.com/office/powerpoint/2010/main" val="280359979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39975"/>
                                        </p:tgtEl>
                                        <p:attrNameLst>
                                          <p:attrName>style.visibility</p:attrName>
                                        </p:attrNameLst>
                                      </p:cBhvr>
                                      <p:to>
                                        <p:strVal val="visible"/>
                                      </p:to>
                                    </p:set>
                                    <p:anim calcmode="lin" valueType="num">
                                      <p:cBhvr additive="base">
                                        <p:cTn id="7" dur="500" fill="hold"/>
                                        <p:tgtEl>
                                          <p:spTgt spid="339975"/>
                                        </p:tgtEl>
                                        <p:attrNameLst>
                                          <p:attrName>ppt_x</p:attrName>
                                        </p:attrNameLst>
                                      </p:cBhvr>
                                      <p:tavLst>
                                        <p:tav tm="0">
                                          <p:val>
                                            <p:strVal val="0-#ppt_w/2"/>
                                          </p:val>
                                        </p:tav>
                                        <p:tav tm="100000">
                                          <p:val>
                                            <p:strVal val="#ppt_x"/>
                                          </p:val>
                                        </p:tav>
                                      </p:tavLst>
                                    </p:anim>
                                    <p:anim calcmode="lin" valueType="num">
                                      <p:cBhvr additive="base">
                                        <p:cTn id="8" dur="500" fill="hold"/>
                                        <p:tgtEl>
                                          <p:spTgt spid="33997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9976"/>
                                        </p:tgtEl>
                                        <p:attrNameLst>
                                          <p:attrName>style.visibility</p:attrName>
                                        </p:attrNameLst>
                                      </p:cBhvr>
                                      <p:to>
                                        <p:strVal val="visible"/>
                                      </p:to>
                                    </p:set>
                                    <p:anim calcmode="lin" valueType="num">
                                      <p:cBhvr additive="base">
                                        <p:cTn id="13" dur="500" fill="hold"/>
                                        <p:tgtEl>
                                          <p:spTgt spid="339976"/>
                                        </p:tgtEl>
                                        <p:attrNameLst>
                                          <p:attrName>ppt_x</p:attrName>
                                        </p:attrNameLst>
                                      </p:cBhvr>
                                      <p:tavLst>
                                        <p:tav tm="0">
                                          <p:val>
                                            <p:strVal val="0-#ppt_w/2"/>
                                          </p:val>
                                        </p:tav>
                                        <p:tav tm="100000">
                                          <p:val>
                                            <p:strVal val="#ppt_x"/>
                                          </p:val>
                                        </p:tav>
                                      </p:tavLst>
                                    </p:anim>
                                    <p:anim calcmode="lin" valueType="num">
                                      <p:cBhvr additive="base">
                                        <p:cTn id="14" dur="500" fill="hold"/>
                                        <p:tgtEl>
                                          <p:spTgt spid="339976"/>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9977"/>
                                        </p:tgtEl>
                                        <p:attrNameLst>
                                          <p:attrName>style.visibility</p:attrName>
                                        </p:attrNameLst>
                                      </p:cBhvr>
                                      <p:to>
                                        <p:strVal val="visible"/>
                                      </p:to>
                                    </p:set>
                                    <p:anim calcmode="lin" valueType="num">
                                      <p:cBhvr additive="base">
                                        <p:cTn id="19" dur="500" fill="hold"/>
                                        <p:tgtEl>
                                          <p:spTgt spid="339977"/>
                                        </p:tgtEl>
                                        <p:attrNameLst>
                                          <p:attrName>ppt_x</p:attrName>
                                        </p:attrNameLst>
                                      </p:cBhvr>
                                      <p:tavLst>
                                        <p:tav tm="0">
                                          <p:val>
                                            <p:strVal val="0-#ppt_w/2"/>
                                          </p:val>
                                        </p:tav>
                                        <p:tav tm="100000">
                                          <p:val>
                                            <p:strVal val="#ppt_x"/>
                                          </p:val>
                                        </p:tav>
                                      </p:tavLst>
                                    </p:anim>
                                    <p:anim calcmode="lin" valueType="num">
                                      <p:cBhvr additive="base">
                                        <p:cTn id="20" dur="500" fill="hold"/>
                                        <p:tgtEl>
                                          <p:spTgt spid="3399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9975" grpId="0" autoUpdateAnimBg="0"/>
      <p:bldP spid="339976" grpId="0" autoUpdateAnimBg="0"/>
      <p:bldP spid="339977"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20CA244-D90C-9B47-96AA-0292F5E164E1}" type="slidenum">
              <a:rPr lang="en-GB" sz="1400"/>
              <a:pPr eaLnBrk="1" hangingPunct="1"/>
              <a:t>6</a:t>
            </a:fld>
            <a:endParaRPr lang="en-GB" sz="1400"/>
          </a:p>
        </p:txBody>
      </p:sp>
      <p:sp>
        <p:nvSpPr>
          <p:cNvPr id="54275" name="Text Box 2"/>
          <p:cNvSpPr txBox="1">
            <a:spLocks noChangeArrowheads="1"/>
          </p:cNvSpPr>
          <p:nvPr/>
        </p:nvSpPr>
        <p:spPr bwMode="auto">
          <a:xfrm>
            <a:off x="4533900" y="115888"/>
            <a:ext cx="46101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US" sz="2800" b="1">
                <a:solidFill>
                  <a:srgbClr val="0000FF"/>
                </a:solidFill>
                <a:latin typeface="Times New Roman" charset="0"/>
              </a:rPr>
              <a:t>GAME SENSE APPROACH</a:t>
            </a:r>
          </a:p>
        </p:txBody>
      </p:sp>
      <p:sp>
        <p:nvSpPr>
          <p:cNvPr id="54276" name="Rectangle 3"/>
          <p:cNvSpPr>
            <a:spLocks noChangeArrowheads="1"/>
          </p:cNvSpPr>
          <p:nvPr/>
        </p:nvSpPr>
        <p:spPr bwMode="auto">
          <a:xfrm>
            <a:off x="155575" y="1219200"/>
            <a:ext cx="3048000" cy="914400"/>
          </a:xfrm>
          <a:prstGeom prst="rect">
            <a:avLst/>
          </a:prstGeom>
          <a:solidFill>
            <a:srgbClr val="66FF33"/>
          </a:solidFill>
          <a:ln w="9525">
            <a:solidFill>
              <a:srgbClr val="FFFF66"/>
            </a:solidFill>
            <a:miter lim="800000"/>
            <a:headEnd/>
            <a:tailEnd/>
          </a:ln>
        </p:spPr>
        <p:txBody>
          <a:bodyPr wrap="none" anchor="ctr"/>
          <a:lstStyle/>
          <a:p>
            <a:endParaRPr lang="en-US"/>
          </a:p>
        </p:txBody>
      </p:sp>
      <p:sp>
        <p:nvSpPr>
          <p:cNvPr id="54277" name="Text Box 4"/>
          <p:cNvSpPr txBox="1">
            <a:spLocks noChangeArrowheads="1"/>
          </p:cNvSpPr>
          <p:nvPr/>
        </p:nvSpPr>
        <p:spPr bwMode="auto">
          <a:xfrm>
            <a:off x="606425" y="1371600"/>
            <a:ext cx="2020888"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sz="2000">
                <a:latin typeface="Times New Roman" charset="0"/>
              </a:rPr>
              <a:t>PLAY GAME or</a:t>
            </a:r>
          </a:p>
          <a:p>
            <a:pPr algn="ctr"/>
            <a:r>
              <a:rPr lang="en-US" sz="2000">
                <a:latin typeface="Times New Roman" charset="0"/>
              </a:rPr>
              <a:t>Modified Activity</a:t>
            </a:r>
          </a:p>
        </p:txBody>
      </p:sp>
      <p:sp>
        <p:nvSpPr>
          <p:cNvPr id="54278" name="Rectangle 5"/>
          <p:cNvSpPr>
            <a:spLocks noChangeArrowheads="1"/>
          </p:cNvSpPr>
          <p:nvPr/>
        </p:nvSpPr>
        <p:spPr bwMode="auto">
          <a:xfrm>
            <a:off x="71438" y="2819400"/>
            <a:ext cx="3276600" cy="1066800"/>
          </a:xfrm>
          <a:prstGeom prst="rect">
            <a:avLst/>
          </a:prstGeom>
          <a:solidFill>
            <a:srgbClr val="66FF33"/>
          </a:solidFill>
          <a:ln w="9525">
            <a:solidFill>
              <a:srgbClr val="FFFF66"/>
            </a:solidFill>
            <a:miter lim="800000"/>
            <a:headEnd/>
            <a:tailEnd/>
          </a:ln>
        </p:spPr>
        <p:txBody>
          <a:bodyPr wrap="none" anchor="ctr"/>
          <a:lstStyle/>
          <a:p>
            <a:endParaRPr lang="en-US"/>
          </a:p>
        </p:txBody>
      </p:sp>
      <p:sp>
        <p:nvSpPr>
          <p:cNvPr id="54279" name="Text Box 6"/>
          <p:cNvSpPr txBox="1">
            <a:spLocks noChangeArrowheads="1"/>
          </p:cNvSpPr>
          <p:nvPr/>
        </p:nvSpPr>
        <p:spPr bwMode="auto">
          <a:xfrm>
            <a:off x="331788" y="2852738"/>
            <a:ext cx="2655887"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sz="2000"/>
              <a:t>TACTICAL &amp; SKILLS </a:t>
            </a:r>
          </a:p>
          <a:p>
            <a:pPr algn="ctr"/>
            <a:r>
              <a:rPr lang="en-US" sz="2000"/>
              <a:t>FEEDBACK</a:t>
            </a:r>
          </a:p>
          <a:p>
            <a:pPr algn="ctr"/>
            <a:r>
              <a:rPr lang="en-US" sz="2000"/>
              <a:t>(Questioning)</a:t>
            </a:r>
          </a:p>
        </p:txBody>
      </p:sp>
      <p:sp>
        <p:nvSpPr>
          <p:cNvPr id="54280" name="Rectangle 7"/>
          <p:cNvSpPr>
            <a:spLocks noChangeArrowheads="1"/>
          </p:cNvSpPr>
          <p:nvPr/>
        </p:nvSpPr>
        <p:spPr bwMode="auto">
          <a:xfrm>
            <a:off x="155575" y="4819650"/>
            <a:ext cx="3048000" cy="914400"/>
          </a:xfrm>
          <a:prstGeom prst="rect">
            <a:avLst/>
          </a:prstGeom>
          <a:solidFill>
            <a:srgbClr val="66FF33"/>
          </a:solidFill>
          <a:ln w="9525">
            <a:solidFill>
              <a:srgbClr val="FFFF66"/>
            </a:solidFill>
            <a:miter lim="800000"/>
            <a:headEnd/>
            <a:tailEnd/>
          </a:ln>
        </p:spPr>
        <p:txBody>
          <a:bodyPr wrap="none" anchor="ctr"/>
          <a:lstStyle/>
          <a:p>
            <a:endParaRPr lang="en-US"/>
          </a:p>
        </p:txBody>
      </p:sp>
      <p:sp>
        <p:nvSpPr>
          <p:cNvPr id="54281" name="Text Box 8"/>
          <p:cNvSpPr txBox="1">
            <a:spLocks noChangeArrowheads="1"/>
          </p:cNvSpPr>
          <p:nvPr/>
        </p:nvSpPr>
        <p:spPr bwMode="auto">
          <a:xfrm>
            <a:off x="352425" y="5048250"/>
            <a:ext cx="2419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US" sz="2000">
                <a:latin typeface="Times New Roman" charset="0"/>
              </a:rPr>
              <a:t>RETURN TO GAME</a:t>
            </a:r>
          </a:p>
        </p:txBody>
      </p:sp>
      <p:sp>
        <p:nvSpPr>
          <p:cNvPr id="54282" name="Text Box 9"/>
          <p:cNvSpPr txBox="1">
            <a:spLocks noChangeArrowheads="1"/>
          </p:cNvSpPr>
          <p:nvPr/>
        </p:nvSpPr>
        <p:spPr bwMode="auto">
          <a:xfrm>
            <a:off x="3851275" y="1216025"/>
            <a:ext cx="5362575"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US" sz="2000" u="sng">
                <a:solidFill>
                  <a:srgbClr val="0000FF"/>
                </a:solidFill>
              </a:rPr>
              <a:t>Coach Observe</a:t>
            </a:r>
            <a:r>
              <a:rPr lang="en-US" sz="2000">
                <a:solidFill>
                  <a:srgbClr val="0000FF"/>
                </a:solidFill>
              </a:rPr>
              <a:t>.    But rather</a:t>
            </a:r>
          </a:p>
          <a:p>
            <a:r>
              <a:rPr lang="en-US" sz="2000">
                <a:solidFill>
                  <a:srgbClr val="0000FF"/>
                </a:solidFill>
              </a:rPr>
              <a:t>than telling players how to correct</a:t>
            </a:r>
          </a:p>
          <a:p>
            <a:r>
              <a:rPr lang="en-US" sz="2000">
                <a:solidFill>
                  <a:srgbClr val="0000FF"/>
                </a:solidFill>
              </a:rPr>
              <a:t>the errors the coach uses </a:t>
            </a:r>
          </a:p>
          <a:p>
            <a:r>
              <a:rPr lang="en-US" sz="2000" u="sng">
                <a:solidFill>
                  <a:srgbClr val="0000FF"/>
                </a:solidFill>
              </a:rPr>
              <a:t>questions</a:t>
            </a:r>
            <a:r>
              <a:rPr lang="en-US" sz="2000">
                <a:solidFill>
                  <a:srgbClr val="0000FF"/>
                </a:solidFill>
              </a:rPr>
              <a:t> to draw answers and understanding</a:t>
            </a:r>
          </a:p>
          <a:p>
            <a:r>
              <a:rPr lang="en-US" sz="2000">
                <a:solidFill>
                  <a:srgbClr val="0000FF"/>
                </a:solidFill>
              </a:rPr>
              <a:t>from the players</a:t>
            </a:r>
            <a:endParaRPr lang="en-US" sz="2000" u="sng">
              <a:solidFill>
                <a:srgbClr val="0000FF"/>
              </a:solidFill>
            </a:endParaRPr>
          </a:p>
        </p:txBody>
      </p:sp>
      <p:sp>
        <p:nvSpPr>
          <p:cNvPr id="54283" name="Text Box 10"/>
          <p:cNvSpPr txBox="1">
            <a:spLocks noChangeArrowheads="1"/>
          </p:cNvSpPr>
          <p:nvPr/>
        </p:nvSpPr>
        <p:spPr bwMode="auto">
          <a:xfrm>
            <a:off x="4191000" y="3643313"/>
            <a:ext cx="4208463"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r>
              <a:rPr lang="en-US" sz="2000">
                <a:solidFill>
                  <a:srgbClr val="0000FF"/>
                </a:solidFill>
              </a:rPr>
              <a:t>Coach can ‘condition’ or manipulate</a:t>
            </a:r>
          </a:p>
          <a:p>
            <a:r>
              <a:rPr lang="en-US" sz="2000">
                <a:solidFill>
                  <a:srgbClr val="0000FF"/>
                </a:solidFill>
              </a:rPr>
              <a:t>the rules etc ……. To create the </a:t>
            </a:r>
          </a:p>
          <a:p>
            <a:r>
              <a:rPr lang="en-US" sz="2000">
                <a:solidFill>
                  <a:srgbClr val="0000FF"/>
                </a:solidFill>
              </a:rPr>
              <a:t>learning outcome required.</a:t>
            </a:r>
          </a:p>
        </p:txBody>
      </p:sp>
      <p:sp>
        <p:nvSpPr>
          <p:cNvPr id="54284" name="AutoShape 11"/>
          <p:cNvSpPr>
            <a:spLocks noChangeArrowheads="1"/>
          </p:cNvSpPr>
          <p:nvPr/>
        </p:nvSpPr>
        <p:spPr bwMode="auto">
          <a:xfrm>
            <a:off x="1301750" y="2133600"/>
            <a:ext cx="533400" cy="685800"/>
          </a:xfrm>
          <a:prstGeom prst="downArrow">
            <a:avLst>
              <a:gd name="adj1" fmla="val 50000"/>
              <a:gd name="adj2" fmla="val 32143"/>
            </a:avLst>
          </a:prstGeom>
          <a:solidFill>
            <a:srgbClr val="FF3300"/>
          </a:solidFill>
          <a:ln w="9525">
            <a:solidFill>
              <a:srgbClr val="FFFF66"/>
            </a:solidFill>
            <a:miter lim="800000"/>
            <a:headEnd/>
            <a:tailEnd/>
          </a:ln>
        </p:spPr>
        <p:txBody>
          <a:bodyPr wrap="none" anchor="ctr"/>
          <a:lstStyle/>
          <a:p>
            <a:endParaRPr lang="en-US"/>
          </a:p>
        </p:txBody>
      </p:sp>
      <p:sp>
        <p:nvSpPr>
          <p:cNvPr id="54285" name="AutoShape 12"/>
          <p:cNvSpPr>
            <a:spLocks noChangeArrowheads="1"/>
          </p:cNvSpPr>
          <p:nvPr/>
        </p:nvSpPr>
        <p:spPr bwMode="auto">
          <a:xfrm>
            <a:off x="1331913" y="3933825"/>
            <a:ext cx="533400" cy="863600"/>
          </a:xfrm>
          <a:prstGeom prst="downArrow">
            <a:avLst>
              <a:gd name="adj1" fmla="val 50000"/>
              <a:gd name="adj2" fmla="val 40476"/>
            </a:avLst>
          </a:prstGeom>
          <a:solidFill>
            <a:srgbClr val="FF3300"/>
          </a:solidFill>
          <a:ln w="9525">
            <a:solidFill>
              <a:srgbClr val="FFFF66"/>
            </a:solidFill>
            <a:miter lim="800000"/>
            <a:headEnd/>
            <a:tailEnd/>
          </a:ln>
        </p:spPr>
        <p:txBody>
          <a:bodyPr wrap="none" anchor="ctr"/>
          <a:lstStyle/>
          <a:p>
            <a:endParaRPr lang="en-US"/>
          </a:p>
        </p:txBody>
      </p:sp>
    </p:spTree>
    <p:extLst>
      <p:ext uri="{BB962C8B-B14F-4D97-AF65-F5344CB8AC3E}">
        <p14:creationId xmlns:p14="http://schemas.microsoft.com/office/powerpoint/2010/main" val="524210268"/>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5503E32-A10F-8E49-865D-9A5B3008930F}" type="slidenum">
              <a:rPr lang="en-GB" sz="1400"/>
              <a:pPr eaLnBrk="1" hangingPunct="1"/>
              <a:t>7</a:t>
            </a:fld>
            <a:endParaRPr lang="en-GB" sz="1400"/>
          </a:p>
        </p:txBody>
      </p:sp>
      <p:sp>
        <p:nvSpPr>
          <p:cNvPr id="58371" name="Rectangle 2"/>
          <p:cNvSpPr>
            <a:spLocks noGrp="1" noChangeArrowheads="1"/>
          </p:cNvSpPr>
          <p:nvPr>
            <p:ph type="ctrTitle"/>
          </p:nvPr>
        </p:nvSpPr>
        <p:spPr>
          <a:xfrm>
            <a:off x="755650" y="188913"/>
            <a:ext cx="8388350" cy="434975"/>
          </a:xfrm>
        </p:spPr>
        <p:txBody>
          <a:bodyPr>
            <a:normAutofit fontScale="90000"/>
          </a:bodyPr>
          <a:lstStyle/>
          <a:p>
            <a:pPr algn="l" eaLnBrk="1" hangingPunct="1"/>
            <a:r>
              <a:rPr lang="en-GB" sz="2800" b="1">
                <a:solidFill>
                  <a:srgbClr val="FF3300"/>
                </a:solidFill>
                <a:latin typeface="Arial" charset="0"/>
              </a:rPr>
              <a:t>Working with young people &amp; Child Protection</a:t>
            </a:r>
          </a:p>
        </p:txBody>
      </p:sp>
      <p:pic>
        <p:nvPicPr>
          <p:cNvPr id="5837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6075" y="836613"/>
            <a:ext cx="2413000" cy="241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3"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25" y="836613"/>
            <a:ext cx="2305050"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4"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1050" y="3429000"/>
            <a:ext cx="2522538" cy="2522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5"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59338" y="3429000"/>
            <a:ext cx="2520950"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13136215"/>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9094CEF-6B9C-E145-8147-0E60336D2D39}" type="slidenum">
              <a:rPr lang="en-GB" sz="1400"/>
              <a:pPr eaLnBrk="1" hangingPunct="1"/>
              <a:t>8</a:t>
            </a:fld>
            <a:endParaRPr lang="en-GB" sz="1400"/>
          </a:p>
        </p:txBody>
      </p:sp>
      <p:sp>
        <p:nvSpPr>
          <p:cNvPr id="60419" name="Rectangle 2"/>
          <p:cNvSpPr>
            <a:spLocks noGrp="1" noChangeArrowheads="1"/>
          </p:cNvSpPr>
          <p:nvPr>
            <p:ph type="title"/>
          </p:nvPr>
        </p:nvSpPr>
        <p:spPr/>
        <p:txBody>
          <a:bodyPr/>
          <a:lstStyle/>
          <a:p>
            <a:pPr eaLnBrk="1" hangingPunct="1"/>
            <a:endParaRPr lang="en-GB" dirty="0">
              <a:solidFill>
                <a:srgbClr val="FF3300"/>
              </a:solidFill>
              <a:latin typeface="Arial" charset="0"/>
            </a:endParaRPr>
          </a:p>
        </p:txBody>
      </p:sp>
      <p:sp>
        <p:nvSpPr>
          <p:cNvPr id="273411" name="Rectangle 3"/>
          <p:cNvSpPr>
            <a:spLocks noGrp="1" noChangeArrowheads="1"/>
          </p:cNvSpPr>
          <p:nvPr>
            <p:ph type="body" idx="1"/>
          </p:nvPr>
        </p:nvSpPr>
        <p:spPr>
          <a:xfrm>
            <a:off x="304800" y="906463"/>
            <a:ext cx="8588375" cy="5186362"/>
          </a:xfrm>
        </p:spPr>
        <p:txBody>
          <a:bodyPr>
            <a:normAutofit lnSpcReduction="10000"/>
          </a:bodyPr>
          <a:lstStyle/>
          <a:p>
            <a:pPr algn="ctr" eaLnBrk="1" hangingPunct="1">
              <a:buFontTx/>
              <a:buNone/>
            </a:pPr>
            <a:r>
              <a:rPr lang="en-GB" sz="2800" dirty="0">
                <a:latin typeface="Arial" charset="0"/>
              </a:rPr>
              <a:t>Coaching young players can be a rich and satisfying experience. It is also a tremendous responsibility. </a:t>
            </a:r>
          </a:p>
          <a:p>
            <a:pPr algn="ctr" eaLnBrk="1" hangingPunct="1">
              <a:buFontTx/>
              <a:buNone/>
            </a:pPr>
            <a:endParaRPr lang="en-GB" sz="2800" dirty="0">
              <a:latin typeface="Arial" charset="0"/>
            </a:endParaRPr>
          </a:p>
          <a:p>
            <a:pPr algn="ctr" eaLnBrk="1" hangingPunct="1">
              <a:buFontTx/>
              <a:buNone/>
            </a:pPr>
            <a:r>
              <a:rPr lang="en-GB" sz="2800" dirty="0">
                <a:solidFill>
                  <a:srgbClr val="0000FF"/>
                </a:solidFill>
                <a:latin typeface="Arial" charset="0"/>
              </a:rPr>
              <a:t>Any young people in your care are the next generation of players, referees and volunteers.</a:t>
            </a:r>
            <a:r>
              <a:rPr lang="en-GB" sz="2800" dirty="0">
                <a:latin typeface="Arial" charset="0"/>
              </a:rPr>
              <a:t> </a:t>
            </a:r>
          </a:p>
          <a:p>
            <a:pPr algn="ctr" eaLnBrk="1" hangingPunct="1">
              <a:buFontTx/>
              <a:buNone/>
            </a:pPr>
            <a:endParaRPr lang="en-GB" sz="2800" dirty="0">
              <a:latin typeface="Arial" charset="0"/>
            </a:endParaRPr>
          </a:p>
          <a:p>
            <a:pPr algn="ctr" eaLnBrk="1" hangingPunct="1">
              <a:buFontTx/>
              <a:buNone/>
            </a:pPr>
            <a:r>
              <a:rPr lang="en-GB" sz="2800" dirty="0">
                <a:latin typeface="Arial" charset="0"/>
              </a:rPr>
              <a:t>The attitudes they learn from you can affect every aspect of their lives. </a:t>
            </a:r>
          </a:p>
          <a:p>
            <a:pPr algn="ctr" eaLnBrk="1" hangingPunct="1">
              <a:buFontTx/>
              <a:buNone/>
            </a:pPr>
            <a:endParaRPr lang="en-GB" sz="2800" dirty="0">
              <a:latin typeface="Arial" charset="0"/>
            </a:endParaRPr>
          </a:p>
          <a:p>
            <a:pPr algn="ctr" eaLnBrk="1" hangingPunct="1">
              <a:buFontTx/>
              <a:buNone/>
            </a:pPr>
            <a:r>
              <a:rPr lang="en-GB" sz="2800" dirty="0">
                <a:solidFill>
                  <a:srgbClr val="0000FF"/>
                </a:solidFill>
                <a:latin typeface="Arial" charset="0"/>
              </a:rPr>
              <a:t>Your work can help give them confidence-or undermine what little confidence they have </a:t>
            </a:r>
          </a:p>
        </p:txBody>
      </p:sp>
    </p:spTree>
    <p:extLst>
      <p:ext uri="{BB962C8B-B14F-4D97-AF65-F5344CB8AC3E}">
        <p14:creationId xmlns:p14="http://schemas.microsoft.com/office/powerpoint/2010/main" val="330609043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16" fill="hold" grpId="0" nodeType="afterEffect">
                                  <p:stCondLst>
                                    <p:cond delay="1000"/>
                                  </p:stCondLst>
                                  <p:childTnLst>
                                    <p:set>
                                      <p:cBhvr>
                                        <p:cTn id="6" dur="1" fill="hold">
                                          <p:stCondLst>
                                            <p:cond delay="0"/>
                                          </p:stCondLst>
                                        </p:cTn>
                                        <p:tgtEl>
                                          <p:spTgt spid="273411">
                                            <p:txEl>
                                              <p:pRg st="0" end="0"/>
                                            </p:txEl>
                                          </p:spTgt>
                                        </p:tgtEl>
                                        <p:attrNameLst>
                                          <p:attrName>style.visibility</p:attrName>
                                        </p:attrNameLst>
                                      </p:cBhvr>
                                      <p:to>
                                        <p:strVal val="visible"/>
                                      </p:to>
                                    </p:set>
                                    <p:animEffect transition="in" filter="box(in)">
                                      <p:cBhvr>
                                        <p:cTn id="7" dur="500"/>
                                        <p:tgtEl>
                                          <p:spTgt spid="273411">
                                            <p:txEl>
                                              <p:pRg st="0" end="0"/>
                                            </p:txEl>
                                          </p:spTgt>
                                        </p:tgtEl>
                                      </p:cBhvr>
                                    </p:animEffect>
                                  </p:childTnLst>
                                </p:cTn>
                              </p:par>
                            </p:childTnLst>
                          </p:cTn>
                        </p:par>
                        <p:par>
                          <p:cTn id="8" fill="hold" nodeType="afterGroup">
                            <p:stCondLst>
                              <p:cond delay="1500"/>
                            </p:stCondLst>
                            <p:childTnLst>
                              <p:par>
                                <p:cTn id="9" presetID="4" presetClass="entr" presetSubtype="16" fill="hold" grpId="0" nodeType="afterEffect">
                                  <p:stCondLst>
                                    <p:cond delay="1000"/>
                                  </p:stCondLst>
                                  <p:childTnLst>
                                    <p:set>
                                      <p:cBhvr>
                                        <p:cTn id="10" dur="1" fill="hold">
                                          <p:stCondLst>
                                            <p:cond delay="0"/>
                                          </p:stCondLst>
                                        </p:cTn>
                                        <p:tgtEl>
                                          <p:spTgt spid="273411">
                                            <p:txEl>
                                              <p:pRg st="2" end="2"/>
                                            </p:txEl>
                                          </p:spTgt>
                                        </p:tgtEl>
                                        <p:attrNameLst>
                                          <p:attrName>style.visibility</p:attrName>
                                        </p:attrNameLst>
                                      </p:cBhvr>
                                      <p:to>
                                        <p:strVal val="visible"/>
                                      </p:to>
                                    </p:set>
                                    <p:animEffect transition="in" filter="box(in)">
                                      <p:cBhvr>
                                        <p:cTn id="11" dur="500"/>
                                        <p:tgtEl>
                                          <p:spTgt spid="273411">
                                            <p:txEl>
                                              <p:pRg st="2" end="2"/>
                                            </p:txEl>
                                          </p:spTgt>
                                        </p:tgtEl>
                                      </p:cBhvr>
                                    </p:animEffect>
                                  </p:childTnLst>
                                </p:cTn>
                              </p:par>
                            </p:childTnLst>
                          </p:cTn>
                        </p:par>
                        <p:par>
                          <p:cTn id="12" fill="hold" nodeType="afterGroup">
                            <p:stCondLst>
                              <p:cond delay="3000"/>
                            </p:stCondLst>
                            <p:childTnLst>
                              <p:par>
                                <p:cTn id="13" presetID="4" presetClass="entr" presetSubtype="16" fill="hold" grpId="0" nodeType="afterEffect">
                                  <p:stCondLst>
                                    <p:cond delay="1000"/>
                                  </p:stCondLst>
                                  <p:childTnLst>
                                    <p:set>
                                      <p:cBhvr>
                                        <p:cTn id="14" dur="1" fill="hold">
                                          <p:stCondLst>
                                            <p:cond delay="0"/>
                                          </p:stCondLst>
                                        </p:cTn>
                                        <p:tgtEl>
                                          <p:spTgt spid="273411">
                                            <p:txEl>
                                              <p:pRg st="4" end="4"/>
                                            </p:txEl>
                                          </p:spTgt>
                                        </p:tgtEl>
                                        <p:attrNameLst>
                                          <p:attrName>style.visibility</p:attrName>
                                        </p:attrNameLst>
                                      </p:cBhvr>
                                      <p:to>
                                        <p:strVal val="visible"/>
                                      </p:to>
                                    </p:set>
                                    <p:animEffect transition="in" filter="box(in)">
                                      <p:cBhvr>
                                        <p:cTn id="15" dur="500"/>
                                        <p:tgtEl>
                                          <p:spTgt spid="273411">
                                            <p:txEl>
                                              <p:pRg st="4" end="4"/>
                                            </p:txEl>
                                          </p:spTgt>
                                        </p:tgtEl>
                                      </p:cBhvr>
                                    </p:animEffect>
                                  </p:childTnLst>
                                </p:cTn>
                              </p:par>
                            </p:childTnLst>
                          </p:cTn>
                        </p:par>
                        <p:par>
                          <p:cTn id="16" fill="hold" nodeType="afterGroup">
                            <p:stCondLst>
                              <p:cond delay="4500"/>
                            </p:stCondLst>
                            <p:childTnLst>
                              <p:par>
                                <p:cTn id="17" presetID="4" presetClass="entr" presetSubtype="16" fill="hold" grpId="0" nodeType="afterEffect">
                                  <p:stCondLst>
                                    <p:cond delay="1000"/>
                                  </p:stCondLst>
                                  <p:childTnLst>
                                    <p:set>
                                      <p:cBhvr>
                                        <p:cTn id="18" dur="1" fill="hold">
                                          <p:stCondLst>
                                            <p:cond delay="0"/>
                                          </p:stCondLst>
                                        </p:cTn>
                                        <p:tgtEl>
                                          <p:spTgt spid="273411">
                                            <p:txEl>
                                              <p:pRg st="6" end="6"/>
                                            </p:txEl>
                                          </p:spTgt>
                                        </p:tgtEl>
                                        <p:attrNameLst>
                                          <p:attrName>style.visibility</p:attrName>
                                        </p:attrNameLst>
                                      </p:cBhvr>
                                      <p:to>
                                        <p:strVal val="visible"/>
                                      </p:to>
                                    </p:set>
                                    <p:animEffect transition="in" filter="box(in)">
                                      <p:cBhvr>
                                        <p:cTn id="19" dur="500"/>
                                        <p:tgtEl>
                                          <p:spTgt spid="2734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D90F815-98F0-8F49-AB34-5B04C58BD7B1}" type="slidenum">
              <a:rPr lang="en-GB" sz="1400"/>
              <a:pPr eaLnBrk="1" hangingPunct="1"/>
              <a:t>9</a:t>
            </a:fld>
            <a:endParaRPr lang="en-GB" sz="1400"/>
          </a:p>
        </p:txBody>
      </p:sp>
      <p:sp>
        <p:nvSpPr>
          <p:cNvPr id="62467" name="Rectangle 2"/>
          <p:cNvSpPr>
            <a:spLocks noGrp="1" noChangeArrowheads="1"/>
          </p:cNvSpPr>
          <p:nvPr>
            <p:ph type="title"/>
          </p:nvPr>
        </p:nvSpPr>
        <p:spPr/>
        <p:txBody>
          <a:bodyPr/>
          <a:lstStyle/>
          <a:p>
            <a:pPr eaLnBrk="1" hangingPunct="1"/>
            <a:r>
              <a:rPr lang="en-GB">
                <a:solidFill>
                  <a:srgbClr val="FF3300"/>
                </a:solidFill>
                <a:latin typeface="Arial" charset="0"/>
              </a:rPr>
              <a:t>Working with Young People</a:t>
            </a:r>
          </a:p>
        </p:txBody>
      </p:sp>
      <p:sp>
        <p:nvSpPr>
          <p:cNvPr id="404483" name="Rectangle 3"/>
          <p:cNvSpPr>
            <a:spLocks noGrp="1" noChangeArrowheads="1"/>
          </p:cNvSpPr>
          <p:nvPr>
            <p:ph type="body" idx="1"/>
          </p:nvPr>
        </p:nvSpPr>
        <p:spPr>
          <a:xfrm>
            <a:off x="304800" y="1340767"/>
            <a:ext cx="8588375" cy="4752057"/>
          </a:xfrm>
        </p:spPr>
        <p:txBody>
          <a:bodyPr/>
          <a:lstStyle/>
          <a:p>
            <a:pPr eaLnBrk="1" hangingPunct="1">
              <a:buFontTx/>
              <a:buNone/>
            </a:pPr>
            <a:r>
              <a:rPr lang="ja-JP" altLang="en-GB" sz="4000" i="1" dirty="0">
                <a:solidFill>
                  <a:srgbClr val="0000FF"/>
                </a:solidFill>
                <a:latin typeface="Arial" charset="0"/>
              </a:rPr>
              <a:t>“</a:t>
            </a:r>
            <a:r>
              <a:rPr lang="en-GB" sz="4000" i="1" dirty="0">
                <a:solidFill>
                  <a:srgbClr val="0000FF"/>
                </a:solidFill>
                <a:latin typeface="Arial" charset="0"/>
              </a:rPr>
              <a:t> I believe coaching is all about trying to develop better people, not just better players and it</a:t>
            </a:r>
            <a:r>
              <a:rPr lang="ja-JP" altLang="en-GB" sz="4000" i="1" dirty="0">
                <a:solidFill>
                  <a:srgbClr val="0000FF"/>
                </a:solidFill>
                <a:latin typeface="Arial" charset="0"/>
              </a:rPr>
              <a:t>’</a:t>
            </a:r>
            <a:r>
              <a:rPr lang="en-GB" sz="4000" i="1" dirty="0">
                <a:solidFill>
                  <a:srgbClr val="0000FF"/>
                </a:solidFill>
                <a:latin typeface="Arial" charset="0"/>
              </a:rPr>
              <a:t>s important to enjoy the whole experience</a:t>
            </a:r>
            <a:r>
              <a:rPr lang="ja-JP" altLang="en-GB" sz="4000" i="1" dirty="0">
                <a:solidFill>
                  <a:srgbClr val="0000FF"/>
                </a:solidFill>
                <a:latin typeface="Arial" charset="0"/>
              </a:rPr>
              <a:t>”</a:t>
            </a:r>
            <a:endParaRPr lang="en-GB" sz="4000" dirty="0">
              <a:solidFill>
                <a:srgbClr val="0000FF"/>
              </a:solidFill>
              <a:latin typeface="Arial" charset="0"/>
            </a:endParaRPr>
          </a:p>
          <a:p>
            <a:pPr algn="r" eaLnBrk="1" hangingPunct="1">
              <a:buFontTx/>
              <a:buNone/>
            </a:pPr>
            <a:r>
              <a:rPr lang="en-GB" sz="4000" dirty="0">
                <a:solidFill>
                  <a:srgbClr val="0000FF"/>
                </a:solidFill>
                <a:latin typeface="Arial" charset="0"/>
              </a:rPr>
              <a:t> </a:t>
            </a:r>
            <a:r>
              <a:rPr lang="en-GB" dirty="0">
                <a:solidFill>
                  <a:srgbClr val="FF0000"/>
                </a:solidFill>
                <a:latin typeface="Arial" charset="0"/>
              </a:rPr>
              <a:t>Wayne Smith (All Blacks Coach)</a:t>
            </a:r>
          </a:p>
        </p:txBody>
      </p:sp>
    </p:spTree>
    <p:extLst>
      <p:ext uri="{BB962C8B-B14F-4D97-AF65-F5344CB8AC3E}">
        <p14:creationId xmlns:p14="http://schemas.microsoft.com/office/powerpoint/2010/main" val="140953925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16" fill="hold" grpId="0" nodeType="afterEffect">
                                  <p:stCondLst>
                                    <p:cond delay="0"/>
                                  </p:stCondLst>
                                  <p:childTnLst>
                                    <p:set>
                                      <p:cBhvr>
                                        <p:cTn id="6" dur="1" fill="hold">
                                          <p:stCondLst>
                                            <p:cond delay="0"/>
                                          </p:stCondLst>
                                        </p:cTn>
                                        <p:tgtEl>
                                          <p:spTgt spid="404483">
                                            <p:txEl>
                                              <p:pRg st="0" end="0"/>
                                            </p:txEl>
                                          </p:spTgt>
                                        </p:tgtEl>
                                        <p:attrNameLst>
                                          <p:attrName>style.visibility</p:attrName>
                                        </p:attrNameLst>
                                      </p:cBhvr>
                                      <p:to>
                                        <p:strVal val="visible"/>
                                      </p:to>
                                    </p:set>
                                    <p:animEffect transition="in" filter="box(in)">
                                      <p:cBhvr>
                                        <p:cTn id="7" dur="500"/>
                                        <p:tgtEl>
                                          <p:spTgt spid="404483">
                                            <p:txEl>
                                              <p:pRg st="0" end="0"/>
                                            </p:txEl>
                                          </p:spTgt>
                                        </p:tgtEl>
                                      </p:cBhvr>
                                    </p:animEffect>
                                  </p:childTnLst>
                                </p:cTn>
                              </p:par>
                            </p:childTnLst>
                          </p:cTn>
                        </p:par>
                        <p:par>
                          <p:cTn id="8" fill="hold" nodeType="afterGroup">
                            <p:stCondLst>
                              <p:cond delay="500"/>
                            </p:stCondLst>
                            <p:childTnLst>
                              <p:par>
                                <p:cTn id="9" presetID="4" presetClass="entr" presetSubtype="16" fill="hold" grpId="0" nodeType="afterEffect">
                                  <p:stCondLst>
                                    <p:cond delay="1000"/>
                                  </p:stCondLst>
                                  <p:childTnLst>
                                    <p:set>
                                      <p:cBhvr>
                                        <p:cTn id="10" dur="1" fill="hold">
                                          <p:stCondLst>
                                            <p:cond delay="0"/>
                                          </p:stCondLst>
                                        </p:cTn>
                                        <p:tgtEl>
                                          <p:spTgt spid="404483">
                                            <p:txEl>
                                              <p:pRg st="1" end="1"/>
                                            </p:txEl>
                                          </p:spTgt>
                                        </p:tgtEl>
                                        <p:attrNameLst>
                                          <p:attrName>style.visibility</p:attrName>
                                        </p:attrNameLst>
                                      </p:cBhvr>
                                      <p:to>
                                        <p:strVal val="visible"/>
                                      </p:to>
                                    </p:set>
                                    <p:animEffect transition="in" filter="box(in)">
                                      <p:cBhvr>
                                        <p:cTn id="11" dur="500"/>
                                        <p:tgtEl>
                                          <p:spTgt spid="40448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448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06E9168-BA5D-F842-B184-A92B55496D2D}" type="slidenum">
              <a:rPr lang="en-GB" sz="1400"/>
              <a:pPr eaLnBrk="1" hangingPunct="1"/>
              <a:t>10</a:t>
            </a:fld>
            <a:endParaRPr lang="en-GB" sz="1400"/>
          </a:p>
        </p:txBody>
      </p:sp>
      <p:sp>
        <p:nvSpPr>
          <p:cNvPr id="64515" name="Rectangle 2"/>
          <p:cNvSpPr>
            <a:spLocks noGrp="1" noChangeArrowheads="1"/>
          </p:cNvSpPr>
          <p:nvPr>
            <p:ph type="title"/>
          </p:nvPr>
        </p:nvSpPr>
        <p:spPr>
          <a:xfrm>
            <a:off x="457200" y="274638"/>
            <a:ext cx="8229600" cy="706090"/>
          </a:xfrm>
        </p:spPr>
        <p:txBody>
          <a:bodyPr>
            <a:normAutofit fontScale="90000"/>
          </a:bodyPr>
          <a:lstStyle/>
          <a:p>
            <a:pPr eaLnBrk="1" hangingPunct="1"/>
            <a:r>
              <a:rPr lang="en-GB" dirty="0">
                <a:latin typeface="Arial" charset="0"/>
              </a:rPr>
              <a:t>4 types of development</a:t>
            </a:r>
          </a:p>
        </p:txBody>
      </p:sp>
      <p:sp>
        <p:nvSpPr>
          <p:cNvPr id="274435" name="Rectangle 3"/>
          <p:cNvSpPr>
            <a:spLocks noGrp="1" noChangeArrowheads="1"/>
          </p:cNvSpPr>
          <p:nvPr>
            <p:ph type="body" idx="1"/>
          </p:nvPr>
        </p:nvSpPr>
        <p:spPr>
          <a:xfrm>
            <a:off x="304800" y="904875"/>
            <a:ext cx="8588375" cy="5187950"/>
          </a:xfrm>
        </p:spPr>
        <p:txBody>
          <a:bodyPr/>
          <a:lstStyle/>
          <a:p>
            <a:pPr eaLnBrk="1" hangingPunct="1">
              <a:buFontTx/>
              <a:buNone/>
            </a:pPr>
            <a:r>
              <a:rPr lang="en-GB" sz="2800" dirty="0">
                <a:latin typeface="Arial" charset="0"/>
              </a:rPr>
              <a:t>	The coach should aim to improve the following in all players</a:t>
            </a:r>
          </a:p>
          <a:p>
            <a:pPr eaLnBrk="1" hangingPunct="1"/>
            <a:r>
              <a:rPr lang="en-GB" dirty="0">
                <a:solidFill>
                  <a:srgbClr val="0000FF"/>
                </a:solidFill>
                <a:latin typeface="Arial" charset="0"/>
              </a:rPr>
              <a:t>Physical development</a:t>
            </a:r>
            <a:r>
              <a:rPr lang="en-GB" dirty="0">
                <a:latin typeface="Arial" charset="0"/>
              </a:rPr>
              <a:t> - </a:t>
            </a:r>
            <a:r>
              <a:rPr lang="en-GB" sz="2400" dirty="0">
                <a:latin typeface="Arial" charset="0"/>
              </a:rPr>
              <a:t>using healthy, enjoyable exercise</a:t>
            </a:r>
          </a:p>
          <a:p>
            <a:pPr eaLnBrk="1" hangingPunct="1"/>
            <a:r>
              <a:rPr lang="en-GB" dirty="0">
                <a:solidFill>
                  <a:srgbClr val="FF3300"/>
                </a:solidFill>
                <a:latin typeface="Arial" charset="0"/>
              </a:rPr>
              <a:t>Skill development</a:t>
            </a:r>
            <a:r>
              <a:rPr lang="en-GB" dirty="0">
                <a:latin typeface="Arial" charset="0"/>
              </a:rPr>
              <a:t>, </a:t>
            </a:r>
            <a:r>
              <a:rPr lang="en-GB" sz="2400" dirty="0">
                <a:latin typeface="Arial" charset="0"/>
              </a:rPr>
              <a:t>helping children improve performance levels</a:t>
            </a:r>
          </a:p>
          <a:p>
            <a:pPr eaLnBrk="1" hangingPunct="1"/>
            <a:r>
              <a:rPr lang="en-GB" dirty="0">
                <a:solidFill>
                  <a:srgbClr val="33CC33"/>
                </a:solidFill>
                <a:latin typeface="Arial" charset="0"/>
              </a:rPr>
              <a:t>Social development,</a:t>
            </a:r>
            <a:r>
              <a:rPr lang="en-GB" dirty="0">
                <a:latin typeface="Arial" charset="0"/>
              </a:rPr>
              <a:t> </a:t>
            </a:r>
            <a:r>
              <a:rPr lang="en-GB" sz="2400" dirty="0">
                <a:latin typeface="Arial" charset="0"/>
              </a:rPr>
              <a:t>using team games, co-operative skills and fair play</a:t>
            </a:r>
          </a:p>
          <a:p>
            <a:pPr eaLnBrk="1" hangingPunct="1"/>
            <a:r>
              <a:rPr lang="en-GB" dirty="0">
                <a:latin typeface="Arial" charset="0"/>
              </a:rPr>
              <a:t>Mental development, </a:t>
            </a:r>
            <a:r>
              <a:rPr lang="en-GB" sz="2400" dirty="0">
                <a:latin typeface="Arial" charset="0"/>
              </a:rPr>
              <a:t>establishing and reinforcing confidence and self esteem</a:t>
            </a:r>
            <a:endParaRPr lang="en-GB" dirty="0">
              <a:latin typeface="Arial" charset="0"/>
            </a:endParaRPr>
          </a:p>
        </p:txBody>
      </p:sp>
    </p:spTree>
    <p:extLst>
      <p:ext uri="{BB962C8B-B14F-4D97-AF65-F5344CB8AC3E}">
        <p14:creationId xmlns:p14="http://schemas.microsoft.com/office/powerpoint/2010/main" val="364888095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74435">
                                            <p:txEl>
                                              <p:pRg st="0" end="0"/>
                                            </p:txEl>
                                          </p:spTgt>
                                        </p:tgtEl>
                                        <p:attrNameLst>
                                          <p:attrName>style.visibility</p:attrName>
                                        </p:attrNameLst>
                                      </p:cBhvr>
                                      <p:to>
                                        <p:strVal val="visible"/>
                                      </p:to>
                                    </p:set>
                                    <p:animEffect transition="in" filter="box(in)">
                                      <p:cBhvr>
                                        <p:cTn id="7" dur="500"/>
                                        <p:tgtEl>
                                          <p:spTgt spid="274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274435">
                                            <p:txEl>
                                              <p:pRg st="1" end="1"/>
                                            </p:txEl>
                                          </p:spTgt>
                                        </p:tgtEl>
                                        <p:attrNameLst>
                                          <p:attrName>style.visibility</p:attrName>
                                        </p:attrNameLst>
                                      </p:cBhvr>
                                      <p:to>
                                        <p:strVal val="visible"/>
                                      </p:to>
                                    </p:set>
                                    <p:animEffect transition="in" filter="box(in)">
                                      <p:cBhvr>
                                        <p:cTn id="12" dur="500"/>
                                        <p:tgtEl>
                                          <p:spTgt spid="274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274435">
                                            <p:txEl>
                                              <p:pRg st="2" end="2"/>
                                            </p:txEl>
                                          </p:spTgt>
                                        </p:tgtEl>
                                        <p:attrNameLst>
                                          <p:attrName>style.visibility</p:attrName>
                                        </p:attrNameLst>
                                      </p:cBhvr>
                                      <p:to>
                                        <p:strVal val="visible"/>
                                      </p:to>
                                    </p:set>
                                    <p:animEffect transition="in" filter="box(in)">
                                      <p:cBhvr>
                                        <p:cTn id="17" dur="500"/>
                                        <p:tgtEl>
                                          <p:spTgt spid="274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274435">
                                            <p:txEl>
                                              <p:pRg st="3" end="3"/>
                                            </p:txEl>
                                          </p:spTgt>
                                        </p:tgtEl>
                                        <p:attrNameLst>
                                          <p:attrName>style.visibility</p:attrName>
                                        </p:attrNameLst>
                                      </p:cBhvr>
                                      <p:to>
                                        <p:strVal val="visible"/>
                                      </p:to>
                                    </p:set>
                                    <p:animEffect transition="in" filter="box(in)">
                                      <p:cBhvr>
                                        <p:cTn id="22" dur="500"/>
                                        <p:tgtEl>
                                          <p:spTgt spid="2744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274435">
                                            <p:txEl>
                                              <p:pRg st="4" end="4"/>
                                            </p:txEl>
                                          </p:spTgt>
                                        </p:tgtEl>
                                        <p:attrNameLst>
                                          <p:attrName>style.visibility</p:attrName>
                                        </p:attrNameLst>
                                      </p:cBhvr>
                                      <p:to>
                                        <p:strVal val="visible"/>
                                      </p:to>
                                    </p:set>
                                    <p:animEffect transition="in" filter="box(in)">
                                      <p:cBhvr>
                                        <p:cTn id="27" dur="500"/>
                                        <p:tgtEl>
                                          <p:spTgt spid="2744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443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970B826-6A7F-374E-AFC0-3E4C3B430B7C}" type="slidenum">
              <a:rPr lang="en-GB" sz="1400"/>
              <a:pPr eaLnBrk="1" hangingPunct="1"/>
              <a:t>11</a:t>
            </a:fld>
            <a:endParaRPr lang="en-GB" sz="1400"/>
          </a:p>
        </p:txBody>
      </p:sp>
      <p:sp>
        <p:nvSpPr>
          <p:cNvPr id="68611" name="Rectangle 2"/>
          <p:cNvSpPr>
            <a:spLocks noGrp="1" noChangeArrowheads="1"/>
          </p:cNvSpPr>
          <p:nvPr>
            <p:ph type="title"/>
          </p:nvPr>
        </p:nvSpPr>
        <p:spPr/>
        <p:txBody>
          <a:bodyPr/>
          <a:lstStyle/>
          <a:p>
            <a:pPr eaLnBrk="1" hangingPunct="1"/>
            <a:r>
              <a:rPr lang="en-GB" sz="3200">
                <a:latin typeface="Arial" charset="0"/>
              </a:rPr>
              <a:t>Children in Sport</a:t>
            </a:r>
          </a:p>
        </p:txBody>
      </p:sp>
      <p:sp>
        <p:nvSpPr>
          <p:cNvPr id="68612" name="Rectangle 3"/>
          <p:cNvSpPr>
            <a:spLocks noGrp="1" noChangeArrowheads="1"/>
          </p:cNvSpPr>
          <p:nvPr>
            <p:ph type="body" idx="1"/>
          </p:nvPr>
        </p:nvSpPr>
        <p:spPr/>
        <p:txBody>
          <a:bodyPr>
            <a:normAutofit lnSpcReduction="10000"/>
          </a:bodyPr>
          <a:lstStyle/>
          <a:p>
            <a:pPr eaLnBrk="1" hangingPunct="1">
              <a:buFontTx/>
              <a:buNone/>
            </a:pPr>
            <a:r>
              <a:rPr lang="ja-JP" altLang="en-GB">
                <a:latin typeface="Arial" charset="0"/>
              </a:rPr>
              <a:t>“</a:t>
            </a:r>
            <a:r>
              <a:rPr lang="en-GB">
                <a:latin typeface="Arial" charset="0"/>
              </a:rPr>
              <a:t> </a:t>
            </a:r>
            <a:r>
              <a:rPr lang="en-GB" i="1">
                <a:latin typeface="Arial" charset="0"/>
              </a:rPr>
              <a:t>Competition is great if children see it to be successful. Success does not mean winning, instead it means enjoying the experience and learning……… because young children do not really understand competition, they will listen and act the way adults do.</a:t>
            </a:r>
            <a:r>
              <a:rPr lang="ja-JP" altLang="en-GB" i="1">
                <a:latin typeface="Arial" charset="0"/>
              </a:rPr>
              <a:t>”</a:t>
            </a:r>
            <a:endParaRPr lang="en-GB" i="1">
              <a:latin typeface="Arial" charset="0"/>
            </a:endParaRPr>
          </a:p>
          <a:p>
            <a:pPr eaLnBrk="1" hangingPunct="1">
              <a:buFontTx/>
              <a:buNone/>
            </a:pPr>
            <a:r>
              <a:rPr lang="en-GB">
                <a:latin typeface="Arial" charset="0"/>
              </a:rPr>
              <a:t>(Kidman)</a:t>
            </a:r>
          </a:p>
        </p:txBody>
      </p:sp>
    </p:spTree>
    <p:extLst>
      <p:ext uri="{BB962C8B-B14F-4D97-AF65-F5344CB8AC3E}">
        <p14:creationId xmlns:p14="http://schemas.microsoft.com/office/powerpoint/2010/main" val="1392820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0AAFC3E-C61C-B343-B924-94BD9FC949D0}" type="slidenum">
              <a:rPr lang="en-GB" sz="1400"/>
              <a:pPr eaLnBrk="1" hangingPunct="1"/>
              <a:t>12</a:t>
            </a:fld>
            <a:endParaRPr lang="en-GB" sz="1400"/>
          </a:p>
        </p:txBody>
      </p:sp>
      <p:sp>
        <p:nvSpPr>
          <p:cNvPr id="70659" name="Rectangle 2"/>
          <p:cNvSpPr>
            <a:spLocks noGrp="1" noChangeArrowheads="1"/>
          </p:cNvSpPr>
          <p:nvPr>
            <p:ph type="title"/>
          </p:nvPr>
        </p:nvSpPr>
        <p:spPr/>
        <p:txBody>
          <a:bodyPr/>
          <a:lstStyle/>
          <a:p>
            <a:pPr eaLnBrk="1" hangingPunct="1"/>
            <a:r>
              <a:rPr lang="en-GB" sz="3200">
                <a:latin typeface="Arial" charset="0"/>
              </a:rPr>
              <a:t>Children in Sport</a:t>
            </a:r>
          </a:p>
        </p:txBody>
      </p:sp>
      <p:sp>
        <p:nvSpPr>
          <p:cNvPr id="70660" name="Rectangle 4"/>
          <p:cNvSpPr>
            <a:spLocks noChangeArrowheads="1"/>
          </p:cNvSpPr>
          <p:nvPr/>
        </p:nvSpPr>
        <p:spPr bwMode="auto">
          <a:xfrm>
            <a:off x="323850" y="1052513"/>
            <a:ext cx="8351838" cy="496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sz="3200" b="1"/>
              <a:t>Among the studies conducted to ascertain why children drop out of sport:</a:t>
            </a:r>
          </a:p>
          <a:p>
            <a:endParaRPr lang="en-GB" sz="3200" b="1"/>
          </a:p>
          <a:p>
            <a:r>
              <a:rPr lang="ja-JP" altLang="en-GB" sz="3200" i="1">
                <a:solidFill>
                  <a:srgbClr val="0066FF"/>
                </a:solidFill>
              </a:rPr>
              <a:t>“</a:t>
            </a:r>
            <a:r>
              <a:rPr lang="en-GB" sz="3200" i="1">
                <a:solidFill>
                  <a:srgbClr val="0066FF"/>
                </a:solidFill>
              </a:rPr>
              <a:t> …the reason for dropping out tend to be that children had other interests, the coach was too tough/mean, it was no longer fun, or the children did not get enough chance to participate. Interestingly, children seldom say that their desire </a:t>
            </a:r>
            <a:r>
              <a:rPr lang="ja-JP" altLang="en-GB" sz="3200" i="1">
                <a:solidFill>
                  <a:srgbClr val="0066FF"/>
                </a:solidFill>
              </a:rPr>
              <a:t>‘</a:t>
            </a:r>
            <a:r>
              <a:rPr lang="en-GB" sz="3200" i="1">
                <a:solidFill>
                  <a:srgbClr val="0066FF"/>
                </a:solidFill>
              </a:rPr>
              <a:t>to win</a:t>
            </a:r>
            <a:r>
              <a:rPr lang="ja-JP" altLang="en-GB" sz="3200" i="1">
                <a:solidFill>
                  <a:srgbClr val="0066FF"/>
                </a:solidFill>
              </a:rPr>
              <a:t>’</a:t>
            </a:r>
            <a:r>
              <a:rPr lang="en-GB" sz="3200" i="1">
                <a:solidFill>
                  <a:srgbClr val="0066FF"/>
                </a:solidFill>
              </a:rPr>
              <a:t> is a reason for participating</a:t>
            </a:r>
            <a:r>
              <a:rPr lang="ja-JP" altLang="en-GB" sz="3200" i="1">
                <a:solidFill>
                  <a:srgbClr val="0066FF"/>
                </a:solidFill>
              </a:rPr>
              <a:t>’</a:t>
            </a:r>
            <a:r>
              <a:rPr lang="en-GB" sz="3200" i="1">
                <a:solidFill>
                  <a:srgbClr val="0066FF"/>
                </a:solidFill>
              </a:rPr>
              <a:t> </a:t>
            </a:r>
            <a:r>
              <a:rPr lang="en-GB" sz="3200">
                <a:solidFill>
                  <a:srgbClr val="0066FF"/>
                </a:solidFill>
              </a:rPr>
              <a:t>(Gould &amp; Petchlichkoff, 1988).</a:t>
            </a:r>
          </a:p>
        </p:txBody>
      </p:sp>
    </p:spTree>
    <p:extLst>
      <p:ext uri="{BB962C8B-B14F-4D97-AF65-F5344CB8AC3E}">
        <p14:creationId xmlns:p14="http://schemas.microsoft.com/office/powerpoint/2010/main" val="3981464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00EDEF3-BD07-714E-AD0A-DF650989E649}" type="slidenum">
              <a:rPr lang="en-GB" sz="1400"/>
              <a:pPr eaLnBrk="1" hangingPunct="1"/>
              <a:t>13</a:t>
            </a:fld>
            <a:endParaRPr lang="en-GB" sz="1400"/>
          </a:p>
        </p:txBody>
      </p:sp>
      <p:sp>
        <p:nvSpPr>
          <p:cNvPr id="72707" name="Rectangle 2"/>
          <p:cNvSpPr>
            <a:spLocks noGrp="1" noChangeArrowheads="1"/>
          </p:cNvSpPr>
          <p:nvPr>
            <p:ph type="title"/>
          </p:nvPr>
        </p:nvSpPr>
        <p:spPr/>
        <p:txBody>
          <a:bodyPr>
            <a:normAutofit fontScale="90000"/>
          </a:bodyPr>
          <a:lstStyle/>
          <a:p>
            <a:pPr eaLnBrk="1" hangingPunct="1"/>
            <a:r>
              <a:rPr lang="en-GB">
                <a:latin typeface="Arial" charset="0"/>
              </a:rPr>
              <a:t>Physical Development - Practical tips</a:t>
            </a:r>
          </a:p>
        </p:txBody>
      </p:sp>
      <p:sp>
        <p:nvSpPr>
          <p:cNvPr id="276483" name="Rectangle 3"/>
          <p:cNvSpPr>
            <a:spLocks noGrp="1" noChangeArrowheads="1"/>
          </p:cNvSpPr>
          <p:nvPr>
            <p:ph type="body" idx="1"/>
          </p:nvPr>
        </p:nvSpPr>
        <p:spPr>
          <a:xfrm>
            <a:off x="304800" y="836613"/>
            <a:ext cx="8659813" cy="5330825"/>
          </a:xfrm>
        </p:spPr>
        <p:txBody>
          <a:bodyPr/>
          <a:lstStyle/>
          <a:p>
            <a:pPr eaLnBrk="1" hangingPunct="1">
              <a:lnSpc>
                <a:spcPct val="125000"/>
              </a:lnSpc>
            </a:pPr>
            <a:r>
              <a:rPr lang="en-GB" sz="2400">
                <a:latin typeface="Arial" charset="0"/>
              </a:rPr>
              <a:t>Think about growth stages, not ages</a:t>
            </a:r>
          </a:p>
          <a:p>
            <a:pPr eaLnBrk="1" hangingPunct="1">
              <a:lnSpc>
                <a:spcPct val="125000"/>
              </a:lnSpc>
            </a:pPr>
            <a:r>
              <a:rPr lang="en-GB" sz="2400">
                <a:solidFill>
                  <a:srgbClr val="0000FF"/>
                </a:solidFill>
                <a:latin typeface="Arial" charset="0"/>
              </a:rPr>
              <a:t>Think how changes in physical proportion will affect performance</a:t>
            </a:r>
          </a:p>
          <a:p>
            <a:pPr eaLnBrk="1" hangingPunct="1">
              <a:lnSpc>
                <a:spcPct val="125000"/>
              </a:lnSpc>
            </a:pPr>
            <a:r>
              <a:rPr lang="en-GB" sz="2400">
                <a:latin typeface="Arial" charset="0"/>
              </a:rPr>
              <a:t>Group children according to physical development, using height &amp; weight as a yardstick. </a:t>
            </a:r>
          </a:p>
          <a:p>
            <a:pPr eaLnBrk="1" hangingPunct="1">
              <a:lnSpc>
                <a:spcPct val="125000"/>
              </a:lnSpc>
            </a:pPr>
            <a:r>
              <a:rPr lang="en-GB" sz="2400">
                <a:solidFill>
                  <a:srgbClr val="0000FF"/>
                </a:solidFill>
                <a:latin typeface="Arial" charset="0"/>
              </a:rPr>
              <a:t>Avoid matching children with  very different development levels, especially in contact sessions</a:t>
            </a:r>
            <a:r>
              <a:rPr lang="en-GB" sz="2400">
                <a:latin typeface="Arial" charset="0"/>
              </a:rPr>
              <a:t> </a:t>
            </a:r>
          </a:p>
          <a:p>
            <a:pPr eaLnBrk="1" hangingPunct="1">
              <a:lnSpc>
                <a:spcPct val="125000"/>
              </a:lnSpc>
            </a:pPr>
            <a:r>
              <a:rPr lang="en-GB" sz="2400">
                <a:latin typeface="Arial" charset="0"/>
              </a:rPr>
              <a:t>Encourage skill learning for everyone, slow starters could be successful later</a:t>
            </a:r>
          </a:p>
        </p:txBody>
      </p:sp>
    </p:spTree>
    <p:extLst>
      <p:ext uri="{BB962C8B-B14F-4D97-AF65-F5344CB8AC3E}">
        <p14:creationId xmlns:p14="http://schemas.microsoft.com/office/powerpoint/2010/main" val="159733742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76483">
                                            <p:txEl>
                                              <p:pRg st="0" end="0"/>
                                            </p:txEl>
                                          </p:spTgt>
                                        </p:tgtEl>
                                        <p:attrNameLst>
                                          <p:attrName>style.visibility</p:attrName>
                                        </p:attrNameLst>
                                      </p:cBhvr>
                                      <p:to>
                                        <p:strVal val="visible"/>
                                      </p:to>
                                    </p:set>
                                    <p:animEffect transition="in" filter="blinds(horizontal)">
                                      <p:cBhvr>
                                        <p:cTn id="7" dur="500"/>
                                        <p:tgtEl>
                                          <p:spTgt spid="276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76483">
                                            <p:txEl>
                                              <p:pRg st="1" end="1"/>
                                            </p:txEl>
                                          </p:spTgt>
                                        </p:tgtEl>
                                        <p:attrNameLst>
                                          <p:attrName>style.visibility</p:attrName>
                                        </p:attrNameLst>
                                      </p:cBhvr>
                                      <p:to>
                                        <p:strVal val="visible"/>
                                      </p:to>
                                    </p:set>
                                    <p:animEffect transition="in" filter="blinds(horizontal)">
                                      <p:cBhvr>
                                        <p:cTn id="12" dur="500"/>
                                        <p:tgtEl>
                                          <p:spTgt spid="276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76483">
                                            <p:txEl>
                                              <p:pRg st="2" end="2"/>
                                            </p:txEl>
                                          </p:spTgt>
                                        </p:tgtEl>
                                        <p:attrNameLst>
                                          <p:attrName>style.visibility</p:attrName>
                                        </p:attrNameLst>
                                      </p:cBhvr>
                                      <p:to>
                                        <p:strVal val="visible"/>
                                      </p:to>
                                    </p:set>
                                    <p:animEffect transition="in" filter="blinds(horizontal)">
                                      <p:cBhvr>
                                        <p:cTn id="17" dur="500"/>
                                        <p:tgtEl>
                                          <p:spTgt spid="276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76483">
                                            <p:txEl>
                                              <p:pRg st="3" end="3"/>
                                            </p:txEl>
                                          </p:spTgt>
                                        </p:tgtEl>
                                        <p:attrNameLst>
                                          <p:attrName>style.visibility</p:attrName>
                                        </p:attrNameLst>
                                      </p:cBhvr>
                                      <p:to>
                                        <p:strVal val="visible"/>
                                      </p:to>
                                    </p:set>
                                    <p:animEffect transition="in" filter="blinds(horizontal)">
                                      <p:cBhvr>
                                        <p:cTn id="22" dur="500"/>
                                        <p:tgtEl>
                                          <p:spTgt spid="276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76483">
                                            <p:txEl>
                                              <p:pRg st="4" end="4"/>
                                            </p:txEl>
                                          </p:spTgt>
                                        </p:tgtEl>
                                        <p:attrNameLst>
                                          <p:attrName>style.visibility</p:attrName>
                                        </p:attrNameLst>
                                      </p:cBhvr>
                                      <p:to>
                                        <p:strVal val="visible"/>
                                      </p:to>
                                    </p:set>
                                    <p:animEffect transition="in" filter="blinds(horizontal)">
                                      <p:cBhvr>
                                        <p:cTn id="27" dur="500"/>
                                        <p:tgtEl>
                                          <p:spTgt spid="27648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48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ACA3576-A23F-6E48-B26E-56ABEF1BC5FF}" type="slidenum">
              <a:rPr lang="en-GB" sz="1400"/>
              <a:pPr eaLnBrk="1" hangingPunct="1"/>
              <a:t>14</a:t>
            </a:fld>
            <a:endParaRPr lang="en-GB" sz="1400"/>
          </a:p>
        </p:txBody>
      </p:sp>
      <p:sp>
        <p:nvSpPr>
          <p:cNvPr id="74755" name="Rectangle 2"/>
          <p:cNvSpPr>
            <a:spLocks noGrp="1" noChangeArrowheads="1"/>
          </p:cNvSpPr>
          <p:nvPr>
            <p:ph type="title"/>
          </p:nvPr>
        </p:nvSpPr>
        <p:spPr/>
        <p:txBody>
          <a:bodyPr>
            <a:normAutofit fontScale="90000"/>
          </a:bodyPr>
          <a:lstStyle/>
          <a:p>
            <a:pPr eaLnBrk="1" hangingPunct="1"/>
            <a:r>
              <a:rPr lang="en-GB">
                <a:solidFill>
                  <a:srgbClr val="FF0000"/>
                </a:solidFill>
                <a:latin typeface="Arial" charset="0"/>
              </a:rPr>
              <a:t>Children &amp; exercise - practical tips</a:t>
            </a:r>
          </a:p>
        </p:txBody>
      </p:sp>
      <p:sp>
        <p:nvSpPr>
          <p:cNvPr id="277507" name="Rectangle 3"/>
          <p:cNvSpPr>
            <a:spLocks noGrp="1" noChangeArrowheads="1"/>
          </p:cNvSpPr>
          <p:nvPr>
            <p:ph type="body" idx="1"/>
          </p:nvPr>
        </p:nvSpPr>
        <p:spPr/>
        <p:txBody>
          <a:bodyPr>
            <a:normAutofit fontScale="92500" lnSpcReduction="20000"/>
          </a:bodyPr>
          <a:lstStyle/>
          <a:p>
            <a:pPr eaLnBrk="1" hangingPunct="1"/>
            <a:r>
              <a:rPr lang="en-GB" sz="2400">
                <a:latin typeface="Arial" charset="0"/>
              </a:rPr>
              <a:t>Use own body as resistance for strength training</a:t>
            </a:r>
          </a:p>
          <a:p>
            <a:pPr eaLnBrk="1" hangingPunct="1">
              <a:buFontTx/>
              <a:buNone/>
            </a:pPr>
            <a:endParaRPr lang="en-GB" sz="2400">
              <a:latin typeface="Arial" charset="0"/>
            </a:endParaRPr>
          </a:p>
          <a:p>
            <a:pPr eaLnBrk="1" hangingPunct="1"/>
            <a:r>
              <a:rPr lang="en-GB" sz="2400">
                <a:latin typeface="Arial" charset="0"/>
              </a:rPr>
              <a:t>Do not expect girls to develop more aerobic power after puberty</a:t>
            </a:r>
          </a:p>
          <a:p>
            <a:pPr eaLnBrk="1" hangingPunct="1">
              <a:buFontTx/>
              <a:buNone/>
            </a:pPr>
            <a:endParaRPr lang="en-GB" sz="2400">
              <a:latin typeface="Arial" charset="0"/>
            </a:endParaRPr>
          </a:p>
          <a:p>
            <a:pPr eaLnBrk="1" hangingPunct="1"/>
            <a:r>
              <a:rPr lang="en-GB" sz="2400">
                <a:latin typeface="Arial" charset="0"/>
              </a:rPr>
              <a:t>Steady, low-intensity exercises are normally most appropriate for children (They are not little adults)</a:t>
            </a:r>
          </a:p>
          <a:p>
            <a:pPr eaLnBrk="1" hangingPunct="1">
              <a:buFontTx/>
              <a:buNone/>
            </a:pPr>
            <a:endParaRPr lang="en-GB" sz="2400">
              <a:latin typeface="Arial" charset="0"/>
            </a:endParaRPr>
          </a:p>
          <a:p>
            <a:pPr eaLnBrk="1" hangingPunct="1"/>
            <a:r>
              <a:rPr lang="en-GB" sz="2400">
                <a:latin typeface="Arial" charset="0"/>
              </a:rPr>
              <a:t>Reduce training (especially weight bearing) intensity during the growth spurt</a:t>
            </a:r>
          </a:p>
          <a:p>
            <a:pPr eaLnBrk="1" hangingPunct="1">
              <a:buFontTx/>
              <a:buNone/>
            </a:pPr>
            <a:endParaRPr lang="en-GB" sz="2400">
              <a:latin typeface="Arial" charset="0"/>
            </a:endParaRPr>
          </a:p>
          <a:p>
            <a:pPr eaLnBrk="1" hangingPunct="1"/>
            <a:r>
              <a:rPr lang="en-GB" sz="2400">
                <a:latin typeface="Arial" charset="0"/>
              </a:rPr>
              <a:t>Include warm-up and cool down every time</a:t>
            </a:r>
          </a:p>
        </p:txBody>
      </p:sp>
    </p:spTree>
    <p:extLst>
      <p:ext uri="{BB962C8B-B14F-4D97-AF65-F5344CB8AC3E}">
        <p14:creationId xmlns:p14="http://schemas.microsoft.com/office/powerpoint/2010/main" val="358559841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77507">
                                            <p:txEl>
                                              <p:pRg st="0" end="0"/>
                                            </p:txEl>
                                          </p:spTgt>
                                        </p:tgtEl>
                                        <p:attrNameLst>
                                          <p:attrName>style.visibility</p:attrName>
                                        </p:attrNameLst>
                                      </p:cBhvr>
                                      <p:to>
                                        <p:strVal val="visible"/>
                                      </p:to>
                                    </p:set>
                                    <p:animEffect transition="in" filter="blinds(horizontal)">
                                      <p:cBhvr>
                                        <p:cTn id="7" dur="500"/>
                                        <p:tgtEl>
                                          <p:spTgt spid="277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77507">
                                            <p:txEl>
                                              <p:pRg st="2" end="2"/>
                                            </p:txEl>
                                          </p:spTgt>
                                        </p:tgtEl>
                                        <p:attrNameLst>
                                          <p:attrName>style.visibility</p:attrName>
                                        </p:attrNameLst>
                                      </p:cBhvr>
                                      <p:to>
                                        <p:strVal val="visible"/>
                                      </p:to>
                                    </p:set>
                                    <p:animEffect transition="in" filter="blinds(horizontal)">
                                      <p:cBhvr>
                                        <p:cTn id="12" dur="500"/>
                                        <p:tgtEl>
                                          <p:spTgt spid="27750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77507">
                                            <p:txEl>
                                              <p:pRg st="4" end="4"/>
                                            </p:txEl>
                                          </p:spTgt>
                                        </p:tgtEl>
                                        <p:attrNameLst>
                                          <p:attrName>style.visibility</p:attrName>
                                        </p:attrNameLst>
                                      </p:cBhvr>
                                      <p:to>
                                        <p:strVal val="visible"/>
                                      </p:to>
                                    </p:set>
                                    <p:animEffect transition="in" filter="blinds(horizontal)">
                                      <p:cBhvr>
                                        <p:cTn id="17" dur="500"/>
                                        <p:tgtEl>
                                          <p:spTgt spid="277507">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77507">
                                            <p:txEl>
                                              <p:pRg st="6" end="6"/>
                                            </p:txEl>
                                          </p:spTgt>
                                        </p:tgtEl>
                                        <p:attrNameLst>
                                          <p:attrName>style.visibility</p:attrName>
                                        </p:attrNameLst>
                                      </p:cBhvr>
                                      <p:to>
                                        <p:strVal val="visible"/>
                                      </p:to>
                                    </p:set>
                                    <p:animEffect transition="in" filter="blinds(horizontal)">
                                      <p:cBhvr>
                                        <p:cTn id="22" dur="500"/>
                                        <p:tgtEl>
                                          <p:spTgt spid="277507">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77507">
                                            <p:txEl>
                                              <p:pRg st="8" end="8"/>
                                            </p:txEl>
                                          </p:spTgt>
                                        </p:tgtEl>
                                        <p:attrNameLst>
                                          <p:attrName>style.visibility</p:attrName>
                                        </p:attrNameLst>
                                      </p:cBhvr>
                                      <p:to>
                                        <p:strVal val="visible"/>
                                      </p:to>
                                    </p:set>
                                    <p:animEffect transition="in" filter="blinds(horizontal)">
                                      <p:cBhvr>
                                        <p:cTn id="27" dur="500"/>
                                        <p:tgtEl>
                                          <p:spTgt spid="27750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50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4974E3D-DA17-7949-9D88-81A55872A91B}" type="slidenum">
              <a:rPr lang="en-GB" sz="1400"/>
              <a:pPr eaLnBrk="1" hangingPunct="1"/>
              <a:t>15</a:t>
            </a:fld>
            <a:endParaRPr lang="en-GB" sz="1400"/>
          </a:p>
        </p:txBody>
      </p:sp>
      <p:sp>
        <p:nvSpPr>
          <p:cNvPr id="76803" name="Rectangle 2"/>
          <p:cNvSpPr>
            <a:spLocks noGrp="1" noChangeArrowheads="1"/>
          </p:cNvSpPr>
          <p:nvPr>
            <p:ph type="title"/>
          </p:nvPr>
        </p:nvSpPr>
        <p:spPr>
          <a:xfrm>
            <a:off x="0" y="115888"/>
            <a:ext cx="9036050" cy="504825"/>
          </a:xfrm>
        </p:spPr>
        <p:txBody>
          <a:bodyPr>
            <a:normAutofit fontScale="90000"/>
          </a:bodyPr>
          <a:lstStyle/>
          <a:p>
            <a:pPr eaLnBrk="1" hangingPunct="1"/>
            <a:r>
              <a:rPr lang="en-GB" sz="3200">
                <a:solidFill>
                  <a:srgbClr val="0000FF"/>
                </a:solidFill>
                <a:latin typeface="Arial" charset="0"/>
              </a:rPr>
              <a:t>Children &amp; exercise - practical tips cont..</a:t>
            </a:r>
          </a:p>
        </p:txBody>
      </p:sp>
      <p:sp>
        <p:nvSpPr>
          <p:cNvPr id="278531" name="Rectangle 3"/>
          <p:cNvSpPr>
            <a:spLocks noGrp="1" noChangeArrowheads="1"/>
          </p:cNvSpPr>
          <p:nvPr>
            <p:ph type="body" idx="1"/>
          </p:nvPr>
        </p:nvSpPr>
        <p:spPr/>
        <p:txBody>
          <a:bodyPr/>
          <a:lstStyle/>
          <a:p>
            <a:pPr eaLnBrk="1" hangingPunct="1"/>
            <a:r>
              <a:rPr lang="en-GB" sz="2400">
                <a:latin typeface="Arial" charset="0"/>
              </a:rPr>
              <a:t>Watch for signs of distress. Never push children to extremes</a:t>
            </a:r>
          </a:p>
          <a:p>
            <a:pPr eaLnBrk="1" hangingPunct="1">
              <a:buFontTx/>
              <a:buNone/>
            </a:pPr>
            <a:endParaRPr lang="en-GB" sz="2400">
              <a:latin typeface="Arial" charset="0"/>
            </a:endParaRPr>
          </a:p>
          <a:p>
            <a:pPr eaLnBrk="1" hangingPunct="1"/>
            <a:r>
              <a:rPr lang="en-GB" sz="2400">
                <a:latin typeface="Arial" charset="0"/>
              </a:rPr>
              <a:t>In cold weather, make sure children wear enough clothes to keep them warm</a:t>
            </a:r>
          </a:p>
          <a:p>
            <a:pPr eaLnBrk="1" hangingPunct="1">
              <a:buFontTx/>
              <a:buNone/>
            </a:pPr>
            <a:endParaRPr lang="en-GB" sz="2400">
              <a:latin typeface="Arial" charset="0"/>
            </a:endParaRPr>
          </a:p>
          <a:p>
            <a:pPr eaLnBrk="1" hangingPunct="1"/>
            <a:r>
              <a:rPr lang="en-GB" sz="2400">
                <a:latin typeface="Arial" charset="0"/>
              </a:rPr>
              <a:t>Make sure children drink plenty of fluids esp in warm weather  </a:t>
            </a:r>
          </a:p>
        </p:txBody>
      </p:sp>
    </p:spTree>
    <p:extLst>
      <p:ext uri="{BB962C8B-B14F-4D97-AF65-F5344CB8AC3E}">
        <p14:creationId xmlns:p14="http://schemas.microsoft.com/office/powerpoint/2010/main" val="231091000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78531">
                                            <p:txEl>
                                              <p:pRg st="0" end="0"/>
                                            </p:txEl>
                                          </p:spTgt>
                                        </p:tgtEl>
                                        <p:attrNameLst>
                                          <p:attrName>style.visibility</p:attrName>
                                        </p:attrNameLst>
                                      </p:cBhvr>
                                      <p:to>
                                        <p:strVal val="visible"/>
                                      </p:to>
                                    </p:set>
                                    <p:animEffect transition="in" filter="blinds(horizontal)">
                                      <p:cBhvr>
                                        <p:cTn id="7" dur="500"/>
                                        <p:tgtEl>
                                          <p:spTgt spid="278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78531">
                                            <p:txEl>
                                              <p:pRg st="2" end="2"/>
                                            </p:txEl>
                                          </p:spTgt>
                                        </p:tgtEl>
                                        <p:attrNameLst>
                                          <p:attrName>style.visibility</p:attrName>
                                        </p:attrNameLst>
                                      </p:cBhvr>
                                      <p:to>
                                        <p:strVal val="visible"/>
                                      </p:to>
                                    </p:set>
                                    <p:animEffect transition="in" filter="blinds(horizontal)">
                                      <p:cBhvr>
                                        <p:cTn id="12" dur="500"/>
                                        <p:tgtEl>
                                          <p:spTgt spid="27853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78531">
                                            <p:txEl>
                                              <p:pRg st="4" end="4"/>
                                            </p:txEl>
                                          </p:spTgt>
                                        </p:tgtEl>
                                        <p:attrNameLst>
                                          <p:attrName>style.visibility</p:attrName>
                                        </p:attrNameLst>
                                      </p:cBhvr>
                                      <p:to>
                                        <p:strVal val="visible"/>
                                      </p:to>
                                    </p:set>
                                    <p:animEffect transition="in" filter="blinds(horizontal)">
                                      <p:cBhvr>
                                        <p:cTn id="17" dur="500"/>
                                        <p:tgtEl>
                                          <p:spTgt spid="2785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853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DC88FF6-445B-DF45-8517-A80D7848286D}" type="slidenum">
              <a:rPr lang="en-GB" sz="1400"/>
              <a:pPr eaLnBrk="1" hangingPunct="1"/>
              <a:t>16</a:t>
            </a:fld>
            <a:endParaRPr lang="en-GB" sz="1400"/>
          </a:p>
        </p:txBody>
      </p:sp>
      <p:sp>
        <p:nvSpPr>
          <p:cNvPr id="78851" name="Rectangle 2"/>
          <p:cNvSpPr>
            <a:spLocks noGrp="1" noChangeArrowheads="1"/>
          </p:cNvSpPr>
          <p:nvPr>
            <p:ph type="title"/>
          </p:nvPr>
        </p:nvSpPr>
        <p:spPr/>
        <p:txBody>
          <a:bodyPr/>
          <a:lstStyle/>
          <a:p>
            <a:pPr eaLnBrk="1" hangingPunct="1"/>
            <a:r>
              <a:rPr lang="en-GB" sz="3200">
                <a:latin typeface="Arial" charset="0"/>
              </a:rPr>
              <a:t>Child Protection – Raising Awareness</a:t>
            </a:r>
          </a:p>
        </p:txBody>
      </p:sp>
      <p:sp>
        <p:nvSpPr>
          <p:cNvPr id="78852" name="Rectangle 3"/>
          <p:cNvSpPr>
            <a:spLocks noGrp="1" noChangeArrowheads="1"/>
          </p:cNvSpPr>
          <p:nvPr>
            <p:ph type="body" idx="1"/>
          </p:nvPr>
        </p:nvSpPr>
        <p:spPr/>
        <p:txBody>
          <a:bodyPr>
            <a:normAutofit fontScale="92500" lnSpcReduction="20000"/>
          </a:bodyPr>
          <a:lstStyle/>
          <a:p>
            <a:pPr eaLnBrk="1" hangingPunct="1">
              <a:buFontTx/>
              <a:buNone/>
            </a:pPr>
            <a:r>
              <a:rPr lang="en-GB" b="1">
                <a:latin typeface="Arial" charset="0"/>
              </a:rPr>
              <a:t>What might the issues be for a coach:</a:t>
            </a:r>
          </a:p>
          <a:p>
            <a:pPr eaLnBrk="1" hangingPunct="1">
              <a:buFontTx/>
              <a:buNone/>
            </a:pPr>
            <a:r>
              <a:rPr lang="en-GB">
                <a:latin typeface="Arial" charset="0"/>
              </a:rPr>
              <a:t> </a:t>
            </a:r>
            <a:r>
              <a:rPr lang="en-GB">
                <a:solidFill>
                  <a:srgbClr val="0066FF"/>
                </a:solidFill>
                <a:latin typeface="Arial" charset="0"/>
              </a:rPr>
              <a:t>- Holding a tackle bag for children to run into?</a:t>
            </a:r>
          </a:p>
          <a:p>
            <a:pPr eaLnBrk="1" hangingPunct="1">
              <a:buFontTx/>
              <a:buChar char="-"/>
            </a:pPr>
            <a:r>
              <a:rPr lang="en-GB">
                <a:latin typeface="Arial" charset="0"/>
              </a:rPr>
              <a:t>Joining in the games?</a:t>
            </a:r>
          </a:p>
          <a:p>
            <a:pPr eaLnBrk="1" hangingPunct="1">
              <a:buFontTx/>
              <a:buChar char="-"/>
            </a:pPr>
            <a:r>
              <a:rPr lang="en-GB">
                <a:solidFill>
                  <a:srgbClr val="0066FF"/>
                </a:solidFill>
                <a:latin typeface="Arial" charset="0"/>
              </a:rPr>
              <a:t>Working with a different gender?</a:t>
            </a:r>
          </a:p>
          <a:p>
            <a:pPr eaLnBrk="1" hangingPunct="1">
              <a:buFontTx/>
              <a:buChar char="-"/>
            </a:pPr>
            <a:r>
              <a:rPr lang="en-GB">
                <a:latin typeface="Arial" charset="0"/>
              </a:rPr>
              <a:t>Touching a player in any demonstration (eg scrum, line-out)?</a:t>
            </a:r>
          </a:p>
          <a:p>
            <a:pPr eaLnBrk="1" hangingPunct="1">
              <a:buFontTx/>
              <a:buChar char="-"/>
            </a:pPr>
            <a:r>
              <a:rPr lang="en-GB">
                <a:solidFill>
                  <a:srgbClr val="0066FF"/>
                </a:solidFill>
                <a:latin typeface="Arial" charset="0"/>
              </a:rPr>
              <a:t>Transporting players?</a:t>
            </a:r>
          </a:p>
          <a:p>
            <a:pPr eaLnBrk="1" hangingPunct="1">
              <a:buFontTx/>
              <a:buChar char="-"/>
            </a:pPr>
            <a:r>
              <a:rPr lang="en-GB">
                <a:latin typeface="Arial" charset="0"/>
              </a:rPr>
              <a:t>Coaching groups on your own?</a:t>
            </a:r>
          </a:p>
        </p:txBody>
      </p:sp>
    </p:spTree>
    <p:extLst>
      <p:ext uri="{BB962C8B-B14F-4D97-AF65-F5344CB8AC3E}">
        <p14:creationId xmlns:p14="http://schemas.microsoft.com/office/powerpoint/2010/main" val="853226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5FAFDF7-16DB-3742-A326-A495E42D879C}" type="slidenum">
              <a:rPr lang="en-GB" sz="1400"/>
              <a:pPr eaLnBrk="1" hangingPunct="1"/>
              <a:t>17</a:t>
            </a:fld>
            <a:endParaRPr lang="en-GB" sz="1400"/>
          </a:p>
        </p:txBody>
      </p:sp>
      <p:sp>
        <p:nvSpPr>
          <p:cNvPr id="82947" name="Rectangle 2"/>
          <p:cNvSpPr>
            <a:spLocks noGrp="1" noChangeArrowheads="1"/>
          </p:cNvSpPr>
          <p:nvPr>
            <p:ph type="ctrTitle"/>
          </p:nvPr>
        </p:nvSpPr>
        <p:spPr/>
        <p:txBody>
          <a:bodyPr/>
          <a:lstStyle/>
          <a:p>
            <a:pPr eaLnBrk="1" hangingPunct="1"/>
            <a:r>
              <a:rPr lang="en-GB">
                <a:latin typeface="Arial" charset="0"/>
              </a:rPr>
              <a:t>COMMUNICATION SKILLS</a:t>
            </a:r>
          </a:p>
        </p:txBody>
      </p:sp>
      <p:pic>
        <p:nvPicPr>
          <p:cNvPr id="82948" name="Picture 3" descr="j028089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3573463"/>
            <a:ext cx="2238375" cy="2268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982123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994"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181570F-DDF4-E448-815A-CC9F2140F03C}" type="slidenum">
              <a:rPr lang="en-GB" sz="1400"/>
              <a:pPr eaLnBrk="1" hangingPunct="1"/>
              <a:t>18</a:t>
            </a:fld>
            <a:endParaRPr lang="en-GB" sz="1400"/>
          </a:p>
        </p:txBody>
      </p:sp>
      <p:sp>
        <p:nvSpPr>
          <p:cNvPr id="84995" name="Rectangle 2"/>
          <p:cNvSpPr>
            <a:spLocks noGrp="1" noChangeArrowheads="1"/>
          </p:cNvSpPr>
          <p:nvPr>
            <p:ph type="title"/>
          </p:nvPr>
        </p:nvSpPr>
        <p:spPr/>
        <p:txBody>
          <a:bodyPr/>
          <a:lstStyle/>
          <a:p>
            <a:pPr eaLnBrk="1" hangingPunct="1"/>
            <a:r>
              <a:rPr lang="en-GB">
                <a:latin typeface="Arial" charset="0"/>
              </a:rPr>
              <a:t>Learning Outcomes</a:t>
            </a:r>
          </a:p>
        </p:txBody>
      </p:sp>
      <p:sp>
        <p:nvSpPr>
          <p:cNvPr id="316419" name="Rectangle 3"/>
          <p:cNvSpPr>
            <a:spLocks noGrp="1" noChangeArrowheads="1"/>
          </p:cNvSpPr>
          <p:nvPr>
            <p:ph type="body" idx="1"/>
          </p:nvPr>
        </p:nvSpPr>
        <p:spPr>
          <a:xfrm>
            <a:off x="304800" y="1143000"/>
            <a:ext cx="7696200" cy="4114800"/>
          </a:xfrm>
        </p:spPr>
        <p:txBody>
          <a:bodyPr/>
          <a:lstStyle/>
          <a:p>
            <a:pPr eaLnBrk="1" hangingPunct="1">
              <a:buFontTx/>
              <a:buNone/>
            </a:pPr>
            <a:r>
              <a:rPr lang="en-GB">
                <a:latin typeface="Arial" charset="0"/>
              </a:rPr>
              <a:t>By the end of this module </a:t>
            </a:r>
          </a:p>
          <a:p>
            <a:pPr eaLnBrk="1" hangingPunct="1">
              <a:buFontTx/>
              <a:buNone/>
            </a:pPr>
            <a:r>
              <a:rPr lang="en-GB">
                <a:latin typeface="Arial" charset="0"/>
              </a:rPr>
              <a:t>the coach will be able to:</a:t>
            </a:r>
          </a:p>
          <a:p>
            <a:pPr eaLnBrk="1" hangingPunct="1">
              <a:buFontTx/>
              <a:buNone/>
            </a:pPr>
            <a:endParaRPr lang="en-GB">
              <a:latin typeface="Arial" charset="0"/>
            </a:endParaRPr>
          </a:p>
          <a:p>
            <a:pPr eaLnBrk="1" hangingPunct="1">
              <a:buFont typeface="Symbol" charset="0"/>
              <a:buChar char="¨"/>
            </a:pPr>
            <a:r>
              <a:rPr lang="en-GB" sz="2800">
                <a:latin typeface="Arial" charset="0"/>
              </a:rPr>
              <a:t>Identify verbal communication skills</a:t>
            </a:r>
          </a:p>
          <a:p>
            <a:pPr eaLnBrk="1" hangingPunct="1">
              <a:buFont typeface="Symbol" charset="0"/>
              <a:buChar char="¨"/>
            </a:pPr>
            <a:r>
              <a:rPr lang="en-GB" sz="2800">
                <a:latin typeface="Arial" charset="0"/>
              </a:rPr>
              <a:t>Identify non-verbal communication skills</a:t>
            </a:r>
          </a:p>
          <a:p>
            <a:pPr eaLnBrk="1" hangingPunct="1">
              <a:buFont typeface="Symbol" charset="0"/>
              <a:buChar char="¨"/>
            </a:pPr>
            <a:r>
              <a:rPr lang="en-GB" sz="2800">
                <a:latin typeface="Arial" charset="0"/>
              </a:rPr>
              <a:t>Demonstrate a technique</a:t>
            </a:r>
          </a:p>
          <a:p>
            <a:pPr eaLnBrk="1" hangingPunct="1">
              <a:buFont typeface="Symbol" charset="0"/>
              <a:buChar char="¨"/>
            </a:pPr>
            <a:r>
              <a:rPr lang="en-GB" sz="2800">
                <a:latin typeface="Arial" charset="0"/>
              </a:rPr>
              <a:t>Be aware of the need to listen effectively</a:t>
            </a:r>
          </a:p>
          <a:p>
            <a:pPr eaLnBrk="1" hangingPunct="1"/>
            <a:endParaRPr lang="en-GB" sz="2800">
              <a:latin typeface="Arial" charset="0"/>
            </a:endParaRPr>
          </a:p>
        </p:txBody>
      </p:sp>
    </p:spTree>
    <p:extLst>
      <p:ext uri="{BB962C8B-B14F-4D97-AF65-F5344CB8AC3E}">
        <p14:creationId xmlns:p14="http://schemas.microsoft.com/office/powerpoint/2010/main" val="126568062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641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16419">
                                            <p:txEl>
                                              <p:pRg st="0" end="0"/>
                                            </p:txEl>
                                          </p:spTgt>
                                        </p:tgtEl>
                                        <p:attrNameLst>
                                          <p:attrName>ppt_c</p:attrName>
                                        </p:attrNameLst>
                                      </p:cBhvr>
                                      <p:to>
                                        <a:schemeClr val="bg2"/>
                                      </p:to>
                                    </p:animClr>
                                  </p:sub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1641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16419">
                                            <p:txEl>
                                              <p:pRg st="1" end="1"/>
                                            </p:txEl>
                                          </p:spTgt>
                                        </p:tgtEl>
                                        <p:attrNameLst>
                                          <p:attrName>ppt_c</p:attrName>
                                        </p:attrNameLst>
                                      </p:cBhvr>
                                      <p:to>
                                        <a:schemeClr val="bg2"/>
                                      </p:to>
                                    </p:animClr>
                                  </p:sub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1641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16419">
                                            <p:txEl>
                                              <p:pRg st="3" end="3"/>
                                            </p:txEl>
                                          </p:spTgt>
                                        </p:tgtEl>
                                        <p:attrNameLst>
                                          <p:attrName>ppt_c</p:attrName>
                                        </p:attrNameLst>
                                      </p:cBhvr>
                                      <p:to>
                                        <a:schemeClr val="bg2"/>
                                      </p:to>
                                    </p:animClr>
                                  </p:sub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1641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16419">
                                            <p:txEl>
                                              <p:pRg st="4" end="4"/>
                                            </p:txEl>
                                          </p:spTgt>
                                        </p:tgtEl>
                                        <p:attrNameLst>
                                          <p:attrName>ppt_c</p:attrName>
                                        </p:attrNameLst>
                                      </p:cBhvr>
                                      <p:to>
                                        <a:schemeClr val="bg2"/>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16419">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16419">
                                            <p:txEl>
                                              <p:pRg st="5" end="5"/>
                                            </p:txEl>
                                          </p:spTgt>
                                        </p:tgtEl>
                                        <p:attrNameLst>
                                          <p:attrName>ppt_c</p:attrName>
                                        </p:attrNameLst>
                                      </p:cBhvr>
                                      <p:to>
                                        <a:schemeClr val="bg2"/>
                                      </p:to>
                                    </p:animClr>
                                  </p:sub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1641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16419">
                                            <p:txEl>
                                              <p:pRg st="6" end="6"/>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81DE6BE-B2FA-A340-90E9-3B74964BA256}" type="slidenum">
              <a:rPr lang="en-GB" sz="1400"/>
              <a:pPr eaLnBrk="1" hangingPunct="1"/>
              <a:t>19</a:t>
            </a:fld>
            <a:endParaRPr lang="en-GB" sz="1400"/>
          </a:p>
        </p:txBody>
      </p:sp>
      <p:sp>
        <p:nvSpPr>
          <p:cNvPr id="87043" name="Rectangle 2"/>
          <p:cNvSpPr>
            <a:spLocks noGrp="1" noChangeArrowheads="1"/>
          </p:cNvSpPr>
          <p:nvPr>
            <p:ph type="title"/>
          </p:nvPr>
        </p:nvSpPr>
        <p:spPr/>
        <p:txBody>
          <a:bodyPr/>
          <a:lstStyle/>
          <a:p>
            <a:pPr eaLnBrk="1" hangingPunct="1"/>
            <a:r>
              <a:rPr lang="en-GB">
                <a:latin typeface="Arial" charset="0"/>
              </a:rPr>
              <a:t>Communication</a:t>
            </a:r>
          </a:p>
        </p:txBody>
      </p:sp>
      <p:pic>
        <p:nvPicPr>
          <p:cNvPr id="87044" name="Picture 3" descr="MCj01871550000[1]"/>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827088" y="3357563"/>
            <a:ext cx="2535237" cy="1714500"/>
          </a:xfrm>
          <a:noFill/>
        </p:spPr>
      </p:pic>
      <p:sp>
        <p:nvSpPr>
          <p:cNvPr id="319492" name="AutoShape 4"/>
          <p:cNvSpPr>
            <a:spLocks noChangeArrowheads="1"/>
          </p:cNvSpPr>
          <p:nvPr/>
        </p:nvSpPr>
        <p:spPr bwMode="auto">
          <a:xfrm>
            <a:off x="3810000" y="3810000"/>
            <a:ext cx="1447800" cy="457200"/>
          </a:xfrm>
          <a:prstGeom prst="leftRightArrow">
            <a:avLst>
              <a:gd name="adj1" fmla="val 50000"/>
              <a:gd name="adj2" fmla="val 63333"/>
            </a:avLst>
          </a:prstGeom>
          <a:solidFill>
            <a:schemeClr val="accent1"/>
          </a:solidFill>
          <a:ln w="9525">
            <a:solidFill>
              <a:schemeClr val="tx1"/>
            </a:solidFill>
            <a:miter lim="800000"/>
            <a:headEnd/>
            <a:tailEnd/>
          </a:ln>
        </p:spPr>
        <p:txBody>
          <a:bodyPr wrap="none" anchor="ctr"/>
          <a:lstStyle/>
          <a:p>
            <a:endParaRPr lang="en-US"/>
          </a:p>
        </p:txBody>
      </p:sp>
      <p:sp>
        <p:nvSpPr>
          <p:cNvPr id="87046" name="Text Box 5"/>
          <p:cNvSpPr txBox="1">
            <a:spLocks noChangeArrowheads="1"/>
          </p:cNvSpPr>
          <p:nvPr/>
        </p:nvSpPr>
        <p:spPr bwMode="auto">
          <a:xfrm>
            <a:off x="1371600" y="1905000"/>
            <a:ext cx="6019800" cy="457200"/>
          </a:xfrm>
          <a:prstGeom prst="rect">
            <a:avLst/>
          </a:prstGeom>
          <a:gradFill rotWithShape="1">
            <a:gsLst>
              <a:gs pos="0">
                <a:srgbClr val="0000FF"/>
              </a:gs>
              <a:gs pos="100000">
                <a:srgbClr val="000076"/>
              </a:gs>
            </a:gsLst>
            <a:path path="rect">
              <a:fillToRect t="100000" r="100000"/>
            </a:path>
          </a:gra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a:solidFill>
                  <a:schemeClr val="bg1"/>
                </a:solidFill>
                <a:latin typeface="Times New Roman" charset="0"/>
              </a:rPr>
              <a:t>Communication is a two way process</a:t>
            </a:r>
            <a:endParaRPr lang="en-GB">
              <a:latin typeface="Times New Roman" charset="0"/>
            </a:endParaRPr>
          </a:p>
        </p:txBody>
      </p:sp>
      <p:pic>
        <p:nvPicPr>
          <p:cNvPr id="87047" name="Picture 6" descr="MCj01871590000[1]"/>
          <p:cNvPicPr>
            <a:picLocks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a:xfrm flipH="1">
            <a:off x="5651500" y="3502025"/>
            <a:ext cx="2016125" cy="1654175"/>
          </a:xfrm>
          <a:noFill/>
        </p:spPr>
      </p:pic>
      <p:sp>
        <p:nvSpPr>
          <p:cNvPr id="87048" name="Text Box 7"/>
          <p:cNvSpPr txBox="1">
            <a:spLocks noChangeArrowheads="1"/>
          </p:cNvSpPr>
          <p:nvPr/>
        </p:nvSpPr>
        <p:spPr bwMode="auto">
          <a:xfrm>
            <a:off x="1042988" y="5373688"/>
            <a:ext cx="69135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r>
              <a:rPr lang="en-GB" sz="1800" b="1">
                <a:solidFill>
                  <a:srgbClr val="0000FF"/>
                </a:solidFill>
              </a:rPr>
              <a:t>Giving						Receiving</a:t>
            </a:r>
          </a:p>
        </p:txBody>
      </p:sp>
    </p:spTree>
    <p:extLst>
      <p:ext uri="{BB962C8B-B14F-4D97-AF65-F5344CB8AC3E}">
        <p14:creationId xmlns:p14="http://schemas.microsoft.com/office/powerpoint/2010/main" val="12005504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319492"/>
                                        </p:tgtEl>
                                        <p:attrNameLst>
                                          <p:attrName>style.visibility</p:attrName>
                                        </p:attrNameLst>
                                      </p:cBhvr>
                                      <p:to>
                                        <p:strVal val="visible"/>
                                      </p:to>
                                    </p:set>
                                    <p:animEffect transition="in" filter="wedge">
                                      <p:cBhvr>
                                        <p:cTn id="7" dur="2000"/>
                                        <p:tgtEl>
                                          <p:spTgt spid="3194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949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1"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2C22488-6698-5949-A336-92BFC58AD2B6}" type="slidenum">
              <a:rPr lang="en-GB" sz="1400"/>
              <a:pPr eaLnBrk="1" hangingPunct="1"/>
              <a:t>20</a:t>
            </a:fld>
            <a:endParaRPr lang="en-GB" sz="1400"/>
          </a:p>
        </p:txBody>
      </p:sp>
      <p:sp>
        <p:nvSpPr>
          <p:cNvPr id="89092" name="Rectangle 2"/>
          <p:cNvSpPr>
            <a:spLocks noGrp="1" noChangeArrowheads="1"/>
          </p:cNvSpPr>
          <p:nvPr>
            <p:ph type="title"/>
          </p:nvPr>
        </p:nvSpPr>
        <p:spPr/>
        <p:txBody>
          <a:bodyPr>
            <a:normAutofit fontScale="90000"/>
          </a:bodyPr>
          <a:lstStyle/>
          <a:p>
            <a:pPr eaLnBrk="1" hangingPunct="1"/>
            <a:r>
              <a:rPr lang="en-GB">
                <a:latin typeface="Arial" charset="0"/>
              </a:rPr>
              <a:t>Giving communication</a:t>
            </a:r>
          </a:p>
        </p:txBody>
      </p:sp>
      <p:sp>
        <p:nvSpPr>
          <p:cNvPr id="320515" name="Rectangle 3"/>
          <p:cNvSpPr>
            <a:spLocks noGrp="1" noChangeArrowheads="1"/>
          </p:cNvSpPr>
          <p:nvPr>
            <p:ph type="body" sz="half" idx="1"/>
          </p:nvPr>
        </p:nvSpPr>
        <p:spPr>
          <a:xfrm>
            <a:off x="323850" y="1052513"/>
            <a:ext cx="8569325" cy="576262"/>
          </a:xfrm>
        </p:spPr>
        <p:txBody>
          <a:bodyPr/>
          <a:lstStyle/>
          <a:p>
            <a:pPr eaLnBrk="1" hangingPunct="1">
              <a:buFontTx/>
              <a:buNone/>
            </a:pPr>
            <a:r>
              <a:rPr lang="en-GB" sz="2000">
                <a:solidFill>
                  <a:srgbClr val="0000FF"/>
                </a:solidFill>
                <a:latin typeface="Arial" charset="0"/>
              </a:rPr>
              <a:t>The way we say things has greater impact than the words we use</a:t>
            </a:r>
          </a:p>
          <a:p>
            <a:pPr eaLnBrk="1" hangingPunct="1">
              <a:buFontTx/>
              <a:buNone/>
            </a:pPr>
            <a:endParaRPr lang="en-GB" sz="2000">
              <a:latin typeface="Arial" charset="0"/>
            </a:endParaRPr>
          </a:p>
          <a:p>
            <a:pPr eaLnBrk="1" hangingPunct="1">
              <a:buFontTx/>
              <a:buNone/>
            </a:pPr>
            <a:endParaRPr lang="en-GB" sz="2000">
              <a:latin typeface="Arial" charset="0"/>
            </a:endParaRPr>
          </a:p>
        </p:txBody>
      </p:sp>
      <p:graphicFrame>
        <p:nvGraphicFramePr>
          <p:cNvPr id="89090" name="Object 2"/>
          <p:cNvGraphicFramePr>
            <a:graphicFrameLocks noChangeAspect="1"/>
          </p:cNvGraphicFramePr>
          <p:nvPr>
            <p:ph sz="quarter" idx="3"/>
          </p:nvPr>
        </p:nvGraphicFramePr>
        <p:xfrm>
          <a:off x="468313" y="1693863"/>
          <a:ext cx="8218487" cy="4244975"/>
        </p:xfrm>
        <a:graphic>
          <a:graphicData uri="http://schemas.openxmlformats.org/presentationml/2006/ole">
            <mc:AlternateContent xmlns:mc="http://schemas.openxmlformats.org/markup-compatibility/2006">
              <mc:Choice xmlns:v="urn:schemas-microsoft-com:vml" Requires="v">
                <p:oleObj spid="_x0000_s40961" name="Chart" r:id="rId4" imgW="5044612" imgH="2630184" progId="Excel.Chart.8">
                  <p:embed/>
                </p:oleObj>
              </mc:Choice>
              <mc:Fallback>
                <p:oleObj name="Chart" r:id="rId4" imgW="5044612" imgH="2630184" progId="Excel.Char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1693863"/>
                        <a:ext cx="8218487" cy="424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37975441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0515">
                                            <p:txEl>
                                              <p:pRg st="0" end="0"/>
                                            </p:txEl>
                                          </p:spTgt>
                                        </p:tgtEl>
                                        <p:attrNameLst>
                                          <p:attrName>style.visibility</p:attrName>
                                        </p:attrNameLst>
                                      </p:cBhvr>
                                      <p:to>
                                        <p:strVal val="visible"/>
                                      </p:to>
                                    </p:set>
                                    <p:animEffect transition="in" filter="blinds(horizontal)">
                                      <p:cBhvr>
                                        <p:cTn id="7" dur="500"/>
                                        <p:tgtEl>
                                          <p:spTgt spid="3205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051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F597F5C-C771-5443-A0CA-5B5A7416ABBF}" type="slidenum">
              <a:rPr lang="en-GB" sz="1400"/>
              <a:pPr eaLnBrk="1" hangingPunct="1"/>
              <a:t>21</a:t>
            </a:fld>
            <a:endParaRPr lang="en-GB" sz="1400"/>
          </a:p>
        </p:txBody>
      </p:sp>
      <p:sp>
        <p:nvSpPr>
          <p:cNvPr id="91139" name="Rectangle 2"/>
          <p:cNvSpPr>
            <a:spLocks noGrp="1" noChangeArrowheads="1"/>
          </p:cNvSpPr>
          <p:nvPr>
            <p:ph type="title"/>
          </p:nvPr>
        </p:nvSpPr>
        <p:spPr/>
        <p:txBody>
          <a:bodyPr/>
          <a:lstStyle/>
          <a:p>
            <a:pPr eaLnBrk="1" hangingPunct="1"/>
            <a:r>
              <a:rPr lang="en-GB" sz="3200">
                <a:latin typeface="Arial" charset="0"/>
              </a:rPr>
              <a:t>TASK</a:t>
            </a:r>
          </a:p>
        </p:txBody>
      </p:sp>
      <p:sp>
        <p:nvSpPr>
          <p:cNvPr id="91140" name="Rectangle 3"/>
          <p:cNvSpPr>
            <a:spLocks noGrp="1" noChangeArrowheads="1"/>
          </p:cNvSpPr>
          <p:nvPr>
            <p:ph type="body" idx="1"/>
          </p:nvPr>
        </p:nvSpPr>
        <p:spPr/>
        <p:txBody>
          <a:bodyPr/>
          <a:lstStyle/>
          <a:p>
            <a:pPr eaLnBrk="1" hangingPunct="1">
              <a:buFontTx/>
              <a:buNone/>
            </a:pPr>
            <a:r>
              <a:rPr lang="en-GB">
                <a:latin typeface="Arial" charset="0"/>
              </a:rPr>
              <a:t>Coach A Coaches Coach B to tie a shoe lace (3 minutes)</a:t>
            </a:r>
          </a:p>
          <a:p>
            <a:pPr eaLnBrk="1" hangingPunct="1">
              <a:buFontTx/>
              <a:buNone/>
            </a:pPr>
            <a:endParaRPr lang="en-GB">
              <a:latin typeface="Arial" charset="0"/>
            </a:endParaRPr>
          </a:p>
          <a:p>
            <a:pPr eaLnBrk="1" hangingPunct="1">
              <a:buFontTx/>
              <a:buNone/>
            </a:pPr>
            <a:r>
              <a:rPr lang="en-GB">
                <a:latin typeface="Arial" charset="0"/>
              </a:rPr>
              <a:t>Coach C observes and records the methods of communication used.</a:t>
            </a:r>
          </a:p>
        </p:txBody>
      </p:sp>
    </p:spTree>
    <p:extLst>
      <p:ext uri="{BB962C8B-B14F-4D97-AF65-F5344CB8AC3E}">
        <p14:creationId xmlns:p14="http://schemas.microsoft.com/office/powerpoint/2010/main" val="7988044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Number Placeholder 1"/>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DD23D46-DEFB-F84E-9772-3DBD0CB7A184}" type="slidenum">
              <a:rPr lang="en-GB" sz="1400"/>
              <a:pPr eaLnBrk="1" hangingPunct="1"/>
              <a:t>22</a:t>
            </a:fld>
            <a:endParaRPr lang="en-GB" sz="1400"/>
          </a:p>
        </p:txBody>
      </p:sp>
      <p:sp>
        <p:nvSpPr>
          <p:cNvPr id="103427" name="Text Box 3"/>
          <p:cNvSpPr txBox="1">
            <a:spLocks noChangeArrowheads="1"/>
          </p:cNvSpPr>
          <p:nvPr/>
        </p:nvSpPr>
        <p:spPr bwMode="auto">
          <a:xfrm>
            <a:off x="0" y="0"/>
            <a:ext cx="508158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US" b="1" u="sng">
                <a:solidFill>
                  <a:schemeClr val="bg1"/>
                </a:solidFill>
                <a:latin typeface="Times New Roman" charset="0"/>
              </a:rPr>
              <a:t>THE PRINCIPLES OF AN </a:t>
            </a:r>
          </a:p>
          <a:p>
            <a:pPr algn="ctr"/>
            <a:r>
              <a:rPr lang="en-US" b="1" u="sng">
                <a:solidFill>
                  <a:schemeClr val="bg1"/>
                </a:solidFill>
                <a:latin typeface="Times New Roman" charset="0"/>
              </a:rPr>
              <a:t>EFFECTIVE COACHING SESSION</a:t>
            </a:r>
          </a:p>
        </p:txBody>
      </p:sp>
      <p:sp>
        <p:nvSpPr>
          <p:cNvPr id="179204" name="Text Box 4"/>
          <p:cNvSpPr txBox="1">
            <a:spLocks noChangeArrowheads="1"/>
          </p:cNvSpPr>
          <p:nvPr/>
        </p:nvSpPr>
        <p:spPr bwMode="auto">
          <a:xfrm>
            <a:off x="228600" y="764704"/>
            <a:ext cx="6719664" cy="54233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buFontTx/>
              <a:buChar char="•"/>
            </a:pPr>
            <a:r>
              <a:rPr lang="en-US" sz="2000" dirty="0">
                <a:solidFill>
                  <a:srgbClr val="0000FF"/>
                </a:solidFill>
              </a:rPr>
              <a:t> Provide plenty of activity.</a:t>
            </a:r>
          </a:p>
          <a:p>
            <a:pPr>
              <a:buFontTx/>
              <a:buChar char="•"/>
            </a:pPr>
            <a:r>
              <a:rPr lang="en-US" sz="2000" dirty="0">
                <a:solidFill>
                  <a:srgbClr val="0000FF"/>
                </a:solidFill>
              </a:rPr>
              <a:t> Make maximum use of time, facilities and equipment.</a:t>
            </a:r>
          </a:p>
          <a:p>
            <a:pPr>
              <a:buFontTx/>
              <a:buChar char="•"/>
            </a:pPr>
            <a:r>
              <a:rPr lang="en-US" sz="2000" dirty="0">
                <a:solidFill>
                  <a:srgbClr val="0000FF"/>
                </a:solidFill>
              </a:rPr>
              <a:t> Variety.</a:t>
            </a:r>
          </a:p>
          <a:p>
            <a:pPr>
              <a:buFontTx/>
              <a:buChar char="•"/>
            </a:pPr>
            <a:r>
              <a:rPr lang="en-US" sz="2000" dirty="0">
                <a:solidFill>
                  <a:srgbClr val="0000FF"/>
                </a:solidFill>
              </a:rPr>
              <a:t> Explanations and Demonstrations.</a:t>
            </a:r>
          </a:p>
          <a:p>
            <a:pPr>
              <a:buFontTx/>
              <a:buChar char="•"/>
            </a:pPr>
            <a:r>
              <a:rPr lang="en-US" sz="2000" dirty="0">
                <a:solidFill>
                  <a:srgbClr val="0000FF"/>
                </a:solidFill>
              </a:rPr>
              <a:t> Appropriate Practice.</a:t>
            </a:r>
          </a:p>
          <a:p>
            <a:pPr>
              <a:buFontTx/>
              <a:buChar char="•"/>
            </a:pPr>
            <a:r>
              <a:rPr lang="en-US" sz="2000" dirty="0">
                <a:solidFill>
                  <a:srgbClr val="0000FF"/>
                </a:solidFill>
              </a:rPr>
              <a:t> Appropriate Progressions.</a:t>
            </a:r>
          </a:p>
          <a:p>
            <a:pPr>
              <a:buFontTx/>
              <a:buChar char="•"/>
            </a:pPr>
            <a:r>
              <a:rPr lang="en-US" sz="2000" dirty="0">
                <a:solidFill>
                  <a:srgbClr val="0000FF"/>
                </a:solidFill>
              </a:rPr>
              <a:t> Safe and non threatening.</a:t>
            </a:r>
          </a:p>
          <a:p>
            <a:pPr>
              <a:buFontTx/>
              <a:buChar char="•"/>
            </a:pPr>
            <a:r>
              <a:rPr lang="en-US" sz="2000" dirty="0">
                <a:solidFill>
                  <a:srgbClr val="0000FF"/>
                </a:solidFill>
              </a:rPr>
              <a:t> Allow for individual differences.</a:t>
            </a:r>
          </a:p>
          <a:p>
            <a:pPr>
              <a:buFontTx/>
              <a:buChar char="•"/>
            </a:pPr>
            <a:r>
              <a:rPr lang="en-US" sz="2000" dirty="0">
                <a:solidFill>
                  <a:srgbClr val="0000FF"/>
                </a:solidFill>
              </a:rPr>
              <a:t> Involve players in planning.</a:t>
            </a:r>
          </a:p>
          <a:p>
            <a:pPr>
              <a:buFontTx/>
              <a:buChar char="•"/>
            </a:pPr>
            <a:r>
              <a:rPr lang="en-US" sz="2000" dirty="0">
                <a:solidFill>
                  <a:srgbClr val="0000FF"/>
                </a:solidFill>
              </a:rPr>
              <a:t> Be organised but flexible in planning.</a:t>
            </a:r>
          </a:p>
          <a:p>
            <a:pPr>
              <a:buFontTx/>
              <a:buChar char="•"/>
            </a:pPr>
            <a:r>
              <a:rPr lang="en-US" sz="2000" dirty="0">
                <a:solidFill>
                  <a:srgbClr val="0000FF"/>
                </a:solidFill>
              </a:rPr>
              <a:t> Evaluate the coaching session.</a:t>
            </a:r>
          </a:p>
          <a:p>
            <a:pPr>
              <a:buFontTx/>
              <a:buChar char="•"/>
            </a:pPr>
            <a:r>
              <a:rPr lang="en-US" sz="2000" dirty="0">
                <a:solidFill>
                  <a:srgbClr val="0000FF"/>
                </a:solidFill>
              </a:rPr>
              <a:t> Feedback from players.</a:t>
            </a:r>
          </a:p>
          <a:p>
            <a:pPr>
              <a:buFontTx/>
              <a:buChar char="•"/>
            </a:pPr>
            <a:r>
              <a:rPr lang="en-US" sz="2000" dirty="0">
                <a:solidFill>
                  <a:srgbClr val="0000FF"/>
                </a:solidFill>
              </a:rPr>
              <a:t> Coach’s Diary</a:t>
            </a:r>
          </a:p>
          <a:p>
            <a:pPr>
              <a:buFontTx/>
              <a:buChar char="•"/>
            </a:pPr>
            <a:r>
              <a:rPr lang="en-US" sz="2000" dirty="0">
                <a:solidFill>
                  <a:srgbClr val="0000FF"/>
                </a:solidFill>
              </a:rPr>
              <a:t> Feedback from Peers.</a:t>
            </a:r>
          </a:p>
          <a:p>
            <a:pPr>
              <a:buFontTx/>
              <a:buChar char="•"/>
            </a:pPr>
            <a:r>
              <a:rPr lang="en-US" sz="2000" dirty="0">
                <a:solidFill>
                  <a:srgbClr val="0000FF"/>
                </a:solidFill>
              </a:rPr>
              <a:t> Self Analysis.</a:t>
            </a:r>
          </a:p>
          <a:p>
            <a:pPr>
              <a:buFontTx/>
              <a:buChar char="•"/>
            </a:pPr>
            <a:r>
              <a:rPr lang="en-US" sz="2000" dirty="0">
                <a:solidFill>
                  <a:srgbClr val="0000FF"/>
                </a:solidFill>
              </a:rPr>
              <a:t> Video Analysis.</a:t>
            </a:r>
          </a:p>
          <a:p>
            <a:endParaRPr lang="en-US" sz="2000" dirty="0">
              <a:solidFill>
                <a:srgbClr val="0000FF"/>
              </a:solidFill>
            </a:endParaRPr>
          </a:p>
        </p:txBody>
      </p:sp>
      <p:sp>
        <p:nvSpPr>
          <p:cNvPr id="103429" name="Text Box 6"/>
          <p:cNvSpPr txBox="1">
            <a:spLocks noChangeArrowheads="1"/>
          </p:cNvSpPr>
          <p:nvPr/>
        </p:nvSpPr>
        <p:spPr bwMode="auto">
          <a:xfrm>
            <a:off x="215900" y="215900"/>
            <a:ext cx="86772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r"/>
            <a:r>
              <a:rPr lang="en-GB" sz="1800" b="1"/>
              <a:t>What must coaches be aware of when planning a sessions?</a:t>
            </a:r>
            <a:r>
              <a:rPr lang="en-GB" sz="1800"/>
              <a:t> </a:t>
            </a:r>
            <a:endParaRPr lang="en-US" sz="1800"/>
          </a:p>
        </p:txBody>
      </p:sp>
    </p:spTree>
    <p:extLst>
      <p:ext uri="{BB962C8B-B14F-4D97-AF65-F5344CB8AC3E}">
        <p14:creationId xmlns:p14="http://schemas.microsoft.com/office/powerpoint/2010/main" val="212864762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79204"/>
                                        </p:tgtEl>
                                        <p:attrNameLst>
                                          <p:attrName>style.visibility</p:attrName>
                                        </p:attrNameLst>
                                      </p:cBhvr>
                                      <p:to>
                                        <p:strVal val="visible"/>
                                      </p:to>
                                    </p:set>
                                    <p:animEffect transition="in" filter="box(in)">
                                      <p:cBhvr>
                                        <p:cTn id="7" dur="500"/>
                                        <p:tgtEl>
                                          <p:spTgt spid="1792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86C42DB-5CE7-2643-858D-6581A3812412}" type="slidenum">
              <a:rPr lang="en-GB" sz="1400"/>
              <a:pPr eaLnBrk="1" hangingPunct="1"/>
              <a:t>23</a:t>
            </a:fld>
            <a:endParaRPr lang="en-GB" sz="1400"/>
          </a:p>
        </p:txBody>
      </p:sp>
      <p:sp>
        <p:nvSpPr>
          <p:cNvPr id="107523" name="Rectangle 2"/>
          <p:cNvSpPr>
            <a:spLocks noGrp="1" noChangeArrowheads="1"/>
          </p:cNvSpPr>
          <p:nvPr>
            <p:ph type="title"/>
          </p:nvPr>
        </p:nvSpPr>
        <p:spPr/>
        <p:txBody>
          <a:bodyPr/>
          <a:lstStyle/>
          <a:p>
            <a:pPr eaLnBrk="1" hangingPunct="1"/>
            <a:r>
              <a:rPr lang="en-GB" sz="4000">
                <a:latin typeface="Arial" charset="0"/>
              </a:rPr>
              <a:t>APES</a:t>
            </a:r>
            <a:endParaRPr lang="en-GB">
              <a:latin typeface="Arial" charset="0"/>
            </a:endParaRPr>
          </a:p>
        </p:txBody>
      </p:sp>
      <p:sp>
        <p:nvSpPr>
          <p:cNvPr id="333827" name="Rectangle 3"/>
          <p:cNvSpPr>
            <a:spLocks noGrp="1" noChangeArrowheads="1"/>
          </p:cNvSpPr>
          <p:nvPr>
            <p:ph type="body" idx="1"/>
          </p:nvPr>
        </p:nvSpPr>
        <p:spPr/>
        <p:txBody>
          <a:bodyPr>
            <a:normAutofit lnSpcReduction="10000"/>
          </a:bodyPr>
          <a:lstStyle/>
          <a:p>
            <a:pPr eaLnBrk="1" hangingPunct="1">
              <a:buFontTx/>
              <a:buNone/>
            </a:pPr>
            <a:r>
              <a:rPr lang="en-GB" b="1">
                <a:latin typeface="Arial" charset="0"/>
              </a:rPr>
              <a:t>REMEMBER - </a:t>
            </a:r>
            <a:r>
              <a:rPr lang="en-GB">
                <a:latin typeface="Arial" charset="0"/>
              </a:rPr>
              <a:t>each coaching session should be:</a:t>
            </a:r>
          </a:p>
          <a:p>
            <a:pPr eaLnBrk="1" hangingPunct="1">
              <a:buFontTx/>
              <a:buNone/>
            </a:pPr>
            <a:endParaRPr lang="en-GB">
              <a:latin typeface="Arial" charset="0"/>
            </a:endParaRPr>
          </a:p>
          <a:p>
            <a:pPr eaLnBrk="1" hangingPunct="1"/>
            <a:r>
              <a:rPr lang="en-GB" b="1">
                <a:latin typeface="Arial" charset="0"/>
              </a:rPr>
              <a:t>A</a:t>
            </a:r>
            <a:r>
              <a:rPr lang="en-GB">
                <a:latin typeface="Arial" charset="0"/>
              </a:rPr>
              <a:t>ctive</a:t>
            </a:r>
          </a:p>
          <a:p>
            <a:pPr eaLnBrk="1" hangingPunct="1"/>
            <a:r>
              <a:rPr lang="en-GB" b="1">
                <a:latin typeface="Arial" charset="0"/>
              </a:rPr>
              <a:t>P</a:t>
            </a:r>
            <a:r>
              <a:rPr lang="en-GB">
                <a:latin typeface="Arial" charset="0"/>
              </a:rPr>
              <a:t>urposeful</a:t>
            </a:r>
          </a:p>
          <a:p>
            <a:pPr eaLnBrk="1" hangingPunct="1"/>
            <a:r>
              <a:rPr lang="en-GB" b="1">
                <a:latin typeface="Arial" charset="0"/>
              </a:rPr>
              <a:t>E</a:t>
            </a:r>
            <a:r>
              <a:rPr lang="en-GB">
                <a:latin typeface="Arial" charset="0"/>
              </a:rPr>
              <a:t>njoyable</a:t>
            </a:r>
          </a:p>
          <a:p>
            <a:pPr eaLnBrk="1" hangingPunct="1"/>
            <a:r>
              <a:rPr lang="en-GB" b="1">
                <a:latin typeface="Arial" charset="0"/>
              </a:rPr>
              <a:t>S</a:t>
            </a:r>
            <a:r>
              <a:rPr lang="en-GB">
                <a:latin typeface="Arial" charset="0"/>
              </a:rPr>
              <a:t>afe</a:t>
            </a:r>
          </a:p>
        </p:txBody>
      </p:sp>
    </p:spTree>
    <p:extLst>
      <p:ext uri="{BB962C8B-B14F-4D97-AF65-F5344CB8AC3E}">
        <p14:creationId xmlns:p14="http://schemas.microsoft.com/office/powerpoint/2010/main" val="285909838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33827">
                                            <p:txEl>
                                              <p:pRg st="0" end="0"/>
                                            </p:txEl>
                                          </p:spTgt>
                                        </p:tgtEl>
                                        <p:attrNameLst>
                                          <p:attrName>style.visibility</p:attrName>
                                        </p:attrNameLst>
                                      </p:cBhvr>
                                      <p:to>
                                        <p:strVal val="visible"/>
                                      </p:to>
                                    </p:set>
                                    <p:animEffect transition="in" filter="diamond(in)">
                                      <p:cBhvr>
                                        <p:cTn id="7" dur="2000"/>
                                        <p:tgtEl>
                                          <p:spTgt spid="3338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33827">
                                            <p:txEl>
                                              <p:pRg st="2" end="2"/>
                                            </p:txEl>
                                          </p:spTgt>
                                        </p:tgtEl>
                                        <p:attrNameLst>
                                          <p:attrName>style.visibility</p:attrName>
                                        </p:attrNameLst>
                                      </p:cBhvr>
                                      <p:to>
                                        <p:strVal val="visible"/>
                                      </p:to>
                                    </p:set>
                                    <p:animEffect transition="in" filter="diamond(in)">
                                      <p:cBhvr>
                                        <p:cTn id="12" dur="2000"/>
                                        <p:tgtEl>
                                          <p:spTgt spid="33382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33827">
                                            <p:txEl>
                                              <p:pRg st="3" end="3"/>
                                            </p:txEl>
                                          </p:spTgt>
                                        </p:tgtEl>
                                        <p:attrNameLst>
                                          <p:attrName>style.visibility</p:attrName>
                                        </p:attrNameLst>
                                      </p:cBhvr>
                                      <p:to>
                                        <p:strVal val="visible"/>
                                      </p:to>
                                    </p:set>
                                    <p:animEffect transition="in" filter="diamond(in)">
                                      <p:cBhvr>
                                        <p:cTn id="17" dur="2000"/>
                                        <p:tgtEl>
                                          <p:spTgt spid="33382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333827">
                                            <p:txEl>
                                              <p:pRg st="4" end="4"/>
                                            </p:txEl>
                                          </p:spTgt>
                                        </p:tgtEl>
                                        <p:attrNameLst>
                                          <p:attrName>style.visibility</p:attrName>
                                        </p:attrNameLst>
                                      </p:cBhvr>
                                      <p:to>
                                        <p:strVal val="visible"/>
                                      </p:to>
                                    </p:set>
                                    <p:animEffect transition="in" filter="diamond(in)">
                                      <p:cBhvr>
                                        <p:cTn id="22" dur="2000"/>
                                        <p:tgtEl>
                                          <p:spTgt spid="333827">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333827">
                                            <p:txEl>
                                              <p:pRg st="5" end="5"/>
                                            </p:txEl>
                                          </p:spTgt>
                                        </p:tgtEl>
                                        <p:attrNameLst>
                                          <p:attrName>style.visibility</p:attrName>
                                        </p:attrNameLst>
                                      </p:cBhvr>
                                      <p:to>
                                        <p:strVal val="visible"/>
                                      </p:to>
                                    </p:set>
                                    <p:animEffect transition="in" filter="diamond(in)">
                                      <p:cBhvr>
                                        <p:cTn id="27" dur="2000"/>
                                        <p:tgtEl>
                                          <p:spTgt spid="33382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3827"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openxmlformats.org/package/2006/metadata/core-properties"/>
    <ds:schemaRef ds:uri="http://purl.org/dc/terms/"/>
    <ds:schemaRef ds:uri="303dbf9b-b85b-46a0-94f1-894078c07ecd"/>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6194</TotalTime>
  <Words>931</Words>
  <Application>Microsoft Macintosh PowerPoint</Application>
  <PresentationFormat>On-screen Show (4:3)</PresentationFormat>
  <Paragraphs>193</Paragraphs>
  <Slides>23</Slides>
  <Notes>23</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25" baseType="lpstr">
      <vt:lpstr>20140311PresentationUWTSDTemplate</vt:lpstr>
      <vt:lpstr>Microsoft Excel Chart</vt:lpstr>
      <vt:lpstr>  The Good Coach and Coaching Children</vt:lpstr>
      <vt:lpstr>Good coaching</vt:lpstr>
      <vt:lpstr>APES</vt:lpstr>
      <vt:lpstr>The art of coaching</vt:lpstr>
      <vt:lpstr>PowerPoint Presentation</vt:lpstr>
      <vt:lpstr>PowerPoint Presentation</vt:lpstr>
      <vt:lpstr>Working with young people &amp; Child Protection</vt:lpstr>
      <vt:lpstr>PowerPoint Presentation</vt:lpstr>
      <vt:lpstr>Working with Young People</vt:lpstr>
      <vt:lpstr>4 types of development</vt:lpstr>
      <vt:lpstr>Children in Sport</vt:lpstr>
      <vt:lpstr>Children in Sport</vt:lpstr>
      <vt:lpstr>Physical Development - Practical tips</vt:lpstr>
      <vt:lpstr>Children &amp; exercise - practical tips</vt:lpstr>
      <vt:lpstr>Children &amp; exercise - practical tips cont..</vt:lpstr>
      <vt:lpstr>Child Protection – Raising Awareness</vt:lpstr>
      <vt:lpstr>COMMUNICATION SKILLS</vt:lpstr>
      <vt:lpstr>Learning Outcomes</vt:lpstr>
      <vt:lpstr>Communication</vt:lpstr>
      <vt:lpstr>Giving communication</vt:lpstr>
      <vt:lpstr>TASK</vt:lpstr>
      <vt:lpstr>PowerPoint Presentation</vt:lpstr>
      <vt:lpstr>APES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John Leighton Schropfer</cp:lastModifiedBy>
  <cp:revision>29</cp:revision>
  <dcterms:created xsi:type="dcterms:W3CDTF">2015-04-14T15:21:28Z</dcterms:created>
  <dcterms:modified xsi:type="dcterms:W3CDTF">2017-01-13T17:49:53Z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