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6" r:id="rId2"/>
    <p:sldId id="258" r:id="rId3"/>
    <p:sldId id="263" r:id="rId4"/>
    <p:sldId id="261" r:id="rId5"/>
    <p:sldId id="266" r:id="rId6"/>
    <p:sldId id="262" r:id="rId7"/>
    <p:sldId id="265" r:id="rId8"/>
    <p:sldId id="264" r:id="rId9"/>
    <p:sldId id="269" r:id="rId10"/>
    <p:sldId id="267" r:id="rId11"/>
    <p:sldId id="273" r:id="rId12"/>
    <p:sldId id="274" r:id="rId13"/>
    <p:sldId id="268" r:id="rId14"/>
    <p:sldId id="272" r:id="rId15"/>
    <p:sldId id="260" r:id="rId16"/>
    <p:sldId id="275" r:id="rId17"/>
    <p:sldId id="27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516CBE9-1B7C-49E3-A4A6-1828F074D30E}" v="54" dt="2023-08-04T11:30:05.9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2330" autoAdjust="0"/>
    <p:restoredTop sz="94660"/>
  </p:normalViewPr>
  <p:slideViewPr>
    <p:cSldViewPr snapToGrid="0">
      <p:cViewPr varScale="1">
        <p:scale>
          <a:sx n="79" d="100"/>
          <a:sy n="79" d="100"/>
        </p:scale>
        <p:origin x="29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elanie Okine" userId="c5f67db5856b70fb" providerId="LiveId" clId="{F516CBE9-1B7C-49E3-A4A6-1828F074D30E}"/>
    <pc:docChg chg="undo custSel addSld modSld">
      <pc:chgData name="Melanie Okine" userId="c5f67db5856b70fb" providerId="LiveId" clId="{F516CBE9-1B7C-49E3-A4A6-1828F074D30E}" dt="2023-08-04T11:45:53.923" v="2207" actId="122"/>
      <pc:docMkLst>
        <pc:docMk/>
      </pc:docMkLst>
      <pc:sldChg chg="modSp mod">
        <pc:chgData name="Melanie Okine" userId="c5f67db5856b70fb" providerId="LiveId" clId="{F516CBE9-1B7C-49E3-A4A6-1828F074D30E}" dt="2023-08-04T11:45:53.923" v="2207" actId="122"/>
        <pc:sldMkLst>
          <pc:docMk/>
          <pc:sldMk cId="4065817500" sldId="256"/>
        </pc:sldMkLst>
        <pc:spChg chg="mod">
          <ac:chgData name="Melanie Okine" userId="c5f67db5856b70fb" providerId="LiveId" clId="{F516CBE9-1B7C-49E3-A4A6-1828F074D30E}" dt="2023-08-04T11:45:53.923" v="2207" actId="122"/>
          <ac:spMkLst>
            <pc:docMk/>
            <pc:sldMk cId="4065817500" sldId="256"/>
            <ac:spMk id="3" creationId="{A617F22F-DA98-F5AD-4095-FE8A0AD9964E}"/>
          </ac:spMkLst>
        </pc:spChg>
      </pc:sldChg>
      <pc:sldChg chg="modSp mod">
        <pc:chgData name="Melanie Okine" userId="c5f67db5856b70fb" providerId="LiveId" clId="{F516CBE9-1B7C-49E3-A4A6-1828F074D30E}" dt="2023-08-04T09:52:12.872" v="739" actId="27636"/>
        <pc:sldMkLst>
          <pc:docMk/>
          <pc:sldMk cId="890675900" sldId="258"/>
        </pc:sldMkLst>
        <pc:spChg chg="mod">
          <ac:chgData name="Melanie Okine" userId="c5f67db5856b70fb" providerId="LiveId" clId="{F516CBE9-1B7C-49E3-A4A6-1828F074D30E}" dt="2023-08-04T09:52:12.872" v="739" actId="27636"/>
          <ac:spMkLst>
            <pc:docMk/>
            <pc:sldMk cId="890675900" sldId="258"/>
            <ac:spMk id="244" creationId="{23BEC2CB-1AAC-B499-AB60-E60B118CE6BB}"/>
          </ac:spMkLst>
        </pc:spChg>
      </pc:sldChg>
      <pc:sldChg chg="modSp mod">
        <pc:chgData name="Melanie Okine" userId="c5f67db5856b70fb" providerId="LiveId" clId="{F516CBE9-1B7C-49E3-A4A6-1828F074D30E}" dt="2023-08-04T11:26:03.921" v="2172" actId="27636"/>
        <pc:sldMkLst>
          <pc:docMk/>
          <pc:sldMk cId="682908837" sldId="260"/>
        </pc:sldMkLst>
        <pc:spChg chg="mod">
          <ac:chgData name="Melanie Okine" userId="c5f67db5856b70fb" providerId="LiveId" clId="{F516CBE9-1B7C-49E3-A4A6-1828F074D30E}" dt="2023-08-04T11:26:03.921" v="2172" actId="27636"/>
          <ac:spMkLst>
            <pc:docMk/>
            <pc:sldMk cId="682908837" sldId="260"/>
            <ac:spMk id="3" creationId="{42FDAE41-775A-3FCE-34FF-9F5A11C06107}"/>
          </ac:spMkLst>
        </pc:spChg>
      </pc:sldChg>
      <pc:sldChg chg="modSp mod">
        <pc:chgData name="Melanie Okine" userId="c5f67db5856b70fb" providerId="LiveId" clId="{F516CBE9-1B7C-49E3-A4A6-1828F074D30E}" dt="2023-08-04T09:54:50.629" v="743" actId="20577"/>
        <pc:sldMkLst>
          <pc:docMk/>
          <pc:sldMk cId="449122987" sldId="261"/>
        </pc:sldMkLst>
        <pc:spChg chg="mod">
          <ac:chgData name="Melanie Okine" userId="c5f67db5856b70fb" providerId="LiveId" clId="{F516CBE9-1B7C-49E3-A4A6-1828F074D30E}" dt="2023-08-04T09:54:50.629" v="743" actId="20577"/>
          <ac:spMkLst>
            <pc:docMk/>
            <pc:sldMk cId="449122987" sldId="261"/>
            <ac:spMk id="5" creationId="{F29C8E4E-E6D6-8958-D0C8-75F9EEDEB134}"/>
          </ac:spMkLst>
        </pc:spChg>
      </pc:sldChg>
      <pc:sldChg chg="modSp mod">
        <pc:chgData name="Melanie Okine" userId="c5f67db5856b70fb" providerId="LiveId" clId="{F516CBE9-1B7C-49E3-A4A6-1828F074D30E}" dt="2023-08-04T10:19:58.376" v="1001" actId="20577"/>
        <pc:sldMkLst>
          <pc:docMk/>
          <pc:sldMk cId="4223268364" sldId="263"/>
        </pc:sldMkLst>
        <pc:spChg chg="mod">
          <ac:chgData name="Melanie Okine" userId="c5f67db5856b70fb" providerId="LiveId" clId="{F516CBE9-1B7C-49E3-A4A6-1828F074D30E}" dt="2023-08-04T10:19:58.376" v="1001" actId="20577"/>
          <ac:spMkLst>
            <pc:docMk/>
            <pc:sldMk cId="4223268364" sldId="263"/>
            <ac:spMk id="3" creationId="{32EF072D-23E9-94EF-02F9-83240BACEA19}"/>
          </ac:spMkLst>
        </pc:spChg>
        <pc:spChg chg="mod">
          <ac:chgData name="Melanie Okine" userId="c5f67db5856b70fb" providerId="LiveId" clId="{F516CBE9-1B7C-49E3-A4A6-1828F074D30E}" dt="2023-08-04T09:55:05.106" v="744" actId="14100"/>
          <ac:spMkLst>
            <pc:docMk/>
            <pc:sldMk cId="4223268364" sldId="263"/>
            <ac:spMk id="4" creationId="{1195D794-6926-92CF-D2DC-CEF5BD29D0B8}"/>
          </ac:spMkLst>
        </pc:spChg>
      </pc:sldChg>
      <pc:sldChg chg="modSp mod">
        <pc:chgData name="Melanie Okine" userId="c5f67db5856b70fb" providerId="LiveId" clId="{F516CBE9-1B7C-49E3-A4A6-1828F074D30E}" dt="2023-08-04T11:21:12.089" v="1980" actId="14100"/>
        <pc:sldMkLst>
          <pc:docMk/>
          <pc:sldMk cId="487661775" sldId="264"/>
        </pc:sldMkLst>
        <pc:spChg chg="mod">
          <ac:chgData name="Melanie Okine" userId="c5f67db5856b70fb" providerId="LiveId" clId="{F516CBE9-1B7C-49E3-A4A6-1828F074D30E}" dt="2023-08-04T11:19:16.172" v="1921" actId="20577"/>
          <ac:spMkLst>
            <pc:docMk/>
            <pc:sldMk cId="487661775" sldId="264"/>
            <ac:spMk id="3" creationId="{AE55B474-4ADD-82A5-45BD-624A4667EAC4}"/>
          </ac:spMkLst>
        </pc:spChg>
        <pc:spChg chg="mod">
          <ac:chgData name="Melanie Okine" userId="c5f67db5856b70fb" providerId="LiveId" clId="{F516CBE9-1B7C-49E3-A4A6-1828F074D30E}" dt="2023-08-04T11:20:53.709" v="1975" actId="14100"/>
          <ac:spMkLst>
            <pc:docMk/>
            <pc:sldMk cId="487661775" sldId="264"/>
            <ac:spMk id="5" creationId="{EE9CB9CF-9B2D-9A34-132F-F57BFEBD9AEA}"/>
          </ac:spMkLst>
        </pc:spChg>
        <pc:spChg chg="mod">
          <ac:chgData name="Melanie Okine" userId="c5f67db5856b70fb" providerId="LiveId" clId="{F516CBE9-1B7C-49E3-A4A6-1828F074D30E}" dt="2023-08-04T11:21:12.089" v="1980" actId="14100"/>
          <ac:spMkLst>
            <pc:docMk/>
            <pc:sldMk cId="487661775" sldId="264"/>
            <ac:spMk id="12" creationId="{0167E25F-25A5-2618-D25D-1EA084C6969A}"/>
          </ac:spMkLst>
        </pc:spChg>
      </pc:sldChg>
      <pc:sldChg chg="modSp mod">
        <pc:chgData name="Melanie Okine" userId="c5f67db5856b70fb" providerId="LiveId" clId="{F516CBE9-1B7C-49E3-A4A6-1828F074D30E}" dt="2023-08-04T09:40:55.760" v="672" actId="20577"/>
        <pc:sldMkLst>
          <pc:docMk/>
          <pc:sldMk cId="492238763" sldId="266"/>
        </pc:sldMkLst>
        <pc:spChg chg="mod">
          <ac:chgData name="Melanie Okine" userId="c5f67db5856b70fb" providerId="LiveId" clId="{F516CBE9-1B7C-49E3-A4A6-1828F074D30E}" dt="2023-08-02T16:45:54.724" v="253" actId="20577"/>
          <ac:spMkLst>
            <pc:docMk/>
            <pc:sldMk cId="492238763" sldId="266"/>
            <ac:spMk id="2" creationId="{388A1862-DDA5-29E6-0E21-BC51247B4C46}"/>
          </ac:spMkLst>
        </pc:spChg>
        <pc:spChg chg="mod">
          <ac:chgData name="Melanie Okine" userId="c5f67db5856b70fb" providerId="LiveId" clId="{F516CBE9-1B7C-49E3-A4A6-1828F074D30E}" dt="2023-08-04T09:40:55.760" v="672" actId="20577"/>
          <ac:spMkLst>
            <pc:docMk/>
            <pc:sldMk cId="492238763" sldId="266"/>
            <ac:spMk id="12" creationId="{35521D8C-625C-0848-0FE9-240BAF08352D}"/>
          </ac:spMkLst>
        </pc:spChg>
      </pc:sldChg>
      <pc:sldChg chg="modSp">
        <pc:chgData name="Melanie Okine" userId="c5f67db5856b70fb" providerId="LiveId" clId="{F516CBE9-1B7C-49E3-A4A6-1828F074D30E}" dt="2023-08-04T11:12:35.499" v="1800" actId="20577"/>
        <pc:sldMkLst>
          <pc:docMk/>
          <pc:sldMk cId="2530974994" sldId="267"/>
        </pc:sldMkLst>
        <pc:graphicFrameChg chg="mod">
          <ac:chgData name="Melanie Okine" userId="c5f67db5856b70fb" providerId="LiveId" clId="{F516CBE9-1B7C-49E3-A4A6-1828F074D30E}" dt="2023-08-04T11:12:35.499" v="1800" actId="20577"/>
          <ac:graphicFrameMkLst>
            <pc:docMk/>
            <pc:sldMk cId="2530974994" sldId="267"/>
            <ac:graphicFrameMk id="7" creationId="{4E3A98AE-53A8-F206-99CE-EF0CB26B9E03}"/>
          </ac:graphicFrameMkLst>
        </pc:graphicFrameChg>
      </pc:sldChg>
      <pc:sldChg chg="modSp mod">
        <pc:chgData name="Melanie Okine" userId="c5f67db5856b70fb" providerId="LiveId" clId="{F516CBE9-1B7C-49E3-A4A6-1828F074D30E}" dt="2023-08-04T11:30:05.970" v="2206" actId="20577"/>
        <pc:sldMkLst>
          <pc:docMk/>
          <pc:sldMk cId="2125912303" sldId="268"/>
        </pc:sldMkLst>
        <pc:graphicFrameChg chg="mod">
          <ac:chgData name="Melanie Okine" userId="c5f67db5856b70fb" providerId="LiveId" clId="{F516CBE9-1B7C-49E3-A4A6-1828F074D30E}" dt="2023-08-04T11:30:05.970" v="2206" actId="20577"/>
          <ac:graphicFrameMkLst>
            <pc:docMk/>
            <pc:sldMk cId="2125912303" sldId="268"/>
            <ac:graphicFrameMk id="54" creationId="{66E84092-97D8-FD25-C05E-300F5A4F9B49}"/>
          </ac:graphicFrameMkLst>
        </pc:graphicFrameChg>
      </pc:sldChg>
      <pc:sldChg chg="modSp mod">
        <pc:chgData name="Melanie Okine" userId="c5f67db5856b70fb" providerId="LiveId" clId="{F516CBE9-1B7C-49E3-A4A6-1828F074D30E}" dt="2023-08-04T11:09:46.569" v="1794" actId="14100"/>
        <pc:sldMkLst>
          <pc:docMk/>
          <pc:sldMk cId="1817530194" sldId="273"/>
        </pc:sldMkLst>
        <pc:spChg chg="mod">
          <ac:chgData name="Melanie Okine" userId="c5f67db5856b70fb" providerId="LiveId" clId="{F516CBE9-1B7C-49E3-A4A6-1828F074D30E}" dt="2023-08-04T11:09:32.547" v="1793" actId="20577"/>
          <ac:spMkLst>
            <pc:docMk/>
            <pc:sldMk cId="1817530194" sldId="273"/>
            <ac:spMk id="3" creationId="{AB306374-E427-0E24-BD00-3EB097BCB023}"/>
          </ac:spMkLst>
        </pc:spChg>
        <pc:spChg chg="mod">
          <ac:chgData name="Melanie Okine" userId="c5f67db5856b70fb" providerId="LiveId" clId="{F516CBE9-1B7C-49E3-A4A6-1828F074D30E}" dt="2023-08-04T10:56:21.424" v="1506" actId="20577"/>
          <ac:spMkLst>
            <pc:docMk/>
            <pc:sldMk cId="1817530194" sldId="273"/>
            <ac:spMk id="4" creationId="{F9FB29D8-B927-D07A-06F3-36FF4D499956}"/>
          </ac:spMkLst>
        </pc:spChg>
        <pc:spChg chg="mod">
          <ac:chgData name="Melanie Okine" userId="c5f67db5856b70fb" providerId="LiveId" clId="{F516CBE9-1B7C-49E3-A4A6-1828F074D30E}" dt="2023-08-04T11:09:46.569" v="1794" actId="14100"/>
          <ac:spMkLst>
            <pc:docMk/>
            <pc:sldMk cId="1817530194" sldId="273"/>
            <ac:spMk id="5" creationId="{8869AE5A-3CFD-DC16-63BC-68C0BEB6A480}"/>
          </ac:spMkLst>
        </pc:spChg>
      </pc:sldChg>
      <pc:sldChg chg="modSp mod">
        <pc:chgData name="Melanie Okine" userId="c5f67db5856b70fb" providerId="LiveId" clId="{F516CBE9-1B7C-49E3-A4A6-1828F074D30E}" dt="2023-08-04T11:24:33.567" v="2161" actId="27636"/>
        <pc:sldMkLst>
          <pc:docMk/>
          <pc:sldMk cId="1151967959" sldId="275"/>
        </pc:sldMkLst>
        <pc:spChg chg="mod">
          <ac:chgData name="Melanie Okine" userId="c5f67db5856b70fb" providerId="LiveId" clId="{F516CBE9-1B7C-49E3-A4A6-1828F074D30E}" dt="2023-08-04T11:24:33.567" v="2161" actId="27636"/>
          <ac:spMkLst>
            <pc:docMk/>
            <pc:sldMk cId="1151967959" sldId="275"/>
            <ac:spMk id="3" creationId="{BD74AD80-9367-F8F4-563E-2D649349667A}"/>
          </ac:spMkLst>
        </pc:spChg>
      </pc:sldChg>
      <pc:sldChg chg="addSp delSp modSp new mod">
        <pc:chgData name="Melanie Okine" userId="c5f67db5856b70fb" providerId="LiveId" clId="{F516CBE9-1B7C-49E3-A4A6-1828F074D30E}" dt="2023-08-04T11:25:27.654" v="2170" actId="27636"/>
        <pc:sldMkLst>
          <pc:docMk/>
          <pc:sldMk cId="1633040366" sldId="276"/>
        </pc:sldMkLst>
        <pc:spChg chg="mod">
          <ac:chgData name="Melanie Okine" userId="c5f67db5856b70fb" providerId="LiveId" clId="{F516CBE9-1B7C-49E3-A4A6-1828F074D30E}" dt="2023-08-04T10:42:22.561" v="1251" actId="20577"/>
          <ac:spMkLst>
            <pc:docMk/>
            <pc:sldMk cId="1633040366" sldId="276"/>
            <ac:spMk id="2" creationId="{51AF103E-D1C6-007D-2643-F01CB9169311}"/>
          </ac:spMkLst>
        </pc:spChg>
        <pc:spChg chg="mod">
          <ac:chgData name="Melanie Okine" userId="c5f67db5856b70fb" providerId="LiveId" clId="{F516CBE9-1B7C-49E3-A4A6-1828F074D30E}" dt="2023-08-04T11:25:27.654" v="2170" actId="27636"/>
          <ac:spMkLst>
            <pc:docMk/>
            <pc:sldMk cId="1633040366" sldId="276"/>
            <ac:spMk id="3" creationId="{2BEDB4D0-0674-6EB6-7C49-6115FA9A173A}"/>
          </ac:spMkLst>
        </pc:spChg>
        <pc:spChg chg="add del">
          <ac:chgData name="Melanie Okine" userId="c5f67db5856b70fb" providerId="LiveId" clId="{F516CBE9-1B7C-49E3-A4A6-1828F074D30E}" dt="2023-08-04T11:08:15.866" v="1781" actId="22"/>
          <ac:spMkLst>
            <pc:docMk/>
            <pc:sldMk cId="1633040366" sldId="276"/>
            <ac:spMk id="5" creationId="{35759193-B56C-2A0F-EF7E-7AC93BA05950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94911F-E2AC-4FAF-AC3D-DAF7B4C119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4A35825-1900-48B0-A1B4-5A0BE1119F25}">
      <dgm:prSet custT="1"/>
      <dgm:spPr/>
      <dgm:t>
        <a:bodyPr/>
        <a:lstStyle/>
        <a:p>
          <a:r>
            <a:rPr lang="en-GB" sz="2200" b="1" dirty="0">
              <a:solidFill>
                <a:schemeClr val="tx1"/>
              </a:solidFill>
            </a:rPr>
            <a:t> </a:t>
          </a:r>
          <a:r>
            <a:rPr lang="en-GB" sz="2400" b="1" dirty="0">
              <a:solidFill>
                <a:schemeClr val="tx1"/>
              </a:solidFill>
            </a:rPr>
            <a:t>Care Act 2014 </a:t>
          </a:r>
          <a:endParaRPr lang="en-US" sz="2400" b="1" dirty="0">
            <a:solidFill>
              <a:schemeClr val="tx1"/>
            </a:solidFill>
          </a:endParaRPr>
        </a:p>
      </dgm:t>
    </dgm:pt>
    <dgm:pt modelId="{E483CB80-E9CF-4187-ADA1-E1960AED6D66}" type="parTrans" cxnId="{FAE79C6A-5592-446E-A4BD-044D584729BE}">
      <dgm:prSet/>
      <dgm:spPr/>
      <dgm:t>
        <a:bodyPr/>
        <a:lstStyle/>
        <a:p>
          <a:endParaRPr lang="en-US"/>
        </a:p>
      </dgm:t>
    </dgm:pt>
    <dgm:pt modelId="{6573932B-9D17-42D1-9594-92102B4F82E4}" type="sibTrans" cxnId="{FAE79C6A-5592-446E-A4BD-044D584729BE}">
      <dgm:prSet/>
      <dgm:spPr/>
      <dgm:t>
        <a:bodyPr/>
        <a:lstStyle/>
        <a:p>
          <a:endParaRPr lang="en-US"/>
        </a:p>
      </dgm:t>
    </dgm:pt>
    <dgm:pt modelId="{B4553EF4-32B2-45BC-A7CA-B96F31FA03A4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Ensuring an individual's dignity</a:t>
          </a:r>
          <a:endParaRPr lang="en-US" b="1" dirty="0">
            <a:solidFill>
              <a:schemeClr val="tx1"/>
            </a:solidFill>
          </a:endParaRPr>
        </a:p>
      </dgm:t>
    </dgm:pt>
    <dgm:pt modelId="{2680A866-C374-4E10-86E2-001F67ED5DC4}" type="parTrans" cxnId="{4A895D63-1CF1-40FD-A219-0F18157FCCFF}">
      <dgm:prSet/>
      <dgm:spPr/>
      <dgm:t>
        <a:bodyPr/>
        <a:lstStyle/>
        <a:p>
          <a:endParaRPr lang="en-US"/>
        </a:p>
      </dgm:t>
    </dgm:pt>
    <dgm:pt modelId="{B3E3D0A6-91DC-4400-B9E7-EE9F632FC694}" type="sibTrans" cxnId="{4A895D63-1CF1-40FD-A219-0F18157FCCFF}">
      <dgm:prSet/>
      <dgm:spPr/>
      <dgm:t>
        <a:bodyPr/>
        <a:lstStyle/>
        <a:p>
          <a:endParaRPr lang="en-US"/>
        </a:p>
      </dgm:t>
    </dgm:pt>
    <dgm:pt modelId="{C05E0EC4-6C3E-417D-9564-82ACE454B1B8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Treating people with respect</a:t>
          </a:r>
          <a:endParaRPr lang="en-US" b="1" dirty="0">
            <a:solidFill>
              <a:schemeClr val="tx1"/>
            </a:solidFill>
          </a:endParaRPr>
        </a:p>
      </dgm:t>
    </dgm:pt>
    <dgm:pt modelId="{B4D4E595-229D-48E1-839B-043C1D100993}" type="parTrans" cxnId="{0CC74032-E086-4443-B506-172D155F5D97}">
      <dgm:prSet/>
      <dgm:spPr/>
      <dgm:t>
        <a:bodyPr/>
        <a:lstStyle/>
        <a:p>
          <a:endParaRPr lang="en-US"/>
        </a:p>
      </dgm:t>
    </dgm:pt>
    <dgm:pt modelId="{06EA63BE-5EB6-4F63-B914-A96E68FB94B7}" type="sibTrans" cxnId="{0CC74032-E086-4443-B506-172D155F5D97}">
      <dgm:prSet/>
      <dgm:spPr/>
      <dgm:t>
        <a:bodyPr/>
        <a:lstStyle/>
        <a:p>
          <a:endParaRPr lang="en-US"/>
        </a:p>
      </dgm:t>
    </dgm:pt>
    <dgm:pt modelId="{9F68C26C-7D3E-4946-B5FE-797D833F473E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Promoting physical, mental, emotional, social and economic wellbeing</a:t>
          </a:r>
          <a:endParaRPr lang="en-US" b="1" dirty="0">
            <a:solidFill>
              <a:schemeClr val="tx1"/>
            </a:solidFill>
          </a:endParaRPr>
        </a:p>
      </dgm:t>
    </dgm:pt>
    <dgm:pt modelId="{BD9B1C4C-073F-420B-B30A-99D7563F67F7}" type="parTrans" cxnId="{4BA427EF-EBC5-4B06-B1BC-9D017247B897}">
      <dgm:prSet/>
      <dgm:spPr/>
      <dgm:t>
        <a:bodyPr/>
        <a:lstStyle/>
        <a:p>
          <a:endParaRPr lang="en-US"/>
        </a:p>
      </dgm:t>
    </dgm:pt>
    <dgm:pt modelId="{72DBCC34-0D85-474F-8BA4-C3665B7CE2FF}" type="sibTrans" cxnId="{4BA427EF-EBC5-4B06-B1BC-9D017247B897}">
      <dgm:prSet/>
      <dgm:spPr/>
      <dgm:t>
        <a:bodyPr/>
        <a:lstStyle/>
        <a:p>
          <a:endParaRPr lang="en-US"/>
        </a:p>
      </dgm:t>
    </dgm:pt>
    <dgm:pt modelId="{874E2E39-F955-4081-BC55-DA9468B1D1FC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Protection from abuse and neglect (safeguarding)</a:t>
          </a:r>
          <a:endParaRPr lang="en-US" b="1" dirty="0">
            <a:solidFill>
              <a:schemeClr val="tx1"/>
            </a:solidFill>
          </a:endParaRPr>
        </a:p>
      </dgm:t>
    </dgm:pt>
    <dgm:pt modelId="{30877C0F-DF13-47A8-909B-6CFFBEBD6E72}" type="parTrans" cxnId="{567F629D-25B4-41B7-9EAD-8A4F23E69525}">
      <dgm:prSet/>
      <dgm:spPr/>
      <dgm:t>
        <a:bodyPr/>
        <a:lstStyle/>
        <a:p>
          <a:endParaRPr lang="en-US"/>
        </a:p>
      </dgm:t>
    </dgm:pt>
    <dgm:pt modelId="{74C4C5D9-32DA-4F7B-8692-EC2FC121219A}" type="sibTrans" cxnId="{567F629D-25B4-41B7-9EAD-8A4F23E69525}">
      <dgm:prSet/>
      <dgm:spPr/>
      <dgm:t>
        <a:bodyPr/>
        <a:lstStyle/>
        <a:p>
          <a:endParaRPr lang="en-US"/>
        </a:p>
      </dgm:t>
    </dgm:pt>
    <dgm:pt modelId="{441D475A-1495-42CD-BE84-9F6459131C21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Social and economic wellbeing</a:t>
          </a:r>
          <a:endParaRPr lang="en-US" b="1" dirty="0">
            <a:solidFill>
              <a:schemeClr val="tx1"/>
            </a:solidFill>
          </a:endParaRPr>
        </a:p>
      </dgm:t>
    </dgm:pt>
    <dgm:pt modelId="{413FA549-756F-444E-9FBA-C4DFECEDB1C1}" type="parTrans" cxnId="{951EF22F-E1D3-4FB3-BD1C-B09517810D71}">
      <dgm:prSet/>
      <dgm:spPr/>
      <dgm:t>
        <a:bodyPr/>
        <a:lstStyle/>
        <a:p>
          <a:endParaRPr lang="en-US"/>
        </a:p>
      </dgm:t>
    </dgm:pt>
    <dgm:pt modelId="{80FA54FD-77AA-498C-94A6-116F98679ECB}" type="sibTrans" cxnId="{951EF22F-E1D3-4FB3-BD1C-B09517810D71}">
      <dgm:prSet/>
      <dgm:spPr/>
      <dgm:t>
        <a:bodyPr/>
        <a:lstStyle/>
        <a:p>
          <a:endParaRPr lang="en-US"/>
        </a:p>
      </dgm:t>
    </dgm:pt>
    <dgm:pt modelId="{A5F425D4-BDCC-442E-809E-7A919B58B9E4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Promoting integration of care and support with health services</a:t>
          </a:r>
          <a:endParaRPr lang="en-US" b="1" dirty="0">
            <a:solidFill>
              <a:schemeClr val="tx1"/>
            </a:solidFill>
          </a:endParaRPr>
        </a:p>
      </dgm:t>
    </dgm:pt>
    <dgm:pt modelId="{D3D644C8-A6C8-42A6-98B1-E158B63B8910}" type="parTrans" cxnId="{96551C07-84DB-43C3-97B4-A5DDF0EB4003}">
      <dgm:prSet/>
      <dgm:spPr/>
      <dgm:t>
        <a:bodyPr/>
        <a:lstStyle/>
        <a:p>
          <a:endParaRPr lang="en-US"/>
        </a:p>
      </dgm:t>
    </dgm:pt>
    <dgm:pt modelId="{29E4D588-798C-47F5-8B5A-75D895F72B4A}" type="sibTrans" cxnId="{96551C07-84DB-43C3-97B4-A5DDF0EB4003}">
      <dgm:prSet/>
      <dgm:spPr/>
      <dgm:t>
        <a:bodyPr/>
        <a:lstStyle/>
        <a:p>
          <a:endParaRPr lang="en-US"/>
        </a:p>
      </dgm:t>
    </dgm:pt>
    <dgm:pt modelId="{8DFDC76F-A697-44E2-BEC0-B69E5BCA5197}" type="pres">
      <dgm:prSet presAssocID="{6094911F-E2AC-4FAF-AC3D-DAF7B4C11989}" presName="linear" presStyleCnt="0">
        <dgm:presLayoutVars>
          <dgm:animLvl val="lvl"/>
          <dgm:resizeHandles val="exact"/>
        </dgm:presLayoutVars>
      </dgm:prSet>
      <dgm:spPr/>
    </dgm:pt>
    <dgm:pt modelId="{92C03EC2-E933-4D3F-81F4-3790F76C636C}" type="pres">
      <dgm:prSet presAssocID="{34A35825-1900-48B0-A1B4-5A0BE1119F2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1D80D3D1-D0D0-465B-A4CA-6585F7473F56}" type="pres">
      <dgm:prSet presAssocID="{6573932B-9D17-42D1-9594-92102B4F82E4}" presName="spacer" presStyleCnt="0"/>
      <dgm:spPr/>
    </dgm:pt>
    <dgm:pt modelId="{8B3AF9B4-3163-4938-ABD8-F7624B580514}" type="pres">
      <dgm:prSet presAssocID="{B4553EF4-32B2-45BC-A7CA-B96F31FA03A4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19466C7F-1FFA-4B00-AA49-7A0E57A85905}" type="pres">
      <dgm:prSet presAssocID="{B3E3D0A6-91DC-4400-B9E7-EE9F632FC694}" presName="spacer" presStyleCnt="0"/>
      <dgm:spPr/>
    </dgm:pt>
    <dgm:pt modelId="{492BAFDF-F803-4A3F-8837-5FA15E80F3BA}" type="pres">
      <dgm:prSet presAssocID="{C05E0EC4-6C3E-417D-9564-82ACE454B1B8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6F1F6C1B-DE08-49F3-B918-BC0F2687243E}" type="pres">
      <dgm:prSet presAssocID="{06EA63BE-5EB6-4F63-B914-A96E68FB94B7}" presName="spacer" presStyleCnt="0"/>
      <dgm:spPr/>
    </dgm:pt>
    <dgm:pt modelId="{CAE4B491-B9B3-481B-9AF1-26ECAA638801}" type="pres">
      <dgm:prSet presAssocID="{9F68C26C-7D3E-4946-B5FE-797D833F473E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048AE4E5-EE2D-4E3F-868D-563A0830DF55}" type="pres">
      <dgm:prSet presAssocID="{72DBCC34-0D85-474F-8BA4-C3665B7CE2FF}" presName="spacer" presStyleCnt="0"/>
      <dgm:spPr/>
    </dgm:pt>
    <dgm:pt modelId="{9DDCEFF2-7BBB-4F12-9CA8-DEC1AB5BD88E}" type="pres">
      <dgm:prSet presAssocID="{874E2E39-F955-4081-BC55-DA9468B1D1FC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F8B0DF0C-3435-4608-90B7-AEC9A7293FBC}" type="pres">
      <dgm:prSet presAssocID="{74C4C5D9-32DA-4F7B-8692-EC2FC121219A}" presName="spacer" presStyleCnt="0"/>
      <dgm:spPr/>
    </dgm:pt>
    <dgm:pt modelId="{D11CD8B0-0F72-4283-BF46-75DE7A6FAEBC}" type="pres">
      <dgm:prSet presAssocID="{441D475A-1495-42CD-BE84-9F6459131C21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2AF5E811-3207-42BB-BFF9-9AE8BB12AD09}" type="pres">
      <dgm:prSet presAssocID="{80FA54FD-77AA-498C-94A6-116F98679ECB}" presName="spacer" presStyleCnt="0"/>
      <dgm:spPr/>
    </dgm:pt>
    <dgm:pt modelId="{76F26677-4C86-4C79-91E0-B0832AC646D9}" type="pres">
      <dgm:prSet presAssocID="{A5F425D4-BDCC-442E-809E-7A919B58B9E4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96551C07-84DB-43C3-97B4-A5DDF0EB4003}" srcId="{6094911F-E2AC-4FAF-AC3D-DAF7B4C11989}" destId="{A5F425D4-BDCC-442E-809E-7A919B58B9E4}" srcOrd="6" destOrd="0" parTransId="{D3D644C8-A6C8-42A6-98B1-E158B63B8910}" sibTransId="{29E4D588-798C-47F5-8B5A-75D895F72B4A}"/>
    <dgm:cxn modelId="{E9AD1A0D-8591-4544-BA18-307713EADF43}" type="presOf" srcId="{874E2E39-F955-4081-BC55-DA9468B1D1FC}" destId="{9DDCEFF2-7BBB-4F12-9CA8-DEC1AB5BD88E}" srcOrd="0" destOrd="0" presId="urn:microsoft.com/office/officeart/2005/8/layout/vList2"/>
    <dgm:cxn modelId="{35D6E11D-7CD3-4556-9981-D09147409F1F}" type="presOf" srcId="{B4553EF4-32B2-45BC-A7CA-B96F31FA03A4}" destId="{8B3AF9B4-3163-4938-ABD8-F7624B580514}" srcOrd="0" destOrd="0" presId="urn:microsoft.com/office/officeart/2005/8/layout/vList2"/>
    <dgm:cxn modelId="{37428B26-2C9A-400F-95FD-5CC8D5BD69D2}" type="presOf" srcId="{441D475A-1495-42CD-BE84-9F6459131C21}" destId="{D11CD8B0-0F72-4283-BF46-75DE7A6FAEBC}" srcOrd="0" destOrd="0" presId="urn:microsoft.com/office/officeart/2005/8/layout/vList2"/>
    <dgm:cxn modelId="{951EF22F-E1D3-4FB3-BD1C-B09517810D71}" srcId="{6094911F-E2AC-4FAF-AC3D-DAF7B4C11989}" destId="{441D475A-1495-42CD-BE84-9F6459131C21}" srcOrd="5" destOrd="0" parTransId="{413FA549-756F-444E-9FBA-C4DFECEDB1C1}" sibTransId="{80FA54FD-77AA-498C-94A6-116F98679ECB}"/>
    <dgm:cxn modelId="{0CC74032-E086-4443-B506-172D155F5D97}" srcId="{6094911F-E2AC-4FAF-AC3D-DAF7B4C11989}" destId="{C05E0EC4-6C3E-417D-9564-82ACE454B1B8}" srcOrd="2" destOrd="0" parTransId="{B4D4E595-229D-48E1-839B-043C1D100993}" sibTransId="{06EA63BE-5EB6-4F63-B914-A96E68FB94B7}"/>
    <dgm:cxn modelId="{4A895D63-1CF1-40FD-A219-0F18157FCCFF}" srcId="{6094911F-E2AC-4FAF-AC3D-DAF7B4C11989}" destId="{B4553EF4-32B2-45BC-A7CA-B96F31FA03A4}" srcOrd="1" destOrd="0" parTransId="{2680A866-C374-4E10-86E2-001F67ED5DC4}" sibTransId="{B3E3D0A6-91DC-4400-B9E7-EE9F632FC694}"/>
    <dgm:cxn modelId="{C9B1B244-690D-43D5-A168-F9AB1829AFEF}" type="presOf" srcId="{9F68C26C-7D3E-4946-B5FE-797D833F473E}" destId="{CAE4B491-B9B3-481B-9AF1-26ECAA638801}" srcOrd="0" destOrd="0" presId="urn:microsoft.com/office/officeart/2005/8/layout/vList2"/>
    <dgm:cxn modelId="{FAE79C6A-5592-446E-A4BD-044D584729BE}" srcId="{6094911F-E2AC-4FAF-AC3D-DAF7B4C11989}" destId="{34A35825-1900-48B0-A1B4-5A0BE1119F25}" srcOrd="0" destOrd="0" parTransId="{E483CB80-E9CF-4187-ADA1-E1960AED6D66}" sibTransId="{6573932B-9D17-42D1-9594-92102B4F82E4}"/>
    <dgm:cxn modelId="{94769E80-C0F8-4254-8C49-561BD12D1B21}" type="presOf" srcId="{A5F425D4-BDCC-442E-809E-7A919B58B9E4}" destId="{76F26677-4C86-4C79-91E0-B0832AC646D9}" srcOrd="0" destOrd="0" presId="urn:microsoft.com/office/officeart/2005/8/layout/vList2"/>
    <dgm:cxn modelId="{567F629D-25B4-41B7-9EAD-8A4F23E69525}" srcId="{6094911F-E2AC-4FAF-AC3D-DAF7B4C11989}" destId="{874E2E39-F955-4081-BC55-DA9468B1D1FC}" srcOrd="4" destOrd="0" parTransId="{30877C0F-DF13-47A8-909B-6CFFBEBD6E72}" sibTransId="{74C4C5D9-32DA-4F7B-8692-EC2FC121219A}"/>
    <dgm:cxn modelId="{A8FB23B7-1D32-44A2-89A7-CCE7FD28B76B}" type="presOf" srcId="{C05E0EC4-6C3E-417D-9564-82ACE454B1B8}" destId="{492BAFDF-F803-4A3F-8837-5FA15E80F3BA}" srcOrd="0" destOrd="0" presId="urn:microsoft.com/office/officeart/2005/8/layout/vList2"/>
    <dgm:cxn modelId="{853AC3CF-D067-4E9E-B4CE-B94BD4B8D37E}" type="presOf" srcId="{6094911F-E2AC-4FAF-AC3D-DAF7B4C11989}" destId="{8DFDC76F-A697-44E2-BEC0-B69E5BCA5197}" srcOrd="0" destOrd="0" presId="urn:microsoft.com/office/officeart/2005/8/layout/vList2"/>
    <dgm:cxn modelId="{4BA427EF-EBC5-4B06-B1BC-9D017247B897}" srcId="{6094911F-E2AC-4FAF-AC3D-DAF7B4C11989}" destId="{9F68C26C-7D3E-4946-B5FE-797D833F473E}" srcOrd="3" destOrd="0" parTransId="{BD9B1C4C-073F-420B-B30A-99D7563F67F7}" sibTransId="{72DBCC34-0D85-474F-8BA4-C3665B7CE2FF}"/>
    <dgm:cxn modelId="{8C640FFA-DE88-40D8-971A-1B1A5FACD3CF}" type="presOf" srcId="{34A35825-1900-48B0-A1B4-5A0BE1119F25}" destId="{92C03EC2-E933-4D3F-81F4-3790F76C636C}" srcOrd="0" destOrd="0" presId="urn:microsoft.com/office/officeart/2005/8/layout/vList2"/>
    <dgm:cxn modelId="{CF33AC74-F718-4FD2-8437-AF3BB7605CA5}" type="presParOf" srcId="{8DFDC76F-A697-44E2-BEC0-B69E5BCA5197}" destId="{92C03EC2-E933-4D3F-81F4-3790F76C636C}" srcOrd="0" destOrd="0" presId="urn:microsoft.com/office/officeart/2005/8/layout/vList2"/>
    <dgm:cxn modelId="{9B4D678B-BBA3-4475-B6F4-03A125F9B926}" type="presParOf" srcId="{8DFDC76F-A697-44E2-BEC0-B69E5BCA5197}" destId="{1D80D3D1-D0D0-465B-A4CA-6585F7473F56}" srcOrd="1" destOrd="0" presId="urn:microsoft.com/office/officeart/2005/8/layout/vList2"/>
    <dgm:cxn modelId="{61121FBC-1BDE-45C5-99DC-22CC241BEC8F}" type="presParOf" srcId="{8DFDC76F-A697-44E2-BEC0-B69E5BCA5197}" destId="{8B3AF9B4-3163-4938-ABD8-F7624B580514}" srcOrd="2" destOrd="0" presId="urn:microsoft.com/office/officeart/2005/8/layout/vList2"/>
    <dgm:cxn modelId="{3862E1CF-30A5-48E2-BFB0-5F0358BD95F4}" type="presParOf" srcId="{8DFDC76F-A697-44E2-BEC0-B69E5BCA5197}" destId="{19466C7F-1FFA-4B00-AA49-7A0E57A85905}" srcOrd="3" destOrd="0" presId="urn:microsoft.com/office/officeart/2005/8/layout/vList2"/>
    <dgm:cxn modelId="{0C288BEC-0D37-4A67-A368-564AB6FA0D48}" type="presParOf" srcId="{8DFDC76F-A697-44E2-BEC0-B69E5BCA5197}" destId="{492BAFDF-F803-4A3F-8837-5FA15E80F3BA}" srcOrd="4" destOrd="0" presId="urn:microsoft.com/office/officeart/2005/8/layout/vList2"/>
    <dgm:cxn modelId="{40FA1174-F6DE-4ABD-8CFE-9879A92295EB}" type="presParOf" srcId="{8DFDC76F-A697-44E2-BEC0-B69E5BCA5197}" destId="{6F1F6C1B-DE08-49F3-B918-BC0F2687243E}" srcOrd="5" destOrd="0" presId="urn:microsoft.com/office/officeart/2005/8/layout/vList2"/>
    <dgm:cxn modelId="{DF98F533-8AD4-4D70-95F5-0C7F0564019D}" type="presParOf" srcId="{8DFDC76F-A697-44E2-BEC0-B69E5BCA5197}" destId="{CAE4B491-B9B3-481B-9AF1-26ECAA638801}" srcOrd="6" destOrd="0" presId="urn:microsoft.com/office/officeart/2005/8/layout/vList2"/>
    <dgm:cxn modelId="{BD256266-6AEC-4048-B393-9141FB618B1D}" type="presParOf" srcId="{8DFDC76F-A697-44E2-BEC0-B69E5BCA5197}" destId="{048AE4E5-EE2D-4E3F-868D-563A0830DF55}" srcOrd="7" destOrd="0" presId="urn:microsoft.com/office/officeart/2005/8/layout/vList2"/>
    <dgm:cxn modelId="{77B2832E-AA3D-4A50-8AC0-E9D9A494C598}" type="presParOf" srcId="{8DFDC76F-A697-44E2-BEC0-B69E5BCA5197}" destId="{9DDCEFF2-7BBB-4F12-9CA8-DEC1AB5BD88E}" srcOrd="8" destOrd="0" presId="urn:microsoft.com/office/officeart/2005/8/layout/vList2"/>
    <dgm:cxn modelId="{67884E3D-EA67-4EED-AD84-9B2E05D75197}" type="presParOf" srcId="{8DFDC76F-A697-44E2-BEC0-B69E5BCA5197}" destId="{F8B0DF0C-3435-4608-90B7-AEC9A7293FBC}" srcOrd="9" destOrd="0" presId="urn:microsoft.com/office/officeart/2005/8/layout/vList2"/>
    <dgm:cxn modelId="{3C950B69-3FDE-415A-A73A-BF9454F6A5DE}" type="presParOf" srcId="{8DFDC76F-A697-44E2-BEC0-B69E5BCA5197}" destId="{D11CD8B0-0F72-4283-BF46-75DE7A6FAEBC}" srcOrd="10" destOrd="0" presId="urn:microsoft.com/office/officeart/2005/8/layout/vList2"/>
    <dgm:cxn modelId="{E43B9529-3FB6-4D55-B3BE-C4026F87EDAB}" type="presParOf" srcId="{8DFDC76F-A697-44E2-BEC0-B69E5BCA5197}" destId="{2AF5E811-3207-42BB-BFF9-9AE8BB12AD09}" srcOrd="11" destOrd="0" presId="urn:microsoft.com/office/officeart/2005/8/layout/vList2"/>
    <dgm:cxn modelId="{D0205E58-A4EC-4770-875A-649A2953B91B}" type="presParOf" srcId="{8DFDC76F-A697-44E2-BEC0-B69E5BCA5197}" destId="{76F26677-4C86-4C79-91E0-B0832AC646D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E5EB5B3-EF25-47DC-B07B-6CBAFDD4E7F1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BB7D7A-7D8B-41FC-9DDD-168458FF6236}">
      <dgm:prSet/>
      <dgm:spPr/>
      <dgm:t>
        <a:bodyPr/>
        <a:lstStyle/>
        <a:p>
          <a:r>
            <a:rPr lang="en-GB" dirty="0"/>
            <a:t>Campaigns-Alcohol awareness Week</a:t>
          </a:r>
          <a:endParaRPr lang="en-US" dirty="0"/>
        </a:p>
      </dgm:t>
    </dgm:pt>
    <dgm:pt modelId="{57C9463B-753A-4365-B789-9DBBC3A2E6A0}" type="parTrans" cxnId="{A9CFA6B3-0495-4D24-8BCF-35E80C66704E}">
      <dgm:prSet/>
      <dgm:spPr/>
      <dgm:t>
        <a:bodyPr/>
        <a:lstStyle/>
        <a:p>
          <a:endParaRPr lang="en-US"/>
        </a:p>
      </dgm:t>
    </dgm:pt>
    <dgm:pt modelId="{3D299818-CDA9-476D-9615-4A0C2D6FFA5B}" type="sibTrans" cxnId="{A9CFA6B3-0495-4D24-8BCF-35E80C66704E}">
      <dgm:prSet/>
      <dgm:spPr/>
      <dgm:t>
        <a:bodyPr/>
        <a:lstStyle/>
        <a:p>
          <a:endParaRPr lang="en-US"/>
        </a:p>
      </dgm:t>
    </dgm:pt>
    <dgm:pt modelId="{3E69BE93-C8E6-4987-843D-49A2B1816872}">
      <dgm:prSet/>
      <dgm:spPr/>
      <dgm:t>
        <a:bodyPr/>
        <a:lstStyle/>
        <a:p>
          <a:r>
            <a:rPr lang="en-GB"/>
            <a:t>Presentations</a:t>
          </a:r>
          <a:endParaRPr lang="en-US"/>
        </a:p>
      </dgm:t>
    </dgm:pt>
    <dgm:pt modelId="{4E8AF88A-0ED3-4073-96AC-CB6B0C2BA3E4}" type="parTrans" cxnId="{40957028-536E-4B83-97E7-CC638AD2E1E5}">
      <dgm:prSet/>
      <dgm:spPr/>
      <dgm:t>
        <a:bodyPr/>
        <a:lstStyle/>
        <a:p>
          <a:endParaRPr lang="en-US"/>
        </a:p>
      </dgm:t>
    </dgm:pt>
    <dgm:pt modelId="{C404E721-4383-4156-9FFE-B56542B4DA80}" type="sibTrans" cxnId="{40957028-536E-4B83-97E7-CC638AD2E1E5}">
      <dgm:prSet/>
      <dgm:spPr/>
      <dgm:t>
        <a:bodyPr/>
        <a:lstStyle/>
        <a:p>
          <a:endParaRPr lang="en-US"/>
        </a:p>
      </dgm:t>
    </dgm:pt>
    <dgm:pt modelId="{59ACC8D1-7973-45C2-B64B-8615A28194D1}">
      <dgm:prSet/>
      <dgm:spPr/>
      <dgm:t>
        <a:bodyPr/>
        <a:lstStyle/>
        <a:p>
          <a:r>
            <a:rPr lang="en-GB"/>
            <a:t>Patient information leaflets/Flyers</a:t>
          </a:r>
          <a:endParaRPr lang="en-US"/>
        </a:p>
      </dgm:t>
    </dgm:pt>
    <dgm:pt modelId="{0CA40ED6-FDB6-4D18-9EC1-B30C81401AF2}" type="parTrans" cxnId="{AC13E971-F8C6-4B47-8DF0-44B49EF31C63}">
      <dgm:prSet/>
      <dgm:spPr/>
      <dgm:t>
        <a:bodyPr/>
        <a:lstStyle/>
        <a:p>
          <a:endParaRPr lang="en-US"/>
        </a:p>
      </dgm:t>
    </dgm:pt>
    <dgm:pt modelId="{BC962834-406D-4B65-9109-E1E5520DCB99}" type="sibTrans" cxnId="{AC13E971-F8C6-4B47-8DF0-44B49EF31C63}">
      <dgm:prSet/>
      <dgm:spPr/>
      <dgm:t>
        <a:bodyPr/>
        <a:lstStyle/>
        <a:p>
          <a:endParaRPr lang="en-US"/>
        </a:p>
      </dgm:t>
    </dgm:pt>
    <dgm:pt modelId="{D40C7474-4CA7-4928-99E9-FE3323EFD8C0}">
      <dgm:prSet/>
      <dgm:spPr/>
      <dgm:t>
        <a:bodyPr/>
        <a:lstStyle/>
        <a:p>
          <a:r>
            <a:rPr lang="en-GB"/>
            <a:t>Alcohol treatment centres</a:t>
          </a:r>
          <a:endParaRPr lang="en-US"/>
        </a:p>
      </dgm:t>
    </dgm:pt>
    <dgm:pt modelId="{6628D135-3D2E-4570-969A-D1D835FA3AB7}" type="parTrans" cxnId="{6EFDF7A7-0DCD-45EB-9D34-2EB8BBBCF6FA}">
      <dgm:prSet/>
      <dgm:spPr/>
      <dgm:t>
        <a:bodyPr/>
        <a:lstStyle/>
        <a:p>
          <a:endParaRPr lang="en-US"/>
        </a:p>
      </dgm:t>
    </dgm:pt>
    <dgm:pt modelId="{03F08D15-C3AD-405E-92F5-FF2C17E43E9D}" type="sibTrans" cxnId="{6EFDF7A7-0DCD-45EB-9D34-2EB8BBBCF6FA}">
      <dgm:prSet/>
      <dgm:spPr/>
      <dgm:t>
        <a:bodyPr/>
        <a:lstStyle/>
        <a:p>
          <a:endParaRPr lang="en-US"/>
        </a:p>
      </dgm:t>
    </dgm:pt>
    <dgm:pt modelId="{7DCA55D4-7D2B-4764-A4B4-49D9E96D9B22}">
      <dgm:prSet/>
      <dgm:spPr/>
      <dgm:t>
        <a:bodyPr/>
        <a:lstStyle/>
        <a:p>
          <a:r>
            <a:rPr lang="en-GB"/>
            <a:t>Health professionals</a:t>
          </a:r>
          <a:endParaRPr lang="en-US"/>
        </a:p>
      </dgm:t>
    </dgm:pt>
    <dgm:pt modelId="{CFCFED92-240B-4417-B0F0-A7FA592D385D}" type="parTrans" cxnId="{988EC1F1-C2F8-44B3-B2CE-6C271E6FC3F0}">
      <dgm:prSet/>
      <dgm:spPr/>
      <dgm:t>
        <a:bodyPr/>
        <a:lstStyle/>
        <a:p>
          <a:endParaRPr lang="en-US"/>
        </a:p>
      </dgm:t>
    </dgm:pt>
    <dgm:pt modelId="{91C70E4B-CFFA-43A7-A004-D8539749892A}" type="sibTrans" cxnId="{988EC1F1-C2F8-44B3-B2CE-6C271E6FC3F0}">
      <dgm:prSet/>
      <dgm:spPr/>
      <dgm:t>
        <a:bodyPr/>
        <a:lstStyle/>
        <a:p>
          <a:endParaRPr lang="en-US"/>
        </a:p>
      </dgm:t>
    </dgm:pt>
    <dgm:pt modelId="{1E61D819-8918-4CC3-803C-D6FACCF229BE}">
      <dgm:prSet/>
      <dgm:spPr/>
      <dgm:t>
        <a:bodyPr/>
        <a:lstStyle/>
        <a:p>
          <a:r>
            <a:rPr lang="en-GB"/>
            <a:t>Mutual aid</a:t>
          </a:r>
          <a:endParaRPr lang="en-US"/>
        </a:p>
      </dgm:t>
    </dgm:pt>
    <dgm:pt modelId="{293C32AA-8143-4F52-97C4-CEB8FFBCB5F9}" type="parTrans" cxnId="{29579728-6577-4F9A-933B-5932CD303383}">
      <dgm:prSet/>
      <dgm:spPr/>
      <dgm:t>
        <a:bodyPr/>
        <a:lstStyle/>
        <a:p>
          <a:endParaRPr lang="en-US"/>
        </a:p>
      </dgm:t>
    </dgm:pt>
    <dgm:pt modelId="{9D433E9C-7ED1-48B4-A956-CC89C6DD2DB0}" type="sibTrans" cxnId="{29579728-6577-4F9A-933B-5932CD303383}">
      <dgm:prSet/>
      <dgm:spPr/>
      <dgm:t>
        <a:bodyPr/>
        <a:lstStyle/>
        <a:p>
          <a:endParaRPr lang="en-US"/>
        </a:p>
      </dgm:t>
    </dgm:pt>
    <dgm:pt modelId="{28F754AB-A871-4235-A051-EB7A24372137}">
      <dgm:prSet/>
      <dgm:spPr/>
      <dgm:t>
        <a:bodyPr/>
        <a:lstStyle/>
        <a:p>
          <a:r>
            <a:rPr lang="en-GB" dirty="0"/>
            <a:t>Stakeholders</a:t>
          </a:r>
          <a:endParaRPr lang="en-US" dirty="0"/>
        </a:p>
      </dgm:t>
    </dgm:pt>
    <dgm:pt modelId="{9D8C4BA9-E427-4E5A-9EF8-D17A8F590693}" type="parTrans" cxnId="{45D468CC-E90C-46EF-BB08-9495338ABA59}">
      <dgm:prSet/>
      <dgm:spPr/>
      <dgm:t>
        <a:bodyPr/>
        <a:lstStyle/>
        <a:p>
          <a:endParaRPr lang="en-US"/>
        </a:p>
      </dgm:t>
    </dgm:pt>
    <dgm:pt modelId="{9E57F76A-3D0D-4CBB-8E26-72B7302A6493}" type="sibTrans" cxnId="{45D468CC-E90C-46EF-BB08-9495338ABA59}">
      <dgm:prSet/>
      <dgm:spPr/>
      <dgm:t>
        <a:bodyPr/>
        <a:lstStyle/>
        <a:p>
          <a:endParaRPr lang="en-US"/>
        </a:p>
      </dgm:t>
    </dgm:pt>
    <dgm:pt modelId="{EC236EEF-26B3-4D1C-9097-DC4FA457DBA0}" type="pres">
      <dgm:prSet presAssocID="{8E5EB5B3-EF25-47DC-B07B-6CBAFDD4E7F1}" presName="vert0" presStyleCnt="0">
        <dgm:presLayoutVars>
          <dgm:dir/>
          <dgm:animOne val="branch"/>
          <dgm:animLvl val="lvl"/>
        </dgm:presLayoutVars>
      </dgm:prSet>
      <dgm:spPr/>
    </dgm:pt>
    <dgm:pt modelId="{6917719B-DB00-410B-A17D-898C1D507A8E}" type="pres">
      <dgm:prSet presAssocID="{D9BB7D7A-7D8B-41FC-9DDD-168458FF6236}" presName="thickLine" presStyleLbl="alignNode1" presStyleIdx="0" presStyleCnt="7"/>
      <dgm:spPr/>
    </dgm:pt>
    <dgm:pt modelId="{DA3A4602-0CB5-4EA0-8F27-13483B09872D}" type="pres">
      <dgm:prSet presAssocID="{D9BB7D7A-7D8B-41FC-9DDD-168458FF6236}" presName="horz1" presStyleCnt="0"/>
      <dgm:spPr/>
    </dgm:pt>
    <dgm:pt modelId="{AF787655-948E-4E8D-B7B6-FBE9C8E78EB7}" type="pres">
      <dgm:prSet presAssocID="{D9BB7D7A-7D8B-41FC-9DDD-168458FF6236}" presName="tx1" presStyleLbl="revTx" presStyleIdx="0" presStyleCnt="7"/>
      <dgm:spPr/>
    </dgm:pt>
    <dgm:pt modelId="{B9FDCD78-A139-4C33-913A-5966F4290F9E}" type="pres">
      <dgm:prSet presAssocID="{D9BB7D7A-7D8B-41FC-9DDD-168458FF6236}" presName="vert1" presStyleCnt="0"/>
      <dgm:spPr/>
    </dgm:pt>
    <dgm:pt modelId="{CFDBBD74-28D0-4F48-98F1-353A7578E9DF}" type="pres">
      <dgm:prSet presAssocID="{3E69BE93-C8E6-4987-843D-49A2B1816872}" presName="thickLine" presStyleLbl="alignNode1" presStyleIdx="1" presStyleCnt="7"/>
      <dgm:spPr/>
    </dgm:pt>
    <dgm:pt modelId="{1D842057-2CB9-420F-8CB5-40799C99394F}" type="pres">
      <dgm:prSet presAssocID="{3E69BE93-C8E6-4987-843D-49A2B1816872}" presName="horz1" presStyleCnt="0"/>
      <dgm:spPr/>
    </dgm:pt>
    <dgm:pt modelId="{93FAF760-3F84-4703-8D63-2E6C9915E29B}" type="pres">
      <dgm:prSet presAssocID="{3E69BE93-C8E6-4987-843D-49A2B1816872}" presName="tx1" presStyleLbl="revTx" presStyleIdx="1" presStyleCnt="7"/>
      <dgm:spPr/>
    </dgm:pt>
    <dgm:pt modelId="{DE966865-4830-4795-9EB0-CCDB3AC1BD3F}" type="pres">
      <dgm:prSet presAssocID="{3E69BE93-C8E6-4987-843D-49A2B1816872}" presName="vert1" presStyleCnt="0"/>
      <dgm:spPr/>
    </dgm:pt>
    <dgm:pt modelId="{FA5A82E1-BCE6-40F3-B311-C117125539AA}" type="pres">
      <dgm:prSet presAssocID="{59ACC8D1-7973-45C2-B64B-8615A28194D1}" presName="thickLine" presStyleLbl="alignNode1" presStyleIdx="2" presStyleCnt="7"/>
      <dgm:spPr/>
    </dgm:pt>
    <dgm:pt modelId="{1B78E2C3-A7E7-44C5-A369-E456725FEEA3}" type="pres">
      <dgm:prSet presAssocID="{59ACC8D1-7973-45C2-B64B-8615A28194D1}" presName="horz1" presStyleCnt="0"/>
      <dgm:spPr/>
    </dgm:pt>
    <dgm:pt modelId="{26B08F5F-4FB9-465B-9651-86B8B6242CD0}" type="pres">
      <dgm:prSet presAssocID="{59ACC8D1-7973-45C2-B64B-8615A28194D1}" presName="tx1" presStyleLbl="revTx" presStyleIdx="2" presStyleCnt="7"/>
      <dgm:spPr/>
    </dgm:pt>
    <dgm:pt modelId="{2D60473F-EA14-46F1-9FF2-4272C725578A}" type="pres">
      <dgm:prSet presAssocID="{59ACC8D1-7973-45C2-B64B-8615A28194D1}" presName="vert1" presStyleCnt="0"/>
      <dgm:spPr/>
    </dgm:pt>
    <dgm:pt modelId="{254CC3F8-05A2-4509-9E28-934DB0F88CD6}" type="pres">
      <dgm:prSet presAssocID="{D40C7474-4CA7-4928-99E9-FE3323EFD8C0}" presName="thickLine" presStyleLbl="alignNode1" presStyleIdx="3" presStyleCnt="7"/>
      <dgm:spPr/>
    </dgm:pt>
    <dgm:pt modelId="{CBF1C803-B721-4925-940F-C08967026A88}" type="pres">
      <dgm:prSet presAssocID="{D40C7474-4CA7-4928-99E9-FE3323EFD8C0}" presName="horz1" presStyleCnt="0"/>
      <dgm:spPr/>
    </dgm:pt>
    <dgm:pt modelId="{B9DFCC0D-B85D-47A5-AA21-57B7F32F500C}" type="pres">
      <dgm:prSet presAssocID="{D40C7474-4CA7-4928-99E9-FE3323EFD8C0}" presName="tx1" presStyleLbl="revTx" presStyleIdx="3" presStyleCnt="7"/>
      <dgm:spPr/>
    </dgm:pt>
    <dgm:pt modelId="{19CDA4D5-8634-4E98-8AE4-43DE924ACC7F}" type="pres">
      <dgm:prSet presAssocID="{D40C7474-4CA7-4928-99E9-FE3323EFD8C0}" presName="vert1" presStyleCnt="0"/>
      <dgm:spPr/>
    </dgm:pt>
    <dgm:pt modelId="{8C4C6B84-7AA9-4FD8-A9F8-049E6C598BDD}" type="pres">
      <dgm:prSet presAssocID="{7DCA55D4-7D2B-4764-A4B4-49D9E96D9B22}" presName="thickLine" presStyleLbl="alignNode1" presStyleIdx="4" presStyleCnt="7"/>
      <dgm:spPr/>
    </dgm:pt>
    <dgm:pt modelId="{B979A97A-542F-40F5-95FC-16436D3549FF}" type="pres">
      <dgm:prSet presAssocID="{7DCA55D4-7D2B-4764-A4B4-49D9E96D9B22}" presName="horz1" presStyleCnt="0"/>
      <dgm:spPr/>
    </dgm:pt>
    <dgm:pt modelId="{84EA8476-3C3A-4754-880B-4AEF1ABEB2E7}" type="pres">
      <dgm:prSet presAssocID="{7DCA55D4-7D2B-4764-A4B4-49D9E96D9B22}" presName="tx1" presStyleLbl="revTx" presStyleIdx="4" presStyleCnt="7"/>
      <dgm:spPr/>
    </dgm:pt>
    <dgm:pt modelId="{BE1E3C82-997F-4B57-8808-38BEBD01A14F}" type="pres">
      <dgm:prSet presAssocID="{7DCA55D4-7D2B-4764-A4B4-49D9E96D9B22}" presName="vert1" presStyleCnt="0"/>
      <dgm:spPr/>
    </dgm:pt>
    <dgm:pt modelId="{8632B1D6-653A-4260-9A5B-33EAE7ECA1CF}" type="pres">
      <dgm:prSet presAssocID="{1E61D819-8918-4CC3-803C-D6FACCF229BE}" presName="thickLine" presStyleLbl="alignNode1" presStyleIdx="5" presStyleCnt="7"/>
      <dgm:spPr/>
    </dgm:pt>
    <dgm:pt modelId="{1989CD6C-9B68-4E1E-B7E6-3F558B185A3A}" type="pres">
      <dgm:prSet presAssocID="{1E61D819-8918-4CC3-803C-D6FACCF229BE}" presName="horz1" presStyleCnt="0"/>
      <dgm:spPr/>
    </dgm:pt>
    <dgm:pt modelId="{87E05966-137B-44E3-874A-56300559A8F9}" type="pres">
      <dgm:prSet presAssocID="{1E61D819-8918-4CC3-803C-D6FACCF229BE}" presName="tx1" presStyleLbl="revTx" presStyleIdx="5" presStyleCnt="7"/>
      <dgm:spPr/>
    </dgm:pt>
    <dgm:pt modelId="{875EAD0B-A23F-4FA5-81F1-735C3ACFB24A}" type="pres">
      <dgm:prSet presAssocID="{1E61D819-8918-4CC3-803C-D6FACCF229BE}" presName="vert1" presStyleCnt="0"/>
      <dgm:spPr/>
    </dgm:pt>
    <dgm:pt modelId="{52E1C8AD-DAFE-402D-A31B-D3846985C7B6}" type="pres">
      <dgm:prSet presAssocID="{28F754AB-A871-4235-A051-EB7A24372137}" presName="thickLine" presStyleLbl="alignNode1" presStyleIdx="6" presStyleCnt="7"/>
      <dgm:spPr/>
    </dgm:pt>
    <dgm:pt modelId="{D380A049-16C3-4193-AB3D-41EE61E8705C}" type="pres">
      <dgm:prSet presAssocID="{28F754AB-A871-4235-A051-EB7A24372137}" presName="horz1" presStyleCnt="0"/>
      <dgm:spPr/>
    </dgm:pt>
    <dgm:pt modelId="{CB7BD462-2444-464A-9B7D-6EF547D612A5}" type="pres">
      <dgm:prSet presAssocID="{28F754AB-A871-4235-A051-EB7A24372137}" presName="tx1" presStyleLbl="revTx" presStyleIdx="6" presStyleCnt="7"/>
      <dgm:spPr/>
    </dgm:pt>
    <dgm:pt modelId="{D8194C62-B463-4743-8DDF-B0689FDD0B7A}" type="pres">
      <dgm:prSet presAssocID="{28F754AB-A871-4235-A051-EB7A24372137}" presName="vert1" presStyleCnt="0"/>
      <dgm:spPr/>
    </dgm:pt>
  </dgm:ptLst>
  <dgm:cxnLst>
    <dgm:cxn modelId="{594B0F08-0B8D-4480-8D87-19CADC632BA8}" type="presOf" srcId="{8E5EB5B3-EF25-47DC-B07B-6CBAFDD4E7F1}" destId="{EC236EEF-26B3-4D1C-9097-DC4FA457DBA0}" srcOrd="0" destOrd="0" presId="urn:microsoft.com/office/officeart/2008/layout/LinedList"/>
    <dgm:cxn modelId="{F48B561A-260E-4CDF-A4EA-34B6122AEB9F}" type="presOf" srcId="{3E69BE93-C8E6-4987-843D-49A2B1816872}" destId="{93FAF760-3F84-4703-8D63-2E6C9915E29B}" srcOrd="0" destOrd="0" presId="urn:microsoft.com/office/officeart/2008/layout/LinedList"/>
    <dgm:cxn modelId="{40957028-536E-4B83-97E7-CC638AD2E1E5}" srcId="{8E5EB5B3-EF25-47DC-B07B-6CBAFDD4E7F1}" destId="{3E69BE93-C8E6-4987-843D-49A2B1816872}" srcOrd="1" destOrd="0" parTransId="{4E8AF88A-0ED3-4073-96AC-CB6B0C2BA3E4}" sibTransId="{C404E721-4383-4156-9FFE-B56542B4DA80}"/>
    <dgm:cxn modelId="{29579728-6577-4F9A-933B-5932CD303383}" srcId="{8E5EB5B3-EF25-47DC-B07B-6CBAFDD4E7F1}" destId="{1E61D819-8918-4CC3-803C-D6FACCF229BE}" srcOrd="5" destOrd="0" parTransId="{293C32AA-8143-4F52-97C4-CEB8FFBCB5F9}" sibTransId="{9D433E9C-7ED1-48B4-A956-CC89C6DD2DB0}"/>
    <dgm:cxn modelId="{1559C029-41A3-4E36-9652-C8ED1BDD5D85}" type="presOf" srcId="{1E61D819-8918-4CC3-803C-D6FACCF229BE}" destId="{87E05966-137B-44E3-874A-56300559A8F9}" srcOrd="0" destOrd="0" presId="urn:microsoft.com/office/officeart/2008/layout/LinedList"/>
    <dgm:cxn modelId="{6EF96432-81E7-459A-AFAA-C76ED161ED21}" type="presOf" srcId="{7DCA55D4-7D2B-4764-A4B4-49D9E96D9B22}" destId="{84EA8476-3C3A-4754-880B-4AEF1ABEB2E7}" srcOrd="0" destOrd="0" presId="urn:microsoft.com/office/officeart/2008/layout/LinedList"/>
    <dgm:cxn modelId="{4BE97937-040E-4214-81FC-E9D58C938B7F}" type="presOf" srcId="{28F754AB-A871-4235-A051-EB7A24372137}" destId="{CB7BD462-2444-464A-9B7D-6EF547D612A5}" srcOrd="0" destOrd="0" presId="urn:microsoft.com/office/officeart/2008/layout/LinedList"/>
    <dgm:cxn modelId="{AC13E971-F8C6-4B47-8DF0-44B49EF31C63}" srcId="{8E5EB5B3-EF25-47DC-B07B-6CBAFDD4E7F1}" destId="{59ACC8D1-7973-45C2-B64B-8615A28194D1}" srcOrd="2" destOrd="0" parTransId="{0CA40ED6-FDB6-4D18-9EC1-B30C81401AF2}" sibTransId="{BC962834-406D-4B65-9109-E1E5520DCB99}"/>
    <dgm:cxn modelId="{4D086578-68C2-464B-B275-00ED26F741ED}" type="presOf" srcId="{D9BB7D7A-7D8B-41FC-9DDD-168458FF6236}" destId="{AF787655-948E-4E8D-B7B6-FBE9C8E78EB7}" srcOrd="0" destOrd="0" presId="urn:microsoft.com/office/officeart/2008/layout/LinedList"/>
    <dgm:cxn modelId="{EFEBB87F-BD2D-4E7E-A565-7AC8D69A89A7}" type="presOf" srcId="{59ACC8D1-7973-45C2-B64B-8615A28194D1}" destId="{26B08F5F-4FB9-465B-9651-86B8B6242CD0}" srcOrd="0" destOrd="0" presId="urn:microsoft.com/office/officeart/2008/layout/LinedList"/>
    <dgm:cxn modelId="{6EFDF7A7-0DCD-45EB-9D34-2EB8BBBCF6FA}" srcId="{8E5EB5B3-EF25-47DC-B07B-6CBAFDD4E7F1}" destId="{D40C7474-4CA7-4928-99E9-FE3323EFD8C0}" srcOrd="3" destOrd="0" parTransId="{6628D135-3D2E-4570-969A-D1D835FA3AB7}" sibTransId="{03F08D15-C3AD-405E-92F5-FF2C17E43E9D}"/>
    <dgm:cxn modelId="{A9CFA6B3-0495-4D24-8BCF-35E80C66704E}" srcId="{8E5EB5B3-EF25-47DC-B07B-6CBAFDD4E7F1}" destId="{D9BB7D7A-7D8B-41FC-9DDD-168458FF6236}" srcOrd="0" destOrd="0" parTransId="{57C9463B-753A-4365-B789-9DBBC3A2E6A0}" sibTransId="{3D299818-CDA9-476D-9615-4A0C2D6FFA5B}"/>
    <dgm:cxn modelId="{EEA0B8C9-5E66-4BB1-9B6F-C748AE34162A}" type="presOf" srcId="{D40C7474-4CA7-4928-99E9-FE3323EFD8C0}" destId="{B9DFCC0D-B85D-47A5-AA21-57B7F32F500C}" srcOrd="0" destOrd="0" presId="urn:microsoft.com/office/officeart/2008/layout/LinedList"/>
    <dgm:cxn modelId="{45D468CC-E90C-46EF-BB08-9495338ABA59}" srcId="{8E5EB5B3-EF25-47DC-B07B-6CBAFDD4E7F1}" destId="{28F754AB-A871-4235-A051-EB7A24372137}" srcOrd="6" destOrd="0" parTransId="{9D8C4BA9-E427-4E5A-9EF8-D17A8F590693}" sibTransId="{9E57F76A-3D0D-4CBB-8E26-72B7302A6493}"/>
    <dgm:cxn modelId="{988EC1F1-C2F8-44B3-B2CE-6C271E6FC3F0}" srcId="{8E5EB5B3-EF25-47DC-B07B-6CBAFDD4E7F1}" destId="{7DCA55D4-7D2B-4764-A4B4-49D9E96D9B22}" srcOrd="4" destOrd="0" parTransId="{CFCFED92-240B-4417-B0F0-A7FA592D385D}" sibTransId="{91C70E4B-CFFA-43A7-A004-D8539749892A}"/>
    <dgm:cxn modelId="{B306500C-2165-42BE-85E8-E0D439BA9DB1}" type="presParOf" srcId="{EC236EEF-26B3-4D1C-9097-DC4FA457DBA0}" destId="{6917719B-DB00-410B-A17D-898C1D507A8E}" srcOrd="0" destOrd="0" presId="urn:microsoft.com/office/officeart/2008/layout/LinedList"/>
    <dgm:cxn modelId="{EFBEED75-0E18-49D8-BF1E-F4FF9DBDDBE6}" type="presParOf" srcId="{EC236EEF-26B3-4D1C-9097-DC4FA457DBA0}" destId="{DA3A4602-0CB5-4EA0-8F27-13483B09872D}" srcOrd="1" destOrd="0" presId="urn:microsoft.com/office/officeart/2008/layout/LinedList"/>
    <dgm:cxn modelId="{93A20174-7AAB-4E92-A351-34E59E26AAF0}" type="presParOf" srcId="{DA3A4602-0CB5-4EA0-8F27-13483B09872D}" destId="{AF787655-948E-4E8D-B7B6-FBE9C8E78EB7}" srcOrd="0" destOrd="0" presId="urn:microsoft.com/office/officeart/2008/layout/LinedList"/>
    <dgm:cxn modelId="{3140049A-5CBC-4DD4-AAE2-A3A406E93580}" type="presParOf" srcId="{DA3A4602-0CB5-4EA0-8F27-13483B09872D}" destId="{B9FDCD78-A139-4C33-913A-5966F4290F9E}" srcOrd="1" destOrd="0" presId="urn:microsoft.com/office/officeart/2008/layout/LinedList"/>
    <dgm:cxn modelId="{6D6C2D57-BF14-4E9A-8334-2F599B9D7BA6}" type="presParOf" srcId="{EC236EEF-26B3-4D1C-9097-DC4FA457DBA0}" destId="{CFDBBD74-28D0-4F48-98F1-353A7578E9DF}" srcOrd="2" destOrd="0" presId="urn:microsoft.com/office/officeart/2008/layout/LinedList"/>
    <dgm:cxn modelId="{F7396FDF-DD2C-4017-88E2-4E0BA4AEA7F3}" type="presParOf" srcId="{EC236EEF-26B3-4D1C-9097-DC4FA457DBA0}" destId="{1D842057-2CB9-420F-8CB5-40799C99394F}" srcOrd="3" destOrd="0" presId="urn:microsoft.com/office/officeart/2008/layout/LinedList"/>
    <dgm:cxn modelId="{DEFFAE29-085C-44BE-8D05-18E44A06EB0F}" type="presParOf" srcId="{1D842057-2CB9-420F-8CB5-40799C99394F}" destId="{93FAF760-3F84-4703-8D63-2E6C9915E29B}" srcOrd="0" destOrd="0" presId="urn:microsoft.com/office/officeart/2008/layout/LinedList"/>
    <dgm:cxn modelId="{8672E3DE-131A-42E6-92B1-ABA509222506}" type="presParOf" srcId="{1D842057-2CB9-420F-8CB5-40799C99394F}" destId="{DE966865-4830-4795-9EB0-CCDB3AC1BD3F}" srcOrd="1" destOrd="0" presId="urn:microsoft.com/office/officeart/2008/layout/LinedList"/>
    <dgm:cxn modelId="{453CB7CE-09D9-4B05-86D4-3B66B713B941}" type="presParOf" srcId="{EC236EEF-26B3-4D1C-9097-DC4FA457DBA0}" destId="{FA5A82E1-BCE6-40F3-B311-C117125539AA}" srcOrd="4" destOrd="0" presId="urn:microsoft.com/office/officeart/2008/layout/LinedList"/>
    <dgm:cxn modelId="{1FDEA4EF-C917-4A14-8AD4-36917B50BEC7}" type="presParOf" srcId="{EC236EEF-26B3-4D1C-9097-DC4FA457DBA0}" destId="{1B78E2C3-A7E7-44C5-A369-E456725FEEA3}" srcOrd="5" destOrd="0" presId="urn:microsoft.com/office/officeart/2008/layout/LinedList"/>
    <dgm:cxn modelId="{3AAE380C-8CA9-4524-8D29-2F13D3E8861C}" type="presParOf" srcId="{1B78E2C3-A7E7-44C5-A369-E456725FEEA3}" destId="{26B08F5F-4FB9-465B-9651-86B8B6242CD0}" srcOrd="0" destOrd="0" presId="urn:microsoft.com/office/officeart/2008/layout/LinedList"/>
    <dgm:cxn modelId="{FE901441-23C2-461A-8841-C62B6CAC9DB0}" type="presParOf" srcId="{1B78E2C3-A7E7-44C5-A369-E456725FEEA3}" destId="{2D60473F-EA14-46F1-9FF2-4272C725578A}" srcOrd="1" destOrd="0" presId="urn:microsoft.com/office/officeart/2008/layout/LinedList"/>
    <dgm:cxn modelId="{520C2EDA-9A02-4FA9-AF3F-1C19B28934C3}" type="presParOf" srcId="{EC236EEF-26B3-4D1C-9097-DC4FA457DBA0}" destId="{254CC3F8-05A2-4509-9E28-934DB0F88CD6}" srcOrd="6" destOrd="0" presId="urn:microsoft.com/office/officeart/2008/layout/LinedList"/>
    <dgm:cxn modelId="{0A05F012-1A40-4AF4-A816-45DBCE6DFC07}" type="presParOf" srcId="{EC236EEF-26B3-4D1C-9097-DC4FA457DBA0}" destId="{CBF1C803-B721-4925-940F-C08967026A88}" srcOrd="7" destOrd="0" presId="urn:microsoft.com/office/officeart/2008/layout/LinedList"/>
    <dgm:cxn modelId="{2127007A-FF61-4C6C-BB58-76BC9FC08305}" type="presParOf" srcId="{CBF1C803-B721-4925-940F-C08967026A88}" destId="{B9DFCC0D-B85D-47A5-AA21-57B7F32F500C}" srcOrd="0" destOrd="0" presId="urn:microsoft.com/office/officeart/2008/layout/LinedList"/>
    <dgm:cxn modelId="{26445255-B272-4845-8041-DADC2A8A4657}" type="presParOf" srcId="{CBF1C803-B721-4925-940F-C08967026A88}" destId="{19CDA4D5-8634-4E98-8AE4-43DE924ACC7F}" srcOrd="1" destOrd="0" presId="urn:microsoft.com/office/officeart/2008/layout/LinedList"/>
    <dgm:cxn modelId="{82EFAA70-5E76-43ED-ADCC-2B13C91589CF}" type="presParOf" srcId="{EC236EEF-26B3-4D1C-9097-DC4FA457DBA0}" destId="{8C4C6B84-7AA9-4FD8-A9F8-049E6C598BDD}" srcOrd="8" destOrd="0" presId="urn:microsoft.com/office/officeart/2008/layout/LinedList"/>
    <dgm:cxn modelId="{3BA85B3D-B005-4AFB-83EF-C1AE6C2630CA}" type="presParOf" srcId="{EC236EEF-26B3-4D1C-9097-DC4FA457DBA0}" destId="{B979A97A-542F-40F5-95FC-16436D3549FF}" srcOrd="9" destOrd="0" presId="urn:microsoft.com/office/officeart/2008/layout/LinedList"/>
    <dgm:cxn modelId="{CD0F8EA4-6EE2-49D2-84CE-1DA850CB63E1}" type="presParOf" srcId="{B979A97A-542F-40F5-95FC-16436D3549FF}" destId="{84EA8476-3C3A-4754-880B-4AEF1ABEB2E7}" srcOrd="0" destOrd="0" presId="urn:microsoft.com/office/officeart/2008/layout/LinedList"/>
    <dgm:cxn modelId="{EF92DBAC-98E4-4ACA-8CFB-9025A0B27B93}" type="presParOf" srcId="{B979A97A-542F-40F5-95FC-16436D3549FF}" destId="{BE1E3C82-997F-4B57-8808-38BEBD01A14F}" srcOrd="1" destOrd="0" presId="urn:microsoft.com/office/officeart/2008/layout/LinedList"/>
    <dgm:cxn modelId="{BFDA0E9D-640A-484D-B3C6-E23AD5CD85C3}" type="presParOf" srcId="{EC236EEF-26B3-4D1C-9097-DC4FA457DBA0}" destId="{8632B1D6-653A-4260-9A5B-33EAE7ECA1CF}" srcOrd="10" destOrd="0" presId="urn:microsoft.com/office/officeart/2008/layout/LinedList"/>
    <dgm:cxn modelId="{729E588B-BA9B-42B0-8232-EB187F4D34E8}" type="presParOf" srcId="{EC236EEF-26B3-4D1C-9097-DC4FA457DBA0}" destId="{1989CD6C-9B68-4E1E-B7E6-3F558B185A3A}" srcOrd="11" destOrd="0" presId="urn:microsoft.com/office/officeart/2008/layout/LinedList"/>
    <dgm:cxn modelId="{1B28910A-5513-4B42-82BA-A3FE0EB316F7}" type="presParOf" srcId="{1989CD6C-9B68-4E1E-B7E6-3F558B185A3A}" destId="{87E05966-137B-44E3-874A-56300559A8F9}" srcOrd="0" destOrd="0" presId="urn:microsoft.com/office/officeart/2008/layout/LinedList"/>
    <dgm:cxn modelId="{D96A6FA2-8287-439F-A254-DB4A8ED6C9A2}" type="presParOf" srcId="{1989CD6C-9B68-4E1E-B7E6-3F558B185A3A}" destId="{875EAD0B-A23F-4FA5-81F1-735C3ACFB24A}" srcOrd="1" destOrd="0" presId="urn:microsoft.com/office/officeart/2008/layout/LinedList"/>
    <dgm:cxn modelId="{9B5C14DB-B15F-4AD8-98A6-C6A87991D668}" type="presParOf" srcId="{EC236EEF-26B3-4D1C-9097-DC4FA457DBA0}" destId="{52E1C8AD-DAFE-402D-A31B-D3846985C7B6}" srcOrd="12" destOrd="0" presId="urn:microsoft.com/office/officeart/2008/layout/LinedList"/>
    <dgm:cxn modelId="{08886A4E-4B42-40D4-8C22-920015E24969}" type="presParOf" srcId="{EC236EEF-26B3-4D1C-9097-DC4FA457DBA0}" destId="{D380A049-16C3-4193-AB3D-41EE61E8705C}" srcOrd="13" destOrd="0" presId="urn:microsoft.com/office/officeart/2008/layout/LinedList"/>
    <dgm:cxn modelId="{A3FC33D0-48CB-4988-94AA-415D52D1CBBE}" type="presParOf" srcId="{D380A049-16C3-4193-AB3D-41EE61E8705C}" destId="{CB7BD462-2444-464A-9B7D-6EF547D612A5}" srcOrd="0" destOrd="0" presId="urn:microsoft.com/office/officeart/2008/layout/LinedList"/>
    <dgm:cxn modelId="{56A9F7F2-86B2-4DD3-8509-CFAC7E074C72}" type="presParOf" srcId="{D380A049-16C3-4193-AB3D-41EE61E8705C}" destId="{D8194C62-B463-4743-8DDF-B0689FDD0B7A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D8B089B-D0FE-4323-AB2D-AE04FD3604D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3BC523-4077-4CAE-9B83-152F7ED172B5}">
      <dgm:prSet/>
      <dgm:spPr/>
      <dgm:t>
        <a:bodyPr/>
        <a:lstStyle/>
        <a:p>
          <a:r>
            <a:rPr lang="en-GB"/>
            <a:t>Employment opportunities</a:t>
          </a:r>
          <a:endParaRPr lang="en-US"/>
        </a:p>
      </dgm:t>
    </dgm:pt>
    <dgm:pt modelId="{D0B75ECE-023E-445D-AE29-40D0641CF397}" type="parTrans" cxnId="{E0C7C927-B06C-42F3-8B7E-65EADA2B7E0C}">
      <dgm:prSet/>
      <dgm:spPr/>
      <dgm:t>
        <a:bodyPr/>
        <a:lstStyle/>
        <a:p>
          <a:endParaRPr lang="en-US"/>
        </a:p>
      </dgm:t>
    </dgm:pt>
    <dgm:pt modelId="{0050CC38-0A5B-43A9-A4C3-A0E5F0B52FD4}" type="sibTrans" cxnId="{E0C7C927-B06C-42F3-8B7E-65EADA2B7E0C}">
      <dgm:prSet/>
      <dgm:spPr/>
      <dgm:t>
        <a:bodyPr/>
        <a:lstStyle/>
        <a:p>
          <a:endParaRPr lang="en-US"/>
        </a:p>
      </dgm:t>
    </dgm:pt>
    <dgm:pt modelId="{45B7A40F-19CF-408E-B365-ABF5D525AADA}">
      <dgm:prSet/>
      <dgm:spPr/>
      <dgm:t>
        <a:bodyPr/>
        <a:lstStyle/>
        <a:p>
          <a:r>
            <a:rPr lang="en-GB"/>
            <a:t>Training opportunities</a:t>
          </a:r>
          <a:endParaRPr lang="en-US"/>
        </a:p>
      </dgm:t>
    </dgm:pt>
    <dgm:pt modelId="{D1188945-3785-43CE-8C14-88B948960AA2}" type="parTrans" cxnId="{C27E6220-D62F-4022-AFCF-7C2FE74443AA}">
      <dgm:prSet/>
      <dgm:spPr/>
      <dgm:t>
        <a:bodyPr/>
        <a:lstStyle/>
        <a:p>
          <a:endParaRPr lang="en-US"/>
        </a:p>
      </dgm:t>
    </dgm:pt>
    <dgm:pt modelId="{C5B83CDC-8F03-4D9B-BC16-BD7A31052C82}" type="sibTrans" cxnId="{C27E6220-D62F-4022-AFCF-7C2FE74443AA}">
      <dgm:prSet/>
      <dgm:spPr/>
      <dgm:t>
        <a:bodyPr/>
        <a:lstStyle/>
        <a:p>
          <a:endParaRPr lang="en-US"/>
        </a:p>
      </dgm:t>
    </dgm:pt>
    <dgm:pt modelId="{2AE5A34C-02B0-4E69-8D17-18D51EC5410A}">
      <dgm:prSet/>
      <dgm:spPr/>
      <dgm:t>
        <a:bodyPr/>
        <a:lstStyle/>
        <a:p>
          <a:r>
            <a:rPr lang="en-GB"/>
            <a:t>Education opportunities</a:t>
          </a:r>
          <a:endParaRPr lang="en-US"/>
        </a:p>
      </dgm:t>
    </dgm:pt>
    <dgm:pt modelId="{C1222D6D-9967-410D-BF1A-9F36D87312B3}" type="parTrans" cxnId="{57CCF944-603F-434B-9349-E8D9A9F33B9D}">
      <dgm:prSet/>
      <dgm:spPr/>
      <dgm:t>
        <a:bodyPr/>
        <a:lstStyle/>
        <a:p>
          <a:endParaRPr lang="en-US"/>
        </a:p>
      </dgm:t>
    </dgm:pt>
    <dgm:pt modelId="{35950069-454F-4DF9-A8D1-C2C32733C772}" type="sibTrans" cxnId="{57CCF944-603F-434B-9349-E8D9A9F33B9D}">
      <dgm:prSet/>
      <dgm:spPr/>
      <dgm:t>
        <a:bodyPr/>
        <a:lstStyle/>
        <a:p>
          <a:endParaRPr lang="en-US"/>
        </a:p>
      </dgm:t>
    </dgm:pt>
    <dgm:pt modelId="{C2C4B741-F9E5-457B-B71B-9F71B33A9323}">
      <dgm:prSet/>
      <dgm:spPr/>
      <dgm:t>
        <a:bodyPr/>
        <a:lstStyle/>
        <a:p>
          <a:r>
            <a:rPr lang="en-GB"/>
            <a:t>Family and carers support services</a:t>
          </a:r>
          <a:endParaRPr lang="en-US"/>
        </a:p>
      </dgm:t>
    </dgm:pt>
    <dgm:pt modelId="{F559DB05-9611-44E7-9046-E6E1A0EDFC0C}" type="parTrans" cxnId="{8F7DD540-1379-40DA-8CEE-97218F8FEB0D}">
      <dgm:prSet/>
      <dgm:spPr/>
      <dgm:t>
        <a:bodyPr/>
        <a:lstStyle/>
        <a:p>
          <a:endParaRPr lang="en-US"/>
        </a:p>
      </dgm:t>
    </dgm:pt>
    <dgm:pt modelId="{5C4B124D-8770-4104-86AB-BC1B9E327BB3}" type="sibTrans" cxnId="{8F7DD540-1379-40DA-8CEE-97218F8FEB0D}">
      <dgm:prSet/>
      <dgm:spPr/>
      <dgm:t>
        <a:bodyPr/>
        <a:lstStyle/>
        <a:p>
          <a:endParaRPr lang="en-US"/>
        </a:p>
      </dgm:t>
    </dgm:pt>
    <dgm:pt modelId="{84B12434-8D33-4182-B2E6-72805F0BE770}">
      <dgm:prSet/>
      <dgm:spPr/>
      <dgm:t>
        <a:bodyPr/>
        <a:lstStyle/>
        <a:p>
          <a:r>
            <a:rPr lang="en-GB"/>
            <a:t>Stable and secure housing</a:t>
          </a:r>
          <a:endParaRPr lang="en-US"/>
        </a:p>
      </dgm:t>
    </dgm:pt>
    <dgm:pt modelId="{013FF80B-53EB-4244-A360-27FDCFACE8C0}" type="parTrans" cxnId="{5AC1461D-3B3C-460B-900B-FEDE5704B642}">
      <dgm:prSet/>
      <dgm:spPr/>
      <dgm:t>
        <a:bodyPr/>
        <a:lstStyle/>
        <a:p>
          <a:endParaRPr lang="en-US"/>
        </a:p>
      </dgm:t>
    </dgm:pt>
    <dgm:pt modelId="{B9CD75ED-BFF1-41F1-A130-BCD15FA15C02}" type="sibTrans" cxnId="{5AC1461D-3B3C-460B-900B-FEDE5704B642}">
      <dgm:prSet/>
      <dgm:spPr/>
      <dgm:t>
        <a:bodyPr/>
        <a:lstStyle/>
        <a:p>
          <a:endParaRPr lang="en-US"/>
        </a:p>
      </dgm:t>
    </dgm:pt>
    <dgm:pt modelId="{97FFE98A-BC26-4DCB-9F56-9A296B0FBB28}" type="pres">
      <dgm:prSet presAssocID="{BD8B089B-D0FE-4323-AB2D-AE04FD3604D8}" presName="linear" presStyleCnt="0">
        <dgm:presLayoutVars>
          <dgm:animLvl val="lvl"/>
          <dgm:resizeHandles val="exact"/>
        </dgm:presLayoutVars>
      </dgm:prSet>
      <dgm:spPr/>
    </dgm:pt>
    <dgm:pt modelId="{3B37F79E-5E62-4E02-A5F0-2B70D76C8BD3}" type="pres">
      <dgm:prSet presAssocID="{F13BC523-4077-4CAE-9B83-152F7ED172B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BA4FD93-93DF-40D5-B043-69CF871D8DAC}" type="pres">
      <dgm:prSet presAssocID="{0050CC38-0A5B-43A9-A4C3-A0E5F0B52FD4}" presName="spacer" presStyleCnt="0"/>
      <dgm:spPr/>
    </dgm:pt>
    <dgm:pt modelId="{94B93723-0660-49B3-87E0-3489BFA165EF}" type="pres">
      <dgm:prSet presAssocID="{45B7A40F-19CF-408E-B365-ABF5D525AAD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910A789-F42A-4CEC-B2F0-825EA348F660}" type="pres">
      <dgm:prSet presAssocID="{C5B83CDC-8F03-4D9B-BC16-BD7A31052C82}" presName="spacer" presStyleCnt="0"/>
      <dgm:spPr/>
    </dgm:pt>
    <dgm:pt modelId="{3321CD75-DABE-4C82-B55F-A1CF2B2A1993}" type="pres">
      <dgm:prSet presAssocID="{2AE5A34C-02B0-4E69-8D17-18D51EC5410A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B418D8FD-4216-4AD5-B3EF-96856BD69880}" type="pres">
      <dgm:prSet presAssocID="{35950069-454F-4DF9-A8D1-C2C32733C772}" presName="spacer" presStyleCnt="0"/>
      <dgm:spPr/>
    </dgm:pt>
    <dgm:pt modelId="{29C19E2A-DF63-4B74-92D5-A6D4047CE608}" type="pres">
      <dgm:prSet presAssocID="{C2C4B741-F9E5-457B-B71B-9F71B33A9323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4BCC76E-F80E-45B4-8810-F683C5FBCBDB}" type="pres">
      <dgm:prSet presAssocID="{5C4B124D-8770-4104-86AB-BC1B9E327BB3}" presName="spacer" presStyleCnt="0"/>
      <dgm:spPr/>
    </dgm:pt>
    <dgm:pt modelId="{0182515F-4F4C-424F-97EF-D5DDD73DD26F}" type="pres">
      <dgm:prSet presAssocID="{84B12434-8D33-4182-B2E6-72805F0BE77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7960AB0C-8619-4113-A5A7-EA45213B6919}" type="presOf" srcId="{F13BC523-4077-4CAE-9B83-152F7ED172B5}" destId="{3B37F79E-5E62-4E02-A5F0-2B70D76C8BD3}" srcOrd="0" destOrd="0" presId="urn:microsoft.com/office/officeart/2005/8/layout/vList2"/>
    <dgm:cxn modelId="{5AC1461D-3B3C-460B-900B-FEDE5704B642}" srcId="{BD8B089B-D0FE-4323-AB2D-AE04FD3604D8}" destId="{84B12434-8D33-4182-B2E6-72805F0BE770}" srcOrd="4" destOrd="0" parTransId="{013FF80B-53EB-4244-A360-27FDCFACE8C0}" sibTransId="{B9CD75ED-BFF1-41F1-A130-BCD15FA15C02}"/>
    <dgm:cxn modelId="{C27E6220-D62F-4022-AFCF-7C2FE74443AA}" srcId="{BD8B089B-D0FE-4323-AB2D-AE04FD3604D8}" destId="{45B7A40F-19CF-408E-B365-ABF5D525AADA}" srcOrd="1" destOrd="0" parTransId="{D1188945-3785-43CE-8C14-88B948960AA2}" sibTransId="{C5B83CDC-8F03-4D9B-BC16-BD7A31052C82}"/>
    <dgm:cxn modelId="{E0C7C927-B06C-42F3-8B7E-65EADA2B7E0C}" srcId="{BD8B089B-D0FE-4323-AB2D-AE04FD3604D8}" destId="{F13BC523-4077-4CAE-9B83-152F7ED172B5}" srcOrd="0" destOrd="0" parTransId="{D0B75ECE-023E-445D-AE29-40D0641CF397}" sibTransId="{0050CC38-0A5B-43A9-A4C3-A0E5F0B52FD4}"/>
    <dgm:cxn modelId="{8F7DD540-1379-40DA-8CEE-97218F8FEB0D}" srcId="{BD8B089B-D0FE-4323-AB2D-AE04FD3604D8}" destId="{C2C4B741-F9E5-457B-B71B-9F71B33A9323}" srcOrd="3" destOrd="0" parTransId="{F559DB05-9611-44E7-9046-E6E1A0EDFC0C}" sibTransId="{5C4B124D-8770-4104-86AB-BC1B9E327BB3}"/>
    <dgm:cxn modelId="{57CCF944-603F-434B-9349-E8D9A9F33B9D}" srcId="{BD8B089B-D0FE-4323-AB2D-AE04FD3604D8}" destId="{2AE5A34C-02B0-4E69-8D17-18D51EC5410A}" srcOrd="2" destOrd="0" parTransId="{C1222D6D-9967-410D-BF1A-9F36D87312B3}" sibTransId="{35950069-454F-4DF9-A8D1-C2C32733C772}"/>
    <dgm:cxn modelId="{E842784A-5824-48A8-9A0F-224A761CD488}" type="presOf" srcId="{84B12434-8D33-4182-B2E6-72805F0BE770}" destId="{0182515F-4F4C-424F-97EF-D5DDD73DD26F}" srcOrd="0" destOrd="0" presId="urn:microsoft.com/office/officeart/2005/8/layout/vList2"/>
    <dgm:cxn modelId="{075FE84A-2F4C-4925-AA2A-9ACC58BC5E1C}" type="presOf" srcId="{2AE5A34C-02B0-4E69-8D17-18D51EC5410A}" destId="{3321CD75-DABE-4C82-B55F-A1CF2B2A1993}" srcOrd="0" destOrd="0" presId="urn:microsoft.com/office/officeart/2005/8/layout/vList2"/>
    <dgm:cxn modelId="{A1B3DEB9-53AB-43F7-B5D9-D62BAFF8BE22}" type="presOf" srcId="{C2C4B741-F9E5-457B-B71B-9F71B33A9323}" destId="{29C19E2A-DF63-4B74-92D5-A6D4047CE608}" srcOrd="0" destOrd="0" presId="urn:microsoft.com/office/officeart/2005/8/layout/vList2"/>
    <dgm:cxn modelId="{8ECA71BA-1880-41C1-B30C-74954D66C7EC}" type="presOf" srcId="{BD8B089B-D0FE-4323-AB2D-AE04FD3604D8}" destId="{97FFE98A-BC26-4DCB-9F56-9A296B0FBB28}" srcOrd="0" destOrd="0" presId="urn:microsoft.com/office/officeart/2005/8/layout/vList2"/>
    <dgm:cxn modelId="{B23447C4-405B-4153-AD0E-34D0894B065E}" type="presOf" srcId="{45B7A40F-19CF-408E-B365-ABF5D525AADA}" destId="{94B93723-0660-49B3-87E0-3489BFA165EF}" srcOrd="0" destOrd="0" presId="urn:microsoft.com/office/officeart/2005/8/layout/vList2"/>
    <dgm:cxn modelId="{B6C36690-469A-45ED-A257-4EDD2F699518}" type="presParOf" srcId="{97FFE98A-BC26-4DCB-9F56-9A296B0FBB28}" destId="{3B37F79E-5E62-4E02-A5F0-2B70D76C8BD3}" srcOrd="0" destOrd="0" presId="urn:microsoft.com/office/officeart/2005/8/layout/vList2"/>
    <dgm:cxn modelId="{626D24C4-DE24-49EB-9099-E82A99D5C1C3}" type="presParOf" srcId="{97FFE98A-BC26-4DCB-9F56-9A296B0FBB28}" destId="{4BA4FD93-93DF-40D5-B043-69CF871D8DAC}" srcOrd="1" destOrd="0" presId="urn:microsoft.com/office/officeart/2005/8/layout/vList2"/>
    <dgm:cxn modelId="{F268E22A-EC70-4A3C-A8F4-40D6FF1DE6E7}" type="presParOf" srcId="{97FFE98A-BC26-4DCB-9F56-9A296B0FBB28}" destId="{94B93723-0660-49B3-87E0-3489BFA165EF}" srcOrd="2" destOrd="0" presId="urn:microsoft.com/office/officeart/2005/8/layout/vList2"/>
    <dgm:cxn modelId="{251941AA-280B-4E3D-98DC-6B6FACE0FF19}" type="presParOf" srcId="{97FFE98A-BC26-4DCB-9F56-9A296B0FBB28}" destId="{F910A789-F42A-4CEC-B2F0-825EA348F660}" srcOrd="3" destOrd="0" presId="urn:microsoft.com/office/officeart/2005/8/layout/vList2"/>
    <dgm:cxn modelId="{09CF6B6B-FE4C-4BB3-BD8F-5B2B71A08F7F}" type="presParOf" srcId="{97FFE98A-BC26-4DCB-9F56-9A296B0FBB28}" destId="{3321CD75-DABE-4C82-B55F-A1CF2B2A1993}" srcOrd="4" destOrd="0" presId="urn:microsoft.com/office/officeart/2005/8/layout/vList2"/>
    <dgm:cxn modelId="{2F489325-66AA-442B-8E99-6F20B5049CEF}" type="presParOf" srcId="{97FFE98A-BC26-4DCB-9F56-9A296B0FBB28}" destId="{B418D8FD-4216-4AD5-B3EF-96856BD69880}" srcOrd="5" destOrd="0" presId="urn:microsoft.com/office/officeart/2005/8/layout/vList2"/>
    <dgm:cxn modelId="{A24161F9-702A-4EE5-B711-4116A71312F0}" type="presParOf" srcId="{97FFE98A-BC26-4DCB-9F56-9A296B0FBB28}" destId="{29C19E2A-DF63-4B74-92D5-A6D4047CE608}" srcOrd="6" destOrd="0" presId="urn:microsoft.com/office/officeart/2005/8/layout/vList2"/>
    <dgm:cxn modelId="{F2BCCC01-C8E7-46B1-98E2-33936190E303}" type="presParOf" srcId="{97FFE98A-BC26-4DCB-9F56-9A296B0FBB28}" destId="{A4BCC76E-F80E-45B4-8810-F683C5FBCBDB}" srcOrd="7" destOrd="0" presId="urn:microsoft.com/office/officeart/2005/8/layout/vList2"/>
    <dgm:cxn modelId="{D5636412-889F-4341-A8FE-E6A2D1DE5603}" type="presParOf" srcId="{97FFE98A-BC26-4DCB-9F56-9A296B0FBB28}" destId="{0182515F-4F4C-424F-97EF-D5DDD73DD26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8E95FDA-D68A-4F24-9307-73B1BDB5B3F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E516CF5-D81F-46FA-AC3C-9A1B59F83C7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 dirty="0"/>
            <a:t>Community hubs across communities in the London borough of Lewisham that can offer harm min advice and signposting</a:t>
          </a:r>
          <a:endParaRPr lang="en-US" sz="1600" b="1" dirty="0"/>
        </a:p>
      </dgm:t>
    </dgm:pt>
    <dgm:pt modelId="{ECC7A0DC-8D97-47FA-9689-B1D8082BAB50}" type="parTrans" cxnId="{90B03AA6-2A5A-437E-B89B-FE1E4EA814FC}">
      <dgm:prSet/>
      <dgm:spPr/>
      <dgm:t>
        <a:bodyPr/>
        <a:lstStyle/>
        <a:p>
          <a:endParaRPr lang="en-US"/>
        </a:p>
      </dgm:t>
    </dgm:pt>
    <dgm:pt modelId="{C576DC1C-093E-4C26-85A3-1053D6B7A394}" type="sibTrans" cxnId="{90B03AA6-2A5A-437E-B89B-FE1E4EA814F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320AC89-A29E-4F14-BE3D-F41D40C6EA8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600" b="1" dirty="0"/>
            <a:t>More partnership working</a:t>
          </a:r>
          <a:endParaRPr lang="en-US" sz="1600" b="1" dirty="0"/>
        </a:p>
      </dgm:t>
    </dgm:pt>
    <dgm:pt modelId="{DD2DDA2A-EED4-4DBC-85C3-D0BF1659C448}" type="parTrans" cxnId="{5AEBA3C6-CA4F-417A-ACB0-933AB052D02F}">
      <dgm:prSet/>
      <dgm:spPr/>
      <dgm:t>
        <a:bodyPr/>
        <a:lstStyle/>
        <a:p>
          <a:endParaRPr lang="en-US"/>
        </a:p>
      </dgm:t>
    </dgm:pt>
    <dgm:pt modelId="{9F006B1A-116C-45CD-B1E8-97FAAE5766F3}" type="sibTrans" cxnId="{5AEBA3C6-CA4F-417A-ACB0-933AB052D02F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6C54C07-6506-4C27-A3DC-7A177E0101BD}">
      <dgm:prSet custT="1"/>
      <dgm:spPr/>
      <dgm:t>
        <a:bodyPr/>
        <a:lstStyle/>
        <a:p>
          <a:pPr>
            <a:lnSpc>
              <a:spcPct val="100000"/>
            </a:lnSpc>
          </a:pPr>
          <a:endParaRPr lang="en-GB" sz="1600" b="1" dirty="0"/>
        </a:p>
        <a:p>
          <a:pPr>
            <a:lnSpc>
              <a:spcPct val="100000"/>
            </a:lnSpc>
          </a:pPr>
          <a:r>
            <a:rPr lang="en-GB" sz="1600" b="1" dirty="0"/>
            <a:t>Bridging the gap in services for people who are neurodivergent, have severe learning difficulties, mental health </a:t>
          </a:r>
          <a:endParaRPr lang="en-US" sz="1600" b="1" dirty="0"/>
        </a:p>
      </dgm:t>
    </dgm:pt>
    <dgm:pt modelId="{588BE040-6504-4A0F-8898-6B9774D0D4A4}" type="parTrans" cxnId="{7A6EB6B0-4BBF-4504-9FF3-C033351415F8}">
      <dgm:prSet/>
      <dgm:spPr/>
      <dgm:t>
        <a:bodyPr/>
        <a:lstStyle/>
        <a:p>
          <a:endParaRPr lang="en-US"/>
        </a:p>
      </dgm:t>
    </dgm:pt>
    <dgm:pt modelId="{9C04C5BE-087B-45B9-8CB9-99B2ACFF20E1}" type="sibTrans" cxnId="{7A6EB6B0-4BBF-4504-9FF3-C033351415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16A9E0-DE01-4EF7-9EF0-86B53B2397F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Updating the current preferred providers list for residential rehabs</a:t>
          </a:r>
          <a:endParaRPr lang="en-US" b="1" dirty="0"/>
        </a:p>
      </dgm:t>
    </dgm:pt>
    <dgm:pt modelId="{23AA8912-4459-4D8D-B39A-532891DF4066}" type="parTrans" cxnId="{857C3B45-6862-4B9F-8D9D-7B34C1689D36}">
      <dgm:prSet/>
      <dgm:spPr/>
      <dgm:t>
        <a:bodyPr/>
        <a:lstStyle/>
        <a:p>
          <a:endParaRPr lang="en-US"/>
        </a:p>
      </dgm:t>
    </dgm:pt>
    <dgm:pt modelId="{66EA83E3-AA4B-4C3B-B668-BAC56300AA90}" type="sibTrans" cxnId="{857C3B45-6862-4B9F-8D9D-7B34C1689D3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EA645E1-94E2-4ABE-83AB-BDC3B3BF339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More support services employees and funding</a:t>
          </a:r>
          <a:endParaRPr lang="en-US" b="1" dirty="0"/>
        </a:p>
      </dgm:t>
    </dgm:pt>
    <dgm:pt modelId="{E0C2665D-AE96-491C-98EF-BE420A70ACA1}" type="parTrans" cxnId="{EAC76DA9-7F99-4AA3-9A4B-5F79E0AFCA4E}">
      <dgm:prSet/>
      <dgm:spPr/>
      <dgm:t>
        <a:bodyPr/>
        <a:lstStyle/>
        <a:p>
          <a:endParaRPr lang="en-US"/>
        </a:p>
      </dgm:t>
    </dgm:pt>
    <dgm:pt modelId="{2FF461A8-4C9E-4DEF-A5C9-D406D104C8CE}" type="sibTrans" cxnId="{EAC76DA9-7F99-4AA3-9A4B-5F79E0AFCA4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7CB3940-BD6D-4164-9A27-6F3F65FF5E0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More treatment, detox and rehabilitation centres</a:t>
          </a:r>
          <a:endParaRPr lang="en-US" b="1" dirty="0"/>
        </a:p>
      </dgm:t>
    </dgm:pt>
    <dgm:pt modelId="{9C617906-C923-47BE-9E39-C329B94B7AA9}" type="parTrans" cxnId="{6BD3921B-E37B-4E9D-80A0-D789C2F818A8}">
      <dgm:prSet/>
      <dgm:spPr/>
      <dgm:t>
        <a:bodyPr/>
        <a:lstStyle/>
        <a:p>
          <a:endParaRPr lang="en-US"/>
        </a:p>
      </dgm:t>
    </dgm:pt>
    <dgm:pt modelId="{F19BBDE8-D733-4823-B99E-63BDCFF854C7}" type="sibTrans" cxnId="{6BD3921B-E37B-4E9D-80A0-D789C2F818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4295FE1-275B-4989-9B2F-3356CE8F83C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Alcohol awareness to be delivered within  educational settings</a:t>
          </a:r>
          <a:endParaRPr lang="en-US" b="1" dirty="0"/>
        </a:p>
      </dgm:t>
    </dgm:pt>
    <dgm:pt modelId="{FF069AEF-53C2-4962-88D1-94847C495858}" type="parTrans" cxnId="{3692E31F-D33C-443D-955E-261EE0614BE3}">
      <dgm:prSet/>
      <dgm:spPr/>
      <dgm:t>
        <a:bodyPr/>
        <a:lstStyle/>
        <a:p>
          <a:endParaRPr lang="en-US"/>
        </a:p>
      </dgm:t>
    </dgm:pt>
    <dgm:pt modelId="{F48CC477-6DB5-4BE5-B787-5B5497C92246}" type="sibTrans" cxnId="{3692E31F-D33C-443D-955E-261EE0614BE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958A09C-F327-4A38-9C0A-42472655B90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 dirty="0"/>
            <a:t>Achieve wider stakeholder engagement</a:t>
          </a:r>
          <a:endParaRPr lang="en-US" b="1" dirty="0"/>
        </a:p>
      </dgm:t>
    </dgm:pt>
    <dgm:pt modelId="{A1682039-3948-4505-BEF2-3AC31E11412D}" type="parTrans" cxnId="{9429363E-950D-4E7F-B2C9-A0E3DE771C15}">
      <dgm:prSet/>
      <dgm:spPr/>
      <dgm:t>
        <a:bodyPr/>
        <a:lstStyle/>
        <a:p>
          <a:endParaRPr lang="en-US"/>
        </a:p>
      </dgm:t>
    </dgm:pt>
    <dgm:pt modelId="{2958C27D-C04E-462C-A45D-583204B2C8BA}" type="sibTrans" cxnId="{9429363E-950D-4E7F-B2C9-A0E3DE771C15}">
      <dgm:prSet/>
      <dgm:spPr/>
      <dgm:t>
        <a:bodyPr/>
        <a:lstStyle/>
        <a:p>
          <a:endParaRPr lang="en-US"/>
        </a:p>
      </dgm:t>
    </dgm:pt>
    <dgm:pt modelId="{187B1A6C-384F-4F28-8CC5-74E100494A96}" type="pres">
      <dgm:prSet presAssocID="{28E95FDA-D68A-4F24-9307-73B1BDB5B3FD}" presName="root" presStyleCnt="0">
        <dgm:presLayoutVars>
          <dgm:dir/>
          <dgm:resizeHandles val="exact"/>
        </dgm:presLayoutVars>
      </dgm:prSet>
      <dgm:spPr/>
    </dgm:pt>
    <dgm:pt modelId="{3B50E566-4585-490B-8867-7F434E29F292}" type="pres">
      <dgm:prSet presAssocID="{28E95FDA-D68A-4F24-9307-73B1BDB5B3FD}" presName="container" presStyleCnt="0">
        <dgm:presLayoutVars>
          <dgm:dir/>
          <dgm:resizeHandles val="exact"/>
        </dgm:presLayoutVars>
      </dgm:prSet>
      <dgm:spPr/>
    </dgm:pt>
    <dgm:pt modelId="{A227B47F-531F-4B18-8651-7D7656C80FE2}" type="pres">
      <dgm:prSet presAssocID="{BE516CF5-D81F-46FA-AC3C-9A1B59F83C70}" presName="compNode" presStyleCnt="0"/>
      <dgm:spPr/>
    </dgm:pt>
    <dgm:pt modelId="{6FFBE205-79F2-43D2-BDB0-6BAFDFC71B10}" type="pres">
      <dgm:prSet presAssocID="{BE516CF5-D81F-46FA-AC3C-9A1B59F83C70}" presName="iconBgRect" presStyleLbl="bgShp" presStyleIdx="0" presStyleCnt="8"/>
      <dgm:spPr/>
    </dgm:pt>
    <dgm:pt modelId="{F29F8B3A-7A7E-4B4A-AB9E-6B15CF151C98}" type="pres">
      <dgm:prSet presAssocID="{BE516CF5-D81F-46FA-AC3C-9A1B59F83C70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1BE910E-FB9B-4F99-BA39-67F5C23835F4}" type="pres">
      <dgm:prSet presAssocID="{BE516CF5-D81F-46FA-AC3C-9A1B59F83C70}" presName="spaceRect" presStyleCnt="0"/>
      <dgm:spPr/>
    </dgm:pt>
    <dgm:pt modelId="{39670175-944C-4C4B-A197-DA3691670B49}" type="pres">
      <dgm:prSet presAssocID="{BE516CF5-D81F-46FA-AC3C-9A1B59F83C70}" presName="textRect" presStyleLbl="revTx" presStyleIdx="0" presStyleCnt="8">
        <dgm:presLayoutVars>
          <dgm:chMax val="1"/>
          <dgm:chPref val="1"/>
        </dgm:presLayoutVars>
      </dgm:prSet>
      <dgm:spPr/>
    </dgm:pt>
    <dgm:pt modelId="{0C733E1F-113F-4952-8706-2FBE912DEC25}" type="pres">
      <dgm:prSet presAssocID="{C576DC1C-093E-4C26-85A3-1053D6B7A394}" presName="sibTrans" presStyleLbl="sibTrans2D1" presStyleIdx="0" presStyleCnt="0"/>
      <dgm:spPr/>
    </dgm:pt>
    <dgm:pt modelId="{4B69BF74-1596-4CDB-BF5F-8A7271A805F8}" type="pres">
      <dgm:prSet presAssocID="{0320AC89-A29E-4F14-BE3D-F41D40C6EA88}" presName="compNode" presStyleCnt="0"/>
      <dgm:spPr/>
    </dgm:pt>
    <dgm:pt modelId="{BF63C018-A380-489F-94A7-3AD5F1FC77E4}" type="pres">
      <dgm:prSet presAssocID="{0320AC89-A29E-4F14-BE3D-F41D40C6EA88}" presName="iconBgRect" presStyleLbl="bgShp" presStyleIdx="1" presStyleCnt="8" custLinFactY="-82932" custLinFactNeighborY="-100000"/>
      <dgm:spPr/>
    </dgm:pt>
    <dgm:pt modelId="{30D3B860-8CE8-425B-827B-9129D39A69E9}" type="pres">
      <dgm:prSet presAssocID="{0320AC89-A29E-4F14-BE3D-F41D40C6EA88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EBE9A4CC-CE57-4A43-82D1-D301E56111F2}" type="pres">
      <dgm:prSet presAssocID="{0320AC89-A29E-4F14-BE3D-F41D40C6EA88}" presName="spaceRect" presStyleCnt="0"/>
      <dgm:spPr/>
    </dgm:pt>
    <dgm:pt modelId="{BABBD67B-19BC-4274-800A-63F31241F1E5}" type="pres">
      <dgm:prSet presAssocID="{0320AC89-A29E-4F14-BE3D-F41D40C6EA88}" presName="textRect" presStyleLbl="revTx" presStyleIdx="1" presStyleCnt="8" custScaleX="103040">
        <dgm:presLayoutVars>
          <dgm:chMax val="1"/>
          <dgm:chPref val="1"/>
        </dgm:presLayoutVars>
      </dgm:prSet>
      <dgm:spPr/>
    </dgm:pt>
    <dgm:pt modelId="{F94017FA-CE05-41E7-A748-47FA2E3F1511}" type="pres">
      <dgm:prSet presAssocID="{9F006B1A-116C-45CD-B1E8-97FAAE5766F3}" presName="sibTrans" presStyleLbl="sibTrans2D1" presStyleIdx="0" presStyleCnt="0"/>
      <dgm:spPr/>
    </dgm:pt>
    <dgm:pt modelId="{47244277-C250-482C-A36E-490C0D9BCD3F}" type="pres">
      <dgm:prSet presAssocID="{D6C54C07-6506-4C27-A3DC-7A177E0101BD}" presName="compNode" presStyleCnt="0"/>
      <dgm:spPr/>
    </dgm:pt>
    <dgm:pt modelId="{85D8C21B-1C66-4FFA-83C1-67DCD418A9A9}" type="pres">
      <dgm:prSet presAssocID="{D6C54C07-6506-4C27-A3DC-7A177E0101BD}" presName="iconBgRect" presStyleLbl="bgShp" presStyleIdx="2" presStyleCnt="8"/>
      <dgm:spPr/>
    </dgm:pt>
    <dgm:pt modelId="{19F57E21-CBD1-4315-8651-B8C63890A5C9}" type="pres">
      <dgm:prSet presAssocID="{D6C54C07-6506-4C27-A3DC-7A177E0101BD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E631D569-86E2-448B-974C-5101DAE662A2}" type="pres">
      <dgm:prSet presAssocID="{D6C54C07-6506-4C27-A3DC-7A177E0101BD}" presName="spaceRect" presStyleCnt="0"/>
      <dgm:spPr/>
    </dgm:pt>
    <dgm:pt modelId="{084106C1-5A60-46D5-A318-0333FC24D751}" type="pres">
      <dgm:prSet presAssocID="{D6C54C07-6506-4C27-A3DC-7A177E0101BD}" presName="textRect" presStyleLbl="revTx" presStyleIdx="2" presStyleCnt="8">
        <dgm:presLayoutVars>
          <dgm:chMax val="1"/>
          <dgm:chPref val="1"/>
        </dgm:presLayoutVars>
      </dgm:prSet>
      <dgm:spPr/>
    </dgm:pt>
    <dgm:pt modelId="{3247B169-73B4-46F5-B042-8DDE8DF27B78}" type="pres">
      <dgm:prSet presAssocID="{9C04C5BE-087B-45B9-8CB9-99B2ACFF20E1}" presName="sibTrans" presStyleLbl="sibTrans2D1" presStyleIdx="0" presStyleCnt="0"/>
      <dgm:spPr/>
    </dgm:pt>
    <dgm:pt modelId="{42DDC201-AFD4-4BDF-BDC6-22789FB02106}" type="pres">
      <dgm:prSet presAssocID="{7016A9E0-DE01-4EF7-9EF0-86B53B2397F3}" presName="compNode" presStyleCnt="0"/>
      <dgm:spPr/>
    </dgm:pt>
    <dgm:pt modelId="{18DA3B47-FFE3-40E9-92DC-48505AF79861}" type="pres">
      <dgm:prSet presAssocID="{7016A9E0-DE01-4EF7-9EF0-86B53B2397F3}" presName="iconBgRect" presStyleLbl="bgShp" presStyleIdx="3" presStyleCnt="8"/>
      <dgm:spPr/>
    </dgm:pt>
    <dgm:pt modelId="{3E784828-3C9D-4391-8079-1007D827D000}" type="pres">
      <dgm:prSet presAssocID="{7016A9E0-DE01-4EF7-9EF0-86B53B2397F3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use"/>
        </a:ext>
      </dgm:extLst>
    </dgm:pt>
    <dgm:pt modelId="{C5E2F446-9154-4502-821B-E3B776060182}" type="pres">
      <dgm:prSet presAssocID="{7016A9E0-DE01-4EF7-9EF0-86B53B2397F3}" presName="spaceRect" presStyleCnt="0"/>
      <dgm:spPr/>
    </dgm:pt>
    <dgm:pt modelId="{C287BA0B-EB11-46C9-8D5E-583FA5BDC1C1}" type="pres">
      <dgm:prSet presAssocID="{7016A9E0-DE01-4EF7-9EF0-86B53B2397F3}" presName="textRect" presStyleLbl="revTx" presStyleIdx="3" presStyleCnt="8">
        <dgm:presLayoutVars>
          <dgm:chMax val="1"/>
          <dgm:chPref val="1"/>
        </dgm:presLayoutVars>
      </dgm:prSet>
      <dgm:spPr/>
    </dgm:pt>
    <dgm:pt modelId="{1546FE8C-6878-419E-AD4B-BA660A21F765}" type="pres">
      <dgm:prSet presAssocID="{66EA83E3-AA4B-4C3B-B668-BAC56300AA90}" presName="sibTrans" presStyleLbl="sibTrans2D1" presStyleIdx="0" presStyleCnt="0"/>
      <dgm:spPr/>
    </dgm:pt>
    <dgm:pt modelId="{53CFDE39-5319-40FC-A96A-86C81C702D65}" type="pres">
      <dgm:prSet presAssocID="{1EA645E1-94E2-4ABE-83AB-BDC3B3BF3395}" presName="compNode" presStyleCnt="0"/>
      <dgm:spPr/>
    </dgm:pt>
    <dgm:pt modelId="{029D92A8-0721-44E6-B3C5-FA1CEE7D9EFB}" type="pres">
      <dgm:prSet presAssocID="{1EA645E1-94E2-4ABE-83AB-BDC3B3BF3395}" presName="iconBgRect" presStyleLbl="bgShp" presStyleIdx="4" presStyleCnt="8"/>
      <dgm:spPr/>
    </dgm:pt>
    <dgm:pt modelId="{F9FF2B4D-8F42-4E70-9BA1-0C4BE859EC13}" type="pres">
      <dgm:prSet presAssocID="{1EA645E1-94E2-4ABE-83AB-BDC3B3BF3395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F1038676-C638-4950-A373-77D8C6B75377}" type="pres">
      <dgm:prSet presAssocID="{1EA645E1-94E2-4ABE-83AB-BDC3B3BF3395}" presName="spaceRect" presStyleCnt="0"/>
      <dgm:spPr/>
    </dgm:pt>
    <dgm:pt modelId="{F4620217-DCC2-45BC-91BA-B97C864C44A3}" type="pres">
      <dgm:prSet presAssocID="{1EA645E1-94E2-4ABE-83AB-BDC3B3BF3395}" presName="textRect" presStyleLbl="revTx" presStyleIdx="4" presStyleCnt="8">
        <dgm:presLayoutVars>
          <dgm:chMax val="1"/>
          <dgm:chPref val="1"/>
        </dgm:presLayoutVars>
      </dgm:prSet>
      <dgm:spPr/>
    </dgm:pt>
    <dgm:pt modelId="{14F014DD-DB83-49A5-8F23-2772B3652B7B}" type="pres">
      <dgm:prSet presAssocID="{2FF461A8-4C9E-4DEF-A5C9-D406D104C8CE}" presName="sibTrans" presStyleLbl="sibTrans2D1" presStyleIdx="0" presStyleCnt="0"/>
      <dgm:spPr/>
    </dgm:pt>
    <dgm:pt modelId="{9112F2AF-86FA-4FAE-9A4C-4DAB25729E1D}" type="pres">
      <dgm:prSet presAssocID="{77CB3940-BD6D-4164-9A27-6F3F65FF5E05}" presName="compNode" presStyleCnt="0"/>
      <dgm:spPr/>
    </dgm:pt>
    <dgm:pt modelId="{732622CC-135C-4E7E-A631-3449CF2C301C}" type="pres">
      <dgm:prSet presAssocID="{77CB3940-BD6D-4164-9A27-6F3F65FF5E05}" presName="iconBgRect" presStyleLbl="bgShp" presStyleIdx="5" presStyleCnt="8"/>
      <dgm:spPr/>
    </dgm:pt>
    <dgm:pt modelId="{07E16C92-30AA-49E9-8D50-0E4B74C5B3DF}" type="pres">
      <dgm:prSet presAssocID="{77CB3940-BD6D-4164-9A27-6F3F65FF5E05}" presName="iconRect" presStyleLbl="node1" presStyleIdx="5" presStyleCnt="8"/>
      <dgm:spPr>
        <a:ln>
          <a:noFill/>
        </a:ln>
      </dgm:spPr>
    </dgm:pt>
    <dgm:pt modelId="{369D3489-2836-47D2-8BE5-3376BDD65CF0}" type="pres">
      <dgm:prSet presAssocID="{77CB3940-BD6D-4164-9A27-6F3F65FF5E05}" presName="spaceRect" presStyleCnt="0"/>
      <dgm:spPr/>
    </dgm:pt>
    <dgm:pt modelId="{7633F700-6A5C-47DA-A818-EB824CD3CD2F}" type="pres">
      <dgm:prSet presAssocID="{77CB3940-BD6D-4164-9A27-6F3F65FF5E05}" presName="textRect" presStyleLbl="revTx" presStyleIdx="5" presStyleCnt="8">
        <dgm:presLayoutVars>
          <dgm:chMax val="1"/>
          <dgm:chPref val="1"/>
        </dgm:presLayoutVars>
      </dgm:prSet>
      <dgm:spPr/>
    </dgm:pt>
    <dgm:pt modelId="{6DA2FED0-DA0E-4259-B7DD-4240B549A957}" type="pres">
      <dgm:prSet presAssocID="{F19BBDE8-D733-4823-B99E-63BDCFF854C7}" presName="sibTrans" presStyleLbl="sibTrans2D1" presStyleIdx="0" presStyleCnt="0"/>
      <dgm:spPr/>
    </dgm:pt>
    <dgm:pt modelId="{27C0A320-3451-470F-945F-7EC123B5A569}" type="pres">
      <dgm:prSet presAssocID="{D4295FE1-275B-4989-9B2F-3356CE8F83CE}" presName="compNode" presStyleCnt="0"/>
      <dgm:spPr/>
    </dgm:pt>
    <dgm:pt modelId="{EFC36948-4E4E-4970-A28B-57F65C8CBB07}" type="pres">
      <dgm:prSet presAssocID="{D4295FE1-275B-4989-9B2F-3356CE8F83CE}" presName="iconBgRect" presStyleLbl="bgShp" presStyleIdx="6" presStyleCnt="8"/>
      <dgm:spPr/>
    </dgm:pt>
    <dgm:pt modelId="{B4D6E7B5-3A29-4A72-AA68-2BA9C75E9887}" type="pres">
      <dgm:prSet presAssocID="{D4295FE1-275B-4989-9B2F-3356CE8F83CE}" presName="iconRect" presStyleLbl="node1" presStyleIdx="6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ttle"/>
        </a:ext>
      </dgm:extLst>
    </dgm:pt>
    <dgm:pt modelId="{E20BFB80-9ACD-46E4-8FFF-9FEAFFD0A32E}" type="pres">
      <dgm:prSet presAssocID="{D4295FE1-275B-4989-9B2F-3356CE8F83CE}" presName="spaceRect" presStyleCnt="0"/>
      <dgm:spPr/>
    </dgm:pt>
    <dgm:pt modelId="{EB681426-3889-4726-8A4A-3F074205B9BF}" type="pres">
      <dgm:prSet presAssocID="{D4295FE1-275B-4989-9B2F-3356CE8F83CE}" presName="textRect" presStyleLbl="revTx" presStyleIdx="6" presStyleCnt="8">
        <dgm:presLayoutVars>
          <dgm:chMax val="1"/>
          <dgm:chPref val="1"/>
        </dgm:presLayoutVars>
      </dgm:prSet>
      <dgm:spPr/>
    </dgm:pt>
    <dgm:pt modelId="{FFEF4415-1FD2-4F61-AADD-D47CCE259D26}" type="pres">
      <dgm:prSet presAssocID="{F48CC477-6DB5-4BE5-B787-5B5497C92246}" presName="sibTrans" presStyleLbl="sibTrans2D1" presStyleIdx="0" presStyleCnt="0"/>
      <dgm:spPr/>
    </dgm:pt>
    <dgm:pt modelId="{B0962239-D86B-4B66-BCB1-114137E70C33}" type="pres">
      <dgm:prSet presAssocID="{8958A09C-F327-4A38-9C0A-42472655B90D}" presName="compNode" presStyleCnt="0"/>
      <dgm:spPr/>
    </dgm:pt>
    <dgm:pt modelId="{E32ABB9E-63B9-4218-A689-D931EA8C1B6C}" type="pres">
      <dgm:prSet presAssocID="{8958A09C-F327-4A38-9C0A-42472655B90D}" presName="iconBgRect" presStyleLbl="bgShp" presStyleIdx="7" presStyleCnt="8"/>
      <dgm:spPr/>
    </dgm:pt>
    <dgm:pt modelId="{6C763AAD-6527-47B4-B0DF-C1A0371781B8}" type="pres">
      <dgm:prSet presAssocID="{8958A09C-F327-4A38-9C0A-42472655B90D}" presName="iconRect" presStyleLbl="node1" presStyleIdx="7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6AF0F53-2F81-4BB1-BBD0-E7E84C09F2B3}" type="pres">
      <dgm:prSet presAssocID="{8958A09C-F327-4A38-9C0A-42472655B90D}" presName="spaceRect" presStyleCnt="0"/>
      <dgm:spPr/>
    </dgm:pt>
    <dgm:pt modelId="{C5C8D7B0-3373-4305-991B-1F06D079C7F8}" type="pres">
      <dgm:prSet presAssocID="{8958A09C-F327-4A38-9C0A-42472655B90D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076C3B04-F673-4514-BE38-23A43F4CF757}" type="presOf" srcId="{77CB3940-BD6D-4164-9A27-6F3F65FF5E05}" destId="{7633F700-6A5C-47DA-A818-EB824CD3CD2F}" srcOrd="0" destOrd="0" presId="urn:microsoft.com/office/officeart/2018/2/layout/IconCircleList"/>
    <dgm:cxn modelId="{F226BD04-667E-40FD-B795-A63515F0FF87}" type="presOf" srcId="{0320AC89-A29E-4F14-BE3D-F41D40C6EA88}" destId="{BABBD67B-19BC-4274-800A-63F31241F1E5}" srcOrd="0" destOrd="0" presId="urn:microsoft.com/office/officeart/2018/2/layout/IconCircleList"/>
    <dgm:cxn modelId="{07D62719-3145-4AE6-9353-D91B79027181}" type="presOf" srcId="{28E95FDA-D68A-4F24-9307-73B1BDB5B3FD}" destId="{187B1A6C-384F-4F28-8CC5-74E100494A96}" srcOrd="0" destOrd="0" presId="urn:microsoft.com/office/officeart/2018/2/layout/IconCircleList"/>
    <dgm:cxn modelId="{6BD3921B-E37B-4E9D-80A0-D789C2F818A8}" srcId="{28E95FDA-D68A-4F24-9307-73B1BDB5B3FD}" destId="{77CB3940-BD6D-4164-9A27-6F3F65FF5E05}" srcOrd="5" destOrd="0" parTransId="{9C617906-C923-47BE-9E39-C329B94B7AA9}" sibTransId="{F19BBDE8-D733-4823-B99E-63BDCFF854C7}"/>
    <dgm:cxn modelId="{3692E31F-D33C-443D-955E-261EE0614BE3}" srcId="{28E95FDA-D68A-4F24-9307-73B1BDB5B3FD}" destId="{D4295FE1-275B-4989-9B2F-3356CE8F83CE}" srcOrd="6" destOrd="0" parTransId="{FF069AEF-53C2-4962-88D1-94847C495858}" sibTransId="{F48CC477-6DB5-4BE5-B787-5B5497C92246}"/>
    <dgm:cxn modelId="{A6169026-1A5D-4861-B700-C7A9BA3EFDCB}" type="presOf" srcId="{F48CC477-6DB5-4BE5-B787-5B5497C92246}" destId="{FFEF4415-1FD2-4F61-AADD-D47CCE259D26}" srcOrd="0" destOrd="0" presId="urn:microsoft.com/office/officeart/2018/2/layout/IconCircleList"/>
    <dgm:cxn modelId="{2DD5E438-EB47-463F-B873-6CB11DED6865}" type="presOf" srcId="{D4295FE1-275B-4989-9B2F-3356CE8F83CE}" destId="{EB681426-3889-4726-8A4A-3F074205B9BF}" srcOrd="0" destOrd="0" presId="urn:microsoft.com/office/officeart/2018/2/layout/IconCircleList"/>
    <dgm:cxn modelId="{9429363E-950D-4E7F-B2C9-A0E3DE771C15}" srcId="{28E95FDA-D68A-4F24-9307-73B1BDB5B3FD}" destId="{8958A09C-F327-4A38-9C0A-42472655B90D}" srcOrd="7" destOrd="0" parTransId="{A1682039-3948-4505-BEF2-3AC31E11412D}" sibTransId="{2958C27D-C04E-462C-A45D-583204B2C8BA}"/>
    <dgm:cxn modelId="{6717A161-8A33-4E2A-8089-80D07414C22E}" type="presOf" srcId="{1EA645E1-94E2-4ABE-83AB-BDC3B3BF3395}" destId="{F4620217-DCC2-45BC-91BA-B97C864C44A3}" srcOrd="0" destOrd="0" presId="urn:microsoft.com/office/officeart/2018/2/layout/IconCircleList"/>
    <dgm:cxn modelId="{857C3B45-6862-4B9F-8D9D-7B34C1689D36}" srcId="{28E95FDA-D68A-4F24-9307-73B1BDB5B3FD}" destId="{7016A9E0-DE01-4EF7-9EF0-86B53B2397F3}" srcOrd="3" destOrd="0" parTransId="{23AA8912-4459-4D8D-B39A-532891DF4066}" sibTransId="{66EA83E3-AA4B-4C3B-B668-BAC56300AA90}"/>
    <dgm:cxn modelId="{F6D16B49-561A-4FD4-906D-261BD8770326}" type="presOf" srcId="{BE516CF5-D81F-46FA-AC3C-9A1B59F83C70}" destId="{39670175-944C-4C4B-A197-DA3691670B49}" srcOrd="0" destOrd="0" presId="urn:microsoft.com/office/officeart/2018/2/layout/IconCircleList"/>
    <dgm:cxn modelId="{A0D43F6A-31CA-4DA7-A3FD-F28DDC909D64}" type="presOf" srcId="{F19BBDE8-D733-4823-B99E-63BDCFF854C7}" destId="{6DA2FED0-DA0E-4259-B7DD-4240B549A957}" srcOrd="0" destOrd="0" presId="urn:microsoft.com/office/officeart/2018/2/layout/IconCircleList"/>
    <dgm:cxn modelId="{B2ACBC7F-3406-4A39-B4F4-21F5B02CA811}" type="presOf" srcId="{D6C54C07-6506-4C27-A3DC-7A177E0101BD}" destId="{084106C1-5A60-46D5-A318-0333FC24D751}" srcOrd="0" destOrd="0" presId="urn:microsoft.com/office/officeart/2018/2/layout/IconCircleList"/>
    <dgm:cxn modelId="{AC511B99-8B71-4297-B6D5-4508246AA114}" type="presOf" srcId="{2FF461A8-4C9E-4DEF-A5C9-D406D104C8CE}" destId="{14F014DD-DB83-49A5-8F23-2772B3652B7B}" srcOrd="0" destOrd="0" presId="urn:microsoft.com/office/officeart/2018/2/layout/IconCircleList"/>
    <dgm:cxn modelId="{54BDF3A4-1FC0-4205-BA57-A88AA159D69F}" type="presOf" srcId="{9C04C5BE-087B-45B9-8CB9-99B2ACFF20E1}" destId="{3247B169-73B4-46F5-B042-8DDE8DF27B78}" srcOrd="0" destOrd="0" presId="urn:microsoft.com/office/officeart/2018/2/layout/IconCircleList"/>
    <dgm:cxn modelId="{90B03AA6-2A5A-437E-B89B-FE1E4EA814FC}" srcId="{28E95FDA-D68A-4F24-9307-73B1BDB5B3FD}" destId="{BE516CF5-D81F-46FA-AC3C-9A1B59F83C70}" srcOrd="0" destOrd="0" parTransId="{ECC7A0DC-8D97-47FA-9689-B1D8082BAB50}" sibTransId="{C576DC1C-093E-4C26-85A3-1053D6B7A394}"/>
    <dgm:cxn modelId="{EAC76DA9-7F99-4AA3-9A4B-5F79E0AFCA4E}" srcId="{28E95FDA-D68A-4F24-9307-73B1BDB5B3FD}" destId="{1EA645E1-94E2-4ABE-83AB-BDC3B3BF3395}" srcOrd="4" destOrd="0" parTransId="{E0C2665D-AE96-491C-98EF-BE420A70ACA1}" sibTransId="{2FF461A8-4C9E-4DEF-A5C9-D406D104C8CE}"/>
    <dgm:cxn modelId="{7A6EB6B0-4BBF-4504-9FF3-C033351415F8}" srcId="{28E95FDA-D68A-4F24-9307-73B1BDB5B3FD}" destId="{D6C54C07-6506-4C27-A3DC-7A177E0101BD}" srcOrd="2" destOrd="0" parTransId="{588BE040-6504-4A0F-8898-6B9774D0D4A4}" sibTransId="{9C04C5BE-087B-45B9-8CB9-99B2ACFF20E1}"/>
    <dgm:cxn modelId="{9131EAB0-168B-4616-8981-DB604702C14C}" type="presOf" srcId="{9F006B1A-116C-45CD-B1E8-97FAAE5766F3}" destId="{F94017FA-CE05-41E7-A748-47FA2E3F1511}" srcOrd="0" destOrd="0" presId="urn:microsoft.com/office/officeart/2018/2/layout/IconCircleList"/>
    <dgm:cxn modelId="{3BC32BB6-4A61-4C14-8098-C11D5E24D03F}" type="presOf" srcId="{66EA83E3-AA4B-4C3B-B668-BAC56300AA90}" destId="{1546FE8C-6878-419E-AD4B-BA660A21F765}" srcOrd="0" destOrd="0" presId="urn:microsoft.com/office/officeart/2018/2/layout/IconCircleList"/>
    <dgm:cxn modelId="{830E17C4-B093-4BBE-88A5-9D8AB9009D16}" type="presOf" srcId="{7016A9E0-DE01-4EF7-9EF0-86B53B2397F3}" destId="{C287BA0B-EB11-46C9-8D5E-583FA5BDC1C1}" srcOrd="0" destOrd="0" presId="urn:microsoft.com/office/officeart/2018/2/layout/IconCircleList"/>
    <dgm:cxn modelId="{5AEBA3C6-CA4F-417A-ACB0-933AB052D02F}" srcId="{28E95FDA-D68A-4F24-9307-73B1BDB5B3FD}" destId="{0320AC89-A29E-4F14-BE3D-F41D40C6EA88}" srcOrd="1" destOrd="0" parTransId="{DD2DDA2A-EED4-4DBC-85C3-D0BF1659C448}" sibTransId="{9F006B1A-116C-45CD-B1E8-97FAAE5766F3}"/>
    <dgm:cxn modelId="{C11CDBDA-3C8B-47D1-B2DA-EB3BE60BA5EB}" type="presOf" srcId="{8958A09C-F327-4A38-9C0A-42472655B90D}" destId="{C5C8D7B0-3373-4305-991B-1F06D079C7F8}" srcOrd="0" destOrd="0" presId="urn:microsoft.com/office/officeart/2018/2/layout/IconCircleList"/>
    <dgm:cxn modelId="{D44876FE-E797-45B2-B0FD-7856024DFE6B}" type="presOf" srcId="{C576DC1C-093E-4C26-85A3-1053D6B7A394}" destId="{0C733E1F-113F-4952-8706-2FBE912DEC25}" srcOrd="0" destOrd="0" presId="urn:microsoft.com/office/officeart/2018/2/layout/IconCircleList"/>
    <dgm:cxn modelId="{ECECB00D-D7B2-452B-B3F5-3D27589A3572}" type="presParOf" srcId="{187B1A6C-384F-4F28-8CC5-74E100494A96}" destId="{3B50E566-4585-490B-8867-7F434E29F292}" srcOrd="0" destOrd="0" presId="urn:microsoft.com/office/officeart/2018/2/layout/IconCircleList"/>
    <dgm:cxn modelId="{A48EDB83-4522-40B8-97A3-2D33A5EE340C}" type="presParOf" srcId="{3B50E566-4585-490B-8867-7F434E29F292}" destId="{A227B47F-531F-4B18-8651-7D7656C80FE2}" srcOrd="0" destOrd="0" presId="urn:microsoft.com/office/officeart/2018/2/layout/IconCircleList"/>
    <dgm:cxn modelId="{2EAF0672-FECB-4E02-ACE9-3BB58B13C89A}" type="presParOf" srcId="{A227B47F-531F-4B18-8651-7D7656C80FE2}" destId="{6FFBE205-79F2-43D2-BDB0-6BAFDFC71B10}" srcOrd="0" destOrd="0" presId="urn:microsoft.com/office/officeart/2018/2/layout/IconCircleList"/>
    <dgm:cxn modelId="{7F7F6BAA-A3DA-4ECF-8AA8-D3DFA7825440}" type="presParOf" srcId="{A227B47F-531F-4B18-8651-7D7656C80FE2}" destId="{F29F8B3A-7A7E-4B4A-AB9E-6B15CF151C98}" srcOrd="1" destOrd="0" presId="urn:microsoft.com/office/officeart/2018/2/layout/IconCircleList"/>
    <dgm:cxn modelId="{FC337027-75FB-46FC-AD61-7EFA00881475}" type="presParOf" srcId="{A227B47F-531F-4B18-8651-7D7656C80FE2}" destId="{01BE910E-FB9B-4F99-BA39-67F5C23835F4}" srcOrd="2" destOrd="0" presId="urn:microsoft.com/office/officeart/2018/2/layout/IconCircleList"/>
    <dgm:cxn modelId="{C0A51002-CD9C-4BB9-9A57-C9454AF3D536}" type="presParOf" srcId="{A227B47F-531F-4B18-8651-7D7656C80FE2}" destId="{39670175-944C-4C4B-A197-DA3691670B49}" srcOrd="3" destOrd="0" presId="urn:microsoft.com/office/officeart/2018/2/layout/IconCircleList"/>
    <dgm:cxn modelId="{989A7AE1-5D7B-41F1-829D-FBBD9B1620CE}" type="presParOf" srcId="{3B50E566-4585-490B-8867-7F434E29F292}" destId="{0C733E1F-113F-4952-8706-2FBE912DEC25}" srcOrd="1" destOrd="0" presId="urn:microsoft.com/office/officeart/2018/2/layout/IconCircleList"/>
    <dgm:cxn modelId="{71C3A094-1D66-4F2E-B9A7-4FA85CF2C17F}" type="presParOf" srcId="{3B50E566-4585-490B-8867-7F434E29F292}" destId="{4B69BF74-1596-4CDB-BF5F-8A7271A805F8}" srcOrd="2" destOrd="0" presId="urn:microsoft.com/office/officeart/2018/2/layout/IconCircleList"/>
    <dgm:cxn modelId="{4CD82C5C-C66B-4AFD-A2F3-D7669CED0A4A}" type="presParOf" srcId="{4B69BF74-1596-4CDB-BF5F-8A7271A805F8}" destId="{BF63C018-A380-489F-94A7-3AD5F1FC77E4}" srcOrd="0" destOrd="0" presId="urn:microsoft.com/office/officeart/2018/2/layout/IconCircleList"/>
    <dgm:cxn modelId="{C272A222-EAD2-4622-B283-95E4D20002E8}" type="presParOf" srcId="{4B69BF74-1596-4CDB-BF5F-8A7271A805F8}" destId="{30D3B860-8CE8-425B-827B-9129D39A69E9}" srcOrd="1" destOrd="0" presId="urn:microsoft.com/office/officeart/2018/2/layout/IconCircleList"/>
    <dgm:cxn modelId="{72F8B52A-DD9D-4D37-9874-6845E444A20E}" type="presParOf" srcId="{4B69BF74-1596-4CDB-BF5F-8A7271A805F8}" destId="{EBE9A4CC-CE57-4A43-82D1-D301E56111F2}" srcOrd="2" destOrd="0" presId="urn:microsoft.com/office/officeart/2018/2/layout/IconCircleList"/>
    <dgm:cxn modelId="{AA0666B1-F089-433B-90DE-7B65C748CC94}" type="presParOf" srcId="{4B69BF74-1596-4CDB-BF5F-8A7271A805F8}" destId="{BABBD67B-19BC-4274-800A-63F31241F1E5}" srcOrd="3" destOrd="0" presId="urn:microsoft.com/office/officeart/2018/2/layout/IconCircleList"/>
    <dgm:cxn modelId="{64542BDD-DEDA-468D-8C8D-98C493944FC5}" type="presParOf" srcId="{3B50E566-4585-490B-8867-7F434E29F292}" destId="{F94017FA-CE05-41E7-A748-47FA2E3F1511}" srcOrd="3" destOrd="0" presId="urn:microsoft.com/office/officeart/2018/2/layout/IconCircleList"/>
    <dgm:cxn modelId="{8E582E95-53BA-40F5-B7CE-F930A5838533}" type="presParOf" srcId="{3B50E566-4585-490B-8867-7F434E29F292}" destId="{47244277-C250-482C-A36E-490C0D9BCD3F}" srcOrd="4" destOrd="0" presId="urn:microsoft.com/office/officeart/2018/2/layout/IconCircleList"/>
    <dgm:cxn modelId="{08357219-6C35-43A6-8FA9-AA1E25D24B7F}" type="presParOf" srcId="{47244277-C250-482C-A36E-490C0D9BCD3F}" destId="{85D8C21B-1C66-4FFA-83C1-67DCD418A9A9}" srcOrd="0" destOrd="0" presId="urn:microsoft.com/office/officeart/2018/2/layout/IconCircleList"/>
    <dgm:cxn modelId="{17273C9B-89DC-4A9C-92E8-4C126A7DA848}" type="presParOf" srcId="{47244277-C250-482C-A36E-490C0D9BCD3F}" destId="{19F57E21-CBD1-4315-8651-B8C63890A5C9}" srcOrd="1" destOrd="0" presId="urn:microsoft.com/office/officeart/2018/2/layout/IconCircleList"/>
    <dgm:cxn modelId="{375F8253-1909-4A14-B71C-70F28C045C17}" type="presParOf" srcId="{47244277-C250-482C-A36E-490C0D9BCD3F}" destId="{E631D569-86E2-448B-974C-5101DAE662A2}" srcOrd="2" destOrd="0" presId="urn:microsoft.com/office/officeart/2018/2/layout/IconCircleList"/>
    <dgm:cxn modelId="{AB2FA612-D1DE-4828-80A7-8229B0B93C8C}" type="presParOf" srcId="{47244277-C250-482C-A36E-490C0D9BCD3F}" destId="{084106C1-5A60-46D5-A318-0333FC24D751}" srcOrd="3" destOrd="0" presId="urn:microsoft.com/office/officeart/2018/2/layout/IconCircleList"/>
    <dgm:cxn modelId="{6872B0DB-FDBA-4C8D-B312-B024136C9D2C}" type="presParOf" srcId="{3B50E566-4585-490B-8867-7F434E29F292}" destId="{3247B169-73B4-46F5-B042-8DDE8DF27B78}" srcOrd="5" destOrd="0" presId="urn:microsoft.com/office/officeart/2018/2/layout/IconCircleList"/>
    <dgm:cxn modelId="{40D26F81-5DED-48B6-82E6-07CF96B541B7}" type="presParOf" srcId="{3B50E566-4585-490B-8867-7F434E29F292}" destId="{42DDC201-AFD4-4BDF-BDC6-22789FB02106}" srcOrd="6" destOrd="0" presId="urn:microsoft.com/office/officeart/2018/2/layout/IconCircleList"/>
    <dgm:cxn modelId="{C4369849-D10C-409C-AC6C-AA74078FE376}" type="presParOf" srcId="{42DDC201-AFD4-4BDF-BDC6-22789FB02106}" destId="{18DA3B47-FFE3-40E9-92DC-48505AF79861}" srcOrd="0" destOrd="0" presId="urn:microsoft.com/office/officeart/2018/2/layout/IconCircleList"/>
    <dgm:cxn modelId="{EE9BB17C-457F-4DC3-A758-FCFD8DFA8794}" type="presParOf" srcId="{42DDC201-AFD4-4BDF-BDC6-22789FB02106}" destId="{3E784828-3C9D-4391-8079-1007D827D000}" srcOrd="1" destOrd="0" presId="urn:microsoft.com/office/officeart/2018/2/layout/IconCircleList"/>
    <dgm:cxn modelId="{E8697DE8-C2C4-476C-9770-23151A8D1298}" type="presParOf" srcId="{42DDC201-AFD4-4BDF-BDC6-22789FB02106}" destId="{C5E2F446-9154-4502-821B-E3B776060182}" srcOrd="2" destOrd="0" presId="urn:microsoft.com/office/officeart/2018/2/layout/IconCircleList"/>
    <dgm:cxn modelId="{C73B3A9F-6B7B-4979-BB84-524F0BD8DF27}" type="presParOf" srcId="{42DDC201-AFD4-4BDF-BDC6-22789FB02106}" destId="{C287BA0B-EB11-46C9-8D5E-583FA5BDC1C1}" srcOrd="3" destOrd="0" presId="urn:microsoft.com/office/officeart/2018/2/layout/IconCircleList"/>
    <dgm:cxn modelId="{0BAA5BA7-B576-40DD-9294-685DEA5824A2}" type="presParOf" srcId="{3B50E566-4585-490B-8867-7F434E29F292}" destId="{1546FE8C-6878-419E-AD4B-BA660A21F765}" srcOrd="7" destOrd="0" presId="urn:microsoft.com/office/officeart/2018/2/layout/IconCircleList"/>
    <dgm:cxn modelId="{3FC1A324-C63D-4F3E-A7A0-3DF4EA229CF6}" type="presParOf" srcId="{3B50E566-4585-490B-8867-7F434E29F292}" destId="{53CFDE39-5319-40FC-A96A-86C81C702D65}" srcOrd="8" destOrd="0" presId="urn:microsoft.com/office/officeart/2018/2/layout/IconCircleList"/>
    <dgm:cxn modelId="{2441FB3D-A6F1-4729-80DF-8FDE21A73135}" type="presParOf" srcId="{53CFDE39-5319-40FC-A96A-86C81C702D65}" destId="{029D92A8-0721-44E6-B3C5-FA1CEE7D9EFB}" srcOrd="0" destOrd="0" presId="urn:microsoft.com/office/officeart/2018/2/layout/IconCircleList"/>
    <dgm:cxn modelId="{0ED9525B-28B7-4D9B-AD9A-901C54A3CBE2}" type="presParOf" srcId="{53CFDE39-5319-40FC-A96A-86C81C702D65}" destId="{F9FF2B4D-8F42-4E70-9BA1-0C4BE859EC13}" srcOrd="1" destOrd="0" presId="urn:microsoft.com/office/officeart/2018/2/layout/IconCircleList"/>
    <dgm:cxn modelId="{BEA09CC8-CEE7-41BE-94D4-90AB92247E5F}" type="presParOf" srcId="{53CFDE39-5319-40FC-A96A-86C81C702D65}" destId="{F1038676-C638-4950-A373-77D8C6B75377}" srcOrd="2" destOrd="0" presId="urn:microsoft.com/office/officeart/2018/2/layout/IconCircleList"/>
    <dgm:cxn modelId="{C911502B-55D6-4219-99CE-2129D7D78B27}" type="presParOf" srcId="{53CFDE39-5319-40FC-A96A-86C81C702D65}" destId="{F4620217-DCC2-45BC-91BA-B97C864C44A3}" srcOrd="3" destOrd="0" presId="urn:microsoft.com/office/officeart/2018/2/layout/IconCircleList"/>
    <dgm:cxn modelId="{4DE2348A-52F1-457D-8B73-F997C682A276}" type="presParOf" srcId="{3B50E566-4585-490B-8867-7F434E29F292}" destId="{14F014DD-DB83-49A5-8F23-2772B3652B7B}" srcOrd="9" destOrd="0" presId="urn:microsoft.com/office/officeart/2018/2/layout/IconCircleList"/>
    <dgm:cxn modelId="{2AF5162C-EF21-42DC-9036-3604248D6E92}" type="presParOf" srcId="{3B50E566-4585-490B-8867-7F434E29F292}" destId="{9112F2AF-86FA-4FAE-9A4C-4DAB25729E1D}" srcOrd="10" destOrd="0" presId="urn:microsoft.com/office/officeart/2018/2/layout/IconCircleList"/>
    <dgm:cxn modelId="{6964204F-5F1B-428D-9AAB-FADA828E7571}" type="presParOf" srcId="{9112F2AF-86FA-4FAE-9A4C-4DAB25729E1D}" destId="{732622CC-135C-4E7E-A631-3449CF2C301C}" srcOrd="0" destOrd="0" presId="urn:microsoft.com/office/officeart/2018/2/layout/IconCircleList"/>
    <dgm:cxn modelId="{CCF5C1A8-E667-4C46-8EBF-9AE8572FE931}" type="presParOf" srcId="{9112F2AF-86FA-4FAE-9A4C-4DAB25729E1D}" destId="{07E16C92-30AA-49E9-8D50-0E4B74C5B3DF}" srcOrd="1" destOrd="0" presId="urn:microsoft.com/office/officeart/2018/2/layout/IconCircleList"/>
    <dgm:cxn modelId="{F0CE1CA7-D3AF-468D-B925-62A58934E056}" type="presParOf" srcId="{9112F2AF-86FA-4FAE-9A4C-4DAB25729E1D}" destId="{369D3489-2836-47D2-8BE5-3376BDD65CF0}" srcOrd="2" destOrd="0" presId="urn:microsoft.com/office/officeart/2018/2/layout/IconCircleList"/>
    <dgm:cxn modelId="{44CABE50-B5AA-495B-96C2-BE0189E49B5C}" type="presParOf" srcId="{9112F2AF-86FA-4FAE-9A4C-4DAB25729E1D}" destId="{7633F700-6A5C-47DA-A818-EB824CD3CD2F}" srcOrd="3" destOrd="0" presId="urn:microsoft.com/office/officeart/2018/2/layout/IconCircleList"/>
    <dgm:cxn modelId="{2A3AAE87-8F5D-41E3-869E-122F6B4A5513}" type="presParOf" srcId="{3B50E566-4585-490B-8867-7F434E29F292}" destId="{6DA2FED0-DA0E-4259-B7DD-4240B549A957}" srcOrd="11" destOrd="0" presId="urn:microsoft.com/office/officeart/2018/2/layout/IconCircleList"/>
    <dgm:cxn modelId="{3E2612E4-6A0A-44F9-A662-CC2187DF1EF7}" type="presParOf" srcId="{3B50E566-4585-490B-8867-7F434E29F292}" destId="{27C0A320-3451-470F-945F-7EC123B5A569}" srcOrd="12" destOrd="0" presId="urn:microsoft.com/office/officeart/2018/2/layout/IconCircleList"/>
    <dgm:cxn modelId="{05B55803-F03C-435F-A166-174CD6EE348D}" type="presParOf" srcId="{27C0A320-3451-470F-945F-7EC123B5A569}" destId="{EFC36948-4E4E-4970-A28B-57F65C8CBB07}" srcOrd="0" destOrd="0" presId="urn:microsoft.com/office/officeart/2018/2/layout/IconCircleList"/>
    <dgm:cxn modelId="{50F81335-73C5-499A-8E48-4DBA76E89C51}" type="presParOf" srcId="{27C0A320-3451-470F-945F-7EC123B5A569}" destId="{B4D6E7B5-3A29-4A72-AA68-2BA9C75E9887}" srcOrd="1" destOrd="0" presId="urn:microsoft.com/office/officeart/2018/2/layout/IconCircleList"/>
    <dgm:cxn modelId="{0AA4F963-5116-4A44-8602-050B28BD7755}" type="presParOf" srcId="{27C0A320-3451-470F-945F-7EC123B5A569}" destId="{E20BFB80-9ACD-46E4-8FFF-9FEAFFD0A32E}" srcOrd="2" destOrd="0" presId="urn:microsoft.com/office/officeart/2018/2/layout/IconCircleList"/>
    <dgm:cxn modelId="{5DB21CE9-5C79-4D08-BD80-EFC6EBF24C8F}" type="presParOf" srcId="{27C0A320-3451-470F-945F-7EC123B5A569}" destId="{EB681426-3889-4726-8A4A-3F074205B9BF}" srcOrd="3" destOrd="0" presId="urn:microsoft.com/office/officeart/2018/2/layout/IconCircleList"/>
    <dgm:cxn modelId="{561BB271-53F2-48FE-8FB4-C360226F4DFE}" type="presParOf" srcId="{3B50E566-4585-490B-8867-7F434E29F292}" destId="{FFEF4415-1FD2-4F61-AADD-D47CCE259D26}" srcOrd="13" destOrd="0" presId="urn:microsoft.com/office/officeart/2018/2/layout/IconCircleList"/>
    <dgm:cxn modelId="{EECC29E3-4CD0-4B58-A86C-B7E6ED3A3AEE}" type="presParOf" srcId="{3B50E566-4585-490B-8867-7F434E29F292}" destId="{B0962239-D86B-4B66-BCB1-114137E70C33}" srcOrd="14" destOrd="0" presId="urn:microsoft.com/office/officeart/2018/2/layout/IconCircleList"/>
    <dgm:cxn modelId="{F096CC28-5CA5-4B9D-9FC3-89CDE889128F}" type="presParOf" srcId="{B0962239-D86B-4B66-BCB1-114137E70C33}" destId="{E32ABB9E-63B9-4218-A689-D931EA8C1B6C}" srcOrd="0" destOrd="0" presId="urn:microsoft.com/office/officeart/2018/2/layout/IconCircleList"/>
    <dgm:cxn modelId="{4E9C53BF-2650-4FBB-A039-9F68BF10A5A6}" type="presParOf" srcId="{B0962239-D86B-4B66-BCB1-114137E70C33}" destId="{6C763AAD-6527-47B4-B0DF-C1A0371781B8}" srcOrd="1" destOrd="0" presId="urn:microsoft.com/office/officeart/2018/2/layout/IconCircleList"/>
    <dgm:cxn modelId="{1BEA8157-8065-4E75-8253-DEA70991BEA2}" type="presParOf" srcId="{B0962239-D86B-4B66-BCB1-114137E70C33}" destId="{06AF0F53-2F81-4BB1-BBD0-E7E84C09F2B3}" srcOrd="2" destOrd="0" presId="urn:microsoft.com/office/officeart/2018/2/layout/IconCircleList"/>
    <dgm:cxn modelId="{6E72F8AE-14BC-4002-8ABD-8012B544F361}" type="presParOf" srcId="{B0962239-D86B-4B66-BCB1-114137E70C33}" destId="{C5C8D7B0-3373-4305-991B-1F06D079C7F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6E862E8-EECC-4B63-B3C9-99760E6FF48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BA8CDA9-DFE5-4C08-A213-3437CAB47AAB}">
      <dgm:prSet/>
      <dgm:spPr/>
      <dgm:t>
        <a:bodyPr/>
        <a:lstStyle/>
        <a:p>
          <a:r>
            <a:rPr lang="en-GB"/>
            <a:t>Alcohol misuse is a prevalent issue in the London borough of Lewisham that is resulting in a high number of hospital admissions and the number is rising. </a:t>
          </a:r>
          <a:endParaRPr lang="en-US"/>
        </a:p>
      </dgm:t>
    </dgm:pt>
    <dgm:pt modelId="{A8430981-DD92-41B8-A62C-6C81DA8A7601}" type="parTrans" cxnId="{A1C963D9-FDCF-48DB-9F5D-D2C95620029F}">
      <dgm:prSet/>
      <dgm:spPr/>
      <dgm:t>
        <a:bodyPr/>
        <a:lstStyle/>
        <a:p>
          <a:endParaRPr lang="en-US"/>
        </a:p>
      </dgm:t>
    </dgm:pt>
    <dgm:pt modelId="{9E3D239B-6B5D-4DFA-AC66-01705F6911A6}" type="sibTrans" cxnId="{A1C963D9-FDCF-48DB-9F5D-D2C95620029F}">
      <dgm:prSet/>
      <dgm:spPr/>
      <dgm:t>
        <a:bodyPr/>
        <a:lstStyle/>
        <a:p>
          <a:endParaRPr lang="en-US"/>
        </a:p>
      </dgm:t>
    </dgm:pt>
    <dgm:pt modelId="{E487A755-7C2E-46ED-89A7-0CC56EDBACC6}">
      <dgm:prSet/>
      <dgm:spPr/>
      <dgm:t>
        <a:bodyPr/>
        <a:lstStyle/>
        <a:p>
          <a:r>
            <a:rPr lang="en-GB"/>
            <a:t>The cost to the NHS is 3.5 billion per year</a:t>
          </a:r>
          <a:endParaRPr lang="en-US"/>
        </a:p>
      </dgm:t>
    </dgm:pt>
    <dgm:pt modelId="{0ACB0490-64D3-4B32-971C-4628F5987C7E}" type="parTrans" cxnId="{A60AE3B8-A9AF-484D-8C86-B02F23BBA37E}">
      <dgm:prSet/>
      <dgm:spPr/>
      <dgm:t>
        <a:bodyPr/>
        <a:lstStyle/>
        <a:p>
          <a:endParaRPr lang="en-US"/>
        </a:p>
      </dgm:t>
    </dgm:pt>
    <dgm:pt modelId="{A40AD105-ADE3-4D13-A53C-DE304893AD6B}" type="sibTrans" cxnId="{A60AE3B8-A9AF-484D-8C86-B02F23BBA37E}">
      <dgm:prSet/>
      <dgm:spPr/>
      <dgm:t>
        <a:bodyPr/>
        <a:lstStyle/>
        <a:p>
          <a:endParaRPr lang="en-US"/>
        </a:p>
      </dgm:t>
    </dgm:pt>
    <dgm:pt modelId="{731624B2-13CE-4026-9EE0-3E2D5EC40CE0}">
      <dgm:prSet/>
      <dgm:spPr/>
      <dgm:t>
        <a:bodyPr/>
        <a:lstStyle/>
        <a:p>
          <a:r>
            <a:rPr lang="en-GB"/>
            <a:t>Alcohol misuse causes premature death, injuries, health problems and social disorders</a:t>
          </a:r>
          <a:endParaRPr lang="en-US"/>
        </a:p>
      </dgm:t>
    </dgm:pt>
    <dgm:pt modelId="{E8FB5347-AEB1-4127-9EBA-396F232492A5}" type="parTrans" cxnId="{AA041F32-B52E-4235-AC0B-551F4D8F9582}">
      <dgm:prSet/>
      <dgm:spPr/>
      <dgm:t>
        <a:bodyPr/>
        <a:lstStyle/>
        <a:p>
          <a:endParaRPr lang="en-US"/>
        </a:p>
      </dgm:t>
    </dgm:pt>
    <dgm:pt modelId="{52339507-19CB-48BE-AC21-3FB32454BAC6}" type="sibTrans" cxnId="{AA041F32-B52E-4235-AC0B-551F4D8F9582}">
      <dgm:prSet/>
      <dgm:spPr/>
      <dgm:t>
        <a:bodyPr/>
        <a:lstStyle/>
        <a:p>
          <a:endParaRPr lang="en-US"/>
        </a:p>
      </dgm:t>
    </dgm:pt>
    <dgm:pt modelId="{901245CD-A2F1-4F4C-8844-8946FFAA2746}">
      <dgm:prSet/>
      <dgm:spPr/>
      <dgm:t>
        <a:bodyPr/>
        <a:lstStyle/>
        <a:p>
          <a:r>
            <a:rPr lang="en-GB"/>
            <a:t>A holistic approach is needed to tackle this serious issue for the best possible outcomes</a:t>
          </a:r>
          <a:endParaRPr lang="en-US"/>
        </a:p>
      </dgm:t>
    </dgm:pt>
    <dgm:pt modelId="{401B1A79-9D96-46B0-B414-7DACDA1E61A9}" type="parTrans" cxnId="{43070F7E-2D5F-4F2F-A7A0-6F31D5975103}">
      <dgm:prSet/>
      <dgm:spPr/>
      <dgm:t>
        <a:bodyPr/>
        <a:lstStyle/>
        <a:p>
          <a:endParaRPr lang="en-US"/>
        </a:p>
      </dgm:t>
    </dgm:pt>
    <dgm:pt modelId="{0A41E135-E4EB-4C0B-8AAC-C59E65970EB4}" type="sibTrans" cxnId="{43070F7E-2D5F-4F2F-A7A0-6F31D5975103}">
      <dgm:prSet/>
      <dgm:spPr/>
      <dgm:t>
        <a:bodyPr/>
        <a:lstStyle/>
        <a:p>
          <a:endParaRPr lang="en-US"/>
        </a:p>
      </dgm:t>
    </dgm:pt>
    <dgm:pt modelId="{7F670D13-5BE1-49F7-AB57-043D64E99D9C}" type="pres">
      <dgm:prSet presAssocID="{A6E862E8-EECC-4B63-B3C9-99760E6FF48D}" presName="linear" presStyleCnt="0">
        <dgm:presLayoutVars>
          <dgm:animLvl val="lvl"/>
          <dgm:resizeHandles val="exact"/>
        </dgm:presLayoutVars>
      </dgm:prSet>
      <dgm:spPr/>
    </dgm:pt>
    <dgm:pt modelId="{86933ABB-4B30-4877-A69F-62B7F1A7A731}" type="pres">
      <dgm:prSet presAssocID="{8BA8CDA9-DFE5-4C08-A213-3437CAB47AAB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8E0F371-D3F1-4058-A5D5-D425B05CD1ED}" type="pres">
      <dgm:prSet presAssocID="{9E3D239B-6B5D-4DFA-AC66-01705F6911A6}" presName="spacer" presStyleCnt="0"/>
      <dgm:spPr/>
    </dgm:pt>
    <dgm:pt modelId="{4AE3255D-8EB4-4DC3-BD15-F18973FB3521}" type="pres">
      <dgm:prSet presAssocID="{E487A755-7C2E-46ED-89A7-0CC56EDBACC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F7B92211-96AA-4BA4-9D1A-317EDC9B1775}" type="pres">
      <dgm:prSet presAssocID="{A40AD105-ADE3-4D13-A53C-DE304893AD6B}" presName="spacer" presStyleCnt="0"/>
      <dgm:spPr/>
    </dgm:pt>
    <dgm:pt modelId="{B26D1113-5915-45DA-A4ED-4B14F842D96C}" type="pres">
      <dgm:prSet presAssocID="{731624B2-13CE-4026-9EE0-3E2D5EC40CE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7E75743-0428-4F0C-AF21-604C9DF9E121}" type="pres">
      <dgm:prSet presAssocID="{52339507-19CB-48BE-AC21-3FB32454BAC6}" presName="spacer" presStyleCnt="0"/>
      <dgm:spPr/>
    </dgm:pt>
    <dgm:pt modelId="{C9D123ED-0154-441C-A501-695B4739D8D5}" type="pres">
      <dgm:prSet presAssocID="{901245CD-A2F1-4F4C-8844-8946FFAA2746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AA041F32-B52E-4235-AC0B-551F4D8F9582}" srcId="{A6E862E8-EECC-4B63-B3C9-99760E6FF48D}" destId="{731624B2-13CE-4026-9EE0-3E2D5EC40CE0}" srcOrd="2" destOrd="0" parTransId="{E8FB5347-AEB1-4127-9EBA-396F232492A5}" sibTransId="{52339507-19CB-48BE-AC21-3FB32454BAC6}"/>
    <dgm:cxn modelId="{23794347-9326-48E4-95E8-881376C7DD8A}" type="presOf" srcId="{A6E862E8-EECC-4B63-B3C9-99760E6FF48D}" destId="{7F670D13-5BE1-49F7-AB57-043D64E99D9C}" srcOrd="0" destOrd="0" presId="urn:microsoft.com/office/officeart/2005/8/layout/vList2"/>
    <dgm:cxn modelId="{0C6C5C72-ED75-4D5B-98FC-E9D7188DE10B}" type="presOf" srcId="{901245CD-A2F1-4F4C-8844-8946FFAA2746}" destId="{C9D123ED-0154-441C-A501-695B4739D8D5}" srcOrd="0" destOrd="0" presId="urn:microsoft.com/office/officeart/2005/8/layout/vList2"/>
    <dgm:cxn modelId="{43070F7E-2D5F-4F2F-A7A0-6F31D5975103}" srcId="{A6E862E8-EECC-4B63-B3C9-99760E6FF48D}" destId="{901245CD-A2F1-4F4C-8844-8946FFAA2746}" srcOrd="3" destOrd="0" parTransId="{401B1A79-9D96-46B0-B414-7DACDA1E61A9}" sibTransId="{0A41E135-E4EB-4C0B-8AAC-C59E65970EB4}"/>
    <dgm:cxn modelId="{6427AAB0-D236-44AC-B8E2-D2FB692B5792}" type="presOf" srcId="{8BA8CDA9-DFE5-4C08-A213-3437CAB47AAB}" destId="{86933ABB-4B30-4877-A69F-62B7F1A7A731}" srcOrd="0" destOrd="0" presId="urn:microsoft.com/office/officeart/2005/8/layout/vList2"/>
    <dgm:cxn modelId="{A60AE3B8-A9AF-484D-8C86-B02F23BBA37E}" srcId="{A6E862E8-EECC-4B63-B3C9-99760E6FF48D}" destId="{E487A755-7C2E-46ED-89A7-0CC56EDBACC6}" srcOrd="1" destOrd="0" parTransId="{0ACB0490-64D3-4B32-971C-4628F5987C7E}" sibTransId="{A40AD105-ADE3-4D13-A53C-DE304893AD6B}"/>
    <dgm:cxn modelId="{53CA97D4-7EF1-4756-B015-D74A6C0B27A0}" type="presOf" srcId="{E487A755-7C2E-46ED-89A7-0CC56EDBACC6}" destId="{4AE3255D-8EB4-4DC3-BD15-F18973FB3521}" srcOrd="0" destOrd="0" presId="urn:microsoft.com/office/officeart/2005/8/layout/vList2"/>
    <dgm:cxn modelId="{A1C963D9-FDCF-48DB-9F5D-D2C95620029F}" srcId="{A6E862E8-EECC-4B63-B3C9-99760E6FF48D}" destId="{8BA8CDA9-DFE5-4C08-A213-3437CAB47AAB}" srcOrd="0" destOrd="0" parTransId="{A8430981-DD92-41B8-A62C-6C81DA8A7601}" sibTransId="{9E3D239B-6B5D-4DFA-AC66-01705F6911A6}"/>
    <dgm:cxn modelId="{AFF203E0-D483-4E0D-BE92-0CBB2FCD387C}" type="presOf" srcId="{731624B2-13CE-4026-9EE0-3E2D5EC40CE0}" destId="{B26D1113-5915-45DA-A4ED-4B14F842D96C}" srcOrd="0" destOrd="0" presId="urn:microsoft.com/office/officeart/2005/8/layout/vList2"/>
    <dgm:cxn modelId="{92859B17-6A48-4BE8-8715-D937AF0763E0}" type="presParOf" srcId="{7F670D13-5BE1-49F7-AB57-043D64E99D9C}" destId="{86933ABB-4B30-4877-A69F-62B7F1A7A731}" srcOrd="0" destOrd="0" presId="urn:microsoft.com/office/officeart/2005/8/layout/vList2"/>
    <dgm:cxn modelId="{0C1E8ABA-DC6A-4D9D-A348-717DFA6AE700}" type="presParOf" srcId="{7F670D13-5BE1-49F7-AB57-043D64E99D9C}" destId="{28E0F371-D3F1-4058-A5D5-D425B05CD1ED}" srcOrd="1" destOrd="0" presId="urn:microsoft.com/office/officeart/2005/8/layout/vList2"/>
    <dgm:cxn modelId="{210E9A89-7A1C-42BD-8D3B-3312A91351B7}" type="presParOf" srcId="{7F670D13-5BE1-49F7-AB57-043D64E99D9C}" destId="{4AE3255D-8EB4-4DC3-BD15-F18973FB3521}" srcOrd="2" destOrd="0" presId="urn:microsoft.com/office/officeart/2005/8/layout/vList2"/>
    <dgm:cxn modelId="{6E94D1BB-F55E-4295-8BCC-777C7F04F87F}" type="presParOf" srcId="{7F670D13-5BE1-49F7-AB57-043D64E99D9C}" destId="{F7B92211-96AA-4BA4-9D1A-317EDC9B1775}" srcOrd="3" destOrd="0" presId="urn:microsoft.com/office/officeart/2005/8/layout/vList2"/>
    <dgm:cxn modelId="{BCF999BD-E4F6-486D-B1E0-7CBF98C93903}" type="presParOf" srcId="{7F670D13-5BE1-49F7-AB57-043D64E99D9C}" destId="{B26D1113-5915-45DA-A4ED-4B14F842D96C}" srcOrd="4" destOrd="0" presId="urn:microsoft.com/office/officeart/2005/8/layout/vList2"/>
    <dgm:cxn modelId="{85B1C312-6D13-4927-A10B-941E175831A0}" type="presParOf" srcId="{7F670D13-5BE1-49F7-AB57-043D64E99D9C}" destId="{A7E75743-0428-4F0C-AF21-604C9DF9E121}" srcOrd="5" destOrd="0" presId="urn:microsoft.com/office/officeart/2005/8/layout/vList2"/>
    <dgm:cxn modelId="{CE0F9588-6B72-43BC-8785-9C08AADAE966}" type="presParOf" srcId="{7F670D13-5BE1-49F7-AB57-043D64E99D9C}" destId="{C9D123ED-0154-441C-A501-695B4739D8D5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C03EC2-E933-4D3F-81F4-3790F76C636C}">
      <dsp:nvSpPr>
        <dsp:cNvPr id="0" name=""/>
        <dsp:cNvSpPr/>
      </dsp:nvSpPr>
      <dsp:spPr>
        <a:xfrm>
          <a:off x="0" y="29979"/>
          <a:ext cx="10515600" cy="568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>
              <a:solidFill>
                <a:schemeClr val="tx1"/>
              </a:solidFill>
            </a:rPr>
            <a:t> </a:t>
          </a:r>
          <a:r>
            <a:rPr lang="en-GB" sz="2400" b="1" kern="1200" dirty="0">
              <a:solidFill>
                <a:schemeClr val="tx1"/>
              </a:solidFill>
            </a:rPr>
            <a:t>Care Act 2014 </a:t>
          </a:r>
          <a:endParaRPr lang="en-US" sz="2400" b="1" kern="1200" dirty="0">
            <a:solidFill>
              <a:schemeClr val="tx1"/>
            </a:solidFill>
          </a:endParaRPr>
        </a:p>
      </dsp:txBody>
      <dsp:txXfrm>
        <a:off x="27758" y="57737"/>
        <a:ext cx="10460084" cy="513103"/>
      </dsp:txXfrm>
    </dsp:sp>
    <dsp:sp modelId="{8B3AF9B4-3163-4938-ABD8-F7624B580514}">
      <dsp:nvSpPr>
        <dsp:cNvPr id="0" name=""/>
        <dsp:cNvSpPr/>
      </dsp:nvSpPr>
      <dsp:spPr>
        <a:xfrm>
          <a:off x="0" y="650439"/>
          <a:ext cx="10515600" cy="568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Ensuring an individual's dignity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27758" y="678197"/>
        <a:ext cx="10460084" cy="513103"/>
      </dsp:txXfrm>
    </dsp:sp>
    <dsp:sp modelId="{492BAFDF-F803-4A3F-8837-5FA15E80F3BA}">
      <dsp:nvSpPr>
        <dsp:cNvPr id="0" name=""/>
        <dsp:cNvSpPr/>
      </dsp:nvSpPr>
      <dsp:spPr>
        <a:xfrm>
          <a:off x="0" y="1270899"/>
          <a:ext cx="10515600" cy="568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Treating people with respect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27758" y="1298657"/>
        <a:ext cx="10460084" cy="513103"/>
      </dsp:txXfrm>
    </dsp:sp>
    <dsp:sp modelId="{CAE4B491-B9B3-481B-9AF1-26ECAA638801}">
      <dsp:nvSpPr>
        <dsp:cNvPr id="0" name=""/>
        <dsp:cNvSpPr/>
      </dsp:nvSpPr>
      <dsp:spPr>
        <a:xfrm>
          <a:off x="0" y="1891359"/>
          <a:ext cx="10515600" cy="568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Promoting physical, mental, emotional, social and economic wellbeing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27758" y="1919117"/>
        <a:ext cx="10460084" cy="513103"/>
      </dsp:txXfrm>
    </dsp:sp>
    <dsp:sp modelId="{9DDCEFF2-7BBB-4F12-9CA8-DEC1AB5BD88E}">
      <dsp:nvSpPr>
        <dsp:cNvPr id="0" name=""/>
        <dsp:cNvSpPr/>
      </dsp:nvSpPr>
      <dsp:spPr>
        <a:xfrm>
          <a:off x="0" y="2511819"/>
          <a:ext cx="10515600" cy="568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Protection from abuse and neglect (safeguarding)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27758" y="2539577"/>
        <a:ext cx="10460084" cy="513103"/>
      </dsp:txXfrm>
    </dsp:sp>
    <dsp:sp modelId="{D11CD8B0-0F72-4283-BF46-75DE7A6FAEBC}">
      <dsp:nvSpPr>
        <dsp:cNvPr id="0" name=""/>
        <dsp:cNvSpPr/>
      </dsp:nvSpPr>
      <dsp:spPr>
        <a:xfrm>
          <a:off x="0" y="3132279"/>
          <a:ext cx="10515600" cy="568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Social and economic wellbeing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27758" y="3160037"/>
        <a:ext cx="10460084" cy="513103"/>
      </dsp:txXfrm>
    </dsp:sp>
    <dsp:sp modelId="{76F26677-4C86-4C79-91E0-B0832AC646D9}">
      <dsp:nvSpPr>
        <dsp:cNvPr id="0" name=""/>
        <dsp:cNvSpPr/>
      </dsp:nvSpPr>
      <dsp:spPr>
        <a:xfrm>
          <a:off x="0" y="3752739"/>
          <a:ext cx="10515600" cy="568619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tx1"/>
              </a:solidFill>
            </a:rPr>
            <a:t>Promoting integration of care and support with health services</a:t>
          </a:r>
          <a:endParaRPr lang="en-US" sz="1800" b="1" kern="1200" dirty="0">
            <a:solidFill>
              <a:schemeClr val="tx1"/>
            </a:solidFill>
          </a:endParaRPr>
        </a:p>
      </dsp:txBody>
      <dsp:txXfrm>
        <a:off x="27758" y="3780497"/>
        <a:ext cx="10460084" cy="5131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17719B-DB00-410B-A17D-898C1D507A8E}">
      <dsp:nvSpPr>
        <dsp:cNvPr id="0" name=""/>
        <dsp:cNvSpPr/>
      </dsp:nvSpPr>
      <dsp:spPr>
        <a:xfrm>
          <a:off x="0" y="584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F787655-948E-4E8D-B7B6-FBE9C8E78EB7}">
      <dsp:nvSpPr>
        <dsp:cNvPr id="0" name=""/>
        <dsp:cNvSpPr/>
      </dsp:nvSpPr>
      <dsp:spPr>
        <a:xfrm>
          <a:off x="0" y="584"/>
          <a:ext cx="5181600" cy="683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Campaigns-Alcohol awareness Week</a:t>
          </a:r>
          <a:endParaRPr lang="en-US" sz="2500" kern="1200" dirty="0"/>
        </a:p>
      </dsp:txBody>
      <dsp:txXfrm>
        <a:off x="0" y="584"/>
        <a:ext cx="5181600" cy="683485"/>
      </dsp:txXfrm>
    </dsp:sp>
    <dsp:sp modelId="{CFDBBD74-28D0-4F48-98F1-353A7578E9DF}">
      <dsp:nvSpPr>
        <dsp:cNvPr id="0" name=""/>
        <dsp:cNvSpPr/>
      </dsp:nvSpPr>
      <dsp:spPr>
        <a:xfrm>
          <a:off x="0" y="684069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FAF760-3F84-4703-8D63-2E6C9915E29B}">
      <dsp:nvSpPr>
        <dsp:cNvPr id="0" name=""/>
        <dsp:cNvSpPr/>
      </dsp:nvSpPr>
      <dsp:spPr>
        <a:xfrm>
          <a:off x="0" y="684069"/>
          <a:ext cx="5181600" cy="683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Presentations</a:t>
          </a:r>
          <a:endParaRPr lang="en-US" sz="2500" kern="1200"/>
        </a:p>
      </dsp:txBody>
      <dsp:txXfrm>
        <a:off x="0" y="684069"/>
        <a:ext cx="5181600" cy="683485"/>
      </dsp:txXfrm>
    </dsp:sp>
    <dsp:sp modelId="{FA5A82E1-BCE6-40F3-B311-C117125539AA}">
      <dsp:nvSpPr>
        <dsp:cNvPr id="0" name=""/>
        <dsp:cNvSpPr/>
      </dsp:nvSpPr>
      <dsp:spPr>
        <a:xfrm>
          <a:off x="0" y="1367555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B08F5F-4FB9-465B-9651-86B8B6242CD0}">
      <dsp:nvSpPr>
        <dsp:cNvPr id="0" name=""/>
        <dsp:cNvSpPr/>
      </dsp:nvSpPr>
      <dsp:spPr>
        <a:xfrm>
          <a:off x="0" y="1367555"/>
          <a:ext cx="5181600" cy="683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Patient information leaflets/Flyers</a:t>
          </a:r>
          <a:endParaRPr lang="en-US" sz="2500" kern="1200"/>
        </a:p>
      </dsp:txBody>
      <dsp:txXfrm>
        <a:off x="0" y="1367555"/>
        <a:ext cx="5181600" cy="683485"/>
      </dsp:txXfrm>
    </dsp:sp>
    <dsp:sp modelId="{254CC3F8-05A2-4509-9E28-934DB0F88CD6}">
      <dsp:nvSpPr>
        <dsp:cNvPr id="0" name=""/>
        <dsp:cNvSpPr/>
      </dsp:nvSpPr>
      <dsp:spPr>
        <a:xfrm>
          <a:off x="0" y="2051041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FCC0D-B85D-47A5-AA21-57B7F32F500C}">
      <dsp:nvSpPr>
        <dsp:cNvPr id="0" name=""/>
        <dsp:cNvSpPr/>
      </dsp:nvSpPr>
      <dsp:spPr>
        <a:xfrm>
          <a:off x="0" y="2051041"/>
          <a:ext cx="5181600" cy="683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Alcohol treatment centres</a:t>
          </a:r>
          <a:endParaRPr lang="en-US" sz="2500" kern="1200"/>
        </a:p>
      </dsp:txBody>
      <dsp:txXfrm>
        <a:off x="0" y="2051041"/>
        <a:ext cx="5181600" cy="683485"/>
      </dsp:txXfrm>
    </dsp:sp>
    <dsp:sp modelId="{8C4C6B84-7AA9-4FD8-A9F8-049E6C598BDD}">
      <dsp:nvSpPr>
        <dsp:cNvPr id="0" name=""/>
        <dsp:cNvSpPr/>
      </dsp:nvSpPr>
      <dsp:spPr>
        <a:xfrm>
          <a:off x="0" y="2734526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EA8476-3C3A-4754-880B-4AEF1ABEB2E7}">
      <dsp:nvSpPr>
        <dsp:cNvPr id="0" name=""/>
        <dsp:cNvSpPr/>
      </dsp:nvSpPr>
      <dsp:spPr>
        <a:xfrm>
          <a:off x="0" y="2734526"/>
          <a:ext cx="5181600" cy="683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Health professionals</a:t>
          </a:r>
          <a:endParaRPr lang="en-US" sz="2500" kern="1200"/>
        </a:p>
      </dsp:txBody>
      <dsp:txXfrm>
        <a:off x="0" y="2734526"/>
        <a:ext cx="5181600" cy="683485"/>
      </dsp:txXfrm>
    </dsp:sp>
    <dsp:sp modelId="{8632B1D6-653A-4260-9A5B-33EAE7ECA1CF}">
      <dsp:nvSpPr>
        <dsp:cNvPr id="0" name=""/>
        <dsp:cNvSpPr/>
      </dsp:nvSpPr>
      <dsp:spPr>
        <a:xfrm>
          <a:off x="0" y="3418012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E05966-137B-44E3-874A-56300559A8F9}">
      <dsp:nvSpPr>
        <dsp:cNvPr id="0" name=""/>
        <dsp:cNvSpPr/>
      </dsp:nvSpPr>
      <dsp:spPr>
        <a:xfrm>
          <a:off x="0" y="3418012"/>
          <a:ext cx="5181600" cy="683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Mutual aid</a:t>
          </a:r>
          <a:endParaRPr lang="en-US" sz="2500" kern="1200"/>
        </a:p>
      </dsp:txBody>
      <dsp:txXfrm>
        <a:off x="0" y="3418012"/>
        <a:ext cx="5181600" cy="683485"/>
      </dsp:txXfrm>
    </dsp:sp>
    <dsp:sp modelId="{52E1C8AD-DAFE-402D-A31B-D3846985C7B6}">
      <dsp:nvSpPr>
        <dsp:cNvPr id="0" name=""/>
        <dsp:cNvSpPr/>
      </dsp:nvSpPr>
      <dsp:spPr>
        <a:xfrm>
          <a:off x="0" y="4101498"/>
          <a:ext cx="5181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7BD462-2444-464A-9B7D-6EF547D612A5}">
      <dsp:nvSpPr>
        <dsp:cNvPr id="0" name=""/>
        <dsp:cNvSpPr/>
      </dsp:nvSpPr>
      <dsp:spPr>
        <a:xfrm>
          <a:off x="0" y="4101498"/>
          <a:ext cx="5181600" cy="6834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Stakeholders</a:t>
          </a:r>
          <a:endParaRPr lang="en-US" sz="2500" kern="1200" dirty="0"/>
        </a:p>
      </dsp:txBody>
      <dsp:txXfrm>
        <a:off x="0" y="4101498"/>
        <a:ext cx="5181600" cy="68348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37F79E-5E62-4E02-A5F0-2B70D76C8BD3}">
      <dsp:nvSpPr>
        <dsp:cNvPr id="0" name=""/>
        <dsp:cNvSpPr/>
      </dsp:nvSpPr>
      <dsp:spPr>
        <a:xfrm>
          <a:off x="0" y="25748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Employment opportunities</a:t>
          </a:r>
          <a:endParaRPr lang="en-US" sz="3200" kern="1200"/>
        </a:p>
      </dsp:txBody>
      <dsp:txXfrm>
        <a:off x="38381" y="64129"/>
        <a:ext cx="10438838" cy="709478"/>
      </dsp:txXfrm>
    </dsp:sp>
    <dsp:sp modelId="{94B93723-0660-49B3-87E0-3489BFA165EF}">
      <dsp:nvSpPr>
        <dsp:cNvPr id="0" name=""/>
        <dsp:cNvSpPr/>
      </dsp:nvSpPr>
      <dsp:spPr>
        <a:xfrm>
          <a:off x="0" y="904148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Training opportunities</a:t>
          </a:r>
          <a:endParaRPr lang="en-US" sz="3200" kern="1200"/>
        </a:p>
      </dsp:txBody>
      <dsp:txXfrm>
        <a:off x="38381" y="942529"/>
        <a:ext cx="10438838" cy="709478"/>
      </dsp:txXfrm>
    </dsp:sp>
    <dsp:sp modelId="{3321CD75-DABE-4C82-B55F-A1CF2B2A1993}">
      <dsp:nvSpPr>
        <dsp:cNvPr id="0" name=""/>
        <dsp:cNvSpPr/>
      </dsp:nvSpPr>
      <dsp:spPr>
        <a:xfrm>
          <a:off x="0" y="1782549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Education opportunities</a:t>
          </a:r>
          <a:endParaRPr lang="en-US" sz="3200" kern="1200"/>
        </a:p>
      </dsp:txBody>
      <dsp:txXfrm>
        <a:off x="38381" y="1820930"/>
        <a:ext cx="10438838" cy="709478"/>
      </dsp:txXfrm>
    </dsp:sp>
    <dsp:sp modelId="{29C19E2A-DF63-4B74-92D5-A6D4047CE608}">
      <dsp:nvSpPr>
        <dsp:cNvPr id="0" name=""/>
        <dsp:cNvSpPr/>
      </dsp:nvSpPr>
      <dsp:spPr>
        <a:xfrm>
          <a:off x="0" y="2660949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Family and carers support services</a:t>
          </a:r>
          <a:endParaRPr lang="en-US" sz="3200" kern="1200"/>
        </a:p>
      </dsp:txBody>
      <dsp:txXfrm>
        <a:off x="38381" y="2699330"/>
        <a:ext cx="10438838" cy="709478"/>
      </dsp:txXfrm>
    </dsp:sp>
    <dsp:sp modelId="{0182515F-4F4C-424F-97EF-D5DDD73DD26F}">
      <dsp:nvSpPr>
        <dsp:cNvPr id="0" name=""/>
        <dsp:cNvSpPr/>
      </dsp:nvSpPr>
      <dsp:spPr>
        <a:xfrm>
          <a:off x="0" y="3539349"/>
          <a:ext cx="10515600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/>
            <a:t>Stable and secure housing</a:t>
          </a:r>
          <a:endParaRPr lang="en-US" sz="3200" kern="1200"/>
        </a:p>
      </dsp:txBody>
      <dsp:txXfrm>
        <a:off x="38381" y="3577730"/>
        <a:ext cx="10438838" cy="7094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FBE205-79F2-43D2-BDB0-6BAFDFC71B10}">
      <dsp:nvSpPr>
        <dsp:cNvPr id="0" name=""/>
        <dsp:cNvSpPr/>
      </dsp:nvSpPr>
      <dsp:spPr>
        <a:xfrm>
          <a:off x="66539" y="233598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9F8B3A-7A7E-4B4A-AB9E-6B15CF151C98}">
      <dsp:nvSpPr>
        <dsp:cNvPr id="0" name=""/>
        <dsp:cNvSpPr/>
      </dsp:nvSpPr>
      <dsp:spPr>
        <a:xfrm>
          <a:off x="254961" y="422020"/>
          <a:ext cx="520402" cy="5204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70175-944C-4C4B-A197-DA3691670B49}">
      <dsp:nvSpPr>
        <dsp:cNvPr id="0" name=""/>
        <dsp:cNvSpPr/>
      </dsp:nvSpPr>
      <dsp:spPr>
        <a:xfrm>
          <a:off x="1156052" y="233598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Community hubs across communities in the London borough of Lewisham that can offer harm min advice and signposting</a:t>
          </a:r>
          <a:endParaRPr lang="en-US" sz="1600" b="1" kern="1200" dirty="0"/>
        </a:p>
      </dsp:txBody>
      <dsp:txXfrm>
        <a:off x="1156052" y="233598"/>
        <a:ext cx="2114937" cy="897246"/>
      </dsp:txXfrm>
    </dsp:sp>
    <dsp:sp modelId="{BF63C018-A380-489F-94A7-3AD5F1FC77E4}">
      <dsp:nvSpPr>
        <dsp:cNvPr id="0" name=""/>
        <dsp:cNvSpPr/>
      </dsp:nvSpPr>
      <dsp:spPr>
        <a:xfrm>
          <a:off x="3639501" y="0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0D3B860-8CE8-425B-827B-9129D39A69E9}">
      <dsp:nvSpPr>
        <dsp:cNvPr id="0" name=""/>
        <dsp:cNvSpPr/>
      </dsp:nvSpPr>
      <dsp:spPr>
        <a:xfrm>
          <a:off x="3827923" y="422020"/>
          <a:ext cx="520402" cy="5204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ABBD67B-19BC-4274-800A-63F31241F1E5}">
      <dsp:nvSpPr>
        <dsp:cNvPr id="0" name=""/>
        <dsp:cNvSpPr/>
      </dsp:nvSpPr>
      <dsp:spPr>
        <a:xfrm>
          <a:off x="4696867" y="233598"/>
          <a:ext cx="2179231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More partnership working</a:t>
          </a:r>
          <a:endParaRPr lang="en-US" sz="1600" b="1" kern="1200" dirty="0"/>
        </a:p>
      </dsp:txBody>
      <dsp:txXfrm>
        <a:off x="4696867" y="233598"/>
        <a:ext cx="2179231" cy="897246"/>
      </dsp:txXfrm>
    </dsp:sp>
    <dsp:sp modelId="{85D8C21B-1C66-4FFA-83C1-67DCD418A9A9}">
      <dsp:nvSpPr>
        <dsp:cNvPr id="0" name=""/>
        <dsp:cNvSpPr/>
      </dsp:nvSpPr>
      <dsp:spPr>
        <a:xfrm>
          <a:off x="7244610" y="233598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F57E21-CBD1-4315-8651-B8C63890A5C9}">
      <dsp:nvSpPr>
        <dsp:cNvPr id="0" name=""/>
        <dsp:cNvSpPr/>
      </dsp:nvSpPr>
      <dsp:spPr>
        <a:xfrm>
          <a:off x="7433031" y="422020"/>
          <a:ext cx="520402" cy="5204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4106C1-5A60-46D5-A318-0333FC24D751}">
      <dsp:nvSpPr>
        <dsp:cNvPr id="0" name=""/>
        <dsp:cNvSpPr/>
      </dsp:nvSpPr>
      <dsp:spPr>
        <a:xfrm>
          <a:off x="8334123" y="233598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600" b="1" kern="1200" dirty="0"/>
        </a:p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Bridging the gap in services for people who are neurodivergent, have severe learning difficulties, mental health </a:t>
          </a:r>
          <a:endParaRPr lang="en-US" sz="1600" b="1" kern="1200" dirty="0"/>
        </a:p>
      </dsp:txBody>
      <dsp:txXfrm>
        <a:off x="8334123" y="233598"/>
        <a:ext cx="2114937" cy="897246"/>
      </dsp:txXfrm>
    </dsp:sp>
    <dsp:sp modelId="{18DA3B47-FFE3-40E9-92DC-48505AF79861}">
      <dsp:nvSpPr>
        <dsp:cNvPr id="0" name=""/>
        <dsp:cNvSpPr/>
      </dsp:nvSpPr>
      <dsp:spPr>
        <a:xfrm>
          <a:off x="66539" y="194450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784828-3C9D-4391-8079-1007D827D000}">
      <dsp:nvSpPr>
        <dsp:cNvPr id="0" name=""/>
        <dsp:cNvSpPr/>
      </dsp:nvSpPr>
      <dsp:spPr>
        <a:xfrm>
          <a:off x="254961" y="2132931"/>
          <a:ext cx="520402" cy="5204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287BA0B-EB11-46C9-8D5E-583FA5BDC1C1}">
      <dsp:nvSpPr>
        <dsp:cNvPr id="0" name=""/>
        <dsp:cNvSpPr/>
      </dsp:nvSpPr>
      <dsp:spPr>
        <a:xfrm>
          <a:off x="1156052" y="194450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Updating the current preferred providers list for residential rehabs</a:t>
          </a:r>
          <a:endParaRPr lang="en-US" sz="1600" b="1" kern="1200" dirty="0"/>
        </a:p>
      </dsp:txBody>
      <dsp:txXfrm>
        <a:off x="1156052" y="1944509"/>
        <a:ext cx="2114937" cy="897246"/>
      </dsp:txXfrm>
    </dsp:sp>
    <dsp:sp modelId="{029D92A8-0721-44E6-B3C5-FA1CEE7D9EFB}">
      <dsp:nvSpPr>
        <dsp:cNvPr id="0" name=""/>
        <dsp:cNvSpPr/>
      </dsp:nvSpPr>
      <dsp:spPr>
        <a:xfrm>
          <a:off x="3639501" y="194450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FF2B4D-8F42-4E70-9BA1-0C4BE859EC13}">
      <dsp:nvSpPr>
        <dsp:cNvPr id="0" name=""/>
        <dsp:cNvSpPr/>
      </dsp:nvSpPr>
      <dsp:spPr>
        <a:xfrm>
          <a:off x="3827923" y="2132931"/>
          <a:ext cx="520402" cy="5204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620217-DCC2-45BC-91BA-B97C864C44A3}">
      <dsp:nvSpPr>
        <dsp:cNvPr id="0" name=""/>
        <dsp:cNvSpPr/>
      </dsp:nvSpPr>
      <dsp:spPr>
        <a:xfrm>
          <a:off x="4729014" y="194450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More support services employees and funding</a:t>
          </a:r>
          <a:endParaRPr lang="en-US" sz="1600" b="1" kern="1200" dirty="0"/>
        </a:p>
      </dsp:txBody>
      <dsp:txXfrm>
        <a:off x="4729014" y="1944509"/>
        <a:ext cx="2114937" cy="897246"/>
      </dsp:txXfrm>
    </dsp:sp>
    <dsp:sp modelId="{732622CC-135C-4E7E-A631-3449CF2C301C}">
      <dsp:nvSpPr>
        <dsp:cNvPr id="0" name=""/>
        <dsp:cNvSpPr/>
      </dsp:nvSpPr>
      <dsp:spPr>
        <a:xfrm>
          <a:off x="7212463" y="1944509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E16C92-30AA-49E9-8D50-0E4B74C5B3DF}">
      <dsp:nvSpPr>
        <dsp:cNvPr id="0" name=""/>
        <dsp:cNvSpPr/>
      </dsp:nvSpPr>
      <dsp:spPr>
        <a:xfrm>
          <a:off x="7400884" y="2132931"/>
          <a:ext cx="520402" cy="52040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33F700-6A5C-47DA-A818-EB824CD3CD2F}">
      <dsp:nvSpPr>
        <dsp:cNvPr id="0" name=""/>
        <dsp:cNvSpPr/>
      </dsp:nvSpPr>
      <dsp:spPr>
        <a:xfrm>
          <a:off x="8301976" y="1944509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More treatment, detox and rehabilitation centres</a:t>
          </a:r>
          <a:endParaRPr lang="en-US" sz="1600" b="1" kern="1200" dirty="0"/>
        </a:p>
      </dsp:txBody>
      <dsp:txXfrm>
        <a:off x="8301976" y="1944509"/>
        <a:ext cx="2114937" cy="897246"/>
      </dsp:txXfrm>
    </dsp:sp>
    <dsp:sp modelId="{EFC36948-4E4E-4970-A28B-57F65C8CBB07}">
      <dsp:nvSpPr>
        <dsp:cNvPr id="0" name=""/>
        <dsp:cNvSpPr/>
      </dsp:nvSpPr>
      <dsp:spPr>
        <a:xfrm>
          <a:off x="66539" y="3655420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D6E7B5-3A29-4A72-AA68-2BA9C75E9887}">
      <dsp:nvSpPr>
        <dsp:cNvPr id="0" name=""/>
        <dsp:cNvSpPr/>
      </dsp:nvSpPr>
      <dsp:spPr>
        <a:xfrm>
          <a:off x="254961" y="3843842"/>
          <a:ext cx="520402" cy="5204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681426-3889-4726-8A4A-3F074205B9BF}">
      <dsp:nvSpPr>
        <dsp:cNvPr id="0" name=""/>
        <dsp:cNvSpPr/>
      </dsp:nvSpPr>
      <dsp:spPr>
        <a:xfrm>
          <a:off x="1156052" y="3655420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Alcohol awareness to be delivered within  educational settings</a:t>
          </a:r>
          <a:endParaRPr lang="en-US" sz="1600" b="1" kern="1200" dirty="0"/>
        </a:p>
      </dsp:txBody>
      <dsp:txXfrm>
        <a:off x="1156052" y="3655420"/>
        <a:ext cx="2114937" cy="897246"/>
      </dsp:txXfrm>
    </dsp:sp>
    <dsp:sp modelId="{E32ABB9E-63B9-4218-A689-D931EA8C1B6C}">
      <dsp:nvSpPr>
        <dsp:cNvPr id="0" name=""/>
        <dsp:cNvSpPr/>
      </dsp:nvSpPr>
      <dsp:spPr>
        <a:xfrm>
          <a:off x="3639501" y="3655420"/>
          <a:ext cx="897246" cy="897246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63AAD-6527-47B4-B0DF-C1A0371781B8}">
      <dsp:nvSpPr>
        <dsp:cNvPr id="0" name=""/>
        <dsp:cNvSpPr/>
      </dsp:nvSpPr>
      <dsp:spPr>
        <a:xfrm>
          <a:off x="3827923" y="3843842"/>
          <a:ext cx="520402" cy="520402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C8D7B0-3373-4305-991B-1F06D079C7F8}">
      <dsp:nvSpPr>
        <dsp:cNvPr id="0" name=""/>
        <dsp:cNvSpPr/>
      </dsp:nvSpPr>
      <dsp:spPr>
        <a:xfrm>
          <a:off x="4729014" y="3655420"/>
          <a:ext cx="2114937" cy="89724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Achieve wider stakeholder engagement</a:t>
          </a:r>
          <a:endParaRPr lang="en-US" sz="1600" b="1" kern="1200" dirty="0"/>
        </a:p>
      </dsp:txBody>
      <dsp:txXfrm>
        <a:off x="4729014" y="3655420"/>
        <a:ext cx="2114937" cy="89724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933ABB-4B30-4877-A69F-62B7F1A7A731}">
      <dsp:nvSpPr>
        <dsp:cNvPr id="0" name=""/>
        <dsp:cNvSpPr/>
      </dsp:nvSpPr>
      <dsp:spPr>
        <a:xfrm>
          <a:off x="0" y="20169"/>
          <a:ext cx="10515600" cy="1023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Alcohol misuse is a prevalent issue in the London borough of Lewisham that is resulting in a high number of hospital admissions and the number is rising. </a:t>
          </a:r>
          <a:endParaRPr lang="en-US" sz="2500" kern="1200"/>
        </a:p>
      </dsp:txBody>
      <dsp:txXfrm>
        <a:off x="49975" y="70144"/>
        <a:ext cx="10415650" cy="923800"/>
      </dsp:txXfrm>
    </dsp:sp>
    <dsp:sp modelId="{4AE3255D-8EB4-4DC3-BD15-F18973FB3521}">
      <dsp:nvSpPr>
        <dsp:cNvPr id="0" name=""/>
        <dsp:cNvSpPr/>
      </dsp:nvSpPr>
      <dsp:spPr>
        <a:xfrm>
          <a:off x="0" y="1115919"/>
          <a:ext cx="10515600" cy="1023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cost to the NHS is 3.5 billion per year</a:t>
          </a:r>
          <a:endParaRPr lang="en-US" sz="2500" kern="1200"/>
        </a:p>
      </dsp:txBody>
      <dsp:txXfrm>
        <a:off x="49975" y="1165894"/>
        <a:ext cx="10415650" cy="923800"/>
      </dsp:txXfrm>
    </dsp:sp>
    <dsp:sp modelId="{B26D1113-5915-45DA-A4ED-4B14F842D96C}">
      <dsp:nvSpPr>
        <dsp:cNvPr id="0" name=""/>
        <dsp:cNvSpPr/>
      </dsp:nvSpPr>
      <dsp:spPr>
        <a:xfrm>
          <a:off x="0" y="2211669"/>
          <a:ext cx="10515600" cy="1023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Alcohol misuse causes premature death, injuries, health problems and social disorders</a:t>
          </a:r>
          <a:endParaRPr lang="en-US" sz="2500" kern="1200"/>
        </a:p>
      </dsp:txBody>
      <dsp:txXfrm>
        <a:off x="49975" y="2261644"/>
        <a:ext cx="10415650" cy="923800"/>
      </dsp:txXfrm>
    </dsp:sp>
    <dsp:sp modelId="{C9D123ED-0154-441C-A501-695B4739D8D5}">
      <dsp:nvSpPr>
        <dsp:cNvPr id="0" name=""/>
        <dsp:cNvSpPr/>
      </dsp:nvSpPr>
      <dsp:spPr>
        <a:xfrm>
          <a:off x="0" y="3307419"/>
          <a:ext cx="10515600" cy="10237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 holistic approach is needed to tackle this serious issue for the best possible outcomes</a:t>
          </a:r>
          <a:endParaRPr lang="en-US" sz="2500" kern="1200"/>
        </a:p>
      </dsp:txBody>
      <dsp:txXfrm>
        <a:off x="49975" y="3357394"/>
        <a:ext cx="10415650" cy="9238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6847D-1CF6-46BA-B46B-48BED0604A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 b="1" cap="all" spc="1500" baseline="0">
                <a:latin typeface="+mj-lt"/>
                <a:ea typeface="Source Sans Pro SemiBold" panose="020B0603030403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B4F5A5-C931-4A4C-B6B1-EF4C95965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 cap="all" spc="4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8A351602-3772-4279-B0D3-A523F6F6EAB3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A5AAAA75-5FFB-4C07-AD4A-3146773E6CDD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479895E-3847-44BB-8404-28F14219FB7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0E02F68-8149-4236-8D9F-6B550F78B93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56FCAAB-F073-4561-A484-42C7DD10DC26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CF8DB94-87A3-43E9-9BBB-301CFF0FB05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DE4AEC-B6E4-439C-B716-EBE3D4D1DC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BFF81C-1FCB-4DBA-8044-F1A0FCFD45A6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8BC18-102E-45BF-8FEA-801E9C59D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A8BF5F-B1F8-461F-9B3D-7D50D02423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7D6BF779-0B8C-4CC2-9268-9506AD0C5331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2406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F88500-1605-41EA-A15F-9B79DF7E40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B14AC8-25A5-4D7F-BF23-CB20AA2ECF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995D22-0146-4DE2-9E78-4C00333D4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87773D-8987-489A-A650-3D6F7D5C7C38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59717A-A1FE-485D-AFFF-2C7026C7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6DB88B-64CF-4100-8F07-D191DD79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04332FF-8349-42A5-B5C8-5EE3825CE25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1923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BFE6C-EBF1-47DE-8468-E7125172B7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4104992-D139-48DC-BCCE-D71EA23CA2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A8C5E768-0E62-4DE7-A0AF-93121DA843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6402845F-9E8A-41E1-B051-1AAA46C997A2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AA45C410-5FD0-4339-A3BC-A865DE4190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7B0B703-8BA8-483C-A433-C44C809687DE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ECCFA03D-B879-419B-88B9-F4F3645C8AF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6B0260A-6B2D-4F54-8614-60BC3103E166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1AB8F6-0796-47E9-B1D4-760B7CCFC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E150C1-1D78-4D80-810D-E9E86F6E88AB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886FC0-7327-44D9-B689-0AE73FD25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19D265-BFBA-4C93-9B1A-B9483AE6BF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4F5FEB-DE92-47DA-8C46-DC088E8960A4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5576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37BE-B22F-40EE-94F0-04549BC56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A71582-4BAF-4211-AD4A-476ED6EB11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9DCF6B-C800-4345-BAE9-EE9FA6590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E6190A1E-5381-43C4-B058-7758339984D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7E35469-0BEA-4E5E-955F-1AA300A62DE5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58F650BE-565E-4A52-8143-7A87700FC5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286A3F89-AA2A-44E5-915E-C47A069EB68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5C57F514-AB27-4489-8D3C-01DD1025DDAD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141169F-1C39-4D04-AF32-D0D14D004B05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087465-759F-4895-8FC6-DD464FB918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E9CBD8-1588-4B6B-B74D-87480DDE94C0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F1AA18-D8A5-44D9-881C-522258ED54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1BA574-A76A-4F4C-8CBD-768278B66E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2793E083-ADC4-4391-83DD-781529A6611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8830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1B666-D6BE-4FA8-9CF1-F15FD58B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CE4B4A-DE64-4563-83CD-C40B1D681D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DA0314-0202-4E6D-8352-C28376A9C0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B56083-87B4-4603-B6FF-A9EB68E3E69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33708CF-F028-4917-A9CB-59BF5248A2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10" name="Graphic 185">
            <a:extLst>
              <a:ext uri="{FF2B5EF4-FFF2-40B4-BE49-F238E27FC236}">
                <a16:creationId xmlns:a16="http://schemas.microsoft.com/office/drawing/2014/main" id="{81B934BF-E239-47E1-93E9-EA3182162D21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3BBF177-5044-426A-93ED-64BDC84BF18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4270648-77F5-4D28-B691-DA57AA28FD73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6086B770-2F70-4B7B-9525-286BBD63AD72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7DDC14D-7AE3-41CD-ADFC-A3601D4F9DF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2181834-8401-4B66-85EE-1CBF57807DAB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433C091-3B62-4087-9A97-63BBE28CF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794440-721C-4D75-BD4F-4CFB3D51CDCA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0710C3-2723-4847-BCAF-96D9FAE505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618B2C-95AC-4438-97FD-07ACF297B8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D6B0F5A7-6E8A-4BCD-8F1F-233ECD21B262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7366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9CF7F-748D-4598-983E-96A2BE269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6" name="Graphic 185">
            <a:extLst>
              <a:ext uri="{FF2B5EF4-FFF2-40B4-BE49-F238E27FC236}">
                <a16:creationId xmlns:a16="http://schemas.microsoft.com/office/drawing/2014/main" id="{DFD4D3BE-80D4-4E69-9C76-F0D8517DF690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A0B6E97F-00E1-4372-8978-8BCBDC9026E6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CC7651B7-7A30-4AFA-A4D7-0B0C5D2DDAA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FD2FC5CA-556B-4409-B084-34753A1F04E6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E63FB41-EE1F-4889-9096-3A38936330D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0DD19F3B-7B3E-4861-8FDA-D0116C96C16E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10A2C46-C908-4010-AAE2-9FA41B145C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01A64-483B-4532-94FB-D8F90CB6DEE0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F5279-7D37-4D98-9A70-987C84F62C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896FAD0-59EF-49AA-BBC6-A0EC184DD2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876EB399-18D2-46D5-8757-35FCFF8EA80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86931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aphic 185">
            <a:extLst>
              <a:ext uri="{FF2B5EF4-FFF2-40B4-BE49-F238E27FC236}">
                <a16:creationId xmlns:a16="http://schemas.microsoft.com/office/drawing/2014/main" id="{773CCE17-EE0F-40E0-B7AE-CF7677B64709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B0AC6C4E-6EA5-454A-AB84-8B94D8B585EC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B4329338-925B-4677-BA6E-4357D37DB54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4C0A08-043F-4818-BA1D-BCC9F811A87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CB185DD-ED0D-4633-8098-95C4A6F177C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2AD50526-B611-40B6-BB45-AE82F0EF5992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08C302-4224-4668-8CAC-3267172A0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8FB39-20FB-4E2E-B861-45B709B9C3C5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C8FC22-AEB6-4BAF-BF93-41A2C757CC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2CA88A-5462-4F17-AFA0-52721ADDBB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70CCC791-94D7-4BB8-9EDF-423CEA1F6215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37962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E6AC37-C5B5-462A-BE4A-E55CEBF2A3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4B007F-32A8-4688-BBEF-4FCB99DF5E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F2E2EB-BF8A-44A4-8AE0-BD6C31B1D92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FC9E188F-54C8-4547-9F8C-525712AD7DB6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B99C4538-3939-47A9-A590-09FF21960653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541CA75-5D05-4996-A26D-CE0C909CD5F7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6305856-26BC-4BCC-BEF3-5E9CED94177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C69651C-AC37-4CD2-8367-19297D7E2389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3E9031B-BA8D-4D9D-9BB3-A16F7A80F85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9840A2-CF60-4C47-B955-E65BC451FE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8AC19-8BD6-476C-9770-8884373BCF00}" type="datetime1">
              <a:rPr lang="en-US" smtClean="0"/>
              <a:t>7/28/2023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179DC6E-CC55-47AB-A405-5FB7EE2D19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5D5E7D-EBA7-4DB0-8C78-7EB8A85FA4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C5B051DE-636E-4B3C-9886-2055CE23E49A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6941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1D355-3146-41D1-B7DC-20B8ACE390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D4AAFB-E8F8-4FD1-8C6A-ED2C3FAD50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051AF1-B16F-43B9-95CC-C17B570DEC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8" name="Graphic 185">
            <a:extLst>
              <a:ext uri="{FF2B5EF4-FFF2-40B4-BE49-F238E27FC236}">
                <a16:creationId xmlns:a16="http://schemas.microsoft.com/office/drawing/2014/main" id="{C8B77273-9FF7-4B93-8385-AD09A5F86AE5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117A673-3729-4EAD-9E8C-52BEBF74B857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E8DB752-94CD-4A94-BDE3-DD285EB89F3F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2F8DDFC-E5CA-4F36-B2BE-BCE49D4F6C95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BB589AE-2F9C-4C83-8DC7-1205CB037525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AC9A2DE-3C9E-4CD0-8C7A-CC5F9F9942E4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8C8714-2467-4715-934E-6787C84F79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F68C53-8AD1-4F09-9486-FB3406B99CFA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6F13D6-03EC-4D31-8BB1-9FFDE3633C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65D4DD-A2A4-4DF6-9527-E5F12FEB9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FD202F3A-9FDE-4E11-B865-FBAEC415F880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831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3A871-D377-4EC0-9ACF-86842F01E1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D53202-92A9-45A3-B812-777DB9578B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7196FB0C-3A9D-4892-90C9-21F3459AAD9E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16938C96-CF0F-4B69-A695-913F11BFC6F0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3CA7E6BB-6B60-4BF5-9D3E-A3FE782EF5B0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3F693EDA-57B3-4AEB-863B-B198C2A5A8E3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B3A04A96-045F-4B6E-AEEE-11A2FA01B4FC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7FB357DC-5AD3-44F4-879B-5AD6B18AC36F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2CA47F-83AD-4BE3-AC2F-6C17883F78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9092B3-2D87-4CDF-B84B-C46E5F5D31F7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118A72-3200-4597-A9C5-0D9ECFF3E8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70055A-71D4-49B4-8A8F-19AFDB84E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B0E5D27-C447-432F-982D-B60FDD6F34AD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1883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C59DBB-9256-464D-8A6A-8BDA71541D6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A25E310-E6CB-4838-8E9B-B288DA5527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grpSp>
        <p:nvGrpSpPr>
          <p:cNvPr id="7" name="Graphic 185">
            <a:extLst>
              <a:ext uri="{FF2B5EF4-FFF2-40B4-BE49-F238E27FC236}">
                <a16:creationId xmlns:a16="http://schemas.microsoft.com/office/drawing/2014/main" id="{BCF412A8-E798-47AD-ABD9-98D76A55D30B}"/>
              </a:ext>
            </a:extLst>
          </p:cNvPr>
          <p:cNvGrpSpPr/>
          <p:nvPr/>
        </p:nvGrpSpPr>
        <p:grpSpPr>
          <a:xfrm>
            <a:off x="10999563" y="5987064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E70160C5-475D-401A-AEE2-2C04E99A1518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07CC7CE9-9C7F-49C2-8609-47BF523390F5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726FD5F1-978C-45AF-9086-D5DBE1F01681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3873AB1C-723A-4FB4-9B23-65BAF5074833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61DE5510-5094-4FA4-96E5-AD4841D1C38A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E2202-679F-48B0-B2DD-F6F547112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69E57-47B1-47B0-B526-3153E4B1E729}" type="datetime1">
              <a:rPr lang="en-US" smtClean="0"/>
              <a:t>7/28/2023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BC83D-E4C0-49E1-ADA1-1AF40398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BF211E-B2EA-4CDC-9E84-B689839492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50C42-9A0B-4425-92C2-70FCF7C4573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1FE2F5FD-5D31-4C1D-82F8-93624C7B0A3C}"/>
              </a:ext>
            </a:extLst>
          </p:cNvPr>
          <p:cNvSpPr/>
          <p:nvPr/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51033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33F5C3-CD4B-4472-B59A-49D460CB1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72236B-AB2C-4D6F-AE15-700992DA91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90F509-07BE-4446-8772-F44E09936B7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BA543EDD-D0D2-447F-B24F-3717AF4B109D}" type="datetime1">
              <a:rPr lang="en-US" smtClean="0"/>
              <a:pPr/>
              <a:t>7/28/2023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1B927E-3833-4F85-99B5-56B5F1E540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r>
              <a:rPr lang="en-US" dirty="0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28CB64-4E98-43DE-B543-7BE5B329DB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cap="all" spc="100" baseline="0">
                <a:solidFill>
                  <a:schemeClr val="tx1">
                    <a:tint val="75000"/>
                  </a:schemeClr>
                </a:solidFill>
                <a:latin typeface="+mn-lt"/>
                <a:ea typeface="Source Sans Pro SemiBold" panose="020B0603030403020204" pitchFamily="34" charset="0"/>
              </a:defRPr>
            </a:lvl1pPr>
          </a:lstStyle>
          <a:p>
            <a:fld id="{F3450C42-9A0B-4425-92C2-70FCF7C4573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5266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pga/2010/15/contents" TargetMode="External"/><Relationship Id="rId3" Type="http://schemas.openxmlformats.org/officeDocument/2006/relationships/hyperlink" Target="https://www.legislation.gov.uk/ukpga/2014/23/contents/enacted" TargetMode="External"/><Relationship Id="rId7" Type="http://schemas.openxmlformats.org/officeDocument/2006/relationships/hyperlink" Target="https://media.defense.gov/2013/Mar/27/2000063951/-1/-1/0/130318-F-HK400-001.JPG" TargetMode="External"/><Relationship Id="rId2" Type="http://schemas.openxmlformats.org/officeDocument/2006/relationships/hyperlink" Target="https://www.adph.org.uk/2023/07/aaw2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assets.publishing.service.gov.uk/government/uploads/system/uploads/attachment_data/file/224075/alcohol-strategy.pdf" TargetMode="External"/><Relationship Id="rId5" Type="http://schemas.openxmlformats.org/officeDocument/2006/relationships/hyperlink" Target="https://www.changegrowlive.org/advice-info/alcohol-drugs" TargetMode="External"/><Relationship Id="rId4" Type="http://schemas.openxmlformats.org/officeDocument/2006/relationships/hyperlink" Target="https://www.cqc.org.uk/guidance-providers/regulations-enforcement/regulation-9-person-centred-care" TargetMode="External"/><Relationship Id="rId9" Type="http://schemas.openxmlformats.org/officeDocument/2006/relationships/hyperlink" Target="https://doi.org/10.1108/DAT-10-2015-0060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lewisham.gov.uk/myservices/socialcare/health/drugs-and-alcohol/thinking-about-drinking#:~:text=Deaths%20from%20liver%20disease%20have%20increased%20during%20the,Alcohol-related%20hospital%20admissions%20are%20high%20and%20are%20rising" TargetMode="External"/><Relationship Id="rId3" Type="http://schemas.openxmlformats.org/officeDocument/2006/relationships/hyperlink" Target="https://www.gov.uk/government/publications/alcohol-drugs-and-tobacco-commissioning-support-pack/alcohol-commissioning-suport-pack-2018-to-2019-principles-and-indicators" TargetMode="External"/><Relationship Id="rId7" Type="http://schemas.openxmlformats.org/officeDocument/2006/relationships/hyperlink" Target="https://lewisham.gov.uk/myservices/socialcare/our-approach/the-care-act-2014" TargetMode="External"/><Relationship Id="rId2" Type="http://schemas.openxmlformats.org/officeDocument/2006/relationships/hyperlink" Target="https://www.gov.uk/government/publications/health-matters-harmful-drinking-and-alcohol-dependence/health-matters-harmful-drinking-and-alcohol-dependenc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bservatory.lewisham.gov.uk/wp-content/uploads/2023/03/A-Picture-of-Lewisham-Full-Document-2021-with-2021-Census-data-March-2023.pdf" TargetMode="External"/><Relationship Id="rId5" Type="http://schemas.openxmlformats.org/officeDocument/2006/relationships/hyperlink" Target="https://www.lape.org.uk/the-cost-of-alcohol-on-the-nhs/" TargetMode="External"/><Relationship Id="rId4" Type="http://schemas.openxmlformats.org/officeDocument/2006/relationships/hyperlink" Target="https://www.legislation.gov.uk/ukpga/1998/42/contents/enacted" TargetMode="External"/><Relationship Id="rId9" Type="http://schemas.openxmlformats.org/officeDocument/2006/relationships/hyperlink" Target="https://www.proquest.com/docview/1685862571?accountid=130472" TargetMode="Externa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8897077.2022.2074595" TargetMode="External"/><Relationship Id="rId3" Type="http://schemas.openxmlformats.org/officeDocument/2006/relationships/hyperlink" Target="https://www.gov.uk/government/publications/alcohol-applying-all-our-health/alcohol-applying-all-our-health" TargetMode="External"/><Relationship Id="rId7" Type="http://schemas.openxmlformats.org/officeDocument/2006/relationships/hyperlink" Target="https://www.varbes.com/demographics/lewisham-demographics" TargetMode="External"/><Relationship Id="rId2" Type="http://schemas.openxmlformats.org/officeDocument/2006/relationships/hyperlink" Target="https://www.ons.gov.uk/visualisations/censusareachanges/E0900002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dsi/2014/9780111117613/contents" TargetMode="External"/><Relationship Id="rId5" Type="http://schemas.openxmlformats.org/officeDocument/2006/relationships/hyperlink" Target="https://assets.publishing.service.gov.uk/government/uploads/system/uploads/attachment_data/file/493273/ETE_forum_discussion.pdf" TargetMode="External"/><Relationship Id="rId4" Type="http://schemas.openxmlformats.org/officeDocument/2006/relationships/hyperlink" Target="https://www.gov.uk/government/publications/health-matters-preventing-ill-health-from-alcohol-and-tobacco/health-matters-preventing-ill-health-from-alcohol-and-tobacco-us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70" name="Rectangle 1069">
            <a:extLst>
              <a:ext uri="{FF2B5EF4-FFF2-40B4-BE49-F238E27FC236}">
                <a16:creationId xmlns:a16="http://schemas.microsoft.com/office/drawing/2014/main" id="{8B646C36-EEEC-4D52-8E8E-206F4CD8A3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5FEA03-0117-C22C-8B6C-AD4E86D8454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7119" y="810623"/>
            <a:ext cx="4894428" cy="3570162"/>
          </a:xfrm>
        </p:spPr>
        <p:txBody>
          <a:bodyPr anchor="b">
            <a:normAutofit/>
          </a:bodyPr>
          <a:lstStyle/>
          <a:p>
            <a:pPr algn="l"/>
            <a:r>
              <a:rPr lang="en-GB" sz="2400" dirty="0"/>
              <a:t>  Community  Development</a:t>
            </a:r>
            <a:br>
              <a:rPr lang="en-GB" sz="2400" dirty="0"/>
            </a:br>
            <a:r>
              <a:rPr lang="en-GB" sz="2400" dirty="0"/>
              <a:t>   BMHP6022</a:t>
            </a:r>
            <a:br>
              <a:rPr lang="en-GB" sz="2400" dirty="0"/>
            </a:br>
            <a:r>
              <a:rPr lang="en-GB" sz="2400" dirty="0"/>
              <a:t>   1907289</a:t>
            </a:r>
            <a:br>
              <a:rPr lang="en-GB" sz="2400"/>
            </a:br>
            <a:r>
              <a:rPr lang="en-GB" sz="2400"/>
              <a:t>MelaniE </a:t>
            </a:r>
            <a:r>
              <a:rPr lang="en-GB" sz="2400" dirty="0"/>
              <a:t>Okine</a:t>
            </a:r>
            <a:br>
              <a:rPr lang="en-GB" sz="2400" dirty="0"/>
            </a:br>
            <a:br>
              <a:rPr lang="en-GB" sz="2400" dirty="0"/>
            </a:br>
            <a:endParaRPr lang="en-GB" sz="24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17F22F-DA98-F5AD-4095-FE8A0AD996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7119" y="4547167"/>
            <a:ext cx="4894428" cy="1288482"/>
          </a:xfrm>
        </p:spPr>
        <p:txBody>
          <a:bodyPr>
            <a:normAutofit/>
          </a:bodyPr>
          <a:lstStyle/>
          <a:p>
            <a:r>
              <a:rPr lang="en-GB" b="1" dirty="0"/>
              <a:t>Alcohol Misuse</a:t>
            </a:r>
          </a:p>
          <a:p>
            <a:r>
              <a:rPr lang="en-GB" b="1" dirty="0"/>
              <a:t>   In Lewisham</a:t>
            </a:r>
          </a:p>
        </p:txBody>
      </p:sp>
      <p:sp>
        <p:nvSpPr>
          <p:cNvPr id="1072" name="Rectangle 1071">
            <a:extLst>
              <a:ext uri="{FF2B5EF4-FFF2-40B4-BE49-F238E27FC236}">
                <a16:creationId xmlns:a16="http://schemas.microsoft.com/office/drawing/2014/main" id="{8258443E-B333-44F4-8D49-1EAB1C1A46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50256" y="596822"/>
            <a:ext cx="4833901" cy="565387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74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3427" y="115962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075" name="Freeform: Shape 1074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6" name="Freeform: Shape 1075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7" name="Freeform: Shape 1076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8" name="Freeform: Shape 1077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079" name="Freeform: Shape 1078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pic>
        <p:nvPicPr>
          <p:cNvPr id="1032" name="Picture 8">
            <a:extLst>
              <a:ext uri="{FF2B5EF4-FFF2-40B4-BE49-F238E27FC236}">
                <a16:creationId xmlns:a16="http://schemas.microsoft.com/office/drawing/2014/main" id="{9287F60C-29F6-7319-8736-444AB81699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76536" y="1022352"/>
            <a:ext cx="3581341" cy="238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1" name="Graphic 212">
            <a:extLst>
              <a:ext uri="{FF2B5EF4-FFF2-40B4-BE49-F238E27FC236}">
                <a16:creationId xmlns:a16="http://schemas.microsoft.com/office/drawing/2014/main" id="{A0569933-2A1F-487D-A657-990AFACA28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2309" y="810623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83" name="Graphic 212">
            <a:extLst>
              <a:ext uri="{FF2B5EF4-FFF2-40B4-BE49-F238E27FC236}">
                <a16:creationId xmlns:a16="http://schemas.microsoft.com/office/drawing/2014/main" id="{41A44955-0622-4C9F-BFD2-55277314EB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62309" y="810623"/>
            <a:ext cx="891445" cy="89144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1085" name="Oval 1084">
            <a:extLst>
              <a:ext uri="{FF2B5EF4-FFF2-40B4-BE49-F238E27FC236}">
                <a16:creationId xmlns:a16="http://schemas.microsoft.com/office/drawing/2014/main" id="{D6BF5730-CE16-498B-B11C-000E7F587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475" y="5416520"/>
            <a:ext cx="419129" cy="419129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87" name="Oval 1086">
            <a:extLst>
              <a:ext uri="{FF2B5EF4-FFF2-40B4-BE49-F238E27FC236}">
                <a16:creationId xmlns:a16="http://schemas.microsoft.com/office/drawing/2014/main" id="{93284B67-6F50-4C2E-904F-0054381456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15475" y="5416520"/>
            <a:ext cx="419129" cy="419129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1028" name="Picture 4">
            <a:extLst>
              <a:ext uri="{FF2B5EF4-FFF2-40B4-BE49-F238E27FC236}">
                <a16:creationId xmlns:a16="http://schemas.microsoft.com/office/drawing/2014/main" id="{F8F94DCF-3311-0A2F-9737-8731B282DE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17629" y="3716254"/>
            <a:ext cx="3899155" cy="1949577"/>
          </a:xfrm>
          <a:prstGeom prst="rect">
            <a:avLst/>
          </a:prstGeom>
          <a:noFill/>
          <a:ln w="2857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58175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9" name="Rectangle 158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1" name="Oval 160">
            <a:extLst>
              <a:ext uri="{FF2B5EF4-FFF2-40B4-BE49-F238E27FC236}">
                <a16:creationId xmlns:a16="http://schemas.microsoft.com/office/drawing/2014/main" id="{4E0A5C5C-2A95-428E-9F6A-0D29EBD57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8395" y="1040837"/>
            <a:ext cx="4754948" cy="4754948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7" name="Oval 162">
            <a:extLst>
              <a:ext uri="{FF2B5EF4-FFF2-40B4-BE49-F238E27FC236}">
                <a16:creationId xmlns:a16="http://schemas.microsoft.com/office/drawing/2014/main" id="{1056F38F-7C4E-461D-8709-7D0024AE1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11" y="1029607"/>
            <a:ext cx="4754948" cy="4754948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65" name="Oval 164">
            <a:extLst>
              <a:ext uri="{FF2B5EF4-FFF2-40B4-BE49-F238E27FC236}">
                <a16:creationId xmlns:a16="http://schemas.microsoft.com/office/drawing/2014/main" id="{C7278469-3C3C-49CE-AEEE-E176A4900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9960" y="934855"/>
            <a:ext cx="4754948" cy="4754948"/>
          </a:xfrm>
          <a:prstGeom prst="ellipse">
            <a:avLst/>
          </a:pr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FE705-E151-3EAA-CF80-2AA406DDD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368" y="1877492"/>
            <a:ext cx="4030132" cy="3215373"/>
          </a:xfrm>
        </p:spPr>
        <p:txBody>
          <a:bodyPr>
            <a:normAutofit/>
          </a:bodyPr>
          <a:lstStyle/>
          <a:p>
            <a:pPr algn="ctr"/>
            <a:r>
              <a:rPr lang="en-GB"/>
              <a:t>Introduction</a:t>
            </a:r>
            <a:endParaRPr lang="en-GB" dirty="0"/>
          </a:p>
        </p:txBody>
      </p:sp>
      <p:grpSp>
        <p:nvGrpSpPr>
          <p:cNvPr id="238" name="Group 166">
            <a:extLst>
              <a:ext uri="{FF2B5EF4-FFF2-40B4-BE49-F238E27FC236}">
                <a16:creationId xmlns:a16="http://schemas.microsoft.com/office/drawing/2014/main" id="{93DC754C-7E09-422D-A8BB-AF632E90DF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77893"/>
            <a:ext cx="1861854" cy="717514"/>
            <a:chOff x="0" y="377893"/>
            <a:chExt cx="1861854" cy="717514"/>
          </a:xfrm>
          <a:solidFill>
            <a:schemeClr val="tx1"/>
          </a:solidFill>
        </p:grpSpPr>
        <p:sp>
          <p:nvSpPr>
            <p:cNvPr id="239" name="Freeform: Shape 167">
              <a:extLst>
                <a:ext uri="{FF2B5EF4-FFF2-40B4-BE49-F238E27FC236}">
                  <a16:creationId xmlns:a16="http://schemas.microsoft.com/office/drawing/2014/main" id="{C5A741B9-65EC-4C5B-9FE0-4A1857577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778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C0BB4301-41FA-4453-956F-A11CC664B6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1762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240" name="Graphic 212">
            <a:extLst>
              <a:ext uri="{FF2B5EF4-FFF2-40B4-BE49-F238E27FC236}">
                <a16:creationId xmlns:a16="http://schemas.microsoft.com/office/drawing/2014/main" id="{4C6598AB-1C17-4D54-951C-A082D94ACB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1" name="Graphic 212">
            <a:extLst>
              <a:ext uri="{FF2B5EF4-FFF2-40B4-BE49-F238E27FC236}">
                <a16:creationId xmlns:a16="http://schemas.microsoft.com/office/drawing/2014/main" id="{C83B66D7-137D-4AC1-B172-53D60F08BE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8524" y="457812"/>
            <a:ext cx="914565" cy="914565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42" name="Oval 174">
            <a:extLst>
              <a:ext uri="{FF2B5EF4-FFF2-40B4-BE49-F238E27FC236}">
                <a16:creationId xmlns:a16="http://schemas.microsoft.com/office/drawing/2014/main" id="{F6B92503-6984-4D15-8B98-8718709B78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43" name="Oval 176">
            <a:extLst>
              <a:ext uri="{FF2B5EF4-FFF2-40B4-BE49-F238E27FC236}">
                <a16:creationId xmlns:a16="http://schemas.microsoft.com/office/drawing/2014/main" id="{08DDF938-524E-4C18-A47D-C006278323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976" y="4946663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44" name="Content Placeholder 2">
            <a:extLst>
              <a:ext uri="{FF2B5EF4-FFF2-40B4-BE49-F238E27FC236}">
                <a16:creationId xmlns:a16="http://schemas.microsoft.com/office/drawing/2014/main" id="{23BEC2CB-1AAC-B499-AB60-E60B118CE6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1130845"/>
            <a:ext cx="5217173" cy="5088979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100" dirty="0"/>
              <a:t>The London Borough of Lewisham is a deprived community with a wide range of needs that include:</a:t>
            </a:r>
          </a:p>
          <a:p>
            <a:r>
              <a:rPr lang="en-GB" sz="3100" dirty="0"/>
              <a:t>Reducing alcohol harm</a:t>
            </a:r>
          </a:p>
          <a:p>
            <a:r>
              <a:rPr lang="en-GB" sz="3100" dirty="0"/>
              <a:t>Preventing the rise of smoking amongst children and young people</a:t>
            </a:r>
          </a:p>
          <a:p>
            <a:r>
              <a:rPr lang="en-GB" sz="3100" dirty="0"/>
              <a:t>Improving mental health and wellbeing</a:t>
            </a:r>
          </a:p>
          <a:p>
            <a:r>
              <a:rPr lang="en-GB" sz="3100" dirty="0"/>
              <a:t>This presentation will be Focusing on the impacts of alcohol misuse as this is a prevalent issue in the London borough of Lewisham</a:t>
            </a:r>
          </a:p>
          <a:p>
            <a:pPr marL="0" indent="0">
              <a:buNone/>
            </a:pPr>
            <a:endParaRPr lang="en-GB" sz="3100" dirty="0"/>
          </a:p>
          <a:p>
            <a:pPr marL="0" indent="0">
              <a:buNone/>
            </a:pPr>
            <a:r>
              <a:rPr lang="en-GB" sz="3100" dirty="0"/>
              <a:t> </a:t>
            </a:r>
          </a:p>
          <a:p>
            <a:endParaRPr lang="en-GB" dirty="0"/>
          </a:p>
          <a:p>
            <a:endParaRPr lang="en-GB" dirty="0"/>
          </a:p>
        </p:txBody>
      </p:sp>
      <p:grpSp>
        <p:nvGrpSpPr>
          <p:cNvPr id="245" name="Graphic 185">
            <a:extLst>
              <a:ext uri="{FF2B5EF4-FFF2-40B4-BE49-F238E27FC236}">
                <a16:creationId xmlns:a16="http://schemas.microsoft.com/office/drawing/2014/main" id="{3773FAF5-C452-4455-9411-D6AF5EBD4C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81034" y="5750136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246" name="Freeform: Shape 179">
              <a:extLst>
                <a:ext uri="{FF2B5EF4-FFF2-40B4-BE49-F238E27FC236}">
                  <a16:creationId xmlns:a16="http://schemas.microsoft.com/office/drawing/2014/main" id="{1ECA0D96-F63C-4F7B-BE16-0F3FE76D7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7" name="Freeform: Shape 180">
              <a:extLst>
                <a:ext uri="{FF2B5EF4-FFF2-40B4-BE49-F238E27FC236}">
                  <a16:creationId xmlns:a16="http://schemas.microsoft.com/office/drawing/2014/main" id="{74F83A81-0546-400A-918A-90C9C48B81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8" name="Freeform: Shape 181">
              <a:extLst>
                <a:ext uri="{FF2B5EF4-FFF2-40B4-BE49-F238E27FC236}">
                  <a16:creationId xmlns:a16="http://schemas.microsoft.com/office/drawing/2014/main" id="{9741F692-A5B6-4215-86D9-B1FD4FF26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C0876CB-9C60-4580-8FED-CD64EC766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A879B3B7-48DB-4D3A-BB33-02766EAD3D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002AFC7E-E32E-A68E-4200-16F843CF2F3A}"/>
              </a:ext>
            </a:extLst>
          </p:cNvPr>
          <p:cNvSpPr txBox="1"/>
          <p:nvPr/>
        </p:nvSpPr>
        <p:spPr>
          <a:xfrm>
            <a:off x="8334796" y="6480107"/>
            <a:ext cx="3125906" cy="3778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(Lewisham Council, 2021)</a:t>
            </a:r>
          </a:p>
        </p:txBody>
      </p:sp>
    </p:spTree>
    <p:extLst>
      <p:ext uri="{BB962C8B-B14F-4D97-AF65-F5344CB8AC3E}">
        <p14:creationId xmlns:p14="http://schemas.microsoft.com/office/powerpoint/2010/main" val="8906759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8" name="Rectangle 71">
            <a:extLst>
              <a:ext uri="{FF2B5EF4-FFF2-40B4-BE49-F238E27FC236}">
                <a16:creationId xmlns:a16="http://schemas.microsoft.com/office/drawing/2014/main" id="{5A0118C5-4F8D-4CF4-BADD-53FEACC6C4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C5EB18-7686-C636-0527-6CCC9C399E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0875" y="471232"/>
            <a:ext cx="5217173" cy="1541410"/>
          </a:xfrm>
        </p:spPr>
        <p:txBody>
          <a:bodyPr anchor="t">
            <a:normAutofit/>
          </a:bodyPr>
          <a:lstStyle/>
          <a:p>
            <a:r>
              <a:rPr lang="en-GB" dirty="0"/>
              <a:t>Lewisham Demographics</a:t>
            </a:r>
          </a:p>
        </p:txBody>
      </p:sp>
      <p:sp>
        <p:nvSpPr>
          <p:cNvPr id="119" name="Freeform: Shape 73">
            <a:extLst>
              <a:ext uri="{FF2B5EF4-FFF2-40B4-BE49-F238E27FC236}">
                <a16:creationId xmlns:a16="http://schemas.microsoft.com/office/drawing/2014/main" id="{058E97B8-3278-4D63-89EC-C4580EF76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33412"/>
            <a:ext cx="1910252" cy="274628"/>
          </a:xfrm>
          <a:custGeom>
            <a:avLst/>
            <a:gdLst>
              <a:gd name="connsiteX0" fmla="*/ 1489414 w 1990951"/>
              <a:gd name="connsiteY0" fmla="*/ 286231 h 286230"/>
              <a:gd name="connsiteX1" fmla="*/ 1243712 w 1990951"/>
              <a:gd name="connsiteY1" fmla="*/ 40528 h 286230"/>
              <a:gd name="connsiteX2" fmla="*/ 995476 w 1990951"/>
              <a:gd name="connsiteY2" fmla="*/ 286231 h 286230"/>
              <a:gd name="connsiteX3" fmla="*/ 749773 w 1990951"/>
              <a:gd name="connsiteY3" fmla="*/ 40528 h 286230"/>
              <a:gd name="connsiteX4" fmla="*/ 504071 w 1990951"/>
              <a:gd name="connsiteY4" fmla="*/ 286231 h 286230"/>
              <a:gd name="connsiteX5" fmla="*/ 255835 w 1990951"/>
              <a:gd name="connsiteY5" fmla="*/ 40528 h 286230"/>
              <a:gd name="connsiteX6" fmla="*/ 20264 w 1990951"/>
              <a:gd name="connsiteY6" fmla="*/ 276099 h 286230"/>
              <a:gd name="connsiteX7" fmla="*/ 0 w 1990951"/>
              <a:gd name="connsiteY7" fmla="*/ 255835 h 286230"/>
              <a:gd name="connsiteX8" fmla="*/ 255835 w 1990951"/>
              <a:gd name="connsiteY8" fmla="*/ 0 h 286230"/>
              <a:gd name="connsiteX9" fmla="*/ 504071 w 1990951"/>
              <a:gd name="connsiteY9" fmla="*/ 245703 h 286230"/>
              <a:gd name="connsiteX10" fmla="*/ 749773 w 1990951"/>
              <a:gd name="connsiteY10" fmla="*/ 0 h 286230"/>
              <a:gd name="connsiteX11" fmla="*/ 995476 w 1990951"/>
              <a:gd name="connsiteY11" fmla="*/ 245703 h 286230"/>
              <a:gd name="connsiteX12" fmla="*/ 1243712 w 1990951"/>
              <a:gd name="connsiteY12" fmla="*/ 0 h 286230"/>
              <a:gd name="connsiteX13" fmla="*/ 1489414 w 1990951"/>
              <a:gd name="connsiteY13" fmla="*/ 245703 h 286230"/>
              <a:gd name="connsiteX14" fmla="*/ 1735117 w 1990951"/>
              <a:gd name="connsiteY14" fmla="*/ 0 h 286230"/>
              <a:gd name="connsiteX15" fmla="*/ 1990952 w 1990951"/>
              <a:gd name="connsiteY15" fmla="*/ 255835 h 286230"/>
              <a:gd name="connsiteX16" fmla="*/ 1973221 w 1990951"/>
              <a:gd name="connsiteY16" fmla="*/ 276099 h 286230"/>
              <a:gd name="connsiteX17" fmla="*/ 1735117 w 1990951"/>
              <a:gd name="connsiteY17" fmla="*/ 40528 h 286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90951" h="286230">
                <a:moveTo>
                  <a:pt x="1489414" y="286231"/>
                </a:moveTo>
                <a:lnTo>
                  <a:pt x="1243712" y="40528"/>
                </a:lnTo>
                <a:lnTo>
                  <a:pt x="995476" y="286231"/>
                </a:lnTo>
                <a:lnTo>
                  <a:pt x="749773" y="40528"/>
                </a:lnTo>
                <a:lnTo>
                  <a:pt x="504071" y="286231"/>
                </a:lnTo>
                <a:lnTo>
                  <a:pt x="255835" y="40528"/>
                </a:lnTo>
                <a:lnTo>
                  <a:pt x="20264" y="276099"/>
                </a:lnTo>
                <a:lnTo>
                  <a:pt x="0" y="255835"/>
                </a:lnTo>
                <a:lnTo>
                  <a:pt x="255835" y="0"/>
                </a:lnTo>
                <a:lnTo>
                  <a:pt x="504071" y="245703"/>
                </a:lnTo>
                <a:lnTo>
                  <a:pt x="749773" y="0"/>
                </a:lnTo>
                <a:lnTo>
                  <a:pt x="995476" y="245703"/>
                </a:lnTo>
                <a:lnTo>
                  <a:pt x="1243712" y="0"/>
                </a:lnTo>
                <a:lnTo>
                  <a:pt x="1489414" y="245703"/>
                </a:lnTo>
                <a:lnTo>
                  <a:pt x="1735117" y="0"/>
                </a:lnTo>
                <a:lnTo>
                  <a:pt x="1990952" y="255835"/>
                </a:lnTo>
                <a:lnTo>
                  <a:pt x="1973221" y="276099"/>
                </a:lnTo>
                <a:lnTo>
                  <a:pt x="1735117" y="40528"/>
                </a:lnTo>
                <a:close/>
              </a:path>
            </a:pathLst>
          </a:custGeom>
          <a:solidFill>
            <a:schemeClr val="tx1"/>
          </a:solidFill>
          <a:ln w="25320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20" name="Freeform: Shape 75">
            <a:extLst>
              <a:ext uri="{FF2B5EF4-FFF2-40B4-BE49-F238E27FC236}">
                <a16:creationId xmlns:a16="http://schemas.microsoft.com/office/drawing/2014/main" id="{B0168936-CE5E-45A4-9FAA-820681A7BA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968444"/>
            <a:ext cx="1910252" cy="274628"/>
          </a:xfrm>
          <a:custGeom>
            <a:avLst/>
            <a:gdLst>
              <a:gd name="connsiteX0" fmla="*/ 1489414 w 1990951"/>
              <a:gd name="connsiteY0" fmla="*/ 286231 h 286230"/>
              <a:gd name="connsiteX1" fmla="*/ 1243712 w 1990951"/>
              <a:gd name="connsiteY1" fmla="*/ 40528 h 286230"/>
              <a:gd name="connsiteX2" fmla="*/ 995476 w 1990951"/>
              <a:gd name="connsiteY2" fmla="*/ 286231 h 286230"/>
              <a:gd name="connsiteX3" fmla="*/ 749773 w 1990951"/>
              <a:gd name="connsiteY3" fmla="*/ 40528 h 286230"/>
              <a:gd name="connsiteX4" fmla="*/ 504071 w 1990951"/>
              <a:gd name="connsiteY4" fmla="*/ 286231 h 286230"/>
              <a:gd name="connsiteX5" fmla="*/ 255835 w 1990951"/>
              <a:gd name="connsiteY5" fmla="*/ 40528 h 286230"/>
              <a:gd name="connsiteX6" fmla="*/ 20264 w 1990951"/>
              <a:gd name="connsiteY6" fmla="*/ 276099 h 286230"/>
              <a:gd name="connsiteX7" fmla="*/ 0 w 1990951"/>
              <a:gd name="connsiteY7" fmla="*/ 258368 h 286230"/>
              <a:gd name="connsiteX8" fmla="*/ 255835 w 1990951"/>
              <a:gd name="connsiteY8" fmla="*/ 0 h 286230"/>
              <a:gd name="connsiteX9" fmla="*/ 504071 w 1990951"/>
              <a:gd name="connsiteY9" fmla="*/ 248236 h 286230"/>
              <a:gd name="connsiteX10" fmla="*/ 749773 w 1990951"/>
              <a:gd name="connsiteY10" fmla="*/ 0 h 286230"/>
              <a:gd name="connsiteX11" fmla="*/ 995476 w 1990951"/>
              <a:gd name="connsiteY11" fmla="*/ 248236 h 286230"/>
              <a:gd name="connsiteX12" fmla="*/ 1243712 w 1990951"/>
              <a:gd name="connsiteY12" fmla="*/ 0 h 286230"/>
              <a:gd name="connsiteX13" fmla="*/ 1489414 w 1990951"/>
              <a:gd name="connsiteY13" fmla="*/ 248236 h 286230"/>
              <a:gd name="connsiteX14" fmla="*/ 1735117 w 1990951"/>
              <a:gd name="connsiteY14" fmla="*/ 0 h 286230"/>
              <a:gd name="connsiteX15" fmla="*/ 1990952 w 1990951"/>
              <a:gd name="connsiteY15" fmla="*/ 258368 h 286230"/>
              <a:gd name="connsiteX16" fmla="*/ 1973221 w 1990951"/>
              <a:gd name="connsiteY16" fmla="*/ 276099 h 286230"/>
              <a:gd name="connsiteX17" fmla="*/ 1735117 w 1990951"/>
              <a:gd name="connsiteY17" fmla="*/ 40528 h 2862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990951" h="286230">
                <a:moveTo>
                  <a:pt x="1489414" y="286231"/>
                </a:moveTo>
                <a:lnTo>
                  <a:pt x="1243712" y="40528"/>
                </a:lnTo>
                <a:lnTo>
                  <a:pt x="995476" y="286231"/>
                </a:lnTo>
                <a:lnTo>
                  <a:pt x="749773" y="40528"/>
                </a:lnTo>
                <a:lnTo>
                  <a:pt x="504071" y="286231"/>
                </a:lnTo>
                <a:lnTo>
                  <a:pt x="255835" y="40528"/>
                </a:lnTo>
                <a:lnTo>
                  <a:pt x="20264" y="276099"/>
                </a:lnTo>
                <a:lnTo>
                  <a:pt x="0" y="258368"/>
                </a:lnTo>
                <a:lnTo>
                  <a:pt x="255835" y="0"/>
                </a:lnTo>
                <a:lnTo>
                  <a:pt x="504071" y="248236"/>
                </a:lnTo>
                <a:lnTo>
                  <a:pt x="749773" y="0"/>
                </a:lnTo>
                <a:lnTo>
                  <a:pt x="995476" y="248236"/>
                </a:lnTo>
                <a:lnTo>
                  <a:pt x="1243712" y="0"/>
                </a:lnTo>
                <a:lnTo>
                  <a:pt x="1489414" y="248236"/>
                </a:lnTo>
                <a:lnTo>
                  <a:pt x="1735117" y="0"/>
                </a:lnTo>
                <a:lnTo>
                  <a:pt x="1990952" y="258368"/>
                </a:lnTo>
                <a:lnTo>
                  <a:pt x="1973221" y="276099"/>
                </a:lnTo>
                <a:lnTo>
                  <a:pt x="1735117" y="40528"/>
                </a:lnTo>
                <a:close/>
              </a:path>
            </a:pathLst>
          </a:custGeom>
          <a:solidFill>
            <a:schemeClr val="tx1"/>
          </a:solidFill>
          <a:ln w="25320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grpSp>
        <p:nvGrpSpPr>
          <p:cNvPr id="121" name="Group 77">
            <a:extLst>
              <a:ext uri="{FF2B5EF4-FFF2-40B4-BE49-F238E27FC236}">
                <a16:creationId xmlns:a16="http://schemas.microsoft.com/office/drawing/2014/main" id="{EB414A95-9CF6-4787-B6F4-736E75DFBB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121343" y="4864099"/>
            <a:ext cx="2085971" cy="1993901"/>
            <a:chOff x="3121343" y="4864099"/>
            <a:chExt cx="2085971" cy="1993901"/>
          </a:xfrm>
          <a:solidFill>
            <a:schemeClr val="tx1"/>
          </a:solidFill>
        </p:grpSpPr>
        <p:sp>
          <p:nvSpPr>
            <p:cNvPr id="122" name="Freeform: Shape 78">
              <a:extLst>
                <a:ext uri="{FF2B5EF4-FFF2-40B4-BE49-F238E27FC236}">
                  <a16:creationId xmlns:a16="http://schemas.microsoft.com/office/drawing/2014/main" id="{3E55EDEC-1A3E-44D4-9F1C-5FAEB4823A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Freeform: Shape 79">
              <a:extLst>
                <a:ext uri="{FF2B5EF4-FFF2-40B4-BE49-F238E27FC236}">
                  <a16:creationId xmlns:a16="http://schemas.microsoft.com/office/drawing/2014/main" id="{AF352701-4D72-4D42-BED8-F30782F566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80">
              <a:extLst>
                <a:ext uri="{FF2B5EF4-FFF2-40B4-BE49-F238E27FC236}">
                  <a16:creationId xmlns:a16="http://schemas.microsoft.com/office/drawing/2014/main" id="{FCE7DD15-248D-407F-9BBA-87DCEF3C90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5" name="Freeform: Shape 81">
              <a:extLst>
                <a:ext uri="{FF2B5EF4-FFF2-40B4-BE49-F238E27FC236}">
                  <a16:creationId xmlns:a16="http://schemas.microsoft.com/office/drawing/2014/main" id="{1F249086-A196-41DD-BC96-CA27D2C9E5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6" name="Freeform: Shape 82">
              <a:extLst>
                <a:ext uri="{FF2B5EF4-FFF2-40B4-BE49-F238E27FC236}">
                  <a16:creationId xmlns:a16="http://schemas.microsoft.com/office/drawing/2014/main" id="{0BF07749-D7D0-470F-9C12-E8D19EB1D3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83">
              <a:extLst>
                <a:ext uri="{FF2B5EF4-FFF2-40B4-BE49-F238E27FC236}">
                  <a16:creationId xmlns:a16="http://schemas.microsoft.com/office/drawing/2014/main" id="{A05B1B7D-CE78-4677-BE51-133F4425E8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8" name="Freeform: Shape 84">
              <a:extLst>
                <a:ext uri="{FF2B5EF4-FFF2-40B4-BE49-F238E27FC236}">
                  <a16:creationId xmlns:a16="http://schemas.microsoft.com/office/drawing/2014/main" id="{76CEA59F-3271-46D6-9CBC-F7C8DED967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9" name="Freeform: Shape 85">
              <a:extLst>
                <a:ext uri="{FF2B5EF4-FFF2-40B4-BE49-F238E27FC236}">
                  <a16:creationId xmlns:a16="http://schemas.microsoft.com/office/drawing/2014/main" id="{868256DC-CD27-4A4B-8A1B-E315CADF2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8B4D0082-FA6D-4E6D-BACC-89F3253890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87">
              <a:extLst>
                <a:ext uri="{FF2B5EF4-FFF2-40B4-BE49-F238E27FC236}">
                  <a16:creationId xmlns:a16="http://schemas.microsoft.com/office/drawing/2014/main" id="{D10D35FD-C3A9-4C0A-BC06-140E6D6F68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1" name="Freeform: Shape 88">
              <a:extLst>
                <a:ext uri="{FF2B5EF4-FFF2-40B4-BE49-F238E27FC236}">
                  <a16:creationId xmlns:a16="http://schemas.microsoft.com/office/drawing/2014/main" id="{24A8F3F5-01DB-4D7F-865A-A033D7653E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2" name="Freeform: Shape 89">
              <a:extLst>
                <a:ext uri="{FF2B5EF4-FFF2-40B4-BE49-F238E27FC236}">
                  <a16:creationId xmlns:a16="http://schemas.microsoft.com/office/drawing/2014/main" id="{B269D5FA-3DC7-4503-A9AC-DB43F5AA27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33" name="Freeform: Shape 90">
              <a:extLst>
                <a:ext uri="{FF2B5EF4-FFF2-40B4-BE49-F238E27FC236}">
                  <a16:creationId xmlns:a16="http://schemas.microsoft.com/office/drawing/2014/main" id="{FEB6DAF0-32D8-49F4-AE4A-0278A3143B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pic>
        <p:nvPicPr>
          <p:cNvPr id="52" name="Picture 4" descr="Different types of clocks">
            <a:extLst>
              <a:ext uri="{FF2B5EF4-FFF2-40B4-BE49-F238E27FC236}">
                <a16:creationId xmlns:a16="http://schemas.microsoft.com/office/drawing/2014/main" id="{6E899BB4-6228-7A1D-ADC5-E76068DC8F5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81" r="27971" b="3"/>
          <a:stretch/>
        </p:blipFill>
        <p:spPr>
          <a:xfrm>
            <a:off x="1745316" y="2212356"/>
            <a:ext cx="3217314" cy="32173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F072D-23E9-94EF-02F9-83240BACEA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4868" y="268448"/>
            <a:ext cx="5217173" cy="5948097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median age in 2021 was 35 years, with over 18-year-olds representing 81.8 per cent of the population</a:t>
            </a:r>
          </a:p>
          <a:p>
            <a:r>
              <a:rPr lang="en-GB" dirty="0"/>
              <a:t>The life expectancy in Lewisham is 81 years</a:t>
            </a:r>
          </a:p>
          <a:p>
            <a:r>
              <a:rPr lang="en-GB" dirty="0"/>
              <a:t>The major ethnic group in Lewisham is white, making up 51.5% of the population, 26.8% are black, 9% are Asian, 8.1% are of mixed heritage, and 4.7% belong to other ethnic minorities</a:t>
            </a:r>
          </a:p>
          <a:p>
            <a:r>
              <a:rPr lang="en-GB" dirty="0"/>
              <a:t>52.5% are female and 47.5% are male</a:t>
            </a:r>
          </a:p>
          <a:p>
            <a:r>
              <a:rPr lang="en-GB" dirty="0"/>
              <a:t>43.8% are Christian, 36.7% have no religion, 7.4% are Muslim, 2.1% are Hindu, 1.1% are Buddhist; 0.3% are Jewish, 0.2% are Sikh</a:t>
            </a:r>
          </a:p>
          <a:p>
            <a:endParaRPr lang="en-GB" sz="3200" dirty="0"/>
          </a:p>
          <a:p>
            <a:endParaRPr lang="en-GB" sz="3600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95D794-6926-92CF-D2DC-CEF5BD29D0B8}"/>
              </a:ext>
            </a:extLst>
          </p:cNvPr>
          <p:cNvSpPr txBox="1"/>
          <p:nvPr/>
        </p:nvSpPr>
        <p:spPr>
          <a:xfrm>
            <a:off x="6560191" y="6278710"/>
            <a:ext cx="7197142" cy="383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(Office for National Statistics, 2023; Varbes, 2023)</a:t>
            </a:r>
          </a:p>
        </p:txBody>
      </p:sp>
    </p:spTree>
    <p:extLst>
      <p:ext uri="{BB962C8B-B14F-4D97-AF65-F5344CB8AC3E}">
        <p14:creationId xmlns:p14="http://schemas.microsoft.com/office/powerpoint/2010/main" val="42232683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052F9-091C-B1B2-4015-D14C260AA5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601"/>
            <a:ext cx="10515600" cy="1325563"/>
          </a:xfrm>
        </p:spPr>
        <p:txBody>
          <a:bodyPr/>
          <a:lstStyle/>
          <a:p>
            <a:r>
              <a:rPr lang="en-GB"/>
              <a:t>Demographics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2EEC8E-79B0-D74C-3FC3-FE1D8B8BD7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1437164"/>
            <a:ext cx="5157787" cy="4752499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83.8% speak English as their main language with 0.5% speaking no English at all</a:t>
            </a:r>
          </a:p>
          <a:p>
            <a:r>
              <a:rPr lang="en-GB" dirty="0"/>
              <a:t>Lewisham’s population was estimated at 300,600 in 2021 and based on Lewisham's growth rate of     -0.2% per year the latest estimation is predicted to be 299,810</a:t>
            </a:r>
          </a:p>
          <a:p>
            <a:r>
              <a:rPr lang="en-GB" dirty="0"/>
              <a:t>The population size grew in Lewisham from 275,900 in 2011 – 300,600 (9.0% growth rate) Which is higher than the overall increase for England (6.6%) and higher than the increase for London (7.7%)</a:t>
            </a:r>
          </a:p>
          <a:p>
            <a:endParaRPr lang="en-GB" b="1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14" name="Content Placeholder 13">
            <a:extLst>
              <a:ext uri="{FF2B5EF4-FFF2-40B4-BE49-F238E27FC236}">
                <a16:creationId xmlns:a16="http://schemas.microsoft.com/office/drawing/2014/main" id="{7F995A4E-EF02-DAAB-2AF2-14DDEE52236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2200" y="1437164"/>
            <a:ext cx="5643880" cy="4265687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29C8E4E-E6D6-8958-D0C8-75F9EEDEB134}"/>
              </a:ext>
            </a:extLst>
          </p:cNvPr>
          <p:cNvSpPr txBox="1"/>
          <p:nvPr/>
        </p:nvSpPr>
        <p:spPr>
          <a:xfrm>
            <a:off x="1032580" y="6189663"/>
            <a:ext cx="51577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(Office for National statistics, 2023; Varbes, 2023)</a:t>
            </a:r>
          </a:p>
        </p:txBody>
      </p:sp>
    </p:spTree>
    <p:extLst>
      <p:ext uri="{BB962C8B-B14F-4D97-AF65-F5344CB8AC3E}">
        <p14:creationId xmlns:p14="http://schemas.microsoft.com/office/powerpoint/2010/main" val="4491229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8A1862-DDA5-29E6-0E21-BC51247B4C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Alcohol Misuse in the London Borough of Lewisham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74928B-702C-8582-57B5-650AD68704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Alcohol misuse is a prevalent issue in the London borough of Lewisham</a:t>
            </a:r>
          </a:p>
          <a:p>
            <a:r>
              <a:rPr lang="en-GB" dirty="0"/>
              <a:t>Deaths have increased in the past 20 years due to liver disease and  are predominantly as a result of alcohol </a:t>
            </a:r>
          </a:p>
          <a:p>
            <a:r>
              <a:rPr lang="en-GB" dirty="0"/>
              <a:t>Over 11000 drinkers are at a high risk of harm and over 3100 are at an increasing risk </a:t>
            </a:r>
          </a:p>
          <a:p>
            <a:r>
              <a:rPr lang="en-GB" dirty="0"/>
              <a:t>Alcohol-related hospital admissions are high and rising.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3B0C2B-916D-D2E7-C9A6-C29F8C61863C}"/>
              </a:ext>
            </a:extLst>
          </p:cNvPr>
          <p:cNvSpPr txBox="1"/>
          <p:nvPr/>
        </p:nvSpPr>
        <p:spPr>
          <a:xfrm>
            <a:off x="838200" y="5619403"/>
            <a:ext cx="992678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 (Lewisham Council, 2023)</a:t>
            </a:r>
          </a:p>
        </p:txBody>
      </p:sp>
      <p:pic>
        <p:nvPicPr>
          <p:cNvPr id="1038" name="Picture 14">
            <a:extLst>
              <a:ext uri="{FF2B5EF4-FFF2-40B4-BE49-F238E27FC236}">
                <a16:creationId xmlns:a16="http://schemas.microsoft.com/office/drawing/2014/main" id="{4474ABD4-F435-9716-7114-2F0026B5B67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600" y="1825625"/>
            <a:ext cx="4744720" cy="41484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5521D8C-625C-0848-0FE9-240BAF08352D}"/>
              </a:ext>
            </a:extLst>
          </p:cNvPr>
          <p:cNvSpPr txBox="1"/>
          <p:nvPr/>
        </p:nvSpPr>
        <p:spPr>
          <a:xfrm>
            <a:off x="7436581" y="6085211"/>
            <a:ext cx="352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(GOV.UK, 2016)</a:t>
            </a:r>
          </a:p>
        </p:txBody>
      </p:sp>
    </p:spTree>
    <p:extLst>
      <p:ext uri="{BB962C8B-B14F-4D97-AF65-F5344CB8AC3E}">
        <p14:creationId xmlns:p14="http://schemas.microsoft.com/office/powerpoint/2010/main" val="4922387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D7720-3610-454C-98C3-6F76F500CF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and legislation</a:t>
            </a:r>
          </a:p>
        </p:txBody>
      </p:sp>
      <p:graphicFrame>
        <p:nvGraphicFramePr>
          <p:cNvPr id="24" name="Content Placeholder 2">
            <a:extLst>
              <a:ext uri="{FF2B5EF4-FFF2-40B4-BE49-F238E27FC236}">
                <a16:creationId xmlns:a16="http://schemas.microsoft.com/office/drawing/2014/main" id="{24E4481A-F396-4902-4E25-7F6C1E25EE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102157"/>
              </p:ext>
            </p:extLst>
          </p:nvPr>
        </p:nvGraphicFramePr>
        <p:xfrm>
          <a:off x="1295400" y="2180167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D2158E4-0730-38D4-CBC5-7DA8086CF910}"/>
              </a:ext>
            </a:extLst>
          </p:cNvPr>
          <p:cNvSpPr txBox="1"/>
          <p:nvPr/>
        </p:nvSpPr>
        <p:spPr>
          <a:xfrm>
            <a:off x="8448084" y="6208339"/>
            <a:ext cx="41754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                  </a:t>
            </a:r>
          </a:p>
          <a:p>
            <a:r>
              <a:rPr lang="en-GB" dirty="0"/>
              <a:t>(</a:t>
            </a:r>
            <a:r>
              <a:rPr lang="en-GB" i="1" dirty="0"/>
              <a:t>Care Act 2014</a:t>
            </a:r>
            <a:r>
              <a:rPr lang="en-GB" dirty="0"/>
              <a:t>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949151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67DE7-287F-F2BD-91F8-EB224B9F14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Policy and Legislation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F0BF64-5325-1C12-9B20-4B4CCDF4604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Equality Act 2010 –Making things equal for everyone (</a:t>
            </a:r>
            <a:r>
              <a:rPr lang="en-GB" i="1" dirty="0"/>
              <a:t>Equality Act 2010)</a:t>
            </a:r>
            <a:endParaRPr lang="en-GB" dirty="0"/>
          </a:p>
          <a:p>
            <a:r>
              <a:rPr lang="en-GB" dirty="0"/>
              <a:t>Human Rights Act 1998 – To be treated fairly and with dignity and respect (</a:t>
            </a:r>
            <a:r>
              <a:rPr lang="en-GB" i="1" dirty="0"/>
              <a:t>Human Rights Act 1998)</a:t>
            </a:r>
            <a:endParaRPr lang="en-GB" dirty="0"/>
          </a:p>
          <a:p>
            <a:r>
              <a:rPr lang="en-GB" dirty="0"/>
              <a:t>The Health and Social Care Act 2008 (Regulated Activities) Regulations 2014: Regulation 9 – person centred approach (</a:t>
            </a:r>
            <a:r>
              <a:rPr lang="en-GB" i="1" dirty="0"/>
              <a:t>Care Quality Commission, 2022)</a:t>
            </a:r>
            <a:endParaRPr lang="en-GB" dirty="0"/>
          </a:p>
          <a:p>
            <a:r>
              <a:rPr lang="en-GB" dirty="0"/>
              <a:t>The Governments Alcohol strategy: this policy aims to reduce high risk drinking, sustaining the alcohol reduction of young people between the age of 11-15, and the reduction of alcohol related deaths (Drugs and Alcohol Unit</a:t>
            </a:r>
            <a:r>
              <a:rPr lang="en-GB" i="1" dirty="0"/>
              <a:t>, 2012)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61689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EC984D-D0D0-419B-F56D-C9B6A4BE9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Alcohol Misuse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5B474-4ADD-82A5-45BD-624A4667EAC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Alcohol is the leading risk factor for death amongst men and women aged 15-49 in the UK</a:t>
            </a:r>
          </a:p>
          <a:p>
            <a:r>
              <a:rPr lang="en-GB" dirty="0"/>
              <a:t>Hospital admissions due to alcohol related harm in Lewisham have increased from 1836-2300 per 100,000 residents since 2009</a:t>
            </a:r>
          </a:p>
          <a:p>
            <a:r>
              <a:rPr lang="en-GB" dirty="0"/>
              <a:t>34% of drug related deaths is due to mixed drugs and alcohol poisoning</a:t>
            </a:r>
          </a:p>
          <a:p>
            <a:r>
              <a:rPr lang="en-GB" dirty="0"/>
              <a:t>Alcohol can have both long-term and short-term effects on almost every part of the body including the brain, heart and bones.</a:t>
            </a:r>
          </a:p>
          <a:p>
            <a:r>
              <a:rPr lang="en-GB" dirty="0"/>
              <a:t>Alcohol Misuse is estimated to cost the UK Economy between £27-52 billion</a:t>
            </a:r>
          </a:p>
          <a:p>
            <a:r>
              <a:rPr lang="en-GB" dirty="0"/>
              <a:t>17 million working days are lost per year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9CB9CF-9B2D-9A34-132F-F57BFEBD9AEA}"/>
              </a:ext>
            </a:extLst>
          </p:cNvPr>
          <p:cNvSpPr txBox="1"/>
          <p:nvPr/>
        </p:nvSpPr>
        <p:spPr>
          <a:xfrm>
            <a:off x="534074" y="6117579"/>
            <a:ext cx="43025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(Lewisham Council, 2023; Association of Directors of Public Health, 2023)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53A1529-BCC1-D10D-E554-777F51C87F0F}"/>
              </a:ext>
            </a:extLst>
          </p:cNvPr>
          <p:cNvSpPr txBox="1"/>
          <p:nvPr/>
        </p:nvSpPr>
        <p:spPr>
          <a:xfrm>
            <a:off x="8310880" y="5140960"/>
            <a:ext cx="3515359" cy="3759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GOV.UK, 2019</a:t>
            </a:r>
          </a:p>
        </p:txBody>
      </p:sp>
      <p:pic>
        <p:nvPicPr>
          <p:cNvPr id="1030" name="Picture 6" descr="Infographic on why treat alcohol harm">
            <a:extLst>
              <a:ext uri="{FF2B5EF4-FFF2-40B4-BE49-F238E27FC236}">
                <a16:creationId xmlns:a16="http://schemas.microsoft.com/office/drawing/2014/main" id="{1660AA25-8E8F-98F1-01E9-36B148BCB4F0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199" y="914400"/>
            <a:ext cx="5654039" cy="5069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167E25F-25A5-2618-D25D-1EA084C6969A}"/>
              </a:ext>
            </a:extLst>
          </p:cNvPr>
          <p:cNvSpPr txBox="1"/>
          <p:nvPr/>
        </p:nvSpPr>
        <p:spPr>
          <a:xfrm>
            <a:off x="7590329" y="6117579"/>
            <a:ext cx="32910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(Public Health England, 2019)</a:t>
            </a:r>
          </a:p>
        </p:txBody>
      </p:sp>
    </p:spTree>
    <p:extLst>
      <p:ext uri="{BB962C8B-B14F-4D97-AF65-F5344CB8AC3E}">
        <p14:creationId xmlns:p14="http://schemas.microsoft.com/office/powerpoint/2010/main" val="48766177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85C1C-330D-A8DC-3EBF-A08E269239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Risks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33B3A-3182-5EBA-7798-82FDB6B14F4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4"/>
            <a:ext cx="5181600" cy="4667249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Alcohol related injuries</a:t>
            </a:r>
          </a:p>
          <a:p>
            <a:r>
              <a:rPr lang="en-GB" dirty="0"/>
              <a:t>Alcohol Poisoning</a:t>
            </a:r>
          </a:p>
          <a:p>
            <a:r>
              <a:rPr lang="en-GB" dirty="0"/>
              <a:t>Inflammation of the liver and pancreas, pancreatitis and Cirrhosis of the liver</a:t>
            </a:r>
          </a:p>
          <a:p>
            <a:r>
              <a:rPr lang="en-GB" dirty="0"/>
              <a:t>High blood pressure</a:t>
            </a:r>
          </a:p>
          <a:p>
            <a:r>
              <a:rPr lang="en-GB" dirty="0"/>
              <a:t>Stroke </a:t>
            </a:r>
          </a:p>
          <a:p>
            <a:r>
              <a:rPr lang="en-GB" dirty="0"/>
              <a:t>Heart disease</a:t>
            </a:r>
          </a:p>
          <a:p>
            <a:r>
              <a:rPr lang="en-GB" dirty="0"/>
              <a:t>Korsakoff syndrome</a:t>
            </a:r>
          </a:p>
          <a:p>
            <a:r>
              <a:rPr lang="en-GB" dirty="0"/>
              <a:t>Depression</a:t>
            </a:r>
          </a:p>
          <a:p>
            <a:r>
              <a:rPr lang="en-GB" dirty="0"/>
              <a:t>Alcohol dependence</a:t>
            </a:r>
          </a:p>
          <a:p>
            <a:r>
              <a:rPr lang="en-GB" dirty="0"/>
              <a:t>Increased risk of seven different types of cancer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8D2BC96-ADB7-CC91-5C68-9AB0799A55F2}"/>
              </a:ext>
            </a:extLst>
          </p:cNvPr>
          <p:cNvSpPr txBox="1"/>
          <p:nvPr/>
        </p:nvSpPr>
        <p:spPr>
          <a:xfrm>
            <a:off x="751840" y="6492874"/>
            <a:ext cx="10424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(GOV.UK, 2022 )                                                                                                                                   </a:t>
            </a:r>
          </a:p>
        </p:txBody>
      </p:sp>
      <p:pic>
        <p:nvPicPr>
          <p:cNvPr id="3074" name="Picture 2">
            <a:extLst>
              <a:ext uri="{FF2B5EF4-FFF2-40B4-BE49-F238E27FC236}">
                <a16:creationId xmlns:a16="http://schemas.microsoft.com/office/drawing/2014/main" id="{801E5DD4-C3B9-32D9-995F-3044E1E59D0B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0321" y="914400"/>
            <a:ext cx="5344160" cy="5069840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36195" dist="12700" dir="11400000" algn="tl" rotWithShape="0">
              <a:srgbClr val="000000">
                <a:alpha val="33000"/>
              </a:srgbClr>
            </a:outerShdw>
          </a:effectLst>
          <a:scene3d>
            <a:camera prst="perspectiveContrastingLeftFacing">
              <a:rot lat="540000" lon="2100000" rev="0"/>
            </a:camera>
            <a:lightRig rig="soft" dir="t"/>
          </a:scene3d>
          <a:sp3d contourW="12700" prstMaterial="matte">
            <a:bevelT w="63500" h="50800"/>
            <a:contourClr>
              <a:srgbClr val="C0C0C0"/>
            </a:contourClr>
          </a:sp3d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78589B1-A079-142E-DC49-DEDFD9CC9DE1}"/>
              </a:ext>
            </a:extLst>
          </p:cNvPr>
          <p:cNvSpPr txBox="1"/>
          <p:nvPr/>
        </p:nvSpPr>
        <p:spPr>
          <a:xfrm>
            <a:off x="7226188" y="6176964"/>
            <a:ext cx="39498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(Ellsworth Air Force base, 2022)</a:t>
            </a:r>
          </a:p>
        </p:txBody>
      </p:sp>
    </p:spTree>
    <p:extLst>
      <p:ext uri="{BB962C8B-B14F-4D97-AF65-F5344CB8AC3E}">
        <p14:creationId xmlns:p14="http://schemas.microsoft.com/office/powerpoint/2010/main" val="30904995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3D929B-1AC8-7558-9F23-754BCA72D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Existing Means of Communication</a:t>
            </a:r>
            <a:endParaRPr lang="en-GB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4E3A98AE-53A8-F206-99CE-EF0CB26B9E03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240729510"/>
              </p:ext>
            </p:extLst>
          </p:nvPr>
        </p:nvGraphicFramePr>
        <p:xfrm>
          <a:off x="838200" y="1825625"/>
          <a:ext cx="5181600" cy="4785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007E8C-147E-F4BE-9FDB-E9E0747DB19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/>
              <a:t>Newspaper articles</a:t>
            </a:r>
          </a:p>
          <a:p>
            <a:r>
              <a:rPr lang="en-GB"/>
              <a:t>Newsletters</a:t>
            </a:r>
          </a:p>
          <a:p>
            <a:r>
              <a:rPr lang="en-GB"/>
              <a:t>Conferences</a:t>
            </a:r>
          </a:p>
          <a:p>
            <a:r>
              <a:rPr lang="en-GB"/>
              <a:t>Community Meetings</a:t>
            </a:r>
          </a:p>
          <a:p>
            <a:r>
              <a:rPr lang="en-GB"/>
              <a:t>Forums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FF55FC-EADA-4C6E-A8C2-F9E0B415C65D}"/>
              </a:ext>
            </a:extLst>
          </p:cNvPr>
          <p:cNvSpPr txBox="1"/>
          <p:nvPr/>
        </p:nvSpPr>
        <p:spPr>
          <a:xfrm>
            <a:off x="7088623" y="6311900"/>
            <a:ext cx="38922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(Frank, </a:t>
            </a:r>
            <a:r>
              <a:rPr lang="en-GB" i="1" dirty="0"/>
              <a:t>et al, 2015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53097499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aphic 185">
            <a:extLst>
              <a:ext uri="{FF2B5EF4-FFF2-40B4-BE49-F238E27FC236}">
                <a16:creationId xmlns:a16="http://schemas.microsoft.com/office/drawing/2014/main" id="{8997F1B7-1EE7-4EA5-A5A4-866F9A810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999576" y="5987064"/>
            <a:ext cx="1054466" cy="469689"/>
            <a:chOff x="9841624" y="4115729"/>
            <a:chExt cx="602169" cy="268223"/>
          </a:xfrm>
          <a:solidFill>
            <a:schemeClr val="tx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B5E13483-2FB6-4753-8402-06FDC3498E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88F0DF22-F640-4002-B783-DF1C6A9473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C2787B8-7984-4332-B611-D3D3DE898F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5AF3646C-B3D7-4F57-8FD2-CD93CEB392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65FA7DA-93A0-43A4-834C-0F1BB9806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8" name="Oval 17">
            <a:extLst>
              <a:ext uri="{FF2B5EF4-FFF2-40B4-BE49-F238E27FC236}">
                <a16:creationId xmlns:a16="http://schemas.microsoft.com/office/drawing/2014/main" id="{104332FF-8349-42A5-B5C8-5EE3825CE2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0736" y="652894"/>
            <a:ext cx="319941" cy="319941"/>
          </a:xfrm>
          <a:prstGeom prst="ellipse">
            <a:avLst/>
          </a:prstGeom>
          <a:solidFill>
            <a:schemeClr val="accent3">
              <a:lumMod val="20000"/>
              <a:lumOff val="8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5FE93-D17C-0A26-9AC6-59BD69A811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5739"/>
            <a:ext cx="10515600" cy="112494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Digital technology </a:t>
            </a:r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53883AA7-7F86-41F8-A1D8-06E9886E7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136528"/>
            <a:ext cx="1291642" cy="429215"/>
            <a:chOff x="2504802" y="1755501"/>
            <a:chExt cx="1598829" cy="531293"/>
          </a:xfrm>
          <a:solidFill>
            <a:schemeClr val="tx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FC80ACB6-0FE0-4F10-998D-2E8D463750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C2903D5-FF18-4A00-8E9F-9335FCF1E4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6" name="Graphic 212">
            <a:extLst>
              <a:ext uri="{FF2B5EF4-FFF2-40B4-BE49-F238E27FC236}">
                <a16:creationId xmlns:a16="http://schemas.microsoft.com/office/drawing/2014/main" id="{DBBB6517-AFD0-4A58-8B37-F17AB81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4904" y="5539746"/>
            <a:ext cx="705479" cy="705479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8" name="Graphic 212">
            <a:extLst>
              <a:ext uri="{FF2B5EF4-FFF2-40B4-BE49-F238E27FC236}">
                <a16:creationId xmlns:a16="http://schemas.microsoft.com/office/drawing/2014/main" id="{3E39FCFD-033D-4043-95D9-7FAAAA8E0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14904" y="5539746"/>
            <a:ext cx="705479" cy="705479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06374-E427-0E24-BD00-3EB097BCB0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18174" y="1690688"/>
            <a:ext cx="4511481" cy="4603818"/>
          </a:xfrm>
        </p:spPr>
        <p:txBody>
          <a:bodyPr>
            <a:normAutofit fontScale="70000" lnSpcReduction="20000"/>
          </a:bodyPr>
          <a:lstStyle/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Social media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Mutual aid online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Websites (Humankind/CGL/Insight NHS/NICE/Better Health/GOV.UK/PHE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Web based information and self-help interventions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Smart phone applications (Breaking Free, Drink aware etc.)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Radio Broadcasts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Television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Podcasts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YouTube videos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Email/Fax/Telephone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Online forums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Microsoft Teams/Zoom meetings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sz="2600" b="1" dirty="0"/>
              <a:t>E-Learning</a:t>
            </a:r>
          </a:p>
          <a:p>
            <a:pPr marL="0" indent="0" defTabSz="795528">
              <a:spcBef>
                <a:spcPts val="870"/>
              </a:spcBef>
              <a:buNone/>
            </a:pPr>
            <a:endParaRPr lang="en-GB" sz="2600" b="1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98882" indent="-198882" defTabSz="795528">
              <a:spcBef>
                <a:spcPts val="870"/>
              </a:spcBef>
            </a:pPr>
            <a:endParaRPr lang="en-GB" sz="1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98882" indent="-198882" defTabSz="795528">
              <a:spcBef>
                <a:spcPts val="870"/>
              </a:spcBef>
            </a:pPr>
            <a:endParaRPr lang="en-GB" sz="1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198882" indent="-198882" defTabSz="795528">
              <a:spcBef>
                <a:spcPts val="870"/>
              </a:spcBef>
            </a:pPr>
            <a:endParaRPr lang="en-GB" sz="17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endParaRPr lang="en-GB" sz="17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FB29D8-B927-D07A-06F3-36FF4D49995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62345" y="1690688"/>
            <a:ext cx="4511481" cy="3923531"/>
          </a:xfrm>
        </p:spPr>
        <p:txBody>
          <a:bodyPr>
            <a:normAutofit fontScale="70000" lnSpcReduction="20000"/>
          </a:bodyPr>
          <a:lstStyle/>
          <a:p>
            <a:pPr marL="198882" indent="-198882" defTabSz="795528">
              <a:spcBef>
                <a:spcPts val="870"/>
              </a:spcBef>
            </a:pPr>
            <a:r>
              <a:rPr lang="en-GB" b="1" dirty="0"/>
              <a:t>Health Matters: Harmful drinking and Alcohol Dependence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b="1" dirty="0"/>
              <a:t>Alcohol: Applying All Our Health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b="1" dirty="0"/>
              <a:t>Alcohol Commissioning Support: Principles and Indicators</a:t>
            </a:r>
          </a:p>
          <a:p>
            <a:pPr marL="198882" indent="-198882" defTabSz="795528">
              <a:spcBef>
                <a:spcPts val="870"/>
              </a:spcBef>
            </a:pPr>
            <a:r>
              <a:rPr lang="en-GB" b="1" dirty="0"/>
              <a:t>Alcohol-Use Disorders: Diagnosis. Assessment and Management of Harmful Drinking (High-Risk Drinking) and Alcohol Dependence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69AE5A-3CFD-DC16-63BC-68C0BEB6A480}"/>
              </a:ext>
            </a:extLst>
          </p:cNvPr>
          <p:cNvSpPr txBox="1"/>
          <p:nvPr/>
        </p:nvSpPr>
        <p:spPr>
          <a:xfrm>
            <a:off x="5850542" y="5832131"/>
            <a:ext cx="5107896" cy="8152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795528">
              <a:spcAft>
                <a:spcPts val="600"/>
              </a:spcAft>
            </a:pPr>
            <a:r>
              <a:rPr lang="en-GB" sz="156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(Change Grow Live 2023; Williamson </a:t>
            </a:r>
            <a:r>
              <a:rPr lang="en-GB" sz="1566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et al, </a:t>
            </a:r>
            <a:r>
              <a:rPr lang="en-GB" sz="1566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2022; Moreno and Whitehall, 2014; GOV.UK, 2018; Nice, 2011; Office for Health Improvement &amp; Disparities, 2022 )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5301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4A7AAF-7A21-6651-19D5-9071632855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Social, education and Employment Support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FAEFF726-1A5D-9CFC-143C-37D7BCA3C9CA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E3AD9AB6-CE4E-9AD3-BE9E-36A42BD6F145}"/>
              </a:ext>
            </a:extLst>
          </p:cNvPr>
          <p:cNvSpPr txBox="1"/>
          <p:nvPr/>
        </p:nvSpPr>
        <p:spPr>
          <a:xfrm>
            <a:off x="6959150" y="6465536"/>
            <a:ext cx="32610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(Public Health England, 2016)</a:t>
            </a:r>
          </a:p>
        </p:txBody>
      </p:sp>
    </p:spTree>
    <p:extLst>
      <p:ext uri="{BB962C8B-B14F-4D97-AF65-F5344CB8AC3E}">
        <p14:creationId xmlns:p14="http://schemas.microsoft.com/office/powerpoint/2010/main" val="37129795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0FF4AA-C2AF-79E6-9170-FAA796ABB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1088" y="565739"/>
            <a:ext cx="9745883" cy="1124949"/>
          </a:xfrm>
        </p:spPr>
        <p:txBody>
          <a:bodyPr>
            <a:normAutofit/>
          </a:bodyPr>
          <a:lstStyle/>
          <a:p>
            <a:r>
              <a:rPr lang="en-GB"/>
              <a:t>Recommendations</a:t>
            </a:r>
          </a:p>
        </p:txBody>
      </p:sp>
      <p:sp>
        <p:nvSpPr>
          <p:cNvPr id="103" name="Freeform: Shape 102">
            <a:extLst>
              <a:ext uri="{FF2B5EF4-FFF2-40B4-BE49-F238E27FC236}">
                <a16:creationId xmlns:a16="http://schemas.microsoft.com/office/drawing/2014/main" id="{AAD42DD4-86F6-4FD2-869F-32D35E310C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81037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5744 h 274629"/>
              <a:gd name="connsiteX2" fmla="*/ 924829 w 1170294"/>
              <a:gd name="connsiteY2" fmla="*/ 0 h 274629"/>
              <a:gd name="connsiteX3" fmla="*/ 1170294 w 1170294"/>
              <a:gd name="connsiteY3" fmla="*/ 24546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577 h 274629"/>
              <a:gd name="connsiteX11" fmla="*/ 215168 w 1170294"/>
              <a:gd name="connsiteY11" fmla="*/ 23574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5744"/>
                </a:lnTo>
                <a:lnTo>
                  <a:pt x="924829" y="0"/>
                </a:lnTo>
                <a:lnTo>
                  <a:pt x="1170294" y="24546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577"/>
                </a:lnTo>
                <a:lnTo>
                  <a:pt x="215168" y="235744"/>
                </a:lnTo>
                <a:close/>
              </a:path>
            </a:pathLst>
          </a:custGeom>
          <a:solidFill>
            <a:schemeClr val="tx1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4C36B8C5-0DEB-41B5-911D-572E2E835E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16069"/>
            <a:ext cx="1170294" cy="274629"/>
          </a:xfrm>
          <a:custGeom>
            <a:avLst/>
            <a:gdLst>
              <a:gd name="connsiteX0" fmla="*/ 453342 w 1170294"/>
              <a:gd name="connsiteY0" fmla="*/ 0 h 274629"/>
              <a:gd name="connsiteX1" fmla="*/ 689085 w 1170294"/>
              <a:gd name="connsiteY1" fmla="*/ 238174 h 274629"/>
              <a:gd name="connsiteX2" fmla="*/ 924829 w 1170294"/>
              <a:gd name="connsiteY2" fmla="*/ 0 h 274629"/>
              <a:gd name="connsiteX3" fmla="*/ 1170294 w 1170294"/>
              <a:gd name="connsiteY3" fmla="*/ 247895 h 274629"/>
              <a:gd name="connsiteX4" fmla="*/ 1153282 w 1170294"/>
              <a:gd name="connsiteY4" fmla="*/ 264908 h 274629"/>
              <a:gd name="connsiteX5" fmla="*/ 924829 w 1170294"/>
              <a:gd name="connsiteY5" fmla="*/ 38885 h 274629"/>
              <a:gd name="connsiteX6" fmla="*/ 689085 w 1170294"/>
              <a:gd name="connsiteY6" fmla="*/ 274629 h 274629"/>
              <a:gd name="connsiteX7" fmla="*/ 453342 w 1170294"/>
              <a:gd name="connsiteY7" fmla="*/ 38885 h 274629"/>
              <a:gd name="connsiteX8" fmla="*/ 215168 w 1170294"/>
              <a:gd name="connsiteY8" fmla="*/ 274629 h 274629"/>
              <a:gd name="connsiteX9" fmla="*/ 0 w 1170294"/>
              <a:gd name="connsiteY9" fmla="*/ 59462 h 274629"/>
              <a:gd name="connsiteX10" fmla="*/ 0 w 1170294"/>
              <a:gd name="connsiteY10" fmla="*/ 20789 h 274629"/>
              <a:gd name="connsiteX11" fmla="*/ 215168 w 1170294"/>
              <a:gd name="connsiteY11" fmla="*/ 238174 h 274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170294" h="274629">
                <a:moveTo>
                  <a:pt x="453342" y="0"/>
                </a:moveTo>
                <a:lnTo>
                  <a:pt x="689085" y="238174"/>
                </a:lnTo>
                <a:lnTo>
                  <a:pt x="924829" y="0"/>
                </a:lnTo>
                <a:lnTo>
                  <a:pt x="1170294" y="247895"/>
                </a:lnTo>
                <a:lnTo>
                  <a:pt x="1153282" y="264908"/>
                </a:lnTo>
                <a:lnTo>
                  <a:pt x="924829" y="38885"/>
                </a:lnTo>
                <a:lnTo>
                  <a:pt x="689085" y="274629"/>
                </a:lnTo>
                <a:lnTo>
                  <a:pt x="453342" y="38885"/>
                </a:lnTo>
                <a:lnTo>
                  <a:pt x="215168" y="274629"/>
                </a:lnTo>
                <a:lnTo>
                  <a:pt x="0" y="59462"/>
                </a:lnTo>
                <a:lnTo>
                  <a:pt x="0" y="20789"/>
                </a:lnTo>
                <a:lnTo>
                  <a:pt x="215168" y="23817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>
            <a:extLst>
              <a:ext uri="{FF2B5EF4-FFF2-40B4-BE49-F238E27FC236}">
                <a16:creationId xmlns:a16="http://schemas.microsoft.com/office/drawing/2014/main" id="{5D1FF148-6725-4278-A9A8-A9A6A3F26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389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9" name="Oval 108">
            <a:extLst>
              <a:ext uri="{FF2B5EF4-FFF2-40B4-BE49-F238E27FC236}">
                <a16:creationId xmlns:a16="http://schemas.microsoft.com/office/drawing/2014/main" id="{B247507B-4D21-4FF7-B49C-239309CF2A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90389" y="4752208"/>
            <a:ext cx="365021" cy="365021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54" name="Content Placeholder 2">
            <a:extLst>
              <a:ext uri="{FF2B5EF4-FFF2-40B4-BE49-F238E27FC236}">
                <a16:creationId xmlns:a16="http://schemas.microsoft.com/office/drawing/2014/main" id="{66E84092-97D8-FD25-C05E-300F5A4F9B4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8157058"/>
              </p:ext>
            </p:extLst>
          </p:nvPr>
        </p:nvGraphicFramePr>
        <p:xfrm>
          <a:off x="838200" y="1390698"/>
          <a:ext cx="10515600" cy="47862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2B4BB17C-A919-ADCD-5C8E-310FEE5E9B69}"/>
              </a:ext>
            </a:extLst>
          </p:cNvPr>
          <p:cNvSpPr txBox="1"/>
          <p:nvPr/>
        </p:nvSpPr>
        <p:spPr>
          <a:xfrm>
            <a:off x="8618018" y="6287512"/>
            <a:ext cx="2972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(Lewisham Council, 2021)</a:t>
            </a:r>
          </a:p>
        </p:txBody>
      </p:sp>
    </p:spTree>
    <p:extLst>
      <p:ext uri="{BB962C8B-B14F-4D97-AF65-F5344CB8AC3E}">
        <p14:creationId xmlns:p14="http://schemas.microsoft.com/office/powerpoint/2010/main" val="2125912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685F1-4E27-AC34-0C0A-DE5CFD6D50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352174B7-4E87-67B6-E723-9CBA65B50179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31FCAC36-ADC7-1C4F-849E-709AF77F8DC7}"/>
              </a:ext>
            </a:extLst>
          </p:cNvPr>
          <p:cNvSpPr txBox="1"/>
          <p:nvPr/>
        </p:nvSpPr>
        <p:spPr>
          <a:xfrm>
            <a:off x="6441260" y="6311900"/>
            <a:ext cx="4450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                                               (Lape, 2023)</a:t>
            </a:r>
          </a:p>
        </p:txBody>
      </p:sp>
    </p:spTree>
    <p:extLst>
      <p:ext uri="{BB962C8B-B14F-4D97-AF65-F5344CB8AC3E}">
        <p14:creationId xmlns:p14="http://schemas.microsoft.com/office/powerpoint/2010/main" val="2921078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8DF161-4F54-8814-5895-C8AFBFFCA0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DAE41-775A-3FCE-34FF-9F5A11C061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1534"/>
            <a:ext cx="10515600" cy="5334931"/>
          </a:xfrm>
        </p:spPr>
        <p:txBody>
          <a:bodyPr>
            <a:normAutofit/>
          </a:bodyPr>
          <a:lstStyle/>
          <a:p>
            <a:br>
              <a:rPr lang="en-GB" sz="2400" dirty="0"/>
            </a:br>
            <a:endParaRPr lang="en-GB" sz="2400" i="1" dirty="0">
              <a:solidFill>
                <a:srgbClr val="212121"/>
              </a:solidFill>
              <a:latin typeface="+mj-lt"/>
            </a:endParaRPr>
          </a:p>
          <a:p>
            <a:r>
              <a:rPr lang="en-GB" sz="1400" dirty="0">
                <a:latin typeface="Aerial"/>
              </a:rPr>
              <a:t>Association of Directors of Public Health (2023) </a:t>
            </a:r>
            <a:r>
              <a:rPr lang="en-GB" sz="1400" i="1" dirty="0">
                <a:latin typeface="Aerial"/>
              </a:rPr>
              <a:t>Alcohol Awareness Week 2023. </a:t>
            </a:r>
            <a:r>
              <a:rPr lang="en-GB" sz="1400" dirty="0">
                <a:latin typeface="Aerial"/>
              </a:rPr>
              <a:t>Available at: </a:t>
            </a:r>
            <a:r>
              <a:rPr lang="en-GB" sz="1400" dirty="0">
                <a:latin typeface="Ae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https://www.adph.org.uk/2023/07/aaw23/</a:t>
            </a:r>
            <a:r>
              <a:rPr lang="en-GB" sz="1400" dirty="0">
                <a:latin typeface="Aerial"/>
              </a:rPr>
              <a:t> (Accessed: 04 August 2023).</a:t>
            </a:r>
          </a:p>
          <a:p>
            <a:r>
              <a:rPr lang="en-GB" sz="1400" i="1" dirty="0">
                <a:latin typeface="Aerial"/>
              </a:rPr>
              <a:t>Care Act 2014, c. 23. </a:t>
            </a:r>
            <a:r>
              <a:rPr lang="en-GB" sz="1400" dirty="0">
                <a:latin typeface="Aerial"/>
              </a:rPr>
              <a:t>Available at: </a:t>
            </a:r>
            <a:r>
              <a:rPr lang="en-GB" sz="1400" dirty="0">
                <a:latin typeface="Ae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https://www.legislation.gov.uk/ukpga/2014/23/contents/enacted</a:t>
            </a:r>
            <a:r>
              <a:rPr lang="en-GB" sz="1400" dirty="0">
                <a:latin typeface="Aerial"/>
              </a:rPr>
              <a:t>  (Accessed: 18 July 2023)</a:t>
            </a:r>
            <a:endParaRPr lang="en-GB" sz="1400" b="0" i="1" dirty="0">
              <a:effectLst/>
              <a:latin typeface="Aerial"/>
            </a:endParaRPr>
          </a:p>
          <a:p>
            <a:r>
              <a:rPr lang="en-GB" sz="1400" b="0" i="0" dirty="0">
                <a:effectLst/>
                <a:latin typeface="Aerial"/>
              </a:rPr>
              <a:t>Care Quality Commission (2022) </a:t>
            </a:r>
            <a:r>
              <a:rPr lang="en-GB" sz="1400" b="0" i="1" dirty="0">
                <a:effectLst/>
                <a:latin typeface="Aerial"/>
              </a:rPr>
              <a:t>Regulation 9 : Person Centred Care. </a:t>
            </a:r>
            <a:r>
              <a:rPr lang="en-GB" sz="1400" b="0" dirty="0">
                <a:effectLst/>
                <a:latin typeface="Aerial"/>
              </a:rPr>
              <a:t>Available at: </a:t>
            </a:r>
            <a:r>
              <a:rPr lang="en-GB" sz="1400" b="0" dirty="0">
                <a:effectLst/>
                <a:latin typeface="Ae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https://www.cqc.org.uk/guidance-providers/regulations-enforcement/regulation-9-person-centred-care</a:t>
            </a:r>
            <a:r>
              <a:rPr lang="en-GB" sz="1400" b="0" dirty="0">
                <a:effectLst/>
                <a:latin typeface="Aerial"/>
              </a:rPr>
              <a:t> (Accessed: 27 July 2023).</a:t>
            </a:r>
            <a:endParaRPr lang="en-GB" sz="1400" b="0" i="0" dirty="0">
              <a:effectLst/>
              <a:latin typeface="Aerial"/>
            </a:endParaRPr>
          </a:p>
          <a:p>
            <a:r>
              <a:rPr lang="en-GB" sz="1400" b="0" i="0" dirty="0">
                <a:effectLst/>
                <a:latin typeface="Aerial"/>
              </a:rPr>
              <a:t>Change Grow Live (2023) </a:t>
            </a:r>
            <a:r>
              <a:rPr lang="en-GB" sz="1400" b="0" i="1" dirty="0">
                <a:effectLst/>
                <a:latin typeface="Aerial"/>
              </a:rPr>
              <a:t>Alcohol and Drugs Advice. </a:t>
            </a:r>
            <a:r>
              <a:rPr lang="en-GB" sz="1400" b="0" dirty="0">
                <a:effectLst/>
                <a:latin typeface="Aerial"/>
              </a:rPr>
              <a:t>Available at: </a:t>
            </a:r>
            <a:r>
              <a:rPr lang="en-GB" sz="1400" b="0" dirty="0">
                <a:effectLst/>
                <a:latin typeface="Ae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https://www.changegrowlive.org/advice-info/alcohol-drugs</a:t>
            </a:r>
            <a:r>
              <a:rPr lang="en-GB" sz="1400" b="0" dirty="0">
                <a:effectLst/>
                <a:latin typeface="Aerial"/>
              </a:rPr>
              <a:t> (Accessed: 27 July 2023).</a:t>
            </a:r>
            <a:endParaRPr lang="en-GB" sz="1400" b="0" i="0" dirty="0">
              <a:effectLst/>
              <a:latin typeface="Aerial"/>
            </a:endParaRPr>
          </a:p>
          <a:p>
            <a:r>
              <a:rPr lang="en-GB" sz="1400" b="0" i="0" dirty="0">
                <a:effectLst/>
                <a:latin typeface="Aerial"/>
              </a:rPr>
              <a:t>Dobson, R. (2003). ‘Heavy drinking costs the NHS 1.7bn pounds sterling a year, says report’, </a:t>
            </a:r>
            <a:r>
              <a:rPr lang="en-GB" sz="1400" b="0" i="1" dirty="0">
                <a:effectLst/>
                <a:latin typeface="Aerial"/>
              </a:rPr>
              <a:t>BMJ (Clinical research ed.)</a:t>
            </a:r>
            <a:r>
              <a:rPr lang="en-GB" sz="1400" b="0" i="0" dirty="0">
                <a:effectLst/>
                <a:latin typeface="Aerial"/>
              </a:rPr>
              <a:t>, </a:t>
            </a:r>
            <a:r>
              <a:rPr lang="en-GB" sz="1400" b="0" i="1" dirty="0">
                <a:effectLst/>
                <a:latin typeface="Aerial"/>
              </a:rPr>
              <a:t>327</a:t>
            </a:r>
            <a:r>
              <a:rPr lang="en-GB" sz="1400" b="0" i="0" dirty="0">
                <a:effectLst/>
                <a:latin typeface="Aerial"/>
              </a:rPr>
              <a:t>(7417), p. 701. Available at: https://doi.org/10.1136/bmj.327.7417.701</a:t>
            </a:r>
            <a:endParaRPr lang="en-GB" sz="1400" dirty="0">
              <a:latin typeface="Aerial"/>
            </a:endParaRPr>
          </a:p>
          <a:p>
            <a:r>
              <a:rPr lang="en-GB" sz="1400" dirty="0">
                <a:latin typeface="Aerial"/>
              </a:rPr>
              <a:t>Drugs and Alcohol Unit (2012) </a:t>
            </a:r>
            <a:r>
              <a:rPr lang="en-GB" sz="1400" i="1" dirty="0">
                <a:latin typeface="Aerial"/>
              </a:rPr>
              <a:t>The Government’s Alcohol Strategy. </a:t>
            </a:r>
            <a:r>
              <a:rPr lang="en-GB" sz="1400" dirty="0">
                <a:latin typeface="Aerial"/>
              </a:rPr>
              <a:t>(Cm8336). Available at: </a:t>
            </a:r>
            <a:r>
              <a:rPr lang="en-GB" sz="1400" dirty="0">
                <a:latin typeface="Ae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https://assets.publishing.service.gov.uk/government/uploads/system/uploads/attachment_data/file/224075/alcohol-strategy.pdf</a:t>
            </a:r>
            <a:r>
              <a:rPr lang="en-GB" sz="1400" dirty="0">
                <a:latin typeface="Aerial"/>
              </a:rPr>
              <a:t> (Accessed: 26 July 2023).</a:t>
            </a:r>
          </a:p>
          <a:p>
            <a:r>
              <a:rPr lang="en-GB" sz="1400" dirty="0">
                <a:latin typeface="Aerial"/>
              </a:rPr>
              <a:t>Ellsworth Air Force base (2013) </a:t>
            </a:r>
            <a:r>
              <a:rPr lang="en-GB" sz="1400" i="1" dirty="0">
                <a:latin typeface="Aerial"/>
              </a:rPr>
              <a:t>Health Effects of Alcohol. </a:t>
            </a:r>
            <a:r>
              <a:rPr lang="en-GB" sz="1400" dirty="0">
                <a:latin typeface="Aerial"/>
              </a:rPr>
              <a:t>Available at: </a:t>
            </a:r>
            <a:r>
              <a:rPr lang="en-GB" sz="1400" dirty="0">
                <a:latin typeface="Ae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https://media.defense.gov/2013/Mar/27/2000063951/-1/-1/0/130318-F-HK400-001.JPG</a:t>
            </a:r>
            <a:r>
              <a:rPr lang="en-GB" sz="1400" dirty="0">
                <a:latin typeface="Aerial"/>
              </a:rPr>
              <a:t>  (Accessed: 19 July 2023).</a:t>
            </a:r>
          </a:p>
          <a:p>
            <a:r>
              <a:rPr lang="en-GB" sz="1400" i="1" dirty="0">
                <a:latin typeface="Aerial"/>
              </a:rPr>
              <a:t>Equality Act 2010, c. 15. </a:t>
            </a:r>
            <a:r>
              <a:rPr lang="en-GB" sz="1400" dirty="0">
                <a:latin typeface="Aerial"/>
              </a:rPr>
              <a:t>Available at: </a:t>
            </a:r>
            <a:r>
              <a:rPr lang="en-GB" sz="1400" dirty="0">
                <a:latin typeface="Ae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https://www.legislation.gov.uk/ukpga/2010/15/contents</a:t>
            </a:r>
            <a:r>
              <a:rPr lang="en-GB" sz="1400" dirty="0">
                <a:latin typeface="Aerial"/>
              </a:rPr>
              <a:t> (Accessed: 26 July 2023).</a:t>
            </a:r>
            <a:endParaRPr lang="en-GB" sz="1400" i="1" dirty="0">
              <a:latin typeface="Aerial"/>
            </a:endParaRPr>
          </a:p>
          <a:p>
            <a:r>
              <a:rPr lang="en-GB" sz="1400" dirty="0">
                <a:latin typeface="Aerial"/>
              </a:rPr>
              <a:t>Frank, V.A. </a:t>
            </a:r>
            <a:r>
              <a:rPr lang="en-GB" sz="1400" i="1" dirty="0">
                <a:latin typeface="Aerial"/>
              </a:rPr>
              <a:t>et al. </a:t>
            </a:r>
            <a:r>
              <a:rPr lang="en-GB" sz="1400" dirty="0">
                <a:latin typeface="Aerial"/>
              </a:rPr>
              <a:t>(2015) ‘Stakeholder Influences on Drug and Alcohol Policy Processes’, </a:t>
            </a:r>
            <a:r>
              <a:rPr lang="en-GB" sz="1400" i="1" dirty="0">
                <a:latin typeface="Aerial"/>
              </a:rPr>
              <a:t>Drugs and Alcohol Today,</a:t>
            </a:r>
            <a:r>
              <a:rPr lang="en-GB" sz="1400" dirty="0">
                <a:latin typeface="Aerial"/>
              </a:rPr>
              <a:t> 15(4), Available at: </a:t>
            </a:r>
            <a:r>
              <a:rPr lang="en-GB" sz="1400" b="0" i="0" u="sng" dirty="0">
                <a:effectLst/>
                <a:latin typeface="Aerial"/>
                <a:hlinkClick r:id="rId9" tooltip="DOI: https://doi.org/10.1108/DAT-10-2015-006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https://doi.org/10.1108/DAT-10-2015-0060</a:t>
            </a:r>
            <a:r>
              <a:rPr lang="en-GB" sz="1400" dirty="0">
                <a:latin typeface="Aerial"/>
              </a:rPr>
              <a:t>  (Accessed: 27 July 2023).</a:t>
            </a:r>
          </a:p>
          <a:p>
            <a:pPr marL="0" indent="0">
              <a:buNone/>
            </a:pPr>
            <a:endParaRPr lang="en-GB" dirty="0">
              <a:solidFill>
                <a:srgbClr val="555555"/>
              </a:solidFill>
              <a:latin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29088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03A3D-D543-027A-15D7-69F1AD5F1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4AD80-9367-F8F4-563E-2D64934966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834120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erial"/>
              </a:rPr>
              <a:t>GOV.UK (2016) </a:t>
            </a:r>
            <a:r>
              <a:rPr lang="en-GB" sz="1400" i="1" dirty="0">
                <a:latin typeface="Aerial"/>
              </a:rPr>
              <a:t>Health Matters: Harmful Drinking and Alcohol Dependence. </a:t>
            </a:r>
            <a:r>
              <a:rPr lang="en-GB" sz="1400" dirty="0">
                <a:latin typeface="Aerial"/>
              </a:rPr>
              <a:t>Available at: </a:t>
            </a:r>
            <a:r>
              <a:rPr lang="en-GB" sz="1400" dirty="0">
                <a:latin typeface="Ae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https://www.gov.uk/government/publications/health-matters-harmful-drinking-and-alcohol-dependence/health-matters-harmful-drinking-and-alcohol-dependence</a:t>
            </a:r>
            <a:r>
              <a:rPr lang="en-GB" sz="1400" dirty="0">
                <a:latin typeface="Aerial"/>
              </a:rPr>
              <a:t> (Accessed: 27 July 2023).</a:t>
            </a:r>
          </a:p>
          <a:p>
            <a:r>
              <a:rPr lang="en-GB" sz="1400" dirty="0">
                <a:latin typeface="Aerial"/>
              </a:rPr>
              <a:t>GOV.UK (2018) </a:t>
            </a:r>
            <a:r>
              <a:rPr lang="en-GB" sz="1400" i="1" dirty="0">
                <a:latin typeface="Aerial"/>
              </a:rPr>
              <a:t>Alcohol Commissioning Support. </a:t>
            </a:r>
            <a:r>
              <a:rPr lang="en-GB" sz="1400" dirty="0">
                <a:latin typeface="Aerial"/>
              </a:rPr>
              <a:t>Available at: </a:t>
            </a:r>
            <a:r>
              <a:rPr lang="en-GB" sz="1400" dirty="0">
                <a:latin typeface="Ae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https://www.gov.uk/government/publications/alcohol-drugs-and-tobacco-commissioning-support-pack/alcohol-commissioning-suport-pack-2018-to-2019-principles-and-indicators</a:t>
            </a:r>
            <a:r>
              <a:rPr lang="en-GB" sz="1400" dirty="0">
                <a:latin typeface="Aerial"/>
              </a:rPr>
              <a:t> </a:t>
            </a:r>
            <a:endParaRPr lang="en-GB" sz="1400" i="1" dirty="0">
              <a:latin typeface="Aerial"/>
              <a:cs typeface="Arial" panose="020B0604020202020204" pitchFamily="34" charset="0"/>
            </a:endParaRPr>
          </a:p>
          <a:p>
            <a:r>
              <a:rPr lang="en-GB" sz="1400" i="1" dirty="0">
                <a:latin typeface="Aerial"/>
                <a:cs typeface="Arial" panose="020B0604020202020204" pitchFamily="34" charset="0"/>
              </a:rPr>
              <a:t>Human Rights Act  1998, c. 42.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https://www.legislation.gov.uk/ukpga/1998/42/contents/enacted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(Accessed: 13 July 2023).</a:t>
            </a:r>
            <a:endParaRPr lang="en-GB" sz="1400" i="1" dirty="0">
              <a:latin typeface="Aerial"/>
              <a:cs typeface="Arial" panose="020B0604020202020204" pitchFamily="34" charset="0"/>
            </a:endParaRPr>
          </a:p>
          <a:p>
            <a:r>
              <a:rPr lang="en-GB" sz="1400" dirty="0">
                <a:latin typeface="Aerial"/>
                <a:cs typeface="Arial" panose="020B0604020202020204" pitchFamily="34" charset="0"/>
              </a:rPr>
              <a:t>Lape (2023) 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The Cost of Alcohol on the NHS.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https://www.lape.org.uk/the-cost-of-alcohol-on-the-nhs/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(Accessed: 27 July 2023).</a:t>
            </a:r>
          </a:p>
          <a:p>
            <a:r>
              <a:rPr lang="en-GB" sz="1400" dirty="0">
                <a:latin typeface="Aerial"/>
                <a:cs typeface="Arial" panose="020B0604020202020204" pitchFamily="34" charset="0"/>
              </a:rPr>
              <a:t>Lewisham Council (2021) ‘Joint Strategic Needs Assessment’ [Presentation slide]. 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https://www.observatory.lewisham.gov.uk/wp-content/uploads/2023/03/A-Picture-of-Lewisham-Full-Document-2021-with-2021-Census-data-March-2023.pdf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(Accessed: 20 July 2023).</a:t>
            </a:r>
          </a:p>
          <a:p>
            <a:r>
              <a:rPr lang="en-GB" sz="1400" dirty="0">
                <a:latin typeface="Aerial"/>
                <a:cs typeface="Arial" panose="020B0604020202020204" pitchFamily="34" charset="0"/>
              </a:rPr>
              <a:t>Lewisham Council (2021) 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The Care Act 2014.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https://lewisham.gov.uk/myservices/socialcare/our-approach/the-care-act-2014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(Accessed: 09 July 2023).</a:t>
            </a:r>
          </a:p>
          <a:p>
            <a:r>
              <a:rPr lang="en-GB" sz="1400" dirty="0">
                <a:latin typeface="Aerial"/>
                <a:cs typeface="Arial" panose="020B0604020202020204" pitchFamily="34" charset="0"/>
              </a:rPr>
              <a:t>Lewisham Council (2023) 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Thinking About Drinking.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https://lewisham.gov.uk/myservices/socialcare/health/drugs-and-alcohol/thinking-about-drinking#:~:text=Deaths%20from%20liver%20disease%20have%20increased%20during%20the,Alcohol-related%20hospital%20admissions%20are%20high%20and%20are%20rising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.   (Accessed: 10 July 2023). </a:t>
            </a:r>
          </a:p>
          <a:p>
            <a:r>
              <a:rPr lang="en-GB" sz="1400" b="0" i="0" dirty="0">
                <a:effectLst/>
                <a:latin typeface="Aerial"/>
                <a:cs typeface="Arial" panose="020B0604020202020204" pitchFamily="34" charset="0"/>
              </a:rPr>
              <a:t>Moreno, M. A. and Whitehall, J.M. (2014) ‘Influence of Social Media on Alcohol Use in Adolescents and Young Adults’, </a:t>
            </a:r>
            <a:r>
              <a:rPr lang="en-GB" sz="1400" b="0" i="1" dirty="0">
                <a:effectLst/>
                <a:latin typeface="Aerial"/>
                <a:cs typeface="Arial" panose="020B0604020202020204" pitchFamily="34" charset="0"/>
              </a:rPr>
              <a:t>Alcohol Research, </a:t>
            </a:r>
            <a:r>
              <a:rPr lang="en-GB" sz="1400" dirty="0">
                <a:effectLst/>
                <a:latin typeface="Aerial"/>
                <a:cs typeface="Arial" panose="020B0604020202020204" pitchFamily="34" charset="0"/>
              </a:rPr>
              <a:t>36</a:t>
            </a:r>
            <a:r>
              <a:rPr lang="en-GB" sz="1400" b="0" i="0" dirty="0">
                <a:effectLst/>
                <a:latin typeface="Aerial"/>
                <a:cs typeface="Arial" panose="020B0604020202020204" pitchFamily="34" charset="0"/>
              </a:rPr>
              <a:t>(1), pp. 91-100. Available at: </a:t>
            </a:r>
            <a:r>
              <a:rPr lang="en-GB" sz="1400" u="sng" dirty="0">
                <a:effectLst/>
                <a:latin typeface="Aerial"/>
                <a:ea typeface="Calibri" panose="020F0502020204030204" pitchFamily="34" charset="0"/>
                <a:cs typeface="Arial" panose="020B0604020202020204" pitchFamily="34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https://www.proquest.com/docview/1685862571?accountid=130472</a:t>
            </a:r>
            <a:r>
              <a:rPr lang="en-GB" sz="1400" dirty="0">
                <a:effectLst/>
                <a:latin typeface="Aerial"/>
                <a:ea typeface="Calibri" panose="020F0502020204030204" pitchFamily="34" charset="0"/>
                <a:cs typeface="Arial" panose="020B0604020202020204" pitchFamily="34" charset="0"/>
              </a:rPr>
              <a:t> (Accessed: 29 July 2023).</a:t>
            </a:r>
            <a:endParaRPr lang="en-GB" sz="1400" dirty="0">
              <a:latin typeface="Aerial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19679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103E-D1C6-007D-2643-F01CB91693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DB4D0-0674-6EB6-7C49-6115FA9A17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1096" y="1909720"/>
            <a:ext cx="10515600" cy="4121586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erial"/>
                <a:cs typeface="Arial" panose="020B0604020202020204" pitchFamily="34" charset="0"/>
              </a:rPr>
              <a:t>Office for National Statistics (2023) 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How Life has Changed in Lewisham: Census 2021.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https://www.ons.gov.uk/visualisations/censusareachanges/E09000023/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(Accessed: 04 July 2023).</a:t>
            </a:r>
          </a:p>
          <a:p>
            <a:r>
              <a:rPr lang="en-GB" sz="1400" dirty="0">
                <a:latin typeface="Aerial"/>
                <a:cs typeface="Arial" panose="020B0604020202020204" pitchFamily="34" charset="0"/>
              </a:rPr>
              <a:t>Office for Health Improvement and Disparities (2022) 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Alcohol: Applying All Our  Health.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https://www.gov.uk/government/publications/alcohol-applying-all-our-health/alcohol-applying-all-our-health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(Accessed: 04 August 2023).</a:t>
            </a:r>
          </a:p>
          <a:p>
            <a:r>
              <a:rPr lang="en-GB" sz="1400" dirty="0">
                <a:latin typeface="Aerial"/>
                <a:cs typeface="Arial" panose="020B0604020202020204" pitchFamily="34" charset="0"/>
              </a:rPr>
              <a:t>Public Health England (2019) 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Health Matters: Tobacco and Alcohol CQUIN. Available at: </a:t>
            </a:r>
            <a:r>
              <a:rPr lang="en-GB" sz="1400" i="1" dirty="0">
                <a:latin typeface="Aerial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https://www.gov.uk/government/publications/health-matters-preventing-ill-health-from-alcohol-and-tobacco/health-matters-preventing-ill-health-from-alcohol-and-tobacco-use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 </a:t>
            </a:r>
            <a:endParaRPr lang="en-GB" sz="1400" dirty="0">
              <a:latin typeface="Aerial"/>
              <a:cs typeface="Arial" panose="020B0604020202020204" pitchFamily="34" charset="0"/>
            </a:endParaRPr>
          </a:p>
          <a:p>
            <a:r>
              <a:rPr lang="en-GB" sz="1400" dirty="0">
                <a:latin typeface="Aerial"/>
                <a:cs typeface="Arial" panose="020B0604020202020204" pitchFamily="34" charset="0"/>
              </a:rPr>
              <a:t>Public Health England (2016) 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Key considerations when Designing  and Delivering Education, Training and Employment support for Clients in Drug and Alcohol Treatment.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https://assets.publishing.service.gov.uk/government/uploads/system/uploads/attachment_data/file/493273/ETE_forum_discussion.pdf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(Accessed: 27 July 2023). </a:t>
            </a:r>
          </a:p>
          <a:p>
            <a:r>
              <a:rPr lang="en-GB" sz="1400" i="1" dirty="0">
                <a:latin typeface="Aerial"/>
                <a:cs typeface="Arial" panose="020B0604020202020204" pitchFamily="34" charset="0"/>
              </a:rPr>
              <a:t>The Health and Social Care Act 2008 (regulated Activities) Regulations 2014.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Available at: </a:t>
            </a:r>
            <a:r>
              <a:rPr lang="en-GB" sz="1400" dirty="0">
                <a:latin typeface="Aerial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https://www.legislation.gov.uk/ukdsi/2014/9780111117613/contents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  (Accessed: 27 July 2023).</a:t>
            </a:r>
          </a:p>
          <a:p>
            <a:r>
              <a:rPr lang="en-GB" sz="1400" dirty="0">
                <a:latin typeface="Aerial"/>
                <a:cs typeface="Arial" panose="020B0604020202020204" pitchFamily="34" charset="0"/>
              </a:rPr>
              <a:t>Varbes (2023) 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Demographics of Lewisham.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Available at: </a:t>
            </a:r>
            <a:r>
              <a:rPr lang="en-GB" sz="1400" i="1" dirty="0">
                <a:latin typeface="Aerial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https://www.varbes.com/demographics/lewisham-demographics</a:t>
            </a:r>
            <a:r>
              <a:rPr lang="en-GB" sz="1400" i="1" dirty="0">
                <a:latin typeface="Aerial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erial"/>
                <a:cs typeface="Arial" panose="020B0604020202020204" pitchFamily="34" charset="0"/>
              </a:rPr>
              <a:t>(Accessed: 09 July 2023).</a:t>
            </a:r>
          </a:p>
          <a:p>
            <a:r>
              <a:rPr lang="en-GB" sz="1400" b="0" i="0" dirty="0">
                <a:effectLst/>
                <a:latin typeface="Aerial"/>
                <a:cs typeface="Arial" panose="020B0604020202020204" pitchFamily="34" charset="0"/>
              </a:rPr>
              <a:t>Williamson, C. </a:t>
            </a:r>
            <a:r>
              <a:rPr lang="en-GB" sz="1400" b="0" i="1" dirty="0">
                <a:effectLst/>
                <a:latin typeface="Aerial"/>
                <a:cs typeface="Arial" panose="020B0604020202020204" pitchFamily="34" charset="0"/>
              </a:rPr>
              <a:t>et al.</a:t>
            </a:r>
            <a:r>
              <a:rPr lang="en-GB" sz="1400" b="0" dirty="0">
                <a:effectLst/>
                <a:latin typeface="Aerial"/>
                <a:cs typeface="Arial" panose="020B0604020202020204" pitchFamily="34" charset="0"/>
              </a:rPr>
              <a:t> (2022) ‘Smartphone – Based Alcohol Interventions: A Systematic Review on the Role of Notifications in Changing Behaviors Towards Alcohol’, </a:t>
            </a:r>
            <a:r>
              <a:rPr lang="en-GB" sz="1400" b="0" i="1" dirty="0">
                <a:effectLst/>
                <a:latin typeface="Aerial"/>
                <a:cs typeface="Arial" panose="020B0604020202020204" pitchFamily="34" charset="0"/>
              </a:rPr>
              <a:t>Substance Abuse, </a:t>
            </a:r>
            <a:r>
              <a:rPr lang="en-GB" sz="1400" b="0" dirty="0">
                <a:effectLst/>
                <a:latin typeface="Aerial"/>
                <a:cs typeface="Arial" panose="020B0604020202020204" pitchFamily="34" charset="0"/>
              </a:rPr>
              <a:t>43(1), pp.1231-1244. Available at: </a:t>
            </a:r>
            <a:r>
              <a:rPr lang="en-GB" sz="1400" b="0" i="0" u="none" strike="noStrike" dirty="0">
                <a:effectLst/>
                <a:latin typeface="Aerial"/>
                <a:cs typeface="Arial" panose="020B0604020202020204" pitchFamily="34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https://doi.org/10.1080/08897077.2022.2074595</a:t>
            </a:r>
            <a:r>
              <a:rPr lang="en-GB" sz="1400" b="0" dirty="0">
                <a:effectLst/>
                <a:latin typeface="Aerial"/>
                <a:cs typeface="Arial" panose="020B0604020202020204" pitchFamily="34" charset="0"/>
              </a:rPr>
              <a:t>  </a:t>
            </a:r>
          </a:p>
          <a:p>
            <a:endParaRPr lang="en-GB" sz="1400" b="0" dirty="0">
              <a:effectLst/>
              <a:latin typeface="Aerial"/>
            </a:endParaRPr>
          </a:p>
        </p:txBody>
      </p:sp>
    </p:spTree>
    <p:extLst>
      <p:ext uri="{BB962C8B-B14F-4D97-AF65-F5344CB8AC3E}">
        <p14:creationId xmlns:p14="http://schemas.microsoft.com/office/powerpoint/2010/main" val="1633040366"/>
      </p:ext>
    </p:extLst>
  </p:cSld>
  <p:clrMapOvr>
    <a:masterClrMapping/>
  </p:clrMapOvr>
</p:sld>
</file>

<file path=ppt/theme/theme1.xml><?xml version="1.0" encoding="utf-8"?>
<a:theme xmlns:a="http://schemas.openxmlformats.org/drawingml/2006/main" name="FunkyShapesVTI">
  <a:themeElements>
    <a:clrScheme name="Custom 15">
      <a:dk1>
        <a:sysClr val="windowText" lastClr="000000"/>
      </a:dk1>
      <a:lt1>
        <a:sysClr val="window" lastClr="FFFFFF"/>
      </a:lt1>
      <a:dk2>
        <a:srgbClr val="2D2D2D"/>
      </a:dk2>
      <a:lt2>
        <a:srgbClr val="F3FFF8"/>
      </a:lt2>
      <a:accent1>
        <a:srgbClr val="FF80BD"/>
      </a:accent1>
      <a:accent2>
        <a:srgbClr val="1EB9D3"/>
      </a:accent2>
      <a:accent3>
        <a:srgbClr val="21C46B"/>
      </a:accent3>
      <a:accent4>
        <a:srgbClr val="EA9600"/>
      </a:accent4>
      <a:accent5>
        <a:srgbClr val="F43B56"/>
      </a:accent5>
      <a:accent6>
        <a:srgbClr val="4B56E8"/>
      </a:accent6>
      <a:hlink>
        <a:srgbClr val="8F61FF"/>
      </a:hlink>
      <a:folHlink>
        <a:srgbClr val="F900A0"/>
      </a:folHlink>
    </a:clrScheme>
    <a:fontScheme name="Source Sans Pro">
      <a:majorFont>
        <a:latin typeface="Source Sans Pro"/>
        <a:ea typeface=""/>
        <a:cs typeface=""/>
      </a:majorFont>
      <a:minorFont>
        <a:latin typeface="Source Sans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unkyShapesVTI" id="{A7F40C41-3FB2-45B0-B0D6-DFB7FDD9B7AD}" vid="{C49381A0-09CD-46EE-B141-E2CDD87ABFE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42858</TotalTime>
  <Words>2112</Words>
  <Application>Microsoft Office PowerPoint</Application>
  <PresentationFormat>Widescreen</PresentationFormat>
  <Paragraphs>167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Aerial</vt:lpstr>
      <vt:lpstr>Arial</vt:lpstr>
      <vt:lpstr>Source Sans Pro</vt:lpstr>
      <vt:lpstr>verdana</vt:lpstr>
      <vt:lpstr>FunkyShapesVTI</vt:lpstr>
      <vt:lpstr>  Community  Development    BMHP6022    1907289 MelaniE Okine  </vt:lpstr>
      <vt:lpstr>Introduction</vt:lpstr>
      <vt:lpstr>Lewisham Demographics</vt:lpstr>
      <vt:lpstr>Demographics</vt:lpstr>
      <vt:lpstr>Alcohol Misuse in the London Borough of Lewisham</vt:lpstr>
      <vt:lpstr>Policy and legislation</vt:lpstr>
      <vt:lpstr>Policy and Legislation</vt:lpstr>
      <vt:lpstr>Alcohol Misuse </vt:lpstr>
      <vt:lpstr>Health Risks</vt:lpstr>
      <vt:lpstr>Existing Means of Communication</vt:lpstr>
      <vt:lpstr>Digital technology </vt:lpstr>
      <vt:lpstr>Social, education and Employment Support</vt:lpstr>
      <vt:lpstr>Recommendations</vt:lpstr>
      <vt:lpstr>Conclusion</vt:lpstr>
      <vt:lpstr>References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Melanie Okine</dc:creator>
  <cp:lastModifiedBy>Melanie</cp:lastModifiedBy>
  <cp:revision>26</cp:revision>
  <dcterms:created xsi:type="dcterms:W3CDTF">2023-06-29T19:46:55Z</dcterms:created>
  <dcterms:modified xsi:type="dcterms:W3CDTF">2023-08-04T11:46:04Z</dcterms:modified>
</cp:coreProperties>
</file>