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7"/>
  </p:notesMasterIdLst>
  <p:sldIdLst>
    <p:sldId id="256" r:id="rId2"/>
    <p:sldId id="257" r:id="rId3"/>
    <p:sldId id="259" r:id="rId4"/>
    <p:sldId id="260" r:id="rId5"/>
    <p:sldId id="261" r:id="rId6"/>
    <p:sldId id="262" r:id="rId7"/>
    <p:sldId id="263" r:id="rId8"/>
    <p:sldId id="264" r:id="rId9"/>
    <p:sldId id="266" r:id="rId10"/>
    <p:sldId id="267" r:id="rId11"/>
    <p:sldId id="268" r:id="rId12"/>
    <p:sldId id="269" r:id="rId13"/>
    <p:sldId id="270" r:id="rId14"/>
    <p:sldId id="271"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4F86D-7471-470F-B8AE-3C7C3383EE84}" v="54" dt="2020-10-05T10:47:41.924"/>
    <p1510:client id="{95BDCA76-17FB-D92D-5263-A9A40C724E91}" v="1121" dt="2020-10-08T14:32:50.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59246" autoAdjust="0"/>
  </p:normalViewPr>
  <p:slideViewPr>
    <p:cSldViewPr snapToGrid="0">
      <p:cViewPr varScale="1">
        <p:scale>
          <a:sx n="44" d="100"/>
          <a:sy n="44" d="100"/>
        </p:scale>
        <p:origin x="153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8F334E-F88B-4769-9CB9-4E565061FBBA}" type="datetimeFigureOut">
              <a:rPr lang="en-GB"/>
              <a:t>01/06/2021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FF9D3-52BE-4F99-8880-BFFCD3F250FA}" type="slidenum">
              <a:rPr lang="en-GB"/>
              <a:t>‹#›</a:t>
            </a:fld>
            <a:endParaRPr lang="en-GB"/>
          </a:p>
        </p:txBody>
      </p:sp>
    </p:spTree>
    <p:extLst>
      <p:ext uri="{BB962C8B-B14F-4D97-AF65-F5344CB8AC3E}">
        <p14:creationId xmlns:p14="http://schemas.microsoft.com/office/powerpoint/2010/main" val="145655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6FF9D3-52BE-4F99-8880-BFFCD3F250FA}" type="slidenum">
              <a:rPr lang="en-GB"/>
              <a:t>1</a:t>
            </a:fld>
            <a:endParaRPr lang="en-GB"/>
          </a:p>
        </p:txBody>
      </p:sp>
    </p:spTree>
    <p:extLst>
      <p:ext uri="{BB962C8B-B14F-4D97-AF65-F5344CB8AC3E}">
        <p14:creationId xmlns:p14="http://schemas.microsoft.com/office/powerpoint/2010/main" val="551290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Legislature and executive:</a:t>
            </a:r>
          </a:p>
          <a:p>
            <a:r>
              <a:rPr lang="en-US" dirty="0">
                <a:cs typeface="Calibri"/>
              </a:rPr>
              <a:t>Government ministers can act as MPs- many have to vote with their political party or resign – bias.</a:t>
            </a:r>
          </a:p>
          <a:p>
            <a:endParaRPr lang="en-US" dirty="0">
              <a:cs typeface="Calibri"/>
            </a:endParaRPr>
          </a:p>
          <a:p>
            <a:r>
              <a:rPr lang="en-US" dirty="0">
                <a:cs typeface="Calibri"/>
              </a:rPr>
              <a:t>Executive and judiciary: Attorney general (cabinet member) - concerns over possible political influence upon his decision making as law officer.</a:t>
            </a:r>
          </a:p>
        </p:txBody>
      </p:sp>
      <p:sp>
        <p:nvSpPr>
          <p:cNvPr id="4" name="Slide Number Placeholder 3"/>
          <p:cNvSpPr>
            <a:spLocks noGrp="1"/>
          </p:cNvSpPr>
          <p:nvPr>
            <p:ph type="sldNum" sz="quarter" idx="5"/>
          </p:nvPr>
        </p:nvSpPr>
        <p:spPr/>
        <p:txBody>
          <a:bodyPr/>
          <a:lstStyle/>
          <a:p>
            <a:fld id="{526FF9D3-52BE-4F99-8880-BFFCD3F250FA}" type="slidenum">
              <a:rPr lang="en-GB"/>
              <a:t>2</a:t>
            </a:fld>
            <a:endParaRPr lang="en-GB"/>
          </a:p>
        </p:txBody>
      </p:sp>
    </p:spTree>
    <p:extLst>
      <p:ext uri="{BB962C8B-B14F-4D97-AF65-F5344CB8AC3E}">
        <p14:creationId xmlns:p14="http://schemas.microsoft.com/office/powerpoint/2010/main" val="236717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a:t>
            </a:r>
            <a:r>
              <a:rPr lang="en-US" b="1" dirty="0"/>
              <a:t>Part 4 CRA (2005): </a:t>
            </a:r>
            <a:r>
              <a:rPr lang="en-US" dirty="0"/>
              <a:t>Provides for the establishment of an independent Judicial Appointments Commission and a Judicial Appointments and Conduct Ombudsman. This was with the intended aim to introduce objectivity and transparency into the procedure for appointing judges.</a:t>
            </a:r>
          </a:p>
          <a:p>
            <a:r>
              <a:rPr lang="en-US" b="1" dirty="0"/>
              <a:t>CRA (2005):  </a:t>
            </a:r>
            <a:r>
              <a:rPr lang="en-US" dirty="0"/>
              <a:t>provides that the commission should select a </a:t>
            </a:r>
            <a:r>
              <a:rPr lang="en-US" b="1" dirty="0"/>
              <a:t>suitable candidate</a:t>
            </a:r>
            <a:r>
              <a:rPr lang="en-US" dirty="0"/>
              <a:t>, the powers of the Lord Chancellor being </a:t>
            </a:r>
            <a:r>
              <a:rPr lang="en-US" b="1" dirty="0"/>
              <a:t>limited</a:t>
            </a:r>
            <a:r>
              <a:rPr lang="en-US" dirty="0"/>
              <a:t> accepting the selection, rejecting the selection or requiring the selection panel to reconsider the selection.</a:t>
            </a:r>
            <a:endParaRPr lang="en-US" dirty="0">
              <a:cs typeface="Calibri"/>
            </a:endParaRPr>
          </a:p>
          <a:p>
            <a:endParaRPr lang="en-US" dirty="0">
              <a:cs typeface="Calibri"/>
            </a:endParaRPr>
          </a:p>
          <a:p>
            <a:r>
              <a:rPr lang="en-US" dirty="0">
                <a:cs typeface="Calibri"/>
              </a:rPr>
              <a:t>2. </a:t>
            </a:r>
            <a:r>
              <a:rPr lang="en-US" dirty="0"/>
              <a:t>Security of tenure (job security) was first given to judges by the </a:t>
            </a:r>
            <a:r>
              <a:rPr lang="en-US" b="1" dirty="0"/>
              <a:t>Act of Settlement 1701.</a:t>
            </a:r>
            <a:endParaRPr lang="en-US" dirty="0">
              <a:cs typeface="Calibri"/>
            </a:endParaRPr>
          </a:p>
          <a:p>
            <a:r>
              <a:rPr lang="en-US" dirty="0"/>
              <a:t>The modern basis for it is found in the</a:t>
            </a:r>
            <a:r>
              <a:rPr lang="en-US" b="1" dirty="0"/>
              <a:t> Senior Courts Act 1981 and CRA 2005. </a:t>
            </a:r>
            <a:endParaRPr lang="en-US" dirty="0"/>
          </a:p>
          <a:p>
            <a:r>
              <a:rPr lang="en-US" dirty="0"/>
              <a:t>-Senior judges hold office “during good </a:t>
            </a:r>
            <a:r>
              <a:rPr lang="en-US" dirty="0" err="1"/>
              <a:t>behaviour</a:t>
            </a:r>
            <a:r>
              <a:rPr lang="en-US" dirty="0"/>
              <a:t>” </a:t>
            </a:r>
            <a:endParaRPr lang="en-US" dirty="0">
              <a:cs typeface="Calibri"/>
            </a:endParaRPr>
          </a:p>
          <a:p>
            <a:r>
              <a:rPr lang="en-US" dirty="0"/>
              <a:t>-May be dismissed by the monarch only following a vote of both Houses of Parliament.</a:t>
            </a:r>
            <a:endParaRPr lang="en-US" dirty="0">
              <a:cs typeface="Calibri"/>
            </a:endParaRPr>
          </a:p>
          <a:p>
            <a:r>
              <a:rPr lang="en-US" b="1" dirty="0"/>
              <a:t>This preserves the separation of powers by ensuring that judges cannot be dismissed because they give a judgement with which the government of the day disagrees. </a:t>
            </a:r>
            <a:endParaRPr lang="en-US" dirty="0"/>
          </a:p>
          <a:p>
            <a:endParaRPr lang="en-US" dirty="0">
              <a:cs typeface="Calibri"/>
            </a:endParaRPr>
          </a:p>
          <a:p>
            <a:r>
              <a:rPr lang="en-US" dirty="0">
                <a:cs typeface="Calibri"/>
              </a:rPr>
              <a:t>3. </a:t>
            </a:r>
            <a:r>
              <a:rPr lang="en-US" dirty="0"/>
              <a:t>The Crime and Courts Act and its regulations improve the efficiency, transparency and diversity of judicial appointments.</a:t>
            </a:r>
            <a:endParaRPr lang="en-US" dirty="0">
              <a:cs typeface="Calibri"/>
            </a:endParaRPr>
          </a:p>
          <a:p>
            <a:r>
              <a:rPr lang="en-US" dirty="0"/>
              <a:t>The Act received Royal Assent in April 2013 and the relevant regulations commenced in September and October. Some of the changes are now in place and others require policies to be </a:t>
            </a:r>
            <a:r>
              <a:rPr lang="en-US" dirty="0" err="1"/>
              <a:t>finalised</a:t>
            </a:r>
            <a:r>
              <a:rPr lang="en-US" dirty="0"/>
              <a:t> and published over the next few months.</a:t>
            </a:r>
            <a:endParaRPr lang="en-US" dirty="0">
              <a:cs typeface="Calibri"/>
            </a:endParaRPr>
          </a:p>
          <a:p>
            <a:r>
              <a:rPr lang="en-US" b="1" dirty="0"/>
              <a:t>Working arrangements for judges</a:t>
            </a:r>
            <a:endParaRPr lang="en-US" dirty="0"/>
          </a:p>
          <a:p>
            <a:pPr marL="171450" indent="-171450">
              <a:buFont typeface="Arial"/>
              <a:buChar char="•"/>
            </a:pPr>
            <a:r>
              <a:rPr lang="en-US" dirty="0"/>
              <a:t>Flexible working is now available in the High Court and above and opportunities to work flexibly will be clearly highlighted in each JAC selection process.</a:t>
            </a:r>
            <a:endParaRPr lang="en-US" dirty="0">
              <a:cs typeface="Calibri"/>
            </a:endParaRPr>
          </a:p>
          <a:p>
            <a:pPr marL="171450" indent="-171450">
              <a:buFont typeface="Arial"/>
              <a:buChar char="•"/>
            </a:pPr>
            <a:r>
              <a:rPr lang="en-US" dirty="0"/>
              <a:t>Flexible deployment has been introduced so judges can more easily move between working in the courts and tribunals, to help judicial career development.</a:t>
            </a:r>
            <a:endParaRPr lang="en-US" dirty="0">
              <a:cs typeface="Calibri"/>
            </a:endParaRPr>
          </a:p>
          <a:p>
            <a:r>
              <a:rPr lang="en-US" b="1" dirty="0"/>
              <a:t>New selection processes</a:t>
            </a:r>
            <a:endParaRPr lang="en-US" dirty="0"/>
          </a:p>
          <a:p>
            <a:pPr marL="171450" indent="-171450">
              <a:buFont typeface="Arial"/>
              <a:buChar char="•"/>
            </a:pPr>
            <a:r>
              <a:rPr lang="en-US" dirty="0"/>
              <a:t>The JAC will determine the processes to select a pool of candidates from which future </a:t>
            </a:r>
            <a:r>
              <a:rPr lang="en-US" dirty="0" err="1"/>
              <a:t>authorisations</a:t>
            </a:r>
            <a:r>
              <a:rPr lang="en-US" dirty="0"/>
              <a:t> as deputy High Court judges will be made. Circuit judges, Recorders and certain tribunal judges are eligible. The JAC will also determine our concurrence role in </a:t>
            </a:r>
            <a:r>
              <a:rPr lang="en-US" dirty="0" err="1"/>
              <a:t>authorisations</a:t>
            </a:r>
            <a:r>
              <a:rPr lang="en-US" dirty="0"/>
              <a:t> for circuit judges to sit in the Court of Appeal Criminal Division. The processes will be published on our website when they are agreed.  Fundamental to the proposed new approach will be open and transparent processes that will provide opportunities for all eligible candidates to be objectively assessed. The policy for this is being </a:t>
            </a:r>
            <a:r>
              <a:rPr lang="en-US" dirty="0" err="1"/>
              <a:t>finalised</a:t>
            </a:r>
            <a:r>
              <a:rPr lang="en-US" dirty="0"/>
              <a:t>.</a:t>
            </a:r>
            <a:endParaRPr lang="en-US" dirty="0">
              <a:cs typeface="Calibri"/>
            </a:endParaRPr>
          </a:p>
          <a:p>
            <a:pPr marL="171450" indent="-171450">
              <a:buFont typeface="Arial"/>
              <a:buChar char="•"/>
            </a:pPr>
            <a:r>
              <a:rPr lang="en-US" dirty="0"/>
              <a:t>The introduction of an 'equal merit provision' to clarify that where two persons are of equal merit, a candidate can be selected on the basis of improving diversity. During the summer, the JAC consulted widely on how this could be applied in practice and we are now developing a policy.</a:t>
            </a:r>
            <a:endParaRPr lang="en-US" dirty="0">
              <a:cs typeface="Calibri"/>
            </a:endParaRPr>
          </a:p>
          <a:p>
            <a:pPr marL="171450" indent="-171450">
              <a:buFont typeface="Arial"/>
              <a:buChar char="•"/>
            </a:pPr>
            <a:r>
              <a:rPr lang="en-US" dirty="0"/>
              <a:t>The Lord Chancellor and Lord Chief Justice have joined the JAC in having a statutory diversity duty. They are now required to take such steps as they consider appropriate for the purpose of encouraging judicial diversity.</a:t>
            </a:r>
            <a:endParaRPr lang="en-US" dirty="0">
              <a:cs typeface="Calibri"/>
            </a:endParaRPr>
          </a:p>
          <a:p>
            <a:pPr marL="171450" indent="-171450">
              <a:buFont typeface="Arial"/>
              <a:buChar char="•"/>
            </a:pPr>
            <a:r>
              <a:rPr lang="en-US" dirty="0"/>
              <a:t>For positions below High Court, the JAC is no longer required under statute to consult two judges with relevant knowledge of the judicial vacancies on the candidates it is minded to select. This 'statutory consultation' can be with one judge and for some vacancies, for example lay tribunal positions, no statutory consultation may be necessary.</a:t>
            </a:r>
            <a:endParaRPr lang="en-US" dirty="0">
              <a:cs typeface="Calibri"/>
            </a:endParaRPr>
          </a:p>
          <a:p>
            <a:pPr marL="171450" indent="-171450">
              <a:buFont typeface="Arial"/>
              <a:buChar char="•"/>
            </a:pPr>
            <a:r>
              <a:rPr lang="en-US" dirty="0"/>
              <a:t>The Lord Chancellor's powers to accept, reject or ask for reconsideration of recommendations for judicial appointments below the High Court have been transferred to the Lord Chief Justice or to the Senior President of Tribunals for tribunal appointments. The Lord Chancellor will therefore focus on the more senior judicial positions. The only exception to this is tribunal appointments outside of the First-tier and Upper Tribunal structure (for example the Employment Tribunals), which remain with the Lord Chancellor.</a:t>
            </a:r>
            <a:endParaRPr lang="en-US" dirty="0">
              <a:cs typeface="Calibri"/>
            </a:endParaRPr>
          </a:p>
          <a:p>
            <a:pPr marL="171450" indent="-171450">
              <a:buFont typeface="Arial"/>
              <a:buChar char="•"/>
            </a:pPr>
            <a:r>
              <a:rPr lang="en-US" dirty="0"/>
              <a:t>In line with the previous point, consultation with the Lord Chancellor has been introduced for appointments to the Lord Chief Justice, Heads of Division, and the Lords Justices of Appeal.</a:t>
            </a:r>
            <a:endParaRPr lang="en-US" dirty="0">
              <a:cs typeface="Calibri"/>
            </a:endParaRPr>
          </a:p>
          <a:p>
            <a:r>
              <a:rPr lang="en-US" b="1" dirty="0"/>
              <a:t>The make-up of selection panels</a:t>
            </a:r>
            <a:endParaRPr lang="en-US" dirty="0"/>
          </a:p>
          <a:p>
            <a:pPr marL="171450" indent="-171450">
              <a:buFont typeface="Arial"/>
              <a:buChar char="•"/>
            </a:pPr>
            <a:r>
              <a:rPr lang="en-US" dirty="0"/>
              <a:t>There must now be an odd number of members for selection panels for senior judicial roles and those making nominations to the panels must have regard for the desirability of more diversity among panel members. There will also be a lay chair for the most senior appointments – President of the Supreme Court and Lord Chief Justice – and a better balance of lay and judicial influence in these decisions.</a:t>
            </a:r>
            <a:endParaRPr lang="en-US" dirty="0">
              <a:cs typeface="Calibri"/>
            </a:endParaRPr>
          </a:p>
          <a:p>
            <a:r>
              <a:rPr lang="en-US" b="1" dirty="0"/>
              <a:t>Composition of the JAC Commission</a:t>
            </a:r>
            <a:endParaRPr lang="en-US" dirty="0"/>
          </a:p>
          <a:p>
            <a:pPr marL="171450" indent="-171450">
              <a:buFont typeface="Arial"/>
              <a:buChar char="•"/>
            </a:pPr>
            <a:r>
              <a:rPr lang="en-US" dirty="0"/>
              <a:t>The composition of the Commission will become more representative of the roles the JAC selects for and those who are eligible to apply for them. Going forward, one of the Judicial Appointments Commission's judicial members nominated by the judiciary (through the Judges' Council) will be a senior tribunal judge. Two Commissioner roles selected through open competition will also change. One of the two members from the legal professions could now be a CILEx Fellow and tribunal lay members may also apply for what was originally the lay magistrate Commissioner position.</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26FF9D3-52BE-4F99-8880-BFFCD3F250FA}" type="slidenum">
              <a:rPr lang="en-GB"/>
              <a:t>3</a:t>
            </a:fld>
            <a:endParaRPr lang="en-GB"/>
          </a:p>
        </p:txBody>
      </p:sp>
    </p:spTree>
    <p:extLst>
      <p:ext uri="{BB962C8B-B14F-4D97-AF65-F5344CB8AC3E}">
        <p14:creationId xmlns:p14="http://schemas.microsoft.com/office/powerpoint/2010/main" val="859278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Anti-terrorism legislation such as the Prevention of Terrorism Act 2005 was eroding the distinction between the executive and the judiciary by permitting the state to subject terrorist suspects (not yet convicted of any crime) to restrictions on their liberty</a:t>
            </a:r>
          </a:p>
          <a:p>
            <a:r>
              <a:rPr lang="en-US" dirty="0"/>
              <a:t>The separation of powers theory returns to the spotlight in light of terrorism when national security may be deemed to be at risk. During these times, the executive , charged with governing the nation and protecting the public, may attempt to increase its powers to defend the state.</a:t>
            </a:r>
            <a:endParaRPr lang="en-GB" dirty="0"/>
          </a:p>
          <a:p>
            <a:r>
              <a:rPr lang="en-US" dirty="0"/>
              <a:t>CRIMINAL TRIALS BEHIND DOORS</a:t>
            </a:r>
            <a:endParaRPr lang="en-GB" dirty="0"/>
          </a:p>
          <a:p>
            <a:r>
              <a:rPr lang="en-US" dirty="0"/>
              <a:t>Recent reforms have also sought to take some aspects of criminal trials behind closed doors so as to ensure that evidence is not made public (exposure of which is deemed to pose a risk to national security), and has placed judges in an extremely difficult position. Do they uphold the principle that they are responsible for doing justice (if that is possible within a secret context) or do they uphold the principle that justice must seen to be done? Justice conducted in the glare of publicity provides the means for us to assess more easily the extent to which our judiciary is independent of executive interference. Secret trials may be considered necessary to allow the judiciary and jury fully to review the evidence against the accused, but they lead to concerns about a lack of fairness in the trial process itself, with consequent worries about abuse of power by the state, which the S.O.P. theory aims to prevent.</a:t>
            </a:r>
            <a:endParaRPr lang="en-GB" dirty="0"/>
          </a:p>
          <a:p>
            <a:r>
              <a:rPr lang="en-US" dirty="0"/>
              <a:t>SUPER INJUNCTIONS</a:t>
            </a:r>
            <a:endParaRPr lang="en-GB" dirty="0"/>
          </a:p>
          <a:p>
            <a:r>
              <a:rPr lang="en-US" dirty="0"/>
              <a:t>The judiciary has also been </a:t>
            </a:r>
            <a:r>
              <a:rPr lang="en-US" dirty="0" err="1"/>
              <a:t>criticised</a:t>
            </a:r>
            <a:r>
              <a:rPr lang="en-US" dirty="0"/>
              <a:t> for using its powers so as to develop (or some would say create) new laws on privacy. Others go even further and suggest that the judiciary is trying to usurp the power of Parliament altogether by stifling debate of this issue in the House by its use of super injunctions. This has led to an investigation into the use of super injunctions p. 141 READ EXTRACT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26FF9D3-52BE-4F99-8880-BFFCD3F250FA}" type="slidenum">
              <a:rPr lang="en-GB"/>
              <a:t>4</a:t>
            </a:fld>
            <a:endParaRPr lang="en-GB"/>
          </a:p>
        </p:txBody>
      </p:sp>
    </p:spTree>
    <p:extLst>
      <p:ext uri="{BB962C8B-B14F-4D97-AF65-F5344CB8AC3E}">
        <p14:creationId xmlns:p14="http://schemas.microsoft.com/office/powerpoint/2010/main" val="297699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FF9D3-52BE-4F99-8880-BFFCD3F250FA}" type="slidenum">
              <a:rPr lang="en-GB" smtClean="0"/>
              <a:t>9</a:t>
            </a:fld>
            <a:endParaRPr lang="en-GB"/>
          </a:p>
        </p:txBody>
      </p:sp>
    </p:spTree>
    <p:extLst>
      <p:ext uri="{BB962C8B-B14F-4D97-AF65-F5344CB8AC3E}">
        <p14:creationId xmlns:p14="http://schemas.microsoft.com/office/powerpoint/2010/main" val="689944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delegated legislation?</a:t>
            </a: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This is where the power to make laws for a specific purpose is delegated to a law-making body other than Parliament through an enabling 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Also referred to as secondary or subordinate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It is inferior to primary legislation as it has inferior legal status.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dirty="0"/>
          </a:p>
          <a:p>
            <a:r>
              <a:rPr lang="en-GB" b="1" dirty="0"/>
              <a:t>What are the 4 main types of secondary legislation?</a:t>
            </a: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Statutory instruments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Orders of Council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By-laws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Circulars, codes and ministerial guidance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0A4FABEB-18D2-4F5A-A5CF-21C731B32B61}" type="slidenum">
              <a:rPr lang="en-GB" smtClean="0"/>
              <a:t>10</a:t>
            </a:fld>
            <a:endParaRPr lang="en-GB"/>
          </a:p>
        </p:txBody>
      </p:sp>
    </p:spTree>
    <p:extLst>
      <p:ext uri="{BB962C8B-B14F-4D97-AF65-F5344CB8AC3E}">
        <p14:creationId xmlns:p14="http://schemas.microsoft.com/office/powerpoint/2010/main" val="994995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statutory Instruments?</a:t>
            </a: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 rule or regulation put forward by a relevant minister which allows the provisions of an Act of Parliament to be brought into force without passing a new 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Includes orders, rules, regulations or other subordinate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Example = Rules of practice and procedure which govern the courts (Civil Procedure Rules 1998).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Statutory instruments are numbered, printed and published. Cited as SI 2002 No.1643 or SI 2002/1643.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Affirmative instruments = parliament must expressly approve them.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Negative instruments = become law without debate/vote but may be opposed by a member of either House.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dirty="0"/>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Orders of Council?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 law passed in an emergency or under the Queen’s old powers (prerogative).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These require assent of the monarch on the advice of the Privy Council.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Privy Council = senior politicians who are former members of the House of Lords or Commons, their role is to advise the monarch.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Example = the Afghanistan United Nations Sanctions Order 2001 – made it an offence to make funds available to Osama Bin Laden or the Taliban or anyone connected to them.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by-laws?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Usually created by local authorities and are commonly aimed at solving local difficulty.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 law covering a specific area, or ex-nationalised companies.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Example = s235 Local Government Act 1972 permits by-laws for good rule and for suppression of nuisances.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By-laws must be approved by Secretary of State.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Secretary of state issues a model code of by-laws, any of which the local authority may adopt if it wishes.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Secretary of state is unlikely to approve a by-law that’s not in the code.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circulars, codes and ministerial guidance?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Codes of practice are often published to accompany a major piece of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They indicate in everyday language how the powers under the Act should be used.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They are persuasive in indicating Parliaments intention in enacting the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Example = Codes of practice issues in conjunction with the Police and Criminal Evidence Act 1984.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A4FABEB-18D2-4F5A-A5CF-21C731B32B61}" type="slidenum">
              <a:rPr lang="en-GB" smtClean="0"/>
              <a:t>11</a:t>
            </a:fld>
            <a:endParaRPr lang="en-GB"/>
          </a:p>
        </p:txBody>
      </p:sp>
    </p:spTree>
    <p:extLst>
      <p:ext uri="{BB962C8B-B14F-4D97-AF65-F5344CB8AC3E}">
        <p14:creationId xmlns:p14="http://schemas.microsoft.com/office/powerpoint/2010/main" val="830076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Task 1 – Code of Practice of Pace: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does the code cover?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Stop and search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Arrest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Detention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Investigation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Identification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Interviewing detainees.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Which new codes came into force from 23</a:t>
            </a:r>
            <a:r>
              <a:rPr lang="en-GB" sz="1800" b="1" baseline="30000" dirty="0">
                <a:effectLst/>
                <a:latin typeface="Century Schoolbook" panose="02040604050505020304" pitchFamily="18" charset="0"/>
                <a:ea typeface="Calibri" panose="020F0502020204030204" pitchFamily="34" charset="0"/>
                <a:cs typeface="Times New Roman" panose="02020603050405020304" pitchFamily="18" charset="0"/>
              </a:rPr>
              <a:t>rd</a:t>
            </a: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February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C – the detention, treatment and questioning of persons by police officers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D – the identification of persons by police officers.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H – the detention, treatment and questioning of persons under section 41.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Code E, notice explains what?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How the audio recording will be used.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 arrangements for access to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That if they are charged or informed they will be prosecuted, a copy of the audio recording will be supplied.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A4FABEB-18D2-4F5A-A5CF-21C731B32B61}" type="slidenum">
              <a:rPr lang="en-GB" smtClean="0"/>
              <a:t>12</a:t>
            </a:fld>
            <a:endParaRPr lang="en-GB"/>
          </a:p>
        </p:txBody>
      </p:sp>
    </p:spTree>
    <p:extLst>
      <p:ext uri="{BB962C8B-B14F-4D97-AF65-F5344CB8AC3E}">
        <p14:creationId xmlns:p14="http://schemas.microsoft.com/office/powerpoint/2010/main" val="1024538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is devolved body?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Scottish Parliament, National Assembly for Wales, National Assembly for Northern Ireland.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Devolution has involved the sovereign legislature granting law making power to some of the devolved bodies.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Westminster may always take back any or all of these powers but it would be politically unacceptable to do so.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is an Assembly 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 laws created by the Assembly are called Assembly Acts.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Assembly Acts have the same status as UK Parliament Acts, which are primary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Assembly Acts begin life as Assembly Bills – proposals for Acts which the National Assembly considers and decides whether or not to pass and make into law.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Where does National Assembly for Wales get its law-making powers from?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 National Assembly is not sovereign.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Its powers are given to it by the Government of Wales Act 2006 and the Wales Act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is legislative competence?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The areas in which the Assembly has the power to pass laws.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Sections 107 and 108 and Schedule 7 of the Government of Wales Act 2006 define the extent of the National Assembly’s legislative competence.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A4FABEB-18D2-4F5A-A5CF-21C731B32B61}" type="slidenum">
              <a:rPr lang="en-GB" smtClean="0"/>
              <a:t>13</a:t>
            </a:fld>
            <a:endParaRPr lang="en-GB"/>
          </a:p>
        </p:txBody>
      </p:sp>
    </p:spTree>
    <p:extLst>
      <p:ext uri="{BB962C8B-B14F-4D97-AF65-F5344CB8AC3E}">
        <p14:creationId xmlns:p14="http://schemas.microsoft.com/office/powerpoint/2010/main" val="2152752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Task 2 – examples of subjects inside the Assembly’s legislation competence?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Agriculture, culture, economic development, education and training, highways, health services, social welfare, tourism etc.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A4FABEB-18D2-4F5A-A5CF-21C731B32B61}" type="slidenum">
              <a:rPr lang="en-GB" smtClean="0"/>
              <a:t>14</a:t>
            </a:fld>
            <a:endParaRPr lang="en-GB"/>
          </a:p>
        </p:txBody>
      </p:sp>
    </p:spTree>
    <p:extLst>
      <p:ext uri="{BB962C8B-B14F-4D97-AF65-F5344CB8AC3E}">
        <p14:creationId xmlns:p14="http://schemas.microsoft.com/office/powerpoint/2010/main" val="1253608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the advantages of delegated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Emergency action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Flexibility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Timing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Technical detail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the disadvantages of delegated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Scrutiny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Consultation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Substance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Misuse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entury Schoolbook" panose="02040604050505020304" pitchFamily="18" charset="0"/>
                <a:ea typeface="Calibri" panose="020F0502020204030204" pitchFamily="34" charset="0"/>
                <a:cs typeface="Times New Roman" panose="02020603050405020304" pitchFamily="18" charset="0"/>
              </a:rPr>
              <a:t>What are the 5 safeguards?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Drafting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Consultation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Parliamentary scrutiny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Publication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entury Schoolbook" panose="02040604050505020304" pitchFamily="18" charset="0"/>
                <a:ea typeface="Calibri" panose="020F0502020204030204" pitchFamily="34" charset="0"/>
                <a:cs typeface="Times New Roman" panose="02020603050405020304" pitchFamily="18" charset="0"/>
              </a:rPr>
              <a:t>Judicial review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4FABEB-18D2-4F5A-A5CF-21C731B32B61}" type="slidenum">
              <a:rPr lang="en-GB" smtClean="0"/>
              <a:t>15</a:t>
            </a:fld>
            <a:endParaRPr lang="en-GB"/>
          </a:p>
        </p:txBody>
      </p:sp>
    </p:spTree>
    <p:extLst>
      <p:ext uri="{BB962C8B-B14F-4D97-AF65-F5344CB8AC3E}">
        <p14:creationId xmlns:p14="http://schemas.microsoft.com/office/powerpoint/2010/main" val="3276087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xmlns=""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xmlns=""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6/1/2021</a:t>
            </a:fld>
            <a:endParaRPr lang="en-US" dirty="0"/>
          </a:p>
        </p:txBody>
      </p:sp>
      <p:sp>
        <p:nvSpPr>
          <p:cNvPr id="24" name="Footer Placeholder 23">
            <a:extLst>
              <a:ext uri="{FF2B5EF4-FFF2-40B4-BE49-F238E27FC236}">
                <a16:creationId xmlns:a16="http://schemas.microsoft.com/office/drawing/2014/main" xmlns=""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xmlns=""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xmlns=""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xmlns=""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xmlns=""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09317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6923EF53-7767-4C94-BEF6-D452927945DA}"/>
              </a:ext>
            </a:extLst>
          </p:cNvPr>
          <p:cNvSpPr>
            <a:spLocks noGrp="1"/>
          </p:cNvSpPr>
          <p:nvPr>
            <p:ph type="dt" sz="half" idx="10"/>
          </p:nvPr>
        </p:nvSpPr>
        <p:spPr/>
        <p:txBody>
          <a:bodyPr/>
          <a:lstStyle/>
          <a:p>
            <a:fld id="{22F3E5F3-28EE-488F-BD53-B744C06C3DEC}" type="datetime1">
              <a:rPr lang="en-US" smtClean="0"/>
              <a:t>6/1/2021</a:t>
            </a:fld>
            <a:endParaRPr lang="en-US" dirty="0"/>
          </a:p>
        </p:txBody>
      </p:sp>
      <p:sp>
        <p:nvSpPr>
          <p:cNvPr id="11" name="Footer Placeholder 10">
            <a:extLst>
              <a:ext uri="{FF2B5EF4-FFF2-40B4-BE49-F238E27FC236}">
                <a16:creationId xmlns:a16="http://schemas.microsoft.com/office/drawing/2014/main" xmlns=""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24673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xmlns=""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xmlns=""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xmlns=""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xmlns=""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xmlns=""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xmlns=""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xmlns=""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xmlns=""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xmlns=""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xmlns=""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xmlns=""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xmlns=""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xmlns=""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xmlns=""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xmlns=""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xmlns=""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xmlns=""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6/1/2021</a:t>
            </a:fld>
            <a:endParaRPr lang="en-US" dirty="0"/>
          </a:p>
        </p:txBody>
      </p:sp>
    </p:spTree>
    <p:extLst>
      <p:ext uri="{BB962C8B-B14F-4D97-AF65-F5344CB8AC3E}">
        <p14:creationId xmlns:p14="http://schemas.microsoft.com/office/powerpoint/2010/main" val="223121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C1D6427-F07F-4D50-B151-455100AF70FF}"/>
              </a:ext>
            </a:extLst>
          </p:cNvPr>
          <p:cNvSpPr>
            <a:spLocks noGrp="1"/>
          </p:cNvSpPr>
          <p:nvPr>
            <p:ph type="dt" sz="half" idx="10"/>
          </p:nvPr>
        </p:nvSpPr>
        <p:spPr/>
        <p:txBody>
          <a:bodyPr/>
          <a:lstStyle/>
          <a:p>
            <a:fld id="{D0158CFD-9357-46BE-A189-D637A67C8730}" type="datetime1">
              <a:rPr lang="en-US" smtClean="0"/>
              <a:t>6/1/2021</a:t>
            </a:fld>
            <a:endParaRPr lang="en-US" dirty="0"/>
          </a:p>
        </p:txBody>
      </p:sp>
      <p:sp>
        <p:nvSpPr>
          <p:cNvPr id="9" name="Footer Placeholder 8">
            <a:extLst>
              <a:ext uri="{FF2B5EF4-FFF2-40B4-BE49-F238E27FC236}">
                <a16:creationId xmlns:a16="http://schemas.microsoft.com/office/drawing/2014/main" xmlns=""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33923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3771BF97-4D2A-43A4-8CDC-2250017EB045}"/>
              </a:ext>
            </a:extLst>
          </p:cNvPr>
          <p:cNvSpPr>
            <a:spLocks noGrp="1"/>
          </p:cNvSpPr>
          <p:nvPr>
            <p:ph type="dt" sz="half" idx="10"/>
          </p:nvPr>
        </p:nvSpPr>
        <p:spPr/>
        <p:txBody>
          <a:bodyPr/>
          <a:lstStyle/>
          <a:p>
            <a:fld id="{7B4742EE-B331-4632-BD10-A82FED6B6FC0}" type="datetime1">
              <a:rPr lang="en-US" smtClean="0"/>
              <a:t>6/1/2021</a:t>
            </a:fld>
            <a:endParaRPr lang="en-US" dirty="0"/>
          </a:p>
        </p:txBody>
      </p:sp>
      <p:sp>
        <p:nvSpPr>
          <p:cNvPr id="11" name="Footer Placeholder 10">
            <a:extLst>
              <a:ext uri="{FF2B5EF4-FFF2-40B4-BE49-F238E27FC236}">
                <a16:creationId xmlns:a16="http://schemas.microsoft.com/office/drawing/2014/main" xmlns=""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xmlns=""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77504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CF30096C-3491-4EF2-ABB2-D57F3F4B5BD5}"/>
              </a:ext>
            </a:extLst>
          </p:cNvPr>
          <p:cNvSpPr>
            <a:spLocks noGrp="1"/>
          </p:cNvSpPr>
          <p:nvPr>
            <p:ph type="dt" sz="half" idx="10"/>
          </p:nvPr>
        </p:nvSpPr>
        <p:spPr/>
        <p:txBody>
          <a:bodyPr/>
          <a:lstStyle/>
          <a:p>
            <a:fld id="{451BA835-D13F-49F4-8F11-5D576AC65FAD}" type="datetime1">
              <a:rPr lang="en-US" smtClean="0"/>
              <a:t>6/1/2021</a:t>
            </a:fld>
            <a:endParaRPr lang="en-US" dirty="0"/>
          </a:p>
        </p:txBody>
      </p:sp>
      <p:sp>
        <p:nvSpPr>
          <p:cNvPr id="7" name="Footer Placeholder 6">
            <a:extLst>
              <a:ext uri="{FF2B5EF4-FFF2-40B4-BE49-F238E27FC236}">
                <a16:creationId xmlns:a16="http://schemas.microsoft.com/office/drawing/2014/main" xmlns=""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39869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xmlns="" id="{209BEFCA-6D6F-4F26-823F-C86CA694B830}"/>
              </a:ext>
            </a:extLst>
          </p:cNvPr>
          <p:cNvSpPr>
            <a:spLocks noGrp="1"/>
          </p:cNvSpPr>
          <p:nvPr>
            <p:ph type="dt" sz="half" idx="10"/>
          </p:nvPr>
        </p:nvSpPr>
        <p:spPr/>
        <p:txBody>
          <a:bodyPr/>
          <a:lstStyle/>
          <a:p>
            <a:fld id="{ADBD1799-ACB5-4CB2-86A2-5C574F1C8706}" type="datetime1">
              <a:rPr lang="en-US" smtClean="0"/>
              <a:t>6/1/2021</a:t>
            </a:fld>
            <a:endParaRPr lang="en-US" dirty="0"/>
          </a:p>
        </p:txBody>
      </p:sp>
      <p:sp>
        <p:nvSpPr>
          <p:cNvPr id="6" name="Footer Placeholder 5">
            <a:extLst>
              <a:ext uri="{FF2B5EF4-FFF2-40B4-BE49-F238E27FC236}">
                <a16:creationId xmlns:a16="http://schemas.microsoft.com/office/drawing/2014/main" xmlns=""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6637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xmlns=""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6/1/2021</a:t>
            </a:fld>
            <a:endParaRPr lang="en-US" dirty="0"/>
          </a:p>
        </p:txBody>
      </p:sp>
      <p:sp>
        <p:nvSpPr>
          <p:cNvPr id="9" name="Footer Placeholder 8">
            <a:extLst>
              <a:ext uri="{FF2B5EF4-FFF2-40B4-BE49-F238E27FC236}">
                <a16:creationId xmlns:a16="http://schemas.microsoft.com/office/drawing/2014/main" xmlns=""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xmlns=""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2256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xmlns=""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6/1/2021</a:t>
            </a:fld>
            <a:endParaRPr lang="en-US" dirty="0"/>
          </a:p>
        </p:txBody>
      </p:sp>
      <p:sp>
        <p:nvSpPr>
          <p:cNvPr id="12" name="Footer Placeholder 11">
            <a:extLst>
              <a:ext uri="{FF2B5EF4-FFF2-40B4-BE49-F238E27FC236}">
                <a16:creationId xmlns:a16="http://schemas.microsoft.com/office/drawing/2014/main" xmlns=""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xmlns=""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28929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6397E4A-EB6A-4FA6-AA4F-69EA0C70FDC9}"/>
              </a:ext>
            </a:extLst>
          </p:cNvPr>
          <p:cNvSpPr>
            <a:spLocks noGrp="1"/>
          </p:cNvSpPr>
          <p:nvPr>
            <p:ph type="dt" sz="half" idx="10"/>
          </p:nvPr>
        </p:nvSpPr>
        <p:spPr/>
        <p:txBody>
          <a:bodyPr/>
          <a:lstStyle/>
          <a:p>
            <a:fld id="{6F86ED0C-1DA7-41F0-94CF-6218B1FEDFF1}" type="datetime1">
              <a:rPr lang="en-US" smtClean="0"/>
              <a:t>6/1/2021</a:t>
            </a:fld>
            <a:endParaRPr lang="en-US" dirty="0"/>
          </a:p>
        </p:txBody>
      </p:sp>
      <p:sp>
        <p:nvSpPr>
          <p:cNvPr id="8" name="Footer Placeholder 7">
            <a:extLst>
              <a:ext uri="{FF2B5EF4-FFF2-40B4-BE49-F238E27FC236}">
                <a16:creationId xmlns:a16="http://schemas.microsoft.com/office/drawing/2014/main" xmlns=""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5673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6/1/2021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xmlns=""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488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6/1/2021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xmlns=""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12792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C8EEB0F-BA72-49AC-956F-331B60FDE7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xmlns="" id="{48A96DD1-EB6B-45D4-9CD3-7C572228D2F5}"/>
              </a:ext>
            </a:extLst>
          </p:cNvPr>
          <p:cNvPicPr>
            <a:picLocks noChangeAspect="1"/>
          </p:cNvPicPr>
          <p:nvPr/>
        </p:nvPicPr>
        <p:blipFill rotWithShape="1">
          <a:blip r:embed="rId3"/>
          <a:srcRect t="2758" r="6" b="12954"/>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xmlns="" id="{228A581D-1BC9-4759-AB42-F7685630E4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87CE1C1F-C9E2-4C83-BA54-D7BC5D5216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xmlns="" id="{831C0CFE-AC9D-4032-8A9F-36B1BA171F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052121" y="3870285"/>
            <a:ext cx="3848430" cy="2186393"/>
          </a:xfrm>
        </p:spPr>
        <p:txBody>
          <a:bodyPr anchor="b">
            <a:normAutofit/>
          </a:bodyPr>
          <a:lstStyle/>
          <a:p>
            <a:r>
              <a:rPr lang="en-GB" sz="4000" dirty="0">
                <a:solidFill>
                  <a:schemeClr val="tx1">
                    <a:lumMod val="75000"/>
                    <a:lumOff val="25000"/>
                  </a:schemeClr>
                </a:solidFill>
                <a:cs typeface="Calibri Light"/>
              </a:rPr>
              <a:t>Public law tutorial </a:t>
            </a:r>
            <a:r>
              <a:rPr lang="en-GB" sz="4000" dirty="0" smtClean="0">
                <a:solidFill>
                  <a:schemeClr val="tx1">
                    <a:lumMod val="75000"/>
                    <a:lumOff val="25000"/>
                  </a:schemeClr>
                </a:solidFill>
                <a:cs typeface="Calibri Light"/>
              </a:rPr>
              <a:t>2</a:t>
            </a:r>
            <a:endParaRPr lang="en-GB" sz="4000" dirty="0">
              <a:solidFill>
                <a:schemeClr val="tx1">
                  <a:lumMod val="75000"/>
                  <a:lumOff val="25000"/>
                </a:schemeClr>
              </a:solidFill>
            </a:endParaRPr>
          </a:p>
        </p:txBody>
      </p:sp>
      <p:sp>
        <p:nvSpPr>
          <p:cNvPr id="3" name="Subtitle 2"/>
          <p:cNvSpPr>
            <a:spLocks noGrp="1"/>
          </p:cNvSpPr>
          <p:nvPr>
            <p:ph type="subTitle" idx="1"/>
          </p:nvPr>
        </p:nvSpPr>
        <p:spPr>
          <a:xfrm>
            <a:off x="1062127" y="6056678"/>
            <a:ext cx="3848429" cy="678633"/>
          </a:xfrm>
        </p:spPr>
        <p:txBody>
          <a:bodyPr vert="horz" lIns="91440" tIns="45720" rIns="91440" bIns="45720" rtlCol="0" anchor="t">
            <a:normAutofit/>
          </a:bodyPr>
          <a:lstStyle/>
          <a:p>
            <a:r>
              <a:rPr lang="en-GB" sz="1800">
                <a:solidFill>
                  <a:schemeClr val="tx1">
                    <a:lumMod val="75000"/>
                    <a:lumOff val="25000"/>
                  </a:schemeClr>
                </a:solidFill>
                <a:cs typeface="Calibri"/>
              </a:rPr>
              <a:t>Laura Knight</a:t>
            </a:r>
            <a:endParaRPr lang="en-GB" sz="180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65076E-67DC-4EEA-BCE3-03356E87371F}"/>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xmlns="" id="{E43FF76C-3B44-427C-884C-A51C3234D517}"/>
              </a:ext>
            </a:extLst>
          </p:cNvPr>
          <p:cNvSpPr>
            <a:spLocks noGrp="1"/>
          </p:cNvSpPr>
          <p:nvPr>
            <p:ph idx="1"/>
          </p:nvPr>
        </p:nvSpPr>
        <p:spPr>
          <a:xfrm>
            <a:off x="1316578" y="2312276"/>
            <a:ext cx="9374233" cy="3958283"/>
          </a:xfrm>
        </p:spPr>
        <p:txBody>
          <a:bodyPr vert="horz" lIns="109728" tIns="109728" rIns="109728" bIns="91440" rtlCol="0" anchor="t">
            <a:normAutofit/>
          </a:bodyPr>
          <a:lstStyle/>
          <a:p>
            <a:r>
              <a:rPr lang="en-GB" b="1" dirty="0">
                <a:ea typeface="Meiryo"/>
              </a:rPr>
              <a:t>- What is the separation of powers theory?</a:t>
            </a:r>
          </a:p>
          <a:p>
            <a:r>
              <a:rPr lang="en-GB" b="1" dirty="0">
                <a:ea typeface="Meiryo"/>
              </a:rPr>
              <a:t>- Why do we need a separation of powers?</a:t>
            </a:r>
          </a:p>
          <a:p>
            <a:r>
              <a:rPr lang="en-GB" b="1" dirty="0">
                <a:ea typeface="Meiryo"/>
              </a:rPr>
              <a:t>- Key theorists?</a:t>
            </a:r>
          </a:p>
          <a:p>
            <a:r>
              <a:rPr lang="en-GB" b="1" dirty="0">
                <a:ea typeface="Meiryo"/>
              </a:rPr>
              <a:t>- What evidence shows an overlap between legislature and executive?</a:t>
            </a:r>
          </a:p>
          <a:p>
            <a:r>
              <a:rPr lang="en-GB" b="1" dirty="0">
                <a:ea typeface="Meiryo"/>
              </a:rPr>
              <a:t>- What evidence shows an overlap between executive and the judiciary?</a:t>
            </a:r>
          </a:p>
          <a:p>
            <a:endParaRPr lang="en-GB" dirty="0">
              <a:ea typeface="Meiryo"/>
            </a:endParaRPr>
          </a:p>
        </p:txBody>
      </p:sp>
    </p:spTree>
    <p:extLst>
      <p:ext uri="{BB962C8B-B14F-4D97-AF65-F5344CB8AC3E}">
        <p14:creationId xmlns:p14="http://schemas.microsoft.com/office/powerpoint/2010/main" val="41777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19999F-EC37-4A8F-91DF-D9D7BB7F75B3}"/>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xmlns="" id="{AB9A84D1-8A40-4D18-858F-4ACA91DD4AAB}"/>
              </a:ext>
            </a:extLst>
          </p:cNvPr>
          <p:cNvSpPr>
            <a:spLocks noGrp="1"/>
          </p:cNvSpPr>
          <p:nvPr>
            <p:ph idx="1"/>
          </p:nvPr>
        </p:nvSpPr>
        <p:spPr/>
        <p:txBody>
          <a:bodyPr vert="horz" lIns="109728" tIns="109728" rIns="109728" bIns="91440" rtlCol="0" anchor="t">
            <a:noAutofit/>
          </a:bodyPr>
          <a:lstStyle/>
          <a:p>
            <a:r>
              <a:rPr lang="en-GB" sz="2400" dirty="0">
                <a:ea typeface="Meiryo"/>
              </a:rPr>
              <a:t>How do the following help in trying to preserve the </a:t>
            </a:r>
            <a:r>
              <a:rPr lang="en-GB" sz="2400" dirty="0" err="1">
                <a:ea typeface="Meiryo"/>
              </a:rPr>
              <a:t>s.o.p</a:t>
            </a:r>
            <a:r>
              <a:rPr lang="en-GB" sz="2400" dirty="0">
                <a:ea typeface="Meiryo"/>
              </a:rPr>
              <a:t>?</a:t>
            </a:r>
          </a:p>
          <a:p>
            <a:r>
              <a:rPr lang="en-GB" sz="2400" dirty="0">
                <a:ea typeface="Meiryo"/>
              </a:rPr>
              <a:t>1. </a:t>
            </a:r>
            <a:r>
              <a:rPr lang="en-GB" sz="2400" dirty="0">
                <a:solidFill>
                  <a:srgbClr val="FF0000"/>
                </a:solidFill>
                <a:ea typeface="Meiryo"/>
              </a:rPr>
              <a:t>CRA (2005) Part 4</a:t>
            </a:r>
          </a:p>
          <a:p>
            <a:r>
              <a:rPr lang="en-GB" sz="2400" dirty="0">
                <a:ea typeface="Meiryo"/>
              </a:rPr>
              <a:t>2. </a:t>
            </a:r>
            <a:r>
              <a:rPr lang="en-GB" sz="2400" dirty="0">
                <a:solidFill>
                  <a:srgbClr val="FF0000"/>
                </a:solidFill>
                <a:ea typeface="Meiryo"/>
              </a:rPr>
              <a:t>Security of tenure: Act of Settlement 1701</a:t>
            </a:r>
          </a:p>
          <a:p>
            <a:r>
              <a:rPr lang="en-GB" sz="2400" dirty="0">
                <a:solidFill>
                  <a:srgbClr val="FF0000"/>
                </a:solidFill>
                <a:ea typeface="Meiryo"/>
              </a:rPr>
              <a:t>Senior Courts Act (1981)</a:t>
            </a:r>
          </a:p>
          <a:p>
            <a:r>
              <a:rPr lang="en-GB" sz="2400" dirty="0">
                <a:ea typeface="Meiryo"/>
              </a:rPr>
              <a:t>3. </a:t>
            </a:r>
            <a:r>
              <a:rPr lang="en-GB" sz="2400" dirty="0">
                <a:solidFill>
                  <a:srgbClr val="FF0000"/>
                </a:solidFill>
                <a:ea typeface="Meiryo"/>
              </a:rPr>
              <a:t>The Crime and Courts Act 2013</a:t>
            </a:r>
          </a:p>
        </p:txBody>
      </p:sp>
    </p:spTree>
    <p:extLst>
      <p:ext uri="{BB962C8B-B14F-4D97-AF65-F5344CB8AC3E}">
        <p14:creationId xmlns:p14="http://schemas.microsoft.com/office/powerpoint/2010/main" val="848476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FC7D0C-A1C0-446F-9860-2BD87863BE3B}"/>
              </a:ext>
            </a:extLst>
          </p:cNvPr>
          <p:cNvSpPr>
            <a:spLocks noGrp="1"/>
          </p:cNvSpPr>
          <p:nvPr>
            <p:ph type="title"/>
          </p:nvPr>
        </p:nvSpPr>
        <p:spPr/>
        <p:txBody>
          <a:bodyPr/>
          <a:lstStyle/>
          <a:p>
            <a:r>
              <a:rPr lang="en-GB" dirty="0">
                <a:ea typeface="Meiryo"/>
              </a:rPr>
              <a:t>Recap from lecture</a:t>
            </a:r>
            <a:endParaRPr lang="en-GB" dirty="0"/>
          </a:p>
        </p:txBody>
      </p:sp>
      <p:sp>
        <p:nvSpPr>
          <p:cNvPr id="3" name="Content Placeholder 2">
            <a:extLst>
              <a:ext uri="{FF2B5EF4-FFF2-40B4-BE49-F238E27FC236}">
                <a16:creationId xmlns:a16="http://schemas.microsoft.com/office/drawing/2014/main" xmlns="" id="{E5D783FE-22D9-4591-B86F-61A0CDF79242}"/>
              </a:ext>
            </a:extLst>
          </p:cNvPr>
          <p:cNvSpPr>
            <a:spLocks noGrp="1"/>
          </p:cNvSpPr>
          <p:nvPr>
            <p:ph idx="1"/>
          </p:nvPr>
        </p:nvSpPr>
        <p:spPr/>
        <p:txBody>
          <a:bodyPr vert="horz" lIns="109728" tIns="109728" rIns="109728" bIns="91440" rtlCol="0" anchor="t">
            <a:normAutofit/>
          </a:bodyPr>
          <a:lstStyle/>
          <a:p>
            <a:r>
              <a:rPr lang="en-GB" b="1" u="sng" dirty="0">
                <a:ea typeface="Meiryo"/>
              </a:rPr>
              <a:t>How is the </a:t>
            </a:r>
            <a:r>
              <a:rPr lang="en-GB" b="1" u="sng" dirty="0" err="1">
                <a:ea typeface="Meiryo"/>
              </a:rPr>
              <a:t>s.o.p</a:t>
            </a:r>
            <a:r>
              <a:rPr lang="en-GB" b="1" u="sng" dirty="0">
                <a:ea typeface="Meiryo"/>
              </a:rPr>
              <a:t> relevant today?</a:t>
            </a:r>
          </a:p>
          <a:p>
            <a:endParaRPr lang="en-GB" dirty="0">
              <a:ea typeface="+mn-lt"/>
              <a:cs typeface="+mn-lt"/>
            </a:endParaRPr>
          </a:p>
          <a:p>
            <a:pPr marL="285750" indent="-285750">
              <a:buFont typeface="Arial" panose="020B0503020204020204" pitchFamily="34" charset="0"/>
              <a:buChar char="•"/>
            </a:pPr>
            <a:r>
              <a:rPr lang="en-GB" dirty="0">
                <a:ea typeface="+mn-lt"/>
                <a:cs typeface="+mn-lt"/>
              </a:rPr>
              <a:t>Anti-terrorism legislation: Prevention of Terrorism Act 2005</a:t>
            </a:r>
            <a:endParaRPr lang="en-GB" dirty="0">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r>
              <a:rPr lang="en-GB" dirty="0">
                <a:ea typeface="+mn-lt"/>
                <a:cs typeface="+mn-lt"/>
              </a:rPr>
              <a:t>Criminal trials behind doors</a:t>
            </a:r>
            <a:endParaRPr lang="en-GB" dirty="0">
              <a:ea typeface="Meiryo"/>
            </a:endParaRPr>
          </a:p>
          <a:p>
            <a:pPr marL="285750" indent="-285750">
              <a:buFont typeface="Arial" panose="020B0503020204020204" pitchFamily="34" charset="0"/>
              <a:buChar char="•"/>
            </a:pPr>
            <a:endParaRPr lang="en-GB" dirty="0">
              <a:ea typeface="+mn-lt"/>
              <a:cs typeface="+mn-lt"/>
            </a:endParaRPr>
          </a:p>
          <a:p>
            <a:pPr marL="342900" indent="-342900">
              <a:buFont typeface="Arial" panose="020B0503020204020204" pitchFamily="34" charset="0"/>
              <a:buChar char="•"/>
            </a:pPr>
            <a:r>
              <a:rPr lang="en-GB" sz="2000" b="1" dirty="0">
                <a:solidFill>
                  <a:srgbClr val="00B0F0"/>
                </a:solidFill>
                <a:ea typeface="+mn-lt"/>
                <a:cs typeface="+mn-lt"/>
              </a:rPr>
              <a:t>Super injunctions</a:t>
            </a:r>
            <a:endParaRPr lang="en-GB">
              <a:solidFill>
                <a:srgbClr val="00B0F0"/>
              </a:solidFill>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145983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a:xfrm>
            <a:off x="1567544" y="2312276"/>
            <a:ext cx="9123268" cy="3936124"/>
          </a:xfrm>
        </p:spPr>
        <p:txBody>
          <a:bodyPr/>
          <a:lstStyle/>
          <a:p>
            <a:r>
              <a:rPr lang="en-GB" dirty="0" smtClean="0"/>
              <a:t>You will now be put into break out rooms to carry out research to demonstrate how there is an overlap/separation between the following institutions of the state:</a:t>
            </a:r>
          </a:p>
          <a:p>
            <a:r>
              <a:rPr lang="en-GB" b="1" dirty="0" smtClean="0">
                <a:solidFill>
                  <a:srgbClr val="FF0000"/>
                </a:solidFill>
              </a:rPr>
              <a:t>BREAKOUT ROOM 1: Executive and legislature</a:t>
            </a:r>
          </a:p>
          <a:p>
            <a:r>
              <a:rPr lang="en-GB" b="1" dirty="0" smtClean="0">
                <a:solidFill>
                  <a:schemeClr val="accent1">
                    <a:lumMod val="75000"/>
                  </a:schemeClr>
                </a:solidFill>
              </a:rPr>
              <a:t>BREAKOUT ROOM 2: Legislature and judiciary</a:t>
            </a:r>
          </a:p>
          <a:p>
            <a:r>
              <a:rPr lang="en-GB" b="1" dirty="0" smtClean="0">
                <a:solidFill>
                  <a:srgbClr val="00B050"/>
                </a:solidFill>
              </a:rPr>
              <a:t>BREAKOUT ROOM 3: Executive and judiciary</a:t>
            </a:r>
          </a:p>
          <a:p>
            <a:r>
              <a:rPr lang="en-GB" dirty="0" smtClean="0"/>
              <a:t>Please use your assignment brief as a guide to relevant content. </a:t>
            </a:r>
          </a:p>
        </p:txBody>
      </p:sp>
    </p:spTree>
    <p:extLst>
      <p:ext uri="{BB962C8B-B14F-4D97-AF65-F5344CB8AC3E}">
        <p14:creationId xmlns:p14="http://schemas.microsoft.com/office/powerpoint/2010/main" val="2460439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and Legislature</a:t>
            </a:r>
            <a:endParaRPr lang="en-GB" dirty="0"/>
          </a:p>
        </p:txBody>
      </p:sp>
      <p:sp>
        <p:nvSpPr>
          <p:cNvPr id="3" name="Content Placeholder 2"/>
          <p:cNvSpPr>
            <a:spLocks noGrp="1"/>
          </p:cNvSpPr>
          <p:nvPr>
            <p:ph idx="1"/>
          </p:nvPr>
        </p:nvSpPr>
        <p:spPr/>
        <p:txBody>
          <a:bodyPr>
            <a:normAutofit/>
          </a:bodyPr>
          <a:lstStyle/>
          <a:p>
            <a:pPr marL="285750" indent="-285750">
              <a:buFontTx/>
              <a:buChar char="-"/>
            </a:pPr>
            <a:r>
              <a:rPr lang="en-GB" sz="2800" dirty="0" smtClean="0"/>
              <a:t>House of Commons (Disqualification) Act 1975</a:t>
            </a:r>
          </a:p>
          <a:p>
            <a:pPr marL="285750" indent="-285750">
              <a:buFontTx/>
              <a:buChar char="-"/>
            </a:pPr>
            <a:r>
              <a:rPr lang="en-GB" sz="2800" dirty="0" smtClean="0"/>
              <a:t>Parliamentary voting system and Constituencies Act </a:t>
            </a:r>
          </a:p>
          <a:p>
            <a:pPr marL="285750" indent="-285750">
              <a:buFontTx/>
              <a:buChar char="-"/>
            </a:pPr>
            <a:r>
              <a:rPr lang="en-GB" sz="2800" dirty="0" smtClean="0"/>
              <a:t>Backbench Business Committee 2010</a:t>
            </a:r>
            <a:endParaRPr lang="en-GB" sz="2800" dirty="0"/>
          </a:p>
        </p:txBody>
      </p:sp>
    </p:spTree>
    <p:extLst>
      <p:ext uri="{BB962C8B-B14F-4D97-AF65-F5344CB8AC3E}">
        <p14:creationId xmlns:p14="http://schemas.microsoft.com/office/powerpoint/2010/main" val="4052339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Legislature and Judiciary</a:t>
            </a:r>
            <a:endParaRPr lang="en-GB" dirty="0"/>
          </a:p>
        </p:txBody>
      </p:sp>
      <p:sp>
        <p:nvSpPr>
          <p:cNvPr id="3" name="Content Placeholder 2"/>
          <p:cNvSpPr>
            <a:spLocks noGrp="1"/>
          </p:cNvSpPr>
          <p:nvPr>
            <p:ph idx="1"/>
          </p:nvPr>
        </p:nvSpPr>
        <p:spPr/>
        <p:txBody>
          <a:bodyPr>
            <a:noAutofit/>
          </a:bodyPr>
          <a:lstStyle/>
          <a:p>
            <a:pPr marL="285750" indent="-285750">
              <a:buFontTx/>
              <a:buChar char="-"/>
            </a:pPr>
            <a:r>
              <a:rPr lang="en-GB" sz="2800" dirty="0" smtClean="0"/>
              <a:t>s.1 House of Commons (Disqualification) Act 1975</a:t>
            </a:r>
          </a:p>
          <a:p>
            <a:pPr marL="285750" indent="-285750">
              <a:buFontTx/>
              <a:buChar char="-"/>
            </a:pPr>
            <a:r>
              <a:rPr lang="en-GB" sz="2800" dirty="0" smtClean="0"/>
              <a:t>Jackson v Her Majesty’s Attorney General [2005]</a:t>
            </a:r>
          </a:p>
          <a:p>
            <a:pPr marL="285750" indent="-285750">
              <a:buFontTx/>
              <a:buChar char="-"/>
            </a:pPr>
            <a:r>
              <a:rPr lang="en-GB" sz="2800" dirty="0" smtClean="0"/>
              <a:t>Parliamentary privilege and the sub-</a:t>
            </a:r>
            <a:r>
              <a:rPr lang="en-GB" sz="2800" dirty="0" err="1" smtClean="0"/>
              <a:t>judice</a:t>
            </a:r>
            <a:r>
              <a:rPr lang="en-GB" sz="2800" dirty="0" smtClean="0"/>
              <a:t> rule</a:t>
            </a:r>
          </a:p>
          <a:p>
            <a:pPr marL="285750" indent="-285750">
              <a:buFontTx/>
              <a:buChar char="-"/>
            </a:pPr>
            <a:r>
              <a:rPr lang="en-GB" sz="2800" dirty="0" err="1" smtClean="0"/>
              <a:t>Burmah</a:t>
            </a:r>
            <a:r>
              <a:rPr lang="en-GB" sz="2800" dirty="0" smtClean="0"/>
              <a:t> Oil v Lord Advocate (1965)</a:t>
            </a:r>
            <a:endParaRPr lang="en-GB" sz="2800" dirty="0"/>
          </a:p>
        </p:txBody>
      </p:sp>
    </p:spTree>
    <p:extLst>
      <p:ext uri="{BB962C8B-B14F-4D97-AF65-F5344CB8AC3E}">
        <p14:creationId xmlns:p14="http://schemas.microsoft.com/office/powerpoint/2010/main" val="4088142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and judiciary</a:t>
            </a:r>
            <a:endParaRPr lang="en-GB" dirty="0"/>
          </a:p>
        </p:txBody>
      </p:sp>
      <p:sp>
        <p:nvSpPr>
          <p:cNvPr id="3" name="Content Placeholder 2"/>
          <p:cNvSpPr>
            <a:spLocks noGrp="1"/>
          </p:cNvSpPr>
          <p:nvPr>
            <p:ph idx="1"/>
          </p:nvPr>
        </p:nvSpPr>
        <p:spPr/>
        <p:txBody>
          <a:bodyPr>
            <a:normAutofit/>
          </a:bodyPr>
          <a:lstStyle/>
          <a:p>
            <a:r>
              <a:rPr lang="en-GB" sz="2800" dirty="0" smtClean="0"/>
              <a:t>A v Secretary of state for Home Department [2004]</a:t>
            </a:r>
          </a:p>
          <a:p>
            <a:r>
              <a:rPr lang="en-GB" sz="2800" dirty="0" smtClean="0"/>
              <a:t>Constitutional Reform Act [2005]</a:t>
            </a:r>
          </a:p>
          <a:p>
            <a:r>
              <a:rPr lang="en-GB" sz="2800" dirty="0" smtClean="0"/>
              <a:t>McGonnell v UK [2000]</a:t>
            </a:r>
          </a:p>
          <a:p>
            <a:r>
              <a:rPr lang="en-GB" sz="2800" dirty="0" smtClean="0"/>
              <a:t>S.11 Senior Courts Act [1981]</a:t>
            </a:r>
            <a:endParaRPr lang="en-GB" sz="2800" dirty="0"/>
          </a:p>
        </p:txBody>
      </p:sp>
    </p:spTree>
    <p:extLst>
      <p:ext uri="{BB962C8B-B14F-4D97-AF65-F5344CB8AC3E}">
        <p14:creationId xmlns:p14="http://schemas.microsoft.com/office/powerpoint/2010/main" val="349334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RECAP LECTURE 4 – DELEGATED LEGISLATION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02653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280488D-64B8-4651-946B-96BD1E09546B}"/>
              </a:ext>
            </a:extLst>
          </p:cNvPr>
          <p:cNvSpPr>
            <a:spLocks noGrp="1"/>
          </p:cNvSpPr>
          <p:nvPr>
            <p:ph idx="1"/>
          </p:nvPr>
        </p:nvSpPr>
        <p:spPr>
          <a:xfrm>
            <a:off x="1830539" y="965447"/>
            <a:ext cx="10018713" cy="5497498"/>
          </a:xfrm>
        </p:spPr>
        <p:txBody>
          <a:bodyPr>
            <a:normAutofit/>
          </a:bodyPr>
          <a:lstStyle/>
          <a:p>
            <a:r>
              <a:rPr lang="en-GB" sz="4000" dirty="0"/>
              <a:t>What is delegated legislation?</a:t>
            </a:r>
          </a:p>
          <a:p>
            <a:pPr marL="0" indent="0">
              <a:buNone/>
            </a:pPr>
            <a:endParaRPr lang="en-GB" sz="4000" dirty="0"/>
          </a:p>
          <a:p>
            <a:r>
              <a:rPr lang="en-GB" sz="4000" dirty="0"/>
              <a:t>What are the 4 main types of secondary legislation?</a:t>
            </a:r>
          </a:p>
          <a:p>
            <a:pPr marL="0" indent="0">
              <a:buNone/>
            </a:pPr>
            <a:endParaRPr lang="en-GB" dirty="0"/>
          </a:p>
          <a:p>
            <a:endParaRPr lang="en-GB" dirty="0"/>
          </a:p>
        </p:txBody>
      </p:sp>
    </p:spTree>
    <p:extLst>
      <p:ext uri="{BB962C8B-B14F-4D97-AF65-F5344CB8AC3E}">
        <p14:creationId xmlns:p14="http://schemas.microsoft.com/office/powerpoint/2010/main" val="4254393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280488D-64B8-4651-946B-96BD1E09546B}"/>
              </a:ext>
            </a:extLst>
          </p:cNvPr>
          <p:cNvSpPr>
            <a:spLocks noGrp="1"/>
          </p:cNvSpPr>
          <p:nvPr>
            <p:ph idx="1"/>
          </p:nvPr>
        </p:nvSpPr>
        <p:spPr>
          <a:xfrm>
            <a:off x="1830539" y="965447"/>
            <a:ext cx="10018713" cy="5497498"/>
          </a:xfrm>
        </p:spPr>
        <p:txBody>
          <a:bodyPr>
            <a:normAutofit/>
          </a:bodyPr>
          <a:lstStyle/>
          <a:p>
            <a:pPr marL="0" indent="0">
              <a:buNone/>
            </a:pPr>
            <a:endParaRPr lang="en-GB" dirty="0"/>
          </a:p>
          <a:p>
            <a:r>
              <a:rPr lang="en-GB" sz="2400" dirty="0"/>
              <a:t>What are Statutory Instruments?</a:t>
            </a:r>
          </a:p>
          <a:p>
            <a:pPr marL="0" indent="0">
              <a:buNone/>
            </a:pPr>
            <a:endParaRPr lang="en-GB" sz="2400" dirty="0"/>
          </a:p>
          <a:p>
            <a:r>
              <a:rPr lang="en-GB" sz="2400" dirty="0"/>
              <a:t>What are Orders in Council?</a:t>
            </a:r>
          </a:p>
          <a:p>
            <a:pPr marL="0" indent="0">
              <a:buNone/>
            </a:pPr>
            <a:endParaRPr lang="en-GB" sz="2400" dirty="0"/>
          </a:p>
          <a:p>
            <a:r>
              <a:rPr lang="en-GB" sz="2400" dirty="0"/>
              <a:t>What are by-laws?</a:t>
            </a:r>
          </a:p>
          <a:p>
            <a:pPr marL="0" indent="0">
              <a:buNone/>
            </a:pPr>
            <a:endParaRPr lang="en-GB" sz="2400" dirty="0"/>
          </a:p>
          <a:p>
            <a:r>
              <a:rPr lang="en-GB" sz="2400" dirty="0"/>
              <a:t>What are circulars, codes and ministerial guidance?</a:t>
            </a:r>
          </a:p>
          <a:p>
            <a:endParaRPr lang="en-GB" dirty="0"/>
          </a:p>
          <a:p>
            <a:endParaRPr lang="en-GB" dirty="0"/>
          </a:p>
        </p:txBody>
      </p:sp>
    </p:spTree>
    <p:extLst>
      <p:ext uri="{BB962C8B-B14F-4D97-AF65-F5344CB8AC3E}">
        <p14:creationId xmlns:p14="http://schemas.microsoft.com/office/powerpoint/2010/main" val="1481914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616D36D-E4D1-411F-BE3F-B6BEEEBEA064}"/>
              </a:ext>
            </a:extLst>
          </p:cNvPr>
          <p:cNvSpPr>
            <a:spLocks noGrp="1"/>
          </p:cNvSpPr>
          <p:nvPr>
            <p:ph type="title"/>
          </p:nvPr>
        </p:nvSpPr>
        <p:spPr>
          <a:xfrm>
            <a:off x="1920239" y="747020"/>
            <a:ext cx="8770571" cy="1345269"/>
          </a:xfrm>
        </p:spPr>
        <p:txBody>
          <a:bodyPr>
            <a:normAutofit fontScale="90000"/>
          </a:bodyPr>
          <a:lstStyle/>
          <a:p>
            <a:r>
              <a:rPr lang="en-GB" dirty="0"/>
              <a:t>Task – Look at the Code of Practice associated with the Police and Criminal Evidence Act 1984</a:t>
            </a:r>
          </a:p>
        </p:txBody>
      </p:sp>
      <p:sp>
        <p:nvSpPr>
          <p:cNvPr id="3" name="Content Placeholder 2">
            <a:extLst>
              <a:ext uri="{FF2B5EF4-FFF2-40B4-BE49-F238E27FC236}">
                <a16:creationId xmlns="" xmlns:a16="http://schemas.microsoft.com/office/drawing/2014/main" id="{0C846B41-79C9-46E6-A226-F093AC1CB2FC}"/>
              </a:ext>
            </a:extLst>
          </p:cNvPr>
          <p:cNvSpPr>
            <a:spLocks noGrp="1"/>
          </p:cNvSpPr>
          <p:nvPr>
            <p:ph idx="1"/>
          </p:nvPr>
        </p:nvSpPr>
        <p:spPr>
          <a:xfrm>
            <a:off x="1132114" y="2312276"/>
            <a:ext cx="9558697" cy="4306238"/>
          </a:xfrm>
        </p:spPr>
        <p:txBody>
          <a:bodyPr/>
          <a:lstStyle/>
          <a:p>
            <a:endParaRPr lang="en-GB" dirty="0" smtClean="0"/>
          </a:p>
          <a:p>
            <a:endParaRPr lang="en-GB" dirty="0"/>
          </a:p>
          <a:p>
            <a:r>
              <a:rPr lang="en-GB" dirty="0" smtClean="0"/>
              <a:t>What </a:t>
            </a:r>
            <a:r>
              <a:rPr lang="en-GB" dirty="0"/>
              <a:t>does the Code cover?</a:t>
            </a:r>
          </a:p>
          <a:p>
            <a:r>
              <a:rPr lang="en-GB" dirty="0"/>
              <a:t>Which new codes came into force from 23</a:t>
            </a:r>
            <a:r>
              <a:rPr lang="en-GB" baseline="30000" dirty="0"/>
              <a:t>rd</a:t>
            </a:r>
            <a:r>
              <a:rPr lang="en-GB" dirty="0"/>
              <a:t> February 2017?</a:t>
            </a:r>
          </a:p>
          <a:p>
            <a:r>
              <a:rPr lang="en-GB" dirty="0"/>
              <a:t>Look at Code E Revised Code of Practice on Audio Recording Interviews with suspects. The Code says that suspects should be handed a notice at the conclusion of an interview which explains what?</a:t>
            </a:r>
          </a:p>
        </p:txBody>
      </p:sp>
    </p:spTree>
    <p:extLst>
      <p:ext uri="{BB962C8B-B14F-4D97-AF65-F5344CB8AC3E}">
        <p14:creationId xmlns:p14="http://schemas.microsoft.com/office/powerpoint/2010/main" val="2461447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280488D-64B8-4651-946B-96BD1E09546B}"/>
              </a:ext>
            </a:extLst>
          </p:cNvPr>
          <p:cNvSpPr>
            <a:spLocks noGrp="1"/>
          </p:cNvSpPr>
          <p:nvPr>
            <p:ph idx="1"/>
          </p:nvPr>
        </p:nvSpPr>
        <p:spPr>
          <a:xfrm>
            <a:off x="1830539" y="965447"/>
            <a:ext cx="10018713" cy="5497498"/>
          </a:xfrm>
        </p:spPr>
        <p:txBody>
          <a:bodyPr>
            <a:normAutofit/>
          </a:bodyPr>
          <a:lstStyle/>
          <a:p>
            <a:r>
              <a:rPr lang="en-GB" sz="2400" dirty="0"/>
              <a:t>What is a devolved body?</a:t>
            </a:r>
          </a:p>
          <a:p>
            <a:pPr marL="0" indent="0">
              <a:buNone/>
            </a:pPr>
            <a:endParaRPr lang="en-GB" sz="2400" dirty="0"/>
          </a:p>
          <a:p>
            <a:r>
              <a:rPr lang="en-GB" sz="2400" dirty="0"/>
              <a:t>What is an Assembly Act?</a:t>
            </a:r>
          </a:p>
          <a:p>
            <a:pPr marL="0" indent="0">
              <a:buNone/>
            </a:pPr>
            <a:endParaRPr lang="en-GB" sz="2400" dirty="0"/>
          </a:p>
          <a:p>
            <a:r>
              <a:rPr lang="en-GB" sz="2400" dirty="0"/>
              <a:t>Where does the National Assembly for Wales get its law-making powers from?</a:t>
            </a:r>
          </a:p>
          <a:p>
            <a:endParaRPr lang="en-GB" sz="2400" dirty="0"/>
          </a:p>
          <a:p>
            <a:r>
              <a:rPr lang="en-GB" sz="2400" dirty="0"/>
              <a:t>What is legislative competence?</a:t>
            </a:r>
          </a:p>
          <a:p>
            <a:pPr marL="0" indent="0">
              <a:buNone/>
            </a:pPr>
            <a:endParaRPr lang="en-GB" dirty="0"/>
          </a:p>
          <a:p>
            <a:endParaRPr lang="en-GB" dirty="0"/>
          </a:p>
        </p:txBody>
      </p:sp>
    </p:spTree>
    <p:extLst>
      <p:ext uri="{BB962C8B-B14F-4D97-AF65-F5344CB8AC3E}">
        <p14:creationId xmlns:p14="http://schemas.microsoft.com/office/powerpoint/2010/main" val="2822901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5145C09-E9E4-436B-B030-714ABF114D27}"/>
              </a:ext>
            </a:extLst>
          </p:cNvPr>
          <p:cNvSpPr>
            <a:spLocks noGrp="1"/>
          </p:cNvSpPr>
          <p:nvPr>
            <p:ph type="title"/>
          </p:nvPr>
        </p:nvSpPr>
        <p:spPr>
          <a:xfrm>
            <a:off x="1767840" y="3207191"/>
            <a:ext cx="8770571" cy="1345269"/>
          </a:xfrm>
        </p:spPr>
        <p:txBody>
          <a:bodyPr>
            <a:normAutofit fontScale="90000"/>
          </a:bodyPr>
          <a:lstStyle/>
          <a:p>
            <a:r>
              <a:rPr lang="en-GB" dirty="0"/>
              <a:t>Task – Find some examples of subjects that are inside the Assembly’s legislative competence</a:t>
            </a:r>
          </a:p>
        </p:txBody>
      </p:sp>
    </p:spTree>
    <p:extLst>
      <p:ext uri="{BB962C8B-B14F-4D97-AF65-F5344CB8AC3E}">
        <p14:creationId xmlns:p14="http://schemas.microsoft.com/office/powerpoint/2010/main" val="1648665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280488D-64B8-4651-946B-96BD1E09546B}"/>
              </a:ext>
            </a:extLst>
          </p:cNvPr>
          <p:cNvSpPr>
            <a:spLocks noGrp="1"/>
          </p:cNvSpPr>
          <p:nvPr>
            <p:ph idx="1"/>
          </p:nvPr>
        </p:nvSpPr>
        <p:spPr>
          <a:xfrm>
            <a:off x="1808767" y="660647"/>
            <a:ext cx="10018713" cy="5497498"/>
          </a:xfrm>
        </p:spPr>
        <p:txBody>
          <a:bodyPr>
            <a:normAutofit/>
          </a:bodyPr>
          <a:lstStyle/>
          <a:p>
            <a:r>
              <a:rPr lang="en-GB" sz="3200" dirty="0"/>
              <a:t>What are the advantages of delegated legislation?</a:t>
            </a:r>
          </a:p>
          <a:p>
            <a:pPr marL="0" indent="0">
              <a:buNone/>
            </a:pPr>
            <a:endParaRPr lang="en-GB" sz="3200" dirty="0"/>
          </a:p>
          <a:p>
            <a:r>
              <a:rPr lang="en-GB" sz="3200" dirty="0"/>
              <a:t>What are the disadvantages of delegated legislation?</a:t>
            </a:r>
          </a:p>
          <a:p>
            <a:pPr marL="0" indent="0">
              <a:buNone/>
            </a:pPr>
            <a:endParaRPr lang="en-GB" sz="3200" dirty="0"/>
          </a:p>
          <a:p>
            <a:r>
              <a:rPr lang="en-GB" sz="3200" dirty="0"/>
              <a:t>What are the 5 safeguards?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32911173"/>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413424"/>
      </a:dk2>
      <a:lt2>
        <a:srgbClr val="E5E8E2"/>
      </a:lt2>
      <a:accent1>
        <a:srgbClr val="AA92CB"/>
      </a:accent1>
      <a:accent2>
        <a:srgbClr val="B579BF"/>
      </a:accent2>
      <a:accent3>
        <a:srgbClr val="CB92BB"/>
      </a:accent3>
      <a:accent4>
        <a:srgbClr val="BF798F"/>
      </a:accent4>
      <a:accent5>
        <a:srgbClr val="CB9792"/>
      </a:accent5>
      <a:accent6>
        <a:srgbClr val="BF9E79"/>
      </a:accent6>
      <a:hlink>
        <a:srgbClr val="738B54"/>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2029</TotalTime>
  <Words>1360</Words>
  <Application>Microsoft Office PowerPoint</Application>
  <PresentationFormat>Widescreen</PresentationFormat>
  <Paragraphs>210</Paragraphs>
  <Slides>15</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Calibri Light</vt:lpstr>
      <vt:lpstr>Century Schoolbook</vt:lpstr>
      <vt:lpstr>Corbel</vt:lpstr>
      <vt:lpstr>Meiryo</vt:lpstr>
      <vt:lpstr>Symbol</vt:lpstr>
      <vt:lpstr>Times New Roman</vt:lpstr>
      <vt:lpstr>SketchLinesVTI</vt:lpstr>
      <vt:lpstr>Public law tutorial 2</vt:lpstr>
      <vt:lpstr>Recap from lecture</vt:lpstr>
      <vt:lpstr>Recap from lecture</vt:lpstr>
      <vt:lpstr>Recap from lecture</vt:lpstr>
      <vt:lpstr>TASK: </vt:lpstr>
      <vt:lpstr>Executive and Legislature</vt:lpstr>
      <vt:lpstr>Legislature and Judiciary</vt:lpstr>
      <vt:lpstr>Executive and judiciary</vt:lpstr>
      <vt:lpstr>RECAP LECTURE 4 – DELEGATED LEGISLATION</vt:lpstr>
      <vt:lpstr>PowerPoint Presentation</vt:lpstr>
      <vt:lpstr>PowerPoint Presentation</vt:lpstr>
      <vt:lpstr>Task – Look at the Code of Practice associated with the Police and Criminal Evidence Act 1984</vt:lpstr>
      <vt:lpstr>PowerPoint Presentation</vt:lpstr>
      <vt:lpstr>Task – Find some examples of subjects that are inside the Assembly’s legislative competence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275</cp:revision>
  <dcterms:created xsi:type="dcterms:W3CDTF">2020-10-05T10:46:32Z</dcterms:created>
  <dcterms:modified xsi:type="dcterms:W3CDTF">2021-06-02T20:36:46Z</dcterms:modified>
</cp:coreProperties>
</file>