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4" r:id="rId6"/>
    <p:sldId id="260" r:id="rId7"/>
    <p:sldId id="261" r:id="rId8"/>
    <p:sldId id="262"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3427" autoAdjust="0"/>
    <p:restoredTop sz="94660"/>
  </p:normalViewPr>
  <p:slideViewPr>
    <p:cSldViewPr>
      <p:cViewPr>
        <p:scale>
          <a:sx n="66" d="100"/>
          <a:sy n="66" d="100"/>
        </p:scale>
        <p:origin x="-1482" y="-54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EAB9731-C38B-44B9-A229-0FA9325AB68F}" type="datetimeFigureOut">
              <a:rPr lang="en-US" smtClean="0"/>
              <a:pPr/>
              <a:t>12/9/2010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AB9731-C38B-44B9-A229-0FA9325AB68F}" type="datetimeFigureOut">
              <a:rPr lang="en-US" smtClean="0"/>
              <a:pPr/>
              <a:t>12/9/2010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AB9731-C38B-44B9-A229-0FA9325AB68F}" type="datetimeFigureOut">
              <a:rPr lang="en-US" smtClean="0"/>
              <a:pPr/>
              <a:t>12/9/2010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EAB9731-C38B-44B9-A229-0FA9325AB68F}" type="datetimeFigureOut">
              <a:rPr lang="en-US" smtClean="0"/>
              <a:pPr/>
              <a:t>12/9/2010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EAB9731-C38B-44B9-A229-0FA9325AB68F}" type="datetimeFigureOut">
              <a:rPr lang="en-US" smtClean="0"/>
              <a:pPr/>
              <a:t>12/9/2010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EAB9731-C38B-44B9-A229-0FA9325AB68F}" type="datetimeFigureOut">
              <a:rPr lang="en-US" smtClean="0"/>
              <a:pPr/>
              <a:t>12/9/2010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AB9731-C38B-44B9-A229-0FA9325AB68F}" type="datetimeFigureOut">
              <a:rPr lang="en-US" smtClean="0"/>
              <a:pPr/>
              <a:t>12/9/2010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AB9731-C38B-44B9-A229-0FA9325AB68F}" type="datetimeFigureOut">
              <a:rPr lang="en-US" smtClean="0"/>
              <a:pPr/>
              <a:t>12/9/2010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AB9731-C38B-44B9-A229-0FA9325AB68F}" type="datetimeFigureOut">
              <a:rPr lang="en-US" smtClean="0"/>
              <a:pPr/>
              <a:t>12/9/2010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AB9731-C38B-44B9-A229-0FA9325AB68F}" type="datetimeFigureOut">
              <a:rPr lang="en-US" smtClean="0"/>
              <a:pPr/>
              <a:t>12/9/2010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AB9731-C38B-44B9-A229-0FA9325AB68F}" type="datetimeFigureOut">
              <a:rPr lang="en-US" smtClean="0"/>
              <a:pPr/>
              <a:t>12/9/2010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E4A2C4-76BB-42B4-9867-2D64F28E66A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AB9731-C38B-44B9-A229-0FA9325AB68F}" type="datetimeFigureOut">
              <a:rPr lang="en-US" smtClean="0"/>
              <a:pPr/>
              <a:t>12/9/2010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E4A2C4-76BB-42B4-9867-2D64F28E66A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5" y="357166"/>
            <a:ext cx="4786345" cy="3847207"/>
          </a:xfrm>
          <a:prstGeom prst="rect">
            <a:avLst/>
          </a:prstGeom>
          <a:noFill/>
        </p:spPr>
        <p:txBody>
          <a:bodyPr wrap="square" rtlCol="0">
            <a:spAutoFit/>
          </a:bodyPr>
          <a:lstStyle/>
          <a:p>
            <a:r>
              <a:rPr lang="en-GB" sz="2800" b="1" dirty="0" smtClean="0">
                <a:latin typeface="Arial" pitchFamily="34" charset="0"/>
                <a:cs typeface="Arial" pitchFamily="34" charset="0"/>
              </a:rPr>
              <a:t>Writing </a:t>
            </a:r>
            <a:r>
              <a:rPr lang="en-GB" sz="2800" b="1" dirty="0">
                <a:latin typeface="Arial" pitchFamily="34" charset="0"/>
                <a:cs typeface="Arial" pitchFamily="34" charset="0"/>
              </a:rPr>
              <a:t>archaeology</a:t>
            </a:r>
          </a:p>
          <a:p>
            <a:r>
              <a:rPr lang="en-GB" dirty="0">
                <a:latin typeface="Arial" pitchFamily="34" charset="0"/>
                <a:cs typeface="Arial" pitchFamily="34" charset="0"/>
              </a:rPr>
              <a:t> </a:t>
            </a:r>
          </a:p>
          <a:p>
            <a:endParaRPr lang="en-GB" dirty="0" smtClean="0">
              <a:latin typeface="Arial" pitchFamily="34" charset="0"/>
              <a:cs typeface="Arial" pitchFamily="34" charset="0"/>
            </a:endParaRPr>
          </a:p>
          <a:p>
            <a:endParaRPr lang="en-GB" dirty="0">
              <a:latin typeface="Arial" pitchFamily="34" charset="0"/>
              <a:cs typeface="Arial" pitchFamily="34" charset="0"/>
            </a:endParaRPr>
          </a:p>
          <a:p>
            <a:r>
              <a:rPr lang="en-GB" dirty="0" smtClean="0">
                <a:latin typeface="Arial" pitchFamily="34" charset="0"/>
                <a:cs typeface="Arial" pitchFamily="34" charset="0"/>
              </a:rPr>
              <a:t>increasingly </a:t>
            </a:r>
            <a:r>
              <a:rPr lang="en-GB" dirty="0">
                <a:latin typeface="Arial" pitchFamily="34" charset="0"/>
                <a:cs typeface="Arial" pitchFamily="34" charset="0"/>
              </a:rPr>
              <a:t>television and the Internet are </a:t>
            </a:r>
            <a:r>
              <a:rPr lang="en-GB" dirty="0" smtClean="0">
                <a:latin typeface="Arial" pitchFamily="34" charset="0"/>
                <a:cs typeface="Arial" pitchFamily="34" charset="0"/>
              </a:rPr>
              <a:t>used </a:t>
            </a:r>
            <a:r>
              <a:rPr lang="en-GB" dirty="0">
                <a:latin typeface="Arial" pitchFamily="34" charset="0"/>
                <a:cs typeface="Arial" pitchFamily="34" charset="0"/>
              </a:rPr>
              <a:t>to disseminate </a:t>
            </a:r>
            <a:r>
              <a:rPr lang="en-GB" dirty="0" smtClean="0">
                <a:latin typeface="Arial" pitchFamily="34" charset="0"/>
                <a:cs typeface="Arial" pitchFamily="34" charset="0"/>
              </a:rPr>
              <a:t>archaeological </a:t>
            </a:r>
            <a:r>
              <a:rPr lang="en-GB" dirty="0">
                <a:latin typeface="Arial" pitchFamily="34" charset="0"/>
                <a:cs typeface="Arial" pitchFamily="34" charset="0"/>
              </a:rPr>
              <a:t>work </a:t>
            </a:r>
            <a:endParaRPr lang="en-GB" dirty="0" smtClean="0">
              <a:latin typeface="Arial" pitchFamily="34" charset="0"/>
              <a:cs typeface="Arial" pitchFamily="34" charset="0"/>
            </a:endParaRPr>
          </a:p>
          <a:p>
            <a:r>
              <a:rPr lang="en-GB" dirty="0" smtClean="0">
                <a:latin typeface="Arial" pitchFamily="34" charset="0"/>
                <a:cs typeface="Arial" pitchFamily="34" charset="0"/>
              </a:rPr>
              <a:t>BUT </a:t>
            </a:r>
            <a:r>
              <a:rPr lang="en-GB" dirty="0" smtClean="0">
                <a:latin typeface="Arial" pitchFamily="34" charset="0"/>
                <a:cs typeface="Arial" pitchFamily="34" charset="0"/>
              </a:rPr>
              <a:t>the </a:t>
            </a:r>
            <a:r>
              <a:rPr lang="en-GB" dirty="0">
                <a:latin typeface="Arial" pitchFamily="34" charset="0"/>
                <a:cs typeface="Arial" pitchFamily="34" charset="0"/>
              </a:rPr>
              <a:t>basic method remains through print media in pamphlets, journals and books.  </a:t>
            </a:r>
            <a:endParaRPr lang="en-GB" dirty="0" smtClean="0">
              <a:latin typeface="Arial" pitchFamily="34" charset="0"/>
              <a:cs typeface="Arial" pitchFamily="34" charset="0"/>
            </a:endParaRPr>
          </a:p>
          <a:p>
            <a:endParaRPr lang="en-GB" dirty="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archaeological </a:t>
            </a:r>
            <a:r>
              <a:rPr lang="en-GB" dirty="0">
                <a:latin typeface="Arial" pitchFamily="34" charset="0"/>
                <a:cs typeface="Arial" pitchFamily="34" charset="0"/>
              </a:rPr>
              <a:t>texts come in many different guises, ranging from the amateur to professional and popular to academic.  </a:t>
            </a:r>
          </a:p>
        </p:txBody>
      </p:sp>
      <p:pic>
        <p:nvPicPr>
          <p:cNvPr id="5" name="Picture 4" descr="ARCHAEOLOGY.jpg"/>
          <p:cNvPicPr>
            <a:picLocks noChangeAspect="1"/>
          </p:cNvPicPr>
          <p:nvPr/>
        </p:nvPicPr>
        <p:blipFill>
          <a:blip r:embed="rId2" cstate="print"/>
          <a:stretch>
            <a:fillRect/>
          </a:stretch>
        </p:blipFill>
        <p:spPr>
          <a:xfrm>
            <a:off x="7572388" y="214290"/>
            <a:ext cx="1571612" cy="1571612"/>
          </a:xfrm>
          <a:prstGeom prst="rect">
            <a:avLst/>
          </a:prstGeom>
        </p:spPr>
      </p:pic>
      <p:pic>
        <p:nvPicPr>
          <p:cNvPr id="6" name="Picture 5" descr="9780511499685i.jpg"/>
          <p:cNvPicPr>
            <a:picLocks noChangeAspect="1"/>
          </p:cNvPicPr>
          <p:nvPr/>
        </p:nvPicPr>
        <p:blipFill>
          <a:blip r:embed="rId3"/>
          <a:stretch>
            <a:fillRect/>
          </a:stretch>
        </p:blipFill>
        <p:spPr>
          <a:xfrm>
            <a:off x="7731030" y="4857760"/>
            <a:ext cx="1198672" cy="1811326"/>
          </a:xfrm>
          <a:prstGeom prst="rect">
            <a:avLst/>
          </a:prstGeom>
        </p:spPr>
      </p:pic>
      <p:pic>
        <p:nvPicPr>
          <p:cNvPr id="7" name="Picture 6" descr="0631206140_01__SX220_SCLZZZZZZZ_.jpg"/>
          <p:cNvPicPr>
            <a:picLocks noChangeAspect="1"/>
          </p:cNvPicPr>
          <p:nvPr/>
        </p:nvPicPr>
        <p:blipFill>
          <a:blip r:embed="rId4"/>
          <a:stretch>
            <a:fillRect/>
          </a:stretch>
        </p:blipFill>
        <p:spPr>
          <a:xfrm>
            <a:off x="6643702" y="214290"/>
            <a:ext cx="904867" cy="1571636"/>
          </a:xfrm>
          <a:prstGeom prst="rect">
            <a:avLst/>
          </a:prstGeom>
        </p:spPr>
      </p:pic>
      <p:pic>
        <p:nvPicPr>
          <p:cNvPr id="8" name="Picture 7" descr="image.jpeg"/>
          <p:cNvPicPr>
            <a:picLocks noChangeAspect="1"/>
          </p:cNvPicPr>
          <p:nvPr/>
        </p:nvPicPr>
        <p:blipFill>
          <a:blip r:embed="rId5"/>
          <a:stretch>
            <a:fillRect/>
          </a:stretch>
        </p:blipFill>
        <p:spPr>
          <a:xfrm>
            <a:off x="8001024" y="1928802"/>
            <a:ext cx="928681" cy="1393021"/>
          </a:xfrm>
          <a:prstGeom prst="rect">
            <a:avLst/>
          </a:prstGeom>
        </p:spPr>
      </p:pic>
      <p:pic>
        <p:nvPicPr>
          <p:cNvPr id="9" name="Picture 8" descr="image2.jpg"/>
          <p:cNvPicPr>
            <a:picLocks noChangeAspect="1"/>
          </p:cNvPicPr>
          <p:nvPr/>
        </p:nvPicPr>
        <p:blipFill>
          <a:blip r:embed="rId6"/>
          <a:stretch>
            <a:fillRect/>
          </a:stretch>
        </p:blipFill>
        <p:spPr>
          <a:xfrm>
            <a:off x="6381530" y="4857760"/>
            <a:ext cx="1325783" cy="1781160"/>
          </a:xfrm>
          <a:prstGeom prst="rect">
            <a:avLst/>
          </a:prstGeom>
        </p:spPr>
      </p:pic>
      <p:pic>
        <p:nvPicPr>
          <p:cNvPr id="10" name="Picture 9" descr="creatingprehistorycover_000.jpg"/>
          <p:cNvPicPr>
            <a:picLocks noChangeAspect="1"/>
          </p:cNvPicPr>
          <p:nvPr/>
        </p:nvPicPr>
        <p:blipFill>
          <a:blip r:embed="rId7"/>
          <a:stretch>
            <a:fillRect/>
          </a:stretch>
        </p:blipFill>
        <p:spPr>
          <a:xfrm>
            <a:off x="5429256" y="214290"/>
            <a:ext cx="1040053" cy="1571636"/>
          </a:xfrm>
          <a:prstGeom prst="rect">
            <a:avLst/>
          </a:prstGeom>
        </p:spPr>
      </p:pic>
      <p:pic>
        <p:nvPicPr>
          <p:cNvPr id="11" name="Picture 10" descr="World_Archaeology_journal_cover_2007.jpg"/>
          <p:cNvPicPr>
            <a:picLocks noChangeAspect="1"/>
          </p:cNvPicPr>
          <p:nvPr/>
        </p:nvPicPr>
        <p:blipFill>
          <a:blip r:embed="rId8"/>
          <a:stretch>
            <a:fillRect/>
          </a:stretch>
        </p:blipFill>
        <p:spPr>
          <a:xfrm>
            <a:off x="8001024" y="3429000"/>
            <a:ext cx="957566" cy="1381108"/>
          </a:xfrm>
          <a:prstGeom prst="rect">
            <a:avLst/>
          </a:prstGeom>
        </p:spPr>
      </p:pic>
      <p:pic>
        <p:nvPicPr>
          <p:cNvPr id="12" name="Picture 11" descr="Antiquity.jpg"/>
          <p:cNvPicPr>
            <a:picLocks noChangeAspect="1"/>
          </p:cNvPicPr>
          <p:nvPr/>
        </p:nvPicPr>
        <p:blipFill>
          <a:blip r:embed="rId9"/>
          <a:stretch>
            <a:fillRect/>
          </a:stretch>
        </p:blipFill>
        <p:spPr>
          <a:xfrm>
            <a:off x="5929322" y="1928802"/>
            <a:ext cx="1953585" cy="2857496"/>
          </a:xfrm>
          <a:prstGeom prst="rect">
            <a:avLst/>
          </a:prstGeom>
        </p:spPr>
      </p:pic>
      <p:pic>
        <p:nvPicPr>
          <p:cNvPr id="13" name="Picture 12" descr="media_168256_en-380x570.jpg"/>
          <p:cNvPicPr>
            <a:picLocks noChangeAspect="1"/>
          </p:cNvPicPr>
          <p:nvPr/>
        </p:nvPicPr>
        <p:blipFill>
          <a:blip r:embed="rId10" cstate="print"/>
          <a:stretch>
            <a:fillRect/>
          </a:stretch>
        </p:blipFill>
        <p:spPr>
          <a:xfrm>
            <a:off x="5214942" y="4964916"/>
            <a:ext cx="1119183" cy="1678775"/>
          </a:xfrm>
          <a:prstGeom prst="rect">
            <a:avLst/>
          </a:prstGeom>
        </p:spPr>
      </p:pic>
      <p:pic>
        <p:nvPicPr>
          <p:cNvPr id="14" name="Picture 13" descr="imagesCA60A54Z.jpg"/>
          <p:cNvPicPr>
            <a:picLocks noChangeAspect="1"/>
          </p:cNvPicPr>
          <p:nvPr/>
        </p:nvPicPr>
        <p:blipFill>
          <a:blip r:embed="rId11"/>
          <a:stretch>
            <a:fillRect/>
          </a:stretch>
        </p:blipFill>
        <p:spPr>
          <a:xfrm>
            <a:off x="3786182" y="5000636"/>
            <a:ext cx="1295400" cy="1704975"/>
          </a:xfrm>
          <a:prstGeom prst="rect">
            <a:avLst/>
          </a:prstGeom>
        </p:spPr>
      </p:pic>
      <p:pic>
        <p:nvPicPr>
          <p:cNvPr id="15" name="Picture 14" descr="archaeological-investigation.jpg"/>
          <p:cNvPicPr>
            <a:picLocks noChangeAspect="1"/>
          </p:cNvPicPr>
          <p:nvPr/>
        </p:nvPicPr>
        <p:blipFill>
          <a:blip r:embed="rId12"/>
          <a:stretch>
            <a:fillRect/>
          </a:stretch>
        </p:blipFill>
        <p:spPr>
          <a:xfrm>
            <a:off x="2428860" y="5000636"/>
            <a:ext cx="1323980" cy="1649736"/>
          </a:xfrm>
          <a:prstGeom prst="rect">
            <a:avLst/>
          </a:prstGeom>
        </p:spPr>
      </p:pic>
      <p:pic>
        <p:nvPicPr>
          <p:cNvPr id="16" name="Picture 15" descr="image-1.jpeg"/>
          <p:cNvPicPr>
            <a:picLocks noChangeAspect="1"/>
          </p:cNvPicPr>
          <p:nvPr/>
        </p:nvPicPr>
        <p:blipFill>
          <a:blip r:embed="rId13"/>
          <a:stretch>
            <a:fillRect/>
          </a:stretch>
        </p:blipFill>
        <p:spPr>
          <a:xfrm>
            <a:off x="1285852" y="5000636"/>
            <a:ext cx="1071570" cy="16073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5" y="357166"/>
            <a:ext cx="8215370" cy="7017306"/>
          </a:xfrm>
          <a:prstGeom prst="rect">
            <a:avLst/>
          </a:prstGeom>
          <a:noFill/>
        </p:spPr>
        <p:txBody>
          <a:bodyPr wrap="square" rtlCol="0">
            <a:spAutoFit/>
          </a:bodyPr>
          <a:lstStyle/>
          <a:p>
            <a:r>
              <a:rPr lang="en-GB" dirty="0">
                <a:latin typeface="Arial" pitchFamily="34" charset="0"/>
                <a:cs typeface="Arial" pitchFamily="34" charset="0"/>
              </a:rPr>
              <a:t> </a:t>
            </a:r>
          </a:p>
          <a:p>
            <a:r>
              <a:rPr lang="en-GB" dirty="0">
                <a:latin typeface="Arial" pitchFamily="34" charset="0"/>
                <a:cs typeface="Arial" pitchFamily="34" charset="0"/>
              </a:rPr>
              <a:t>Much of the primary evidence derived from archaeology is published in journals and reports.  </a:t>
            </a:r>
            <a:endParaRPr lang="en-GB" dirty="0" smtClean="0">
              <a:latin typeface="Arial" pitchFamily="34" charset="0"/>
              <a:cs typeface="Arial" pitchFamily="34" charset="0"/>
            </a:endParaRPr>
          </a:p>
          <a:p>
            <a:endParaRPr lang="en-GB" dirty="0">
              <a:latin typeface="Arial" pitchFamily="34" charset="0"/>
              <a:cs typeface="Arial" pitchFamily="34" charset="0"/>
            </a:endParaRPr>
          </a:p>
          <a:p>
            <a:r>
              <a:rPr lang="en-GB" dirty="0" smtClean="0">
                <a:latin typeface="Arial" pitchFamily="34" charset="0"/>
                <a:cs typeface="Arial" pitchFamily="34" charset="0"/>
              </a:rPr>
              <a:t>Journals </a:t>
            </a:r>
            <a:r>
              <a:rPr lang="en-GB" dirty="0">
                <a:latin typeface="Arial" pitchFamily="34" charset="0"/>
                <a:cs typeface="Arial" pitchFamily="34" charset="0"/>
              </a:rPr>
              <a:t>range from those published by local archaeological or antiquarian societies through to others with international distributions such as </a:t>
            </a:r>
            <a:endParaRPr lang="en-GB" dirty="0" smtClean="0">
              <a:latin typeface="Arial" pitchFamily="34" charset="0"/>
              <a:cs typeface="Arial" pitchFamily="34" charset="0"/>
            </a:endParaRPr>
          </a:p>
          <a:p>
            <a:endParaRPr lang="en-GB" i="1" dirty="0" smtClean="0">
              <a:latin typeface="Arial" pitchFamily="34" charset="0"/>
              <a:cs typeface="Arial" pitchFamily="34" charset="0"/>
            </a:endParaRPr>
          </a:p>
          <a:p>
            <a:r>
              <a:rPr lang="en-GB" i="1" dirty="0" smtClean="0">
                <a:latin typeface="Arial" pitchFamily="34" charset="0"/>
                <a:cs typeface="Arial" pitchFamily="34" charset="0"/>
              </a:rPr>
              <a:t>Antiquity</a:t>
            </a:r>
            <a:endParaRPr lang="en-GB" i="1" dirty="0" smtClean="0">
              <a:latin typeface="Arial" pitchFamily="34" charset="0"/>
              <a:cs typeface="Arial" pitchFamily="34" charset="0"/>
            </a:endParaRPr>
          </a:p>
          <a:p>
            <a:endParaRPr lang="en-GB" i="1" dirty="0" smtClean="0">
              <a:latin typeface="Arial" pitchFamily="34" charset="0"/>
              <a:cs typeface="Arial" pitchFamily="34" charset="0"/>
            </a:endParaRPr>
          </a:p>
          <a:p>
            <a:r>
              <a:rPr lang="en-GB" i="1" dirty="0" smtClean="0">
                <a:latin typeface="Arial" pitchFamily="34" charset="0"/>
                <a:cs typeface="Arial" pitchFamily="34" charset="0"/>
              </a:rPr>
              <a:t>World</a:t>
            </a:r>
            <a:r>
              <a:rPr lang="en-GB" dirty="0" smtClean="0">
                <a:latin typeface="Arial" pitchFamily="34" charset="0"/>
                <a:cs typeface="Arial" pitchFamily="34" charset="0"/>
              </a:rPr>
              <a:t> </a:t>
            </a:r>
            <a:r>
              <a:rPr lang="en-GB" i="1" dirty="0">
                <a:latin typeface="Arial" pitchFamily="34" charset="0"/>
                <a:cs typeface="Arial" pitchFamily="34" charset="0"/>
              </a:rPr>
              <a:t>Archaeology</a:t>
            </a:r>
            <a:r>
              <a:rPr lang="en-GB" dirty="0">
                <a:latin typeface="Arial" pitchFamily="34" charset="0"/>
                <a:cs typeface="Arial" pitchFamily="34" charset="0"/>
              </a:rPr>
              <a:t> </a:t>
            </a:r>
            <a:endParaRPr lang="en-GB" dirty="0" smtClean="0">
              <a:latin typeface="Arial" pitchFamily="34" charset="0"/>
              <a:cs typeface="Arial" pitchFamily="34" charset="0"/>
            </a:endParaRPr>
          </a:p>
          <a:p>
            <a:endParaRPr lang="en-GB" i="1" dirty="0" smtClean="0">
              <a:latin typeface="Arial" pitchFamily="34" charset="0"/>
              <a:cs typeface="Arial" pitchFamily="34" charset="0"/>
            </a:endParaRPr>
          </a:p>
          <a:p>
            <a:r>
              <a:rPr lang="en-GB" i="1" dirty="0" smtClean="0">
                <a:latin typeface="Arial" pitchFamily="34" charset="0"/>
                <a:cs typeface="Arial" pitchFamily="34" charset="0"/>
              </a:rPr>
              <a:t>Journal </a:t>
            </a:r>
            <a:r>
              <a:rPr lang="en-GB" i="1" dirty="0">
                <a:latin typeface="Arial" pitchFamily="34" charset="0"/>
                <a:cs typeface="Arial" pitchFamily="34" charset="0"/>
              </a:rPr>
              <a:t>of Field Archaeology</a:t>
            </a:r>
            <a:r>
              <a:rPr lang="en-GB" dirty="0">
                <a:latin typeface="Arial" pitchFamily="34" charset="0"/>
                <a:cs typeface="Arial" pitchFamily="34" charset="0"/>
              </a:rPr>
              <a:t>.  </a:t>
            </a:r>
            <a:endParaRPr lang="en-GB" dirty="0" smtClean="0">
              <a:latin typeface="Arial" pitchFamily="34" charset="0"/>
              <a:cs typeface="Arial" pitchFamily="34" charset="0"/>
            </a:endParaRPr>
          </a:p>
          <a:p>
            <a:endParaRPr lang="en-GB" dirty="0">
              <a:latin typeface="Arial" pitchFamily="34" charset="0"/>
              <a:cs typeface="Arial" pitchFamily="34" charset="0"/>
            </a:endParaRPr>
          </a:p>
          <a:p>
            <a:r>
              <a:rPr lang="en-GB" dirty="0" smtClean="0">
                <a:latin typeface="Arial" pitchFamily="34" charset="0"/>
                <a:cs typeface="Arial" pitchFamily="34" charset="0"/>
              </a:rPr>
              <a:t>These </a:t>
            </a:r>
            <a:r>
              <a:rPr lang="en-GB" dirty="0">
                <a:latin typeface="Arial" pitchFamily="34" charset="0"/>
                <a:cs typeface="Arial" pitchFamily="34" charset="0"/>
              </a:rPr>
              <a:t>three are published independently but others with very high profiles are published by interest groups, such as, the </a:t>
            </a:r>
            <a:r>
              <a:rPr lang="en-GB" i="1" dirty="0">
                <a:latin typeface="Arial" pitchFamily="34" charset="0"/>
                <a:cs typeface="Arial" pitchFamily="34" charset="0"/>
              </a:rPr>
              <a:t>Proceedings of the Prehistoric Society</a:t>
            </a:r>
            <a:r>
              <a:rPr lang="en-GB" dirty="0">
                <a:latin typeface="Arial" pitchFamily="34" charset="0"/>
                <a:cs typeface="Arial" pitchFamily="34" charset="0"/>
              </a:rPr>
              <a:t> or the </a:t>
            </a:r>
            <a:r>
              <a:rPr lang="en-GB" i="1" dirty="0">
                <a:latin typeface="Arial" pitchFamily="34" charset="0"/>
                <a:cs typeface="Arial" pitchFamily="34" charset="0"/>
              </a:rPr>
              <a:t>Journal of the Royal Anthropological Institute</a:t>
            </a:r>
            <a:r>
              <a:rPr lang="en-GB" dirty="0">
                <a:latin typeface="Arial" pitchFamily="34" charset="0"/>
                <a:cs typeface="Arial" pitchFamily="34" charset="0"/>
              </a:rPr>
              <a:t>, which, despite the title, often publishes articles of archaeological interest (as does </a:t>
            </a:r>
            <a:r>
              <a:rPr lang="en-GB" i="1" dirty="0">
                <a:latin typeface="Arial" pitchFamily="34" charset="0"/>
                <a:cs typeface="Arial" pitchFamily="34" charset="0"/>
              </a:rPr>
              <a:t>Current Anthropology</a:t>
            </a:r>
            <a:r>
              <a:rPr lang="en-GB" dirty="0">
                <a:latin typeface="Arial" pitchFamily="34" charset="0"/>
                <a:cs typeface="Arial" pitchFamily="34" charset="0"/>
              </a:rPr>
              <a:t>, an American counterpart that is funded by The </a:t>
            </a:r>
            <a:r>
              <a:rPr lang="en-GB" dirty="0" err="1">
                <a:latin typeface="Arial" pitchFamily="34" charset="0"/>
                <a:cs typeface="Arial" pitchFamily="34" charset="0"/>
              </a:rPr>
              <a:t>Wenner-Gren</a:t>
            </a:r>
            <a:r>
              <a:rPr lang="en-GB" dirty="0">
                <a:latin typeface="Arial" pitchFamily="34" charset="0"/>
                <a:cs typeface="Arial" pitchFamily="34" charset="0"/>
              </a:rPr>
              <a:t> Foundation for Anthropological Research).  </a:t>
            </a:r>
            <a:endParaRPr lang="en-GB" dirty="0" smtClean="0">
              <a:latin typeface="Arial" pitchFamily="34" charset="0"/>
              <a:cs typeface="Arial" pitchFamily="34" charset="0"/>
            </a:endParaRPr>
          </a:p>
          <a:p>
            <a:endParaRPr lang="en-GB" dirty="0">
              <a:latin typeface="Arial" pitchFamily="34" charset="0"/>
              <a:cs typeface="Arial" pitchFamily="34" charset="0"/>
            </a:endParaRPr>
          </a:p>
          <a:p>
            <a:r>
              <a:rPr lang="en-GB" dirty="0" smtClean="0">
                <a:latin typeface="Arial" pitchFamily="34" charset="0"/>
                <a:cs typeface="Arial" pitchFamily="34" charset="0"/>
              </a:rPr>
              <a:t>Many </a:t>
            </a:r>
            <a:r>
              <a:rPr lang="en-GB" dirty="0">
                <a:latin typeface="Arial" pitchFamily="34" charset="0"/>
                <a:cs typeface="Arial" pitchFamily="34" charset="0"/>
              </a:rPr>
              <a:t>important papers are published in journals and usually these are rigorously reviewed and edited prior to publication, but this may not be the only source for information about a particular find or site.  </a:t>
            </a:r>
            <a:endParaRPr lang="en-GB" dirty="0" smtClean="0">
              <a:latin typeface="Arial" pitchFamily="34" charset="0"/>
              <a:cs typeface="Arial" pitchFamily="34" charset="0"/>
            </a:endParaRPr>
          </a:p>
          <a:p>
            <a:endParaRPr lang="en-GB" dirty="0">
              <a:latin typeface="Arial" pitchFamily="34" charset="0"/>
              <a:cs typeface="Arial" pitchFamily="34" charset="0"/>
            </a:endParaRPr>
          </a:p>
          <a:p>
            <a:endParaRPr lang="en-GB" dirty="0" smtClean="0">
              <a:latin typeface="Arial" pitchFamily="34" charset="0"/>
              <a:cs typeface="Arial" pitchFamily="34" charset="0"/>
            </a:endParaRPr>
          </a:p>
        </p:txBody>
      </p:sp>
      <p:pic>
        <p:nvPicPr>
          <p:cNvPr id="3" name="Picture 2" descr="Antiquity.jpg"/>
          <p:cNvPicPr>
            <a:picLocks noChangeAspect="1"/>
          </p:cNvPicPr>
          <p:nvPr/>
        </p:nvPicPr>
        <p:blipFill>
          <a:blip r:embed="rId2" cstate="print"/>
          <a:stretch>
            <a:fillRect/>
          </a:stretch>
        </p:blipFill>
        <p:spPr>
          <a:xfrm>
            <a:off x="3714744" y="2143116"/>
            <a:ext cx="1233837" cy="1714488"/>
          </a:xfrm>
          <a:prstGeom prst="rect">
            <a:avLst/>
          </a:prstGeom>
        </p:spPr>
      </p:pic>
      <p:pic>
        <p:nvPicPr>
          <p:cNvPr id="5" name="Picture 4" descr="World_Archaeology_journal_cover_2007.jpg"/>
          <p:cNvPicPr>
            <a:picLocks noChangeAspect="1"/>
          </p:cNvPicPr>
          <p:nvPr/>
        </p:nvPicPr>
        <p:blipFill>
          <a:blip r:embed="rId3"/>
          <a:stretch>
            <a:fillRect/>
          </a:stretch>
        </p:blipFill>
        <p:spPr>
          <a:xfrm>
            <a:off x="5214942" y="2071678"/>
            <a:ext cx="1357322" cy="1755157"/>
          </a:xfrm>
          <a:prstGeom prst="rect">
            <a:avLst/>
          </a:prstGeom>
        </p:spPr>
      </p:pic>
      <p:pic>
        <p:nvPicPr>
          <p:cNvPr id="6" name="Picture 5" descr="000e4f00_medium.jpg"/>
          <p:cNvPicPr>
            <a:picLocks noChangeAspect="1"/>
          </p:cNvPicPr>
          <p:nvPr/>
        </p:nvPicPr>
        <p:blipFill>
          <a:blip r:embed="rId4"/>
          <a:stretch>
            <a:fillRect/>
          </a:stretch>
        </p:blipFill>
        <p:spPr>
          <a:xfrm>
            <a:off x="6715140" y="2080110"/>
            <a:ext cx="1285884" cy="172988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869" y="357166"/>
            <a:ext cx="5143536" cy="5632311"/>
          </a:xfrm>
          <a:prstGeom prst="rect">
            <a:avLst/>
          </a:prstGeom>
          <a:noFill/>
        </p:spPr>
        <p:txBody>
          <a:bodyPr wrap="square" rtlCol="0">
            <a:spAutoFit/>
          </a:bodyPr>
          <a:lstStyle/>
          <a:p>
            <a:r>
              <a:rPr lang="en-GB" dirty="0" smtClean="0">
                <a:latin typeface="Arial" pitchFamily="34" charset="0"/>
                <a:cs typeface="Arial" pitchFamily="34" charset="0"/>
              </a:rPr>
              <a:t>Many </a:t>
            </a:r>
            <a:r>
              <a:rPr lang="en-GB" dirty="0">
                <a:latin typeface="Arial" pitchFamily="34" charset="0"/>
                <a:cs typeface="Arial" pitchFamily="34" charset="0"/>
              </a:rPr>
              <a:t>archaeologists will publish their research in different places to reach a wide audience so a more popular version of a site report may be found in magazines such as </a:t>
            </a:r>
            <a:endParaRPr lang="en-GB" dirty="0" smtClean="0">
              <a:latin typeface="Arial" pitchFamily="34" charset="0"/>
              <a:cs typeface="Arial" pitchFamily="34" charset="0"/>
            </a:endParaRPr>
          </a:p>
          <a:p>
            <a:endParaRPr lang="en-GB" i="1" dirty="0" smtClean="0">
              <a:latin typeface="Arial" pitchFamily="34" charset="0"/>
              <a:cs typeface="Arial" pitchFamily="34" charset="0"/>
            </a:endParaRPr>
          </a:p>
          <a:p>
            <a:r>
              <a:rPr lang="en-GB" i="1" dirty="0" smtClean="0">
                <a:latin typeface="Arial" pitchFamily="34" charset="0"/>
                <a:cs typeface="Arial" pitchFamily="34" charset="0"/>
              </a:rPr>
              <a:t>Current </a:t>
            </a:r>
            <a:r>
              <a:rPr lang="en-GB" i="1" dirty="0">
                <a:latin typeface="Arial" pitchFamily="34" charset="0"/>
                <a:cs typeface="Arial" pitchFamily="34" charset="0"/>
              </a:rPr>
              <a:t>Archaeology</a:t>
            </a:r>
            <a:r>
              <a:rPr lang="en-GB" dirty="0">
                <a:latin typeface="Arial" pitchFamily="34" charset="0"/>
                <a:cs typeface="Arial" pitchFamily="34" charset="0"/>
              </a:rPr>
              <a:t> (www.archaeology.co.uk )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or </a:t>
            </a:r>
          </a:p>
          <a:p>
            <a:endParaRPr lang="en-GB" i="1" dirty="0" smtClean="0">
              <a:latin typeface="Arial" pitchFamily="34" charset="0"/>
              <a:cs typeface="Arial" pitchFamily="34" charset="0"/>
            </a:endParaRPr>
          </a:p>
          <a:p>
            <a:endParaRPr lang="en-GB" i="1" dirty="0" smtClean="0">
              <a:latin typeface="Arial" pitchFamily="34" charset="0"/>
              <a:cs typeface="Arial" pitchFamily="34" charset="0"/>
            </a:endParaRPr>
          </a:p>
          <a:p>
            <a:endParaRPr lang="en-GB" i="1" dirty="0" smtClean="0">
              <a:latin typeface="Arial" pitchFamily="34" charset="0"/>
              <a:cs typeface="Arial" pitchFamily="34" charset="0"/>
            </a:endParaRPr>
          </a:p>
          <a:p>
            <a:endParaRPr lang="en-GB" i="1" dirty="0" smtClean="0">
              <a:latin typeface="Arial" pitchFamily="34" charset="0"/>
              <a:cs typeface="Arial" pitchFamily="34" charset="0"/>
            </a:endParaRPr>
          </a:p>
          <a:p>
            <a:endParaRPr lang="en-GB" i="1" dirty="0" smtClean="0">
              <a:latin typeface="Arial" pitchFamily="34" charset="0"/>
              <a:cs typeface="Arial" pitchFamily="34" charset="0"/>
            </a:endParaRPr>
          </a:p>
          <a:p>
            <a:r>
              <a:rPr lang="en-GB" i="1" dirty="0" smtClean="0">
                <a:latin typeface="Arial" pitchFamily="34" charset="0"/>
                <a:cs typeface="Arial" pitchFamily="34" charset="0"/>
              </a:rPr>
              <a:t>British </a:t>
            </a:r>
            <a:r>
              <a:rPr lang="en-GB" i="1" dirty="0">
                <a:latin typeface="Arial" pitchFamily="34" charset="0"/>
                <a:cs typeface="Arial" pitchFamily="34" charset="0"/>
              </a:rPr>
              <a:t>Archaeology</a:t>
            </a:r>
            <a:r>
              <a:rPr lang="en-GB" dirty="0">
                <a:latin typeface="Arial" pitchFamily="34" charset="0"/>
                <a:cs typeface="Arial" pitchFamily="34" charset="0"/>
              </a:rPr>
              <a:t> (www.britarch.ac.uk/ba/ba.html).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These </a:t>
            </a:r>
            <a:r>
              <a:rPr lang="en-GB" dirty="0">
                <a:latin typeface="Arial" pitchFamily="34" charset="0"/>
                <a:cs typeface="Arial" pitchFamily="34" charset="0"/>
              </a:rPr>
              <a:t>can be useful places to find out what the latest news is.  </a:t>
            </a:r>
          </a:p>
        </p:txBody>
      </p:sp>
      <p:pic>
        <p:nvPicPr>
          <p:cNvPr id="3" name="Picture 2" descr="imagesCA60A54Z.jpg"/>
          <p:cNvPicPr>
            <a:picLocks noChangeAspect="1"/>
          </p:cNvPicPr>
          <p:nvPr/>
        </p:nvPicPr>
        <p:blipFill>
          <a:blip r:embed="rId2"/>
          <a:stretch>
            <a:fillRect/>
          </a:stretch>
        </p:blipFill>
        <p:spPr>
          <a:xfrm>
            <a:off x="214282" y="3567124"/>
            <a:ext cx="2500330" cy="3290876"/>
          </a:xfrm>
          <a:prstGeom prst="rect">
            <a:avLst/>
          </a:prstGeom>
        </p:spPr>
      </p:pic>
      <p:pic>
        <p:nvPicPr>
          <p:cNvPr id="5" name="Picture 4" descr="imagesCA8JGEIS.jpg"/>
          <p:cNvPicPr>
            <a:picLocks noChangeAspect="1"/>
          </p:cNvPicPr>
          <p:nvPr/>
        </p:nvPicPr>
        <p:blipFill>
          <a:blip r:embed="rId3"/>
          <a:stretch>
            <a:fillRect/>
          </a:stretch>
        </p:blipFill>
        <p:spPr>
          <a:xfrm>
            <a:off x="214282" y="98647"/>
            <a:ext cx="2500330" cy="32908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43305" y="357166"/>
            <a:ext cx="5072099" cy="1754326"/>
          </a:xfrm>
          <a:prstGeom prst="rect">
            <a:avLst/>
          </a:prstGeom>
          <a:noFill/>
        </p:spPr>
        <p:txBody>
          <a:bodyPr wrap="square" rtlCol="0">
            <a:spAutoFit/>
          </a:bodyPr>
          <a:lstStyle/>
          <a:p>
            <a:r>
              <a:rPr lang="en-GB" dirty="0" smtClean="0">
                <a:latin typeface="Arial" pitchFamily="34" charset="0"/>
                <a:cs typeface="Arial" pitchFamily="34" charset="0"/>
              </a:rPr>
              <a:t>The </a:t>
            </a:r>
            <a:r>
              <a:rPr lang="en-GB" dirty="0">
                <a:latin typeface="Arial" pitchFamily="34" charset="0"/>
                <a:cs typeface="Arial" pitchFamily="34" charset="0"/>
              </a:rPr>
              <a:t>final site report will often appear as a monograph with all the detail required in a series such as that produced by the Council of British Archaeology (www.britarch.ac.uk) or the British Archaeological Reports series (www.archaeopress.com).  </a:t>
            </a:r>
          </a:p>
        </p:txBody>
      </p:sp>
      <p:pic>
        <p:nvPicPr>
          <p:cNvPr id="3" name="Picture 2" descr="copy2_of_copy_of_9780956017918.jpg"/>
          <p:cNvPicPr>
            <a:picLocks noChangeAspect="1"/>
          </p:cNvPicPr>
          <p:nvPr/>
        </p:nvPicPr>
        <p:blipFill>
          <a:blip r:embed="rId2"/>
          <a:stretch>
            <a:fillRect/>
          </a:stretch>
        </p:blipFill>
        <p:spPr>
          <a:xfrm>
            <a:off x="214282" y="2316746"/>
            <a:ext cx="3000396" cy="4263718"/>
          </a:xfrm>
          <a:prstGeom prst="rect">
            <a:avLst/>
          </a:prstGeom>
        </p:spPr>
      </p:pic>
      <p:pic>
        <p:nvPicPr>
          <p:cNvPr id="5" name="Picture 4" descr="bar08.jpg"/>
          <p:cNvPicPr>
            <a:picLocks noChangeAspect="1"/>
          </p:cNvPicPr>
          <p:nvPr/>
        </p:nvPicPr>
        <p:blipFill>
          <a:blip r:embed="rId3"/>
          <a:stretch>
            <a:fillRect/>
          </a:stretch>
        </p:blipFill>
        <p:spPr>
          <a:xfrm>
            <a:off x="3357554" y="2342824"/>
            <a:ext cx="2786082" cy="4256397"/>
          </a:xfrm>
          <a:prstGeom prst="rect">
            <a:avLst/>
          </a:prstGeom>
        </p:spPr>
      </p:pic>
      <p:pic>
        <p:nvPicPr>
          <p:cNvPr id="6" name="Picture 5" descr="Snail_Down.jpg"/>
          <p:cNvPicPr>
            <a:picLocks noChangeAspect="1"/>
          </p:cNvPicPr>
          <p:nvPr/>
        </p:nvPicPr>
        <p:blipFill>
          <a:blip r:embed="rId4"/>
          <a:stretch>
            <a:fillRect/>
          </a:stretch>
        </p:blipFill>
        <p:spPr>
          <a:xfrm>
            <a:off x="6286512" y="2357430"/>
            <a:ext cx="2632120" cy="421484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5" y="357166"/>
            <a:ext cx="5357849" cy="5355312"/>
          </a:xfrm>
          <a:prstGeom prst="rect">
            <a:avLst/>
          </a:prstGeom>
          <a:noFill/>
        </p:spPr>
        <p:txBody>
          <a:bodyPr wrap="square" rtlCol="0">
            <a:spAutoFit/>
          </a:bodyPr>
          <a:lstStyle/>
          <a:p>
            <a:r>
              <a:rPr lang="en-GB" dirty="0">
                <a:latin typeface="Arial" pitchFamily="34" charset="0"/>
                <a:cs typeface="Arial" pitchFamily="34" charset="0"/>
              </a:rPr>
              <a:t> </a:t>
            </a:r>
            <a:r>
              <a:rPr lang="en-GB" dirty="0" smtClean="0">
                <a:latin typeface="Arial" pitchFamily="34" charset="0"/>
                <a:cs typeface="Arial" pitchFamily="34" charset="0"/>
              </a:rPr>
              <a:t>Perhaps </a:t>
            </a:r>
            <a:r>
              <a:rPr lang="en-GB" dirty="0">
                <a:latin typeface="Arial" pitchFamily="34" charset="0"/>
                <a:cs typeface="Arial" pitchFamily="34" charset="0"/>
              </a:rPr>
              <a:t>one of the most difficult tasks for the discerning student of archaeology is to assess the appropriateness of the masses of books claiming to provide archaeological information and analyses.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There </a:t>
            </a:r>
            <a:r>
              <a:rPr lang="en-GB" dirty="0">
                <a:latin typeface="Arial" pitchFamily="34" charset="0"/>
                <a:cs typeface="Arial" pitchFamily="34" charset="0"/>
              </a:rPr>
              <a:t>are thousands of titles that at first glance appear to offer the type of detailed accounts and expert analyses that one would expect in a scholarly text, but this is often not the case.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 </a:t>
            </a:r>
            <a:r>
              <a:rPr lang="en-GB" dirty="0">
                <a:latin typeface="Arial" pitchFamily="34" charset="0"/>
                <a:cs typeface="Arial" pitchFamily="34" charset="0"/>
              </a:rPr>
              <a:t>A good indication is the publisher.  Check that the volume is produced by an established academic publisher; this is easy to identify if the volume is by a university press, but there are many commercial academic publishers that also have the high standards we would hope for such as </a:t>
            </a:r>
            <a:r>
              <a:rPr lang="en-GB" dirty="0" err="1">
                <a:latin typeface="Arial" pitchFamily="34" charset="0"/>
                <a:cs typeface="Arial" pitchFamily="34" charset="0"/>
              </a:rPr>
              <a:t>Routledge</a:t>
            </a:r>
            <a:r>
              <a:rPr lang="en-GB" dirty="0">
                <a:latin typeface="Arial" pitchFamily="34" charset="0"/>
                <a:cs typeface="Arial" pitchFamily="34" charset="0"/>
              </a:rPr>
              <a:t> or Blackwell of Oxford.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p:txBody>
      </p:sp>
      <p:pic>
        <p:nvPicPr>
          <p:cNvPr id="3" name="Picture 2" descr="qualify.gif"/>
          <p:cNvPicPr>
            <a:picLocks noChangeAspect="1"/>
          </p:cNvPicPr>
          <p:nvPr/>
        </p:nvPicPr>
        <p:blipFill>
          <a:blip r:embed="rId2"/>
          <a:stretch>
            <a:fillRect/>
          </a:stretch>
        </p:blipFill>
        <p:spPr>
          <a:xfrm>
            <a:off x="5857884" y="2285992"/>
            <a:ext cx="3286115" cy="457200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0" y="357166"/>
            <a:ext cx="4357718" cy="4524315"/>
          </a:xfrm>
          <a:prstGeom prst="rect">
            <a:avLst/>
          </a:prstGeom>
          <a:noFill/>
        </p:spPr>
        <p:txBody>
          <a:bodyPr wrap="square" rtlCol="0">
            <a:spAutoFit/>
          </a:bodyPr>
          <a:lstStyle/>
          <a:p>
            <a:r>
              <a:rPr lang="en-GB" dirty="0" smtClean="0">
                <a:latin typeface="Arial" pitchFamily="34" charset="0"/>
                <a:cs typeface="Arial" pitchFamily="34" charset="0"/>
              </a:rPr>
              <a:t>There </a:t>
            </a:r>
            <a:r>
              <a:rPr lang="en-GB" dirty="0">
                <a:latin typeface="Arial" pitchFamily="34" charset="0"/>
                <a:cs typeface="Arial" pitchFamily="34" charset="0"/>
              </a:rPr>
              <a:t>are also publishers that operate at the more popular end of the market, but publish scholarly work, these include Sutton and Tempus.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An </a:t>
            </a:r>
            <a:r>
              <a:rPr lang="en-GB" dirty="0">
                <a:latin typeface="Arial" pitchFamily="34" charset="0"/>
                <a:cs typeface="Arial" pitchFamily="34" charset="0"/>
              </a:rPr>
              <a:t>important indication </a:t>
            </a:r>
            <a:r>
              <a:rPr lang="en-GB" dirty="0" smtClean="0">
                <a:latin typeface="Arial" pitchFamily="34" charset="0"/>
                <a:cs typeface="Arial" pitchFamily="34" charset="0"/>
              </a:rPr>
              <a:t>to </a:t>
            </a:r>
            <a:r>
              <a:rPr lang="en-GB" dirty="0">
                <a:latin typeface="Arial" pitchFamily="34" charset="0"/>
                <a:cs typeface="Arial" pitchFamily="34" charset="0"/>
              </a:rPr>
              <a:t>the value of a work is if there is detailed referencing in the text and full bibliographic information of this referencing either in footnotes, endnotes or separate bibliography.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Books </a:t>
            </a:r>
            <a:r>
              <a:rPr lang="en-GB" dirty="0">
                <a:latin typeface="Arial" pitchFamily="34" charset="0"/>
                <a:cs typeface="Arial" pitchFamily="34" charset="0"/>
              </a:rPr>
              <a:t>with the terms ‘</a:t>
            </a:r>
            <a:r>
              <a:rPr lang="en-GB" dirty="0" err="1">
                <a:latin typeface="Arial" pitchFamily="34" charset="0"/>
                <a:cs typeface="Arial" pitchFamily="34" charset="0"/>
              </a:rPr>
              <a:t>celtic</a:t>
            </a:r>
            <a:r>
              <a:rPr lang="en-GB" dirty="0">
                <a:latin typeface="Arial" pitchFamily="34" charset="0"/>
                <a:cs typeface="Arial" pitchFamily="34" charset="0"/>
              </a:rPr>
              <a:t>’, ‘mystery’, ‘mythical’, ‘civilisation(s)’ or ‘lost’ in the titles should be assessed with particular care.</a:t>
            </a:r>
          </a:p>
          <a:p>
            <a:r>
              <a:rPr lang="en-GB" dirty="0">
                <a:latin typeface="Arial" pitchFamily="34" charset="0"/>
                <a:cs typeface="Arial" pitchFamily="34" charset="0"/>
              </a:rPr>
              <a:t> </a:t>
            </a:r>
          </a:p>
        </p:txBody>
      </p:sp>
      <p:pic>
        <p:nvPicPr>
          <p:cNvPr id="5" name="Picture 4" descr="519TJQKEJXL__SL500_AA300_.jpg"/>
          <p:cNvPicPr>
            <a:picLocks noChangeAspect="1"/>
          </p:cNvPicPr>
          <p:nvPr/>
        </p:nvPicPr>
        <p:blipFill>
          <a:blip r:embed="rId2"/>
          <a:stretch>
            <a:fillRect/>
          </a:stretch>
        </p:blipFill>
        <p:spPr>
          <a:xfrm>
            <a:off x="-571536" y="0"/>
            <a:ext cx="3214710" cy="3214710"/>
          </a:xfrm>
          <a:prstGeom prst="rect">
            <a:avLst/>
          </a:prstGeom>
        </p:spPr>
      </p:pic>
      <p:pic>
        <p:nvPicPr>
          <p:cNvPr id="6" name="Picture 5" descr="626.jpg"/>
          <p:cNvPicPr>
            <a:picLocks noChangeAspect="1"/>
          </p:cNvPicPr>
          <p:nvPr/>
        </p:nvPicPr>
        <p:blipFill>
          <a:blip r:embed="rId3"/>
          <a:stretch>
            <a:fillRect/>
          </a:stretch>
        </p:blipFill>
        <p:spPr>
          <a:xfrm>
            <a:off x="2214546" y="4238625"/>
            <a:ext cx="2009775" cy="2619375"/>
          </a:xfrm>
          <a:prstGeom prst="rect">
            <a:avLst/>
          </a:prstGeom>
        </p:spPr>
      </p:pic>
      <p:pic>
        <p:nvPicPr>
          <p:cNvPr id="7" name="Picture 6" descr="imagesCAYEMRWA.jpg"/>
          <p:cNvPicPr>
            <a:picLocks noChangeAspect="1"/>
          </p:cNvPicPr>
          <p:nvPr/>
        </p:nvPicPr>
        <p:blipFill>
          <a:blip r:embed="rId4"/>
          <a:stretch>
            <a:fillRect/>
          </a:stretch>
        </p:blipFill>
        <p:spPr>
          <a:xfrm>
            <a:off x="0" y="3375397"/>
            <a:ext cx="2143140" cy="3482603"/>
          </a:xfrm>
          <a:prstGeom prst="rect">
            <a:avLst/>
          </a:prstGeom>
        </p:spPr>
      </p:pic>
      <p:pic>
        <p:nvPicPr>
          <p:cNvPr id="8" name="Picture 7" descr="mystery-of-the-crystal-skulls.jpg"/>
          <p:cNvPicPr>
            <a:picLocks noChangeAspect="1"/>
          </p:cNvPicPr>
          <p:nvPr/>
        </p:nvPicPr>
        <p:blipFill>
          <a:blip r:embed="rId5"/>
          <a:stretch>
            <a:fillRect/>
          </a:stretch>
        </p:blipFill>
        <p:spPr>
          <a:xfrm>
            <a:off x="4357686" y="4995858"/>
            <a:ext cx="1191771" cy="1862142"/>
          </a:xfrm>
          <a:prstGeom prst="rect">
            <a:avLst/>
          </a:prstGeom>
        </p:spPr>
      </p:pic>
      <p:pic>
        <p:nvPicPr>
          <p:cNvPr id="9" name="Picture 8" descr="stars_stones_and_scholars.jpg"/>
          <p:cNvPicPr>
            <a:picLocks noChangeAspect="1"/>
          </p:cNvPicPr>
          <p:nvPr/>
        </p:nvPicPr>
        <p:blipFill>
          <a:blip r:embed="rId6"/>
          <a:stretch>
            <a:fillRect/>
          </a:stretch>
        </p:blipFill>
        <p:spPr>
          <a:xfrm>
            <a:off x="2214546" y="0"/>
            <a:ext cx="2214562" cy="3214686"/>
          </a:xfrm>
          <a:prstGeom prst="rect">
            <a:avLst/>
          </a:prstGeom>
        </p:spPr>
      </p:pic>
      <p:pic>
        <p:nvPicPr>
          <p:cNvPr id="10" name="Picture 9" descr="MysterySerpent%20Mnd.jpg"/>
          <p:cNvPicPr>
            <a:picLocks noChangeAspect="1"/>
          </p:cNvPicPr>
          <p:nvPr/>
        </p:nvPicPr>
        <p:blipFill>
          <a:blip r:embed="rId7"/>
          <a:stretch>
            <a:fillRect/>
          </a:stretch>
        </p:blipFill>
        <p:spPr>
          <a:xfrm>
            <a:off x="7572364" y="4825351"/>
            <a:ext cx="1571636" cy="203264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5" y="357166"/>
            <a:ext cx="8215370" cy="6617196"/>
          </a:xfrm>
          <a:prstGeom prst="rect">
            <a:avLst/>
          </a:prstGeom>
          <a:noFill/>
        </p:spPr>
        <p:txBody>
          <a:bodyPr wrap="square" rtlCol="0">
            <a:spAutoFit/>
          </a:bodyPr>
          <a:lstStyle/>
          <a:p>
            <a:r>
              <a:rPr lang="en-GB" sz="2800" b="1" dirty="0" smtClean="0">
                <a:latin typeface="Arial" pitchFamily="34" charset="0"/>
                <a:cs typeface="Arial" pitchFamily="34" charset="0"/>
              </a:rPr>
              <a:t>Discourse</a:t>
            </a:r>
          </a:p>
          <a:p>
            <a:endParaRPr lang="en-GB" b="1" dirty="0">
              <a:latin typeface="Arial" pitchFamily="34" charset="0"/>
              <a:cs typeface="Arial" pitchFamily="34" charset="0"/>
            </a:endParaRPr>
          </a:p>
          <a:p>
            <a:r>
              <a:rPr lang="en-GB" dirty="0">
                <a:latin typeface="Arial" pitchFamily="34" charset="0"/>
                <a:cs typeface="Arial" pitchFamily="34" charset="0"/>
              </a:rPr>
              <a:t>There </a:t>
            </a:r>
            <a:r>
              <a:rPr lang="en-GB" dirty="0" smtClean="0">
                <a:latin typeface="Arial" pitchFamily="34" charset="0"/>
                <a:cs typeface="Arial" pitchFamily="34" charset="0"/>
              </a:rPr>
              <a:t>is room </a:t>
            </a:r>
            <a:r>
              <a:rPr lang="en-GB" dirty="0">
                <a:latin typeface="Arial" pitchFamily="34" charset="0"/>
                <a:cs typeface="Arial" pitchFamily="34" charset="0"/>
              </a:rPr>
              <a:t>for a variety of publications that will suit a variety of readers with different levels of interest and ability.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Archaeological </a:t>
            </a:r>
            <a:r>
              <a:rPr lang="en-GB" dirty="0">
                <a:latin typeface="Arial" pitchFamily="34" charset="0"/>
                <a:cs typeface="Arial" pitchFamily="34" charset="0"/>
              </a:rPr>
              <a:t>reports are notoriously tough to read and are presented in a conventional style that is written for a professional audience.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Other</a:t>
            </a:r>
            <a:r>
              <a:rPr lang="en-GB" dirty="0">
                <a:latin typeface="Arial" pitchFamily="34" charset="0"/>
                <a:cs typeface="Arial" pitchFamily="34" charset="0"/>
              </a:rPr>
              <a:t>, academic works can also be written in a way that is difficult for non-archaeologists to understand with specialised terminology and a certain amount of assumed knowledge on the part of the reader.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Such </a:t>
            </a:r>
            <a:r>
              <a:rPr lang="en-GB" dirty="0">
                <a:latin typeface="Arial" pitchFamily="34" charset="0"/>
                <a:cs typeface="Arial" pitchFamily="34" charset="0"/>
              </a:rPr>
              <a:t>writing is termed </a:t>
            </a:r>
            <a:r>
              <a:rPr lang="en-GB" i="1" dirty="0">
                <a:latin typeface="Arial" pitchFamily="34" charset="0"/>
                <a:cs typeface="Arial" pitchFamily="34" charset="0"/>
              </a:rPr>
              <a:t>discourse</a:t>
            </a:r>
            <a:r>
              <a:rPr lang="en-GB" dirty="0">
                <a:latin typeface="Arial" pitchFamily="34" charset="0"/>
                <a:cs typeface="Arial" pitchFamily="34" charset="0"/>
              </a:rPr>
              <a:t>, which is the language of the discipline.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Specialised </a:t>
            </a:r>
            <a:r>
              <a:rPr lang="en-GB" dirty="0">
                <a:latin typeface="Arial" pitchFamily="34" charset="0"/>
                <a:cs typeface="Arial" pitchFamily="34" charset="0"/>
              </a:rPr>
              <a:t>language risks excluding people who are not privy to the language and codes of the particular discourse.  However, it also can be argued that specialised language provides easy communication between people in the same discipline.  </a:t>
            </a:r>
            <a:endParaRPr lang="en-GB" dirty="0" smtClean="0">
              <a:latin typeface="Arial" pitchFamily="34" charset="0"/>
              <a:cs typeface="Arial" pitchFamily="34" charset="0"/>
            </a:endParaRPr>
          </a:p>
          <a:p>
            <a:r>
              <a:rPr lang="en-GB" dirty="0" smtClean="0">
                <a:latin typeface="Arial" pitchFamily="34" charset="0"/>
                <a:cs typeface="Arial" pitchFamily="34" charset="0"/>
              </a:rPr>
              <a:t>The </a:t>
            </a:r>
            <a:r>
              <a:rPr lang="en-GB" dirty="0">
                <a:latin typeface="Arial" pitchFamily="34" charset="0"/>
                <a:cs typeface="Arial" pitchFamily="34" charset="0"/>
              </a:rPr>
              <a:t>television programme </a:t>
            </a:r>
            <a:r>
              <a:rPr lang="en-GB" i="1" dirty="0">
                <a:latin typeface="Arial" pitchFamily="34" charset="0"/>
                <a:cs typeface="Arial" pitchFamily="34" charset="0"/>
              </a:rPr>
              <a:t>Time Team</a:t>
            </a:r>
            <a:r>
              <a:rPr lang="en-GB" dirty="0">
                <a:latin typeface="Arial" pitchFamily="34" charset="0"/>
                <a:cs typeface="Arial" pitchFamily="34" charset="0"/>
              </a:rPr>
              <a:t> is a good example of archaeological discourse incorporating a greater population where '</a:t>
            </a:r>
            <a:r>
              <a:rPr lang="en-GB" dirty="0" err="1">
                <a:latin typeface="Arial" pitchFamily="34" charset="0"/>
                <a:cs typeface="Arial" pitchFamily="34" charset="0"/>
              </a:rPr>
              <a:t>geophys</a:t>
            </a:r>
            <a:r>
              <a:rPr lang="en-GB" dirty="0">
                <a:latin typeface="Arial" pitchFamily="34" charset="0"/>
                <a:cs typeface="Arial" pitchFamily="34" charset="0"/>
              </a:rPr>
              <a:t>', the shorthand term for geophysical surveying, is regularly used and now commonly understood by the regular non-professional audience.</a:t>
            </a:r>
          </a:p>
          <a:p>
            <a:r>
              <a:rPr lang="en-GB" dirty="0">
                <a:latin typeface="Arial" pitchFamily="34" charset="0"/>
                <a:cs typeface="Arial" pitchFamily="34" charset="0"/>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5" y="357166"/>
            <a:ext cx="8215370" cy="5940088"/>
          </a:xfrm>
          <a:prstGeom prst="rect">
            <a:avLst/>
          </a:prstGeom>
          <a:noFill/>
        </p:spPr>
        <p:txBody>
          <a:bodyPr wrap="square" rtlCol="0">
            <a:spAutoFit/>
          </a:bodyPr>
          <a:lstStyle/>
          <a:p>
            <a:r>
              <a:rPr lang="en-GB" sz="2800" b="1" dirty="0" smtClean="0">
                <a:latin typeface="Arial" pitchFamily="34" charset="0"/>
                <a:cs typeface="Arial" pitchFamily="34" charset="0"/>
              </a:rPr>
              <a:t>Narrative</a:t>
            </a:r>
          </a:p>
          <a:p>
            <a:endParaRPr lang="en-GB" sz="2800" b="1" dirty="0">
              <a:latin typeface="Arial" pitchFamily="34" charset="0"/>
              <a:cs typeface="Arial" pitchFamily="34" charset="0"/>
            </a:endParaRPr>
          </a:p>
          <a:p>
            <a:r>
              <a:rPr lang="en-GB" dirty="0">
                <a:latin typeface="Arial" pitchFamily="34" charset="0"/>
                <a:cs typeface="Arial" pitchFamily="34" charset="0"/>
              </a:rPr>
              <a:t>Ultimately the main aim of writing in archaeology is the creation of a </a:t>
            </a:r>
            <a:r>
              <a:rPr lang="en-GB" i="1" dirty="0">
                <a:latin typeface="Arial" pitchFamily="34" charset="0"/>
                <a:cs typeface="Arial" pitchFamily="34" charset="0"/>
              </a:rPr>
              <a:t>narrative</a:t>
            </a:r>
            <a:r>
              <a:rPr lang="en-GB" dirty="0">
                <a:latin typeface="Arial" pitchFamily="34" charset="0"/>
                <a:cs typeface="Arial" pitchFamily="34" charset="0"/>
              </a:rPr>
              <a:t>, which is a structured way of telling a story that has a beginning, middle and end.</a:t>
            </a:r>
          </a:p>
          <a:p>
            <a:r>
              <a:rPr lang="en-GB" dirty="0">
                <a:latin typeface="Arial" pitchFamily="34" charset="0"/>
                <a:cs typeface="Arial" pitchFamily="34" charset="0"/>
              </a:rPr>
              <a:t> </a:t>
            </a:r>
          </a:p>
          <a:p>
            <a:r>
              <a:rPr lang="en-GB" dirty="0">
                <a:latin typeface="Arial" pitchFamily="34" charset="0"/>
                <a:cs typeface="Arial" pitchFamily="34" charset="0"/>
              </a:rPr>
              <a:t>If archaeologists use discourse to tell a narrative, then they are generally excluding a non-specialist audience.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The </a:t>
            </a:r>
            <a:r>
              <a:rPr lang="en-GB" dirty="0">
                <a:latin typeface="Arial" pitchFamily="34" charset="0"/>
                <a:cs typeface="Arial" pitchFamily="34" charset="0"/>
              </a:rPr>
              <a:t>detail required of archaeological research reports means that the actual story of the site, or how it fits into the broader temporal and spatial picture, is often subsumed and difficult to </a:t>
            </a:r>
            <a:r>
              <a:rPr lang="en-GB" dirty="0" smtClean="0">
                <a:latin typeface="Arial" pitchFamily="34" charset="0"/>
                <a:cs typeface="Arial" pitchFamily="34" charset="0"/>
              </a:rPr>
              <a:t>identify.</a:t>
            </a:r>
          </a:p>
          <a:p>
            <a:endParaRPr lang="en-GB" dirty="0" smtClean="0">
              <a:latin typeface="Arial" pitchFamily="34" charset="0"/>
              <a:cs typeface="Arial" pitchFamily="34" charset="0"/>
            </a:endParaRPr>
          </a:p>
          <a:p>
            <a:r>
              <a:rPr lang="en-GB" dirty="0" smtClean="0">
                <a:latin typeface="Arial" pitchFamily="34" charset="0"/>
                <a:cs typeface="Arial" pitchFamily="34" charset="0"/>
              </a:rPr>
              <a:t>I</a:t>
            </a:r>
            <a:r>
              <a:rPr lang="en-GB" dirty="0" smtClean="0">
                <a:latin typeface="Arial" pitchFamily="34" charset="0"/>
                <a:cs typeface="Arial" pitchFamily="34" charset="0"/>
              </a:rPr>
              <a:t>n </a:t>
            </a:r>
            <a:r>
              <a:rPr lang="en-GB" dirty="0">
                <a:latin typeface="Arial" pitchFamily="34" charset="0"/>
                <a:cs typeface="Arial" pitchFamily="34" charset="0"/>
              </a:rPr>
              <a:t>order to provide this information archaeologists are required to write works of synthesis that places the archaeological information in a narrative that might tell quite broad or rather more specific narratives.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These </a:t>
            </a:r>
            <a:r>
              <a:rPr lang="en-GB" dirty="0">
                <a:latin typeface="Arial" pitchFamily="34" charset="0"/>
                <a:cs typeface="Arial" pitchFamily="34" charset="0"/>
              </a:rPr>
              <a:t>might tell stories of a specific artefact type, period or region, e.g., </a:t>
            </a:r>
            <a:r>
              <a:rPr lang="en-GB" i="1" dirty="0">
                <a:latin typeface="Arial" pitchFamily="34" charset="0"/>
                <a:cs typeface="Arial" pitchFamily="34" charset="0"/>
              </a:rPr>
              <a:t>Bronze Age Metalwork</a:t>
            </a:r>
            <a:r>
              <a:rPr lang="en-GB" dirty="0">
                <a:latin typeface="Arial" pitchFamily="34" charset="0"/>
                <a:cs typeface="Arial" pitchFamily="34" charset="0"/>
              </a:rPr>
              <a:t>, </a:t>
            </a:r>
            <a:r>
              <a:rPr lang="en-GB" i="1" dirty="0">
                <a:latin typeface="Arial" pitchFamily="34" charset="0"/>
                <a:cs typeface="Arial" pitchFamily="34" charset="0"/>
              </a:rPr>
              <a:t>Stone Age Britain</a:t>
            </a:r>
            <a:r>
              <a:rPr lang="en-GB" dirty="0">
                <a:latin typeface="Arial" pitchFamily="34" charset="0"/>
                <a:cs typeface="Arial" pitchFamily="34" charset="0"/>
              </a:rPr>
              <a:t> and </a:t>
            </a:r>
            <a:r>
              <a:rPr lang="en-GB" i="1" dirty="0">
                <a:latin typeface="Arial" pitchFamily="34" charset="0"/>
                <a:cs typeface="Arial" pitchFamily="34" charset="0"/>
              </a:rPr>
              <a:t>Prehistoric Wales</a:t>
            </a:r>
            <a:r>
              <a:rPr lang="en-GB" dirty="0">
                <a:latin typeface="Arial" pitchFamily="34" charset="0"/>
                <a:cs typeface="Arial" pitchFamily="34" charset="0"/>
              </a:rPr>
              <a:t> respectively.</a:t>
            </a:r>
          </a:p>
          <a:p>
            <a:r>
              <a:rPr lang="en-GB" dirty="0">
                <a:latin typeface="Arial" pitchFamily="34" charset="0"/>
                <a:cs typeface="Arial" pitchFamily="34"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5" y="357166"/>
            <a:ext cx="8215370" cy="5940088"/>
          </a:xfrm>
          <a:prstGeom prst="rect">
            <a:avLst/>
          </a:prstGeom>
          <a:noFill/>
        </p:spPr>
        <p:txBody>
          <a:bodyPr wrap="square" rtlCol="0">
            <a:spAutoFit/>
          </a:bodyPr>
          <a:lstStyle/>
          <a:p>
            <a:r>
              <a:rPr lang="en-GB" sz="2800" b="1" dirty="0" smtClean="0">
                <a:latin typeface="Arial" pitchFamily="34" charset="0"/>
                <a:cs typeface="Arial" pitchFamily="34" charset="0"/>
              </a:rPr>
              <a:t>The </a:t>
            </a:r>
            <a:r>
              <a:rPr lang="en-GB" sz="2800" b="1" dirty="0">
                <a:latin typeface="Arial" pitchFamily="34" charset="0"/>
                <a:cs typeface="Arial" pitchFamily="34" charset="0"/>
              </a:rPr>
              <a:t>politics of writing in </a:t>
            </a:r>
            <a:r>
              <a:rPr lang="en-GB" sz="2800" b="1" dirty="0" smtClean="0">
                <a:latin typeface="Arial" pitchFamily="34" charset="0"/>
                <a:cs typeface="Arial" pitchFamily="34" charset="0"/>
              </a:rPr>
              <a:t>archaeology</a:t>
            </a:r>
          </a:p>
          <a:p>
            <a:endParaRPr lang="en-GB" sz="2800" b="1" dirty="0">
              <a:latin typeface="Arial" pitchFamily="34" charset="0"/>
              <a:cs typeface="Arial" pitchFamily="34" charset="0"/>
            </a:endParaRPr>
          </a:p>
          <a:p>
            <a:r>
              <a:rPr lang="en-GB" dirty="0">
                <a:latin typeface="Arial" pitchFamily="34" charset="0"/>
                <a:cs typeface="Arial" pitchFamily="34" charset="0"/>
              </a:rPr>
              <a:t>The ideal </a:t>
            </a:r>
            <a:r>
              <a:rPr lang="en-GB" dirty="0" smtClean="0">
                <a:latin typeface="Arial" pitchFamily="34" charset="0"/>
                <a:cs typeface="Arial" pitchFamily="34" charset="0"/>
              </a:rPr>
              <a:t>situation is </a:t>
            </a:r>
            <a:r>
              <a:rPr lang="en-GB" dirty="0">
                <a:latin typeface="Arial" pitchFamily="34" charset="0"/>
                <a:cs typeface="Arial" pitchFamily="34" charset="0"/>
              </a:rPr>
              <a:t>that the archaeological past should be accessible to all those who wish to participate in its </a:t>
            </a:r>
            <a:r>
              <a:rPr lang="en-GB" dirty="0" smtClean="0">
                <a:latin typeface="Arial" pitchFamily="34" charset="0"/>
                <a:cs typeface="Arial" pitchFamily="34" charset="0"/>
              </a:rPr>
              <a:t>understanding, its </a:t>
            </a:r>
            <a:r>
              <a:rPr lang="en-GB" dirty="0">
                <a:latin typeface="Arial" pitchFamily="34" charset="0"/>
                <a:cs typeface="Arial" pitchFamily="34" charset="0"/>
              </a:rPr>
              <a:t>production and interpretation.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A</a:t>
            </a:r>
            <a:r>
              <a:rPr lang="en-GB" dirty="0" smtClean="0">
                <a:latin typeface="Arial" pitchFamily="34" charset="0"/>
                <a:cs typeface="Arial" pitchFamily="34" charset="0"/>
              </a:rPr>
              <a:t> </a:t>
            </a:r>
            <a:r>
              <a:rPr lang="en-GB" dirty="0">
                <a:latin typeface="Arial" pitchFamily="34" charset="0"/>
                <a:cs typeface="Arial" pitchFamily="34" charset="0"/>
              </a:rPr>
              <a:t>political decision, whether personal or mandated through an institution or organisation, has to be made to produce not only the reports required by the discourse of the discipline, but also the production of narratives accessible to different levels of audience.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Thus </a:t>
            </a:r>
            <a:r>
              <a:rPr lang="en-GB" dirty="0">
                <a:latin typeface="Arial" pitchFamily="34" charset="0"/>
                <a:cs typeface="Arial" pitchFamily="34" charset="0"/>
              </a:rPr>
              <a:t>narratives published in pamphlets and books are written for children of different ages and adults from a variety of educational and social backgrounds.  </a:t>
            </a:r>
            <a:endParaRPr lang="en-GB" dirty="0" smtClean="0">
              <a:latin typeface="Arial" pitchFamily="34" charset="0"/>
              <a:cs typeface="Arial" pitchFamily="34" charset="0"/>
            </a:endParaRPr>
          </a:p>
          <a:p>
            <a:endParaRPr lang="en-GB" dirty="0" smtClean="0">
              <a:latin typeface="Arial" pitchFamily="34" charset="0"/>
              <a:cs typeface="Arial" pitchFamily="34" charset="0"/>
            </a:endParaRPr>
          </a:p>
          <a:p>
            <a:r>
              <a:rPr lang="en-GB" dirty="0" smtClean="0">
                <a:latin typeface="Arial" pitchFamily="34" charset="0"/>
                <a:cs typeface="Arial" pitchFamily="34" charset="0"/>
              </a:rPr>
              <a:t>Access </a:t>
            </a:r>
            <a:r>
              <a:rPr lang="en-GB" dirty="0">
                <a:latin typeface="Arial" pitchFamily="34" charset="0"/>
                <a:cs typeface="Arial" pitchFamily="34" charset="0"/>
              </a:rPr>
              <a:t>to archaeology in the UK is being attempted through community archaeology projects, which aim to enfranchise local people in relation to their archaeology.  As with the decisions in relation to the writing of archaeology such projects are inherently, if not explicitly, politically motivated.  </a:t>
            </a:r>
          </a:p>
          <a:p>
            <a:r>
              <a:rPr lang="en-GB" dirty="0">
                <a:latin typeface="Arial" pitchFamily="34" charset="0"/>
                <a:cs typeface="Arial" pitchFamily="34" charset="0"/>
              </a:rPr>
              <a:t> </a:t>
            </a:r>
          </a:p>
          <a:p>
            <a:endParaRPr lang="en-GB"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TotalTime>
  <Words>546</Words>
  <Application>Microsoft Office PowerPoint</Application>
  <PresentationFormat>On-screen Show (4:3)</PresentationFormat>
  <Paragraphs>85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Quentin</dc:creator>
  <cp:lastModifiedBy>Quentin</cp:lastModifiedBy>
  <cp:revision>3</cp:revision>
  <dcterms:created xsi:type="dcterms:W3CDTF">2010-12-09T00:55:18Z</dcterms:created>
  <dcterms:modified xsi:type="dcterms:W3CDTF">2010-12-09T02:31:42Z</dcterms:modified>
</cp:coreProperties>
</file>