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1301" y="31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502919" y="457200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274320" y="0"/>
                </a:moveTo>
                <a:lnTo>
                  <a:pt x="225011" y="4419"/>
                </a:lnTo>
                <a:lnTo>
                  <a:pt x="178602" y="17161"/>
                </a:lnTo>
                <a:lnTo>
                  <a:pt x="135867" y="37450"/>
                </a:lnTo>
                <a:lnTo>
                  <a:pt x="97580" y="64513"/>
                </a:lnTo>
                <a:lnTo>
                  <a:pt x="64518" y="97575"/>
                </a:lnTo>
                <a:lnTo>
                  <a:pt x="37453" y="135861"/>
                </a:lnTo>
                <a:lnTo>
                  <a:pt x="17162" y="178597"/>
                </a:lnTo>
                <a:lnTo>
                  <a:pt x="4419" y="225008"/>
                </a:lnTo>
                <a:lnTo>
                  <a:pt x="0" y="274320"/>
                </a:lnTo>
                <a:lnTo>
                  <a:pt x="4419" y="323631"/>
                </a:lnTo>
                <a:lnTo>
                  <a:pt x="17162" y="370042"/>
                </a:lnTo>
                <a:lnTo>
                  <a:pt x="37453" y="412778"/>
                </a:lnTo>
                <a:lnTo>
                  <a:pt x="64518" y="451064"/>
                </a:lnTo>
                <a:lnTo>
                  <a:pt x="97580" y="484126"/>
                </a:lnTo>
                <a:lnTo>
                  <a:pt x="135867" y="511189"/>
                </a:lnTo>
                <a:lnTo>
                  <a:pt x="178602" y="531478"/>
                </a:lnTo>
                <a:lnTo>
                  <a:pt x="225011" y="544220"/>
                </a:lnTo>
                <a:lnTo>
                  <a:pt x="274320" y="548640"/>
                </a:lnTo>
                <a:lnTo>
                  <a:pt x="323628" y="544220"/>
                </a:lnTo>
                <a:lnTo>
                  <a:pt x="370037" y="531478"/>
                </a:lnTo>
                <a:lnTo>
                  <a:pt x="412772" y="511189"/>
                </a:lnTo>
                <a:lnTo>
                  <a:pt x="451059" y="484126"/>
                </a:lnTo>
                <a:lnTo>
                  <a:pt x="484121" y="451064"/>
                </a:lnTo>
                <a:lnTo>
                  <a:pt x="511186" y="412778"/>
                </a:lnTo>
                <a:lnTo>
                  <a:pt x="531477" y="370042"/>
                </a:lnTo>
                <a:lnTo>
                  <a:pt x="544220" y="323631"/>
                </a:lnTo>
                <a:lnTo>
                  <a:pt x="548640" y="274320"/>
                </a:lnTo>
                <a:lnTo>
                  <a:pt x="544220" y="225008"/>
                </a:lnTo>
                <a:lnTo>
                  <a:pt x="531477" y="178597"/>
                </a:lnTo>
                <a:lnTo>
                  <a:pt x="511186" y="135861"/>
                </a:lnTo>
                <a:lnTo>
                  <a:pt x="484121" y="97575"/>
                </a:lnTo>
                <a:lnTo>
                  <a:pt x="451059" y="64513"/>
                </a:lnTo>
                <a:lnTo>
                  <a:pt x="412772" y="37450"/>
                </a:lnTo>
                <a:lnTo>
                  <a:pt x="370037" y="17161"/>
                </a:lnTo>
                <a:lnTo>
                  <a:pt x="323628" y="4419"/>
                </a:lnTo>
                <a:lnTo>
                  <a:pt x="274320" y="0"/>
                </a:lnTo>
                <a:close/>
              </a:path>
            </a:pathLst>
          </a:custGeom>
          <a:solidFill>
            <a:srgbClr val="2D6C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10259" y="709929"/>
            <a:ext cx="10571480" cy="543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55980" y="1798942"/>
            <a:ext cx="10480039" cy="40214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90219" y="6533718"/>
            <a:ext cx="3978910" cy="139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43359" y="6533718"/>
            <a:ext cx="205104" cy="139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6B768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523935_student_uwtsd_ac_uk/IQBYhFvOHAIxQZGY4b-oLg_NAUtBgIt6Jw-FJUH71Spb9QE?nav=eyJyZWZlcnJhbEluZm8iOnsicmVmZXJyYWxBcHAiOiJPbmVEcml2ZUZvckJ1c2luZXNzIiwicmVmZXJyYWxBcHBQbGF0Zm9ybSI6IldlYiIsInJlZmVycmFsTW9kZSI6InZpZXciLCJyZWZlcnJhbFZpZXciOiJNeUZpbGVzTGlua0NvcHkifX0&amp;e=60FEH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F38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2960" y="1234439"/>
            <a:ext cx="3383279" cy="457200"/>
          </a:xfrm>
          <a:custGeom>
            <a:avLst/>
            <a:gdLst/>
            <a:ahLst/>
            <a:cxnLst/>
            <a:rect l="l" t="t" r="r" b="b"/>
            <a:pathLst>
              <a:path w="3383279" h="457200">
                <a:moveTo>
                  <a:pt x="3310128" y="0"/>
                </a:moveTo>
                <a:lnTo>
                  <a:pt x="73152" y="0"/>
                </a:lnTo>
                <a:lnTo>
                  <a:pt x="44678" y="5750"/>
                </a:lnTo>
                <a:lnTo>
                  <a:pt x="21426" y="21431"/>
                </a:lnTo>
                <a:lnTo>
                  <a:pt x="5748" y="44684"/>
                </a:lnTo>
                <a:lnTo>
                  <a:pt x="0" y="73151"/>
                </a:lnTo>
                <a:lnTo>
                  <a:pt x="0" y="384048"/>
                </a:lnTo>
                <a:lnTo>
                  <a:pt x="5748" y="412515"/>
                </a:lnTo>
                <a:lnTo>
                  <a:pt x="21426" y="435768"/>
                </a:lnTo>
                <a:lnTo>
                  <a:pt x="44678" y="451449"/>
                </a:lnTo>
                <a:lnTo>
                  <a:pt x="73152" y="457200"/>
                </a:lnTo>
                <a:lnTo>
                  <a:pt x="3310128" y="457200"/>
                </a:lnTo>
                <a:lnTo>
                  <a:pt x="3338595" y="451449"/>
                </a:lnTo>
                <a:lnTo>
                  <a:pt x="3361848" y="435768"/>
                </a:lnTo>
                <a:lnTo>
                  <a:pt x="3377529" y="412515"/>
                </a:lnTo>
                <a:lnTo>
                  <a:pt x="3383279" y="384048"/>
                </a:lnTo>
                <a:lnTo>
                  <a:pt x="3383279" y="73151"/>
                </a:lnTo>
                <a:lnTo>
                  <a:pt x="3377529" y="44684"/>
                </a:lnTo>
                <a:lnTo>
                  <a:pt x="3361848" y="21431"/>
                </a:lnTo>
                <a:lnTo>
                  <a:pt x="3338595" y="5750"/>
                </a:lnTo>
                <a:lnTo>
                  <a:pt x="3310128" y="0"/>
                </a:lnTo>
                <a:close/>
              </a:path>
            </a:pathLst>
          </a:custGeom>
          <a:solidFill>
            <a:srgbClr val="2D6C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554861" y="1340866"/>
            <a:ext cx="191770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dirty="0">
                <a:solidFill>
                  <a:srgbClr val="FFFFFF"/>
                </a:solidFill>
                <a:latin typeface="Calibri"/>
                <a:cs typeface="Calibri"/>
              </a:rPr>
              <a:t>CHECK</a:t>
            </a:r>
            <a:r>
              <a:rPr sz="13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FFFFFF"/>
                </a:solidFill>
                <a:latin typeface="Calibri"/>
                <a:cs typeface="Calibri"/>
              </a:rPr>
              <a:t>POINT</a:t>
            </a:r>
            <a:r>
              <a:rPr sz="1300" b="1" spc="2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FFFFFF"/>
                </a:solidFill>
                <a:latin typeface="Calibri"/>
                <a:cs typeface="Calibri"/>
              </a:rPr>
              <a:t>GAIA</a:t>
            </a:r>
            <a:r>
              <a:rPr sz="1300" b="1" spc="22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b="1" spc="-10" dirty="0">
                <a:solidFill>
                  <a:srgbClr val="FFFFFF"/>
                </a:solidFill>
                <a:latin typeface="Calibri"/>
                <a:cs typeface="Calibri"/>
              </a:rPr>
              <a:t>R81.20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10259" y="2257170"/>
            <a:ext cx="8804910" cy="726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600" dirty="0"/>
              <a:t>Securing</a:t>
            </a:r>
            <a:r>
              <a:rPr sz="4600" spc="-130" dirty="0"/>
              <a:t> </a:t>
            </a:r>
            <a:r>
              <a:rPr sz="4600" dirty="0"/>
              <a:t>the</a:t>
            </a:r>
            <a:r>
              <a:rPr sz="4600" spc="-140" dirty="0"/>
              <a:t> </a:t>
            </a:r>
            <a:r>
              <a:rPr sz="4600" spc="-10" dirty="0"/>
              <a:t>Enterprise</a:t>
            </a:r>
            <a:r>
              <a:rPr sz="4600" spc="-130" dirty="0"/>
              <a:t> </a:t>
            </a:r>
            <a:r>
              <a:rPr sz="4600" spc="-10" dirty="0"/>
              <a:t>Network</a:t>
            </a:r>
            <a:endParaRPr sz="4600"/>
          </a:p>
        </p:txBody>
      </p:sp>
      <p:sp>
        <p:nvSpPr>
          <p:cNvPr id="6" name="object 6"/>
          <p:cNvSpPr txBox="1"/>
          <p:nvPr/>
        </p:nvSpPr>
        <p:spPr>
          <a:xfrm>
            <a:off x="828547" y="3338906"/>
            <a:ext cx="806132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Part</a:t>
            </a:r>
            <a:r>
              <a:rPr sz="20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2</a:t>
            </a:r>
            <a:r>
              <a:rPr sz="20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—</a:t>
            </a:r>
            <a:r>
              <a:rPr sz="20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Deployment</a:t>
            </a:r>
            <a:r>
              <a:rPr sz="2000" spc="-5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&amp;</a:t>
            </a:r>
            <a:r>
              <a:rPr sz="20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Security</a:t>
            </a:r>
            <a:r>
              <a:rPr sz="2000" spc="-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C8D5EA"/>
                </a:solidFill>
                <a:latin typeface="Calibri"/>
                <a:cs typeface="Calibri"/>
              </a:rPr>
              <a:t>Configuration</a:t>
            </a:r>
            <a:r>
              <a:rPr sz="2000" spc="-4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of</a:t>
            </a:r>
            <a:r>
              <a:rPr sz="2000" spc="-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Check</a:t>
            </a:r>
            <a:r>
              <a:rPr sz="20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Point</a:t>
            </a:r>
            <a:r>
              <a:rPr sz="2000" spc="-2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C8D5EA"/>
                </a:solidFill>
                <a:latin typeface="Calibri"/>
                <a:cs typeface="Calibri"/>
              </a:rPr>
              <a:t>Gaia</a:t>
            </a:r>
            <a:r>
              <a:rPr sz="2000" spc="-2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C8D5EA"/>
                </a:solidFill>
                <a:latin typeface="Calibri"/>
                <a:cs typeface="Calibri"/>
              </a:rPr>
              <a:t>Appliances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8547" y="4761357"/>
            <a:ext cx="36614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Module:</a:t>
            </a:r>
            <a:r>
              <a:rPr sz="1400" b="1" spc="2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C8D5EA"/>
                </a:solidFill>
                <a:latin typeface="Calibri"/>
                <a:cs typeface="Calibri"/>
              </a:rPr>
              <a:t>Enterprise</a:t>
            </a:r>
            <a:r>
              <a:rPr sz="1400" spc="-1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C8D5EA"/>
                </a:solidFill>
                <a:latin typeface="Calibri"/>
                <a:cs typeface="Calibri"/>
              </a:rPr>
              <a:t>Network</a:t>
            </a:r>
            <a:r>
              <a:rPr sz="1400" spc="-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C8D5EA"/>
                </a:solidFill>
                <a:latin typeface="Calibri"/>
                <a:cs typeface="Calibri"/>
              </a:rPr>
              <a:t>Security</a:t>
            </a:r>
            <a:r>
              <a:rPr sz="1400" spc="-2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C8D5EA"/>
                </a:solidFill>
                <a:latin typeface="Calibri"/>
                <a:cs typeface="Calibri"/>
              </a:rPr>
              <a:t>(ACCA7032)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8547" y="5190820"/>
            <a:ext cx="223075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r>
              <a:rPr sz="140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Name:</a:t>
            </a:r>
            <a:r>
              <a:rPr sz="1400" b="1" spc="2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Diyaben</a:t>
            </a:r>
            <a:r>
              <a:rPr sz="140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20" dirty="0">
                <a:solidFill>
                  <a:srgbClr val="FFFFFF"/>
                </a:solidFill>
                <a:latin typeface="Calibri"/>
                <a:cs typeface="Calibri"/>
              </a:rPr>
              <a:t>Patel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698619" y="5190820"/>
            <a:ext cx="15659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r>
              <a:rPr sz="14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ID:</a:t>
            </a:r>
            <a:r>
              <a:rPr sz="1400" b="1" spc="2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C8D5EA"/>
                </a:solidFill>
                <a:latin typeface="Calibri"/>
                <a:cs typeface="Calibri"/>
              </a:rPr>
              <a:t>2523935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2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41630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Overview</a:t>
            </a:r>
            <a:r>
              <a:rPr sz="2600" spc="-8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&amp;</a:t>
            </a:r>
            <a:r>
              <a:rPr sz="2600" spc="-5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Objectives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461261"/>
            <a:ext cx="994092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Part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2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secures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enterprise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network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built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Part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1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by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introducing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centrally-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infrastructure.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0219" y="2187067"/>
            <a:ext cx="4995545" cy="17621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solidFill>
                  <a:srgbClr val="2D6CA6"/>
                </a:solidFill>
                <a:latin typeface="Cambria"/>
                <a:cs typeface="Cambria"/>
              </a:rPr>
              <a:t>What</a:t>
            </a:r>
            <a:r>
              <a:rPr sz="1600" b="1" spc="-55" dirty="0">
                <a:solidFill>
                  <a:srgbClr val="2D6CA6"/>
                </a:solidFill>
                <a:latin typeface="Cambria"/>
                <a:cs typeface="Cambria"/>
              </a:rPr>
              <a:t> </a:t>
            </a:r>
            <a:r>
              <a:rPr sz="1600" b="1" dirty="0">
                <a:solidFill>
                  <a:srgbClr val="2D6CA6"/>
                </a:solidFill>
                <a:latin typeface="Cambria"/>
                <a:cs typeface="Cambria"/>
              </a:rPr>
              <a:t>was</a:t>
            </a:r>
            <a:r>
              <a:rPr sz="1600" b="1" spc="-45" dirty="0">
                <a:solidFill>
                  <a:srgbClr val="2D6CA6"/>
                </a:solidFill>
                <a:latin typeface="Cambria"/>
                <a:cs typeface="Cambria"/>
              </a:rPr>
              <a:t> </a:t>
            </a:r>
            <a:r>
              <a:rPr sz="1600" b="1" spc="-10" dirty="0">
                <a:solidFill>
                  <a:srgbClr val="2D6CA6"/>
                </a:solidFill>
                <a:latin typeface="Cambria"/>
                <a:cs typeface="Cambria"/>
              </a:rPr>
              <a:t>implemented</a:t>
            </a:r>
            <a:endParaRPr sz="1600">
              <a:latin typeface="Cambria"/>
              <a:cs typeface="Cambria"/>
            </a:endParaRPr>
          </a:p>
          <a:p>
            <a:pPr marL="215265" indent="-203200">
              <a:lnSpc>
                <a:spcPct val="100000"/>
              </a:lnSpc>
              <a:spcBef>
                <a:spcPts val="1195"/>
              </a:spcBef>
              <a:buChar char="•"/>
              <a:tabLst>
                <a:tab pos="215900" algn="l"/>
              </a:tabLst>
            </a:pP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Deployed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&amp;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configured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450" spc="-50" dirty="0">
                <a:solidFill>
                  <a:srgbClr val="223140"/>
                </a:solidFill>
                <a:latin typeface="Calibri"/>
                <a:cs typeface="Calibri"/>
              </a:rPr>
              <a:t>GW,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SMS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A-GUI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(SmartConsole)</a:t>
            </a:r>
            <a:endParaRPr sz="145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Established</a:t>
            </a:r>
            <a:r>
              <a:rPr sz="145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SIC</a:t>
            </a:r>
            <a:r>
              <a:rPr sz="145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trust</a:t>
            </a:r>
            <a:r>
              <a:rPr sz="145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45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applied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45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45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licenses</a:t>
            </a:r>
            <a:endParaRPr sz="145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Built</a:t>
            </a:r>
            <a:r>
              <a:rPr sz="145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enforced</a:t>
            </a:r>
            <a:r>
              <a:rPr sz="145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firewall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(Access</a:t>
            </a:r>
            <a:r>
              <a:rPr sz="145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Control)</a:t>
            </a:r>
            <a:r>
              <a:rPr sz="145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endParaRPr sz="145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Enabled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IPS,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Anti-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Virus</a:t>
            </a:r>
            <a:r>
              <a:rPr sz="145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Anti-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Bot</a:t>
            </a:r>
            <a:r>
              <a:rPr sz="14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223140"/>
                </a:solidFill>
                <a:latin typeface="Calibri"/>
                <a:cs typeface="Calibri"/>
              </a:rPr>
              <a:t>threat</a:t>
            </a:r>
            <a:r>
              <a:rPr sz="1450" spc="-10" dirty="0">
                <a:solidFill>
                  <a:srgbClr val="223140"/>
                </a:solidFill>
                <a:latin typeface="Calibri"/>
                <a:cs typeface="Calibri"/>
              </a:rPr>
              <a:t> prevention</a:t>
            </a:r>
            <a:endParaRPr sz="145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348729" y="2142489"/>
            <a:ext cx="5344160" cy="3716020"/>
            <a:chOff x="6348729" y="2142489"/>
            <a:chExt cx="5344160" cy="3716020"/>
          </a:xfrm>
        </p:grpSpPr>
        <p:sp>
          <p:nvSpPr>
            <p:cNvPr id="7" name="object 7"/>
            <p:cNvSpPr/>
            <p:nvPr/>
          </p:nvSpPr>
          <p:spPr>
            <a:xfrm>
              <a:off x="6355079" y="2148839"/>
              <a:ext cx="5331460" cy="3703320"/>
            </a:xfrm>
            <a:custGeom>
              <a:avLst/>
              <a:gdLst/>
              <a:ahLst/>
              <a:cxnLst/>
              <a:rect l="l" t="t" r="r" b="b"/>
              <a:pathLst>
                <a:path w="5331459" h="3703320">
                  <a:moveTo>
                    <a:pt x="5257800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1"/>
                  </a:lnTo>
                  <a:lnTo>
                    <a:pt x="0" y="3630180"/>
                  </a:lnTo>
                  <a:lnTo>
                    <a:pt x="5750" y="3658646"/>
                  </a:lnTo>
                  <a:lnTo>
                    <a:pt x="21431" y="3681895"/>
                  </a:lnTo>
                  <a:lnTo>
                    <a:pt x="44684" y="3697571"/>
                  </a:lnTo>
                  <a:lnTo>
                    <a:pt x="73152" y="3703320"/>
                  </a:lnTo>
                  <a:lnTo>
                    <a:pt x="5257800" y="3703320"/>
                  </a:lnTo>
                  <a:lnTo>
                    <a:pt x="5286267" y="3697571"/>
                  </a:lnTo>
                  <a:lnTo>
                    <a:pt x="5309520" y="3681895"/>
                  </a:lnTo>
                  <a:lnTo>
                    <a:pt x="5325201" y="3658646"/>
                  </a:lnTo>
                  <a:lnTo>
                    <a:pt x="5330952" y="3630180"/>
                  </a:lnTo>
                  <a:lnTo>
                    <a:pt x="5330952" y="73151"/>
                  </a:lnTo>
                  <a:lnTo>
                    <a:pt x="5325201" y="44684"/>
                  </a:lnTo>
                  <a:lnTo>
                    <a:pt x="5309520" y="21431"/>
                  </a:lnTo>
                  <a:lnTo>
                    <a:pt x="5286267" y="5750"/>
                  </a:lnTo>
                  <a:lnTo>
                    <a:pt x="5257800" y="0"/>
                  </a:lnTo>
                  <a:close/>
                </a:path>
              </a:pathLst>
            </a:custGeom>
            <a:solidFill>
              <a:srgbClr val="ECF0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355079" y="2148839"/>
              <a:ext cx="5331460" cy="3703320"/>
            </a:xfrm>
            <a:custGeom>
              <a:avLst/>
              <a:gdLst/>
              <a:ahLst/>
              <a:cxnLst/>
              <a:rect l="l" t="t" r="r" b="b"/>
              <a:pathLst>
                <a:path w="5331459" h="3703320">
                  <a:moveTo>
                    <a:pt x="0" y="73151"/>
                  </a:moveTo>
                  <a:lnTo>
                    <a:pt x="5750" y="44684"/>
                  </a:lnTo>
                  <a:lnTo>
                    <a:pt x="21431" y="21431"/>
                  </a:lnTo>
                  <a:lnTo>
                    <a:pt x="44684" y="5750"/>
                  </a:lnTo>
                  <a:lnTo>
                    <a:pt x="73152" y="0"/>
                  </a:lnTo>
                  <a:lnTo>
                    <a:pt x="5257800" y="0"/>
                  </a:lnTo>
                  <a:lnTo>
                    <a:pt x="5286267" y="5750"/>
                  </a:lnTo>
                  <a:lnTo>
                    <a:pt x="5309520" y="21431"/>
                  </a:lnTo>
                  <a:lnTo>
                    <a:pt x="5325201" y="44684"/>
                  </a:lnTo>
                  <a:lnTo>
                    <a:pt x="5330952" y="73151"/>
                  </a:lnTo>
                  <a:lnTo>
                    <a:pt x="5330952" y="3630180"/>
                  </a:lnTo>
                  <a:lnTo>
                    <a:pt x="5325201" y="3658646"/>
                  </a:lnTo>
                  <a:lnTo>
                    <a:pt x="5309520" y="3681895"/>
                  </a:lnTo>
                  <a:lnTo>
                    <a:pt x="5286267" y="3697571"/>
                  </a:lnTo>
                  <a:lnTo>
                    <a:pt x="5257800" y="3703320"/>
                  </a:lnTo>
                  <a:lnTo>
                    <a:pt x="73152" y="3703320"/>
                  </a:lnTo>
                  <a:lnTo>
                    <a:pt x="44684" y="3697571"/>
                  </a:lnTo>
                  <a:lnTo>
                    <a:pt x="21431" y="3681895"/>
                  </a:lnTo>
                  <a:lnTo>
                    <a:pt x="5750" y="3658646"/>
                  </a:lnTo>
                  <a:lnTo>
                    <a:pt x="0" y="3630180"/>
                  </a:lnTo>
                  <a:lnTo>
                    <a:pt x="0" y="73151"/>
                  </a:lnTo>
                  <a:close/>
                </a:path>
              </a:pathLst>
            </a:custGeom>
            <a:ln w="12699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571868" y="2324226"/>
            <a:ext cx="217106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solidFill>
                  <a:srgbClr val="2D6CA6"/>
                </a:solidFill>
                <a:latin typeface="Cambria"/>
                <a:cs typeface="Cambria"/>
              </a:rPr>
              <a:t>Check</a:t>
            </a:r>
            <a:r>
              <a:rPr sz="1600" b="1" spc="-65" dirty="0">
                <a:solidFill>
                  <a:srgbClr val="2D6CA6"/>
                </a:solidFill>
                <a:latin typeface="Cambria"/>
                <a:cs typeface="Cambria"/>
              </a:rPr>
              <a:t> </a:t>
            </a:r>
            <a:r>
              <a:rPr sz="1600" b="1" dirty="0">
                <a:solidFill>
                  <a:srgbClr val="2D6CA6"/>
                </a:solidFill>
                <a:latin typeface="Cambria"/>
                <a:cs typeface="Cambria"/>
              </a:rPr>
              <a:t>Point</a:t>
            </a:r>
            <a:r>
              <a:rPr sz="1600" b="1" spc="-65" dirty="0">
                <a:solidFill>
                  <a:srgbClr val="2D6CA6"/>
                </a:solidFill>
                <a:latin typeface="Cambria"/>
                <a:cs typeface="Cambria"/>
              </a:rPr>
              <a:t> </a:t>
            </a:r>
            <a:r>
              <a:rPr sz="1600" b="1" spc="-10" dirty="0">
                <a:solidFill>
                  <a:srgbClr val="2D6CA6"/>
                </a:solidFill>
                <a:latin typeface="Cambria"/>
                <a:cs typeface="Cambria"/>
              </a:rPr>
              <a:t>appliances</a:t>
            </a:r>
            <a:endParaRPr sz="1600">
              <a:latin typeface="Cambria"/>
              <a:cs typeface="Cambria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10" name="object 10"/>
          <p:cNvSpPr txBox="1"/>
          <p:nvPr/>
        </p:nvSpPr>
        <p:spPr>
          <a:xfrm>
            <a:off x="6571868" y="2978023"/>
            <a:ext cx="511809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1F3863"/>
                </a:solidFill>
                <a:latin typeface="Calibri"/>
                <a:cs typeface="Calibri"/>
              </a:rPr>
              <a:t>A-</a:t>
            </a:r>
            <a:r>
              <a:rPr sz="1400" b="1" spc="-25" dirty="0">
                <a:solidFill>
                  <a:srgbClr val="1F3863"/>
                </a:solidFill>
                <a:latin typeface="Calibri"/>
                <a:cs typeface="Calibri"/>
              </a:rPr>
              <a:t>SMS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23429" y="2992627"/>
            <a:ext cx="1894839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25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25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Server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870183" y="2992627"/>
            <a:ext cx="708660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10.1.1.101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71868" y="3691509"/>
            <a:ext cx="46545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1F3863"/>
                </a:solidFill>
                <a:latin typeface="Calibri"/>
                <a:cs typeface="Calibri"/>
              </a:rPr>
              <a:t>A-</a:t>
            </a:r>
            <a:r>
              <a:rPr sz="1400" b="1" spc="-25" dirty="0">
                <a:solidFill>
                  <a:srgbClr val="1F3863"/>
                </a:solidFill>
                <a:latin typeface="Calibri"/>
                <a:cs typeface="Calibri"/>
              </a:rPr>
              <a:t>GW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23429" y="3705859"/>
            <a:ext cx="1144270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25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031728" y="3705859"/>
            <a:ext cx="547370" cy="215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10.1.1.1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571868" y="4404740"/>
            <a:ext cx="46609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1F3863"/>
                </a:solidFill>
                <a:latin typeface="Calibri"/>
                <a:cs typeface="Calibri"/>
              </a:rPr>
              <a:t>A-</a:t>
            </a:r>
            <a:r>
              <a:rPr sz="1400" b="1" spc="-25" dirty="0">
                <a:solidFill>
                  <a:srgbClr val="1F3863"/>
                </a:solidFill>
                <a:latin typeface="Calibri"/>
                <a:cs typeface="Calibri"/>
              </a:rPr>
              <a:t>GUI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623429" y="4418787"/>
            <a:ext cx="172529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dirty="0">
                <a:solidFill>
                  <a:srgbClr val="223140"/>
                </a:solidFill>
                <a:latin typeface="Calibri"/>
                <a:cs typeface="Calibri"/>
              </a:rPr>
              <a:t>SmartConsole</a:t>
            </a:r>
            <a:r>
              <a:rPr sz="125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workstation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870183" y="4418787"/>
            <a:ext cx="70929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10" dirty="0">
                <a:solidFill>
                  <a:srgbClr val="223140"/>
                </a:solidFill>
                <a:latin typeface="Calibri"/>
                <a:cs typeface="Calibri"/>
              </a:rPr>
              <a:t>10.1.1.201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571868" y="5286502"/>
            <a:ext cx="434340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All</a:t>
            </a:r>
            <a:r>
              <a:rPr sz="11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appliances</a:t>
            </a:r>
            <a:r>
              <a:rPr sz="11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run</a:t>
            </a:r>
            <a:r>
              <a:rPr sz="11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Gaia</a:t>
            </a:r>
            <a:r>
              <a:rPr sz="11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R81.20</a:t>
            </a:r>
            <a:r>
              <a:rPr sz="11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on</a:t>
            </a:r>
            <a:r>
              <a:rPr sz="11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the</a:t>
            </a:r>
            <a:r>
              <a:rPr sz="11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10.1.1.0/24</a:t>
            </a:r>
            <a:r>
              <a:rPr sz="11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150" i="1" dirty="0">
                <a:solidFill>
                  <a:srgbClr val="6B7684"/>
                </a:solidFill>
                <a:latin typeface="Calibri"/>
                <a:cs typeface="Calibri"/>
              </a:rPr>
              <a:t>management</a:t>
            </a:r>
            <a:r>
              <a:rPr sz="1150" i="1" spc="-10" dirty="0">
                <a:solidFill>
                  <a:srgbClr val="6B7684"/>
                </a:solidFill>
                <a:latin typeface="Calibri"/>
                <a:cs typeface="Calibri"/>
              </a:rPr>
              <a:t> network.</a:t>
            </a:r>
            <a:endParaRPr sz="11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3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63652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Lab </a:t>
            </a:r>
            <a:r>
              <a:rPr sz="2600" spc="-10" dirty="0">
                <a:solidFill>
                  <a:srgbClr val="1F3863"/>
                </a:solidFill>
              </a:rPr>
              <a:t>Environment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08120" cy="1931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7048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Topology</a:t>
            </a:r>
            <a:r>
              <a:rPr sz="1500" spc="-6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deployed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Oracle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VirtualBox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required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virtual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machines.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Three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appliances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added: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SMS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(management),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(gateway)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GUI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(SmartConsole).</a:t>
            </a:r>
            <a:endParaRPr sz="1500">
              <a:latin typeface="Calibri"/>
              <a:cs typeface="Calibri"/>
            </a:endParaRPr>
          </a:p>
          <a:p>
            <a:pPr marL="215265" marR="5257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All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linked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10.1.1.0/24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management segment.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939788" y="5407278"/>
            <a:ext cx="270827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VirtualBox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Manager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deployed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virtual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machines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4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68224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Installing</a:t>
            </a:r>
            <a:r>
              <a:rPr sz="2600" spc="-3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Gaia</a:t>
            </a:r>
            <a:r>
              <a:rPr sz="2600" spc="-35" dirty="0">
                <a:solidFill>
                  <a:srgbClr val="1F3863"/>
                </a:solidFill>
              </a:rPr>
              <a:t> </a:t>
            </a:r>
            <a:r>
              <a:rPr sz="2600" spc="-25" dirty="0">
                <a:solidFill>
                  <a:srgbClr val="1F3863"/>
                </a:solidFill>
              </a:rPr>
              <a:t>OS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895090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R81.20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A-SMS and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from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ISO.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ISO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mounted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virtual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optical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drive.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Each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appliance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64-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bit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before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installation.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009892" y="5407278"/>
            <a:ext cx="256794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Mounting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the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Check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Point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R81.20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ISO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to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SMS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5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99847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Gaia</a:t>
            </a:r>
            <a:r>
              <a:rPr sz="2600" spc="-4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OS</a:t>
            </a:r>
            <a:r>
              <a:rPr sz="2600" spc="-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Installation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641725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R81.20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installing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appliance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(pre-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installation</a:t>
            </a:r>
            <a:r>
              <a:rPr sz="1500" spc="-7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stage).</a:t>
            </a:r>
            <a:endParaRPr sz="1500">
              <a:latin typeface="Calibri"/>
              <a:cs typeface="Calibri"/>
            </a:endParaRPr>
          </a:p>
          <a:p>
            <a:pPr marL="215265" marR="24193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Disk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partitioning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package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installation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performed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automatically.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System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reboots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into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once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complete.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30059" y="5407278"/>
            <a:ext cx="292989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Check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Point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Gaia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R81.20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OS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installation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progress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6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57949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Gaia</a:t>
            </a:r>
            <a:r>
              <a:rPr sz="2600" spc="-3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Installed</a:t>
            </a:r>
            <a:r>
              <a:rPr sz="2600" spc="-2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&amp;</a:t>
            </a:r>
            <a:r>
              <a:rPr sz="2600" spc="-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Booted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763645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24765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After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installation,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R81.20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boots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console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login.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Administrator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signs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 the credentials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set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during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install.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Confirms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successful Gaia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deployment.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195819" y="5407278"/>
            <a:ext cx="219837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A-SMS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booted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into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Gaia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console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login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7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49821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Network</a:t>
            </a:r>
            <a:r>
              <a:rPr sz="2600" spc="-13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Configuration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79158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9334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Each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adapter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attached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correct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internal segment.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SMS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&amp;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GUI on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IntCP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(10.1.1.0/24).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bridges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IntCP,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Swansea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LAN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(192.168.1.254),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London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link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(20.0.0.1/30)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Internet.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668516" y="5407278"/>
            <a:ext cx="325183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A-SMS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network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adapter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on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the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IntCP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management</a:t>
            </a:r>
            <a:r>
              <a:rPr sz="1050" i="1" spc="-4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segment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8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653605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First</a:t>
            </a:r>
            <a:r>
              <a:rPr sz="2600" spc="-4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Time</a:t>
            </a:r>
            <a:r>
              <a:rPr sz="2600" spc="-4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Wizard</a:t>
            </a:r>
            <a:r>
              <a:rPr sz="2600" spc="-2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—</a:t>
            </a:r>
            <a:r>
              <a:rPr sz="2600" spc="-2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Security</a:t>
            </a:r>
            <a:r>
              <a:rPr sz="2600" spc="-2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Management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982085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defined as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server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(Security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unchecked).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Configured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Primary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server.</a:t>
            </a:r>
            <a:endParaRPr sz="1500">
              <a:latin typeface="Calibri"/>
              <a:cs typeface="Calibri"/>
            </a:endParaRPr>
          </a:p>
          <a:p>
            <a:pPr marL="215265" marR="26733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through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First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Time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Configuration Wizard.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54443" y="5407278"/>
            <a:ext cx="287782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First</a:t>
            </a:r>
            <a:r>
              <a:rPr sz="1050" i="1" spc="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Time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Wizard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Management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(Primary)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1997" y="560578"/>
            <a:ext cx="1682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5" dirty="0">
                <a:solidFill>
                  <a:srgbClr val="FFFFFF"/>
                </a:solidFill>
                <a:latin typeface="Cambria"/>
                <a:cs typeface="Cambria"/>
              </a:rPr>
              <a:t>9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540448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Creating</a:t>
            </a:r>
            <a:r>
              <a:rPr sz="2600" spc="-5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the</a:t>
            </a:r>
            <a:r>
              <a:rPr sz="2600" spc="-6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Administrator</a:t>
            </a:r>
            <a:r>
              <a:rPr sz="2600" spc="-6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Account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34154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dedicated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SmartConsole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administrator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created: diya_2523935.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Strong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password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(strength: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Good).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This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account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is used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log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SmartConsole.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19392" y="5407278"/>
            <a:ext cx="294894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Management Administrator</a:t>
            </a:r>
            <a:r>
              <a:rPr sz="1050" i="1" spc="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diya_2523935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10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470090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First</a:t>
            </a:r>
            <a:r>
              <a:rPr sz="2600" spc="-4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Time</a:t>
            </a:r>
            <a:r>
              <a:rPr sz="2600" spc="-4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Wizard</a:t>
            </a:r>
            <a:r>
              <a:rPr sz="2600" spc="-3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—</a:t>
            </a:r>
            <a:r>
              <a:rPr sz="2600" spc="-3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Summary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6068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Wizard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summary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confirms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'Primary</a:t>
            </a:r>
            <a:r>
              <a:rPr sz="1500" spc="-6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Security Management'.</a:t>
            </a:r>
            <a:endParaRPr sz="1500">
              <a:latin typeface="Calibri"/>
              <a:cs typeface="Calibri"/>
            </a:endParaRPr>
          </a:p>
          <a:p>
            <a:pPr marL="215265" marR="952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Configuration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applied</a:t>
            </a:r>
            <a:r>
              <a:rPr sz="1500" spc="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management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server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initialised.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627368" y="5407278"/>
            <a:ext cx="33343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First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Time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Wizard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summary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Primary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Management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11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611505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Management</a:t>
            </a:r>
            <a:r>
              <a:rPr sz="2600" spc="-8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Server</a:t>
            </a:r>
            <a:r>
              <a:rPr sz="2600" spc="-6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—</a:t>
            </a:r>
            <a:r>
              <a:rPr sz="2600" spc="-5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System</a:t>
            </a:r>
            <a:r>
              <a:rPr sz="2600" spc="-6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Overview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825875" cy="1931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live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server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(R81.20,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64-bit).</a:t>
            </a:r>
            <a:endParaRPr sz="1500">
              <a:latin typeface="Calibri"/>
              <a:cs typeface="Calibri"/>
            </a:endParaRPr>
          </a:p>
          <a:p>
            <a:pPr marL="215265" marR="267970" indent="-203200" algn="just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System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Overview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lists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available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blades: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Firewall,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IPS,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VPN,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Virus,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Bot,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URL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Filtering.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'No</a:t>
            </a:r>
            <a:r>
              <a:rPr sz="1500" spc="-6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new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recommended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updates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detected'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—</a:t>
            </a:r>
            <a:endParaRPr sz="1500">
              <a:latin typeface="Calibri"/>
              <a:cs typeface="Calibri"/>
            </a:endParaRPr>
          </a:p>
          <a:p>
            <a:pPr marL="215265">
              <a:lnSpc>
                <a:spcPct val="100000"/>
              </a:lnSpc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system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healthy.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622795" y="5407278"/>
            <a:ext cx="334137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A-SMS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Gaia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Portal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Management</a:t>
            </a:r>
            <a:r>
              <a:rPr sz="1050" i="1" spc="-5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System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Overview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12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64934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Installing</a:t>
            </a:r>
            <a:r>
              <a:rPr sz="2600" spc="-1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SmartConsole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75429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SmartConsole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R81.20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GUI</a:t>
            </a:r>
            <a:r>
              <a:rPr sz="1500" spc="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workstation.</a:t>
            </a:r>
            <a:endParaRPr sz="1500">
              <a:latin typeface="Calibri"/>
              <a:cs typeface="Calibri"/>
            </a:endParaRPr>
          </a:p>
          <a:p>
            <a:pPr marL="215265" marR="19939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SmartConsole</a:t>
            </a:r>
            <a:r>
              <a:rPr sz="1500" spc="-6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central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client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for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managing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whole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infrastructure.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28535" y="5407278"/>
            <a:ext cx="293179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SmartConsole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R81.20</a:t>
            </a:r>
            <a:r>
              <a:rPr sz="1050" i="1" spc="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installation</a:t>
            </a:r>
            <a:r>
              <a:rPr sz="1050" i="1" spc="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completed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on</a:t>
            </a:r>
            <a:r>
              <a:rPr sz="1050" i="1" spc="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GUI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13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04609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SmartConsole</a:t>
            </a:r>
            <a:r>
              <a:rPr sz="2600" spc="-114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Login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00500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Logged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into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server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(10.1.1.101)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from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SmartConsole.</a:t>
            </a:r>
            <a:endParaRPr sz="1500">
              <a:latin typeface="Calibri"/>
              <a:cs typeface="Calibri"/>
            </a:endParaRPr>
          </a:p>
          <a:p>
            <a:pPr marL="215265" marR="1701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Using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administrator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account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diya_2523935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created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wizard.</a:t>
            </a:r>
            <a:endParaRPr sz="1500">
              <a:latin typeface="Calibri"/>
              <a:cs typeface="Calibri"/>
            </a:endParaRPr>
          </a:p>
          <a:p>
            <a:pPr marL="215265" marR="63563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Provides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central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and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monitoring.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676135" y="5407278"/>
            <a:ext cx="323659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SmartConsole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login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as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diya_2523935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to A-SMS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(10.1.1.101)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14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44157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Gaia</a:t>
            </a:r>
            <a:r>
              <a:rPr sz="2600" spc="-90" dirty="0">
                <a:solidFill>
                  <a:srgbClr val="1F3863"/>
                </a:solidFill>
              </a:rPr>
              <a:t> </a:t>
            </a:r>
            <a:r>
              <a:rPr sz="2600" spc="-20" dirty="0">
                <a:solidFill>
                  <a:srgbClr val="1F3863"/>
                </a:solidFill>
              </a:rPr>
              <a:t>Web</a:t>
            </a:r>
            <a:r>
              <a:rPr sz="2600" spc="-6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Portal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0050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7620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R81.20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web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portal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used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administer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each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appliance.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HTTPS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access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using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admin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credentials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during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install.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Interface</a:t>
            </a:r>
            <a:r>
              <a:rPr sz="1500" spc="-6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system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settings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managed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here.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73797" y="5407278"/>
            <a:ext cx="204025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Gaia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Portal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R81.20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appliance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login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15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03149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10" dirty="0">
                <a:solidFill>
                  <a:srgbClr val="1F3863"/>
                </a:solidFill>
              </a:rPr>
              <a:t>A-</a:t>
            </a:r>
            <a:r>
              <a:rPr sz="2600" dirty="0">
                <a:solidFill>
                  <a:srgbClr val="1F3863"/>
                </a:solidFill>
              </a:rPr>
              <a:t>GW</a:t>
            </a:r>
            <a:r>
              <a:rPr sz="2600" spc="-4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Gaia</a:t>
            </a:r>
            <a:r>
              <a:rPr sz="2600" spc="-6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Installed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6082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13271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complete;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console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prompts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to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finish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First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Time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Wizard.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Interfaces</a:t>
            </a:r>
            <a:r>
              <a:rPr sz="1500" spc="-7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present: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IntCP,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IntSwa,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ExtLCD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NAT.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Ready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for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configuration.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706616" y="5407278"/>
            <a:ext cx="317563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A-GW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installed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interfaces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IntCP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/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IntSwa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/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ExtLCD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/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NAT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16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427037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Creating</a:t>
            </a:r>
            <a:r>
              <a:rPr sz="2600" spc="-4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the</a:t>
            </a:r>
            <a:r>
              <a:rPr sz="2600" spc="-65" dirty="0">
                <a:solidFill>
                  <a:srgbClr val="1F3863"/>
                </a:solidFill>
              </a:rPr>
              <a:t> </a:t>
            </a:r>
            <a:r>
              <a:rPr sz="2600" spc="-25" dirty="0">
                <a:solidFill>
                  <a:srgbClr val="1F3863"/>
                </a:solidFill>
              </a:rPr>
              <a:t>Gateway</a:t>
            </a:r>
            <a:r>
              <a:rPr sz="2600" spc="-6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Object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89001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added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Check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Point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object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SmartConsole.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Open-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server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platform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static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10.1.1.1.</a:t>
            </a:r>
            <a:endParaRPr sz="1500">
              <a:latin typeface="Calibri"/>
              <a:cs typeface="Calibri"/>
            </a:endParaRPr>
          </a:p>
          <a:p>
            <a:pPr marL="215265" marR="3683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First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step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bringing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under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central management.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077202" y="5407278"/>
            <a:ext cx="243205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Gateway</a:t>
            </a:r>
            <a:r>
              <a:rPr sz="1050" i="1" spc="-5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creation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wizard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A-GW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(10.1.1.1)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17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529590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10" dirty="0">
                <a:solidFill>
                  <a:srgbClr val="1F3863"/>
                </a:solidFill>
              </a:rPr>
              <a:t>A-</a:t>
            </a:r>
            <a:r>
              <a:rPr sz="2600" dirty="0">
                <a:solidFill>
                  <a:srgbClr val="1F3863"/>
                </a:solidFill>
              </a:rPr>
              <a:t>GW</a:t>
            </a:r>
            <a:r>
              <a:rPr sz="2600" spc="-4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Security</a:t>
            </a:r>
            <a:r>
              <a:rPr sz="2600" spc="-60" dirty="0">
                <a:solidFill>
                  <a:srgbClr val="1F3863"/>
                </a:solidFill>
              </a:rPr>
              <a:t> </a:t>
            </a:r>
            <a:r>
              <a:rPr sz="2600" spc="-25" dirty="0">
                <a:solidFill>
                  <a:srgbClr val="1F3863"/>
                </a:solidFill>
              </a:rPr>
              <a:t>Gateway</a:t>
            </a:r>
            <a:r>
              <a:rPr sz="2600" spc="-5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Configured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79793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3175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configured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as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via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its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Gaia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First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Time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Wizard.</a:t>
            </a:r>
            <a:endParaRPr sz="1500">
              <a:latin typeface="Calibri"/>
              <a:cs typeface="Calibri"/>
            </a:endParaRPr>
          </a:p>
          <a:p>
            <a:pPr marL="215265" marR="252729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Interfaces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(eth0–eth3)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rebooted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apply.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Ready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establish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trust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management server.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766052" y="5407278"/>
            <a:ext cx="305562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A-GW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First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Time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Wizard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Gateway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configured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18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565277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Secure</a:t>
            </a:r>
            <a:r>
              <a:rPr sz="2600" spc="-8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Internal</a:t>
            </a:r>
            <a:r>
              <a:rPr sz="2600" spc="-5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Communication</a:t>
            </a:r>
            <a:r>
              <a:rPr sz="2600" spc="-7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(SIC)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90334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Certificate-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based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trust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established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between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server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gateway.</a:t>
            </a:r>
            <a:endParaRPr sz="1500">
              <a:latin typeface="Calibri"/>
              <a:cs typeface="Calibri"/>
            </a:endParaRPr>
          </a:p>
          <a:p>
            <a:pPr marL="215265" marR="22606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One-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time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activation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key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used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initialise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secure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channel.</a:t>
            </a:r>
            <a:endParaRPr sz="1500">
              <a:latin typeface="Calibri"/>
              <a:cs typeface="Calibri"/>
            </a:endParaRPr>
          </a:p>
          <a:p>
            <a:pPr marL="215265" marR="37846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Status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verified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as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'Communicating'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—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Trust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established.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012940" y="5407278"/>
            <a:ext cx="256413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SIC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status: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Communicating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Trust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established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19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808729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5" dirty="0">
                <a:solidFill>
                  <a:srgbClr val="1F3863"/>
                </a:solidFill>
              </a:rPr>
              <a:t>Gateway</a:t>
            </a:r>
            <a:r>
              <a:rPr sz="2600" spc="-10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Software</a:t>
            </a:r>
            <a:r>
              <a:rPr sz="2600" spc="-9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Blades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5511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Access-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blades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enabled on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GW:</a:t>
            </a:r>
            <a:r>
              <a:rPr sz="1500" spc="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Firewall,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IPSec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VPN,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Application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Control,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URL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Filtering.</a:t>
            </a:r>
            <a:endParaRPr sz="1500">
              <a:latin typeface="Calibri"/>
              <a:cs typeface="Calibri"/>
            </a:endParaRPr>
          </a:p>
          <a:p>
            <a:pPr marL="215265" marR="11430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Threat-prevention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blades added: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IPS,</a:t>
            </a:r>
            <a:r>
              <a:rPr sz="1500" spc="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Anti-Virus, Anti-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Bot.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Provides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layered,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defence-in-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depth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protection.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938264" y="5407278"/>
            <a:ext cx="27120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A-GW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gateway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object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enabled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software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blades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20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74447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Applying</a:t>
            </a:r>
            <a:r>
              <a:rPr sz="2600" spc="-12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Licenses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980179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19685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Licenses applied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through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SmartUpdate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→</a:t>
            </a:r>
            <a:r>
              <a:rPr sz="1500" spc="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Add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License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→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From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File.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license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files</a:t>
            </a:r>
            <a:r>
              <a:rPr sz="1500" spc="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imported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into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repository.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994652" y="5407278"/>
            <a:ext cx="259969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SmartUpdate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adding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Check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Point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license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files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21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512826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Licensing</a:t>
            </a:r>
            <a:r>
              <a:rPr sz="2600" spc="-8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—</a:t>
            </a:r>
            <a:r>
              <a:rPr sz="2600" spc="-2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Attached</a:t>
            </a:r>
            <a:r>
              <a:rPr sz="2600" spc="-3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&amp;</a:t>
            </a:r>
            <a:r>
              <a:rPr sz="2600" spc="-2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Contracts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93065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38925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Central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licenses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attached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via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SmartUpdate: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management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(CPSM)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gateway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(CPSG).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Service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contracts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loaded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for 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blades.</a:t>
            </a:r>
            <a:endParaRPr sz="1500">
              <a:latin typeface="Calibri"/>
              <a:cs typeface="Calibri"/>
            </a:endParaRPr>
          </a:p>
          <a:p>
            <a:pPr marL="215265" marR="41275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Licensing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status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expiry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documented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as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required.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808723" y="5407278"/>
            <a:ext cx="297370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SmartUpdate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licenses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attached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to</a:t>
            </a:r>
            <a:r>
              <a:rPr sz="1050" i="1" spc="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A-SMS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and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GW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22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26060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10" dirty="0">
                <a:solidFill>
                  <a:srgbClr val="1F3863"/>
                </a:solidFill>
              </a:rPr>
              <a:t>Firewall</a:t>
            </a:r>
            <a:r>
              <a:rPr sz="2600" spc="-9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Policy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87159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27749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Access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rule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base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modelled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real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enterprise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security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policy.</a:t>
            </a:r>
            <a:endParaRPr sz="1500">
              <a:latin typeface="Calibri"/>
              <a:cs typeface="Calibri"/>
            </a:endParaRPr>
          </a:p>
          <a:p>
            <a:pPr marL="215265" marR="40830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Allow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ICMP,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HTTP/HTTPS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SSH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(secure, encrypted).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Block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insecure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Telnet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FTP;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explicit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clean-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up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drop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(default-deny).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432296" y="5407278"/>
            <a:ext cx="372491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Access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Control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policy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ICMP/Web/SSH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allowed,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Telnet/FTP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blocked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22</a:t>
            </a:fld>
            <a:endParaRPr spc="-25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23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302831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Installing</a:t>
            </a:r>
            <a:r>
              <a:rPr sz="2600" spc="-2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the</a:t>
            </a:r>
            <a:r>
              <a:rPr sz="2600" spc="-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Policy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76065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Access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Threat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Prevention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selected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for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installation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GW.</a:t>
            </a:r>
            <a:endParaRPr sz="1500">
              <a:latin typeface="Calibri"/>
              <a:cs typeface="Calibri"/>
            </a:endParaRPr>
          </a:p>
          <a:p>
            <a:pPr marL="215265" marR="9588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compiled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pushed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gateway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from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SmartConsole.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647180" y="5407278"/>
            <a:ext cx="32962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Install</a:t>
            </a:r>
            <a:r>
              <a:rPr sz="1050" i="1" spc="-3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Policy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Access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Control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&amp;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Threat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Prevention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on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A-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GW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23</a:t>
            </a:fld>
            <a:endParaRPr spc="-25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24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444182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Policy</a:t>
            </a:r>
            <a:r>
              <a:rPr sz="2600" spc="-8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Installation</a:t>
            </a:r>
            <a:r>
              <a:rPr sz="2600" spc="-70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Succeeded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1383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42164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Access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installed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on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A-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GW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gateway.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gateway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now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actively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enforces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rule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base.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Installation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completed</a:t>
            </a:r>
            <a:r>
              <a:rPr sz="1500" spc="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successfully.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53985" y="5407278"/>
            <a:ext cx="208153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Policy</a:t>
            </a:r>
            <a:r>
              <a:rPr sz="1050" i="1" spc="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installation</a:t>
            </a:r>
            <a:r>
              <a:rPr sz="1050" i="1" spc="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succeeded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on</a:t>
            </a:r>
            <a:r>
              <a:rPr sz="1050" i="1" spc="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A-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GW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24</a:t>
            </a:fld>
            <a:endParaRPr spc="-25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25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287718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0" dirty="0">
                <a:solidFill>
                  <a:srgbClr val="1F3863"/>
                </a:solidFill>
              </a:rPr>
              <a:t>Verifying</a:t>
            </a:r>
            <a:r>
              <a:rPr sz="2600" spc="-5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the</a:t>
            </a:r>
            <a:r>
              <a:rPr sz="2600" spc="-10" dirty="0">
                <a:solidFill>
                  <a:srgbClr val="1F3863"/>
                </a:solidFill>
              </a:rPr>
              <a:t> Rules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980179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ICMP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permitted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—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ping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succeeds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(4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of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4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replies).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Telnet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blocked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—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TCP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port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23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connection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fails.</a:t>
            </a:r>
            <a:endParaRPr sz="1500">
              <a:latin typeface="Calibri"/>
              <a:cs typeface="Calibri"/>
            </a:endParaRPr>
          </a:p>
          <a:p>
            <a:pPr marL="215265" marR="20066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Confirms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firewall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enforcing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as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designed.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924547" y="5407278"/>
            <a:ext cx="273812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Live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test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ICMP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allowed,</a:t>
            </a:r>
            <a:r>
              <a:rPr sz="1050" i="1" spc="-5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Telnet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(port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23)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blocked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25</a:t>
            </a:fld>
            <a:endParaRPr spc="-25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26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1790064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10" dirty="0">
                <a:solidFill>
                  <a:srgbClr val="1F3863"/>
                </a:solidFill>
              </a:rPr>
              <a:t>Traffic</a:t>
            </a:r>
            <a:r>
              <a:rPr sz="2600" spc="-120" dirty="0">
                <a:solidFill>
                  <a:srgbClr val="1F3863"/>
                </a:solidFill>
              </a:rPr>
              <a:t> </a:t>
            </a:r>
            <a:r>
              <a:rPr sz="2600" spc="-20" dirty="0">
                <a:solidFill>
                  <a:srgbClr val="1F3863"/>
                </a:solidFill>
              </a:rPr>
              <a:t>Logs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53204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Logs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&amp;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Monitor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confirms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gateway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is</a:t>
            </a:r>
            <a:r>
              <a:rPr sz="1500" spc="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enforcing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each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rule.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echo-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request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(ICMP)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accepted.</a:t>
            </a:r>
            <a:endParaRPr sz="1500">
              <a:latin typeface="Calibri"/>
              <a:cs typeface="Calibri"/>
            </a:endParaRPr>
          </a:p>
          <a:p>
            <a:pPr marL="215265" marR="21082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telnet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(TCP/23)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dropped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—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matched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Block-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Telnet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rule.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909307" y="5407278"/>
            <a:ext cx="277177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Security</a:t>
            </a:r>
            <a:r>
              <a:rPr sz="1050" i="1" spc="-2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logs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accepted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ICMP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and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dropped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Telnet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26</a:t>
            </a:fld>
            <a:endParaRPr spc="-25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27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622681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Threat</a:t>
            </a:r>
            <a:r>
              <a:rPr sz="2600" spc="-4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Prevention</a:t>
            </a:r>
            <a:r>
              <a:rPr sz="2600" spc="-5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—</a:t>
            </a:r>
            <a:r>
              <a:rPr sz="2600" spc="-20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IPS</a:t>
            </a:r>
            <a:r>
              <a:rPr sz="2600" spc="-1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&amp;</a:t>
            </a:r>
            <a:r>
              <a:rPr sz="2600" spc="-1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Anti-malware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351536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2222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Threat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Prevention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policy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installed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the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Optimized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profile.</a:t>
            </a:r>
            <a:endParaRPr sz="1500">
              <a:latin typeface="Calibri"/>
              <a:cs typeface="Calibri"/>
            </a:endParaRPr>
          </a:p>
          <a:p>
            <a:pPr marL="21526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IPS</a:t>
            </a:r>
            <a:r>
              <a:rPr sz="1500" spc="-4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blocks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network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exploits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intrusions.</a:t>
            </a:r>
            <a:endParaRPr sz="1500">
              <a:latin typeface="Calibri"/>
              <a:cs typeface="Calibri"/>
            </a:endParaRPr>
          </a:p>
          <a:p>
            <a:pPr marL="215265" marR="8001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Virus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Anti-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Bot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stop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malware</a:t>
            </a:r>
            <a:r>
              <a:rPr sz="1500" spc="-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and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infected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hosts.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000747" y="5407278"/>
            <a:ext cx="258699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Threat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Prevention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—</a:t>
            </a:r>
            <a:r>
              <a:rPr sz="1050" i="1" spc="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Optimized</a:t>
            </a:r>
            <a:r>
              <a:rPr sz="1050" i="1" spc="-4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profile</a:t>
            </a:r>
            <a:r>
              <a:rPr sz="1050" i="1" spc="1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installed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27</a:t>
            </a:fld>
            <a:endParaRPr spc="-25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0369" y="560578"/>
            <a:ext cx="31242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25" dirty="0">
                <a:solidFill>
                  <a:srgbClr val="FFFFFF"/>
                </a:solidFill>
                <a:latin typeface="Cambria"/>
                <a:cs typeface="Cambria"/>
              </a:rPr>
              <a:t>28</a:t>
            </a:r>
            <a:endParaRPr sz="1900">
              <a:latin typeface="Cambria"/>
              <a:cs typeface="Cambri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76324" y="525526"/>
            <a:ext cx="430403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solidFill>
                  <a:srgbClr val="1F3863"/>
                </a:solidFill>
              </a:rPr>
              <a:t>Additional</a:t>
            </a:r>
            <a:r>
              <a:rPr sz="2600" spc="-65" dirty="0">
                <a:solidFill>
                  <a:srgbClr val="1F3863"/>
                </a:solidFill>
              </a:rPr>
              <a:t> </a:t>
            </a:r>
            <a:r>
              <a:rPr sz="2600" dirty="0">
                <a:solidFill>
                  <a:srgbClr val="1F3863"/>
                </a:solidFill>
              </a:rPr>
              <a:t>Security</a:t>
            </a:r>
            <a:r>
              <a:rPr sz="2600" spc="-55" dirty="0">
                <a:solidFill>
                  <a:srgbClr val="1F3863"/>
                </a:solidFill>
              </a:rPr>
              <a:t> </a:t>
            </a:r>
            <a:r>
              <a:rPr sz="2600" spc="-10" dirty="0">
                <a:solidFill>
                  <a:srgbClr val="1F3863"/>
                </a:solidFill>
              </a:rPr>
              <a:t>Controls</a:t>
            </a:r>
            <a:endParaRPr sz="2600"/>
          </a:p>
        </p:txBody>
      </p:sp>
      <p:sp>
        <p:nvSpPr>
          <p:cNvPr id="4" name="object 4"/>
          <p:cNvSpPr txBox="1"/>
          <p:nvPr/>
        </p:nvSpPr>
        <p:spPr>
          <a:xfrm>
            <a:off x="490219" y="1575561"/>
            <a:ext cx="408241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253365" indent="-203200">
              <a:lnSpc>
                <a:spcPct val="100000"/>
              </a:lnSpc>
              <a:spcBef>
                <a:spcPts val="100"/>
              </a:spcBef>
              <a:buChar char="•"/>
              <a:tabLst>
                <a:tab pos="215900" algn="l"/>
              </a:tabLst>
            </a:pP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Layered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controls</a:t>
            </a:r>
            <a:r>
              <a:rPr sz="1500" spc="-4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beyond</a:t>
            </a:r>
            <a:r>
              <a:rPr sz="1500" spc="-3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the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firewall: IPS,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Virus,</a:t>
            </a:r>
            <a:r>
              <a:rPr sz="1500" spc="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Anti-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Bot.</a:t>
            </a:r>
            <a:endParaRPr sz="1500">
              <a:latin typeface="Calibri"/>
              <a:cs typeface="Calibri"/>
            </a:endParaRPr>
          </a:p>
          <a:p>
            <a:pPr marL="215265" marR="5080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URL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Filtering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and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Application</a:t>
            </a:r>
            <a:r>
              <a:rPr sz="1500" spc="-5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Control</a:t>
            </a:r>
            <a:r>
              <a:rPr sz="1500" spc="-5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enforce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223140"/>
                </a:solidFill>
                <a:latin typeface="Calibri"/>
                <a:cs typeface="Calibri"/>
              </a:rPr>
              <a:t>user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access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to</a:t>
            </a:r>
            <a:r>
              <a:rPr sz="1500" spc="-1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sites/apps.</a:t>
            </a:r>
            <a:endParaRPr sz="1500">
              <a:latin typeface="Calibri"/>
              <a:cs typeface="Calibri"/>
            </a:endParaRPr>
          </a:p>
          <a:p>
            <a:pPr marL="215265" marR="441325" indent="-203200">
              <a:lnSpc>
                <a:spcPct val="100000"/>
              </a:lnSpc>
              <a:spcBef>
                <a:spcPts val="1200"/>
              </a:spcBef>
              <a:buChar char="•"/>
              <a:tabLst>
                <a:tab pos="215900" algn="l"/>
              </a:tabLst>
            </a:pP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Aligns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with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defence-in-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depth</a:t>
            </a:r>
            <a:r>
              <a:rPr sz="1500" spc="2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(NIST</a:t>
            </a:r>
            <a:r>
              <a:rPr sz="1500" spc="-3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CSF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223140"/>
                </a:solidFill>
                <a:latin typeface="Calibri"/>
                <a:cs typeface="Calibri"/>
              </a:rPr>
              <a:t>/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223140"/>
                </a:solidFill>
                <a:latin typeface="Calibri"/>
                <a:cs typeface="Calibri"/>
              </a:rPr>
              <a:t>ISO </a:t>
            </a:r>
            <a:r>
              <a:rPr sz="1500" spc="-10" dirty="0">
                <a:solidFill>
                  <a:srgbClr val="223140"/>
                </a:solidFill>
                <a:latin typeface="Calibri"/>
                <a:cs typeface="Calibri"/>
              </a:rPr>
              <a:t>27001).</a:t>
            </a:r>
            <a:endParaRPr sz="15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823446" y="1441690"/>
            <a:ext cx="6933565" cy="3960495"/>
            <a:chOff x="4823446" y="1441690"/>
            <a:chExt cx="6933565" cy="396049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823446" y="1441690"/>
              <a:ext cx="6933465" cy="39601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1184" y="1481327"/>
              <a:ext cx="6784848" cy="381152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901184" y="1481327"/>
              <a:ext cx="6784975" cy="3811904"/>
            </a:xfrm>
            <a:custGeom>
              <a:avLst/>
              <a:gdLst/>
              <a:ahLst/>
              <a:cxnLst/>
              <a:rect l="l" t="t" r="r" b="b"/>
              <a:pathLst>
                <a:path w="6784975" h="3811904">
                  <a:moveTo>
                    <a:pt x="0" y="3811524"/>
                  </a:moveTo>
                  <a:lnTo>
                    <a:pt x="6784848" y="3811524"/>
                  </a:lnTo>
                  <a:lnTo>
                    <a:pt x="6784848" y="0"/>
                  </a:lnTo>
                  <a:lnTo>
                    <a:pt x="0" y="0"/>
                  </a:lnTo>
                  <a:lnTo>
                    <a:pt x="0" y="3811524"/>
                  </a:lnTo>
                  <a:close/>
                </a:path>
              </a:pathLst>
            </a:custGeom>
            <a:ln w="12700">
              <a:solidFill>
                <a:srgbClr val="D2D9E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119873" y="5407278"/>
            <a:ext cx="235140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Gateway</a:t>
            </a:r>
            <a:r>
              <a:rPr sz="1050" i="1" spc="-30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Threat</a:t>
            </a:r>
            <a:r>
              <a:rPr sz="1050" i="1" spc="-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Prevention</a:t>
            </a:r>
            <a:r>
              <a:rPr sz="1050" i="1" spc="-2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6B7684"/>
                </a:solidFill>
                <a:latin typeface="Calibri"/>
                <a:cs typeface="Calibri"/>
              </a:rPr>
              <a:t>blades</a:t>
            </a:r>
            <a:r>
              <a:rPr sz="1050" i="1" spc="-15" dirty="0">
                <a:solidFill>
                  <a:srgbClr val="6B7684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6B7684"/>
                </a:solidFill>
                <a:latin typeface="Calibri"/>
                <a:cs typeface="Calibri"/>
              </a:rPr>
              <a:t>enabled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55"/>
              </a:lnSpc>
            </a:pPr>
            <a:r>
              <a:rPr dirty="0"/>
              <a:t>Enterprise</a:t>
            </a:r>
            <a:r>
              <a:rPr spc="-15" dirty="0"/>
              <a:t> </a:t>
            </a:r>
            <a:r>
              <a:rPr dirty="0"/>
              <a:t>Network</a:t>
            </a:r>
            <a:r>
              <a:rPr spc="-25" dirty="0"/>
              <a:t> </a:t>
            </a:r>
            <a:r>
              <a:rPr dirty="0"/>
              <a:t>Security (ACCA7032)</a:t>
            </a:r>
            <a:r>
              <a:rPr spc="150" dirty="0"/>
              <a:t> </a:t>
            </a:r>
            <a:r>
              <a:rPr dirty="0"/>
              <a:t>·</a:t>
            </a:r>
            <a:r>
              <a:rPr spc="155" dirty="0"/>
              <a:t> </a:t>
            </a:r>
            <a:r>
              <a:rPr dirty="0"/>
              <a:t>Part</a:t>
            </a:r>
            <a:r>
              <a:rPr spc="-25" dirty="0"/>
              <a:t> </a:t>
            </a:r>
            <a:r>
              <a:rPr dirty="0"/>
              <a:t>2</a:t>
            </a:r>
            <a:r>
              <a:rPr spc="-15" dirty="0"/>
              <a:t> </a:t>
            </a:r>
            <a:r>
              <a:rPr dirty="0"/>
              <a:t>—</a:t>
            </a:r>
            <a:r>
              <a:rPr spc="-30" dirty="0"/>
              <a:t> </a:t>
            </a:r>
            <a:r>
              <a:rPr dirty="0"/>
              <a:t>Securing</a:t>
            </a:r>
            <a:r>
              <a:rPr spc="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Enterprise </a:t>
            </a:r>
            <a:r>
              <a:rPr spc="-10" dirty="0"/>
              <a:t>Network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955"/>
              </a:lnSpc>
            </a:pPr>
            <a:fld id="{81D60167-4931-47E6-BA6A-407CBD079E47}" type="slidenum">
              <a:rPr spc="-25" dirty="0"/>
              <a:t>28</a:t>
            </a:fld>
            <a:endParaRPr spc="-25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F38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10259" y="709929"/>
            <a:ext cx="2207260" cy="543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Conclusion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5980" y="1798942"/>
            <a:ext cx="9846310" cy="25834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9235">
              <a:lnSpc>
                <a:spcPct val="100000"/>
              </a:lnSpc>
              <a:spcBef>
                <a:spcPts val="105"/>
              </a:spcBef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Management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server</a:t>
            </a:r>
            <a:r>
              <a:rPr sz="1700" spc="-5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and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gateway</a:t>
            </a:r>
            <a:r>
              <a:rPr sz="1700" spc="-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deployed,</a:t>
            </a:r>
            <a:r>
              <a:rPr sz="1700" spc="-4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configured</a:t>
            </a:r>
            <a:r>
              <a:rPr sz="1700" spc="-4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and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licensed</a:t>
            </a:r>
            <a:r>
              <a:rPr sz="1700" spc="-6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on</a:t>
            </a:r>
            <a:r>
              <a:rPr sz="1700" spc="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Gaia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C8D5EA"/>
                </a:solidFill>
                <a:latin typeface="Calibri"/>
                <a:cs typeface="Calibri"/>
              </a:rPr>
              <a:t>R81.20.</a:t>
            </a:r>
            <a:endParaRPr sz="1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8D5EA"/>
              </a:buClr>
              <a:buFont typeface="Calibri"/>
              <a:buChar char="•"/>
            </a:pPr>
            <a:endParaRPr sz="1300" dirty="0">
              <a:latin typeface="Calibri"/>
              <a:cs typeface="Calibri"/>
            </a:endParaRPr>
          </a:p>
          <a:p>
            <a:pPr marL="241300" indent="-229235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Secure</a:t>
            </a:r>
            <a:r>
              <a:rPr sz="1700" spc="-4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Internal</a:t>
            </a:r>
            <a:r>
              <a:rPr sz="1700" spc="-5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Communication</a:t>
            </a:r>
            <a:r>
              <a:rPr sz="1700" spc="-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(SIC)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established</a:t>
            </a:r>
            <a:r>
              <a:rPr sz="1700" spc="-2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between</a:t>
            </a:r>
            <a:r>
              <a:rPr sz="1700" spc="-7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A-SMS</a:t>
            </a:r>
            <a:r>
              <a:rPr sz="1700" spc="-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and</a:t>
            </a:r>
            <a:r>
              <a:rPr sz="17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A-</a:t>
            </a:r>
            <a:r>
              <a:rPr sz="1700" spc="-25" dirty="0">
                <a:solidFill>
                  <a:srgbClr val="C8D5EA"/>
                </a:solidFill>
                <a:latin typeface="Calibri"/>
                <a:cs typeface="Calibri"/>
              </a:rPr>
              <a:t>GW.</a:t>
            </a:r>
            <a:endParaRPr sz="1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8D5EA"/>
              </a:buClr>
              <a:buFont typeface="Calibri"/>
              <a:buChar char="•"/>
            </a:pPr>
            <a:endParaRPr sz="1300" dirty="0">
              <a:latin typeface="Calibri"/>
              <a:cs typeface="Calibri"/>
            </a:endParaRPr>
          </a:p>
          <a:p>
            <a:pPr marL="241300" indent="-229235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Firewall</a:t>
            </a:r>
            <a:r>
              <a:rPr sz="1700" spc="-6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policy</a:t>
            </a:r>
            <a:r>
              <a:rPr sz="1700" spc="-2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enforcing</a:t>
            </a:r>
            <a:r>
              <a:rPr sz="1700" spc="-4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controlled</a:t>
            </a:r>
            <a:r>
              <a:rPr sz="1700" spc="-5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ICMP</a:t>
            </a:r>
            <a:r>
              <a:rPr sz="1700" spc="-2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/</a:t>
            </a:r>
            <a:r>
              <a:rPr sz="1700" spc="-1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HTTP</a:t>
            </a:r>
            <a:r>
              <a:rPr sz="1700" spc="-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/</a:t>
            </a:r>
            <a:r>
              <a:rPr sz="1700" spc="-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SSH</a:t>
            </a:r>
            <a:r>
              <a:rPr sz="1700" spc="-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access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and</a:t>
            </a:r>
            <a:r>
              <a:rPr sz="17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blocking</a:t>
            </a:r>
            <a:r>
              <a:rPr sz="1700" spc="-5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spc="-20" dirty="0">
                <a:solidFill>
                  <a:srgbClr val="C8D5EA"/>
                </a:solidFill>
                <a:latin typeface="Calibri"/>
                <a:cs typeface="Calibri"/>
              </a:rPr>
              <a:t>Telnet</a:t>
            </a:r>
            <a:r>
              <a:rPr sz="1700" spc="-3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/ </a:t>
            </a:r>
            <a:r>
              <a:rPr sz="1700" spc="-20" dirty="0">
                <a:solidFill>
                  <a:srgbClr val="C8D5EA"/>
                </a:solidFill>
                <a:latin typeface="Calibri"/>
                <a:cs typeface="Calibri"/>
              </a:rPr>
              <a:t>FTP.</a:t>
            </a:r>
            <a:endParaRPr sz="1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C8D5EA"/>
              </a:buClr>
              <a:buFont typeface="Calibri"/>
              <a:buChar char="•"/>
            </a:pPr>
            <a:endParaRPr sz="1300" dirty="0">
              <a:latin typeface="Calibri"/>
              <a:cs typeface="Calibri"/>
            </a:endParaRPr>
          </a:p>
          <a:p>
            <a:pPr marL="241300" indent="-229235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IPS,</a:t>
            </a:r>
            <a:r>
              <a:rPr sz="1700" spc="-2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Anti-Virus</a:t>
            </a:r>
            <a:r>
              <a:rPr sz="1700" spc="-5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and</a:t>
            </a:r>
            <a:r>
              <a:rPr sz="1700" spc="-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Anti-Bot</a:t>
            </a:r>
            <a:r>
              <a:rPr sz="1700" spc="-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threat</a:t>
            </a:r>
            <a:r>
              <a:rPr sz="1700" spc="-5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prevention</a:t>
            </a:r>
            <a:r>
              <a:rPr sz="1700" spc="-3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active</a:t>
            </a:r>
            <a:r>
              <a:rPr sz="1700" spc="-2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on</a:t>
            </a:r>
            <a:r>
              <a:rPr sz="1700" spc="-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the</a:t>
            </a:r>
            <a:r>
              <a:rPr sz="1700" spc="-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C8D5EA"/>
                </a:solidFill>
                <a:latin typeface="Calibri"/>
                <a:cs typeface="Calibri"/>
              </a:rPr>
              <a:t>gateway.</a:t>
            </a:r>
            <a:endParaRPr sz="1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8D5EA"/>
              </a:buClr>
              <a:buFont typeface="Calibri"/>
              <a:buChar char="•"/>
            </a:pPr>
            <a:endParaRPr sz="1300" dirty="0">
              <a:latin typeface="Calibri"/>
              <a:cs typeface="Calibri"/>
            </a:endParaRPr>
          </a:p>
          <a:p>
            <a:pPr marL="241300" indent="-229235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Video Link :-</a:t>
            </a:r>
            <a:r>
              <a:rPr sz="1700" spc="4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C8D5EA"/>
                </a:solidFill>
                <a:latin typeface="Calibri"/>
                <a:cs typeface="Calibri"/>
              </a:rPr>
              <a:t>https://youtu.be/NWtUvgYi-v8?is=kMS1rhoCoLuuhzJ3</a:t>
            </a:r>
            <a:endParaRPr sz="1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C8D5EA"/>
              </a:buClr>
              <a:buFont typeface="Calibri"/>
              <a:buChar char="•"/>
            </a:pPr>
            <a:endParaRPr sz="1300" dirty="0">
              <a:latin typeface="Calibri"/>
              <a:cs typeface="Calibri"/>
            </a:endParaRPr>
          </a:p>
          <a:p>
            <a:pPr marL="241300" marR="5080" indent="-228600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video</a:t>
            </a:r>
            <a:r>
              <a:rPr sz="1700" spc="1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onedrive</a:t>
            </a:r>
            <a:r>
              <a:rPr sz="1700" spc="15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sz="1700" spc="-10" dirty="0">
                <a:solidFill>
                  <a:srgbClr val="C8D5EA"/>
                </a:solidFill>
                <a:latin typeface="Calibri"/>
                <a:cs typeface="Calibri"/>
              </a:rPr>
              <a:t>link-</a:t>
            </a:r>
            <a:r>
              <a:rPr sz="1700" dirty="0">
                <a:solidFill>
                  <a:srgbClr val="C8D5EA"/>
                </a:solidFill>
                <a:latin typeface="Calibri"/>
                <a:cs typeface="Calibri"/>
              </a:rPr>
              <a:t>:</a:t>
            </a:r>
            <a:r>
              <a:rPr lang="en-US" sz="1700" dirty="0">
                <a:solidFill>
                  <a:srgbClr val="C8D5EA"/>
                </a:solidFill>
                <a:latin typeface="Calibri"/>
                <a:cs typeface="Calibri"/>
              </a:rPr>
              <a:t> </a:t>
            </a:r>
            <a:r>
              <a:rPr lang="en-IN" sz="1600" dirty="0">
                <a:hlinkClick r:id="rId2"/>
              </a:rPr>
              <a:t>WhatsApp Video 2026-08-12 at 3.12.32 AM.mp4</a:t>
            </a:r>
            <a:endParaRPr sz="17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1706</Words>
  <Application>Microsoft Office PowerPoint</Application>
  <PresentationFormat>Widescreen</PresentationFormat>
  <Paragraphs>244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Calibri</vt:lpstr>
      <vt:lpstr>Cambria</vt:lpstr>
      <vt:lpstr>Office Theme</vt:lpstr>
      <vt:lpstr>Securing the Enterprise Network</vt:lpstr>
      <vt:lpstr>Overview &amp; Objectives</vt:lpstr>
      <vt:lpstr>Lab Environment</vt:lpstr>
      <vt:lpstr>Installing Gaia OS</vt:lpstr>
      <vt:lpstr>Gaia OS Installation</vt:lpstr>
      <vt:lpstr>Gaia Installed &amp; Booted</vt:lpstr>
      <vt:lpstr>Network Configuration</vt:lpstr>
      <vt:lpstr>First Time Wizard — Security Management</vt:lpstr>
      <vt:lpstr>Creating the Administrator Account</vt:lpstr>
      <vt:lpstr>First Time Wizard — Summary</vt:lpstr>
      <vt:lpstr>Management Server — System Overview</vt:lpstr>
      <vt:lpstr>Installing SmartConsole</vt:lpstr>
      <vt:lpstr>SmartConsole Login</vt:lpstr>
      <vt:lpstr>Gaia Web Portal</vt:lpstr>
      <vt:lpstr>A-GW Gaia Installed</vt:lpstr>
      <vt:lpstr>Creating the Gateway Object</vt:lpstr>
      <vt:lpstr>A-GW Security Gateway Configured</vt:lpstr>
      <vt:lpstr>Secure Internal Communication (SIC)</vt:lpstr>
      <vt:lpstr>Gateway Software Blades</vt:lpstr>
      <vt:lpstr>Applying Licenses</vt:lpstr>
      <vt:lpstr>Licensing — Attached &amp; Contracts</vt:lpstr>
      <vt:lpstr>Firewall Policy</vt:lpstr>
      <vt:lpstr>Installing the Policy</vt:lpstr>
      <vt:lpstr>Policy Installation Succeeded</vt:lpstr>
      <vt:lpstr>Verifying the Rules</vt:lpstr>
      <vt:lpstr>Traffic Logs</vt:lpstr>
      <vt:lpstr>Threat Prevention — IPS &amp; Anti-malware</vt:lpstr>
      <vt:lpstr>Additional Security Controls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Dia Patel</cp:lastModifiedBy>
  <cp:revision>3</cp:revision>
  <dcterms:created xsi:type="dcterms:W3CDTF">2026-08-12T08:43:44Z</dcterms:created>
  <dcterms:modified xsi:type="dcterms:W3CDTF">2026-08-12T09:21:16Z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2026-08-12T00:00:00Z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2026-08-12T00:00:00Z</vt:filetime>
  </property>
</Properties>
</file>