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7"/>
  </p:notesMasterIdLst>
  <p:handoutMasterIdLst>
    <p:handoutMasterId r:id="rId18"/>
  </p:handoutMasterIdLst>
  <p:sldIdLst>
    <p:sldId id="276" r:id="rId5"/>
    <p:sldId id="279" r:id="rId6"/>
    <p:sldId id="277" r:id="rId7"/>
    <p:sldId id="257" r:id="rId8"/>
    <p:sldId id="275" r:id="rId9"/>
    <p:sldId id="258" r:id="rId10"/>
    <p:sldId id="259" r:id="rId11"/>
    <p:sldId id="263" r:id="rId12"/>
    <p:sldId id="266" r:id="rId13"/>
    <p:sldId id="267" r:id="rId14"/>
    <p:sldId id="280" r:id="rId15"/>
    <p:sldId id="278" r:id="rId1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1163" autoAdjust="0"/>
  </p:normalViewPr>
  <p:slideViewPr>
    <p:cSldViewPr>
      <p:cViewPr varScale="1">
        <p:scale>
          <a:sx n="82" d="100"/>
          <a:sy n="82" d="100"/>
        </p:scale>
        <p:origin x="2454" y="84"/>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23/05/2018</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66DF09A-2FA4-463C-8CBE-5124BFA8A088}" type="datetimeFigureOut">
              <a:rPr lang="en-GB" smtClean="0"/>
              <a:t>23/05/2018</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E08981C-5477-41DA-A44B-80B5904A5173}" type="slidenum">
              <a:rPr lang="en-GB" smtClean="0"/>
              <a:t>‹#›</a:t>
            </a:fld>
            <a:endParaRPr lang="en-GB"/>
          </a:p>
        </p:txBody>
      </p:sp>
    </p:spTree>
    <p:extLst>
      <p:ext uri="{BB962C8B-B14F-4D97-AF65-F5344CB8AC3E}">
        <p14:creationId xmlns:p14="http://schemas.microsoft.com/office/powerpoint/2010/main" val="14552629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businesswales.gov.wales/businessfinance/types-finance-and-how-apply/development-bank-wales" TargetMode="External"/><Relationship Id="rId7" Type="http://schemas.openxmlformats.org/officeDocument/2006/relationships/hyperlink" Target="https://businesswales.gov.wales/businessfinance/types-finance-and-how-apply/crowdfunding" TargetMode="External"/><Relationship Id="rId2" Type="http://schemas.openxmlformats.org/officeDocument/2006/relationships/slide" Target="../slides/slide6.xml"/><Relationship Id="rId1" Type="http://schemas.openxmlformats.org/officeDocument/2006/relationships/notesMaster" Target="../notesMasters/notesMaster1.xml"/><Relationship Id="rId6" Type="http://schemas.openxmlformats.org/officeDocument/2006/relationships/hyperlink" Target="https://businesswales.gov.wales/businessfinance/types-finance-and-how-apply/financing-family-and-friends" TargetMode="External"/><Relationship Id="rId5" Type="http://schemas.openxmlformats.org/officeDocument/2006/relationships/hyperlink" Target="https://businesswales.gov.wales/businessfinance/types-finance-and-how-apply/venture-capital" TargetMode="External"/><Relationship Id="rId4" Type="http://schemas.openxmlformats.org/officeDocument/2006/relationships/hyperlink" Target="https://businesswales.gov.wales/businessfinance/types-finance-and-how-apply/business-angels" TargetMode="Externa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developmentbank.wales/get-business-finance/growing-business#bootstrap-tabs--2--0" TargetMode="External"/><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Things to remember.</a:t>
            </a:r>
          </a:p>
          <a:p>
            <a:r>
              <a:rPr lang="en-GB" dirty="0" smtClean="0"/>
              <a:t>Spread</a:t>
            </a:r>
            <a:r>
              <a:rPr lang="en-GB" baseline="0" dirty="0" smtClean="0"/>
              <a:t> the risk but also give your business the best start.</a:t>
            </a:r>
          </a:p>
          <a:p>
            <a:r>
              <a:rPr lang="en-GB" baseline="0" dirty="0" smtClean="0"/>
              <a:t>Don’t get into unnecessary debt.</a:t>
            </a:r>
          </a:p>
          <a:p>
            <a:r>
              <a:rPr lang="en-GB" baseline="0" dirty="0" smtClean="0"/>
              <a:t>Again, spread the risk. Sole traders can risk losing their personal assets.</a:t>
            </a:r>
            <a:endParaRPr lang="en-GB" dirty="0"/>
          </a:p>
        </p:txBody>
      </p:sp>
      <p:sp>
        <p:nvSpPr>
          <p:cNvPr id="4" name="Slide Number Placeholder 3"/>
          <p:cNvSpPr>
            <a:spLocks noGrp="1"/>
          </p:cNvSpPr>
          <p:nvPr>
            <p:ph type="sldNum" sz="quarter" idx="10"/>
          </p:nvPr>
        </p:nvSpPr>
        <p:spPr/>
        <p:txBody>
          <a:bodyPr/>
          <a:lstStyle/>
          <a:p>
            <a:fld id="{2E08981C-5477-41DA-A44B-80B5904A5173}" type="slidenum">
              <a:rPr lang="en-GB" smtClean="0"/>
              <a:t>4</a:t>
            </a:fld>
            <a:endParaRPr lang="en-GB"/>
          </a:p>
        </p:txBody>
      </p:sp>
    </p:spTree>
    <p:extLst>
      <p:ext uri="{BB962C8B-B14F-4D97-AF65-F5344CB8AC3E}">
        <p14:creationId xmlns:p14="http://schemas.microsoft.com/office/powerpoint/2010/main" val="7293098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If you want a grant,</a:t>
            </a:r>
            <a:r>
              <a:rPr lang="en-GB" baseline="0" dirty="0" smtClean="0"/>
              <a:t> very often have to show you are investing yourself. </a:t>
            </a:r>
            <a:endParaRPr lang="en-GB" dirty="0"/>
          </a:p>
        </p:txBody>
      </p:sp>
      <p:sp>
        <p:nvSpPr>
          <p:cNvPr id="4" name="Slide Number Placeholder 3"/>
          <p:cNvSpPr>
            <a:spLocks noGrp="1"/>
          </p:cNvSpPr>
          <p:nvPr>
            <p:ph type="sldNum" sz="quarter" idx="10"/>
          </p:nvPr>
        </p:nvSpPr>
        <p:spPr/>
        <p:txBody>
          <a:bodyPr/>
          <a:lstStyle/>
          <a:p>
            <a:fld id="{2E08981C-5477-41DA-A44B-80B5904A5173}" type="slidenum">
              <a:rPr lang="en-GB" smtClean="0"/>
              <a:t>5</a:t>
            </a:fld>
            <a:endParaRPr lang="en-GB"/>
          </a:p>
        </p:txBody>
      </p:sp>
    </p:spTree>
    <p:extLst>
      <p:ext uri="{BB962C8B-B14F-4D97-AF65-F5344CB8AC3E}">
        <p14:creationId xmlns:p14="http://schemas.microsoft.com/office/powerpoint/2010/main" val="23186749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Family/friends</a:t>
            </a:r>
          </a:p>
          <a:p>
            <a:r>
              <a:rPr lang="en-GB" b="1" dirty="0" smtClean="0"/>
              <a:t>Pros</a:t>
            </a:r>
            <a:endParaRPr lang="en-GB" dirty="0" smtClean="0"/>
          </a:p>
          <a:p>
            <a:r>
              <a:rPr lang="en-GB" dirty="0" smtClean="0"/>
              <a:t>they may be more flexible than other lenders</a:t>
            </a:r>
          </a:p>
          <a:p>
            <a:r>
              <a:rPr lang="en-GB" dirty="0" smtClean="0"/>
              <a:t>they may offer loans without security or accept less security than banks</a:t>
            </a:r>
          </a:p>
          <a:p>
            <a:r>
              <a:rPr lang="en-GB" dirty="0" smtClean="0"/>
              <a:t>they may lend funds interest-free or at a low rate</a:t>
            </a:r>
          </a:p>
          <a:p>
            <a:r>
              <a:rPr lang="en-GB" dirty="0" smtClean="0"/>
              <a:t>they may agree to a longer repayment period or seek a lower return on their investment than formal lenders</a:t>
            </a:r>
          </a:p>
          <a:p>
            <a:r>
              <a:rPr lang="en-GB" dirty="0" smtClean="0"/>
              <a:t>they know your character and circumstances</a:t>
            </a:r>
          </a:p>
          <a:p>
            <a:r>
              <a:rPr lang="en-GB" dirty="0" smtClean="0"/>
              <a:t>you may be able to provide a less detailed business plan as they already know the business</a:t>
            </a:r>
          </a:p>
          <a:p>
            <a:r>
              <a:rPr lang="en-GB" b="1" dirty="0" smtClean="0"/>
              <a:t>Cons</a:t>
            </a:r>
            <a:endParaRPr lang="en-GB" dirty="0" smtClean="0"/>
          </a:p>
          <a:p>
            <a:r>
              <a:rPr lang="en-GB" dirty="0" smtClean="0"/>
              <a:t>misunderstandings can damage the relationship</a:t>
            </a:r>
          </a:p>
          <a:p>
            <a:r>
              <a:rPr lang="en-GB" dirty="0" smtClean="0"/>
              <a:t>there is a risk your investors may offer more than they can afford to lose, or that they will demand their money back when it suits them and not your business</a:t>
            </a:r>
          </a:p>
          <a:p>
            <a:r>
              <a:rPr lang="en-GB" dirty="0" smtClean="0"/>
              <a:t>they may want to get more involved in the business, which may not be appropriate</a:t>
            </a:r>
          </a:p>
          <a:p>
            <a:endParaRPr lang="en-GB" dirty="0" smtClean="0"/>
          </a:p>
          <a:p>
            <a:r>
              <a:rPr lang="en-GB" dirty="0" smtClean="0"/>
              <a:t>Investors:</a:t>
            </a:r>
          </a:p>
          <a:p>
            <a:r>
              <a:rPr lang="en-GB" dirty="0" smtClean="0"/>
              <a:t>Equity finance is a way of raising finance from external investors in return for selling a share of your business. The main providers of equity finance are friends and family, business angels and venture capitalists.</a:t>
            </a:r>
          </a:p>
          <a:p>
            <a:r>
              <a:rPr lang="en-GB" dirty="0" smtClean="0"/>
              <a:t>Unlike debt providers, equity investors do not have rights to interest or have to have their capital returned by a particular date.  Equity investors are long term investors who earn a return on their investment through dividends and capital growth.  They would usually expect a higher return than debt investors because the risk involved is greater. </a:t>
            </a:r>
          </a:p>
          <a:p>
            <a:r>
              <a:rPr lang="en-GB" dirty="0" smtClean="0"/>
              <a:t>Your business may be suitable for equity finance if it has:</a:t>
            </a:r>
          </a:p>
          <a:p>
            <a:r>
              <a:rPr lang="en-GB" dirty="0" smtClean="0"/>
              <a:t>fast growth potential and a clear growth strategy</a:t>
            </a:r>
          </a:p>
          <a:p>
            <a:r>
              <a:rPr lang="en-GB" dirty="0" smtClean="0"/>
              <a:t>an innovative product or service</a:t>
            </a:r>
          </a:p>
          <a:p>
            <a:r>
              <a:rPr lang="en-GB" dirty="0" smtClean="0"/>
              <a:t>a strong management team</a:t>
            </a:r>
          </a:p>
          <a:p>
            <a:r>
              <a:rPr lang="en-GB" dirty="0" smtClean="0"/>
              <a:t>strong intellectual property</a:t>
            </a:r>
          </a:p>
          <a:p>
            <a:r>
              <a:rPr lang="en-GB" dirty="0" smtClean="0"/>
              <a:t>a clear and achievable exit strategy</a:t>
            </a:r>
          </a:p>
          <a:p>
            <a:r>
              <a:rPr lang="en-GB" dirty="0" smtClean="0"/>
              <a:t>Equity finance is available from different sources including:</a:t>
            </a:r>
          </a:p>
          <a:p>
            <a:r>
              <a:rPr lang="en-GB" dirty="0" smtClean="0">
                <a:hlinkClick r:id="rId3" tooltip="Development Bank of Wales"/>
              </a:rPr>
              <a:t>Development Bank of Wales</a:t>
            </a:r>
            <a:endParaRPr lang="en-GB" dirty="0" smtClean="0"/>
          </a:p>
          <a:p>
            <a:r>
              <a:rPr lang="en-GB" dirty="0" smtClean="0">
                <a:hlinkClick r:id="rId4"/>
              </a:rPr>
              <a:t>Business angels</a:t>
            </a:r>
            <a:endParaRPr lang="en-GB" dirty="0" smtClean="0"/>
          </a:p>
          <a:p>
            <a:r>
              <a:rPr lang="en-GB" dirty="0" smtClean="0">
                <a:hlinkClick r:id="rId5"/>
              </a:rPr>
              <a:t>Venture capital funds</a:t>
            </a:r>
            <a:endParaRPr lang="en-GB" dirty="0" smtClean="0"/>
          </a:p>
          <a:p>
            <a:r>
              <a:rPr lang="en-GB" dirty="0" smtClean="0">
                <a:hlinkClick r:id="rId6"/>
              </a:rPr>
              <a:t>Family and friends</a:t>
            </a:r>
            <a:endParaRPr lang="en-GB" dirty="0" smtClean="0"/>
          </a:p>
          <a:p>
            <a:r>
              <a:rPr lang="en-GB" dirty="0" smtClean="0">
                <a:hlinkClick r:id="rId7"/>
              </a:rPr>
              <a:t>Crowdfunding</a:t>
            </a:r>
            <a:endParaRPr lang="en-GB" dirty="0" smtClean="0"/>
          </a:p>
          <a:p>
            <a:endParaRPr lang="en-GB" dirty="0"/>
          </a:p>
        </p:txBody>
      </p:sp>
      <p:sp>
        <p:nvSpPr>
          <p:cNvPr id="4" name="Slide Number Placeholder 3"/>
          <p:cNvSpPr>
            <a:spLocks noGrp="1"/>
          </p:cNvSpPr>
          <p:nvPr>
            <p:ph type="sldNum" sz="quarter" idx="10"/>
          </p:nvPr>
        </p:nvSpPr>
        <p:spPr/>
        <p:txBody>
          <a:bodyPr/>
          <a:lstStyle/>
          <a:p>
            <a:fld id="{2E08981C-5477-41DA-A44B-80B5904A5173}" type="slidenum">
              <a:rPr lang="en-GB" smtClean="0"/>
              <a:t>6</a:t>
            </a:fld>
            <a:endParaRPr lang="en-GB"/>
          </a:p>
        </p:txBody>
      </p:sp>
    </p:spTree>
    <p:extLst>
      <p:ext uri="{BB962C8B-B14F-4D97-AF65-F5344CB8AC3E}">
        <p14:creationId xmlns:p14="http://schemas.microsoft.com/office/powerpoint/2010/main" val="1193684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Business angels invest in businesses in exchange for a share of the business’ equity. Most business angels invest between £10,000 and £750,000.</a:t>
            </a:r>
          </a:p>
          <a:p>
            <a:r>
              <a:rPr lang="en-GB" dirty="0" smtClean="0"/>
              <a:t>Business angel investors usually invest in start-ups or young businesses that need to fund activities like product development or market expansion. They can make investment decisions quickly but will still need to see that you have a good business plan before they commit.</a:t>
            </a:r>
          </a:p>
          <a:p>
            <a:r>
              <a:rPr lang="en-GB" dirty="0" smtClean="0"/>
              <a:t>Business angels may take an active role in your business and can be a useful source of knowledge, mentoring and contacts.</a:t>
            </a:r>
          </a:p>
          <a:p>
            <a:r>
              <a:rPr lang="en-GB" dirty="0" smtClean="0"/>
              <a:t>Business angels may invest alone or in syndicates.</a:t>
            </a:r>
          </a:p>
          <a:p>
            <a:r>
              <a:rPr lang="en-GB" dirty="0" smtClean="0"/>
              <a:t>The government encourages business angel investment though tax incentive schemes such as the Enterprise Investment Scheme and the Seed Enterprise Investment Scheme.  It is worth finding if your business is eligible as this can help attract angels to invest.</a:t>
            </a:r>
          </a:p>
          <a:p>
            <a:endParaRPr lang="en-GB" dirty="0" smtClean="0"/>
          </a:p>
          <a:p>
            <a:r>
              <a:rPr lang="en-GB" b="1" dirty="0" smtClean="0"/>
              <a:t>Pros</a:t>
            </a:r>
          </a:p>
          <a:p>
            <a:r>
              <a:rPr lang="en-GB" dirty="0" smtClean="0"/>
              <a:t>business angels are free to make investment decisions quickly</a:t>
            </a:r>
          </a:p>
          <a:p>
            <a:r>
              <a:rPr lang="en-GB" dirty="0" smtClean="0"/>
              <a:t>no need for collateral - </a:t>
            </a:r>
            <a:r>
              <a:rPr lang="en-GB" dirty="0" err="1" smtClean="0"/>
              <a:t>ie</a:t>
            </a:r>
            <a:r>
              <a:rPr lang="en-GB" dirty="0" smtClean="0"/>
              <a:t> personal assets</a:t>
            </a:r>
          </a:p>
          <a:p>
            <a:r>
              <a:rPr lang="en-GB" dirty="0" smtClean="0"/>
              <a:t>access to your investor's sector knowledge and contacts</a:t>
            </a:r>
          </a:p>
          <a:p>
            <a:r>
              <a:rPr lang="en-GB" dirty="0" smtClean="0"/>
              <a:t>no repayments or interest</a:t>
            </a:r>
          </a:p>
          <a:p>
            <a:r>
              <a:rPr lang="en-GB" dirty="0" smtClean="0"/>
              <a:t>business angels are invested in your business’ success and can help you explore new ideas</a:t>
            </a:r>
          </a:p>
          <a:p>
            <a:r>
              <a:rPr lang="en-GB" b="1" dirty="0" smtClean="0"/>
              <a:t>Cons</a:t>
            </a:r>
          </a:p>
          <a:p>
            <a:r>
              <a:rPr lang="en-GB" dirty="0" smtClean="0"/>
              <a:t>can take some time to find a suitable business angels investor and secure the investment</a:t>
            </a:r>
          </a:p>
          <a:p>
            <a:r>
              <a:rPr lang="en-GB" dirty="0" smtClean="0"/>
              <a:t>less structural support available from a business angels than from an investing company</a:t>
            </a:r>
          </a:p>
          <a:p>
            <a:endParaRPr lang="en-GB" dirty="0"/>
          </a:p>
        </p:txBody>
      </p:sp>
      <p:sp>
        <p:nvSpPr>
          <p:cNvPr id="4" name="Slide Number Placeholder 3"/>
          <p:cNvSpPr>
            <a:spLocks noGrp="1"/>
          </p:cNvSpPr>
          <p:nvPr>
            <p:ph type="sldNum" sz="quarter" idx="10"/>
          </p:nvPr>
        </p:nvSpPr>
        <p:spPr/>
        <p:txBody>
          <a:bodyPr/>
          <a:lstStyle/>
          <a:p>
            <a:fld id="{2E08981C-5477-41DA-A44B-80B5904A5173}" type="slidenum">
              <a:rPr lang="en-GB" smtClean="0"/>
              <a:t>7</a:t>
            </a:fld>
            <a:endParaRPr lang="en-GB"/>
          </a:p>
        </p:txBody>
      </p:sp>
    </p:spTree>
    <p:extLst>
      <p:ext uri="{BB962C8B-B14F-4D97-AF65-F5344CB8AC3E}">
        <p14:creationId xmlns:p14="http://schemas.microsoft.com/office/powerpoint/2010/main" val="23697672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 loan is an amount of money borrowed for a set period within an agreed repayment schedule. The repayment amount will depend upon the size and duration of the loan and the rate of interest.</a:t>
            </a:r>
          </a:p>
          <a:p>
            <a:r>
              <a:rPr lang="en-GB" dirty="0" smtClean="0"/>
              <a:t>Banks usually charge interest on any loans that you get, but the terms and price will vary between providers.</a:t>
            </a:r>
          </a:p>
          <a:p>
            <a:r>
              <a:rPr lang="en-GB" dirty="0" smtClean="0"/>
              <a:t>Different types of bank loan include:</a:t>
            </a:r>
          </a:p>
          <a:p>
            <a:r>
              <a:rPr lang="en-GB" dirty="0" smtClean="0"/>
              <a:t>working capital loans - for short notice or emergency situations</a:t>
            </a:r>
          </a:p>
          <a:p>
            <a:r>
              <a:rPr lang="en-GB" dirty="0" smtClean="0"/>
              <a:t>fixed asset loans - for buying assets where the asset itself is used as a collateral</a:t>
            </a:r>
          </a:p>
          <a:p>
            <a:r>
              <a:rPr lang="en-GB" dirty="0" smtClean="0"/>
              <a:t>factoring loans - loans based on money owed to your business by customers</a:t>
            </a:r>
          </a:p>
          <a:p>
            <a:r>
              <a:rPr lang="en-GB" dirty="0" smtClean="0"/>
              <a:t>hire purchase loans - for long-term purchase of assets such as vehicles or machinery</a:t>
            </a:r>
          </a:p>
          <a:p>
            <a:endParaRPr lang="en-GB" b="1" dirty="0" smtClean="0"/>
          </a:p>
          <a:p>
            <a:r>
              <a:rPr lang="en-GB" b="1" dirty="0" smtClean="0"/>
              <a:t>Pros</a:t>
            </a:r>
          </a:p>
          <a:p>
            <a:r>
              <a:rPr lang="en-GB" dirty="0" smtClean="0"/>
              <a:t>the terms can be tailored to meet the requirements of the business</a:t>
            </a:r>
          </a:p>
          <a:p>
            <a:r>
              <a:rPr lang="en-GB" dirty="0" smtClean="0"/>
              <a:t>the loan is not repayable on demand and so available for the term of the loan - unless you breach the loan conditions</a:t>
            </a:r>
          </a:p>
          <a:p>
            <a:r>
              <a:rPr lang="en-GB" dirty="0" smtClean="0"/>
              <a:t>loans can be tied to the lifetime of the equipment or other assets you're borrowing the money to pay for</a:t>
            </a:r>
          </a:p>
          <a:p>
            <a:r>
              <a:rPr lang="en-GB" dirty="0" smtClean="0"/>
              <a:t>at the beginning of the term of the loan you may be able to negotiate a repayment holiday, meaning that you only pay interest for a certain amount of time while repayments on the capital are frozen</a:t>
            </a:r>
          </a:p>
          <a:p>
            <a:r>
              <a:rPr lang="en-GB" dirty="0" smtClean="0"/>
              <a:t>you do not have to give the lender a percentage of your profits or a share in your company</a:t>
            </a:r>
          </a:p>
          <a:p>
            <a:r>
              <a:rPr lang="en-GB" dirty="0" smtClean="0"/>
              <a:t>interest rates may be fixed for the term so you will know the level of repayments throughout the life of the loan</a:t>
            </a:r>
          </a:p>
          <a:p>
            <a:r>
              <a:rPr lang="en-GB" dirty="0" smtClean="0"/>
              <a:t>there may be an arrangement fee that is paid at the start of the loan but not throughout its life. If it is an on-demand loan, an annual renewal fee may be payable</a:t>
            </a:r>
          </a:p>
          <a:p>
            <a:r>
              <a:rPr lang="en-GB" dirty="0" smtClean="0"/>
              <a:t>there is tax relief on the interest repayments</a:t>
            </a:r>
          </a:p>
          <a:p>
            <a:r>
              <a:rPr lang="en-GB" b="1" dirty="0" smtClean="0"/>
              <a:t>Cons</a:t>
            </a:r>
          </a:p>
          <a:p>
            <a:r>
              <a:rPr lang="en-GB" dirty="0" smtClean="0"/>
              <a:t>you may have difficulty securing a loan if you are a new business with no track record</a:t>
            </a:r>
          </a:p>
          <a:p>
            <a:r>
              <a:rPr lang="en-GB" dirty="0" smtClean="0"/>
              <a:t>larger loans will have certain terms and conditions that you must adhere to, such as giving the bank quarterly management information</a:t>
            </a:r>
          </a:p>
          <a:p>
            <a:r>
              <a:rPr lang="en-GB" dirty="0" smtClean="0"/>
              <a:t>loans are not very flexible - you could be paying interest on funds you're not using</a:t>
            </a:r>
          </a:p>
          <a:p>
            <a:r>
              <a:rPr lang="en-GB" dirty="0" smtClean="0"/>
              <a:t>you could have trouble making monthly repayments if your customers don't pay you on time, causing </a:t>
            </a:r>
            <a:r>
              <a:rPr lang="en-GB" dirty="0" err="1" smtClean="0"/>
              <a:t>cashflow</a:t>
            </a:r>
            <a:r>
              <a:rPr lang="en-GB" dirty="0" smtClean="0"/>
              <a:t> problems or if your business is seasonal</a:t>
            </a:r>
          </a:p>
          <a:p>
            <a:r>
              <a:rPr lang="en-GB" dirty="0" smtClean="0"/>
              <a:t>in some cases, loans are secured against the assets of the business or your personal possessions, </a:t>
            </a:r>
            <a:r>
              <a:rPr lang="en-GB" dirty="0" err="1" smtClean="0"/>
              <a:t>eg</a:t>
            </a:r>
            <a:r>
              <a:rPr lang="en-GB" dirty="0" smtClean="0"/>
              <a:t> your home. The interest rates for secured loans may be lower than for unsecured ones, but your assets or home could be at risk if you cannot make the repayments</a:t>
            </a:r>
          </a:p>
          <a:p>
            <a:r>
              <a:rPr lang="en-GB" dirty="0" smtClean="0"/>
              <a:t>there may be a charge if you want to repay the loan before the end of the loan term, particularly if the interest rate on the loan is fixed</a:t>
            </a:r>
          </a:p>
          <a:p>
            <a:endParaRPr lang="en-GB" dirty="0" smtClean="0"/>
          </a:p>
          <a:p>
            <a:endParaRPr lang="en-GB" dirty="0"/>
          </a:p>
        </p:txBody>
      </p:sp>
      <p:sp>
        <p:nvSpPr>
          <p:cNvPr id="4" name="Slide Number Placeholder 3"/>
          <p:cNvSpPr>
            <a:spLocks noGrp="1"/>
          </p:cNvSpPr>
          <p:nvPr>
            <p:ph type="sldNum" sz="quarter" idx="10"/>
          </p:nvPr>
        </p:nvSpPr>
        <p:spPr/>
        <p:txBody>
          <a:bodyPr/>
          <a:lstStyle/>
          <a:p>
            <a:fld id="{2E08981C-5477-41DA-A44B-80B5904A5173}" type="slidenum">
              <a:rPr lang="en-GB" smtClean="0"/>
              <a:t>8</a:t>
            </a:fld>
            <a:endParaRPr lang="en-GB"/>
          </a:p>
        </p:txBody>
      </p:sp>
    </p:spTree>
    <p:extLst>
      <p:ext uri="{BB962C8B-B14F-4D97-AF65-F5344CB8AC3E}">
        <p14:creationId xmlns:p14="http://schemas.microsoft.com/office/powerpoint/2010/main" val="29963685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 grant is a sum of money given to an individual or business for a specific project or purpose.</a:t>
            </a:r>
          </a:p>
          <a:p>
            <a:r>
              <a:rPr lang="en-GB" dirty="0" smtClean="0"/>
              <a:t>A grant usually covers only part of the total costs involved.</a:t>
            </a:r>
          </a:p>
          <a:p>
            <a:r>
              <a:rPr lang="en-GB" dirty="0" smtClean="0"/>
              <a:t>Grants may be linked to business activity, employment creation or a specific industry sector. Some grants are linked to geographic areas, </a:t>
            </a:r>
            <a:r>
              <a:rPr lang="en-GB" dirty="0" err="1" smtClean="0"/>
              <a:t>eg</a:t>
            </a:r>
            <a:r>
              <a:rPr lang="en-GB" dirty="0" smtClean="0"/>
              <a:t> those in need of economic regeneration.</a:t>
            </a:r>
          </a:p>
          <a:p>
            <a:endParaRPr lang="en-GB" dirty="0" smtClean="0"/>
          </a:p>
          <a:p>
            <a:r>
              <a:rPr lang="en-GB" b="1" dirty="0" smtClean="0"/>
              <a:t>Pros</a:t>
            </a:r>
          </a:p>
          <a:p>
            <a:r>
              <a:rPr lang="en-GB" dirty="0" smtClean="0"/>
              <a:t>most grants don’t have to be repaid and are not shown as debt in your balance sheet</a:t>
            </a:r>
          </a:p>
          <a:p>
            <a:r>
              <a:rPr lang="en-GB" b="1" dirty="0" smtClean="0"/>
              <a:t>Cons</a:t>
            </a:r>
          </a:p>
          <a:p>
            <a:r>
              <a:rPr lang="en-GB" dirty="0" smtClean="0"/>
              <a:t>the application process can be time-consuming</a:t>
            </a:r>
          </a:p>
          <a:p>
            <a:r>
              <a:rPr lang="en-GB" dirty="0" smtClean="0"/>
              <a:t>there is a lot of competition</a:t>
            </a:r>
          </a:p>
          <a:p>
            <a:r>
              <a:rPr lang="en-GB" dirty="0" smtClean="0"/>
              <a:t>you may have to demonstrate progress of the project to the grant body</a:t>
            </a:r>
          </a:p>
          <a:p>
            <a:r>
              <a:rPr lang="en-GB" dirty="0" smtClean="0"/>
              <a:t>you may need to match funds, as grants do not usually cover the full cost of a project</a:t>
            </a:r>
          </a:p>
          <a:p>
            <a:endParaRPr lang="en-GB" dirty="0"/>
          </a:p>
        </p:txBody>
      </p:sp>
      <p:sp>
        <p:nvSpPr>
          <p:cNvPr id="4" name="Slide Number Placeholder 3"/>
          <p:cNvSpPr>
            <a:spLocks noGrp="1"/>
          </p:cNvSpPr>
          <p:nvPr>
            <p:ph type="sldNum" sz="quarter" idx="10"/>
          </p:nvPr>
        </p:nvSpPr>
        <p:spPr/>
        <p:txBody>
          <a:bodyPr/>
          <a:lstStyle/>
          <a:p>
            <a:fld id="{2E08981C-5477-41DA-A44B-80B5904A5173}" type="slidenum">
              <a:rPr lang="en-GB" smtClean="0"/>
              <a:t>9</a:t>
            </a:fld>
            <a:endParaRPr lang="en-GB"/>
          </a:p>
        </p:txBody>
      </p:sp>
    </p:spTree>
    <p:extLst>
      <p:ext uri="{BB962C8B-B14F-4D97-AF65-F5344CB8AC3E}">
        <p14:creationId xmlns:p14="http://schemas.microsoft.com/office/powerpoint/2010/main" val="124021520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Crowdfunding - also known as crowd financing or crowd sourced capital - is an alternative form of business angel investment. Usually conducted online, it allows a number of investors to individually invest smaller amounts of money into a business. The individual investments are then pooled together to help a business reach its funding target.</a:t>
            </a:r>
          </a:p>
          <a:p>
            <a:r>
              <a:rPr lang="en-GB" dirty="0" smtClean="0"/>
              <a:t>Crowdfunding can be a good option for businesses that have struggled to raise finance through loans or other conventional funding methods, but you should make sure your idea is protected before putting it on a crowdfunding website.</a:t>
            </a:r>
          </a:p>
          <a:p>
            <a:r>
              <a:rPr lang="en-GB" b="1" dirty="0" smtClean="0"/>
              <a:t>Pros</a:t>
            </a:r>
          </a:p>
          <a:p>
            <a:r>
              <a:rPr lang="en-GB" dirty="0" smtClean="0"/>
              <a:t>crowdfunding can help you raise awareness for your new business</a:t>
            </a:r>
          </a:p>
          <a:p>
            <a:r>
              <a:rPr lang="en-GB" dirty="0" smtClean="0"/>
              <a:t>it can be a fast way to raise finance and there are no upfront fees</a:t>
            </a:r>
          </a:p>
          <a:p>
            <a:r>
              <a:rPr lang="en-GB" dirty="0" smtClean="0"/>
              <a:t>investors can track your progress and may help you promote your brand through their networks</a:t>
            </a:r>
          </a:p>
          <a:p>
            <a:r>
              <a:rPr lang="en-GB" dirty="0" smtClean="0"/>
              <a:t>it’s an alternative option for businesses that struggle to get bank loans or conventional funding</a:t>
            </a:r>
          </a:p>
          <a:p>
            <a:r>
              <a:rPr lang="en-GB" b="1" dirty="0" smtClean="0"/>
              <a:t>Cons</a:t>
            </a:r>
          </a:p>
          <a:p>
            <a:r>
              <a:rPr lang="en-GB" dirty="0" smtClean="0"/>
              <a:t>if you haven’t protected your business idea with a patent or copyright, someone may see it on a crowdfunding site and steal your concept</a:t>
            </a:r>
          </a:p>
          <a:p>
            <a:r>
              <a:rPr lang="en-GB" dirty="0" smtClean="0"/>
              <a:t>if you don’t reach your funding target, any finance that has been pledged will usually be returned to the investors</a:t>
            </a:r>
          </a:p>
          <a:p>
            <a:endParaRPr lang="en-GB" dirty="0" smtClean="0"/>
          </a:p>
          <a:p>
            <a:endParaRPr lang="en-GB" dirty="0"/>
          </a:p>
        </p:txBody>
      </p:sp>
      <p:sp>
        <p:nvSpPr>
          <p:cNvPr id="4" name="Slide Number Placeholder 3"/>
          <p:cNvSpPr>
            <a:spLocks noGrp="1"/>
          </p:cNvSpPr>
          <p:nvPr>
            <p:ph type="sldNum" sz="quarter" idx="10"/>
          </p:nvPr>
        </p:nvSpPr>
        <p:spPr/>
        <p:txBody>
          <a:bodyPr/>
          <a:lstStyle/>
          <a:p>
            <a:fld id="{2E08981C-5477-41DA-A44B-80B5904A5173}" type="slidenum">
              <a:rPr lang="en-GB" smtClean="0"/>
              <a:t>10</a:t>
            </a:fld>
            <a:endParaRPr lang="en-GB"/>
          </a:p>
        </p:txBody>
      </p:sp>
    </p:spTree>
    <p:extLst>
      <p:ext uri="{BB962C8B-B14F-4D97-AF65-F5344CB8AC3E}">
        <p14:creationId xmlns:p14="http://schemas.microsoft.com/office/powerpoint/2010/main" val="229681178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It can invest from £1,000 to £5 million at a time in businesses based throughout Wales from a number of investment funds supporting Welsh businesses in the following ways:</a:t>
            </a:r>
          </a:p>
          <a:p>
            <a:r>
              <a:rPr lang="en-GB" dirty="0" smtClean="0"/>
              <a:t>Loans from £1,000 - £5 million to start, strengthen or grow your business</a:t>
            </a:r>
          </a:p>
          <a:p>
            <a:r>
              <a:rPr lang="en-GB" dirty="0" smtClean="0"/>
              <a:t>Equity investment from £50,000 to £5 million for established businesses</a:t>
            </a:r>
          </a:p>
          <a:p>
            <a:r>
              <a:rPr lang="en-GB" dirty="0" smtClean="0"/>
              <a:t>Seed finance for pre-revenue tech start-ups</a:t>
            </a:r>
          </a:p>
          <a:p>
            <a:r>
              <a:rPr lang="en-GB" dirty="0" smtClean="0"/>
              <a:t>Equity investment for early stage and mature technology-based businesses</a:t>
            </a:r>
          </a:p>
          <a:p>
            <a:r>
              <a:rPr lang="en-GB" dirty="0" smtClean="0"/>
              <a:t>Finance up to £5 million to buy a business</a:t>
            </a:r>
          </a:p>
          <a:p>
            <a:r>
              <a:rPr lang="en-GB" dirty="0" smtClean="0"/>
              <a:t>Property development loans for projects in Wales</a:t>
            </a:r>
          </a:p>
          <a:p>
            <a:r>
              <a:rPr lang="en-GB" dirty="0" smtClean="0"/>
              <a:t>Co-investment alongside banks, crowd funders, grants, investors and other lenders</a:t>
            </a:r>
          </a:p>
          <a:p>
            <a:r>
              <a:rPr lang="en-GB" dirty="0" smtClean="0"/>
              <a:t>Currently the Development Bank of Wales has a new streamlined </a:t>
            </a:r>
            <a:r>
              <a:rPr lang="en-GB" dirty="0" smtClean="0">
                <a:hlinkClick r:id="rId3"/>
              </a:rPr>
              <a:t>2-day fast track scheme </a:t>
            </a:r>
            <a:r>
              <a:rPr lang="en-GB" dirty="0" smtClean="0"/>
              <a:t>for micro loans between £1,000 and £10,000 for Welsh businesses that have been trading for more than 2 years.</a:t>
            </a:r>
          </a:p>
          <a:p>
            <a:r>
              <a:rPr lang="en-GB" dirty="0" smtClean="0"/>
              <a:t>Generally, repayment terms range from 1 to 10 years. Interest rates charged are based on a business’ individual circumstances and are fixed for the term of the loan.</a:t>
            </a:r>
          </a:p>
          <a:p>
            <a:endParaRPr lang="en-GB" dirty="0"/>
          </a:p>
        </p:txBody>
      </p:sp>
      <p:sp>
        <p:nvSpPr>
          <p:cNvPr id="4" name="Slide Number Placeholder 3"/>
          <p:cNvSpPr>
            <a:spLocks noGrp="1"/>
          </p:cNvSpPr>
          <p:nvPr>
            <p:ph type="sldNum" sz="quarter" idx="10"/>
          </p:nvPr>
        </p:nvSpPr>
        <p:spPr/>
        <p:txBody>
          <a:bodyPr/>
          <a:lstStyle/>
          <a:p>
            <a:fld id="{2E08981C-5477-41DA-A44B-80B5904A5173}" type="slidenum">
              <a:rPr lang="en-GB" smtClean="0"/>
              <a:t>11</a:t>
            </a:fld>
            <a:endParaRPr lang="en-GB"/>
          </a:p>
        </p:txBody>
      </p:sp>
    </p:spTree>
    <p:extLst>
      <p:ext uri="{BB962C8B-B14F-4D97-AF65-F5344CB8AC3E}">
        <p14:creationId xmlns:p14="http://schemas.microsoft.com/office/powerpoint/2010/main" val="64121144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23/05/2018</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23/05/2018</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23/05/2018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23/05/2018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23/05/2018</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23/05/2018</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23/05/2018</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23/05/2018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23/05/2018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23/05/2018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23/05/2018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23/05/2018</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hyperlink" Target="https://flickr.com/photos/cogdog/19081571173" TargetMode="Externa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836712"/>
            <a:ext cx="8229600" cy="1143000"/>
          </a:xfrm>
        </p:spPr>
        <p:txBody>
          <a:bodyPr>
            <a:normAutofit fontScale="90000"/>
          </a:bodyPr>
          <a:lstStyle/>
          <a:p>
            <a:r>
              <a:rPr lang="en-GB" dirty="0" smtClean="0"/>
              <a:t>Managing Enterprise in the 21</a:t>
            </a:r>
            <a:r>
              <a:rPr lang="en-GB" baseline="30000" dirty="0" smtClean="0"/>
              <a:t>st</a:t>
            </a:r>
            <a:r>
              <a:rPr lang="en-GB" dirty="0" smtClean="0"/>
              <a:t> Century</a:t>
            </a:r>
            <a:endParaRPr lang="en-GB" dirty="0"/>
          </a:p>
        </p:txBody>
      </p:sp>
      <p:sp>
        <p:nvSpPr>
          <p:cNvPr id="3" name="Content Placeholder 2"/>
          <p:cNvSpPr>
            <a:spLocks noGrp="1"/>
          </p:cNvSpPr>
          <p:nvPr>
            <p:ph idx="1"/>
          </p:nvPr>
        </p:nvSpPr>
        <p:spPr>
          <a:xfrm>
            <a:off x="323528" y="2348880"/>
            <a:ext cx="8229600" cy="3872735"/>
          </a:xfrm>
        </p:spPr>
        <p:txBody>
          <a:bodyPr/>
          <a:lstStyle/>
          <a:p>
            <a:pPr marL="0" indent="0" algn="ctr">
              <a:buNone/>
            </a:pPr>
            <a:endParaRPr lang="en-GB" dirty="0" smtClean="0"/>
          </a:p>
          <a:p>
            <a:pPr marL="0" indent="0" algn="ctr">
              <a:buNone/>
            </a:pPr>
            <a:r>
              <a:rPr lang="en-GB" sz="4000" dirty="0" smtClean="0"/>
              <a:t>Sources of Finance</a:t>
            </a:r>
            <a:endParaRPr lang="en-GB" sz="4000" dirty="0"/>
          </a:p>
        </p:txBody>
      </p:sp>
    </p:spTree>
    <p:extLst>
      <p:ext uri="{BB962C8B-B14F-4D97-AF65-F5344CB8AC3E}">
        <p14:creationId xmlns:p14="http://schemas.microsoft.com/office/powerpoint/2010/main" val="8390248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Overview of Today</a:t>
            </a:r>
            <a:endParaRPr lang="en-GB" dirty="0"/>
          </a:p>
        </p:txBody>
      </p:sp>
      <p:sp>
        <p:nvSpPr>
          <p:cNvPr id="3" name="Content Placeholder 2"/>
          <p:cNvSpPr>
            <a:spLocks noGrp="1"/>
          </p:cNvSpPr>
          <p:nvPr>
            <p:ph idx="1"/>
          </p:nvPr>
        </p:nvSpPr>
        <p:spPr/>
        <p:txBody>
          <a:bodyPr/>
          <a:lstStyle/>
          <a:p>
            <a:r>
              <a:rPr lang="en-GB" dirty="0" smtClean="0"/>
              <a:t>10-10:45 – Activity – Designing a poster</a:t>
            </a:r>
          </a:p>
          <a:p>
            <a:r>
              <a:rPr lang="en-GB" dirty="0" smtClean="0"/>
              <a:t>10:45 – Break</a:t>
            </a:r>
          </a:p>
          <a:p>
            <a:r>
              <a:rPr lang="en-GB" dirty="0" smtClean="0"/>
              <a:t>11-12 – Presenting posters (with Visitor)</a:t>
            </a:r>
          </a:p>
          <a:p>
            <a:r>
              <a:rPr lang="en-GB" dirty="0" smtClean="0"/>
              <a:t>12pm onwards – Proposal preparation</a:t>
            </a:r>
            <a:endParaRPr lang="en-GB" dirty="0"/>
          </a:p>
        </p:txBody>
      </p:sp>
    </p:spTree>
    <p:extLst>
      <p:ext uri="{BB962C8B-B14F-4D97-AF65-F5344CB8AC3E}">
        <p14:creationId xmlns:p14="http://schemas.microsoft.com/office/powerpoint/2010/main" val="27016527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2196BD-AF67-41E6-84B4-797220A49444}"/>
              </a:ext>
            </a:extLst>
          </p:cNvPr>
          <p:cNvSpPr>
            <a:spLocks noGrp="1"/>
          </p:cNvSpPr>
          <p:nvPr>
            <p:ph type="title"/>
          </p:nvPr>
        </p:nvSpPr>
        <p:spPr>
          <a:xfrm>
            <a:off x="628650" y="116632"/>
            <a:ext cx="7886700" cy="1511002"/>
          </a:xfrm>
        </p:spPr>
        <p:txBody>
          <a:bodyPr>
            <a:noAutofit/>
          </a:bodyPr>
          <a:lstStyle/>
          <a:p>
            <a:pPr algn="ctr"/>
            <a:r>
              <a:rPr lang="en-GB" sz="3200" b="1" dirty="0"/>
              <a:t>Activity </a:t>
            </a:r>
            <a:r>
              <a:rPr lang="en-GB" sz="3200" b="1" dirty="0" smtClean="0"/>
              <a:t>(45 </a:t>
            </a:r>
            <a:r>
              <a:rPr lang="en-GB" sz="3200" b="1" dirty="0"/>
              <a:t>minutes)</a:t>
            </a:r>
            <a:br>
              <a:rPr lang="en-GB" sz="3200" b="1" dirty="0"/>
            </a:br>
            <a:r>
              <a:rPr lang="en-GB" sz="3200" b="1" dirty="0"/>
              <a:t>- Research, design a poster, present it to the class</a:t>
            </a:r>
          </a:p>
        </p:txBody>
      </p:sp>
      <p:sp>
        <p:nvSpPr>
          <p:cNvPr id="3" name="Content Placeholder 2">
            <a:extLst>
              <a:ext uri="{FF2B5EF4-FFF2-40B4-BE49-F238E27FC236}">
                <a16:creationId xmlns:a16="http://schemas.microsoft.com/office/drawing/2014/main" id="{F2E73821-528A-47B8-8585-588AE1D30295}"/>
              </a:ext>
            </a:extLst>
          </p:cNvPr>
          <p:cNvSpPr>
            <a:spLocks noGrp="1"/>
          </p:cNvSpPr>
          <p:nvPr>
            <p:ph idx="1"/>
          </p:nvPr>
        </p:nvSpPr>
        <p:spPr>
          <a:xfrm>
            <a:off x="628650" y="1650781"/>
            <a:ext cx="7886700" cy="4084983"/>
          </a:xfrm>
        </p:spPr>
        <p:txBody>
          <a:bodyPr>
            <a:normAutofit fontScale="62500" lnSpcReduction="20000"/>
          </a:bodyPr>
          <a:lstStyle/>
          <a:p>
            <a:r>
              <a:rPr lang="en-GB" dirty="0"/>
              <a:t>Group A’s:</a:t>
            </a:r>
          </a:p>
          <a:p>
            <a:pPr marL="0" indent="0">
              <a:buNone/>
            </a:pPr>
            <a:r>
              <a:rPr lang="en-GB" dirty="0"/>
              <a:t>Use the Business Wales website to identify sources of finance for new businesses. Explain the terms – </a:t>
            </a:r>
            <a:r>
              <a:rPr lang="en-GB" dirty="0" err="1"/>
              <a:t>eg</a:t>
            </a:r>
            <a:r>
              <a:rPr lang="en-GB" dirty="0"/>
              <a:t> Business Angels, Crowd funding</a:t>
            </a:r>
            <a:r>
              <a:rPr lang="en-GB" dirty="0" smtClean="0"/>
              <a:t>.</a:t>
            </a:r>
          </a:p>
          <a:p>
            <a:pPr marL="0" indent="0">
              <a:buNone/>
            </a:pPr>
            <a:endParaRPr lang="en-GB" dirty="0"/>
          </a:p>
          <a:p>
            <a:r>
              <a:rPr lang="en-GB" dirty="0"/>
              <a:t>Group B’s:</a:t>
            </a:r>
          </a:p>
          <a:p>
            <a:pPr marL="0" indent="0">
              <a:buNone/>
            </a:pPr>
            <a:r>
              <a:rPr lang="en-GB" dirty="0"/>
              <a:t>Explain what the Development Bank of Wales is and what it does. Name three companies it has helped, how it has helped them</a:t>
            </a:r>
            <a:r>
              <a:rPr lang="en-GB" dirty="0" smtClean="0"/>
              <a:t>.</a:t>
            </a:r>
          </a:p>
          <a:p>
            <a:pPr marL="0" indent="0">
              <a:buNone/>
            </a:pPr>
            <a:endParaRPr lang="en-GB" dirty="0"/>
          </a:p>
          <a:p>
            <a:r>
              <a:rPr lang="en-GB" dirty="0"/>
              <a:t>Group C’s (those who attended the Pop Up Business School):</a:t>
            </a:r>
          </a:p>
          <a:p>
            <a:pPr marL="0" indent="0">
              <a:buNone/>
            </a:pPr>
            <a:r>
              <a:rPr lang="en-GB" dirty="0"/>
              <a:t>Research how Businesses can do the following cheaply or for free, to cut their costs – build a website, advertise, use locations, use services such as accountancy/marketing, obtain goods, gain commission.</a:t>
            </a:r>
          </a:p>
        </p:txBody>
      </p:sp>
    </p:spTree>
    <p:extLst>
      <p:ext uri="{BB962C8B-B14F-4D97-AF65-F5344CB8AC3E}">
        <p14:creationId xmlns:p14="http://schemas.microsoft.com/office/powerpoint/2010/main" val="31809500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Sources of Finance</a:t>
            </a:r>
          </a:p>
        </p:txBody>
      </p:sp>
      <p:sp>
        <p:nvSpPr>
          <p:cNvPr id="3" name="Content Placeholder 2"/>
          <p:cNvSpPr>
            <a:spLocks noGrp="1"/>
          </p:cNvSpPr>
          <p:nvPr>
            <p:ph idx="1"/>
          </p:nvPr>
        </p:nvSpPr>
        <p:spPr>
          <a:xfrm>
            <a:off x="457200" y="1400607"/>
            <a:ext cx="8229600" cy="3917032"/>
          </a:xfrm>
        </p:spPr>
        <p:txBody>
          <a:bodyPr>
            <a:normAutofit fontScale="92500" lnSpcReduction="10000"/>
          </a:bodyPr>
          <a:lstStyle/>
          <a:p>
            <a:pPr>
              <a:lnSpc>
                <a:spcPct val="200000"/>
              </a:lnSpc>
              <a:spcBef>
                <a:spcPts val="0"/>
              </a:spcBef>
            </a:pPr>
            <a:r>
              <a:rPr lang="en-GB" sz="3600" i="1" dirty="0">
                <a:solidFill>
                  <a:srgbClr val="0070C0"/>
                </a:solidFill>
              </a:rPr>
              <a:t>When starting a business you should use several sources of finance</a:t>
            </a:r>
          </a:p>
          <a:p>
            <a:pPr>
              <a:lnSpc>
                <a:spcPct val="200000"/>
              </a:lnSpc>
              <a:spcBef>
                <a:spcPts val="0"/>
              </a:spcBef>
            </a:pPr>
            <a:r>
              <a:rPr lang="en-GB" sz="3600" i="1" dirty="0">
                <a:solidFill>
                  <a:srgbClr val="0070C0"/>
                </a:solidFill>
              </a:rPr>
              <a:t>Do not borrow more than you can afford</a:t>
            </a:r>
          </a:p>
          <a:p>
            <a:pPr>
              <a:lnSpc>
                <a:spcPct val="200000"/>
              </a:lnSpc>
              <a:spcBef>
                <a:spcPts val="0"/>
              </a:spcBef>
            </a:pPr>
            <a:r>
              <a:rPr lang="en-GB" sz="3600" i="1" dirty="0">
                <a:solidFill>
                  <a:srgbClr val="0070C0"/>
                </a:solidFill>
              </a:rPr>
              <a:t>Do not limit yourself to your own funds</a:t>
            </a:r>
            <a:endParaRPr lang="en-GB" sz="3600" dirty="0">
              <a:solidFill>
                <a:srgbClr val="FF0000"/>
              </a:solidFill>
            </a:endParaRPr>
          </a:p>
          <a:p>
            <a:pPr marL="0" indent="0">
              <a:buNone/>
            </a:pPr>
            <a:endParaRPr lang="en-GB" dirty="0"/>
          </a:p>
        </p:txBody>
      </p:sp>
    </p:spTree>
    <p:extLst>
      <p:ext uri="{BB962C8B-B14F-4D97-AF65-F5344CB8AC3E}">
        <p14:creationId xmlns:p14="http://schemas.microsoft.com/office/powerpoint/2010/main" val="19474632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1831D7-DE61-4FA3-A032-F7AA3444AE9B}"/>
              </a:ext>
            </a:extLst>
          </p:cNvPr>
          <p:cNvSpPr>
            <a:spLocks noGrp="1"/>
          </p:cNvSpPr>
          <p:nvPr>
            <p:ph type="title"/>
          </p:nvPr>
        </p:nvSpPr>
        <p:spPr/>
        <p:txBody>
          <a:bodyPr/>
          <a:lstStyle/>
          <a:p>
            <a:r>
              <a:rPr lang="en-GB" dirty="0"/>
              <a:t>Main Sources</a:t>
            </a:r>
          </a:p>
        </p:txBody>
      </p:sp>
      <p:sp>
        <p:nvSpPr>
          <p:cNvPr id="3" name="Content Placeholder 2">
            <a:extLst>
              <a:ext uri="{FF2B5EF4-FFF2-40B4-BE49-F238E27FC236}">
                <a16:creationId xmlns:a16="http://schemas.microsoft.com/office/drawing/2014/main" id="{C13140BF-8388-459C-BB3A-FDC52F880F71}"/>
              </a:ext>
            </a:extLst>
          </p:cNvPr>
          <p:cNvSpPr>
            <a:spLocks noGrp="1"/>
          </p:cNvSpPr>
          <p:nvPr>
            <p:ph idx="1"/>
          </p:nvPr>
        </p:nvSpPr>
        <p:spPr/>
        <p:txBody>
          <a:bodyPr>
            <a:normAutofit/>
          </a:bodyPr>
          <a:lstStyle/>
          <a:p>
            <a:pPr marL="0" indent="0">
              <a:buNone/>
            </a:pPr>
            <a:r>
              <a:rPr lang="en-GB" dirty="0"/>
              <a:t>1. Personal Investment</a:t>
            </a:r>
          </a:p>
          <a:p>
            <a:r>
              <a:rPr lang="en-GB" dirty="0"/>
              <a:t>This is your cash/saving</a:t>
            </a:r>
          </a:p>
          <a:p>
            <a:r>
              <a:rPr lang="en-GB" dirty="0"/>
              <a:t>This will show the bank or future investors you have a long term commitment to the business</a:t>
            </a:r>
          </a:p>
        </p:txBody>
      </p:sp>
    </p:spTree>
    <p:extLst>
      <p:ext uri="{BB962C8B-B14F-4D97-AF65-F5344CB8AC3E}">
        <p14:creationId xmlns:p14="http://schemas.microsoft.com/office/powerpoint/2010/main" val="7445119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FF2B27-77C9-476B-90AA-CDACB19F0D02}"/>
              </a:ext>
            </a:extLst>
          </p:cNvPr>
          <p:cNvSpPr>
            <a:spLocks noGrp="1"/>
          </p:cNvSpPr>
          <p:nvPr>
            <p:ph type="title"/>
          </p:nvPr>
        </p:nvSpPr>
        <p:spPr/>
        <p:txBody>
          <a:bodyPr/>
          <a:lstStyle/>
          <a:p>
            <a:r>
              <a:rPr lang="en-GB" dirty="0"/>
              <a:t>2</a:t>
            </a:r>
            <a:r>
              <a:rPr lang="en-GB" dirty="0" smtClean="0"/>
              <a:t>. Family/Friends</a:t>
            </a:r>
            <a:endParaRPr lang="en-GB" dirty="0"/>
          </a:p>
        </p:txBody>
      </p:sp>
      <p:sp>
        <p:nvSpPr>
          <p:cNvPr id="3" name="Content Placeholder 2">
            <a:extLst>
              <a:ext uri="{FF2B5EF4-FFF2-40B4-BE49-F238E27FC236}">
                <a16:creationId xmlns:a16="http://schemas.microsoft.com/office/drawing/2014/main" id="{E39A5840-CFC2-4931-9DE0-EF8ED77850BB}"/>
              </a:ext>
            </a:extLst>
          </p:cNvPr>
          <p:cNvSpPr>
            <a:spLocks noGrp="1"/>
          </p:cNvSpPr>
          <p:nvPr>
            <p:ph idx="1"/>
          </p:nvPr>
        </p:nvSpPr>
        <p:spPr/>
        <p:txBody>
          <a:bodyPr>
            <a:normAutofit lnSpcReduction="10000"/>
          </a:bodyPr>
          <a:lstStyle/>
          <a:p>
            <a:r>
              <a:rPr lang="en-GB" dirty="0"/>
              <a:t>This may be a limited source of finance</a:t>
            </a:r>
          </a:p>
          <a:p>
            <a:r>
              <a:rPr lang="en-GB" dirty="0"/>
              <a:t>They may want part ownership</a:t>
            </a:r>
          </a:p>
          <a:p>
            <a:pPr marL="0" indent="0">
              <a:buNone/>
            </a:pPr>
            <a:r>
              <a:rPr lang="en-GB" dirty="0"/>
              <a:t>	</a:t>
            </a:r>
            <a:r>
              <a:rPr lang="en-GB" dirty="0" smtClean="0"/>
              <a:t>	 </a:t>
            </a:r>
          </a:p>
          <a:p>
            <a:pPr marL="0" indent="0">
              <a:buNone/>
            </a:pPr>
            <a:r>
              <a:rPr lang="en-GB" sz="4000" dirty="0"/>
              <a:t>	</a:t>
            </a:r>
            <a:r>
              <a:rPr lang="en-GB" sz="4000" dirty="0" smtClean="0"/>
              <a:t>	3</a:t>
            </a:r>
            <a:r>
              <a:rPr lang="en-GB" sz="4000" dirty="0"/>
              <a:t>. Investors</a:t>
            </a:r>
          </a:p>
          <a:p>
            <a:r>
              <a:rPr lang="en-GB" dirty="0"/>
              <a:t>This is money provided by business investors who may want part ownership and high returns</a:t>
            </a:r>
          </a:p>
        </p:txBody>
      </p:sp>
    </p:spTree>
    <p:extLst>
      <p:ext uri="{BB962C8B-B14F-4D97-AF65-F5344CB8AC3E}">
        <p14:creationId xmlns:p14="http://schemas.microsoft.com/office/powerpoint/2010/main" val="31522900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6B54F8-2323-496B-950C-CB11D020F1B2}"/>
              </a:ext>
            </a:extLst>
          </p:cNvPr>
          <p:cNvSpPr>
            <a:spLocks noGrp="1"/>
          </p:cNvSpPr>
          <p:nvPr>
            <p:ph type="title"/>
          </p:nvPr>
        </p:nvSpPr>
        <p:spPr>
          <a:xfrm>
            <a:off x="467544" y="764704"/>
            <a:ext cx="8229600" cy="1143000"/>
          </a:xfrm>
        </p:spPr>
        <p:txBody>
          <a:bodyPr>
            <a:normAutofit fontScale="90000"/>
          </a:bodyPr>
          <a:lstStyle/>
          <a:p>
            <a:r>
              <a:rPr lang="en-GB" dirty="0"/>
              <a:t/>
            </a:r>
            <a:br>
              <a:rPr lang="en-GB" dirty="0"/>
            </a:br>
            <a:r>
              <a:rPr lang="en-GB" dirty="0"/>
              <a:t/>
            </a:r>
            <a:br>
              <a:rPr lang="en-GB" dirty="0"/>
            </a:br>
            <a:r>
              <a:rPr lang="en-GB" dirty="0"/>
              <a:t/>
            </a:r>
            <a:br>
              <a:rPr lang="en-GB" dirty="0"/>
            </a:br>
            <a:r>
              <a:rPr lang="en-GB" dirty="0"/>
              <a:t>4. Angels</a:t>
            </a:r>
            <a:br>
              <a:rPr lang="en-GB" dirty="0"/>
            </a:br>
            <a:r>
              <a:rPr lang="en-GB" dirty="0"/>
              <a:t/>
            </a:r>
            <a:br>
              <a:rPr lang="en-GB" dirty="0"/>
            </a:br>
            <a:r>
              <a:rPr lang="en-GB" dirty="0"/>
              <a:t>As Investors but may want control through management</a:t>
            </a:r>
            <a:br>
              <a:rPr lang="en-GB" dirty="0"/>
            </a:br>
            <a:r>
              <a:rPr lang="en-GB" dirty="0"/>
              <a:t>May invest only at an early stage</a:t>
            </a:r>
          </a:p>
        </p:txBody>
      </p:sp>
    </p:spTree>
    <p:extLst>
      <p:ext uri="{BB962C8B-B14F-4D97-AF65-F5344CB8AC3E}">
        <p14:creationId xmlns:p14="http://schemas.microsoft.com/office/powerpoint/2010/main" val="30662861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9E88EB-736D-4E83-85EB-9B37487F9C5B}"/>
              </a:ext>
            </a:extLst>
          </p:cNvPr>
          <p:cNvSpPr>
            <a:spLocks noGrp="1"/>
          </p:cNvSpPr>
          <p:nvPr>
            <p:ph type="title"/>
          </p:nvPr>
        </p:nvSpPr>
        <p:spPr/>
        <p:txBody>
          <a:bodyPr/>
          <a:lstStyle/>
          <a:p>
            <a:r>
              <a:rPr lang="en-GB" dirty="0"/>
              <a:t>5. Bank Loans</a:t>
            </a:r>
          </a:p>
        </p:txBody>
      </p:sp>
      <p:sp>
        <p:nvSpPr>
          <p:cNvPr id="3" name="Content Placeholder 2">
            <a:extLst>
              <a:ext uri="{FF2B5EF4-FFF2-40B4-BE49-F238E27FC236}">
                <a16:creationId xmlns:a16="http://schemas.microsoft.com/office/drawing/2014/main" id="{707808C1-53E7-4EDA-A9D5-DFB0098E38AD}"/>
              </a:ext>
            </a:extLst>
          </p:cNvPr>
          <p:cNvSpPr>
            <a:spLocks noGrp="1"/>
          </p:cNvSpPr>
          <p:nvPr>
            <p:ph idx="1"/>
          </p:nvPr>
        </p:nvSpPr>
        <p:spPr>
          <a:xfrm>
            <a:off x="215516" y="1408866"/>
            <a:ext cx="8712968" cy="3917032"/>
          </a:xfrm>
        </p:spPr>
        <p:txBody>
          <a:bodyPr>
            <a:normAutofit/>
          </a:bodyPr>
          <a:lstStyle/>
          <a:p>
            <a:r>
              <a:rPr lang="en-GB" dirty="0">
                <a:latin typeface="+mj-lt"/>
              </a:rPr>
              <a:t>This is the most common form of financing a new business venture.</a:t>
            </a:r>
          </a:p>
          <a:p>
            <a:r>
              <a:rPr lang="en-GB" dirty="0">
                <a:latin typeface="+mj-lt"/>
              </a:rPr>
              <a:t>Banks would expect you to have other assets in case you default on the loan.</a:t>
            </a:r>
          </a:p>
          <a:p>
            <a:r>
              <a:rPr lang="en-GB" dirty="0">
                <a:latin typeface="+mj-lt"/>
              </a:rPr>
              <a:t>Banks also expect that you will compiled a Business Plan which has been professionally </a:t>
            </a:r>
            <a:r>
              <a:rPr lang="en-GB" dirty="0" smtClean="0">
                <a:latin typeface="+mj-lt"/>
              </a:rPr>
              <a:t>approved - </a:t>
            </a:r>
            <a:r>
              <a:rPr lang="en-GB" dirty="0">
                <a:latin typeface="+mj-lt"/>
              </a:rPr>
              <a:t>Financial statements included</a:t>
            </a:r>
          </a:p>
          <a:p>
            <a:endParaRPr lang="en-GB" dirty="0">
              <a:latin typeface="+mj-lt"/>
            </a:endParaRPr>
          </a:p>
        </p:txBody>
      </p:sp>
    </p:spTree>
    <p:extLst>
      <p:ext uri="{BB962C8B-B14F-4D97-AF65-F5344CB8AC3E}">
        <p14:creationId xmlns:p14="http://schemas.microsoft.com/office/powerpoint/2010/main" val="8026855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63881F-CC60-4A5D-9FC3-E3EF7BE531DB}"/>
              </a:ext>
            </a:extLst>
          </p:cNvPr>
          <p:cNvSpPr>
            <a:spLocks noGrp="1"/>
          </p:cNvSpPr>
          <p:nvPr>
            <p:ph type="title"/>
          </p:nvPr>
        </p:nvSpPr>
        <p:spPr/>
        <p:txBody>
          <a:bodyPr/>
          <a:lstStyle/>
          <a:p>
            <a:r>
              <a:rPr lang="en-GB"/>
              <a:t>6.Business </a:t>
            </a:r>
            <a:r>
              <a:rPr lang="en-GB" dirty="0"/>
              <a:t>Grants for SMEs </a:t>
            </a:r>
          </a:p>
        </p:txBody>
      </p:sp>
      <p:sp>
        <p:nvSpPr>
          <p:cNvPr id="3" name="Content Placeholder 2">
            <a:extLst>
              <a:ext uri="{FF2B5EF4-FFF2-40B4-BE49-F238E27FC236}">
                <a16:creationId xmlns:a16="http://schemas.microsoft.com/office/drawing/2014/main" id="{17867540-1C3C-4AF2-8696-15BE91F66B20}"/>
              </a:ext>
            </a:extLst>
          </p:cNvPr>
          <p:cNvSpPr>
            <a:spLocks noGrp="1"/>
          </p:cNvSpPr>
          <p:nvPr>
            <p:ph idx="1"/>
          </p:nvPr>
        </p:nvSpPr>
        <p:spPr/>
        <p:txBody>
          <a:bodyPr/>
          <a:lstStyle/>
          <a:p>
            <a:pPr marL="0" indent="0">
              <a:buNone/>
            </a:pPr>
            <a:r>
              <a:rPr lang="en-GB" dirty="0"/>
              <a:t>Local and central governments have used these to encourage people in areas of high unemployment and austerity to start their own business</a:t>
            </a:r>
          </a:p>
          <a:p>
            <a:pPr marL="0" indent="0">
              <a:buNone/>
            </a:pPr>
            <a:r>
              <a:rPr lang="en-GB" dirty="0"/>
              <a:t>This may be a short term benefit</a:t>
            </a:r>
          </a:p>
        </p:txBody>
      </p:sp>
    </p:spTree>
    <p:extLst>
      <p:ext uri="{BB962C8B-B14F-4D97-AF65-F5344CB8AC3E}">
        <p14:creationId xmlns:p14="http://schemas.microsoft.com/office/powerpoint/2010/main" val="40681659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18A429F-6608-412B-A842-F8702834BA2C}"/>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 xmlns:a1611="http://schemas.microsoft.com/office/drawing/2016/11/main" r:id="rId4"/>
              </a:ext>
            </a:extLst>
          </a:blip>
          <a:stretch>
            <a:fillRect/>
          </a:stretch>
        </p:blipFill>
        <p:spPr>
          <a:xfrm>
            <a:off x="5148064" y="3068890"/>
            <a:ext cx="3995936" cy="2663307"/>
          </a:xfrm>
          <a:prstGeom prst="rect">
            <a:avLst/>
          </a:prstGeom>
        </p:spPr>
      </p:pic>
      <p:sp>
        <p:nvSpPr>
          <p:cNvPr id="2" name="Title 1">
            <a:extLst>
              <a:ext uri="{FF2B5EF4-FFF2-40B4-BE49-F238E27FC236}">
                <a16:creationId xmlns:a16="http://schemas.microsoft.com/office/drawing/2014/main" id="{450475BC-3159-4BBD-9158-209ACA0688E5}"/>
              </a:ext>
            </a:extLst>
          </p:cNvPr>
          <p:cNvSpPr>
            <a:spLocks noGrp="1"/>
          </p:cNvSpPr>
          <p:nvPr>
            <p:ph type="title"/>
          </p:nvPr>
        </p:nvSpPr>
        <p:spPr>
          <a:xfrm>
            <a:off x="492402" y="12398"/>
            <a:ext cx="8229600" cy="1143000"/>
          </a:xfrm>
        </p:spPr>
        <p:txBody>
          <a:bodyPr/>
          <a:lstStyle/>
          <a:p>
            <a:r>
              <a:rPr lang="en-GB" dirty="0"/>
              <a:t>7. Crowd funding</a:t>
            </a:r>
          </a:p>
        </p:txBody>
      </p:sp>
      <p:sp>
        <p:nvSpPr>
          <p:cNvPr id="3" name="Content Placeholder 2">
            <a:extLst>
              <a:ext uri="{FF2B5EF4-FFF2-40B4-BE49-F238E27FC236}">
                <a16:creationId xmlns:a16="http://schemas.microsoft.com/office/drawing/2014/main" id="{39F87A9D-2368-4FF9-97F0-70A74AA65E05}"/>
              </a:ext>
            </a:extLst>
          </p:cNvPr>
          <p:cNvSpPr>
            <a:spLocks noGrp="1"/>
          </p:cNvSpPr>
          <p:nvPr>
            <p:ph idx="1"/>
          </p:nvPr>
        </p:nvSpPr>
        <p:spPr>
          <a:xfrm>
            <a:off x="313185" y="1095924"/>
            <a:ext cx="8229600" cy="3917032"/>
          </a:xfrm>
        </p:spPr>
        <p:txBody>
          <a:bodyPr>
            <a:normAutofit fontScale="92500" lnSpcReduction="20000"/>
          </a:bodyPr>
          <a:lstStyle/>
          <a:p>
            <a:pPr marL="0" indent="0">
              <a:buNone/>
            </a:pPr>
            <a:r>
              <a:rPr lang="en-GB" b="1" i="1" dirty="0">
                <a:solidFill>
                  <a:srgbClr val="7030A0"/>
                </a:solidFill>
              </a:rPr>
              <a:t>This type of funding is popular with online businesses</a:t>
            </a:r>
          </a:p>
          <a:p>
            <a:pPr marL="0" indent="0">
              <a:buNone/>
            </a:pPr>
            <a:r>
              <a:rPr lang="en-GB" b="1" i="1" dirty="0">
                <a:solidFill>
                  <a:srgbClr val="7030A0"/>
                </a:solidFill>
              </a:rPr>
              <a:t>Owners have posted messages encouraging people to invest but without control</a:t>
            </a:r>
          </a:p>
          <a:p>
            <a:pPr marL="0" indent="0">
              <a:buNone/>
            </a:pPr>
            <a:r>
              <a:rPr lang="en-GB" b="1" i="1" dirty="0">
                <a:solidFill>
                  <a:srgbClr val="7030A0"/>
                </a:solidFill>
              </a:rPr>
              <a:t>Investors often do this </a:t>
            </a:r>
          </a:p>
          <a:p>
            <a:pPr marL="0" indent="0">
              <a:buNone/>
            </a:pPr>
            <a:r>
              <a:rPr lang="en-GB" b="1" i="1" dirty="0">
                <a:solidFill>
                  <a:srgbClr val="7030A0"/>
                </a:solidFill>
              </a:rPr>
              <a:t>b</a:t>
            </a:r>
            <a:r>
              <a:rPr lang="en-GB" b="1" i="1" dirty="0" smtClean="0">
                <a:solidFill>
                  <a:srgbClr val="7030A0"/>
                </a:solidFill>
              </a:rPr>
              <a:t>ecause </a:t>
            </a:r>
            <a:r>
              <a:rPr lang="en-GB" b="1" i="1" dirty="0">
                <a:solidFill>
                  <a:srgbClr val="7030A0"/>
                </a:solidFill>
              </a:rPr>
              <a:t>they support a</a:t>
            </a:r>
          </a:p>
          <a:p>
            <a:pPr marL="0" indent="0">
              <a:buNone/>
            </a:pPr>
            <a:r>
              <a:rPr lang="en-GB" b="1" i="1" dirty="0">
                <a:solidFill>
                  <a:srgbClr val="7030A0"/>
                </a:solidFill>
              </a:rPr>
              <a:t>Social interest e.g. ageing </a:t>
            </a:r>
          </a:p>
          <a:p>
            <a:pPr marL="0" indent="0">
              <a:buNone/>
            </a:pPr>
            <a:r>
              <a:rPr lang="en-GB" b="1" i="1" dirty="0">
                <a:solidFill>
                  <a:srgbClr val="7030A0"/>
                </a:solidFill>
              </a:rPr>
              <a:t>Or unemployed </a:t>
            </a:r>
            <a:r>
              <a:rPr lang="en-GB" b="1" i="1" dirty="0" smtClean="0">
                <a:solidFill>
                  <a:srgbClr val="7030A0"/>
                </a:solidFill>
              </a:rPr>
              <a:t>people</a:t>
            </a:r>
            <a:endParaRPr lang="en-GB" b="1" i="1" dirty="0">
              <a:solidFill>
                <a:srgbClr val="7030A0"/>
              </a:solidFill>
            </a:endParaRPr>
          </a:p>
        </p:txBody>
      </p:sp>
    </p:spTree>
    <p:extLst>
      <p:ext uri="{BB962C8B-B14F-4D97-AF65-F5344CB8AC3E}">
        <p14:creationId xmlns:p14="http://schemas.microsoft.com/office/powerpoint/2010/main" val="18075779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Development Bank of Wales</a:t>
            </a:r>
            <a:endParaRPr lang="en-GB" dirty="0"/>
          </a:p>
        </p:txBody>
      </p:sp>
      <p:sp>
        <p:nvSpPr>
          <p:cNvPr id="3" name="Content Placeholder 2"/>
          <p:cNvSpPr>
            <a:spLocks noGrp="1"/>
          </p:cNvSpPr>
          <p:nvPr>
            <p:ph idx="1"/>
          </p:nvPr>
        </p:nvSpPr>
        <p:spPr/>
        <p:txBody>
          <a:bodyPr>
            <a:normAutofit fontScale="92500" lnSpcReduction="10000"/>
          </a:bodyPr>
          <a:lstStyle/>
          <a:p>
            <a:r>
              <a:rPr lang="en-GB" dirty="0"/>
              <a:t>The Development Bank of Wales is a unique lender to businesses in Wales. It has been set up by the Welsh Government to support the economy of Wales</a:t>
            </a:r>
            <a:r>
              <a:rPr lang="en-GB" b="1" dirty="0"/>
              <a:t> by making it easier for businesses to get the finance they need to start up, strengthen and grow.</a:t>
            </a:r>
            <a:r>
              <a:rPr lang="en-GB" dirty="0"/>
              <a:t> </a:t>
            </a:r>
          </a:p>
          <a:p>
            <a:r>
              <a:rPr lang="en-GB" dirty="0"/>
              <a:t>It can invest from £1,000 to £5 million at a time in businesses based throughout Wales from a number of investment </a:t>
            </a:r>
            <a:r>
              <a:rPr lang="en-GB" dirty="0" smtClean="0"/>
              <a:t>funds. </a:t>
            </a:r>
            <a:endParaRPr lang="en-GB" dirty="0"/>
          </a:p>
        </p:txBody>
      </p:sp>
    </p:spTree>
    <p:extLst>
      <p:ext uri="{BB962C8B-B14F-4D97-AF65-F5344CB8AC3E}">
        <p14:creationId xmlns:p14="http://schemas.microsoft.com/office/powerpoint/2010/main" val="35101248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14B764-87BA-460E-A0C9-79BF682A47A2}"/>
              </a:ext>
            </a:extLst>
          </p:cNvPr>
          <p:cNvSpPr>
            <a:spLocks noGrp="1"/>
          </p:cNvSpPr>
          <p:nvPr>
            <p:ph type="title"/>
          </p:nvPr>
        </p:nvSpPr>
        <p:spPr>
          <a:xfrm>
            <a:off x="628650" y="260648"/>
            <a:ext cx="7886700" cy="994172"/>
          </a:xfrm>
        </p:spPr>
        <p:txBody>
          <a:bodyPr>
            <a:normAutofit fontScale="90000"/>
          </a:bodyPr>
          <a:lstStyle/>
          <a:p>
            <a:pPr algn="ctr"/>
            <a:r>
              <a:rPr lang="en-GB" dirty="0"/>
              <a:t>Keeping Start up Costs Low </a:t>
            </a:r>
            <a:br>
              <a:rPr lang="en-GB" dirty="0"/>
            </a:br>
            <a:r>
              <a:rPr lang="en-GB" dirty="0"/>
              <a:t>(Pop Up Business School, 2018)</a:t>
            </a:r>
          </a:p>
        </p:txBody>
      </p:sp>
      <p:sp>
        <p:nvSpPr>
          <p:cNvPr id="3" name="Content Placeholder 2">
            <a:extLst>
              <a:ext uri="{FF2B5EF4-FFF2-40B4-BE49-F238E27FC236}">
                <a16:creationId xmlns:a16="http://schemas.microsoft.com/office/drawing/2014/main" id="{DAC8067E-42AB-42E6-990B-6A4C896E6938}"/>
              </a:ext>
            </a:extLst>
          </p:cNvPr>
          <p:cNvSpPr>
            <a:spLocks noGrp="1"/>
          </p:cNvSpPr>
          <p:nvPr>
            <p:ph idx="1"/>
          </p:nvPr>
        </p:nvSpPr>
        <p:spPr>
          <a:xfrm>
            <a:off x="600159" y="1556792"/>
            <a:ext cx="7886700" cy="4248472"/>
          </a:xfrm>
        </p:spPr>
        <p:txBody>
          <a:bodyPr>
            <a:normAutofit fontScale="62500" lnSpcReduction="20000"/>
          </a:bodyPr>
          <a:lstStyle/>
          <a:p>
            <a:r>
              <a:rPr lang="en-GB" dirty="0"/>
              <a:t>Free website design – use Weebly. You can upgrade for £60 later, once you’ve got customers.</a:t>
            </a:r>
          </a:p>
          <a:p>
            <a:r>
              <a:rPr lang="en-GB" dirty="0"/>
              <a:t>Use Twitter for free marketing. </a:t>
            </a:r>
          </a:p>
          <a:p>
            <a:r>
              <a:rPr lang="en-GB" dirty="0"/>
              <a:t>Use Vistaprint for business cards. But are they the best way to get customers? Better to get </a:t>
            </a:r>
            <a:r>
              <a:rPr lang="en-GB" i="1" dirty="0"/>
              <a:t>their</a:t>
            </a:r>
            <a:r>
              <a:rPr lang="en-GB" dirty="0"/>
              <a:t> number. </a:t>
            </a:r>
          </a:p>
          <a:p>
            <a:r>
              <a:rPr lang="en-GB" dirty="0"/>
              <a:t>Ask Google what you can get for free! </a:t>
            </a:r>
            <a:r>
              <a:rPr lang="en-GB" i="1" dirty="0"/>
              <a:t>How can I get  . . for free?</a:t>
            </a:r>
          </a:p>
          <a:p>
            <a:r>
              <a:rPr lang="en-GB" dirty="0"/>
              <a:t>Book by Mike Essex (2011). </a:t>
            </a:r>
            <a:r>
              <a:rPr lang="en-GB" i="1" dirty="0"/>
              <a:t>Free Stuff Everyday</a:t>
            </a:r>
            <a:r>
              <a:rPr lang="en-GB" dirty="0"/>
              <a:t>. </a:t>
            </a:r>
          </a:p>
          <a:p>
            <a:r>
              <a:rPr lang="en-GB" dirty="0"/>
              <a:t>Borrow space (pop up restaurant/in a shop), vans.</a:t>
            </a:r>
          </a:p>
          <a:p>
            <a:r>
              <a:rPr lang="en-GB" dirty="0"/>
              <a:t>Bartering – your skills in exchange for marketing/accounting etc.</a:t>
            </a:r>
          </a:p>
          <a:p>
            <a:r>
              <a:rPr lang="en-GB" dirty="0"/>
              <a:t>Sell your unwanted items for cash.</a:t>
            </a:r>
          </a:p>
          <a:p>
            <a:r>
              <a:rPr lang="en-GB" dirty="0"/>
              <a:t>Sell before you create. Get an order, then fulfil it. This way you don’t need finance. </a:t>
            </a:r>
          </a:p>
          <a:p>
            <a:r>
              <a:rPr lang="en-GB" dirty="0"/>
              <a:t>Advertise on your website using Amazon Associates (you get commission).</a:t>
            </a:r>
          </a:p>
        </p:txBody>
      </p:sp>
    </p:spTree>
    <p:extLst>
      <p:ext uri="{BB962C8B-B14F-4D97-AF65-F5344CB8AC3E}">
        <p14:creationId xmlns:p14="http://schemas.microsoft.com/office/powerpoint/2010/main" val="420892230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DE49762874EB345BB028C312F3B91B7" ma:contentTypeVersion="9" ma:contentTypeDescription="Create a new document." ma:contentTypeScope="" ma:versionID="142fd32927fab01806cdd50cf4adbc7b">
  <xsd:schema xmlns:xsd="http://www.w3.org/2001/XMLSchema" xmlns:xs="http://www.w3.org/2001/XMLSchema" xmlns:p="http://schemas.microsoft.com/office/2006/metadata/properties" xmlns:ns2="f66716c4-314f-46c1-b01e-5a44c61897d8" xmlns:ns3="a908d394-d138-480e-87a3-ff44c37f991a" targetNamespace="http://schemas.microsoft.com/office/2006/metadata/properties" ma:root="true" ma:fieldsID="c36eac7e71a9b171dd4dade9fcdf8e4b" ns2:_="" ns3:_="">
    <xsd:import namespace="f66716c4-314f-46c1-b01e-5a44c61897d8"/>
    <xsd:import namespace="a908d394-d138-480e-87a3-ff44c37f991a"/>
    <xsd:element name="properties">
      <xsd:complexType>
        <xsd:sequence>
          <xsd:element name="documentManagement">
            <xsd:complexType>
              <xsd:all>
                <xsd:element ref="ns2:SharedWithUsers" minOccurs="0"/>
                <xsd:element ref="ns2:SharingHintHash" minOccurs="0"/>
                <xsd:element ref="ns2:SharedWithDetails" minOccurs="0"/>
                <xsd:element ref="ns3:MediaServiceMetadata" minOccurs="0"/>
                <xsd:element ref="ns3:MediaServiceFastMetadata" minOccurs="0"/>
                <xsd:element ref="ns3:MediaServiceDateTaken" minOccurs="0"/>
                <xsd:element ref="ns3:MediaServiceAutoTags" minOccurs="0"/>
                <xsd:element ref="ns3:MediaServiceOCR"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6716c4-314f-46c1-b01e-5a44c61897d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908d394-d138-480e-87a3-ff44c37f991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Location" ma:index="16" nillable="true" ma:displayName="MediaServiceLocation"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http://schemas.microsoft.com/office/2006/documentManagement/types"/>
    <ds:schemaRef ds:uri="http://schemas.microsoft.com/office/2006/metadata/properties"/>
    <ds:schemaRef ds:uri="a908d394-d138-480e-87a3-ff44c37f991a"/>
    <ds:schemaRef ds:uri="http://purl.org/dc/terms/"/>
    <ds:schemaRef ds:uri="http://schemas.openxmlformats.org/package/2006/metadata/core-properties"/>
    <ds:schemaRef ds:uri="f66716c4-314f-46c1-b01e-5a44c61897d8"/>
    <ds:schemaRef ds:uri="http://purl.org/dc/dcmitype/"/>
    <ds:schemaRef ds:uri="http://schemas.microsoft.com/office/infopath/2007/PartnerControls"/>
    <ds:schemaRef ds:uri="http://www.w3.org/XML/1998/namespace"/>
    <ds:schemaRef ds:uri="http://purl.org/dc/elements/1.1/"/>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7DA52748-D761-4B85-A552-FABE4E18BAD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6716c4-314f-46c1-b01e-5a44c61897d8"/>
    <ds:schemaRef ds:uri="a908d394-d138-480e-87a3-ff44c37f991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217</TotalTime>
  <Words>1800</Words>
  <Application>Microsoft Office PowerPoint</Application>
  <PresentationFormat>On-screen Show (4:3)</PresentationFormat>
  <Paragraphs>171</Paragraphs>
  <Slides>12</Slides>
  <Notes>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Myriad Pro</vt:lpstr>
      <vt:lpstr>20140311PresentationUWTSDTemplate</vt:lpstr>
      <vt:lpstr>Managing Enterprise in the 21st Century</vt:lpstr>
      <vt:lpstr>Overview of Today</vt:lpstr>
      <vt:lpstr>Activity (45 minutes) - Research, design a poster, present it to the class</vt:lpstr>
      <vt:lpstr>Sources of Finance</vt:lpstr>
      <vt:lpstr>Main Sources</vt:lpstr>
      <vt:lpstr>2. Family/Friends</vt:lpstr>
      <vt:lpstr>   4. Angels  As Investors but may want control through management May invest only at an early stage</vt:lpstr>
      <vt:lpstr>5. Bank Loans</vt:lpstr>
      <vt:lpstr>6.Business Grants for SMEs </vt:lpstr>
      <vt:lpstr>7. Crowd funding</vt:lpstr>
      <vt:lpstr>Development Bank of Wales</vt:lpstr>
      <vt:lpstr>Keeping Start up Costs Low  (Pop Up Business School, 2018)</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Julie Thomas</cp:lastModifiedBy>
  <cp:revision>13</cp:revision>
  <dcterms:created xsi:type="dcterms:W3CDTF">2015-04-14T15:21:28Z</dcterms:created>
  <dcterms:modified xsi:type="dcterms:W3CDTF">2018-05-23T07:33:03Z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0x010100ADE49762874EB345BB028C312F3B91B7</vt:lpwstr>
  </property>
</Properties>
</file>