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vml" ContentType="application/vnd.openxmlformats-officedocument.vmlDrawing"/>
  <Default Extension="wav" ContentType="audio/wav"/>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handoutMasterIdLst>
    <p:handoutMasterId r:id="rId56"/>
  </p:handoutMasterIdLst>
  <p:sldIdLst>
    <p:sldId id="256"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4" r:id="rId17"/>
    <p:sldId id="295" r:id="rId18"/>
    <p:sldId id="360" r:id="rId19"/>
    <p:sldId id="297" r:id="rId20"/>
    <p:sldId id="298" r:id="rId21"/>
    <p:sldId id="299" r:id="rId22"/>
    <p:sldId id="361" r:id="rId23"/>
    <p:sldId id="301" r:id="rId24"/>
    <p:sldId id="302" r:id="rId25"/>
    <p:sldId id="303" r:id="rId26"/>
    <p:sldId id="307" r:id="rId27"/>
    <p:sldId id="308" r:id="rId28"/>
    <p:sldId id="348" r:id="rId29"/>
    <p:sldId id="349" r:id="rId30"/>
    <p:sldId id="350" r:id="rId31"/>
    <p:sldId id="356" r:id="rId32"/>
    <p:sldId id="357" r:id="rId33"/>
    <p:sldId id="358" r:id="rId34"/>
    <p:sldId id="329" r:id="rId35"/>
    <p:sldId id="330" r:id="rId36"/>
    <p:sldId id="331" r:id="rId37"/>
    <p:sldId id="332" r:id="rId38"/>
    <p:sldId id="363" r:id="rId39"/>
    <p:sldId id="333" r:id="rId40"/>
    <p:sldId id="335" r:id="rId41"/>
    <p:sldId id="336" r:id="rId42"/>
    <p:sldId id="337" r:id="rId43"/>
    <p:sldId id="338" r:id="rId44"/>
    <p:sldId id="339" r:id="rId45"/>
    <p:sldId id="367" r:id="rId46"/>
    <p:sldId id="366" r:id="rId47"/>
    <p:sldId id="364" r:id="rId48"/>
    <p:sldId id="365" r:id="rId49"/>
    <p:sldId id="359" r:id="rId50"/>
    <p:sldId id="351" r:id="rId51"/>
    <p:sldId id="352" r:id="rId52"/>
    <p:sldId id="353" r:id="rId53"/>
    <p:sldId id="354" r:id="rId54"/>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image" Target="../media/image2.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7.v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image" Target="../media/image9.wmf"/></Relationships>
</file>

<file path=ppt/drawings/_rels/vmlDrawing8.v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image" Target="../media/image16.wmf"/></Relationships>
</file>

<file path=ppt/drawings/_rels/vmlDrawing9.v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image" Target="../media/image19.wmf"/></Relationships>
</file>

<file path=ppt/drawings/_rels/vmlDrawing10.v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image" Target="../media/image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28FCA9C-FF92-4024-BDEC-A6D3B663DC09}" type="datetimeFigureOut">
              <a:rPr lang="en-US"/>
              <a:t>1/31/2020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2AB877-E7B1-4681-847E-D0918612832B}" type="datetimeFigureOut">
              <a:rPr lang="en-US"/>
              <a:t>1/31/2020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4121918-CC23-4803-AFC8-5E2A19874312}" type="slidenum">
              <a:rPr lang="en-GB" smtClean="0"/>
              <a:pPr/>
              <a:t>16</a:t>
            </a:fld>
            <a:endParaRPr lang="en-GB"/>
          </a:p>
        </p:txBody>
      </p:sp>
    </p:spTree>
    <p:extLst>
      <p:ext uri="{BB962C8B-B14F-4D97-AF65-F5344CB8AC3E}">
        <p14:creationId xmlns:p14="http://schemas.microsoft.com/office/powerpoint/2010/main" val="425312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For most students, the standard deviation is calculated using the computer</a:t>
            </a:r>
            <a:r>
              <a:rPr lang="en-GB" baseline="0" dirty="0"/>
              <a:t> so it is the interpretation that is most important.  Showing them how standard deviation is a measure of spread using histograms is helpful.</a:t>
            </a:r>
            <a:endParaRPr lang="en-GB" dirty="0"/>
          </a:p>
          <a:p>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24</a:t>
            </a:fld>
            <a:endParaRPr lang="en-GB"/>
          </a:p>
        </p:txBody>
      </p:sp>
    </p:spTree>
    <p:extLst>
      <p:ext uri="{BB962C8B-B14F-4D97-AF65-F5344CB8AC3E}">
        <p14:creationId xmlns:p14="http://schemas.microsoft.com/office/powerpoint/2010/main" val="1835374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probability distribution as a curve for IQ.  The mean is 100 and the standard deviation shows the spread.  For a perfect normal distribution, 50% of the population are above the mean and 50%</a:t>
            </a:r>
            <a:r>
              <a:rPr lang="en-GB" baseline="0" dirty="0"/>
              <a:t> are below.  Most people are between 70 and 130 with a few above 145.  The probability of randomly selecting a person from the population with an IQ above 145 is very small.</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26</a:t>
            </a:fld>
            <a:endParaRPr lang="en-GB"/>
          </a:p>
        </p:txBody>
      </p:sp>
    </p:spTree>
    <p:extLst>
      <p:ext uri="{BB962C8B-B14F-4D97-AF65-F5344CB8AC3E}">
        <p14:creationId xmlns:p14="http://schemas.microsoft.com/office/powerpoint/2010/main" val="3952743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5202" name="Slide Image Placeholder 1"/>
          <p:cNvSpPr>
            <a:spLocks noGrp="1" noRot="1" noChangeAspect="1" noTextEdit="1"/>
          </p:cNvSpPr>
          <p:nvPr>
            <p:ph type="sldImg"/>
          </p:nvPr>
        </p:nvSpPr>
        <p:spPr>
          <a:ln/>
        </p:spPr>
      </p:sp>
      <p:sp>
        <p:nvSpPr>
          <p:cNvPr id="435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Another important fact about normally distributed</a:t>
            </a:r>
            <a:r>
              <a:rPr lang="en-US" altLang="en-US" baseline="0" dirty="0"/>
              <a:t> data is that 95% of the population lie between plus and minus 1.96*SD’s of the mean.  For the IQ data this means that 95% of people have an IQ between 70 and 130 with only 2.5% above 130.  This is important when understanding confidence intervals.</a:t>
            </a:r>
            <a:endParaRPr lang="en-US" altLang="en-US" dirty="0"/>
          </a:p>
        </p:txBody>
      </p:sp>
      <p:sp>
        <p:nvSpPr>
          <p:cNvPr id="435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DF6829F9-58A5-44CE-B78F-D38B26980CC3}" type="slidenum">
              <a:rPr lang="en-GB" altLang="en-US" smtClean="0">
                <a:latin typeface="Arial" pitchFamily="34" charset="0"/>
              </a:rPr>
              <a:pPr algn="r" eaLnBrk="1" hangingPunct="1">
                <a:spcBef>
                  <a:spcPct val="0"/>
                </a:spcBef>
              </a:pPr>
              <a:t>27</a:t>
            </a:fld>
            <a:endParaRPr lang="en-GB" altLang="en-US">
              <a:latin typeface="Arial" pitchFamily="34" charset="0"/>
            </a:endParaRPr>
          </a:p>
        </p:txBody>
      </p:sp>
    </p:spTree>
    <p:extLst>
      <p:ext uri="{BB962C8B-B14F-4D97-AF65-F5344CB8AC3E}">
        <p14:creationId xmlns:p14="http://schemas.microsoft.com/office/powerpoint/2010/main" val="743821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0194" name="Slide Image Placeholder 1"/>
          <p:cNvSpPr>
            <a:spLocks noGrp="1" noRot="1" noChangeAspect="1" noTextEdit="1"/>
          </p:cNvSpPr>
          <p:nvPr>
            <p:ph type="sldImg"/>
          </p:nvPr>
        </p:nvSpPr>
        <p:spPr>
          <a:ln/>
        </p:spPr>
      </p:sp>
      <p:sp>
        <p:nvSpPr>
          <p:cNvPr id="520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Point is that your data will vary from study to study and so the</a:t>
            </a:r>
            <a:r>
              <a:rPr lang="en-GB" altLang="en-US" baseline="0" dirty="0"/>
              <a:t> </a:t>
            </a:r>
            <a:r>
              <a:rPr lang="en-GB" altLang="en-US" dirty="0"/>
              <a:t>sample</a:t>
            </a:r>
            <a:r>
              <a:rPr lang="en-GB" altLang="en-US" baseline="0" dirty="0"/>
              <a:t> mean etc. has a sampling distribution. Even of the data is not normal this will look more normal when the sample size is medium or large (i.e. &gt;30).</a:t>
            </a:r>
            <a:r>
              <a:rPr lang="en-GB" altLang="en-US" dirty="0"/>
              <a:t> </a:t>
            </a:r>
          </a:p>
        </p:txBody>
      </p:sp>
      <p:sp>
        <p:nvSpPr>
          <p:cNvPr id="520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eaLnBrk="1" hangingPunct="1"/>
            <a:fld id="{F0F0CDF6-C225-4B53-8455-3A6B2A7F73FF}" type="slidenum">
              <a:rPr lang="en-GB" altLang="en-US" sz="1200" smtClean="0">
                <a:solidFill>
                  <a:srgbClr val="000000"/>
                </a:solidFill>
              </a:rPr>
              <a:pPr eaLnBrk="1" hangingPunct="1"/>
              <a:t>28</a:t>
            </a:fld>
            <a:endParaRPr lang="en-GB" altLang="en-US" sz="1200">
              <a:solidFill>
                <a:srgbClr val="000000"/>
              </a:solidFill>
            </a:endParaRPr>
          </a:p>
        </p:txBody>
      </p:sp>
    </p:spTree>
    <p:extLst>
      <p:ext uri="{BB962C8B-B14F-4D97-AF65-F5344CB8AC3E}">
        <p14:creationId xmlns:p14="http://schemas.microsoft.com/office/powerpoint/2010/main" val="3844038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interpretation of the CI in the above and also</a:t>
            </a:r>
            <a:r>
              <a:rPr lang="en-GB" baseline="0" dirty="0"/>
              <a:t> comment on how this relates to the conclusion drawn from the earlier (equivalent) hypothesis test.</a:t>
            </a:r>
            <a:endParaRPr lang="en-GB" dirty="0"/>
          </a:p>
        </p:txBody>
      </p:sp>
      <p:sp>
        <p:nvSpPr>
          <p:cNvPr id="4" name="Slide Number Placeholder 3"/>
          <p:cNvSpPr>
            <a:spLocks noGrp="1"/>
          </p:cNvSpPr>
          <p:nvPr>
            <p:ph type="sldNum" sz="quarter" idx="10"/>
          </p:nvPr>
        </p:nvSpPr>
        <p:spPr/>
        <p:txBody>
          <a:bodyPr/>
          <a:lstStyle/>
          <a:p>
            <a:fld id="{E98A5C98-5A61-4815-8FF6-58A01FAC9068}" type="slidenum">
              <a:rPr lang="en-GB" smtClean="0"/>
              <a:pPr/>
              <a:t>30</a:t>
            </a:fld>
            <a:endParaRPr lang="en-GB"/>
          </a:p>
        </p:txBody>
      </p:sp>
    </p:spTree>
    <p:extLst>
      <p:ext uri="{BB962C8B-B14F-4D97-AF65-F5344CB8AC3E}">
        <p14:creationId xmlns:p14="http://schemas.microsoft.com/office/powerpoint/2010/main" val="3126393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1/31/2020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1/31/2020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1/31/2020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1/31/2020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1/31/2020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1/31/2020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1/31/2020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97132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hart">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hart Placeholder 3"/>
          <p:cNvSpPr>
            <a:spLocks noGrp="1"/>
          </p:cNvSpPr>
          <p:nvPr>
            <p:ph type="chart" sz="half" idx="2"/>
          </p:nvPr>
        </p:nvSpPr>
        <p:spPr>
          <a:xfrm>
            <a:off x="6195986" y="1981200"/>
            <a:ext cx="5078677" cy="4114800"/>
          </a:xfrm>
        </p:spPr>
        <p:txBody>
          <a:bodyPr>
            <a:normAutofit/>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770C49BA-E751-4CA3-94C3-D8AB21243AE0}" type="slidenum">
              <a:rPr lang="en-US"/>
              <a:pPr>
                <a:defRPr/>
              </a:pPr>
              <a:t>‹#›</a:t>
            </a:fld>
            <a:endParaRPr lang="en-US"/>
          </a:p>
        </p:txBody>
      </p:sp>
    </p:spTree>
    <p:extLst>
      <p:ext uri="{BB962C8B-B14F-4D97-AF65-F5344CB8AC3E}">
        <p14:creationId xmlns:p14="http://schemas.microsoft.com/office/powerpoint/2010/main" val="3899332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1/31/2020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3.wmf"/><Relationship Id="rId5" Type="http://schemas.openxmlformats.org/officeDocument/2006/relationships/oleObject" Target="../embeddings/oleObject2.bin"/><Relationship Id="rId4" Type="http://schemas.openxmlformats.org/officeDocument/2006/relationships/image" Target="../media/image2.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5.emf"/></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2.xml"/><Relationship Id="rId1" Type="http://schemas.openxmlformats.org/officeDocument/2006/relationships/vmlDrawing" Target="../drawings/vmlDrawing3.vml"/><Relationship Id="rId4" Type="http://schemas.openxmlformats.org/officeDocument/2006/relationships/image" Target="../media/image6.em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mlDrawing" Target="../drawings/vmlDrawing4.vml"/><Relationship Id="rId5" Type="http://schemas.openxmlformats.org/officeDocument/2006/relationships/image" Target="../media/image6.emf"/><Relationship Id="rId4" Type="http://schemas.openxmlformats.org/officeDocument/2006/relationships/oleObject" Target="../embeddings/oleObject5.bin"/></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7.w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oleObject" Target="../embeddings/oleObject8.bin"/><Relationship Id="rId7"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mlDrawing" Target="../drawings/vmlDrawing7.vml"/><Relationship Id="rId6" Type="http://schemas.openxmlformats.org/officeDocument/2006/relationships/image" Target="../media/image10.wmf"/><Relationship Id="rId5" Type="http://schemas.openxmlformats.org/officeDocument/2006/relationships/oleObject" Target="../embeddings/oleObject9.bin"/><Relationship Id="rId4" Type="http://schemas.openxmlformats.org/officeDocument/2006/relationships/image" Target="../media/image9.wmf"/></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oleObject" Target="../embeddings/oleObject11.bin"/><Relationship Id="rId3" Type="http://schemas.openxmlformats.org/officeDocument/2006/relationships/slideLayout" Target="../slideLayouts/slideLayout13.xml"/><Relationship Id="rId7" Type="http://schemas.openxmlformats.org/officeDocument/2006/relationships/image" Target="../media/image16.wmf"/><Relationship Id="rId2" Type="http://schemas.openxmlformats.org/officeDocument/2006/relationships/tags" Target="../tags/tag1.xml"/><Relationship Id="rId1" Type="http://schemas.openxmlformats.org/officeDocument/2006/relationships/vmlDrawing" Target="../drawings/vmlDrawing8.vml"/><Relationship Id="rId6" Type="http://schemas.openxmlformats.org/officeDocument/2006/relationships/oleObject" Target="../embeddings/oleObject10.bin"/><Relationship Id="rId5" Type="http://schemas.openxmlformats.org/officeDocument/2006/relationships/image" Target="../media/image18.jpeg"/><Relationship Id="rId4" Type="http://schemas.openxmlformats.org/officeDocument/2006/relationships/notesSlide" Target="../notesSlides/notesSlide4.xml"/><Relationship Id="rId9" Type="http://schemas.openxmlformats.org/officeDocument/2006/relationships/image" Target="../media/image17.wmf"/></Relationships>
</file>

<file path=ppt/slides/_rels/slide28.xml.rels><?xml version="1.0" encoding="UTF-8" standalone="yes"?>
<Relationships xmlns="http://schemas.openxmlformats.org/package/2006/relationships"><Relationship Id="rId8" Type="http://schemas.openxmlformats.org/officeDocument/2006/relationships/oleObject" Target="../embeddings/oleObject13.bin"/><Relationship Id="rId3" Type="http://schemas.openxmlformats.org/officeDocument/2006/relationships/notesSlide" Target="../notesSlides/notesSlide5.xml"/><Relationship Id="rId7" Type="http://schemas.openxmlformats.org/officeDocument/2006/relationships/image" Target="../media/image19.wmf"/><Relationship Id="rId2" Type="http://schemas.openxmlformats.org/officeDocument/2006/relationships/slideLayout" Target="../slideLayouts/slideLayout2.xml"/><Relationship Id="rId1" Type="http://schemas.openxmlformats.org/officeDocument/2006/relationships/vmlDrawing" Target="../drawings/vmlDrawing9.vml"/><Relationship Id="rId6" Type="http://schemas.openxmlformats.org/officeDocument/2006/relationships/oleObject" Target="../embeddings/oleObject12.bin"/><Relationship Id="rId11" Type="http://schemas.openxmlformats.org/officeDocument/2006/relationships/image" Target="../media/image59.png"/><Relationship Id="rId5" Type="http://schemas.openxmlformats.org/officeDocument/2006/relationships/audio" Target="../media/audio2.wav"/><Relationship Id="rId10" Type="http://schemas.openxmlformats.org/officeDocument/2006/relationships/image" Target="../media/image58.png"/><Relationship Id="rId4" Type="http://schemas.openxmlformats.org/officeDocument/2006/relationships/audio" Target="../media/audio1.wav"/><Relationship Id="rId9" Type="http://schemas.openxmlformats.org/officeDocument/2006/relationships/image" Target="../media/image20.wmf"/></Relationships>
</file>

<file path=ppt/slides/_rels/slide29.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3.wmf"/><Relationship Id="rId3" Type="http://schemas.openxmlformats.org/officeDocument/2006/relationships/slideLayout" Target="../slideLayouts/slideLayout2.xml"/><Relationship Id="rId7" Type="http://schemas.openxmlformats.org/officeDocument/2006/relationships/oleObject" Target="../embeddings/oleObject15.bin"/><Relationship Id="rId2" Type="http://schemas.openxmlformats.org/officeDocument/2006/relationships/tags" Target="../tags/tag2.xml"/><Relationship Id="rId1" Type="http://schemas.openxmlformats.org/officeDocument/2006/relationships/vmlDrawing" Target="../drawings/vmlDrawing10.vml"/><Relationship Id="rId6" Type="http://schemas.openxmlformats.org/officeDocument/2006/relationships/image" Target="../media/image2.wmf"/><Relationship Id="rId5" Type="http://schemas.openxmlformats.org/officeDocument/2006/relationships/oleObject" Target="../embeddings/oleObject14.bin"/><Relationship Id="rId4" Type="http://schemas.openxmlformats.org/officeDocument/2006/relationships/notesSlide" Target="../notesSlides/notesSlide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rossmanchance.com/applets/ConfSim.html"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HKBM7004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6 Data Analysis I</a:t>
            </a:r>
          </a:p>
          <a:p>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ltLang="zh-CN"/>
              <a:t>Topics </a:t>
            </a:r>
            <a:endParaRPr lang="en-US" altLang="zh-CN" dirty="0"/>
          </a:p>
        </p:txBody>
      </p:sp>
      <p:sp>
        <p:nvSpPr>
          <p:cNvPr id="16387" name="Rectangle 3"/>
          <p:cNvSpPr>
            <a:spLocks noGrp="1" noChangeArrowheads="1"/>
          </p:cNvSpPr>
          <p:nvPr>
            <p:ph type="body" idx="1"/>
          </p:nvPr>
        </p:nvSpPr>
        <p:spPr/>
        <p:txBody>
          <a:bodyPr/>
          <a:lstStyle/>
          <a:p>
            <a:r>
              <a:rPr lang="en-US" altLang="zh-CN" dirty="0"/>
              <a:t>Descriptive and inferential statistics</a:t>
            </a:r>
          </a:p>
          <a:p>
            <a:r>
              <a:rPr lang="en-US" altLang="zh-CN" dirty="0"/>
              <a:t>Univariate, bivariate and multivariate analyses</a:t>
            </a:r>
          </a:p>
          <a:p>
            <a:r>
              <a:rPr lang="en-US" altLang="zh-CN" dirty="0"/>
              <a:t>Measurement scales</a:t>
            </a:r>
          </a:p>
          <a:p>
            <a:r>
              <a:rPr lang="en-US" altLang="zh-CN" dirty="0"/>
              <a:t>Descriptive statistics</a:t>
            </a:r>
          </a:p>
          <a:p>
            <a:r>
              <a:rPr lang="en-US" altLang="zh-CN" dirty="0"/>
              <a:t>Inferential statistics</a:t>
            </a:r>
          </a:p>
          <a:p>
            <a:pPr lvl="1"/>
            <a:r>
              <a:rPr lang="en-US" altLang="zh-CN" dirty="0"/>
              <a:t>Confidence intervals</a:t>
            </a:r>
          </a:p>
          <a:p>
            <a:pPr lvl="1"/>
            <a:r>
              <a:rPr lang="en-US" altLang="zh-CN" dirty="0"/>
              <a:t>Statistical significance</a:t>
            </a:r>
          </a:p>
          <a:p>
            <a:pPr lvl="1"/>
            <a:r>
              <a:rPr lang="en-US" altLang="zh-CN" dirty="0"/>
              <a:t>Hypothesis Testing</a:t>
            </a:r>
          </a:p>
          <a:p>
            <a:pPr lvl="1"/>
            <a:endParaRPr lang="en-US" altLang="zh-CN" dirty="0"/>
          </a:p>
        </p:txBody>
      </p:sp>
    </p:spTree>
    <p:extLst>
      <p:ext uri="{BB962C8B-B14F-4D97-AF65-F5344CB8AC3E}">
        <p14:creationId xmlns:p14="http://schemas.microsoft.com/office/powerpoint/2010/main" val="427315426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dirty="0"/>
              <a:t>Statistics enable managers to know how to:</a:t>
            </a:r>
          </a:p>
          <a:p>
            <a:pPr lvl="1"/>
            <a:r>
              <a:rPr lang="en-US" dirty="0"/>
              <a:t>Properly present and describe information (descriptive statistics) </a:t>
            </a:r>
          </a:p>
          <a:p>
            <a:pPr lvl="1"/>
            <a:r>
              <a:rPr lang="en-US" dirty="0"/>
              <a:t>Draw conclusions about populations based on information obtained from samples (inferential statistics)</a:t>
            </a:r>
          </a:p>
          <a:p>
            <a:r>
              <a:rPr lang="en-US" dirty="0"/>
              <a:t>Descriptive statistics</a:t>
            </a:r>
          </a:p>
          <a:p>
            <a:pPr lvl="1"/>
            <a:r>
              <a:rPr lang="en-US" dirty="0"/>
              <a:t>Use of numerical information to summarize, simplify, and present masses of data.</a:t>
            </a:r>
          </a:p>
          <a:p>
            <a:pPr lvl="1"/>
            <a:r>
              <a:rPr lang="en-US" dirty="0"/>
              <a:t>Organized and summarized for clearer presentation</a:t>
            </a:r>
          </a:p>
          <a:p>
            <a:pPr lvl="1"/>
            <a:r>
              <a:rPr lang="en-US" dirty="0"/>
              <a:t>For ease of communications</a:t>
            </a:r>
          </a:p>
          <a:p>
            <a:pPr lvl="1"/>
            <a:r>
              <a:rPr lang="en-US" dirty="0"/>
              <a:t>Data may come from studies of populations (often called a census study) or samples</a:t>
            </a:r>
          </a:p>
        </p:txBody>
      </p:sp>
      <p:sp>
        <p:nvSpPr>
          <p:cNvPr id="17412" name="Slide Number Placeholder 3"/>
          <p:cNvSpPr>
            <a:spLocks noGrp="1"/>
          </p:cNvSpPr>
          <p:nvPr>
            <p:ph type="sldNum" sz="quarter" idx="12"/>
          </p:nvPr>
        </p:nvSpPr>
        <p:spPr/>
        <p:txBody>
          <a:bodyPr/>
          <a:lstStyle/>
          <a:p>
            <a:fld id="{D98B24C4-AB88-4D83-B227-5DE36B70679B}" type="slidenum">
              <a:rPr lang="en-US" smtClean="0"/>
              <a:pPr/>
              <a:t>3</a:t>
            </a:fld>
            <a:endParaRPr lang="en-US"/>
          </a:p>
        </p:txBody>
      </p:sp>
    </p:spTree>
    <p:extLst>
      <p:ext uri="{BB962C8B-B14F-4D97-AF65-F5344CB8AC3E}">
        <p14:creationId xmlns:p14="http://schemas.microsoft.com/office/powerpoint/2010/main" val="632584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US"/>
              <a:t>Descriptive and Inferential Statistics</a:t>
            </a:r>
            <a:endParaRPr lang="en-US" dirty="0"/>
          </a:p>
        </p:txBody>
      </p:sp>
      <p:sp>
        <p:nvSpPr>
          <p:cNvPr id="17411" name="Content Placeholder 2"/>
          <p:cNvSpPr>
            <a:spLocks noGrp="1"/>
          </p:cNvSpPr>
          <p:nvPr>
            <p:ph idx="1"/>
          </p:nvPr>
        </p:nvSpPr>
        <p:spPr/>
        <p:txBody>
          <a:bodyPr/>
          <a:lstStyle/>
          <a:p>
            <a:r>
              <a:rPr lang="en-US"/>
              <a:t>Inferential statistics</a:t>
            </a:r>
          </a:p>
          <a:p>
            <a:pPr lvl="1"/>
            <a:r>
              <a:rPr lang="en-US"/>
              <a:t>The process of making guesses about the truth from a sample. </a:t>
            </a:r>
          </a:p>
          <a:p>
            <a:pPr lvl="1"/>
            <a:r>
              <a:rPr lang="en-US"/>
              <a:t>Techniques which tell us how much confidence we have when we GENERALIZE from a sample to a population.</a:t>
            </a:r>
            <a:endParaRPr lang="en-US" dirty="0"/>
          </a:p>
        </p:txBody>
      </p:sp>
      <p:sp>
        <p:nvSpPr>
          <p:cNvPr id="17412" name="Slide Number Placeholder 3"/>
          <p:cNvSpPr>
            <a:spLocks noGrp="1"/>
          </p:cNvSpPr>
          <p:nvPr>
            <p:ph type="sldNum" sz="quarter" idx="12"/>
          </p:nvPr>
        </p:nvSpPr>
        <p:spPr/>
        <p:txBody>
          <a:bodyPr/>
          <a:lstStyle/>
          <a:p>
            <a:fld id="{D98B24C4-AB88-4D83-B227-5DE36B70679B}" type="slidenum">
              <a:rPr lang="en-US" smtClean="0"/>
              <a:pPr/>
              <a:t>4</a:t>
            </a:fld>
            <a:endParaRPr lang="en-US"/>
          </a:p>
        </p:txBody>
      </p:sp>
      <p:pic>
        <p:nvPicPr>
          <p:cNvPr id="5" name="Picture 2" descr="inferential-statistics-sample-popul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94012" y="3352801"/>
            <a:ext cx="61722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694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9987" y="226944"/>
            <a:ext cx="8248650" cy="914399"/>
          </a:xfrm>
        </p:spPr>
        <p:txBody>
          <a:bodyPr>
            <a:normAutofit/>
          </a:bodyPr>
          <a:lstStyle/>
          <a:p>
            <a:r>
              <a:rPr lang="en-US"/>
              <a:t>Example</a:t>
            </a:r>
            <a:endParaRPr lang="en-US" dirty="0"/>
          </a:p>
        </p:txBody>
      </p:sp>
      <p:sp>
        <p:nvSpPr>
          <p:cNvPr id="3" name="Content Placeholder 2"/>
          <p:cNvSpPr>
            <a:spLocks noGrp="1"/>
          </p:cNvSpPr>
          <p:nvPr>
            <p:ph idx="1"/>
          </p:nvPr>
        </p:nvSpPr>
        <p:spPr>
          <a:xfrm>
            <a:off x="1093304" y="1295401"/>
            <a:ext cx="9681627" cy="4830763"/>
          </a:xfrm>
        </p:spPr>
        <p:txBody>
          <a:bodyPr/>
          <a:lstStyle/>
          <a:p>
            <a:r>
              <a:rPr lang="en-GB" sz="2000" dirty="0"/>
              <a:t>Question: How much are you willing to spend on a date (or want your date to spend on you)?</a:t>
            </a:r>
            <a:endParaRPr lang="en-US" sz="2000" dirty="0"/>
          </a:p>
          <a:p>
            <a:r>
              <a:rPr lang="en-GB" sz="2000" dirty="0"/>
              <a:t>A total of 988 students responded (n=988) to this question. If we assume that this sample represents the undergraduate population (N=30,000), then we can make inferences regarding this population based on the survey results.  </a:t>
            </a:r>
            <a:endParaRPr lang="en-US" sz="2000" dirty="0"/>
          </a:p>
          <a:p>
            <a:r>
              <a:rPr lang="en-GB" sz="2000" dirty="0"/>
              <a:t>Solutions</a:t>
            </a:r>
            <a:r>
              <a:rPr lang="en-GB" dirty="0"/>
              <a:t>:  </a:t>
            </a:r>
            <a:r>
              <a:rPr lang="en-GB" b="1" dirty="0"/>
              <a:t> 		= 		   </a:t>
            </a:r>
            <a:r>
              <a:rPr lang="en-GB" sz="2000" b="1" dirty="0"/>
              <a:t>= </a:t>
            </a:r>
            <a:r>
              <a:rPr lang="en-GB" sz="2000" dirty="0"/>
              <a:t>$49.35 ≤ </a:t>
            </a:r>
            <a:r>
              <a:rPr lang="en-GB" sz="2000" i="1" dirty="0"/>
              <a:t>μ</a:t>
            </a:r>
            <a:r>
              <a:rPr lang="en-GB" sz="2000" dirty="0"/>
              <a:t> ≤ $54.54</a:t>
            </a:r>
            <a:endParaRPr lang="en-US" dirty="0"/>
          </a:p>
          <a:p>
            <a:r>
              <a:rPr lang="en-GB" b="1" dirty="0"/>
              <a:t>SPSS output</a:t>
            </a:r>
            <a:endParaRPr lang="en-US"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b="1"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5</a:t>
            </a:fld>
            <a:endParaRPr lang="en-US"/>
          </a:p>
        </p:txBody>
      </p:sp>
      <p:graphicFrame>
        <p:nvGraphicFramePr>
          <p:cNvPr id="157698" name="Object 2"/>
          <p:cNvGraphicFramePr>
            <a:graphicFrameLocks noChangeAspect="1"/>
          </p:cNvGraphicFramePr>
          <p:nvPr>
            <p:extLst>
              <p:ext uri="{D42A27DB-BD31-4B8C-83A1-F6EECF244321}">
                <p14:modId xmlns:p14="http://schemas.microsoft.com/office/powerpoint/2010/main" val="2749332651"/>
              </p:ext>
            </p:extLst>
          </p:nvPr>
        </p:nvGraphicFramePr>
        <p:xfrm>
          <a:off x="2854052" y="3382617"/>
          <a:ext cx="890587" cy="571500"/>
        </p:xfrm>
        <a:graphic>
          <a:graphicData uri="http://schemas.openxmlformats.org/presentationml/2006/ole">
            <mc:AlternateContent xmlns:mc="http://schemas.openxmlformats.org/markup-compatibility/2006">
              <mc:Choice xmlns:v="urn:schemas-microsoft-com:vml" Requires="v">
                <p:oleObj spid="_x0000_s1094" name="方程式" r:id="rId3" imgW="558720" imgH="419040" progId="Equation.3">
                  <p:embed/>
                </p:oleObj>
              </mc:Choice>
              <mc:Fallback>
                <p:oleObj name="方程式" r:id="rId3" imgW="558720" imgH="419040" progId="Equation.3">
                  <p:embed/>
                  <p:pic>
                    <p:nvPicPr>
                      <p:cNvPr id="157698"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4052" y="3382617"/>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57699" name="Object 3"/>
          <p:cNvGraphicFramePr>
            <a:graphicFrameLocks noChangeAspect="1"/>
          </p:cNvGraphicFramePr>
          <p:nvPr>
            <p:extLst>
              <p:ext uri="{D42A27DB-BD31-4B8C-83A1-F6EECF244321}">
                <p14:modId xmlns:p14="http://schemas.microsoft.com/office/powerpoint/2010/main" val="3198042163"/>
              </p:ext>
            </p:extLst>
          </p:nvPr>
        </p:nvGraphicFramePr>
        <p:xfrm>
          <a:off x="4379361" y="3335981"/>
          <a:ext cx="1531937" cy="590550"/>
        </p:xfrm>
        <a:graphic>
          <a:graphicData uri="http://schemas.openxmlformats.org/presentationml/2006/ole">
            <mc:AlternateContent xmlns:mc="http://schemas.openxmlformats.org/markup-compatibility/2006">
              <mc:Choice xmlns:v="urn:schemas-microsoft-com:vml" Requires="v">
                <p:oleObj spid="_x0000_s1095" name="方程式" r:id="rId5" imgW="1231560" imgH="419040" progId="Equation.3">
                  <p:embed/>
                </p:oleObj>
              </mc:Choice>
              <mc:Fallback>
                <p:oleObj name="方程式" r:id="rId5" imgW="1231560" imgH="419040" progId="Equation.3">
                  <p:embed/>
                  <p:pic>
                    <p:nvPicPr>
                      <p:cNvPr id="157699" name="Object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79361" y="3335981"/>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 name="Right Brace 8"/>
          <p:cNvSpPr/>
          <p:nvPr/>
        </p:nvSpPr>
        <p:spPr>
          <a:xfrm rot="5400000">
            <a:off x="4533051" y="4074536"/>
            <a:ext cx="685800" cy="3179702"/>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Right Brace 9"/>
          <p:cNvSpPr/>
          <p:nvPr/>
        </p:nvSpPr>
        <p:spPr>
          <a:xfrm rot="5400000">
            <a:off x="7582288" y="4409674"/>
            <a:ext cx="606391" cy="2430016"/>
          </a:xfrm>
          <a:prstGeom prst="rightBrace">
            <a:avLst>
              <a:gd name="adj1" fmla="val 8333"/>
              <a:gd name="adj2" fmla="val 5000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4189412" y="5927878"/>
            <a:ext cx="2286000" cy="646331"/>
          </a:xfrm>
          <a:prstGeom prst="rect">
            <a:avLst/>
          </a:prstGeom>
          <a:noFill/>
        </p:spPr>
        <p:txBody>
          <a:bodyPr wrap="square" rtlCol="0">
            <a:spAutoFit/>
          </a:bodyPr>
          <a:lstStyle/>
          <a:p>
            <a:r>
              <a:rPr lang="en-US" dirty="0"/>
              <a:t>Descriptive statistics</a:t>
            </a:r>
            <a:endParaRPr lang="en-GB" dirty="0"/>
          </a:p>
        </p:txBody>
      </p:sp>
      <p:sp>
        <p:nvSpPr>
          <p:cNvPr id="12" name="TextBox 11"/>
          <p:cNvSpPr txBox="1"/>
          <p:nvPr/>
        </p:nvSpPr>
        <p:spPr>
          <a:xfrm>
            <a:off x="6814492" y="6038614"/>
            <a:ext cx="2286000" cy="369332"/>
          </a:xfrm>
          <a:prstGeom prst="rect">
            <a:avLst/>
          </a:prstGeom>
          <a:noFill/>
        </p:spPr>
        <p:txBody>
          <a:bodyPr wrap="square" rtlCol="0">
            <a:spAutoFit/>
          </a:bodyPr>
          <a:lstStyle/>
          <a:p>
            <a:r>
              <a:rPr lang="en-US" dirty="0"/>
              <a:t>Inferential statistics</a:t>
            </a:r>
            <a:endParaRPr lang="en-GB" dirty="0"/>
          </a:p>
        </p:txBody>
      </p:sp>
    </p:spTree>
    <p:extLst>
      <p:ext uri="{BB962C8B-B14F-4D97-AF65-F5344CB8AC3E}">
        <p14:creationId xmlns:p14="http://schemas.microsoft.com/office/powerpoint/2010/main" val="1231649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Example</a:t>
            </a:r>
            <a:endParaRPr lang="en-GB" dirty="0"/>
          </a:p>
        </p:txBody>
      </p:sp>
      <p:sp>
        <p:nvSpPr>
          <p:cNvPr id="3" name="Content Placeholder 2"/>
          <p:cNvSpPr>
            <a:spLocks noGrp="1"/>
          </p:cNvSpPr>
          <p:nvPr>
            <p:ph idx="1"/>
          </p:nvPr>
        </p:nvSpPr>
        <p:spPr/>
        <p:txBody>
          <a:bodyPr/>
          <a:lstStyle/>
          <a:p>
            <a:r>
              <a:rPr lang="en-US" b="1" dirty="0"/>
              <a:t>Descriptive statistics: </a:t>
            </a:r>
            <a:r>
              <a:rPr lang="en-US" dirty="0"/>
              <a:t>T</a:t>
            </a:r>
            <a:r>
              <a:rPr lang="en-GB" dirty="0"/>
              <a:t>he </a:t>
            </a:r>
            <a:r>
              <a:rPr lang="en-GB" u="sng" dirty="0"/>
              <a:t>sampled students </a:t>
            </a:r>
            <a:r>
              <a:rPr lang="en-GB" dirty="0"/>
              <a:t>(n=988) indicated that they would spend </a:t>
            </a:r>
            <a:r>
              <a:rPr lang="en-GB" dirty="0">
                <a:solidFill>
                  <a:srgbClr val="FF0000"/>
                </a:solidFill>
              </a:rPr>
              <a:t>US$51.94</a:t>
            </a:r>
            <a:r>
              <a:rPr lang="en-US" dirty="0">
                <a:solidFill>
                  <a:srgbClr val="FF0000"/>
                </a:solidFill>
              </a:rPr>
              <a:t> </a:t>
            </a:r>
            <a:r>
              <a:rPr lang="en-US" dirty="0"/>
              <a:t>on a date</a:t>
            </a:r>
            <a:endParaRPr lang="en-GB" dirty="0"/>
          </a:p>
          <a:p>
            <a:endParaRPr lang="en-GB" b="1" dirty="0"/>
          </a:p>
          <a:p>
            <a:r>
              <a:rPr lang="en-GB" b="1" dirty="0"/>
              <a:t>Inferential statistics: </a:t>
            </a:r>
            <a:r>
              <a:rPr lang="en-GB" dirty="0">
                <a:solidFill>
                  <a:srgbClr val="FF0000"/>
                </a:solidFill>
              </a:rPr>
              <a:t>We are 95% confident </a:t>
            </a:r>
            <a:r>
              <a:rPr lang="en-GB" dirty="0"/>
              <a:t>that the true mean amount of money that </a:t>
            </a:r>
            <a:r>
              <a:rPr lang="en-GB" u="sng" dirty="0"/>
              <a:t>undergraduate students </a:t>
            </a:r>
            <a:r>
              <a:rPr lang="en-GB" dirty="0"/>
              <a:t>(N=30,000) at X university would spend on a date is between </a:t>
            </a:r>
            <a:r>
              <a:rPr lang="en-GB" dirty="0">
                <a:solidFill>
                  <a:srgbClr val="FF0000"/>
                </a:solidFill>
              </a:rPr>
              <a:t>US$49.35 and US$54.54</a:t>
            </a:r>
            <a:endParaRPr lang="en-US" dirty="0">
              <a:solidFill>
                <a:srgbClr val="FF0000"/>
              </a:solidFill>
            </a:endParaRP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6</a:t>
            </a:fld>
            <a:endParaRPr lang="en-US"/>
          </a:p>
        </p:txBody>
      </p:sp>
    </p:spTree>
    <p:extLst>
      <p:ext uri="{BB962C8B-B14F-4D97-AF65-F5344CB8AC3E}">
        <p14:creationId xmlns:p14="http://schemas.microsoft.com/office/powerpoint/2010/main" val="3700208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7"/>
          <p:cNvSpPr>
            <a:spLocks noGrp="1"/>
          </p:cNvSpPr>
          <p:nvPr>
            <p:ph type="title"/>
          </p:nvPr>
        </p:nvSpPr>
        <p:spPr/>
        <p:txBody>
          <a:bodyPr/>
          <a:lstStyle/>
          <a:p>
            <a:r>
              <a:rPr lang="en-US"/>
              <a:t>Examples of Descriptive and Inferential Statistics</a:t>
            </a:r>
            <a:endParaRPr lang="en-US" dirty="0"/>
          </a:p>
        </p:txBody>
      </p:sp>
      <p:sp>
        <p:nvSpPr>
          <p:cNvPr id="19459" name="Text Placeholder 8"/>
          <p:cNvSpPr>
            <a:spLocks noGrp="1"/>
          </p:cNvSpPr>
          <p:nvPr>
            <p:ph type="body" idx="1"/>
          </p:nvPr>
        </p:nvSpPr>
        <p:spPr/>
        <p:txBody>
          <a:bodyPr/>
          <a:lstStyle/>
          <a:p>
            <a:r>
              <a:rPr lang="en-US"/>
              <a:t>Descriptive Statistics</a:t>
            </a:r>
          </a:p>
        </p:txBody>
      </p:sp>
      <p:sp>
        <p:nvSpPr>
          <p:cNvPr id="19460" name="Content Placeholder 9"/>
          <p:cNvSpPr>
            <a:spLocks noGrp="1"/>
          </p:cNvSpPr>
          <p:nvPr>
            <p:ph sz="half" idx="2"/>
          </p:nvPr>
        </p:nvSpPr>
        <p:spPr/>
        <p:txBody>
          <a:bodyPr>
            <a:normAutofit fontScale="92500" lnSpcReduction="10000"/>
          </a:bodyPr>
          <a:lstStyle/>
          <a:p>
            <a:r>
              <a:rPr lang="en-US" dirty="0"/>
              <a:t>Graphical</a:t>
            </a:r>
          </a:p>
          <a:p>
            <a:pPr lvl="1"/>
            <a:r>
              <a:rPr lang="en-US" dirty="0"/>
              <a:t>Arranging data in tables</a:t>
            </a:r>
          </a:p>
          <a:p>
            <a:pPr lvl="1"/>
            <a:r>
              <a:rPr lang="en-US" dirty="0"/>
              <a:t>Histograms, bar graphs and pie charts</a:t>
            </a:r>
          </a:p>
          <a:p>
            <a:r>
              <a:rPr lang="en-US" dirty="0"/>
              <a:t>Numerically</a:t>
            </a:r>
          </a:p>
          <a:p>
            <a:pPr lvl="1"/>
            <a:r>
              <a:rPr lang="en-US" dirty="0"/>
              <a:t>Percentages</a:t>
            </a:r>
          </a:p>
          <a:p>
            <a:pPr lvl="1"/>
            <a:r>
              <a:rPr lang="en-US" dirty="0"/>
              <a:t>Averages</a:t>
            </a:r>
          </a:p>
          <a:p>
            <a:pPr lvl="1"/>
            <a:r>
              <a:rPr lang="en-US" dirty="0"/>
              <a:t>Range</a:t>
            </a:r>
          </a:p>
          <a:p>
            <a:pPr lvl="1"/>
            <a:r>
              <a:rPr lang="en-US" dirty="0"/>
              <a:t>Variance</a:t>
            </a:r>
          </a:p>
          <a:p>
            <a:pPr lvl="1"/>
            <a:r>
              <a:rPr lang="en-US" dirty="0"/>
              <a:t>Standard deviation</a:t>
            </a:r>
          </a:p>
          <a:p>
            <a:endParaRPr lang="en-US" dirty="0"/>
          </a:p>
        </p:txBody>
      </p:sp>
      <p:sp>
        <p:nvSpPr>
          <p:cNvPr id="19461" name="Text Placeholder 10"/>
          <p:cNvSpPr>
            <a:spLocks noGrp="1"/>
          </p:cNvSpPr>
          <p:nvPr>
            <p:ph type="body" sz="quarter" idx="3"/>
          </p:nvPr>
        </p:nvSpPr>
        <p:spPr/>
        <p:txBody>
          <a:bodyPr/>
          <a:lstStyle/>
          <a:p>
            <a:r>
              <a:rPr lang="en-US"/>
              <a:t>Inferential Statistics</a:t>
            </a:r>
          </a:p>
        </p:txBody>
      </p:sp>
      <p:sp>
        <p:nvSpPr>
          <p:cNvPr id="19462" name="Content Placeholder 11"/>
          <p:cNvSpPr>
            <a:spLocks noGrp="1"/>
          </p:cNvSpPr>
          <p:nvPr>
            <p:ph sz="quarter" idx="4"/>
          </p:nvPr>
        </p:nvSpPr>
        <p:spPr/>
        <p:txBody>
          <a:bodyPr>
            <a:normAutofit fontScale="92500" lnSpcReduction="10000"/>
          </a:bodyPr>
          <a:lstStyle/>
          <a:p>
            <a:r>
              <a:rPr lang="en-US"/>
              <a:t>Confidence interval</a:t>
            </a:r>
          </a:p>
          <a:p>
            <a:r>
              <a:rPr lang="en-US"/>
              <a:t>Compare means of two samples</a:t>
            </a:r>
          </a:p>
          <a:p>
            <a:pPr lvl="1"/>
            <a:r>
              <a:rPr lang="en-US"/>
              <a:t>Pre/post scores</a:t>
            </a:r>
          </a:p>
          <a:p>
            <a:pPr lvl="1"/>
            <a:r>
              <a:rPr lang="en-US"/>
              <a:t>t Test</a:t>
            </a:r>
          </a:p>
          <a:p>
            <a:r>
              <a:rPr lang="en-US"/>
              <a:t>Compare means from three samples</a:t>
            </a:r>
          </a:p>
          <a:p>
            <a:pPr lvl="1"/>
            <a:r>
              <a:rPr lang="en-US"/>
              <a:t>ANOVA = analysis of variance</a:t>
            </a:r>
          </a:p>
          <a:p>
            <a:r>
              <a:rPr lang="en-US"/>
              <a:t>Relationships</a:t>
            </a:r>
          </a:p>
          <a:p>
            <a:pPr lvl="1"/>
            <a:r>
              <a:rPr lang="en-US"/>
              <a:t>Correlation coefficient</a:t>
            </a:r>
          </a:p>
          <a:p>
            <a:pPr lvl="1"/>
            <a:r>
              <a:rPr lang="en-US"/>
              <a:t>Regression analysis</a:t>
            </a:r>
            <a:endParaRPr lang="en-US" dirty="0"/>
          </a:p>
        </p:txBody>
      </p:sp>
      <p:sp>
        <p:nvSpPr>
          <p:cNvPr id="19463" name="Slide Number Placeholder 3"/>
          <p:cNvSpPr>
            <a:spLocks noGrp="1"/>
          </p:cNvSpPr>
          <p:nvPr>
            <p:ph type="sldNum" sz="quarter" idx="12"/>
          </p:nvPr>
        </p:nvSpPr>
        <p:spPr/>
        <p:txBody>
          <a:bodyPr/>
          <a:lstStyle/>
          <a:p>
            <a:fld id="{07B37DB3-F945-4A32-A05F-8D4243A48F59}" type="slidenum">
              <a:rPr lang="en-US" smtClean="0"/>
              <a:pPr/>
              <a:t>7</a:t>
            </a:fld>
            <a:endParaRPr lang="en-US"/>
          </a:p>
        </p:txBody>
      </p:sp>
    </p:spTree>
    <p:extLst>
      <p:ext uri="{BB962C8B-B14F-4D97-AF65-F5344CB8AC3E}">
        <p14:creationId xmlns:p14="http://schemas.microsoft.com/office/powerpoint/2010/main" val="2951354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Statistics vs. Parameters</a:t>
            </a:r>
            <a:endParaRPr lang="en-US" dirty="0"/>
          </a:p>
        </p:txBody>
      </p:sp>
      <p:sp>
        <p:nvSpPr>
          <p:cNvPr id="3" name="Content Placeholder 2"/>
          <p:cNvSpPr>
            <a:spLocks noGrp="1"/>
          </p:cNvSpPr>
          <p:nvPr>
            <p:ph idx="1"/>
          </p:nvPr>
        </p:nvSpPr>
        <p:spPr/>
        <p:txBody>
          <a:bodyPr>
            <a:normAutofit lnSpcReduction="10000"/>
          </a:bodyPr>
          <a:lstStyle/>
          <a:p>
            <a:r>
              <a:rPr lang="en-US" dirty="0"/>
              <a:t>Sample Statistics – any summary measures calculated from data; e.g., could be a </a:t>
            </a:r>
            <a:r>
              <a:rPr lang="en-US" dirty="0">
                <a:solidFill>
                  <a:srgbClr val="FF0000"/>
                </a:solidFill>
              </a:rPr>
              <a:t>mean</a:t>
            </a:r>
            <a:r>
              <a:rPr lang="en-US" dirty="0"/>
              <a:t>, a </a:t>
            </a:r>
            <a:r>
              <a:rPr lang="en-US" dirty="0">
                <a:solidFill>
                  <a:srgbClr val="FF0000"/>
                </a:solidFill>
              </a:rPr>
              <a:t>difference in means </a:t>
            </a:r>
            <a:r>
              <a:rPr lang="en-US" dirty="0"/>
              <a:t>or </a:t>
            </a:r>
            <a:r>
              <a:rPr lang="en-US" dirty="0">
                <a:solidFill>
                  <a:srgbClr val="FF0000"/>
                </a:solidFill>
              </a:rPr>
              <a:t>proportions</a:t>
            </a:r>
            <a:r>
              <a:rPr lang="en-US" dirty="0"/>
              <a:t>, or a </a:t>
            </a:r>
            <a:r>
              <a:rPr lang="en-US" dirty="0">
                <a:solidFill>
                  <a:srgbClr val="FF0000"/>
                </a:solidFill>
              </a:rPr>
              <a:t>correlation coefficient</a:t>
            </a:r>
          </a:p>
          <a:p>
            <a:pPr lvl="1"/>
            <a:r>
              <a:rPr lang="en-US" dirty="0"/>
              <a:t>E.g., the </a:t>
            </a:r>
            <a:r>
              <a:rPr lang="en-US" dirty="0">
                <a:solidFill>
                  <a:srgbClr val="FF0000"/>
                </a:solidFill>
              </a:rPr>
              <a:t>mean satisfaction level </a:t>
            </a:r>
            <a:r>
              <a:rPr lang="en-US" dirty="0"/>
              <a:t>in </a:t>
            </a:r>
            <a:r>
              <a:rPr lang="en-US" u="sng" dirty="0"/>
              <a:t>a sample of 100 customers</a:t>
            </a:r>
            <a:r>
              <a:rPr lang="en-US" dirty="0"/>
              <a:t> is </a:t>
            </a:r>
            <a:r>
              <a:rPr lang="en-US" dirty="0">
                <a:solidFill>
                  <a:srgbClr val="FF0000"/>
                </a:solidFill>
              </a:rPr>
              <a:t>4.2</a:t>
            </a:r>
            <a:r>
              <a:rPr lang="en-US" dirty="0"/>
              <a:t>, with 1 being least satisfied and 5 being most satisfied.</a:t>
            </a:r>
          </a:p>
          <a:p>
            <a:pPr lvl="1"/>
            <a:r>
              <a:rPr lang="en-US" dirty="0"/>
              <a:t>E.g., the </a:t>
            </a:r>
            <a:r>
              <a:rPr lang="en-US" dirty="0">
                <a:solidFill>
                  <a:srgbClr val="FF0000"/>
                </a:solidFill>
              </a:rPr>
              <a:t>correlation coefficient </a:t>
            </a:r>
            <a:r>
              <a:rPr lang="en-US" dirty="0"/>
              <a:t>between perceived quality and customer satisfaction in </a:t>
            </a:r>
            <a:r>
              <a:rPr lang="en-US" u="sng" dirty="0"/>
              <a:t>a sample of 100 customers</a:t>
            </a:r>
            <a:r>
              <a:rPr lang="en-US" dirty="0"/>
              <a:t> is </a:t>
            </a:r>
            <a:r>
              <a:rPr lang="en-US" dirty="0">
                <a:solidFill>
                  <a:srgbClr val="FF0000"/>
                </a:solidFill>
              </a:rPr>
              <a:t>0.75</a:t>
            </a:r>
          </a:p>
          <a:p>
            <a:r>
              <a:rPr lang="en-US" dirty="0"/>
              <a:t>Population parameters – the true value/true effect in the entire population of interest</a:t>
            </a:r>
          </a:p>
          <a:p>
            <a:pPr lvl="1"/>
            <a:r>
              <a:rPr lang="en-US" dirty="0"/>
              <a:t>E.g., the true mean satisfaction level of </a:t>
            </a:r>
            <a:r>
              <a:rPr lang="en-US" u="sng" dirty="0"/>
              <a:t>all customers </a:t>
            </a:r>
            <a:r>
              <a:rPr lang="en-US" dirty="0"/>
              <a:t>is </a:t>
            </a:r>
            <a:r>
              <a:rPr lang="en-US" dirty="0">
                <a:solidFill>
                  <a:srgbClr val="FF0000"/>
                </a:solidFill>
              </a:rPr>
              <a:t>4.0</a:t>
            </a:r>
            <a:r>
              <a:rPr lang="en-US" dirty="0"/>
              <a:t>, with 1 being least satisfied and 5 being most satisfied.</a:t>
            </a:r>
          </a:p>
          <a:p>
            <a:pPr lvl="1"/>
            <a:r>
              <a:rPr lang="en-US" dirty="0"/>
              <a:t>E.g., the true correlation between perceived quality and customer satisfaction of </a:t>
            </a:r>
            <a:r>
              <a:rPr lang="en-US" u="sng" dirty="0"/>
              <a:t>all customers </a:t>
            </a:r>
            <a:r>
              <a:rPr lang="en-US" dirty="0"/>
              <a:t>is </a:t>
            </a:r>
            <a:r>
              <a:rPr lang="en-US" dirty="0">
                <a:solidFill>
                  <a:srgbClr val="FF0000"/>
                </a:solidFill>
              </a:rPr>
              <a:t>0.80</a:t>
            </a:r>
            <a:r>
              <a:rPr lang="en-US" dirty="0"/>
              <a:t>.</a:t>
            </a:r>
          </a:p>
        </p:txBody>
      </p:sp>
      <p:sp>
        <p:nvSpPr>
          <p:cNvPr id="4" name="Slide Number Placeholder 3"/>
          <p:cNvSpPr>
            <a:spLocks noGrp="1"/>
          </p:cNvSpPr>
          <p:nvPr>
            <p:ph type="sldNum" sz="quarter" idx="12"/>
          </p:nvPr>
        </p:nvSpPr>
        <p:spPr/>
        <p:txBody>
          <a:bodyPr/>
          <a:lstStyle/>
          <a:p>
            <a:fld id="{9D4D4830-AD74-4896-90D2-BBE91F5E0C02}" type="slidenum">
              <a:rPr lang="en-US" smtClean="0"/>
              <a:pPr/>
              <a:t>8</a:t>
            </a:fld>
            <a:endParaRPr lang="en-US"/>
          </a:p>
        </p:txBody>
      </p:sp>
    </p:spTree>
    <p:extLst>
      <p:ext uri="{BB962C8B-B14F-4D97-AF65-F5344CB8AC3E}">
        <p14:creationId xmlns:p14="http://schemas.microsoft.com/office/powerpoint/2010/main" val="1426997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Univariate, Bivariate and Multivariate analyses</a:t>
            </a:r>
          </a:p>
        </p:txBody>
      </p:sp>
      <p:sp>
        <p:nvSpPr>
          <p:cNvPr id="9" name="Content Placeholder 8"/>
          <p:cNvSpPr>
            <a:spLocks noGrp="1"/>
          </p:cNvSpPr>
          <p:nvPr>
            <p:ph idx="1"/>
          </p:nvPr>
        </p:nvSpPr>
        <p:spPr/>
        <p:txBody>
          <a:bodyPr>
            <a:normAutofit/>
          </a:bodyPr>
          <a:lstStyle/>
          <a:p>
            <a:r>
              <a:rPr lang="en-US" sz="2800" dirty="0"/>
              <a:t>Descriptive</a:t>
            </a:r>
          </a:p>
          <a:p>
            <a:pPr lvl="1"/>
            <a:r>
              <a:rPr lang="en-US" sz="2400" dirty="0"/>
              <a:t>Univariate: When we use one variable to describe a person, place, or thing. </a:t>
            </a:r>
          </a:p>
          <a:p>
            <a:r>
              <a:rPr lang="en-US" sz="2800" dirty="0"/>
              <a:t>Inferential</a:t>
            </a:r>
            <a:endParaRPr lang="en-GB" sz="2800" dirty="0"/>
          </a:p>
          <a:p>
            <a:pPr lvl="1"/>
            <a:r>
              <a:rPr lang="en-GB" sz="2400" dirty="0"/>
              <a:t>Bivariate: When we compare summary values from two groups for the same variable (mean difference between males and females) or two variables within one group (correlation). </a:t>
            </a:r>
            <a:endParaRPr lang="en-US" sz="2400" dirty="0"/>
          </a:p>
          <a:p>
            <a:pPr lvl="1"/>
            <a:r>
              <a:rPr lang="en-US" sz="2400" dirty="0"/>
              <a:t>Multivariate: When we use three or more variables to measure a person, place or thing. Variables may or may not be dependent on each other.</a:t>
            </a:r>
          </a:p>
        </p:txBody>
      </p:sp>
      <p:sp>
        <p:nvSpPr>
          <p:cNvPr id="7" name="Slide Number Placeholder 6"/>
          <p:cNvSpPr>
            <a:spLocks noGrp="1"/>
          </p:cNvSpPr>
          <p:nvPr>
            <p:ph type="sldNum" sz="quarter" idx="12"/>
          </p:nvPr>
        </p:nvSpPr>
        <p:spPr/>
        <p:txBody>
          <a:bodyPr/>
          <a:lstStyle/>
          <a:p>
            <a:fld id="{65395AE1-92A8-43F2-9512-17F2074030FA}" type="slidenum">
              <a:rPr lang="en-US" smtClean="0"/>
              <a:pPr/>
              <a:t>9</a:t>
            </a:fld>
            <a:endParaRPr lang="en-US"/>
          </a:p>
        </p:txBody>
      </p:sp>
    </p:spTree>
    <p:extLst>
      <p:ext uri="{BB962C8B-B14F-4D97-AF65-F5344CB8AC3E}">
        <p14:creationId xmlns:p14="http://schemas.microsoft.com/office/powerpoint/2010/main" val="817127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Nominal or categorical scales</a:t>
            </a:r>
          </a:p>
          <a:p>
            <a:pPr lvl="1"/>
            <a:r>
              <a:rPr lang="en-US" dirty="0"/>
              <a:t>Classification of people, places, or things into categories (e.g. age ranges, colors, etc.).</a:t>
            </a:r>
          </a:p>
          <a:p>
            <a:pPr lvl="1"/>
            <a:r>
              <a:rPr lang="en-US" dirty="0"/>
              <a:t>Classifications must be mutually exclusive (every element should belong to one category with no ambiguity).</a:t>
            </a:r>
          </a:p>
          <a:p>
            <a:pPr lvl="1"/>
            <a:r>
              <a:rPr lang="en-US" dirty="0"/>
              <a:t>Weakest of the four scales. No category is greater than or less (better or worse) than the others. They are just different.</a:t>
            </a:r>
          </a:p>
          <a:p>
            <a:r>
              <a:rPr lang="en-US" dirty="0"/>
              <a:t>Ordinal or ranking scales</a:t>
            </a:r>
          </a:p>
          <a:p>
            <a:pPr lvl="1"/>
            <a:r>
              <a:rPr lang="en-US" dirty="0"/>
              <a:t>Classification of people, places, or things into a ranking such that the data is arranged into a meaningful order (e.g. poor, fair, good, excellent).</a:t>
            </a:r>
          </a:p>
          <a:p>
            <a:pPr lvl="1"/>
            <a:r>
              <a:rPr lang="en-US" dirty="0"/>
              <a:t>Qualitative classification only</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10</a:t>
            </a:fld>
            <a:endParaRPr lang="en-US"/>
          </a:p>
        </p:txBody>
      </p:sp>
    </p:spTree>
    <p:extLst>
      <p:ext uri="{BB962C8B-B14F-4D97-AF65-F5344CB8AC3E}">
        <p14:creationId xmlns:p14="http://schemas.microsoft.com/office/powerpoint/2010/main" val="4260399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Measurement Scales</a:t>
            </a:r>
            <a:endParaRPr lang="en-US" dirty="0"/>
          </a:p>
        </p:txBody>
      </p:sp>
      <p:sp>
        <p:nvSpPr>
          <p:cNvPr id="3" name="Content Placeholder 2"/>
          <p:cNvSpPr>
            <a:spLocks noGrp="1"/>
          </p:cNvSpPr>
          <p:nvPr>
            <p:ph idx="1"/>
          </p:nvPr>
        </p:nvSpPr>
        <p:spPr/>
        <p:txBody>
          <a:bodyPr/>
          <a:lstStyle/>
          <a:p>
            <a:r>
              <a:rPr lang="en-US" dirty="0"/>
              <a:t>Interval scales</a:t>
            </a:r>
          </a:p>
          <a:p>
            <a:pPr lvl="1"/>
            <a:r>
              <a:rPr lang="en-US" dirty="0"/>
              <a:t>Data classified by ranking.</a:t>
            </a:r>
          </a:p>
          <a:p>
            <a:pPr lvl="1"/>
            <a:r>
              <a:rPr lang="en-US" dirty="0"/>
              <a:t>Quantitative classification (attitudes, opinions, etc.).</a:t>
            </a:r>
          </a:p>
          <a:p>
            <a:pPr lvl="1"/>
            <a:r>
              <a:rPr lang="en-US" dirty="0"/>
              <a:t>Zero point of scale is arbitrary (differences are meaningful).</a:t>
            </a:r>
          </a:p>
          <a:p>
            <a:r>
              <a:rPr lang="en-US" dirty="0"/>
              <a:t>Ratio scales</a:t>
            </a:r>
          </a:p>
          <a:p>
            <a:pPr lvl="1"/>
            <a:r>
              <a:rPr lang="en-US" dirty="0"/>
              <a:t>Data classified as the ratio of two numbers.</a:t>
            </a:r>
          </a:p>
          <a:p>
            <a:pPr lvl="1"/>
            <a:r>
              <a:rPr lang="en-US" dirty="0"/>
              <a:t>Quantitative classification (height, weight, distance, etc.).</a:t>
            </a:r>
          </a:p>
          <a:p>
            <a:pPr lvl="1"/>
            <a:r>
              <a:rPr lang="en-US" dirty="0"/>
              <a:t>Zero point of scale is real (data can be added, subtracted, multiplied, and divided).</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11</a:t>
            </a:fld>
            <a:endParaRPr lang="en-US"/>
          </a:p>
        </p:txBody>
      </p:sp>
      <p:pic>
        <p:nvPicPr>
          <p:cNvPr id="5" name="Content Placeholder 4" descr="http://www.chsbs.cmich.edu/fattah/courses/empirical/fig3-36.gif"/>
          <p:cNvPicPr>
            <a:picLocks/>
          </p:cNvPicPr>
          <p:nvPr/>
        </p:nvPicPr>
        <p:blipFill>
          <a:blip r:embed="rId2" cstate="print"/>
          <a:srcRect/>
          <a:stretch>
            <a:fillRect/>
          </a:stretch>
        </p:blipFill>
        <p:spPr bwMode="auto">
          <a:xfrm>
            <a:off x="7961312" y="521318"/>
            <a:ext cx="3733800" cy="2286000"/>
          </a:xfrm>
          <a:prstGeom prst="rect">
            <a:avLst/>
          </a:prstGeom>
          <a:noFill/>
          <a:ln w="9525">
            <a:noFill/>
            <a:miter lim="800000"/>
            <a:headEnd/>
            <a:tailEnd/>
          </a:ln>
        </p:spPr>
      </p:pic>
    </p:spTree>
    <p:extLst>
      <p:ext uri="{BB962C8B-B14F-4D97-AF65-F5344CB8AC3E}">
        <p14:creationId xmlns:p14="http://schemas.microsoft.com/office/powerpoint/2010/main" val="3748904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Descriptive Statistics</a:t>
            </a:r>
          </a:p>
        </p:txBody>
      </p:sp>
      <p:sp>
        <p:nvSpPr>
          <p:cNvPr id="3" name="Content Placeholder 2"/>
          <p:cNvSpPr>
            <a:spLocks noGrp="1"/>
          </p:cNvSpPr>
          <p:nvPr>
            <p:ph idx="1"/>
          </p:nvPr>
        </p:nvSpPr>
        <p:spPr/>
        <p:txBody>
          <a:bodyPr/>
          <a:lstStyle/>
          <a:p>
            <a:r>
              <a:rPr lang="en-US" dirty="0"/>
              <a:t>Descriptive Statistics</a:t>
            </a:r>
          </a:p>
          <a:p>
            <a:pPr lvl="1"/>
            <a:r>
              <a:rPr lang="en-US" dirty="0"/>
              <a:t>Histogram</a:t>
            </a:r>
          </a:p>
          <a:p>
            <a:pPr lvl="1"/>
            <a:r>
              <a:rPr lang="en-US" dirty="0"/>
              <a:t>The Range (min./max.)</a:t>
            </a:r>
          </a:p>
          <a:p>
            <a:pPr lvl="1"/>
            <a:r>
              <a:rPr lang="en-US" dirty="0"/>
              <a:t>Average</a:t>
            </a:r>
          </a:p>
          <a:p>
            <a:pPr lvl="1"/>
            <a:r>
              <a:rPr lang="en-US" dirty="0"/>
              <a:t>Median</a:t>
            </a:r>
          </a:p>
          <a:p>
            <a:pPr lvl="1"/>
            <a:r>
              <a:rPr lang="en-US" dirty="0"/>
              <a:t>Mode</a:t>
            </a:r>
          </a:p>
          <a:p>
            <a:pPr lvl="1"/>
            <a:r>
              <a:rPr lang="en-US" dirty="0"/>
              <a:t>Variance</a:t>
            </a:r>
          </a:p>
          <a:p>
            <a:pPr lvl="1"/>
            <a:r>
              <a:rPr lang="en-US" dirty="0"/>
              <a:t>Standard Deviation</a:t>
            </a:r>
          </a:p>
          <a:p>
            <a:endParaRPr lang="en-US"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12</a:t>
            </a:fld>
            <a:endParaRPr lang="en-US" dirty="0"/>
          </a:p>
        </p:txBody>
      </p:sp>
    </p:spTree>
    <p:extLst>
      <p:ext uri="{BB962C8B-B14F-4D97-AF65-F5344CB8AC3E}">
        <p14:creationId xmlns:p14="http://schemas.microsoft.com/office/powerpoint/2010/main" val="1896210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dirty="0"/>
              <a:t>Histograms</a:t>
            </a:r>
          </a:p>
        </p:txBody>
      </p:sp>
      <p:sp>
        <p:nvSpPr>
          <p:cNvPr id="27651" name="Rectangle 3"/>
          <p:cNvSpPr>
            <a:spLocks noGrp="1" noChangeArrowheads="1"/>
          </p:cNvSpPr>
          <p:nvPr>
            <p:ph type="body" sz="half" idx="1"/>
          </p:nvPr>
        </p:nvSpPr>
        <p:spPr/>
        <p:txBody>
          <a:bodyPr/>
          <a:lstStyle/>
          <a:p>
            <a:r>
              <a:rPr lang="en-US" dirty="0"/>
              <a:t>Descriptive statistics are easier to interpret when graphically illustrated.</a:t>
            </a:r>
          </a:p>
          <a:p>
            <a:r>
              <a:rPr lang="en-HK" dirty="0"/>
              <a:t>A histogram is a graphical display of data using bars of different heights. </a:t>
            </a:r>
            <a:endParaRPr lang="en-US" dirty="0"/>
          </a:p>
          <a:p>
            <a:pPr lvl="1"/>
            <a:r>
              <a:rPr lang="en-US" dirty="0"/>
              <a:t>However, charting each data element can lead to very busy and confusing charts that do not help interpret the data.</a:t>
            </a:r>
          </a:p>
          <a:p>
            <a:pPr lvl="1"/>
            <a:r>
              <a:rPr lang="en-US" dirty="0"/>
              <a:t>Grouping the data elements into categories and charting the frequency within these categories yields a graphical illustration of how the data is distributed throughout its range.</a:t>
            </a:r>
          </a:p>
        </p:txBody>
      </p:sp>
    </p:spTree>
    <p:extLst>
      <p:ext uri="{BB962C8B-B14F-4D97-AF65-F5344CB8AC3E}">
        <p14:creationId xmlns:p14="http://schemas.microsoft.com/office/powerpoint/2010/main" val="3805435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217614" y="274638"/>
            <a:ext cx="9753600" cy="801581"/>
          </a:xfrm>
        </p:spPr>
        <p:txBody>
          <a:bodyPr/>
          <a:lstStyle/>
          <a:p>
            <a:r>
              <a:rPr lang="en-US" dirty="0"/>
              <a:t>Histograms</a:t>
            </a:r>
          </a:p>
        </p:txBody>
      </p:sp>
      <p:graphicFrame>
        <p:nvGraphicFramePr>
          <p:cNvPr id="28676" name="Object 4"/>
          <p:cNvGraphicFramePr>
            <a:graphicFrameLocks noGrp="1" noChangeAspect="1"/>
          </p:cNvGraphicFramePr>
          <p:nvPr>
            <p:ph idx="1"/>
            <p:extLst>
              <p:ext uri="{D42A27DB-BD31-4B8C-83A1-F6EECF244321}">
                <p14:modId xmlns:p14="http://schemas.microsoft.com/office/powerpoint/2010/main" val="1379222040"/>
              </p:ext>
            </p:extLst>
          </p:nvPr>
        </p:nvGraphicFramePr>
        <p:xfrm>
          <a:off x="3934172" y="2325894"/>
          <a:ext cx="4248472" cy="3293389"/>
        </p:xfrm>
        <a:graphic>
          <a:graphicData uri="http://schemas.openxmlformats.org/presentationml/2006/ole">
            <mc:AlternateContent xmlns:mc="http://schemas.openxmlformats.org/markup-compatibility/2006">
              <mc:Choice xmlns:v="urn:schemas-microsoft-com:vml" Requires="v">
                <p:oleObj spid="_x0000_s2084" name="Chart" r:id="rId3" imgW="4915035" imgH="3810045" progId="Excel.Sheet.8">
                  <p:embed/>
                </p:oleObj>
              </mc:Choice>
              <mc:Fallback>
                <p:oleObj name="Chart" r:id="rId3" imgW="4915035" imgH="3810045" progId="Excel.Sheet.8">
                  <p:embed/>
                  <p:pic>
                    <p:nvPicPr>
                      <p:cNvPr id="28676"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34172" y="2325894"/>
                        <a:ext cx="4248472" cy="3293389"/>
                      </a:xfrm>
                      <a:prstGeom prst="rect">
                        <a:avLst/>
                      </a:prstGeom>
                      <a:noFill/>
                      <a:ln>
                        <a:noFill/>
                      </a:ln>
                      <a:effectLst/>
                    </p:spPr>
                  </p:pic>
                </p:oleObj>
              </mc:Fallback>
            </mc:AlternateContent>
          </a:graphicData>
        </a:graphic>
      </p:graphicFrame>
      <p:sp>
        <p:nvSpPr>
          <p:cNvPr id="28677" name="Text Box 5"/>
          <p:cNvSpPr txBox="1">
            <a:spLocks noChangeArrowheads="1"/>
          </p:cNvSpPr>
          <p:nvPr/>
        </p:nvSpPr>
        <p:spPr bwMode="auto">
          <a:xfrm>
            <a:off x="1341884" y="1076219"/>
            <a:ext cx="9217023" cy="1200329"/>
          </a:xfrm>
          <a:prstGeom prst="rect">
            <a:avLst/>
          </a:prstGeom>
          <a:noFill/>
          <a:ln w="9525">
            <a:noFill/>
            <a:miter lim="800000"/>
            <a:headEnd/>
            <a:tailEnd/>
          </a:ln>
          <a:effectLst/>
        </p:spPr>
        <p:txBody>
          <a:bodyPr wrap="square">
            <a:spAutoFit/>
          </a:bodyPr>
          <a:lstStyle/>
          <a:p>
            <a:r>
              <a:rPr lang="en-US" dirty="0"/>
              <a:t>The marks of </a:t>
            </a:r>
            <a:r>
              <a:rPr lang="en-US" u="sng" dirty="0"/>
              <a:t>20 students </a:t>
            </a:r>
            <a:r>
              <a:rPr lang="en-US" dirty="0"/>
              <a:t>in a test are shown below:</a:t>
            </a:r>
          </a:p>
          <a:p>
            <a:r>
              <a:rPr lang="en-US" dirty="0">
                <a:solidFill>
                  <a:srgbClr val="FF0000"/>
                </a:solidFill>
              </a:rPr>
              <a:t>87 67 69 85 71 45 100 78 73 50 65 66 81 49 60 74 62 74 53 63. </a:t>
            </a:r>
          </a:p>
          <a:p>
            <a:r>
              <a:rPr lang="en-US" dirty="0"/>
              <a:t>With just a few columns this chart is difficult to interpret. It tells you very little about the data set. Even finding the Min and Max can be difficult.</a:t>
            </a:r>
          </a:p>
        </p:txBody>
      </p:sp>
      <p:sp>
        <p:nvSpPr>
          <p:cNvPr id="28678" name="Text Box 6"/>
          <p:cNvSpPr txBox="1">
            <a:spLocks noChangeArrowheads="1"/>
          </p:cNvSpPr>
          <p:nvPr/>
        </p:nvSpPr>
        <p:spPr bwMode="auto">
          <a:xfrm>
            <a:off x="1557908" y="5804500"/>
            <a:ext cx="8784976" cy="641350"/>
          </a:xfrm>
          <a:prstGeom prst="rect">
            <a:avLst/>
          </a:prstGeom>
          <a:noFill/>
          <a:ln w="9525">
            <a:noFill/>
            <a:miter lim="800000"/>
            <a:headEnd/>
            <a:tailEnd/>
          </a:ln>
          <a:effectLst/>
        </p:spPr>
        <p:txBody>
          <a:bodyPr wrap="square">
            <a:spAutoFit/>
          </a:bodyPr>
          <a:lstStyle/>
          <a:p>
            <a:r>
              <a:rPr lang="en-US" dirty="0"/>
              <a:t>The data can be presented such that more statistical parameters can be estimated from the chart (average, standard deviation).</a:t>
            </a:r>
          </a:p>
        </p:txBody>
      </p:sp>
    </p:spTree>
    <p:extLst>
      <p:ext uri="{BB962C8B-B14F-4D97-AF65-F5344CB8AC3E}">
        <p14:creationId xmlns:p14="http://schemas.microsoft.com/office/powerpoint/2010/main" val="2504252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t>Histograms</a:t>
            </a:r>
            <a:endParaRPr lang="en-US" dirty="0"/>
          </a:p>
        </p:txBody>
      </p:sp>
      <p:sp>
        <p:nvSpPr>
          <p:cNvPr id="29699" name="Rectangle 3"/>
          <p:cNvSpPr>
            <a:spLocks noGrp="1" noChangeArrowheads="1"/>
          </p:cNvSpPr>
          <p:nvPr>
            <p:ph type="body" sz="half" idx="1"/>
          </p:nvPr>
        </p:nvSpPr>
        <p:spPr/>
        <p:txBody>
          <a:bodyPr/>
          <a:lstStyle/>
          <a:p>
            <a:r>
              <a:rPr lang="en-US" dirty="0"/>
              <a:t>Frequency Tables</a:t>
            </a:r>
          </a:p>
          <a:p>
            <a:pPr lvl="1"/>
            <a:r>
              <a:rPr lang="en-US" dirty="0"/>
              <a:t>The first step is to decide on the categories and group the data appropriately.</a:t>
            </a:r>
          </a:p>
          <a:p>
            <a:pPr lvl="1"/>
            <a:r>
              <a:rPr lang="en-US" dirty="0"/>
              <a:t>(45, 49, 50, 53, 60, 62, 63, 65, 66, 67, 69, 71, 73, 74, 74, 78, 81, 85, 87, 100)</a:t>
            </a:r>
          </a:p>
          <a:p>
            <a:r>
              <a:rPr lang="en-HK" dirty="0"/>
              <a:t>Histograms</a:t>
            </a:r>
          </a:p>
          <a:p>
            <a:pPr lvl="1"/>
            <a:r>
              <a:rPr lang="en-HK" dirty="0"/>
              <a:t>A histogram is simply a column chart of the frequency table.</a:t>
            </a:r>
            <a:endParaRPr lang="en-US" dirty="0"/>
          </a:p>
        </p:txBody>
      </p:sp>
      <p:graphicFrame>
        <p:nvGraphicFramePr>
          <p:cNvPr id="29700" name="Group 4"/>
          <p:cNvGraphicFramePr>
            <a:graphicFrameLocks noGrp="1"/>
          </p:cNvGraphicFramePr>
          <p:nvPr>
            <p:ph sz="half" idx="2"/>
            <p:extLst>
              <p:ext uri="{D42A27DB-BD31-4B8C-83A1-F6EECF244321}">
                <p14:modId xmlns:p14="http://schemas.microsoft.com/office/powerpoint/2010/main" val="4182035077"/>
              </p:ext>
            </p:extLst>
          </p:nvPr>
        </p:nvGraphicFramePr>
        <p:xfrm>
          <a:off x="6094412" y="591345"/>
          <a:ext cx="4953000" cy="2705418"/>
        </p:xfrm>
        <a:graphic>
          <a:graphicData uri="http://schemas.openxmlformats.org/drawingml/2006/table">
            <a:tbl>
              <a:tblPr/>
              <a:tblGrid>
                <a:gridCol w="2476500">
                  <a:extLst>
                    <a:ext uri="{9D8B030D-6E8A-4147-A177-3AD203B41FA5}">
                      <a16:colId xmlns:a16="http://schemas.microsoft.com/office/drawing/2014/main" val="20000"/>
                    </a:ext>
                  </a:extLst>
                </a:gridCol>
                <a:gridCol w="2476500">
                  <a:extLst>
                    <a:ext uri="{9D8B030D-6E8A-4147-A177-3AD203B41FA5}">
                      <a16:colId xmlns:a16="http://schemas.microsoft.com/office/drawing/2014/main" val="20001"/>
                    </a:ext>
                  </a:extLst>
                </a:gridCol>
              </a:tblGrid>
              <a:tr h="6937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Category Labels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Frequency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0-50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51-60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714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61-70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71-80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81-90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698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a:ln>
                            <a:noFill/>
                          </a:ln>
                          <a:solidFill>
                            <a:schemeClr val="tx1"/>
                          </a:solidFill>
                          <a:effectLst/>
                          <a:latin typeface="Arial" charset="0"/>
                        </a:rPr>
                        <a:t>&gt;90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sz="1600" b="0" i="0" u="none" strike="noStrike" cap="none" normalizeH="0" baseline="0" dirty="0">
                          <a:ln>
                            <a:noFill/>
                          </a:ln>
                          <a:solidFill>
                            <a:schemeClr val="tx1"/>
                          </a:solidFill>
                          <a:effectLst/>
                          <a:latin typeface="Arial" charset="0"/>
                        </a:rPr>
                        <a:t>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graphicFrame>
        <p:nvGraphicFramePr>
          <p:cNvPr id="8" name="Object 30">
            <a:extLst>
              <a:ext uri="{FF2B5EF4-FFF2-40B4-BE49-F238E27FC236}">
                <a16:creationId xmlns:a16="http://schemas.microsoft.com/office/drawing/2014/main" id="{CD083CD4-3394-4421-A816-A9797F8A02E0}"/>
              </a:ext>
            </a:extLst>
          </p:cNvPr>
          <p:cNvGraphicFramePr>
            <a:graphicFrameLocks noChangeAspect="1"/>
          </p:cNvGraphicFramePr>
          <p:nvPr>
            <p:extLst>
              <p:ext uri="{D42A27DB-BD31-4B8C-83A1-F6EECF244321}">
                <p14:modId xmlns:p14="http://schemas.microsoft.com/office/powerpoint/2010/main" val="1955030429"/>
              </p:ext>
            </p:extLst>
          </p:nvPr>
        </p:nvGraphicFramePr>
        <p:xfrm>
          <a:off x="6094413" y="3561238"/>
          <a:ext cx="4953000" cy="3148661"/>
        </p:xfrm>
        <a:graphic>
          <a:graphicData uri="http://schemas.openxmlformats.org/presentationml/2006/ole">
            <mc:AlternateContent xmlns:mc="http://schemas.openxmlformats.org/markup-compatibility/2006">
              <mc:Choice xmlns:v="urn:schemas-microsoft-com:vml" Requires="v">
                <p:oleObj spid="_x0000_s17424" name="Chart" r:id="rId3" imgW="5895806" imgH="4362388" progId="Excel.Sheet.8">
                  <p:embed/>
                </p:oleObj>
              </mc:Choice>
              <mc:Fallback>
                <p:oleObj name="Chart" r:id="rId3" imgW="5895806" imgH="4362388" progId="Excel.Sheet.8">
                  <p:embed/>
                  <p:pic>
                    <p:nvPicPr>
                      <p:cNvPr id="30750" name="Object 3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13" y="3561238"/>
                        <a:ext cx="4953000" cy="3148661"/>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4159455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217614" y="-30162"/>
            <a:ext cx="9557318" cy="1249361"/>
          </a:xfrm>
        </p:spPr>
        <p:txBody>
          <a:bodyPr/>
          <a:lstStyle/>
          <a:p>
            <a:r>
              <a:rPr lang="en-US" dirty="0"/>
              <a:t>Histograms</a:t>
            </a:r>
          </a:p>
        </p:txBody>
      </p:sp>
      <p:graphicFrame>
        <p:nvGraphicFramePr>
          <p:cNvPr id="31748" name="Object 4"/>
          <p:cNvGraphicFramePr>
            <a:graphicFrameLocks noChangeAspect="1"/>
          </p:cNvGraphicFramePr>
          <p:nvPr/>
        </p:nvGraphicFramePr>
        <p:xfrm>
          <a:off x="3389312" y="2286000"/>
          <a:ext cx="5676900" cy="4198938"/>
        </p:xfrm>
        <a:graphic>
          <a:graphicData uri="http://schemas.openxmlformats.org/presentationml/2006/ole">
            <mc:AlternateContent xmlns:mc="http://schemas.openxmlformats.org/markup-compatibility/2006">
              <mc:Choice xmlns:v="urn:schemas-microsoft-com:vml" Requires="v">
                <p:oleObj spid="_x0000_s4132" name="Chart" r:id="rId4" imgW="5895806" imgH="4362388" progId="Excel.Sheet.8">
                  <p:embed/>
                </p:oleObj>
              </mc:Choice>
              <mc:Fallback>
                <p:oleObj name="Chart" r:id="rId4" imgW="5895806" imgH="4362388" progId="Excel.Sheet.8">
                  <p:embed/>
                  <p:pic>
                    <p:nvPicPr>
                      <p:cNvPr id="31748"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89312" y="2286000"/>
                        <a:ext cx="5676900" cy="4198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1749" name="Line 5"/>
          <p:cNvSpPr>
            <a:spLocks noChangeShapeType="1"/>
          </p:cNvSpPr>
          <p:nvPr/>
        </p:nvSpPr>
        <p:spPr bwMode="auto">
          <a:xfrm flipV="1">
            <a:off x="6399212" y="1828800"/>
            <a:ext cx="0" cy="1143000"/>
          </a:xfrm>
          <a:prstGeom prst="line">
            <a:avLst/>
          </a:prstGeom>
          <a:noFill/>
          <a:ln w="9525">
            <a:solidFill>
              <a:schemeClr val="tx1"/>
            </a:solidFill>
            <a:round/>
            <a:headEnd type="triangle" w="med" len="med"/>
            <a:tailEnd/>
          </a:ln>
          <a:effectLst/>
        </p:spPr>
        <p:txBody>
          <a:bodyPr/>
          <a:lstStyle/>
          <a:p>
            <a:endParaRPr lang="en-US"/>
          </a:p>
        </p:txBody>
      </p:sp>
      <p:sp>
        <p:nvSpPr>
          <p:cNvPr id="31750" name="Text Box 6"/>
          <p:cNvSpPr txBox="1">
            <a:spLocks noChangeArrowheads="1"/>
          </p:cNvSpPr>
          <p:nvPr/>
        </p:nvSpPr>
        <p:spPr bwMode="auto">
          <a:xfrm>
            <a:off x="5103812" y="1219200"/>
            <a:ext cx="1981200" cy="923330"/>
          </a:xfrm>
          <a:prstGeom prst="rect">
            <a:avLst/>
          </a:prstGeom>
          <a:noFill/>
          <a:ln w="9525">
            <a:noFill/>
            <a:miter lim="800000"/>
            <a:headEnd/>
            <a:tailEnd/>
          </a:ln>
          <a:effectLst/>
        </p:spPr>
        <p:txBody>
          <a:bodyPr>
            <a:spAutoFit/>
          </a:bodyPr>
          <a:lstStyle/>
          <a:p>
            <a:pPr algn="ctr"/>
            <a:r>
              <a:rPr lang="en-US" b="1" dirty="0"/>
              <a:t>Average (68.6) and Median (68)</a:t>
            </a:r>
          </a:p>
        </p:txBody>
      </p:sp>
      <p:sp>
        <p:nvSpPr>
          <p:cNvPr id="31751" name="Line 7"/>
          <p:cNvSpPr>
            <a:spLocks noChangeShapeType="1"/>
          </p:cNvSpPr>
          <p:nvPr/>
        </p:nvSpPr>
        <p:spPr bwMode="auto">
          <a:xfrm flipV="1">
            <a:off x="6856412" y="2133600"/>
            <a:ext cx="0" cy="1295400"/>
          </a:xfrm>
          <a:prstGeom prst="line">
            <a:avLst/>
          </a:prstGeom>
          <a:noFill/>
          <a:ln w="9525">
            <a:solidFill>
              <a:schemeClr val="tx1"/>
            </a:solidFill>
            <a:round/>
            <a:headEnd type="triangle" w="med" len="med"/>
            <a:tailEnd/>
          </a:ln>
          <a:effectLst/>
        </p:spPr>
        <p:txBody>
          <a:bodyPr/>
          <a:lstStyle/>
          <a:p>
            <a:endParaRPr lang="en-US"/>
          </a:p>
        </p:txBody>
      </p:sp>
      <p:sp>
        <p:nvSpPr>
          <p:cNvPr id="31752" name="Text Box 8"/>
          <p:cNvSpPr txBox="1">
            <a:spLocks noChangeArrowheads="1"/>
          </p:cNvSpPr>
          <p:nvPr/>
        </p:nvSpPr>
        <p:spPr bwMode="auto">
          <a:xfrm>
            <a:off x="6459537" y="1789113"/>
            <a:ext cx="1346844" cy="369332"/>
          </a:xfrm>
          <a:prstGeom prst="rect">
            <a:avLst/>
          </a:prstGeom>
          <a:noFill/>
          <a:ln w="9525">
            <a:noFill/>
            <a:miter lim="800000"/>
            <a:headEnd/>
            <a:tailEnd/>
          </a:ln>
          <a:effectLst/>
        </p:spPr>
        <p:txBody>
          <a:bodyPr wrap="none">
            <a:spAutoFit/>
          </a:bodyPr>
          <a:lstStyle/>
          <a:p>
            <a:r>
              <a:rPr lang="en-US" b="1" dirty="0"/>
              <a:t>Mode (74)</a:t>
            </a:r>
          </a:p>
        </p:txBody>
      </p:sp>
      <p:sp>
        <p:nvSpPr>
          <p:cNvPr id="31753" name="Line 9"/>
          <p:cNvSpPr>
            <a:spLocks noChangeShapeType="1"/>
          </p:cNvSpPr>
          <p:nvPr/>
        </p:nvSpPr>
        <p:spPr bwMode="auto">
          <a:xfrm>
            <a:off x="7466012" y="3962400"/>
            <a:ext cx="0" cy="304800"/>
          </a:xfrm>
          <a:prstGeom prst="line">
            <a:avLst/>
          </a:prstGeom>
          <a:noFill/>
          <a:ln w="38100">
            <a:solidFill>
              <a:schemeClr val="tx1"/>
            </a:solidFill>
            <a:round/>
            <a:headEnd/>
            <a:tailEnd/>
          </a:ln>
          <a:effectLst/>
        </p:spPr>
        <p:txBody>
          <a:bodyPr/>
          <a:lstStyle/>
          <a:p>
            <a:endParaRPr lang="en-US"/>
          </a:p>
        </p:txBody>
      </p:sp>
      <p:sp>
        <p:nvSpPr>
          <p:cNvPr id="31754" name="Line 10"/>
          <p:cNvSpPr>
            <a:spLocks noChangeShapeType="1"/>
          </p:cNvSpPr>
          <p:nvPr/>
        </p:nvSpPr>
        <p:spPr bwMode="auto">
          <a:xfrm>
            <a:off x="5332412" y="3962400"/>
            <a:ext cx="0" cy="304800"/>
          </a:xfrm>
          <a:prstGeom prst="line">
            <a:avLst/>
          </a:prstGeom>
          <a:noFill/>
          <a:ln w="38100">
            <a:solidFill>
              <a:schemeClr val="tx1"/>
            </a:solidFill>
            <a:round/>
            <a:headEnd/>
            <a:tailEnd/>
          </a:ln>
          <a:effectLst/>
        </p:spPr>
        <p:txBody>
          <a:bodyPr/>
          <a:lstStyle/>
          <a:p>
            <a:endParaRPr lang="en-US"/>
          </a:p>
        </p:txBody>
      </p:sp>
      <p:sp>
        <p:nvSpPr>
          <p:cNvPr id="31755" name="Line 11"/>
          <p:cNvSpPr>
            <a:spLocks noChangeShapeType="1"/>
          </p:cNvSpPr>
          <p:nvPr/>
        </p:nvSpPr>
        <p:spPr bwMode="auto">
          <a:xfrm flipH="1">
            <a:off x="5332412" y="4114800"/>
            <a:ext cx="1066800" cy="0"/>
          </a:xfrm>
          <a:prstGeom prst="line">
            <a:avLst/>
          </a:prstGeom>
          <a:noFill/>
          <a:ln w="9525">
            <a:solidFill>
              <a:schemeClr val="tx1"/>
            </a:solidFill>
            <a:round/>
            <a:headEnd/>
            <a:tailEnd type="triangle" w="med" len="med"/>
          </a:ln>
          <a:effectLst/>
        </p:spPr>
        <p:txBody>
          <a:bodyPr/>
          <a:lstStyle/>
          <a:p>
            <a:endParaRPr lang="en-US"/>
          </a:p>
        </p:txBody>
      </p:sp>
      <p:sp>
        <p:nvSpPr>
          <p:cNvPr id="31756" name="Line 12"/>
          <p:cNvSpPr>
            <a:spLocks noChangeShapeType="1"/>
          </p:cNvSpPr>
          <p:nvPr/>
        </p:nvSpPr>
        <p:spPr bwMode="auto">
          <a:xfrm>
            <a:off x="6475412" y="4114800"/>
            <a:ext cx="990600" cy="0"/>
          </a:xfrm>
          <a:prstGeom prst="line">
            <a:avLst/>
          </a:prstGeom>
          <a:noFill/>
          <a:ln w="9525">
            <a:solidFill>
              <a:schemeClr val="tx1"/>
            </a:solidFill>
            <a:round/>
            <a:headEnd/>
            <a:tailEnd type="triangle" w="med" len="med"/>
          </a:ln>
          <a:effectLst/>
        </p:spPr>
        <p:txBody>
          <a:bodyPr/>
          <a:lstStyle/>
          <a:p>
            <a:endParaRPr lang="en-US"/>
          </a:p>
        </p:txBody>
      </p:sp>
      <p:sp>
        <p:nvSpPr>
          <p:cNvPr id="31757" name="Oval 13"/>
          <p:cNvSpPr>
            <a:spLocks noChangeArrowheads="1"/>
          </p:cNvSpPr>
          <p:nvPr/>
        </p:nvSpPr>
        <p:spPr bwMode="auto">
          <a:xfrm>
            <a:off x="6399212" y="4084638"/>
            <a:ext cx="76200" cy="76200"/>
          </a:xfrm>
          <a:prstGeom prst="ellipse">
            <a:avLst/>
          </a:prstGeom>
          <a:solidFill>
            <a:schemeClr val="tx1"/>
          </a:solidFill>
          <a:ln w="9525">
            <a:solidFill>
              <a:schemeClr val="tx1"/>
            </a:solidFill>
            <a:round/>
            <a:headEnd/>
            <a:tailEnd/>
          </a:ln>
          <a:effectLst/>
        </p:spPr>
        <p:txBody>
          <a:bodyPr wrap="none" anchor="ctr"/>
          <a:lstStyle/>
          <a:p>
            <a:endParaRPr lang="en-US"/>
          </a:p>
        </p:txBody>
      </p:sp>
      <p:sp>
        <p:nvSpPr>
          <p:cNvPr id="31758" name="Text Box 14"/>
          <p:cNvSpPr txBox="1">
            <a:spLocks noChangeArrowheads="1"/>
          </p:cNvSpPr>
          <p:nvPr/>
        </p:nvSpPr>
        <p:spPr bwMode="auto">
          <a:xfrm>
            <a:off x="5256212" y="3657600"/>
            <a:ext cx="676788" cy="369332"/>
          </a:xfrm>
          <a:prstGeom prst="rect">
            <a:avLst/>
          </a:prstGeom>
          <a:noFill/>
          <a:ln w="9525">
            <a:noFill/>
            <a:miter lim="800000"/>
            <a:headEnd/>
            <a:tailEnd/>
          </a:ln>
          <a:effectLst/>
        </p:spPr>
        <p:txBody>
          <a:bodyPr wrap="none">
            <a:spAutoFit/>
          </a:bodyPr>
          <a:lstStyle/>
          <a:p>
            <a:r>
              <a:rPr lang="en-US"/>
              <a:t>-1SD</a:t>
            </a:r>
          </a:p>
        </p:txBody>
      </p:sp>
      <p:sp>
        <p:nvSpPr>
          <p:cNvPr id="31759" name="Text Box 15"/>
          <p:cNvSpPr txBox="1">
            <a:spLocks noChangeArrowheads="1"/>
          </p:cNvSpPr>
          <p:nvPr/>
        </p:nvSpPr>
        <p:spPr bwMode="auto">
          <a:xfrm>
            <a:off x="6704012" y="4267201"/>
            <a:ext cx="762000" cy="366713"/>
          </a:xfrm>
          <a:prstGeom prst="rect">
            <a:avLst/>
          </a:prstGeom>
          <a:noFill/>
          <a:ln w="9525">
            <a:noFill/>
            <a:miter lim="800000"/>
            <a:headEnd/>
            <a:tailEnd/>
          </a:ln>
          <a:effectLst/>
        </p:spPr>
        <p:txBody>
          <a:bodyPr wrap="none">
            <a:spAutoFit/>
          </a:bodyPr>
          <a:lstStyle/>
          <a:p>
            <a:r>
              <a:rPr lang="en-US"/>
              <a:t>+1SD</a:t>
            </a:r>
          </a:p>
        </p:txBody>
      </p:sp>
    </p:spTree>
    <p:extLst>
      <p:ext uri="{BB962C8B-B14F-4D97-AF65-F5344CB8AC3E}">
        <p14:creationId xmlns:p14="http://schemas.microsoft.com/office/powerpoint/2010/main" val="664029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dirty="0"/>
              <a:t>The range</a:t>
            </a:r>
          </a:p>
        </p:txBody>
      </p:sp>
      <p:sp>
        <p:nvSpPr>
          <p:cNvPr id="35843" name="Rectangle 3"/>
          <p:cNvSpPr>
            <a:spLocks noGrp="1" noChangeArrowheads="1"/>
          </p:cNvSpPr>
          <p:nvPr>
            <p:ph type="body" idx="1"/>
          </p:nvPr>
        </p:nvSpPr>
        <p:spPr/>
        <p:txBody>
          <a:bodyPr/>
          <a:lstStyle/>
          <a:p>
            <a:r>
              <a:rPr lang="en-US" dirty="0"/>
              <a:t>Difference between minimum and maximum values in a data set</a:t>
            </a:r>
          </a:p>
          <a:p>
            <a:r>
              <a:rPr lang="en-US" dirty="0"/>
              <a:t>Larger range usually (but not always) indicates a large spread or deviation in the values of the data set.</a:t>
            </a:r>
          </a:p>
          <a:p>
            <a:r>
              <a:rPr lang="en-US" dirty="0"/>
              <a:t>(73, 66, 69, 67, 49, 60, 81, 71, 78, 62, 53, 87, 74, 65, 74, 50, 85, </a:t>
            </a:r>
            <a:r>
              <a:rPr lang="en-US" dirty="0">
                <a:solidFill>
                  <a:srgbClr val="FF0000"/>
                </a:solidFill>
              </a:rPr>
              <a:t>45</a:t>
            </a:r>
            <a:r>
              <a:rPr lang="en-US" dirty="0"/>
              <a:t>, 63, </a:t>
            </a:r>
            <a:r>
              <a:rPr lang="en-US" dirty="0">
                <a:solidFill>
                  <a:srgbClr val="FF0000"/>
                </a:solidFill>
              </a:rPr>
              <a:t>100</a:t>
            </a:r>
            <a:r>
              <a:rPr lang="en-US" dirty="0"/>
              <a:t>)</a:t>
            </a:r>
          </a:p>
          <a:p>
            <a:pPr lvl="1"/>
            <a:endParaRPr lang="en-US" dirty="0"/>
          </a:p>
          <a:p>
            <a:pPr lvl="1"/>
            <a:endParaRPr lang="en-US" dirty="0"/>
          </a:p>
        </p:txBody>
      </p:sp>
    </p:spTree>
    <p:extLst>
      <p:ext uri="{BB962C8B-B14F-4D97-AF65-F5344CB8AC3E}">
        <p14:creationId xmlns:p14="http://schemas.microsoft.com/office/powerpoint/2010/main" val="4079760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9CC89-D556-4753-A505-AEF68687FC21}"/>
              </a:ext>
            </a:extLst>
          </p:cNvPr>
          <p:cNvSpPr>
            <a:spLocks noGrp="1"/>
          </p:cNvSpPr>
          <p:nvPr>
            <p:ph type="title"/>
          </p:nvPr>
        </p:nvSpPr>
        <p:spPr/>
        <p:txBody>
          <a:bodyPr/>
          <a:lstStyle/>
          <a:p>
            <a:r>
              <a:rPr lang="en-HK" dirty="0"/>
              <a:t>average (mean)</a:t>
            </a:r>
            <a:endParaRPr lang="en-GB" dirty="0"/>
          </a:p>
        </p:txBody>
      </p:sp>
      <p:sp>
        <p:nvSpPr>
          <p:cNvPr id="3" name="Content Placeholder 2">
            <a:extLst>
              <a:ext uri="{FF2B5EF4-FFF2-40B4-BE49-F238E27FC236}">
                <a16:creationId xmlns:a16="http://schemas.microsoft.com/office/drawing/2014/main" id="{7DA52EB5-D844-4660-A6E9-B1879CDE107D}"/>
              </a:ext>
            </a:extLst>
          </p:cNvPr>
          <p:cNvSpPr>
            <a:spLocks noGrp="1"/>
          </p:cNvSpPr>
          <p:nvPr>
            <p:ph idx="1"/>
          </p:nvPr>
        </p:nvSpPr>
        <p:spPr/>
        <p:txBody>
          <a:bodyPr>
            <a:normAutofit fontScale="92500" lnSpcReduction="20000"/>
          </a:bodyPr>
          <a:lstStyle/>
          <a:p>
            <a:r>
              <a:rPr lang="en-US" dirty="0"/>
              <a:t>Sum of all values divided by the number of values in the data set.</a:t>
            </a:r>
          </a:p>
          <a:p>
            <a:r>
              <a:rPr lang="en-US" dirty="0"/>
              <a:t>T</a:t>
            </a:r>
            <a:r>
              <a:rPr lang="en-HK" dirty="0"/>
              <a:t>here are three main measures of central tendency: </a:t>
            </a:r>
            <a:r>
              <a:rPr lang="en-HK" dirty="0">
                <a:solidFill>
                  <a:srgbClr val="FF0000"/>
                </a:solidFill>
              </a:rPr>
              <a:t>the mean, the median and the mode.</a:t>
            </a:r>
            <a:endParaRPr lang="en-US" dirty="0">
              <a:solidFill>
                <a:srgbClr val="FF0000"/>
              </a:solidFill>
            </a:endParaRPr>
          </a:p>
          <a:p>
            <a:endParaRPr lang="en-US" dirty="0"/>
          </a:p>
          <a:p>
            <a:r>
              <a:rPr lang="en-US" dirty="0"/>
              <a:t>Average =</a:t>
            </a:r>
          </a:p>
          <a:p>
            <a:endParaRPr lang="en-US" dirty="0"/>
          </a:p>
          <a:p>
            <a:r>
              <a:rPr lang="en-US" dirty="0"/>
              <a:t>Average=(73+66+69+67+49+60+81+71+78+62+53+87+74+65+74+50+85+45+63+100)/20 = 68.6</a:t>
            </a:r>
          </a:p>
          <a:p>
            <a:endParaRPr lang="en-US" dirty="0"/>
          </a:p>
          <a:p>
            <a:r>
              <a:rPr lang="en-US" dirty="0"/>
              <a:t>Excel function: AVERAGE()</a:t>
            </a:r>
          </a:p>
          <a:p>
            <a:endParaRPr lang="en-GB" dirty="0"/>
          </a:p>
        </p:txBody>
      </p:sp>
      <p:graphicFrame>
        <p:nvGraphicFramePr>
          <p:cNvPr id="4" name="Object 4">
            <a:extLst>
              <a:ext uri="{FF2B5EF4-FFF2-40B4-BE49-F238E27FC236}">
                <a16:creationId xmlns:a16="http://schemas.microsoft.com/office/drawing/2014/main" id="{8F8C00C3-30C0-4D33-9614-8E6419D752DD}"/>
              </a:ext>
            </a:extLst>
          </p:cNvPr>
          <p:cNvGraphicFramePr>
            <a:graphicFrameLocks noChangeAspect="1"/>
          </p:cNvGraphicFramePr>
          <p:nvPr>
            <p:extLst>
              <p:ext uri="{D42A27DB-BD31-4B8C-83A1-F6EECF244321}">
                <p14:modId xmlns:p14="http://schemas.microsoft.com/office/powerpoint/2010/main" val="3644743518"/>
              </p:ext>
            </p:extLst>
          </p:nvPr>
        </p:nvGraphicFramePr>
        <p:xfrm>
          <a:off x="3358108" y="3127694"/>
          <a:ext cx="864096" cy="683239"/>
        </p:xfrm>
        <a:graphic>
          <a:graphicData uri="http://schemas.openxmlformats.org/presentationml/2006/ole">
            <mc:AlternateContent xmlns:mc="http://schemas.openxmlformats.org/markup-compatibility/2006">
              <mc:Choice xmlns:v="urn:schemas-microsoft-com:vml" Requires="v">
                <p:oleObj spid="_x0000_s15389" name="Equation" r:id="rId3" imgW="545760" imgH="431640" progId="Equation.3">
                  <p:embed/>
                </p:oleObj>
              </mc:Choice>
              <mc:Fallback>
                <p:oleObj name="Equation" r:id="rId3" imgW="545760" imgH="431640" progId="Equation.3">
                  <p:embed/>
                  <p:pic>
                    <p:nvPicPr>
                      <p:cNvPr id="3686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8108" y="3127694"/>
                        <a:ext cx="864096" cy="683239"/>
                      </a:xfrm>
                      <a:prstGeom prst="rect">
                        <a:avLst/>
                      </a:prstGeom>
                      <a:noFill/>
                    </p:spPr>
                  </p:pic>
                </p:oleObj>
              </mc:Fallback>
            </mc:AlternateContent>
          </a:graphicData>
        </a:graphic>
      </p:graphicFrame>
    </p:spTree>
    <p:extLst>
      <p:ext uri="{BB962C8B-B14F-4D97-AF65-F5344CB8AC3E}">
        <p14:creationId xmlns:p14="http://schemas.microsoft.com/office/powerpoint/2010/main" val="96324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dirty="0"/>
              <a:t>median</a:t>
            </a:r>
          </a:p>
        </p:txBody>
      </p:sp>
      <p:sp>
        <p:nvSpPr>
          <p:cNvPr id="38915" name="Rectangle 3"/>
          <p:cNvSpPr>
            <a:spLocks noGrp="1" noChangeArrowheads="1"/>
          </p:cNvSpPr>
          <p:nvPr>
            <p:ph type="body" sz="half" idx="1"/>
          </p:nvPr>
        </p:nvSpPr>
        <p:spPr/>
        <p:txBody>
          <a:bodyPr/>
          <a:lstStyle/>
          <a:p>
            <a:r>
              <a:rPr lang="en-US" dirty="0"/>
              <a:t>The middle value in a sorted data set. Half the values are greater and half are less than the median.</a:t>
            </a:r>
          </a:p>
          <a:p>
            <a:r>
              <a:rPr lang="en-US" dirty="0"/>
              <a:t>Another measure of central location in the data set.</a:t>
            </a:r>
          </a:p>
          <a:p>
            <a:r>
              <a:rPr lang="en-US" dirty="0"/>
              <a:t>(45, 49, 50, 53, 60, 62, 63, 65, 66, </a:t>
            </a:r>
            <a:r>
              <a:rPr lang="en-US" dirty="0">
                <a:solidFill>
                  <a:srgbClr val="FF0000"/>
                </a:solidFill>
              </a:rPr>
              <a:t>67, 69</a:t>
            </a:r>
            <a:r>
              <a:rPr lang="en-US" dirty="0"/>
              <a:t>, 71, 73, 74, 74, 78, 81, 85, 87, 100)</a:t>
            </a:r>
          </a:p>
          <a:p>
            <a:r>
              <a:rPr lang="en-US" dirty="0"/>
              <a:t>Median: 68</a:t>
            </a:r>
          </a:p>
          <a:p>
            <a:endParaRPr lang="en-US" dirty="0"/>
          </a:p>
          <a:p>
            <a:r>
              <a:rPr lang="en-US" dirty="0"/>
              <a:t>Excel function: MEDIAN()</a:t>
            </a:r>
          </a:p>
          <a:p>
            <a:pPr lvl="1"/>
            <a:endParaRPr lang="en-US" dirty="0"/>
          </a:p>
          <a:p>
            <a:pPr lvl="1"/>
            <a:endParaRPr lang="en-US" dirty="0"/>
          </a:p>
        </p:txBody>
      </p:sp>
    </p:spTree>
    <p:extLst>
      <p:ext uri="{BB962C8B-B14F-4D97-AF65-F5344CB8AC3E}">
        <p14:creationId xmlns:p14="http://schemas.microsoft.com/office/powerpoint/2010/main" val="2178086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dirty="0"/>
              <a:t>mode</a:t>
            </a:r>
          </a:p>
        </p:txBody>
      </p:sp>
      <p:sp>
        <p:nvSpPr>
          <p:cNvPr id="40963" name="Rectangle 3"/>
          <p:cNvSpPr>
            <a:spLocks noGrp="1" noChangeArrowheads="1"/>
          </p:cNvSpPr>
          <p:nvPr>
            <p:ph type="body" sz="half" idx="1"/>
          </p:nvPr>
        </p:nvSpPr>
        <p:spPr/>
        <p:txBody>
          <a:bodyPr/>
          <a:lstStyle/>
          <a:p>
            <a:r>
              <a:rPr lang="en-US" dirty="0"/>
              <a:t>Most frequently occurring value.</a:t>
            </a:r>
          </a:p>
          <a:p>
            <a:r>
              <a:rPr lang="en-US" dirty="0"/>
              <a:t>Another measure of central location in the data set.</a:t>
            </a:r>
          </a:p>
          <a:p>
            <a:r>
              <a:rPr lang="en-US" dirty="0"/>
              <a:t>(45, 49, 50, 53, 60, 62, 63, 65, 66, 67, 69, 71, 73, </a:t>
            </a:r>
            <a:r>
              <a:rPr lang="en-US" dirty="0">
                <a:solidFill>
                  <a:srgbClr val="FF0000"/>
                </a:solidFill>
              </a:rPr>
              <a:t>74, 74</a:t>
            </a:r>
            <a:r>
              <a:rPr lang="en-US" dirty="0"/>
              <a:t>, 78, 81, 85, 87, 100)</a:t>
            </a:r>
          </a:p>
          <a:p>
            <a:r>
              <a:rPr lang="en-US" dirty="0"/>
              <a:t>Mode: 74</a:t>
            </a:r>
          </a:p>
          <a:p>
            <a:endParaRPr lang="en-US" dirty="0"/>
          </a:p>
          <a:p>
            <a:r>
              <a:rPr lang="en-US" dirty="0"/>
              <a:t>Generally not all that meaningful unless a larger percentage of the values are the same number.</a:t>
            </a:r>
          </a:p>
          <a:p>
            <a:pPr lvl="1"/>
            <a:endParaRPr lang="en-US" dirty="0"/>
          </a:p>
        </p:txBody>
      </p:sp>
    </p:spTree>
    <p:extLst>
      <p:ext uri="{BB962C8B-B14F-4D97-AF65-F5344CB8AC3E}">
        <p14:creationId xmlns:p14="http://schemas.microsoft.com/office/powerpoint/2010/main" val="439072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Which Measure is Best?</a:t>
            </a:r>
            <a:endParaRPr lang="en-GB" dirty="0"/>
          </a:p>
        </p:txBody>
      </p:sp>
      <p:sp>
        <p:nvSpPr>
          <p:cNvPr id="3" name="Content Placeholder 2"/>
          <p:cNvSpPr>
            <a:spLocks noGrp="1"/>
          </p:cNvSpPr>
          <p:nvPr>
            <p:ph idx="1"/>
          </p:nvPr>
        </p:nvSpPr>
        <p:spPr/>
        <p:txBody>
          <a:bodyPr>
            <a:normAutofit lnSpcReduction="10000"/>
          </a:bodyPr>
          <a:lstStyle/>
          <a:p>
            <a:r>
              <a:rPr lang="en-GB" dirty="0"/>
              <a:t>The most important factor to consider is: the level of measurement</a:t>
            </a:r>
          </a:p>
          <a:p>
            <a:r>
              <a:rPr lang="en-GB" dirty="0"/>
              <a:t> Nominal scales: the </a:t>
            </a:r>
            <a:r>
              <a:rPr lang="en-GB" dirty="0">
                <a:solidFill>
                  <a:srgbClr val="FF0000"/>
                </a:solidFill>
              </a:rPr>
              <a:t>mode</a:t>
            </a:r>
            <a:r>
              <a:rPr lang="en-GB" dirty="0"/>
              <a:t> is the only appropriate measure of central tendency.</a:t>
            </a:r>
          </a:p>
          <a:p>
            <a:r>
              <a:rPr lang="en-GB" dirty="0"/>
              <a:t>Ordinal scales: both the </a:t>
            </a:r>
            <a:r>
              <a:rPr lang="en-GB" dirty="0">
                <a:solidFill>
                  <a:srgbClr val="FF0000"/>
                </a:solidFill>
              </a:rPr>
              <a:t>mode and median </a:t>
            </a:r>
            <a:r>
              <a:rPr lang="en-GB" dirty="0"/>
              <a:t>are used.</a:t>
            </a:r>
          </a:p>
          <a:p>
            <a:r>
              <a:rPr lang="en-GB" dirty="0"/>
              <a:t>Interval and ratio scales: </a:t>
            </a:r>
            <a:r>
              <a:rPr lang="en-GB" dirty="0">
                <a:solidFill>
                  <a:srgbClr val="FF0000"/>
                </a:solidFill>
              </a:rPr>
              <a:t>mode, median, and mean </a:t>
            </a:r>
            <a:r>
              <a:rPr lang="en-GB" dirty="0"/>
              <a:t>can all be used. Mean is usually the measure of choice because it is a unique value, it uses all values in the data set, and it can be used in subsequent analyses.  But the mean is subject to extreme (high or low) values (outliers). If the data set contains extreme values, calculate both median &amp; mean.</a:t>
            </a:r>
          </a:p>
        </p:txBody>
      </p:sp>
      <p:sp>
        <p:nvSpPr>
          <p:cNvPr id="4" name="Slide Number Placeholder 3"/>
          <p:cNvSpPr>
            <a:spLocks noGrp="1"/>
          </p:cNvSpPr>
          <p:nvPr>
            <p:ph type="sldNum" sz="quarter" idx="12"/>
          </p:nvPr>
        </p:nvSpPr>
        <p:spPr/>
        <p:txBody>
          <a:bodyPr/>
          <a:lstStyle/>
          <a:p>
            <a:fld id="{9D4D4830-AD74-4896-90D2-BBE91F5E0C02}" type="slidenum">
              <a:rPr lang="en-US" smtClean="0"/>
              <a:pPr/>
              <a:t>21</a:t>
            </a:fld>
            <a:endParaRPr lang="en-US"/>
          </a:p>
        </p:txBody>
      </p:sp>
    </p:spTree>
    <p:extLst>
      <p:ext uri="{BB962C8B-B14F-4D97-AF65-F5344CB8AC3E}">
        <p14:creationId xmlns:p14="http://schemas.microsoft.com/office/powerpoint/2010/main" val="78813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EC68E-10A0-4D27-A5A5-0DA59781BF54}"/>
              </a:ext>
            </a:extLst>
          </p:cNvPr>
          <p:cNvSpPr>
            <a:spLocks noGrp="1"/>
          </p:cNvSpPr>
          <p:nvPr>
            <p:ph type="title"/>
          </p:nvPr>
        </p:nvSpPr>
        <p:spPr/>
        <p:txBody>
          <a:bodyPr/>
          <a:lstStyle/>
          <a:p>
            <a:r>
              <a:rPr lang="en-HK" dirty="0"/>
              <a:t>variance</a:t>
            </a:r>
            <a:endParaRPr lang="en-GB" dirty="0"/>
          </a:p>
        </p:txBody>
      </p:sp>
      <p:sp>
        <p:nvSpPr>
          <p:cNvPr id="3" name="Content Placeholder 2">
            <a:extLst>
              <a:ext uri="{FF2B5EF4-FFF2-40B4-BE49-F238E27FC236}">
                <a16:creationId xmlns:a16="http://schemas.microsoft.com/office/drawing/2014/main" id="{90222574-1909-4C48-A961-97D60A5115E5}"/>
              </a:ext>
            </a:extLst>
          </p:cNvPr>
          <p:cNvSpPr>
            <a:spLocks noGrp="1"/>
          </p:cNvSpPr>
          <p:nvPr>
            <p:ph idx="1"/>
          </p:nvPr>
        </p:nvSpPr>
        <p:spPr/>
        <p:txBody>
          <a:bodyPr>
            <a:normAutofit/>
          </a:bodyPr>
          <a:lstStyle/>
          <a:p>
            <a:r>
              <a:rPr lang="en-US" dirty="0"/>
              <a:t>One </a:t>
            </a:r>
            <a:r>
              <a:rPr lang="en-US" dirty="0">
                <a:solidFill>
                  <a:srgbClr val="FF0000"/>
                </a:solidFill>
              </a:rPr>
              <a:t>measure of dispersion </a:t>
            </a:r>
            <a:r>
              <a:rPr lang="en-US" dirty="0"/>
              <a:t>(deviation from the mean) of a data set. The larger the variance, the greater is the average deviation of each datum from the average value.</a:t>
            </a:r>
          </a:p>
          <a:p>
            <a:pPr lvl="1"/>
            <a:endParaRPr lang="en-US" dirty="0"/>
          </a:p>
          <a:p>
            <a:r>
              <a:rPr lang="en-US" dirty="0"/>
              <a:t>Variance = </a:t>
            </a:r>
          </a:p>
          <a:p>
            <a:pPr lvl="1"/>
            <a:endParaRPr lang="en-US" dirty="0"/>
          </a:p>
          <a:p>
            <a:pPr lvl="1"/>
            <a:endParaRPr lang="en-US" dirty="0"/>
          </a:p>
          <a:p>
            <a:r>
              <a:rPr lang="en-US" dirty="0"/>
              <a:t>Variance = [(45 – 68.6)</a:t>
            </a:r>
            <a:r>
              <a:rPr lang="en-US" baseline="30000" dirty="0"/>
              <a:t>2 </a:t>
            </a:r>
            <a:r>
              <a:rPr lang="en-US" dirty="0"/>
              <a:t>+ (49 – 68.6)</a:t>
            </a:r>
            <a:r>
              <a:rPr lang="en-US" baseline="30000" dirty="0"/>
              <a:t>2</a:t>
            </a:r>
            <a:r>
              <a:rPr lang="en-US" dirty="0"/>
              <a:t> + (50 – 68.6)</a:t>
            </a:r>
            <a:r>
              <a:rPr lang="en-US" baseline="30000" dirty="0"/>
              <a:t>2</a:t>
            </a:r>
            <a:r>
              <a:rPr lang="en-US" dirty="0"/>
              <a:t> + (53 – 68.6)</a:t>
            </a:r>
            <a:r>
              <a:rPr lang="en-US" baseline="30000" dirty="0"/>
              <a:t>2 </a:t>
            </a:r>
            <a:r>
              <a:rPr lang="en-US" dirty="0"/>
              <a:t>+ …]/20 = 181</a:t>
            </a:r>
          </a:p>
          <a:p>
            <a:r>
              <a:rPr lang="en-US" dirty="0"/>
              <a:t>Excel Functions: Population: VARP(); sample: VAR()</a:t>
            </a:r>
            <a:endParaRPr lang="en-GB" sz="2800" dirty="0"/>
          </a:p>
        </p:txBody>
      </p:sp>
      <p:graphicFrame>
        <p:nvGraphicFramePr>
          <p:cNvPr id="4" name="Object 4">
            <a:extLst>
              <a:ext uri="{FF2B5EF4-FFF2-40B4-BE49-F238E27FC236}">
                <a16:creationId xmlns:a16="http://schemas.microsoft.com/office/drawing/2014/main" id="{CF860A2E-C87D-464B-BDDE-9EA02E90E3AD}"/>
              </a:ext>
            </a:extLst>
          </p:cNvPr>
          <p:cNvGraphicFramePr>
            <a:graphicFrameLocks noChangeAspect="1"/>
          </p:cNvGraphicFramePr>
          <p:nvPr>
            <p:extLst>
              <p:ext uri="{D42A27DB-BD31-4B8C-83A1-F6EECF244321}">
                <p14:modId xmlns:p14="http://schemas.microsoft.com/office/powerpoint/2010/main" val="2651552217"/>
              </p:ext>
            </p:extLst>
          </p:nvPr>
        </p:nvGraphicFramePr>
        <p:xfrm>
          <a:off x="3286100" y="3234762"/>
          <a:ext cx="1936734" cy="1273223"/>
        </p:xfrm>
        <a:graphic>
          <a:graphicData uri="http://schemas.openxmlformats.org/presentationml/2006/ole">
            <mc:AlternateContent xmlns:mc="http://schemas.openxmlformats.org/markup-compatibility/2006">
              <mc:Choice xmlns:v="urn:schemas-microsoft-com:vml" Requires="v">
                <p:oleObj spid="_x0000_s16413" name="Equation" r:id="rId3" imgW="965160" imgH="634680" progId="Equation.3">
                  <p:embed/>
                </p:oleObj>
              </mc:Choice>
              <mc:Fallback>
                <p:oleObj name="Equation" r:id="rId3" imgW="965160" imgH="634680" progId="Equation.3">
                  <p:embed/>
                  <p:pic>
                    <p:nvPicPr>
                      <p:cNvPr id="4198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86100" y="3234762"/>
                        <a:ext cx="1936734" cy="1273223"/>
                      </a:xfrm>
                      <a:prstGeom prst="rect">
                        <a:avLst/>
                      </a:prstGeom>
                      <a:noFill/>
                    </p:spPr>
                  </p:pic>
                </p:oleObj>
              </mc:Fallback>
            </mc:AlternateContent>
          </a:graphicData>
        </a:graphic>
      </p:graphicFrame>
      <p:sp>
        <p:nvSpPr>
          <p:cNvPr id="5" name="Text Box 6">
            <a:extLst>
              <a:ext uri="{FF2B5EF4-FFF2-40B4-BE49-F238E27FC236}">
                <a16:creationId xmlns:a16="http://schemas.microsoft.com/office/drawing/2014/main" id="{A633DCF2-0CBD-4E13-A913-526D61BD7366}"/>
              </a:ext>
            </a:extLst>
          </p:cNvPr>
          <p:cNvSpPr txBox="1">
            <a:spLocks noChangeArrowheads="1"/>
          </p:cNvSpPr>
          <p:nvPr/>
        </p:nvSpPr>
        <p:spPr bwMode="auto">
          <a:xfrm>
            <a:off x="3790156" y="4138653"/>
            <a:ext cx="3575018" cy="369332"/>
          </a:xfrm>
          <a:prstGeom prst="rect">
            <a:avLst/>
          </a:prstGeom>
          <a:noFill/>
          <a:ln w="9525">
            <a:noFill/>
            <a:miter lim="800000"/>
            <a:headEnd/>
            <a:tailEnd/>
          </a:ln>
          <a:effectLst/>
        </p:spPr>
        <p:txBody>
          <a:bodyPr wrap="none">
            <a:spAutoFit/>
          </a:bodyPr>
          <a:lstStyle/>
          <a:p>
            <a:r>
              <a:rPr lang="en-US" dirty="0"/>
              <a:t>Average value of the data set</a:t>
            </a:r>
          </a:p>
        </p:txBody>
      </p:sp>
      <p:sp>
        <p:nvSpPr>
          <p:cNvPr id="6" name="TextBox 5">
            <a:extLst>
              <a:ext uri="{FF2B5EF4-FFF2-40B4-BE49-F238E27FC236}">
                <a16:creationId xmlns:a16="http://schemas.microsoft.com/office/drawing/2014/main" id="{21CD8F3F-9999-4E2F-B862-A8E6CB4DAC86}"/>
              </a:ext>
            </a:extLst>
          </p:cNvPr>
          <p:cNvSpPr txBox="1"/>
          <p:nvPr/>
        </p:nvSpPr>
        <p:spPr>
          <a:xfrm>
            <a:off x="8254652" y="270258"/>
            <a:ext cx="3456384" cy="1421928"/>
          </a:xfrm>
          <a:prstGeom prst="rect">
            <a:avLst/>
          </a:prstGeom>
          <a:noFill/>
        </p:spPr>
        <p:txBody>
          <a:bodyPr wrap="square" rtlCol="0">
            <a:spAutoFit/>
          </a:bodyPr>
          <a:lstStyle/>
          <a:p>
            <a:pPr>
              <a:lnSpc>
                <a:spcPct val="90000"/>
              </a:lnSpc>
            </a:pPr>
            <a:r>
              <a:rPr lang="en-GB" sz="2400" dirty="0"/>
              <a:t>Note: The latest version of Excel uses</a:t>
            </a:r>
          </a:p>
          <a:p>
            <a:pPr>
              <a:lnSpc>
                <a:spcPct val="90000"/>
              </a:lnSpc>
            </a:pPr>
            <a:r>
              <a:rPr lang="en-GB" sz="2400" dirty="0"/>
              <a:t>Population: VAR.P ()</a:t>
            </a:r>
          </a:p>
          <a:p>
            <a:pPr>
              <a:lnSpc>
                <a:spcPct val="90000"/>
              </a:lnSpc>
            </a:pPr>
            <a:r>
              <a:rPr lang="en-GB" sz="2400" dirty="0"/>
              <a:t>Sample:       VAR.S ()</a:t>
            </a:r>
          </a:p>
        </p:txBody>
      </p:sp>
    </p:spTree>
    <p:extLst>
      <p:ext uri="{BB962C8B-B14F-4D97-AF65-F5344CB8AC3E}">
        <p14:creationId xmlns:p14="http://schemas.microsoft.com/office/powerpoint/2010/main" val="855936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629916" y="434876"/>
            <a:ext cx="6120680" cy="1090712"/>
          </a:xfrm>
          <a:noFill/>
          <a:ln/>
        </p:spPr>
        <p:txBody>
          <a:bodyPr>
            <a:noAutofit/>
          </a:bodyPr>
          <a:lstStyle/>
          <a:p>
            <a:r>
              <a:rPr lang="en-US" sz="3200" dirty="0"/>
              <a:t>Standard deviation</a:t>
            </a:r>
          </a:p>
        </p:txBody>
      </p:sp>
      <p:sp>
        <p:nvSpPr>
          <p:cNvPr id="43011" name="Rectangle 3"/>
          <p:cNvSpPr>
            <a:spLocks noGrp="1" noChangeArrowheads="1"/>
          </p:cNvSpPr>
          <p:nvPr>
            <p:ph type="body" sz="half" idx="1"/>
          </p:nvPr>
        </p:nvSpPr>
        <p:spPr>
          <a:xfrm>
            <a:off x="1629915" y="1638566"/>
            <a:ext cx="6521897" cy="1862442"/>
          </a:xfrm>
          <a:noFill/>
          <a:ln/>
        </p:spPr>
        <p:txBody>
          <a:bodyPr>
            <a:normAutofit lnSpcReduction="10000"/>
          </a:bodyPr>
          <a:lstStyle/>
          <a:p>
            <a:r>
              <a:rPr lang="en-US" dirty="0"/>
              <a:t>Square root of the variance. Can be thought of as the average deviation from the mean of a data set.</a:t>
            </a:r>
          </a:p>
          <a:p>
            <a:r>
              <a:rPr lang="en-US" dirty="0"/>
              <a:t>The magnitude of the number is more in line with the values in the data set.</a:t>
            </a:r>
          </a:p>
        </p:txBody>
      </p:sp>
      <p:sp>
        <p:nvSpPr>
          <p:cNvPr id="43012" name="Text Box 4"/>
          <p:cNvSpPr txBox="1">
            <a:spLocks noChangeArrowheads="1"/>
          </p:cNvSpPr>
          <p:nvPr/>
        </p:nvSpPr>
        <p:spPr bwMode="auto">
          <a:xfrm>
            <a:off x="1728564" y="3863876"/>
            <a:ext cx="8458200" cy="2646878"/>
          </a:xfrm>
          <a:prstGeom prst="rect">
            <a:avLst/>
          </a:prstGeom>
          <a:noFill/>
          <a:ln w="9525">
            <a:noFill/>
            <a:miter lim="800000"/>
            <a:headEnd/>
            <a:tailEnd/>
          </a:ln>
          <a:effectLst/>
        </p:spPr>
        <p:txBody>
          <a:bodyPr>
            <a:spAutoFit/>
          </a:bodyPr>
          <a:lstStyle/>
          <a:p>
            <a:r>
              <a:rPr lang="en-US" sz="2000" dirty="0"/>
              <a:t>Standard Deviation = ([(45 – 68.6)</a:t>
            </a:r>
            <a:r>
              <a:rPr lang="en-US" sz="2000" baseline="30000" dirty="0"/>
              <a:t>2 </a:t>
            </a:r>
            <a:r>
              <a:rPr lang="en-US" sz="2000" dirty="0"/>
              <a:t>+ (49 – 68.6)</a:t>
            </a:r>
            <a:r>
              <a:rPr lang="en-US" sz="2000" baseline="30000" dirty="0"/>
              <a:t>2</a:t>
            </a:r>
            <a:r>
              <a:rPr lang="en-US" sz="2000" dirty="0"/>
              <a:t> + (50 – 68.6)</a:t>
            </a:r>
            <a:r>
              <a:rPr lang="en-US" sz="2000" baseline="30000" dirty="0"/>
              <a:t>2</a:t>
            </a:r>
            <a:r>
              <a:rPr lang="en-US" sz="2000" dirty="0"/>
              <a:t> + (53 – 68.6)</a:t>
            </a:r>
            <a:r>
              <a:rPr lang="en-US" sz="2000" baseline="30000" dirty="0"/>
              <a:t>2 </a:t>
            </a:r>
            <a:r>
              <a:rPr lang="en-US" sz="2000" dirty="0"/>
              <a:t>+ …]/20)</a:t>
            </a:r>
            <a:r>
              <a:rPr lang="en-US" sz="2000" baseline="30000" dirty="0"/>
              <a:t>1/2</a:t>
            </a:r>
            <a:r>
              <a:rPr lang="en-US" sz="2000" dirty="0"/>
              <a:t> = 13.5</a:t>
            </a:r>
          </a:p>
          <a:p>
            <a:endParaRPr lang="en-US" dirty="0"/>
          </a:p>
          <a:p>
            <a:r>
              <a:rPr lang="en-US" dirty="0"/>
              <a:t>Excel Functions: Population: STDEVP()</a:t>
            </a:r>
          </a:p>
          <a:p>
            <a:r>
              <a:rPr lang="en-US" dirty="0"/>
              <a:t>		</a:t>
            </a:r>
          </a:p>
          <a:p>
            <a:r>
              <a:rPr lang="en-US" dirty="0"/>
              <a:t>		</a:t>
            </a:r>
          </a:p>
          <a:p>
            <a:r>
              <a:rPr lang="en-US" dirty="0"/>
              <a:t>		       Sample: STDEV()</a:t>
            </a:r>
          </a:p>
          <a:p>
            <a:endParaRPr lang="en-US" dirty="0"/>
          </a:p>
          <a:p>
            <a:endParaRPr lang="en-US" dirty="0"/>
          </a:p>
        </p:txBody>
      </p:sp>
      <p:graphicFrame>
        <p:nvGraphicFramePr>
          <p:cNvPr id="5" name="Object 14"/>
          <p:cNvGraphicFramePr>
            <a:graphicFrameLocks noChangeAspect="1"/>
          </p:cNvGraphicFramePr>
          <p:nvPr>
            <p:extLst>
              <p:ext uri="{D42A27DB-BD31-4B8C-83A1-F6EECF244321}">
                <p14:modId xmlns:p14="http://schemas.microsoft.com/office/powerpoint/2010/main" val="3189711123"/>
              </p:ext>
            </p:extLst>
          </p:nvPr>
        </p:nvGraphicFramePr>
        <p:xfrm>
          <a:off x="6094413" y="4581129"/>
          <a:ext cx="1476375" cy="756048"/>
        </p:xfrm>
        <a:graphic>
          <a:graphicData uri="http://schemas.openxmlformats.org/presentationml/2006/ole">
            <mc:AlternateContent xmlns:mc="http://schemas.openxmlformats.org/markup-compatibility/2006">
              <mc:Choice xmlns:v="urn:schemas-microsoft-com:vml" Requires="v">
                <p:oleObj spid="_x0000_s7240" name="方程式" r:id="rId3" imgW="1104840" imgH="609480" progId="Equation.3">
                  <p:embed/>
                </p:oleObj>
              </mc:Choice>
              <mc:Fallback>
                <p:oleObj name="方程式" r:id="rId3" imgW="1104840" imgH="609480" progId="Equation.3">
                  <p:embed/>
                  <p:pic>
                    <p:nvPicPr>
                      <p:cNvPr id="5" name="Object 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4413" y="4581129"/>
                        <a:ext cx="1476375" cy="756048"/>
                      </a:xfrm>
                      <a:prstGeom prst="rect">
                        <a:avLst/>
                      </a:prstGeom>
                      <a:solidFill>
                        <a:schemeClr val="accent1">
                          <a:alpha val="50000"/>
                        </a:schemeClr>
                      </a:solidFill>
                    </p:spPr>
                  </p:pic>
                </p:oleObj>
              </mc:Fallback>
            </mc:AlternateContent>
          </a:graphicData>
        </a:graphic>
      </p:graphicFrame>
      <p:graphicFrame>
        <p:nvGraphicFramePr>
          <p:cNvPr id="6" name="Object 19"/>
          <p:cNvGraphicFramePr>
            <a:graphicFrameLocks noChangeAspect="1"/>
          </p:cNvGraphicFramePr>
          <p:nvPr>
            <p:extLst>
              <p:ext uri="{D42A27DB-BD31-4B8C-83A1-F6EECF244321}">
                <p14:modId xmlns:p14="http://schemas.microsoft.com/office/powerpoint/2010/main" val="1787663650"/>
              </p:ext>
            </p:extLst>
          </p:nvPr>
        </p:nvGraphicFramePr>
        <p:xfrm>
          <a:off x="6094413" y="5486401"/>
          <a:ext cx="1476375" cy="822919"/>
        </p:xfrm>
        <a:graphic>
          <a:graphicData uri="http://schemas.openxmlformats.org/presentationml/2006/ole">
            <mc:AlternateContent xmlns:mc="http://schemas.openxmlformats.org/markup-compatibility/2006">
              <mc:Choice xmlns:v="urn:schemas-microsoft-com:vml" Requires="v">
                <p:oleObj spid="_x0000_s7241" name="方程式" r:id="rId5" imgW="1473120" imgH="609480" progId="Equation.3">
                  <p:embed/>
                </p:oleObj>
              </mc:Choice>
              <mc:Fallback>
                <p:oleObj name="方程式" r:id="rId5" imgW="1473120" imgH="609480" progId="Equation.3">
                  <p:embed/>
                  <p:pic>
                    <p:nvPicPr>
                      <p:cNvPr id="6" name="Object 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94413" y="5486401"/>
                        <a:ext cx="1476375" cy="822919"/>
                      </a:xfrm>
                      <a:prstGeom prst="rect">
                        <a:avLst/>
                      </a:prstGeom>
                      <a:solidFill>
                        <a:srgbClr val="66FF33">
                          <a:alpha val="50000"/>
                        </a:srgbClr>
                      </a:solidFill>
                      <a:ln w="9525">
                        <a:solidFill>
                          <a:srgbClr val="66FF33"/>
                        </a:solidFill>
                        <a:miter lim="800000"/>
                        <a:headEnd/>
                        <a:tailEnd/>
                      </a:ln>
                    </p:spPr>
                  </p:pic>
                </p:oleObj>
              </mc:Fallback>
            </mc:AlternateContent>
          </a:graphicData>
        </a:graphic>
      </p:graphicFrame>
      <p:pic>
        <p:nvPicPr>
          <p:cNvPr id="7" name="Picture 2" descr="http://www.statsmakemecry.com/storage/Standard%20Deviation%20Small%20Graphic%20Example%20Aug-1%202010.jpg?__SQUARESPACE_CACHEVERSION=1280746503522"/>
          <p:cNvPicPr>
            <a:picLocks noChangeAspect="1" noChangeArrowheads="1"/>
          </p:cNvPicPr>
          <p:nvPr/>
        </p:nvPicPr>
        <p:blipFill>
          <a:blip r:embed="rId7" cstate="print"/>
          <a:srcRect/>
          <a:stretch>
            <a:fillRect/>
          </a:stretch>
        </p:blipFill>
        <p:spPr bwMode="auto">
          <a:xfrm>
            <a:off x="8075612" y="762001"/>
            <a:ext cx="2286000" cy="1374243"/>
          </a:xfrm>
          <a:prstGeom prst="rect">
            <a:avLst/>
          </a:prstGeom>
          <a:noFill/>
          <a:ln w="9525">
            <a:noFill/>
            <a:miter lim="800000"/>
            <a:headEnd/>
            <a:tailEnd/>
          </a:ln>
        </p:spPr>
      </p:pic>
      <p:pic>
        <p:nvPicPr>
          <p:cNvPr id="8" name="Picture 4" descr="Standard Deviation large Graphic Example Aug-1 2010.jpg"/>
          <p:cNvPicPr>
            <a:picLocks noChangeAspect="1" noChangeArrowheads="1"/>
          </p:cNvPicPr>
          <p:nvPr/>
        </p:nvPicPr>
        <p:blipFill>
          <a:blip r:embed="rId8" cstate="print"/>
          <a:srcRect/>
          <a:stretch>
            <a:fillRect/>
          </a:stretch>
        </p:blipFill>
        <p:spPr bwMode="auto">
          <a:xfrm>
            <a:off x="8151813" y="4648200"/>
            <a:ext cx="2227385" cy="1524000"/>
          </a:xfrm>
          <a:prstGeom prst="rect">
            <a:avLst/>
          </a:prstGeom>
          <a:noFill/>
          <a:ln w="9525">
            <a:noFill/>
            <a:miter lim="800000"/>
            <a:headEnd/>
            <a:tailEnd/>
          </a:ln>
        </p:spPr>
      </p:pic>
      <p:sp>
        <p:nvSpPr>
          <p:cNvPr id="2" name="TextBox 1">
            <a:extLst>
              <a:ext uri="{FF2B5EF4-FFF2-40B4-BE49-F238E27FC236}">
                <a16:creationId xmlns:a16="http://schemas.microsoft.com/office/drawing/2014/main" id="{3CEB559C-41BD-4BF4-BB00-4062340EE4A6}"/>
              </a:ext>
            </a:extLst>
          </p:cNvPr>
          <p:cNvSpPr txBox="1"/>
          <p:nvPr/>
        </p:nvSpPr>
        <p:spPr>
          <a:xfrm>
            <a:off x="549796" y="5486401"/>
            <a:ext cx="3456384" cy="1421928"/>
          </a:xfrm>
          <a:prstGeom prst="rect">
            <a:avLst/>
          </a:prstGeom>
          <a:noFill/>
        </p:spPr>
        <p:txBody>
          <a:bodyPr wrap="square" rtlCol="0">
            <a:spAutoFit/>
          </a:bodyPr>
          <a:lstStyle/>
          <a:p>
            <a:pPr>
              <a:lnSpc>
                <a:spcPct val="90000"/>
              </a:lnSpc>
            </a:pPr>
            <a:r>
              <a:rPr lang="en-GB" sz="2400" dirty="0"/>
              <a:t>Note: The latest version of Excel uses</a:t>
            </a:r>
          </a:p>
          <a:p>
            <a:pPr>
              <a:lnSpc>
                <a:spcPct val="90000"/>
              </a:lnSpc>
            </a:pPr>
            <a:r>
              <a:rPr lang="en-GB" sz="2400" dirty="0"/>
              <a:t>Population: STDEV.P ()</a:t>
            </a:r>
          </a:p>
          <a:p>
            <a:pPr>
              <a:lnSpc>
                <a:spcPct val="90000"/>
              </a:lnSpc>
            </a:pPr>
            <a:r>
              <a:rPr lang="en-GB" sz="2400" dirty="0"/>
              <a:t>Sample:       STDEV.S ()</a:t>
            </a:r>
          </a:p>
        </p:txBody>
      </p:sp>
    </p:spTree>
    <p:extLst>
      <p:ext uri="{BB962C8B-B14F-4D97-AF65-F5344CB8AC3E}">
        <p14:creationId xmlns:p14="http://schemas.microsoft.com/office/powerpoint/2010/main" val="406740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873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78619" y="1814897"/>
            <a:ext cx="4173037" cy="3343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2"/>
          <p:cNvSpPr>
            <a:spLocks noGrp="1"/>
          </p:cNvSpPr>
          <p:nvPr>
            <p:ph type="title"/>
          </p:nvPr>
        </p:nvSpPr>
        <p:spPr/>
        <p:txBody>
          <a:bodyPr/>
          <a:lstStyle/>
          <a:p>
            <a:r>
              <a:rPr lang="en-GB"/>
              <a:t>Interpretation of standard deviation</a:t>
            </a:r>
            <a:endParaRPr lang="en-GB" dirty="0"/>
          </a:p>
        </p:txBody>
      </p:sp>
      <p:sp>
        <p:nvSpPr>
          <p:cNvPr id="2" name="Content Placeholder 1"/>
          <p:cNvSpPr>
            <a:spLocks noGrp="1"/>
          </p:cNvSpPr>
          <p:nvPr>
            <p:ph idx="1"/>
          </p:nvPr>
        </p:nvSpPr>
        <p:spPr>
          <a:xfrm>
            <a:off x="1217614" y="1828800"/>
            <a:ext cx="4876798" cy="4343400"/>
          </a:xfrm>
        </p:spPr>
        <p:txBody>
          <a:bodyPr/>
          <a:lstStyle/>
          <a:p>
            <a:r>
              <a:rPr lang="en-GB" dirty="0"/>
              <a:t>The larger the standard deviation, the more spread out the data is.</a:t>
            </a:r>
          </a:p>
          <a:p>
            <a:endParaRPr lang="en-GB" dirty="0"/>
          </a:p>
        </p:txBody>
      </p:sp>
    </p:spTree>
    <p:extLst>
      <p:ext uri="{BB962C8B-B14F-4D97-AF65-F5344CB8AC3E}">
        <p14:creationId xmlns:p14="http://schemas.microsoft.com/office/powerpoint/2010/main" val="3791167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273C9-E423-4DB5-B65F-375CD9AC45E3}"/>
              </a:ext>
            </a:extLst>
          </p:cNvPr>
          <p:cNvSpPr>
            <a:spLocks noGrp="1"/>
          </p:cNvSpPr>
          <p:nvPr>
            <p:ph type="title"/>
          </p:nvPr>
        </p:nvSpPr>
        <p:spPr/>
        <p:txBody>
          <a:bodyPr/>
          <a:lstStyle/>
          <a:p>
            <a:r>
              <a:rPr lang="en-HK"/>
              <a:t>Normal Distribution</a:t>
            </a:r>
            <a:endParaRPr lang="en-GB" dirty="0"/>
          </a:p>
        </p:txBody>
      </p:sp>
      <p:sp>
        <p:nvSpPr>
          <p:cNvPr id="3" name="Content Placeholder 2">
            <a:extLst>
              <a:ext uri="{FF2B5EF4-FFF2-40B4-BE49-F238E27FC236}">
                <a16:creationId xmlns:a16="http://schemas.microsoft.com/office/drawing/2014/main" id="{78665BD6-AED0-4034-ADB4-2F8EF1143238}"/>
              </a:ext>
            </a:extLst>
          </p:cNvPr>
          <p:cNvSpPr>
            <a:spLocks noGrp="1"/>
          </p:cNvSpPr>
          <p:nvPr>
            <p:ph idx="1"/>
          </p:nvPr>
        </p:nvSpPr>
        <p:spPr/>
        <p:txBody>
          <a:bodyPr/>
          <a:lstStyle/>
          <a:p>
            <a:r>
              <a:rPr lang="en-HK" dirty="0"/>
              <a:t>For ratio and interval data (continuous or discrete), we often assume it follows a normal distribution</a:t>
            </a:r>
          </a:p>
          <a:p>
            <a:endParaRPr lang="en-GB" dirty="0"/>
          </a:p>
        </p:txBody>
      </p:sp>
      <p:pic>
        <p:nvPicPr>
          <p:cNvPr id="5" name="Picture 3" descr="NormCurve">
            <a:extLst>
              <a:ext uri="{FF2B5EF4-FFF2-40B4-BE49-F238E27FC236}">
                <a16:creationId xmlns:a16="http://schemas.microsoft.com/office/drawing/2014/main" id="{030C41B3-5C04-4F57-BAAF-FCF2270FEB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0" t="4607" r="5833" b="4607"/>
          <a:stretch>
            <a:fillRect/>
          </a:stretch>
        </p:blipFill>
        <p:spPr bwMode="auto">
          <a:xfrm>
            <a:off x="4601990" y="2554849"/>
            <a:ext cx="7164796" cy="4267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D835A48B-0780-45C1-990F-7258AE2E32E2}"/>
              </a:ext>
            </a:extLst>
          </p:cNvPr>
          <p:cNvSpPr txBox="1"/>
          <p:nvPr/>
        </p:nvSpPr>
        <p:spPr>
          <a:xfrm>
            <a:off x="1216293" y="285293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
        <p:nvSpPr>
          <p:cNvPr id="4" name="TextBox 3">
            <a:extLst>
              <a:ext uri="{FF2B5EF4-FFF2-40B4-BE49-F238E27FC236}">
                <a16:creationId xmlns:a16="http://schemas.microsoft.com/office/drawing/2014/main" id="{4BF593CA-3D24-45E8-B689-AD6069903A6A}"/>
              </a:ext>
            </a:extLst>
          </p:cNvPr>
          <p:cNvSpPr txBox="1"/>
          <p:nvPr/>
        </p:nvSpPr>
        <p:spPr>
          <a:xfrm>
            <a:off x="7318548" y="152821"/>
            <a:ext cx="4448238" cy="1421928"/>
          </a:xfrm>
          <a:prstGeom prst="rect">
            <a:avLst/>
          </a:prstGeom>
          <a:noFill/>
        </p:spPr>
        <p:txBody>
          <a:bodyPr wrap="square" rtlCol="0">
            <a:spAutoFit/>
          </a:bodyPr>
          <a:lstStyle/>
          <a:p>
            <a:pPr>
              <a:lnSpc>
                <a:spcPct val="90000"/>
              </a:lnSpc>
            </a:pPr>
            <a:r>
              <a:rPr lang="en-HK" sz="2400" dirty="0"/>
              <a:t>A normal distribution with a mean of </a:t>
            </a:r>
            <a:r>
              <a:rPr lang="en-HK" sz="2400" dirty="0">
                <a:solidFill>
                  <a:srgbClr val="FF0000"/>
                </a:solidFill>
              </a:rPr>
              <a:t>0</a:t>
            </a:r>
            <a:r>
              <a:rPr lang="en-HK" sz="2400" dirty="0"/>
              <a:t> and a standard deviation of </a:t>
            </a:r>
            <a:r>
              <a:rPr lang="en-HK" sz="2400" dirty="0">
                <a:solidFill>
                  <a:srgbClr val="FF0000"/>
                </a:solidFill>
              </a:rPr>
              <a:t>1</a:t>
            </a:r>
            <a:r>
              <a:rPr lang="en-HK" sz="2400" dirty="0"/>
              <a:t> is called a </a:t>
            </a:r>
            <a:r>
              <a:rPr lang="en-HK" sz="2400" dirty="0">
                <a:solidFill>
                  <a:srgbClr val="FF0000"/>
                </a:solidFill>
              </a:rPr>
              <a:t>standard normal distribution</a:t>
            </a:r>
            <a:r>
              <a:rPr lang="en-HK" sz="2400" dirty="0"/>
              <a:t>.</a:t>
            </a:r>
            <a:endParaRPr lang="en-GB" sz="2400" dirty="0"/>
          </a:p>
        </p:txBody>
      </p:sp>
    </p:spTree>
    <p:extLst>
      <p:ext uri="{BB962C8B-B14F-4D97-AF65-F5344CB8AC3E}">
        <p14:creationId xmlns:p14="http://schemas.microsoft.com/office/powerpoint/2010/main" val="333785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 IQ is normally distributed</a:t>
            </a:r>
          </a:p>
        </p:txBody>
      </p:sp>
      <p:pic>
        <p:nvPicPr>
          <p:cNvPr id="60928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36239" y="2005866"/>
            <a:ext cx="6624735" cy="37580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984091" y="2609838"/>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Above average</a:t>
            </a:r>
          </a:p>
        </p:txBody>
      </p:sp>
      <p:sp>
        <p:nvSpPr>
          <p:cNvPr id="5" name="Left-Right Arrow 4"/>
          <p:cNvSpPr/>
          <p:nvPr/>
        </p:nvSpPr>
        <p:spPr>
          <a:xfrm>
            <a:off x="7362712" y="3032155"/>
            <a:ext cx="1296757" cy="459171"/>
          </a:xfrm>
          <a:prstGeom prst="lef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rgbClr val="0070C0"/>
                </a:solidFill>
              </a:rPr>
              <a:t>Average</a:t>
            </a:r>
          </a:p>
        </p:txBody>
      </p:sp>
      <p:cxnSp>
        <p:nvCxnSpPr>
          <p:cNvPr id="7" name="Straight Arrow Connector 6"/>
          <p:cNvCxnSpPr>
            <a:cxnSpLocks/>
          </p:cNvCxnSpPr>
          <p:nvPr/>
        </p:nvCxnSpPr>
        <p:spPr>
          <a:xfrm flipH="1">
            <a:off x="8902724" y="3096019"/>
            <a:ext cx="360040" cy="49469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cxnSpLocks/>
          </p:cNvCxnSpPr>
          <p:nvPr/>
        </p:nvCxnSpPr>
        <p:spPr>
          <a:xfrm flipH="1">
            <a:off x="10270876" y="4131260"/>
            <a:ext cx="208885" cy="737900"/>
          </a:xfrm>
          <a:prstGeom prst="straightConnector1">
            <a:avLst/>
          </a:prstGeom>
          <a:ln w="38100">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886500" y="5904634"/>
            <a:ext cx="3754395" cy="369332"/>
          </a:xfrm>
          <a:prstGeom prst="rect">
            <a:avLst/>
          </a:prstGeom>
          <a:noFill/>
        </p:spPr>
        <p:txBody>
          <a:bodyPr wrap="square" rtlCol="0">
            <a:spAutoFit/>
          </a:bodyPr>
          <a:lstStyle/>
          <a:p>
            <a:r>
              <a:rPr lang="en-GB" b="1" dirty="0"/>
              <a:t>Mean = 100, SD = 15.3</a:t>
            </a:r>
          </a:p>
        </p:txBody>
      </p:sp>
      <p:sp>
        <p:nvSpPr>
          <p:cNvPr id="14" name="Rectangle 13">
            <a:extLst>
              <a:ext uri="{FF2B5EF4-FFF2-40B4-BE49-F238E27FC236}">
                <a16:creationId xmlns:a16="http://schemas.microsoft.com/office/drawing/2014/main" id="{D07D36FA-2284-4D88-9490-5C65CF6AB2BE}"/>
              </a:ext>
            </a:extLst>
          </p:cNvPr>
          <p:cNvSpPr/>
          <p:nvPr/>
        </p:nvSpPr>
        <p:spPr>
          <a:xfrm>
            <a:off x="10497155" y="3888170"/>
            <a:ext cx="1188441" cy="486181"/>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b="1" dirty="0">
                <a:solidFill>
                  <a:srgbClr val="0070C0"/>
                </a:solidFill>
              </a:rPr>
              <a:t>Nobel Prize winners</a:t>
            </a:r>
          </a:p>
        </p:txBody>
      </p:sp>
      <p:sp>
        <p:nvSpPr>
          <p:cNvPr id="10" name="TextBox 9">
            <a:extLst>
              <a:ext uri="{FF2B5EF4-FFF2-40B4-BE49-F238E27FC236}">
                <a16:creationId xmlns:a16="http://schemas.microsoft.com/office/drawing/2014/main" id="{629310B5-FF1F-4C85-8A13-C5DA6EB03D24}"/>
              </a:ext>
            </a:extLst>
          </p:cNvPr>
          <p:cNvSpPr txBox="1"/>
          <p:nvPr/>
        </p:nvSpPr>
        <p:spPr>
          <a:xfrm>
            <a:off x="1006482" y="2214956"/>
            <a:ext cx="3384376" cy="2751522"/>
          </a:xfrm>
          <a:prstGeom prst="rect">
            <a:avLst/>
          </a:prstGeom>
          <a:noFill/>
        </p:spPr>
        <p:txBody>
          <a:bodyPr wrap="square" rtlCol="0">
            <a:spAutoFit/>
          </a:bodyPr>
          <a:lstStyle/>
          <a:p>
            <a:pPr marL="342900" indent="-342900">
              <a:lnSpc>
                <a:spcPct val="90000"/>
              </a:lnSpc>
              <a:buFont typeface="Arial" panose="020B0604020202020204" pitchFamily="34" charset="0"/>
              <a:buChar char="•"/>
            </a:pPr>
            <a:r>
              <a:rPr lang="en-HK" sz="2400" dirty="0"/>
              <a:t>68% of data will fall within 1σ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95% of data fits within 2σ of the μ</a:t>
            </a:r>
          </a:p>
          <a:p>
            <a:pPr marL="342900" indent="-342900">
              <a:lnSpc>
                <a:spcPct val="90000"/>
              </a:lnSpc>
              <a:buFont typeface="Arial" panose="020B0604020202020204" pitchFamily="34" charset="0"/>
              <a:buChar char="•"/>
            </a:pPr>
            <a:endParaRPr lang="en-HK" sz="2400" dirty="0"/>
          </a:p>
          <a:p>
            <a:pPr marL="342900" indent="-342900">
              <a:lnSpc>
                <a:spcPct val="90000"/>
              </a:lnSpc>
              <a:buFont typeface="Arial" panose="020B0604020202020204" pitchFamily="34" charset="0"/>
              <a:buChar char="•"/>
            </a:pPr>
            <a:r>
              <a:rPr lang="en-HK" sz="2400" dirty="0"/>
              <a:t>99.7% of data fits within 3σ of the μ</a:t>
            </a:r>
            <a:endParaRPr lang="en-GB" sz="2400" dirty="0"/>
          </a:p>
        </p:txBody>
      </p:sp>
    </p:spTree>
    <p:extLst>
      <p:ext uri="{BB962C8B-B14F-4D97-AF65-F5344CB8AC3E}">
        <p14:creationId xmlns:p14="http://schemas.microsoft.com/office/powerpoint/2010/main" val="38128639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8" name="Picture 7" descr="normal curve"/>
          <p:cNvPicPr>
            <a:picLocks noGrp="1" noChangeAspect="1" noChangeArrowheads="1"/>
          </p:cNvPicPr>
          <p:nvPr>
            <p:ph type="chart" sz="half" idx="2"/>
          </p:nvPr>
        </p:nvPicPr>
        <p:blipFill>
          <a:blip r:embed="rId5" cstate="print">
            <a:extLst>
              <a:ext uri="{28A0092B-C50C-407E-A947-70E740481C1C}">
                <a14:useLocalDpi xmlns:a14="http://schemas.microsoft.com/office/drawing/2010/main" val="0"/>
              </a:ext>
            </a:extLst>
          </a:blip>
          <a:srcRect/>
          <a:stretch>
            <a:fillRect/>
          </a:stretch>
        </p:blipFill>
        <p:spPr>
          <a:xfrm>
            <a:off x="3238634" y="1484277"/>
            <a:ext cx="5603519" cy="2809044"/>
          </a:xfrm>
          <a:noFill/>
        </p:spPr>
      </p:pic>
      <p:sp>
        <p:nvSpPr>
          <p:cNvPr id="2" name="Left-Right Arrow 1"/>
          <p:cNvSpPr/>
          <p:nvPr/>
        </p:nvSpPr>
        <p:spPr>
          <a:xfrm>
            <a:off x="4635870" y="2294581"/>
            <a:ext cx="2809044" cy="627623"/>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350" dirty="0"/>
              <a:t>95% of values </a:t>
            </a:r>
          </a:p>
        </p:txBody>
      </p:sp>
      <p:sp>
        <p:nvSpPr>
          <p:cNvPr id="67587" name="Rectangle 2"/>
          <p:cNvSpPr>
            <a:spLocks noGrp="1" noChangeArrowheads="1"/>
          </p:cNvSpPr>
          <p:nvPr>
            <p:ph type="title"/>
          </p:nvPr>
        </p:nvSpPr>
        <p:spPr>
          <a:xfrm>
            <a:off x="1845940" y="332656"/>
            <a:ext cx="8640960" cy="1254655"/>
          </a:xfrm>
        </p:spPr>
        <p:txBody>
          <a:bodyPr>
            <a:normAutofit/>
          </a:bodyPr>
          <a:lstStyle/>
          <a:p>
            <a:pPr>
              <a:defRPr/>
            </a:pPr>
            <a:r>
              <a:rPr lang="en-GB" dirty="0">
                <a:solidFill>
                  <a:schemeClr val="tx1"/>
                </a:solidFill>
              </a:rPr>
              <a:t>95%: 1.96 x SD’s from the mean</a:t>
            </a:r>
            <a:endParaRPr lang="en-GB" sz="2701" dirty="0">
              <a:solidFill>
                <a:schemeClr val="tx1"/>
              </a:solidFill>
            </a:endParaRPr>
          </a:p>
        </p:txBody>
      </p:sp>
      <p:sp>
        <p:nvSpPr>
          <p:cNvPr id="4" name="TextBox 3"/>
          <p:cNvSpPr txBox="1"/>
          <p:nvPr/>
        </p:nvSpPr>
        <p:spPr>
          <a:xfrm>
            <a:off x="4311751" y="4266965"/>
            <a:ext cx="594221" cy="323165"/>
          </a:xfrm>
          <a:prstGeom prst="rect">
            <a:avLst/>
          </a:prstGeom>
          <a:noFill/>
        </p:spPr>
        <p:txBody>
          <a:bodyPr wrap="square" rtlCol="0">
            <a:spAutoFit/>
          </a:bodyPr>
          <a:lstStyle/>
          <a:p>
            <a:r>
              <a:rPr lang="en-GB" sz="1500" b="1" dirty="0">
                <a:solidFill>
                  <a:srgbClr val="FF0000"/>
                </a:solidFill>
              </a:rPr>
              <a:t>70</a:t>
            </a:r>
          </a:p>
        </p:txBody>
      </p:sp>
      <p:sp>
        <p:nvSpPr>
          <p:cNvPr id="8" name="TextBox 7"/>
          <p:cNvSpPr txBox="1"/>
          <p:nvPr/>
        </p:nvSpPr>
        <p:spPr>
          <a:xfrm>
            <a:off x="7116914" y="4215743"/>
            <a:ext cx="594221" cy="323165"/>
          </a:xfrm>
          <a:prstGeom prst="rect">
            <a:avLst/>
          </a:prstGeom>
          <a:noFill/>
        </p:spPr>
        <p:txBody>
          <a:bodyPr wrap="square" rtlCol="0">
            <a:spAutoFit/>
          </a:bodyPr>
          <a:lstStyle/>
          <a:p>
            <a:r>
              <a:rPr lang="en-GB" sz="1500" b="1" dirty="0">
                <a:solidFill>
                  <a:srgbClr val="FF0000"/>
                </a:solidFill>
              </a:rPr>
              <a:t>130</a:t>
            </a:r>
          </a:p>
        </p:txBody>
      </p:sp>
      <p:sp>
        <p:nvSpPr>
          <p:cNvPr id="9" name="TextBox 8"/>
          <p:cNvSpPr txBox="1"/>
          <p:nvPr/>
        </p:nvSpPr>
        <p:spPr>
          <a:xfrm>
            <a:off x="5743282" y="4155222"/>
            <a:ext cx="594221" cy="323165"/>
          </a:xfrm>
          <a:prstGeom prst="rect">
            <a:avLst/>
          </a:prstGeom>
          <a:noFill/>
        </p:spPr>
        <p:txBody>
          <a:bodyPr wrap="square" rtlCol="0">
            <a:spAutoFit/>
          </a:bodyPr>
          <a:lstStyle/>
          <a:p>
            <a:r>
              <a:rPr lang="en-GB" sz="1500" b="1" dirty="0">
                <a:solidFill>
                  <a:srgbClr val="00B050"/>
                </a:solidFill>
              </a:rPr>
              <a:t>100</a:t>
            </a:r>
          </a:p>
        </p:txBody>
      </p:sp>
      <p:sp>
        <p:nvSpPr>
          <p:cNvPr id="6" name="TextBox 5"/>
          <p:cNvSpPr txBox="1"/>
          <p:nvPr/>
        </p:nvSpPr>
        <p:spPr>
          <a:xfrm>
            <a:off x="7606974" y="2834781"/>
            <a:ext cx="1674622" cy="507831"/>
          </a:xfrm>
          <a:prstGeom prst="rect">
            <a:avLst/>
          </a:prstGeom>
          <a:noFill/>
        </p:spPr>
        <p:txBody>
          <a:bodyPr wrap="square" rtlCol="0">
            <a:spAutoFit/>
          </a:bodyPr>
          <a:lstStyle/>
          <a:p>
            <a:r>
              <a:rPr lang="en-GB" sz="1350" dirty="0"/>
              <a:t>P(score &gt; 130) = 0.025</a:t>
            </a:r>
          </a:p>
        </p:txBody>
      </p:sp>
      <p:sp>
        <p:nvSpPr>
          <p:cNvPr id="7" name="TextBox 6"/>
          <p:cNvSpPr txBox="1"/>
          <p:nvPr/>
        </p:nvSpPr>
        <p:spPr>
          <a:xfrm>
            <a:off x="3246391" y="5440642"/>
            <a:ext cx="5696041" cy="346249"/>
          </a:xfrm>
          <a:prstGeom prst="rect">
            <a:avLst/>
          </a:prstGeom>
          <a:solidFill>
            <a:schemeClr val="bg1"/>
          </a:solidFill>
        </p:spPr>
        <p:txBody>
          <a:bodyPr wrap="square" rtlCol="0">
            <a:spAutoFit/>
          </a:bodyPr>
          <a:lstStyle/>
          <a:p>
            <a:r>
              <a:rPr lang="en-GB" sz="1650" b="1" dirty="0">
                <a:solidFill>
                  <a:srgbClr val="0070C0"/>
                </a:solidFill>
              </a:rPr>
              <a:t>95% of people have an IQ between 70 and 130</a:t>
            </a:r>
          </a:p>
        </p:txBody>
      </p:sp>
      <p:graphicFrame>
        <p:nvGraphicFramePr>
          <p:cNvPr id="10" name="Object 9"/>
          <p:cNvGraphicFramePr>
            <a:graphicFrameLocks noChangeAspect="1"/>
          </p:cNvGraphicFramePr>
          <p:nvPr/>
        </p:nvGraphicFramePr>
        <p:xfrm>
          <a:off x="3278692" y="4555957"/>
          <a:ext cx="2385443" cy="633577"/>
        </p:xfrm>
        <a:graphic>
          <a:graphicData uri="http://schemas.openxmlformats.org/presentationml/2006/ole">
            <mc:AlternateContent xmlns:mc="http://schemas.openxmlformats.org/markup-compatibility/2006">
              <mc:Choice xmlns:v="urn:schemas-microsoft-com:vml" Requires="v">
                <p:oleObj spid="_x0000_s8260" name="Equation" r:id="rId6" imgW="1422360" imgH="431640" progId="Equation.3">
                  <p:embed/>
                </p:oleObj>
              </mc:Choice>
              <mc:Fallback>
                <p:oleObj name="Equation" r:id="rId6" imgW="1422360" imgH="431640" progId="Equation.3">
                  <p:embed/>
                  <p:pic>
                    <p:nvPicPr>
                      <p:cNvPr id="10" name="Object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78692" y="4555957"/>
                        <a:ext cx="2385443"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1" name="Object 10"/>
          <p:cNvGraphicFramePr>
            <a:graphicFrameLocks noChangeAspect="1"/>
          </p:cNvGraphicFramePr>
          <p:nvPr/>
        </p:nvGraphicFramePr>
        <p:xfrm>
          <a:off x="6792935" y="4567126"/>
          <a:ext cx="2492628" cy="633577"/>
        </p:xfrm>
        <a:graphic>
          <a:graphicData uri="http://schemas.openxmlformats.org/presentationml/2006/ole">
            <mc:AlternateContent xmlns:mc="http://schemas.openxmlformats.org/markup-compatibility/2006">
              <mc:Choice xmlns:v="urn:schemas-microsoft-com:vml" Requires="v">
                <p:oleObj spid="_x0000_s8261" name="Equation" r:id="rId8" imgW="1485720" imgH="431640" progId="Equation.3">
                  <p:embed/>
                </p:oleObj>
              </mc:Choice>
              <mc:Fallback>
                <p:oleObj name="Equation" r:id="rId8" imgW="1485720" imgH="431640" progId="Equation.3">
                  <p:embed/>
                  <p:pic>
                    <p:nvPicPr>
                      <p:cNvPr id="11" name="Object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92935" y="4567126"/>
                        <a:ext cx="2492628" cy="63357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ustDataLst>
      <p:tags r:id="rId2"/>
    </p:custDataLst>
    <p:extLst>
      <p:ext uri="{BB962C8B-B14F-4D97-AF65-F5344CB8AC3E}">
        <p14:creationId xmlns:p14="http://schemas.microsoft.com/office/powerpoint/2010/main" val="32455586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5397" name="Rectangle 2"/>
          <p:cNvSpPr>
            <a:spLocks noGrp="1" noChangeArrowheads="1"/>
          </p:cNvSpPr>
          <p:nvPr>
            <p:ph type="title"/>
          </p:nvPr>
        </p:nvSpPr>
        <p:spPr/>
        <p:txBody>
          <a:bodyPr/>
          <a:lstStyle/>
          <a:p>
            <a:r>
              <a:rPr lang="en-GB" dirty="0"/>
              <a:t>Confidence Interval</a:t>
            </a:r>
          </a:p>
        </p:txBody>
      </p:sp>
      <p:sp>
        <p:nvSpPr>
          <p:cNvPr id="25603" name="Rectangle 3"/>
          <p:cNvSpPr>
            <a:spLocks noGrp="1" noChangeArrowheads="1"/>
          </p:cNvSpPr>
          <p:nvPr>
            <p:ph idx="1"/>
          </p:nvPr>
        </p:nvSpPr>
        <p:spPr/>
        <p:txBody>
          <a:bodyPr/>
          <a:lstStyle/>
          <a:p>
            <a:endParaRPr lang="en-GB" dirty="0"/>
          </a:p>
          <a:p>
            <a:endParaRPr lang="en-GB" dirty="0"/>
          </a:p>
        </p:txBody>
      </p:sp>
      <p:sp>
        <p:nvSpPr>
          <p:cNvPr id="6"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1919288" y="3141664"/>
            <a:ext cx="2905125" cy="1984375"/>
          </a:xfrm>
          <a:prstGeom prst="ellipse">
            <a:avLst/>
          </a:prstGeom>
          <a:noFill/>
          <a:ln w="9525">
            <a:solidFill>
              <a:schemeClr val="tx1"/>
            </a:solidFill>
            <a:round/>
            <a:headEnd/>
            <a:tailEnd/>
          </a:ln>
        </p:spPr>
        <p:txBody>
          <a:bodyPr wrap="none" anchor="ct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eaLnBrk="1" hangingPunct="1"/>
            <a:r>
              <a:rPr lang="en-US" altLang="en-US" sz="1800" b="1" dirty="0">
                <a:solidFill>
                  <a:srgbClr val="000000"/>
                </a:solidFill>
              </a:rPr>
              <a:t>Population</a:t>
            </a:r>
          </a:p>
          <a:p>
            <a:pPr eaLnBrk="1" hangingPunct="1"/>
            <a:r>
              <a:rPr lang="en-US" altLang="en-US" sz="1800" dirty="0">
                <a:solidFill>
                  <a:srgbClr val="000000"/>
                </a:solidFill>
              </a:rPr>
              <a:t>Mean         = ?</a:t>
            </a:r>
          </a:p>
          <a:p>
            <a:pPr eaLnBrk="1" hangingPunct="1"/>
            <a:r>
              <a:rPr lang="en-US" altLang="en-US" sz="1800" dirty="0">
                <a:solidFill>
                  <a:srgbClr val="000000"/>
                </a:solidFill>
              </a:rPr>
              <a:t>SD             =?</a:t>
            </a:r>
          </a:p>
        </p:txBody>
      </p:sp>
      <p:sp>
        <p:nvSpPr>
          <p:cNvPr id="8"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045076" y="2193926"/>
            <a:ext cx="1812925" cy="1368425"/>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A</a:t>
            </a:r>
          </a:p>
          <a:p>
            <a:pPr>
              <a:defRPr/>
            </a:pPr>
            <a:r>
              <a:rPr lang="en-US" dirty="0">
                <a:solidFill>
                  <a:prstClr val="black"/>
                </a:solidFill>
              </a:rPr>
              <a:t>n=200</a:t>
            </a:r>
          </a:p>
          <a:p>
            <a:pPr>
              <a:defRPr/>
            </a:pPr>
            <a:r>
              <a:rPr lang="en-US" dirty="0">
                <a:solidFill>
                  <a:prstClr val="black"/>
                </a:solidFill>
              </a:rPr>
              <a:t>Mean = 277</a:t>
            </a:r>
          </a:p>
          <a:p>
            <a:pPr>
              <a:defRPr/>
            </a:pPr>
            <a:endParaRPr lang="en-US" dirty="0">
              <a:solidFill>
                <a:prstClr val="black"/>
              </a:solidFill>
            </a:endParaRPr>
          </a:p>
        </p:txBody>
      </p:sp>
      <p:sp>
        <p:nvSpPr>
          <p:cNvPr id="9"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789612" y="3505200"/>
            <a:ext cx="1946314" cy="1366838"/>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B</a:t>
            </a:r>
          </a:p>
          <a:p>
            <a:pPr>
              <a:defRPr/>
            </a:pPr>
            <a:r>
              <a:rPr lang="en-US" dirty="0">
                <a:solidFill>
                  <a:prstClr val="black"/>
                </a:solidFill>
              </a:rPr>
              <a:t>n=200</a:t>
            </a:r>
          </a:p>
          <a:p>
            <a:pPr>
              <a:defRPr/>
            </a:pPr>
            <a:r>
              <a:rPr lang="en-US" dirty="0">
                <a:solidFill>
                  <a:prstClr val="black"/>
                </a:solidFill>
              </a:rPr>
              <a:t>Mean = 274</a:t>
            </a:r>
          </a:p>
          <a:p>
            <a:pPr>
              <a:defRPr/>
            </a:pPr>
            <a:endParaRPr lang="en-US" dirty="0">
              <a:solidFill>
                <a:prstClr val="black"/>
              </a:solidFill>
            </a:endParaRPr>
          </a:p>
        </p:txBody>
      </p:sp>
      <p:sp>
        <p:nvSpPr>
          <p:cNvPr id="11" name="Oval 4">
            <a:hlinkClick r:id="" action="ppaction://noaction" highlightClick="1">
              <a:snd r:embed="rId4" name="arrow.wav"/>
            </a:hlinkClick>
            <a:hlinkHover r:id="" action="ppaction://noaction">
              <a:snd r:embed="rId5" name="breeze.wav"/>
            </a:hlinkHover>
          </p:cNvPr>
          <p:cNvSpPr>
            <a:spLocks noChangeArrowheads="1"/>
          </p:cNvSpPr>
          <p:nvPr/>
        </p:nvSpPr>
        <p:spPr bwMode="auto">
          <a:xfrm>
            <a:off x="5337175" y="4953001"/>
            <a:ext cx="1837357" cy="1400175"/>
          </a:xfrm>
          <a:prstGeom prst="ellipse">
            <a:avLst/>
          </a:prstGeom>
          <a:noFill/>
          <a:ln w="9525">
            <a:solidFill>
              <a:schemeClr val="tx1"/>
            </a:solidFill>
            <a:round/>
            <a:headEnd/>
            <a:tailEnd/>
          </a:ln>
        </p:spPr>
        <p:txBody>
          <a:bodyPr wrap="none" anchor="ctr"/>
          <a:lstStyle/>
          <a:p>
            <a:pPr>
              <a:defRPr/>
            </a:pPr>
            <a:r>
              <a:rPr lang="en-US" dirty="0">
                <a:solidFill>
                  <a:prstClr val="black"/>
                </a:solidFill>
              </a:rPr>
              <a:t>Sample C</a:t>
            </a:r>
          </a:p>
          <a:p>
            <a:pPr>
              <a:defRPr/>
            </a:pPr>
            <a:r>
              <a:rPr lang="en-US" dirty="0">
                <a:solidFill>
                  <a:prstClr val="black"/>
                </a:solidFill>
              </a:rPr>
              <a:t>n=200</a:t>
            </a:r>
          </a:p>
          <a:p>
            <a:pPr>
              <a:defRPr/>
            </a:pPr>
            <a:r>
              <a:rPr lang="en-US" dirty="0">
                <a:solidFill>
                  <a:prstClr val="black"/>
                </a:solidFill>
              </a:rPr>
              <a:t>Mean = 275</a:t>
            </a:r>
          </a:p>
          <a:p>
            <a:pPr>
              <a:defRPr/>
            </a:pPr>
            <a:endParaRPr lang="en-US" dirty="0">
              <a:solidFill>
                <a:prstClr val="black"/>
              </a:solidFill>
            </a:endParaRPr>
          </a:p>
        </p:txBody>
      </p:sp>
      <p:cxnSp>
        <p:nvCxnSpPr>
          <p:cNvPr id="3" name="Straight Arrow Connector 2"/>
          <p:cNvCxnSpPr>
            <a:stCxn id="6" idx="7"/>
          </p:cNvCxnSpPr>
          <p:nvPr/>
        </p:nvCxnSpPr>
        <p:spPr>
          <a:xfrm flipV="1">
            <a:off x="4398962" y="3287713"/>
            <a:ext cx="838200" cy="14446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4632325" y="4238625"/>
            <a:ext cx="1181100"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376738" y="4452939"/>
            <a:ext cx="1057275" cy="949325"/>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223245" name="TextBox 17"/>
          <p:cNvSpPr txBox="1">
            <a:spLocks noChangeArrowheads="1"/>
          </p:cNvSpPr>
          <p:nvPr/>
        </p:nvSpPr>
        <p:spPr bwMode="auto">
          <a:xfrm>
            <a:off x="7848580" y="1647824"/>
            <a:ext cx="3232966"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4400">
                <a:solidFill>
                  <a:schemeClr val="tx1"/>
                </a:solidFill>
                <a:latin typeface="Arial" charset="0"/>
              </a:defRPr>
            </a:lvl1pPr>
            <a:lvl2pPr marL="742950" indent="-285750" eaLnBrk="0" hangingPunct="0">
              <a:defRPr sz="4400">
                <a:solidFill>
                  <a:schemeClr val="tx1"/>
                </a:solidFill>
                <a:latin typeface="Arial" charset="0"/>
              </a:defRPr>
            </a:lvl2pPr>
            <a:lvl3pPr marL="1143000" indent="-228600" eaLnBrk="0" hangingPunct="0">
              <a:defRPr sz="4400">
                <a:solidFill>
                  <a:schemeClr val="tx1"/>
                </a:solidFill>
                <a:latin typeface="Arial" charset="0"/>
              </a:defRPr>
            </a:lvl3pPr>
            <a:lvl4pPr marL="1600200" indent="-228600" eaLnBrk="0" hangingPunct="0">
              <a:defRPr sz="4400">
                <a:solidFill>
                  <a:schemeClr val="tx1"/>
                </a:solidFill>
                <a:latin typeface="Arial" charset="0"/>
              </a:defRPr>
            </a:lvl4pPr>
            <a:lvl5pPr marL="2057400" indent="-228600" eaLnBrk="0" hangingPunct="0">
              <a:defRPr sz="4400">
                <a:solidFill>
                  <a:schemeClr val="tx1"/>
                </a:solidFill>
                <a:latin typeface="Arial" charset="0"/>
              </a:defRPr>
            </a:lvl5pPr>
            <a:lvl6pPr marL="2514600" indent="-228600" algn="ctr" eaLnBrk="0" fontAlgn="base" hangingPunct="0">
              <a:spcBef>
                <a:spcPct val="0"/>
              </a:spcBef>
              <a:spcAft>
                <a:spcPct val="0"/>
              </a:spcAft>
              <a:defRPr sz="4400">
                <a:solidFill>
                  <a:schemeClr val="tx1"/>
                </a:solidFill>
                <a:latin typeface="Arial" charset="0"/>
              </a:defRPr>
            </a:lvl6pPr>
            <a:lvl7pPr marL="2971800" indent="-228600" algn="ctr" eaLnBrk="0" fontAlgn="base" hangingPunct="0">
              <a:spcBef>
                <a:spcPct val="0"/>
              </a:spcBef>
              <a:spcAft>
                <a:spcPct val="0"/>
              </a:spcAft>
              <a:defRPr sz="4400">
                <a:solidFill>
                  <a:schemeClr val="tx1"/>
                </a:solidFill>
                <a:latin typeface="Arial" charset="0"/>
              </a:defRPr>
            </a:lvl7pPr>
            <a:lvl8pPr marL="3429000" indent="-228600" algn="ctr" eaLnBrk="0" fontAlgn="base" hangingPunct="0">
              <a:spcBef>
                <a:spcPct val="0"/>
              </a:spcBef>
              <a:spcAft>
                <a:spcPct val="0"/>
              </a:spcAft>
              <a:defRPr sz="4400">
                <a:solidFill>
                  <a:schemeClr val="tx1"/>
                </a:solidFill>
                <a:latin typeface="Arial" charset="0"/>
              </a:defRPr>
            </a:lvl8pPr>
            <a:lvl9pPr marL="3886200" indent="-228600" algn="ctr" eaLnBrk="0" fontAlgn="base" hangingPunct="0">
              <a:spcBef>
                <a:spcPct val="0"/>
              </a:spcBef>
              <a:spcAft>
                <a:spcPct val="0"/>
              </a:spcAft>
              <a:defRPr sz="4400">
                <a:solidFill>
                  <a:schemeClr val="tx1"/>
                </a:solidFill>
                <a:latin typeface="Arial" charset="0"/>
              </a:defRPr>
            </a:lvl9pPr>
          </a:lstStyle>
          <a:p>
            <a:pPr algn="l" eaLnBrk="1" hangingPunct="1"/>
            <a:r>
              <a:rPr lang="en-HK" altLang="en-US" sz="2400" b="1" dirty="0">
                <a:solidFill>
                  <a:srgbClr val="000000"/>
                </a:solidFill>
                <a:latin typeface="+mn-lt"/>
              </a:rPr>
              <a:t>Sampling variation</a:t>
            </a:r>
            <a:endParaRPr lang="en-GB" altLang="en-US" sz="2400" b="1" dirty="0">
              <a:solidFill>
                <a:srgbClr val="000000"/>
              </a:solidFill>
              <a:latin typeface="+mn-lt"/>
            </a:endParaRPr>
          </a:p>
          <a:p>
            <a:pPr algn="l" eaLnBrk="1" hangingPunct="1"/>
            <a:r>
              <a:rPr lang="en-GB" altLang="en-US" sz="2400" dirty="0">
                <a:solidFill>
                  <a:srgbClr val="000000"/>
                </a:solidFill>
                <a:latin typeface="+mn-lt"/>
              </a:rPr>
              <a:t>Every sample taken from a population, will contain different numbers so the mean varies.</a:t>
            </a:r>
          </a:p>
          <a:p>
            <a:pPr algn="l" eaLnBrk="1" hangingPunct="1"/>
            <a:endParaRPr lang="en-GB" altLang="en-US" sz="2400" dirty="0">
              <a:solidFill>
                <a:srgbClr val="000000"/>
              </a:solidFill>
              <a:latin typeface="+mn-lt"/>
            </a:endParaRPr>
          </a:p>
          <a:p>
            <a:pPr algn="l" eaLnBrk="1" hangingPunct="1"/>
            <a:r>
              <a:rPr lang="en-GB" altLang="en-US" sz="2400" dirty="0">
                <a:solidFill>
                  <a:srgbClr val="000000"/>
                </a:solidFill>
                <a:latin typeface="+mn-lt"/>
              </a:rPr>
              <a:t>Which estimate is most reliable?</a:t>
            </a:r>
          </a:p>
          <a:p>
            <a:pPr algn="l" eaLnBrk="1" hangingPunct="1"/>
            <a:endParaRPr lang="en-GB" altLang="en-US" sz="2400" dirty="0">
              <a:solidFill>
                <a:srgbClr val="000000"/>
              </a:solidFill>
              <a:latin typeface="+mn-lt"/>
            </a:endParaRPr>
          </a:p>
          <a:p>
            <a:pPr algn="l" eaLnBrk="1" hangingPunct="1"/>
            <a:r>
              <a:rPr lang="en-GB" altLang="en-US" sz="2400" dirty="0">
                <a:solidFill>
                  <a:srgbClr val="000000"/>
                </a:solidFill>
                <a:latin typeface="+mn-lt"/>
              </a:rPr>
              <a:t>How certain or uncertain are we?</a:t>
            </a:r>
          </a:p>
        </p:txBody>
      </p:sp>
      <p:graphicFrame>
        <p:nvGraphicFramePr>
          <p:cNvPr id="223246" name="Object 18"/>
          <p:cNvGraphicFramePr>
            <a:graphicFrameLocks noChangeAspect="1"/>
          </p:cNvGraphicFramePr>
          <p:nvPr/>
        </p:nvGraphicFramePr>
        <p:xfrm>
          <a:off x="3008313" y="3991406"/>
          <a:ext cx="363537" cy="322263"/>
        </p:xfrm>
        <a:graphic>
          <a:graphicData uri="http://schemas.openxmlformats.org/presentationml/2006/ole">
            <mc:AlternateContent xmlns:mc="http://schemas.openxmlformats.org/markup-compatibility/2006">
              <mc:Choice xmlns:v="urn:schemas-microsoft-com:vml" Requires="v">
                <p:oleObj spid="_x0000_s12348" name="Equation" r:id="rId6" imgW="152268" imgH="164957" progId="Equation.3">
                  <p:embed/>
                </p:oleObj>
              </mc:Choice>
              <mc:Fallback>
                <p:oleObj name="Equation" r:id="rId6" imgW="152268" imgH="164957" progId="Equation.3">
                  <p:embed/>
                  <p:pic>
                    <p:nvPicPr>
                      <p:cNvPr id="223246" name="Object 1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08313" y="3991406"/>
                        <a:ext cx="363537" cy="3222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23247" name="Object 19"/>
          <p:cNvGraphicFramePr>
            <a:graphicFrameLocks noChangeAspect="1"/>
          </p:cNvGraphicFramePr>
          <p:nvPr/>
        </p:nvGraphicFramePr>
        <p:xfrm>
          <a:off x="3040878" y="4307682"/>
          <a:ext cx="330200" cy="269875"/>
        </p:xfrm>
        <a:graphic>
          <a:graphicData uri="http://schemas.openxmlformats.org/presentationml/2006/ole">
            <mc:AlternateContent xmlns:mc="http://schemas.openxmlformats.org/markup-compatibility/2006">
              <mc:Choice xmlns:v="urn:schemas-microsoft-com:vml" Requires="v">
                <p:oleObj spid="_x0000_s12349" name="Equation" r:id="rId8" imgW="152334" imgH="139639" progId="Equation.3">
                  <p:embed/>
                </p:oleObj>
              </mc:Choice>
              <mc:Fallback>
                <p:oleObj name="Equation" r:id="rId8" imgW="152334" imgH="139639" progId="Equation.3">
                  <p:embed/>
                  <p:pic>
                    <p:nvPicPr>
                      <p:cNvPr id="223247" name="Object 1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040878" y="4307682"/>
                        <a:ext cx="330200" cy="2698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mc:AlternateContent xmlns:mc="http://schemas.openxmlformats.org/markup-compatibility/2006" xmlns:a14="http://schemas.microsoft.com/office/drawing/2010/main">
        <mc:Choice Requires="a14">
          <p:sp>
            <p:nvSpPr>
              <p:cNvPr id="18" name="TextBox 17"/>
              <p:cNvSpPr txBox="1"/>
              <p:nvPr/>
            </p:nvSpPr>
            <p:spPr>
              <a:xfrm>
                <a:off x="5408613" y="2996626"/>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18" name="TextBox 17"/>
              <p:cNvSpPr txBox="1">
                <a:spLocks noRot="1" noChangeAspect="1" noMove="1" noResize="1" noEditPoints="1" noAdjustHandles="1" noChangeArrowheads="1" noChangeShapeType="1" noTextEdit="1"/>
              </p:cNvSpPr>
              <p:nvPr/>
            </p:nvSpPr>
            <p:spPr>
              <a:xfrm>
                <a:off x="5408613" y="2996626"/>
                <a:ext cx="619047" cy="584775"/>
              </a:xfrm>
              <a:prstGeom prst="rect">
                <a:avLst/>
              </a:prstGeom>
              <a:blipFill>
                <a:blip r:embed="rId1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p:cNvSpPr txBox="1"/>
              <p:nvPr/>
            </p:nvSpPr>
            <p:spPr>
              <a:xfrm>
                <a:off x="6170613" y="4368226"/>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19" name="TextBox 18"/>
              <p:cNvSpPr txBox="1">
                <a:spLocks noRot="1" noChangeAspect="1" noMove="1" noResize="1" noEditPoints="1" noAdjustHandles="1" noChangeArrowheads="1" noChangeShapeType="1" noTextEdit="1"/>
              </p:cNvSpPr>
              <p:nvPr/>
            </p:nvSpPr>
            <p:spPr>
              <a:xfrm>
                <a:off x="6170613" y="4368226"/>
                <a:ext cx="619047" cy="584775"/>
              </a:xfrm>
              <a:prstGeom prst="rect">
                <a:avLst/>
              </a:prstGeom>
              <a:blipFill>
                <a:blip r:embed="rId10"/>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0" name="TextBox 19"/>
              <p:cNvSpPr txBox="1"/>
              <p:nvPr/>
            </p:nvSpPr>
            <p:spPr>
              <a:xfrm>
                <a:off x="5703966" y="5791201"/>
                <a:ext cx="619047" cy="584775"/>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acc>
                        <m:accPr>
                          <m:chr m:val="̅"/>
                          <m:ctrlPr>
                            <a:rPr lang="en-GB" sz="3200" b="1" i="1">
                              <a:latin typeface="Cambria Math" panose="02040503050406030204" pitchFamily="18" charset="0"/>
                            </a:rPr>
                          </m:ctrlPr>
                        </m:accPr>
                        <m:e>
                          <m:r>
                            <a:rPr lang="en-GB" sz="3200" i="1">
                              <a:latin typeface="Cambria Math"/>
                            </a:rPr>
                            <m:t>𝑥</m:t>
                          </m:r>
                        </m:e>
                      </m:acc>
                    </m:oMath>
                  </m:oMathPara>
                </a14:m>
                <a:endParaRPr lang="en-GB" sz="3200" b="1" dirty="0"/>
              </a:p>
            </p:txBody>
          </p:sp>
        </mc:Choice>
        <mc:Fallback xmlns="">
          <p:sp>
            <p:nvSpPr>
              <p:cNvPr id="20" name="TextBox 19"/>
              <p:cNvSpPr txBox="1">
                <a:spLocks noRot="1" noChangeAspect="1" noMove="1" noResize="1" noEditPoints="1" noAdjustHandles="1" noChangeArrowheads="1" noChangeShapeType="1" noTextEdit="1"/>
              </p:cNvSpPr>
              <p:nvPr/>
            </p:nvSpPr>
            <p:spPr>
              <a:xfrm>
                <a:off x="5703966" y="5791201"/>
                <a:ext cx="619047" cy="584775"/>
              </a:xfrm>
              <a:prstGeom prst="rect">
                <a:avLst/>
              </a:prstGeom>
              <a:blipFill>
                <a:blip r:embed="rId11"/>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3665636611"/>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D9751A2-F666-4BB7-A9C5-C664F5387D20}"/>
              </a:ext>
            </a:extLst>
          </p:cNvPr>
          <p:cNvSpPr>
            <a:spLocks noGrp="1"/>
          </p:cNvSpPr>
          <p:nvPr>
            <p:ph type="title"/>
          </p:nvPr>
        </p:nvSpPr>
        <p:spPr/>
        <p:txBody>
          <a:bodyPr/>
          <a:lstStyle/>
          <a:p>
            <a:r>
              <a:rPr lang="en-GB" dirty="0"/>
              <a:t>Confidence Interval</a:t>
            </a:r>
          </a:p>
        </p:txBody>
      </p:sp>
      <p:sp>
        <p:nvSpPr>
          <p:cNvPr id="6" name="Content Placeholder 5">
            <a:extLst>
              <a:ext uri="{FF2B5EF4-FFF2-40B4-BE49-F238E27FC236}">
                <a16:creationId xmlns:a16="http://schemas.microsoft.com/office/drawing/2014/main" id="{C4BCA41D-6B49-4A70-BD3E-407BBC2CF923}"/>
              </a:ext>
            </a:extLst>
          </p:cNvPr>
          <p:cNvSpPr>
            <a:spLocks noGrp="1"/>
          </p:cNvSpPr>
          <p:nvPr>
            <p:ph idx="1"/>
          </p:nvPr>
        </p:nvSpPr>
        <p:spPr>
          <a:xfrm>
            <a:off x="1217614" y="1700808"/>
            <a:ext cx="9753600" cy="4471392"/>
          </a:xfrm>
        </p:spPr>
        <p:txBody>
          <a:bodyPr>
            <a:normAutofit/>
          </a:bodyPr>
          <a:lstStyle/>
          <a:p>
            <a:r>
              <a:rPr lang="en-HK" sz="2200" dirty="0"/>
              <a:t>The sampling distribution is the distribution of a statistic across an infinite number of samples.</a:t>
            </a:r>
          </a:p>
          <a:p>
            <a:r>
              <a:rPr lang="en-HK" sz="2200" dirty="0"/>
              <a:t>Sampling error is the difference between a sample statistic used to estimate a population parameter and the actual but unknown value of the parameter.</a:t>
            </a:r>
            <a:endParaRPr lang="en-GB" sz="2200" dirty="0"/>
          </a:p>
        </p:txBody>
      </p:sp>
      <p:pic>
        <p:nvPicPr>
          <p:cNvPr id="9220" name="Picture 4" descr="Image result for sampling distribution of the mean">
            <a:extLst>
              <a:ext uri="{FF2B5EF4-FFF2-40B4-BE49-F238E27FC236}">
                <a16:creationId xmlns:a16="http://schemas.microsoft.com/office/drawing/2014/main" id="{B1DF2170-AF5D-4998-AC33-31E9D1A155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6140" y="3597018"/>
            <a:ext cx="6120680" cy="264029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71FA7A9-E98F-489A-823C-E1BB69CB5449}"/>
              </a:ext>
            </a:extLst>
          </p:cNvPr>
          <p:cNvSpPr txBox="1"/>
          <p:nvPr/>
        </p:nvSpPr>
        <p:spPr>
          <a:xfrm>
            <a:off x="7390556" y="4539833"/>
            <a:ext cx="2664296" cy="341632"/>
          </a:xfrm>
          <a:prstGeom prst="rect">
            <a:avLst/>
          </a:prstGeom>
          <a:solidFill>
            <a:schemeClr val="bg2"/>
          </a:solidFill>
        </p:spPr>
        <p:txBody>
          <a:bodyPr wrap="square" rtlCol="0">
            <a:spAutoFit/>
          </a:bodyPr>
          <a:lstStyle/>
          <a:p>
            <a:pPr>
              <a:lnSpc>
                <a:spcPct val="90000"/>
              </a:lnSpc>
            </a:pPr>
            <a:r>
              <a:rPr lang="en-HK" dirty="0"/>
              <a:t>Sampling distribution</a:t>
            </a:r>
            <a:endParaRPr lang="en-GB" dirty="0"/>
          </a:p>
        </p:txBody>
      </p:sp>
      <p:cxnSp>
        <p:nvCxnSpPr>
          <p:cNvPr id="4" name="Straight Arrow Connector 3">
            <a:extLst>
              <a:ext uri="{FF2B5EF4-FFF2-40B4-BE49-F238E27FC236}">
                <a16:creationId xmlns:a16="http://schemas.microsoft.com/office/drawing/2014/main" id="{C44EAC8B-5D8F-4A3E-90E9-19532818E131}"/>
              </a:ext>
            </a:extLst>
          </p:cNvPr>
          <p:cNvCxnSpPr/>
          <p:nvPr/>
        </p:nvCxnSpPr>
        <p:spPr>
          <a:xfrm flipH="1">
            <a:off x="8254652" y="3140968"/>
            <a:ext cx="1152128" cy="187220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301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25860" y="0"/>
            <a:ext cx="9753600" cy="1325562"/>
          </a:xfrm>
        </p:spPr>
        <p:txBody>
          <a:bodyPr/>
          <a:lstStyle/>
          <a:p>
            <a:r>
              <a:rPr lang="en-GB" dirty="0"/>
              <a:t>Confidence Interval</a:t>
            </a:r>
          </a:p>
        </p:txBody>
      </p:sp>
      <p:sp>
        <p:nvSpPr>
          <p:cNvPr id="239619" name="Rectangle 2"/>
          <p:cNvSpPr>
            <a:spLocks noGrp="1" noChangeArrowheads="1"/>
          </p:cNvSpPr>
          <p:nvPr>
            <p:ph idx="1"/>
          </p:nvPr>
        </p:nvSpPr>
        <p:spPr>
          <a:xfrm>
            <a:off x="1217614" y="1325562"/>
            <a:ext cx="9753600" cy="5415806"/>
          </a:xfrm>
        </p:spPr>
        <p:txBody>
          <a:bodyPr>
            <a:normAutofit/>
          </a:bodyPr>
          <a:lstStyle/>
          <a:p>
            <a:r>
              <a:rPr lang="en-GB" altLang="en-US" sz="2000" dirty="0"/>
              <a:t>A range of values within which we are confident (in terms of probability) that the true value of a population parameter lies</a:t>
            </a:r>
          </a:p>
          <a:p>
            <a:pPr lvl="1"/>
            <a:r>
              <a:rPr lang="en-GB" altLang="en-US" sz="1600" dirty="0"/>
              <a:t>A 95% CI is interpreted as 95% of the time the CI would contain the true value of the pop parameter</a:t>
            </a:r>
          </a:p>
          <a:p>
            <a:pPr lvl="1"/>
            <a:r>
              <a:rPr lang="en-GB" altLang="en-US" sz="1600" dirty="0"/>
              <a:t>i.e. 5% of the time the CI would fail to contain the true value of the pop parameter</a:t>
            </a:r>
          </a:p>
          <a:p>
            <a:r>
              <a:rPr lang="en-HK" sz="2000" dirty="0"/>
              <a:t>The </a:t>
            </a:r>
            <a:r>
              <a:rPr lang="en-HK" sz="2000" dirty="0">
                <a:solidFill>
                  <a:srgbClr val="FF0000"/>
                </a:solidFill>
              </a:rPr>
              <a:t>point estimate </a:t>
            </a:r>
            <a:r>
              <a:rPr lang="en-HK" sz="2000" dirty="0"/>
              <a:t>is our best guess of the true value of the parameter, while the </a:t>
            </a:r>
            <a:r>
              <a:rPr lang="en-HK" sz="2000" dirty="0">
                <a:solidFill>
                  <a:srgbClr val="FF0000"/>
                </a:solidFill>
              </a:rPr>
              <a:t>interval estimate </a:t>
            </a:r>
            <a:r>
              <a:rPr lang="en-HK" sz="2000" dirty="0"/>
              <a:t>gives a measure of the accuracy of that point estimate by providing an interval that contains plausible values.</a:t>
            </a:r>
            <a:endParaRPr lang="en-GB" sz="2000" dirty="0"/>
          </a:p>
          <a:p>
            <a:r>
              <a:rPr lang="en-GB" sz="1800" dirty="0"/>
              <a:t>Solutions</a:t>
            </a:r>
            <a:r>
              <a:rPr lang="en-GB" sz="2000" dirty="0"/>
              <a:t>:  </a:t>
            </a:r>
            <a:r>
              <a:rPr lang="en-GB" sz="2000" b="1" dirty="0"/>
              <a:t> 		= 		   = </a:t>
            </a:r>
            <a:r>
              <a:rPr lang="en-GB" sz="2000" dirty="0"/>
              <a:t>$49.35 ≤ </a:t>
            </a:r>
            <a:r>
              <a:rPr lang="en-GB" sz="2000" i="1" dirty="0"/>
              <a:t>μ</a:t>
            </a:r>
            <a:r>
              <a:rPr lang="en-GB" sz="2000" dirty="0"/>
              <a:t> ≤ $54.54</a:t>
            </a:r>
            <a:endParaRPr lang="en-US" sz="2000" dirty="0"/>
          </a:p>
          <a:p>
            <a:r>
              <a:rPr lang="en-GB" sz="2000" dirty="0"/>
              <a:t>Question: How much are you willing to spend on a date (or want your date to spend on you)?</a:t>
            </a:r>
            <a:endParaRPr lang="en-US" sz="2000" dirty="0"/>
          </a:p>
          <a:p>
            <a:r>
              <a:rPr lang="en-GB" sz="2000" b="1" dirty="0"/>
              <a:t>SPSS output</a:t>
            </a:r>
            <a:endParaRPr lang="en-US" sz="2000" dirty="0"/>
          </a:p>
          <a:p>
            <a:r>
              <a:rPr lang="en-GB" sz="2200" b="1" u="sng" dirty="0"/>
              <a:t>Variable</a:t>
            </a:r>
            <a:r>
              <a:rPr lang="en-GB" sz="2200" b="1" dirty="0"/>
              <a:t>     </a:t>
            </a:r>
            <a:r>
              <a:rPr lang="en-GB" sz="2200" b="1" u="sng" dirty="0"/>
              <a:t>N</a:t>
            </a:r>
            <a:r>
              <a:rPr lang="en-GB" sz="2200" b="1" dirty="0"/>
              <a:t>   </a:t>
            </a:r>
            <a:r>
              <a:rPr lang="en-GB" sz="2200" b="1" u="sng" dirty="0"/>
              <a:t>Mean</a:t>
            </a:r>
            <a:r>
              <a:rPr lang="en-GB" sz="2200" b="1" dirty="0"/>
              <a:t>    </a:t>
            </a:r>
            <a:r>
              <a:rPr lang="en-GB" sz="2200" b="1" u="sng" dirty="0" err="1"/>
              <a:t>StDev</a:t>
            </a:r>
            <a:r>
              <a:rPr lang="en-GB" sz="2200" b="1" dirty="0"/>
              <a:t>    </a:t>
            </a:r>
            <a:r>
              <a:rPr lang="en-GB" sz="2200" b="1" u="sng" dirty="0"/>
              <a:t>SE Mean</a:t>
            </a:r>
            <a:r>
              <a:rPr lang="en-GB" sz="2200" b="1" dirty="0"/>
              <a:t>   </a:t>
            </a:r>
            <a:r>
              <a:rPr lang="en-GB" sz="2200" b="1" u="sng" dirty="0"/>
              <a:t>     95% CI	</a:t>
            </a:r>
            <a:endParaRPr lang="en-US" sz="2200" u="sng" dirty="0"/>
          </a:p>
          <a:p>
            <a:r>
              <a:rPr lang="en-GB" sz="2000" b="1" dirty="0" err="1"/>
              <a:t>DateSpnd</a:t>
            </a:r>
            <a:r>
              <a:rPr lang="en-GB" sz="2000" b="1" dirty="0"/>
              <a:t>  988  51.9423  41.5440   1.3217      (49.3487, 54.5360)</a:t>
            </a:r>
            <a:endParaRPr lang="en-US" sz="2000" dirty="0"/>
          </a:p>
          <a:p>
            <a:endParaRPr lang="en-GB" altLang="en-US" sz="2000" dirty="0"/>
          </a:p>
        </p:txBody>
      </p:sp>
      <p:sp>
        <p:nvSpPr>
          <p:cNvPr id="2" name="Rectangle 1"/>
          <p:cNvSpPr/>
          <p:nvPr/>
        </p:nvSpPr>
        <p:spPr>
          <a:xfrm>
            <a:off x="6886500" y="5582344"/>
            <a:ext cx="2304256" cy="1159024"/>
          </a:xfrm>
          <a:prstGeom prst="rect">
            <a:avLst/>
          </a:prstGeom>
          <a:solidFill>
            <a:schemeClr val="accent1">
              <a:alpha val="0"/>
            </a:schemeClr>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Object 2">
            <a:extLst>
              <a:ext uri="{FF2B5EF4-FFF2-40B4-BE49-F238E27FC236}">
                <a16:creationId xmlns:a16="http://schemas.microsoft.com/office/drawing/2014/main" id="{41425CE7-4738-45E5-88D9-212E0561F5B8}"/>
              </a:ext>
            </a:extLst>
          </p:cNvPr>
          <p:cNvGraphicFramePr>
            <a:graphicFrameLocks noChangeAspect="1"/>
          </p:cNvGraphicFramePr>
          <p:nvPr>
            <p:extLst>
              <p:ext uri="{D42A27DB-BD31-4B8C-83A1-F6EECF244321}">
                <p14:modId xmlns:p14="http://schemas.microsoft.com/office/powerpoint/2010/main" val="1538388703"/>
              </p:ext>
            </p:extLst>
          </p:nvPr>
        </p:nvGraphicFramePr>
        <p:xfrm>
          <a:off x="2926060" y="3863330"/>
          <a:ext cx="890587" cy="571500"/>
        </p:xfrm>
        <a:graphic>
          <a:graphicData uri="http://schemas.openxmlformats.org/presentationml/2006/ole">
            <mc:AlternateContent xmlns:mc="http://schemas.openxmlformats.org/markup-compatibility/2006">
              <mc:Choice xmlns:v="urn:schemas-microsoft-com:vml" Requires="v">
                <p:oleObj spid="_x0000_s14394" name="方程式" r:id="rId5" imgW="558720" imgH="419040" progId="Equation.3">
                  <p:embed/>
                </p:oleObj>
              </mc:Choice>
              <mc:Fallback>
                <p:oleObj name="方程式" r:id="rId5" imgW="558720" imgH="419040" progId="Equation.3">
                  <p:embed/>
                  <p:pic>
                    <p:nvPicPr>
                      <p:cNvPr id="157698" name="Object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26060" y="3863330"/>
                        <a:ext cx="890587"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 name="Object 3">
            <a:extLst>
              <a:ext uri="{FF2B5EF4-FFF2-40B4-BE49-F238E27FC236}">
                <a16:creationId xmlns:a16="http://schemas.microsoft.com/office/drawing/2014/main" id="{F2E7A9D0-8CCA-4102-A83A-D1F0A8BF3A28}"/>
              </a:ext>
            </a:extLst>
          </p:cNvPr>
          <p:cNvGraphicFramePr>
            <a:graphicFrameLocks noChangeAspect="1"/>
          </p:cNvGraphicFramePr>
          <p:nvPr>
            <p:extLst>
              <p:ext uri="{D42A27DB-BD31-4B8C-83A1-F6EECF244321}">
                <p14:modId xmlns:p14="http://schemas.microsoft.com/office/powerpoint/2010/main" val="1244918013"/>
              </p:ext>
            </p:extLst>
          </p:nvPr>
        </p:nvGraphicFramePr>
        <p:xfrm>
          <a:off x="4366220" y="3882803"/>
          <a:ext cx="1531937" cy="590550"/>
        </p:xfrm>
        <a:graphic>
          <a:graphicData uri="http://schemas.openxmlformats.org/presentationml/2006/ole">
            <mc:AlternateContent xmlns:mc="http://schemas.openxmlformats.org/markup-compatibility/2006">
              <mc:Choice xmlns:v="urn:schemas-microsoft-com:vml" Requires="v">
                <p:oleObj spid="_x0000_s14395" name="方程式" r:id="rId7" imgW="1231560" imgH="419040" progId="Equation.3">
                  <p:embed/>
                </p:oleObj>
              </mc:Choice>
              <mc:Fallback>
                <p:oleObj name="方程式" r:id="rId7" imgW="1231560" imgH="419040" progId="Equation.3">
                  <p:embed/>
                  <p:pic>
                    <p:nvPicPr>
                      <p:cNvPr id="157699" name="Object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66220" y="3882803"/>
                        <a:ext cx="1531937"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ustDataLst>
      <p:tags r:id="rId2"/>
    </p:custDataLst>
    <p:extLst>
      <p:ext uri="{BB962C8B-B14F-4D97-AF65-F5344CB8AC3E}">
        <p14:creationId xmlns:p14="http://schemas.microsoft.com/office/powerpoint/2010/main" val="3278640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96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96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96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96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96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961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961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961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3961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Effect transition="in" filter="wipe(down)">
                                      <p:cBhvr>
                                        <p:cTn id="4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a:t>statistical significance</a:t>
            </a:r>
            <a:endParaRPr lang="en-US" dirty="0"/>
          </a:p>
        </p:txBody>
      </p:sp>
      <p:sp>
        <p:nvSpPr>
          <p:cNvPr id="22531" name="Rectangle 4"/>
          <p:cNvSpPr>
            <a:spLocks noGrp="1" noChangeArrowheads="1"/>
          </p:cNvSpPr>
          <p:nvPr>
            <p:ph type="body" idx="1"/>
          </p:nvPr>
        </p:nvSpPr>
        <p:spPr/>
        <p:txBody>
          <a:bodyPr/>
          <a:lstStyle/>
          <a:p>
            <a:r>
              <a:rPr lang="en-GB" dirty="0"/>
              <a:t>Extracts from research papers:</a:t>
            </a:r>
          </a:p>
          <a:p>
            <a:pPr lvl="1"/>
            <a:r>
              <a:rPr lang="en-GB" dirty="0"/>
              <a:t>“A series of t-tests and one-way ANOVAs were performed to compare data from respondents of different sex and category of hotels visited. Since there were </a:t>
            </a:r>
            <a:r>
              <a:rPr lang="en-GB" dirty="0">
                <a:solidFill>
                  <a:srgbClr val="FF0000"/>
                </a:solidFill>
              </a:rPr>
              <a:t>no statistically significant differences</a:t>
            </a:r>
            <a:r>
              <a:rPr lang="en-GB" dirty="0"/>
              <a:t>, the data were merged for subsequent analyses.”</a:t>
            </a:r>
          </a:p>
          <a:p>
            <a:pPr lvl="1"/>
            <a:r>
              <a:rPr lang="en-GB" dirty="0"/>
              <a:t>“All variables were </a:t>
            </a:r>
            <a:r>
              <a:rPr lang="en-GB" dirty="0">
                <a:solidFill>
                  <a:srgbClr val="FF0000"/>
                </a:solidFill>
              </a:rPr>
              <a:t>statistically significant </a:t>
            </a:r>
            <a:r>
              <a:rPr lang="en-GB" dirty="0">
                <a:solidFill>
                  <a:schemeClr val="tx2"/>
                </a:solidFill>
              </a:rPr>
              <a:t>predictors</a:t>
            </a:r>
            <a:r>
              <a:rPr lang="en-GB" dirty="0">
                <a:solidFill>
                  <a:srgbClr val="FF0000"/>
                </a:solidFill>
              </a:rPr>
              <a:t> </a:t>
            </a:r>
            <a:r>
              <a:rPr lang="en-GB" dirty="0"/>
              <a:t>of repurchase intention (p &lt; 0.05), except for the room encounter (p = 0.75).” </a:t>
            </a:r>
          </a:p>
          <a:p>
            <a:r>
              <a:rPr lang="en-GB" dirty="0"/>
              <a:t>Significance is a statistical term that tells how sure you are that a difference or relationship exists. For example:</a:t>
            </a:r>
          </a:p>
          <a:p>
            <a:pPr lvl="1"/>
            <a:r>
              <a:rPr lang="en-GB" dirty="0">
                <a:solidFill>
                  <a:schemeClr val="tx2"/>
                </a:solidFill>
              </a:rPr>
              <a:t>Findings:</a:t>
            </a:r>
            <a:r>
              <a:rPr lang="en-GB" dirty="0">
                <a:solidFill>
                  <a:srgbClr val="FF0000"/>
                </a:solidFill>
              </a:rPr>
              <a:t> </a:t>
            </a:r>
            <a:r>
              <a:rPr lang="en-GB" dirty="0">
                <a:solidFill>
                  <a:schemeClr val="tx2"/>
                </a:solidFill>
              </a:rPr>
              <a:t>There were </a:t>
            </a:r>
            <a:r>
              <a:rPr lang="en-GB" dirty="0">
                <a:solidFill>
                  <a:srgbClr val="FF0000"/>
                </a:solidFill>
              </a:rPr>
              <a:t>significant differences </a:t>
            </a:r>
            <a:r>
              <a:rPr lang="en-GB" dirty="0">
                <a:solidFill>
                  <a:schemeClr val="tx2"/>
                </a:solidFill>
              </a:rPr>
              <a:t>(p &lt; 0.05) between males and females in terms of job satisfaction.</a:t>
            </a:r>
          </a:p>
        </p:txBody>
      </p:sp>
    </p:spTree>
    <p:extLst>
      <p:ext uri="{BB962C8B-B14F-4D97-AF65-F5344CB8AC3E}">
        <p14:creationId xmlns:p14="http://schemas.microsoft.com/office/powerpoint/2010/main" val="86192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statistical significance</a:t>
            </a:r>
            <a:endParaRPr lang="en-GB" dirty="0"/>
          </a:p>
        </p:txBody>
      </p:sp>
      <p:sp>
        <p:nvSpPr>
          <p:cNvPr id="23555" name="Rectangle 3"/>
          <p:cNvSpPr>
            <a:spLocks noGrp="1" noChangeArrowheads="1"/>
          </p:cNvSpPr>
          <p:nvPr>
            <p:ph type="body" idx="1"/>
          </p:nvPr>
        </p:nvSpPr>
        <p:spPr/>
        <p:txBody>
          <a:bodyPr>
            <a:normAutofit fontScale="92500" lnSpcReduction="10000"/>
          </a:bodyPr>
          <a:lstStyle/>
          <a:p>
            <a:r>
              <a:rPr lang="en-GB" dirty="0"/>
              <a:t>Less than 5 percent probability that the difference occurred by chance. </a:t>
            </a:r>
          </a:p>
          <a:p>
            <a:r>
              <a:rPr lang="en-GB" altLang="zh-TW" dirty="0"/>
              <a:t>We are 95% confident that males and females are different (</a:t>
            </a:r>
            <a:r>
              <a:rPr lang="el-GR" altLang="zh-TW" dirty="0"/>
              <a:t>μ1 – μ2 ≠</a:t>
            </a:r>
            <a:r>
              <a:rPr lang="en-HK" altLang="zh-TW" dirty="0"/>
              <a:t> </a:t>
            </a:r>
            <a:r>
              <a:rPr lang="el-GR" altLang="zh-TW" dirty="0"/>
              <a:t>0</a:t>
            </a:r>
            <a:r>
              <a:rPr lang="en-HK" altLang="zh-TW" dirty="0"/>
              <a:t>)</a:t>
            </a:r>
            <a:r>
              <a:rPr lang="en-GB" altLang="zh-TW" dirty="0"/>
              <a:t>.</a:t>
            </a:r>
          </a:p>
          <a:p>
            <a:r>
              <a:rPr lang="en-GB" dirty="0"/>
              <a:t>That is, if we repeat the survey 100 times and compare the results to the population, on an average, 95 of the 100 results will be correct and 5 times will be incorrect. </a:t>
            </a:r>
          </a:p>
          <a:p>
            <a:r>
              <a:rPr lang="en-HK" dirty="0"/>
              <a:t>If the 95% confidence interval (interval estimate) does not contain zero, then the difference/relationship will be </a:t>
            </a:r>
            <a:r>
              <a:rPr lang="en-HK" dirty="0">
                <a:solidFill>
                  <a:srgbClr val="FF0000"/>
                </a:solidFill>
              </a:rPr>
              <a:t>statistically significant </a:t>
            </a:r>
            <a:r>
              <a:rPr lang="en-HK" dirty="0"/>
              <a:t>at the 0.05 level. That is, every value in the confidence interval is a plausible value of the parameter. When zero is not in the interval, the null hypothesis (H0: </a:t>
            </a:r>
            <a:r>
              <a:rPr lang="el-GR" dirty="0"/>
              <a:t>μ</a:t>
            </a:r>
            <a:r>
              <a:rPr lang="en-HK" dirty="0"/>
              <a:t>1 – </a:t>
            </a:r>
            <a:r>
              <a:rPr lang="el-GR" dirty="0"/>
              <a:t>μ</a:t>
            </a:r>
            <a:r>
              <a:rPr lang="en-HK" dirty="0"/>
              <a:t>2 =0) should be rejected. </a:t>
            </a:r>
            <a:endParaRPr lang="en-GB" dirty="0"/>
          </a:p>
        </p:txBody>
      </p:sp>
    </p:spTree>
    <p:extLst>
      <p:ext uri="{BB962C8B-B14F-4D97-AF65-F5344CB8AC3E}">
        <p14:creationId xmlns:p14="http://schemas.microsoft.com/office/powerpoint/2010/main" val="3183570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a:t>statistical significance</a:t>
            </a:r>
            <a:endParaRPr lang="en-US" altLang="zh-CN" dirty="0"/>
          </a:p>
        </p:txBody>
      </p:sp>
      <p:sp>
        <p:nvSpPr>
          <p:cNvPr id="21507" name="Rectangle 3"/>
          <p:cNvSpPr>
            <a:spLocks noGrp="1" noChangeArrowheads="1"/>
          </p:cNvSpPr>
          <p:nvPr>
            <p:ph type="body" idx="1"/>
          </p:nvPr>
        </p:nvSpPr>
        <p:spPr/>
        <p:txBody>
          <a:bodyPr/>
          <a:lstStyle/>
          <a:p>
            <a:r>
              <a:rPr lang="en-GB" dirty="0"/>
              <a:t>SPSS can calculate exact probabilities for most test statistics. </a:t>
            </a:r>
          </a:p>
          <a:p>
            <a:r>
              <a:rPr lang="en-GB" dirty="0"/>
              <a:t>We simply compare the probability from SPSS to the critical alpha level </a:t>
            </a:r>
            <a:r>
              <a:rPr lang="en-US" dirty="0">
                <a:sym typeface="Symbol" panose="05050102010706020507" pitchFamily="18" charset="2"/>
              </a:rPr>
              <a:t> </a:t>
            </a:r>
            <a:r>
              <a:rPr lang="en-GB" dirty="0"/>
              <a:t>(usually 5%). </a:t>
            </a:r>
          </a:p>
          <a:p>
            <a:r>
              <a:rPr lang="en-GB" dirty="0"/>
              <a:t>If the probability is less than the critical alpha level, your finding is significant</a:t>
            </a:r>
          </a:p>
          <a:p>
            <a:endParaRPr lang="en-GB" dirty="0"/>
          </a:p>
          <a:p>
            <a:r>
              <a:rPr lang="en-GB" dirty="0"/>
              <a:t>If the probability is greater than the critical alpha level, your finding is not significant</a:t>
            </a:r>
          </a:p>
        </p:txBody>
      </p:sp>
      <p:sp>
        <p:nvSpPr>
          <p:cNvPr id="4" name="TextBox 3"/>
          <p:cNvSpPr txBox="1">
            <a:spLocks noChangeArrowheads="1"/>
          </p:cNvSpPr>
          <p:nvPr/>
        </p:nvSpPr>
        <p:spPr bwMode="auto">
          <a:xfrm>
            <a:off x="3134478" y="4096747"/>
            <a:ext cx="6858000"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less than 5%</a:t>
            </a:r>
            <a:endParaRPr lang="en-GB" sz="2400" dirty="0"/>
          </a:p>
        </p:txBody>
      </p:sp>
      <p:sp>
        <p:nvSpPr>
          <p:cNvPr id="5" name="TextBox 4"/>
          <p:cNvSpPr txBox="1">
            <a:spLocks noChangeArrowheads="1"/>
          </p:cNvSpPr>
          <p:nvPr/>
        </p:nvSpPr>
        <p:spPr bwMode="auto">
          <a:xfrm>
            <a:off x="3070076" y="5517232"/>
            <a:ext cx="7496438" cy="461665"/>
          </a:xfrm>
          <a:prstGeom prst="rect">
            <a:avLst/>
          </a:prstGeom>
          <a:solidFill>
            <a:srgbClr val="FFC000"/>
          </a:solidFill>
          <a:ln w="9525">
            <a:noFill/>
            <a:miter lim="800000"/>
            <a:headEnd/>
            <a:tailEnd/>
          </a:ln>
        </p:spPr>
        <p:txBody>
          <a:bodyPr wrap="square">
            <a:spAutoFit/>
          </a:bodyPr>
          <a:lstStyle/>
          <a:p>
            <a:r>
              <a:rPr lang="en-US" sz="2400" dirty="0"/>
              <a:t>The chance that </a:t>
            </a:r>
            <a:r>
              <a:rPr lang="el-GR" sz="2400" dirty="0"/>
              <a:t>: μ1 – μ2 =0</a:t>
            </a:r>
            <a:r>
              <a:rPr lang="en-US" sz="2400" dirty="0"/>
              <a:t> is greater than 5%</a:t>
            </a:r>
            <a:endParaRPr lang="en-GB" sz="2400" dirty="0"/>
          </a:p>
        </p:txBody>
      </p:sp>
    </p:spTree>
    <p:extLst>
      <p:ext uri="{BB962C8B-B14F-4D97-AF65-F5344CB8AC3E}">
        <p14:creationId xmlns:p14="http://schemas.microsoft.com/office/powerpoint/2010/main" val="1592463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1"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D084D0BC-B84F-4B74-9314-96CB0005D5D8}"/>
              </a:ext>
            </a:extLst>
          </p:cNvPr>
          <p:cNvSpPr>
            <a:spLocks noGrp="1" noChangeArrowheads="1"/>
          </p:cNvSpPr>
          <p:nvPr>
            <p:ph type="title"/>
          </p:nvPr>
        </p:nvSpPr>
        <p:spPr/>
        <p:txBody>
          <a:bodyPr/>
          <a:lstStyle/>
          <a:p>
            <a:r>
              <a:rPr lang="en-US" altLang="en-US"/>
              <a:t>Symbols used in Hypotheses</a:t>
            </a:r>
          </a:p>
        </p:txBody>
      </p:sp>
      <p:sp>
        <p:nvSpPr>
          <p:cNvPr id="75779" name="Rectangle 3">
            <a:extLst>
              <a:ext uri="{FF2B5EF4-FFF2-40B4-BE49-F238E27FC236}">
                <a16:creationId xmlns:a16="http://schemas.microsoft.com/office/drawing/2014/main" id="{047BACC9-D258-4A2A-901E-8857FDD2EF7B}"/>
              </a:ext>
            </a:extLst>
          </p:cNvPr>
          <p:cNvSpPr>
            <a:spLocks noGrp="1" noChangeArrowheads="1"/>
          </p:cNvSpPr>
          <p:nvPr>
            <p:ph type="body" idx="1"/>
          </p:nvPr>
        </p:nvSpPr>
        <p:spPr/>
        <p:txBody>
          <a:bodyPr>
            <a:normAutofit/>
          </a:bodyPr>
          <a:lstStyle/>
          <a:p>
            <a:r>
              <a:rPr lang="en-US" altLang="en-US" dirty="0"/>
              <a:t>m= sample mean</a:t>
            </a:r>
          </a:p>
          <a:p>
            <a:r>
              <a:rPr lang="en-US" altLang="en-US" dirty="0"/>
              <a:t>µ (mu: mew)= population mean</a:t>
            </a:r>
          </a:p>
          <a:p>
            <a:r>
              <a:rPr lang="en-US" dirty="0">
                <a:sym typeface="Symbol" panose="05050102010706020507" pitchFamily="18" charset="2"/>
              </a:rPr>
              <a:t></a:t>
            </a:r>
            <a:r>
              <a:rPr lang="en-US" altLang="en-US" dirty="0"/>
              <a:t>= significance level; probability of committing a Type I Error (</a:t>
            </a:r>
            <a:r>
              <a:rPr lang="el-GR" altLang="en-US" dirty="0"/>
              <a:t>α</a:t>
            </a:r>
            <a:r>
              <a:rPr lang="en-US" altLang="en-US" dirty="0"/>
              <a:t>= .05)</a:t>
            </a:r>
            <a:endParaRPr lang="el-GR" altLang="en-US" dirty="0"/>
          </a:p>
          <a:p>
            <a:r>
              <a:rPr lang="en-US" altLang="en-US" dirty="0"/>
              <a:t>p= probability value (p= .05)</a:t>
            </a:r>
          </a:p>
          <a:p>
            <a:r>
              <a:rPr lang="en-US" altLang="en-US" dirty="0"/>
              <a:t>Null Hypothesis= (H</a:t>
            </a:r>
            <a:r>
              <a:rPr lang="en-US" altLang="en-US" baseline="-25000" dirty="0"/>
              <a:t>0</a:t>
            </a:r>
            <a:r>
              <a:rPr lang="en-US" altLang="en-US" dirty="0"/>
              <a:t>: µ1 - µ2 = 0 or H</a:t>
            </a:r>
            <a:r>
              <a:rPr lang="en-US" altLang="en-US" baseline="-25000" dirty="0"/>
              <a:t>0</a:t>
            </a:r>
            <a:r>
              <a:rPr lang="en-US" altLang="en-US" dirty="0"/>
              <a:t>: µ1 = µ2)</a:t>
            </a:r>
          </a:p>
          <a:p>
            <a:r>
              <a:rPr lang="en-US" altLang="en-US" dirty="0"/>
              <a:t>Alternative Hypothesis= (H</a:t>
            </a:r>
            <a:r>
              <a:rPr lang="en-US" altLang="en-US" baseline="-25000" dirty="0"/>
              <a:t>1</a:t>
            </a:r>
            <a:r>
              <a:rPr lang="en-US" altLang="en-US" dirty="0"/>
              <a:t>: µ1-µ2 ≠ 0 or H</a:t>
            </a:r>
            <a:r>
              <a:rPr lang="en-US" altLang="en-US" baseline="-25000" dirty="0"/>
              <a:t>1</a:t>
            </a:r>
            <a:r>
              <a:rPr lang="en-US" altLang="en-US" dirty="0"/>
              <a:t>: µ1 ≠ µ2 )  </a:t>
            </a:r>
          </a:p>
          <a:p>
            <a:pPr lvl="1"/>
            <a:r>
              <a:rPr lang="en-US" altLang="en-US" dirty="0"/>
              <a:t>Sometimes you may see it noted as H</a:t>
            </a:r>
            <a:r>
              <a:rPr lang="en-US" altLang="en-US" baseline="-25000" dirty="0"/>
              <a:t>a</a:t>
            </a:r>
          </a:p>
        </p:txBody>
      </p:sp>
      <p:sp>
        <p:nvSpPr>
          <p:cNvPr id="11266" name="Slide Number Placeholder 5">
            <a:extLst>
              <a:ext uri="{FF2B5EF4-FFF2-40B4-BE49-F238E27FC236}">
                <a16:creationId xmlns:a16="http://schemas.microsoft.com/office/drawing/2014/main" id="{866C0B0D-B6A1-46A3-A80E-66DF1DE1F9E2}"/>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F60C205-C919-45CB-9C70-240251AE0FDB}" type="slidenum">
              <a:rPr lang="en-US" altLang="en-US" smtClean="0"/>
              <a:pPr/>
              <a:t>34</a:t>
            </a:fld>
            <a:endParaRPr lang="en-US" altLang="en-US"/>
          </a:p>
        </p:txBody>
      </p:sp>
    </p:spTree>
    <p:extLst>
      <p:ext uri="{BB962C8B-B14F-4D97-AF65-F5344CB8AC3E}">
        <p14:creationId xmlns:p14="http://schemas.microsoft.com/office/powerpoint/2010/main" val="2740996475"/>
      </p:ext>
    </p:extLst>
  </p:cSld>
  <p:clrMapOvr>
    <a:masterClrMapping/>
  </p:clrMapOvr>
  <p:transition>
    <p:random/>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BECEA8BA-A0FD-4F76-ACF6-8417251B900D}"/>
              </a:ext>
            </a:extLst>
          </p:cNvPr>
          <p:cNvSpPr>
            <a:spLocks noGrp="1" noChangeArrowheads="1"/>
          </p:cNvSpPr>
          <p:nvPr>
            <p:ph type="title"/>
          </p:nvPr>
        </p:nvSpPr>
        <p:spPr/>
        <p:txBody>
          <a:bodyPr/>
          <a:lstStyle/>
          <a:p>
            <a:r>
              <a:rPr lang="en-US" altLang="en-US" dirty="0"/>
              <a:t>Testing Hypotheses</a:t>
            </a:r>
          </a:p>
        </p:txBody>
      </p:sp>
      <p:sp>
        <p:nvSpPr>
          <p:cNvPr id="81923" name="Rectangle 3">
            <a:extLst>
              <a:ext uri="{FF2B5EF4-FFF2-40B4-BE49-F238E27FC236}">
                <a16:creationId xmlns:a16="http://schemas.microsoft.com/office/drawing/2014/main" id="{D31BD331-C00C-4F60-B1C8-7C03D85F956C}"/>
              </a:ext>
            </a:extLst>
          </p:cNvPr>
          <p:cNvSpPr>
            <a:spLocks noGrp="1" noChangeArrowheads="1"/>
          </p:cNvSpPr>
          <p:nvPr>
            <p:ph type="body" idx="1"/>
          </p:nvPr>
        </p:nvSpPr>
        <p:spPr/>
        <p:txBody>
          <a:bodyPr>
            <a:normAutofit/>
          </a:bodyPr>
          <a:lstStyle/>
          <a:p>
            <a:r>
              <a:rPr lang="en-US" altLang="en-US" dirty="0"/>
              <a:t>Statistical Hypotheses are mathematical, or logical statements that help researchers interpret the results of research </a:t>
            </a:r>
          </a:p>
          <a:p>
            <a:r>
              <a:rPr lang="en-US" altLang="en-US" dirty="0"/>
              <a:t>Statistical hypotheses consist of</a:t>
            </a:r>
          </a:p>
          <a:p>
            <a:pPr lvl="1"/>
            <a:r>
              <a:rPr lang="en-US" altLang="en-US" dirty="0"/>
              <a:t>Null hypothesis (H</a:t>
            </a:r>
            <a:r>
              <a:rPr lang="en-US" altLang="en-US" baseline="-25000" dirty="0"/>
              <a:t>0</a:t>
            </a:r>
            <a:r>
              <a:rPr lang="en-US" altLang="en-US" dirty="0"/>
              <a:t>) and alternative hypothesis (H</a:t>
            </a:r>
            <a:r>
              <a:rPr lang="en-US" altLang="en-US" baseline="-25000" dirty="0"/>
              <a:t>1</a:t>
            </a:r>
            <a:r>
              <a:rPr lang="en-US" altLang="en-US" dirty="0"/>
              <a:t> or H</a:t>
            </a:r>
            <a:r>
              <a:rPr lang="en-US" altLang="en-US" baseline="-25000" dirty="0"/>
              <a:t>a</a:t>
            </a:r>
            <a:r>
              <a:rPr lang="en-US" altLang="en-US" dirty="0"/>
              <a:t>)  </a:t>
            </a:r>
          </a:p>
          <a:p>
            <a:pPr lvl="1"/>
            <a:r>
              <a:rPr lang="en-US" altLang="en-US" dirty="0"/>
              <a:t>Null: (H</a:t>
            </a:r>
            <a:r>
              <a:rPr lang="en-US" altLang="en-US" baseline="-25000" dirty="0"/>
              <a:t>0</a:t>
            </a:r>
            <a:r>
              <a:rPr lang="en-US" altLang="en-US" dirty="0"/>
              <a:t>: µ1 - µ2 = 0 )</a:t>
            </a:r>
          </a:p>
          <a:p>
            <a:pPr lvl="1"/>
            <a:r>
              <a:rPr lang="en-US" altLang="en-US" dirty="0"/>
              <a:t>Alternative: (H</a:t>
            </a:r>
            <a:r>
              <a:rPr lang="en-US" altLang="en-US" baseline="-25000" dirty="0"/>
              <a:t>1</a:t>
            </a:r>
            <a:r>
              <a:rPr lang="en-US" altLang="en-US" dirty="0"/>
              <a:t>: µ1 - µ2 ≠ 0)</a:t>
            </a:r>
          </a:p>
          <a:p>
            <a:r>
              <a:rPr lang="en-US" altLang="en-US" dirty="0"/>
              <a:t>Remember, and this is important:</a:t>
            </a:r>
          </a:p>
          <a:p>
            <a:pPr lvl="1"/>
            <a:r>
              <a:rPr lang="en-US" altLang="en-US" dirty="0"/>
              <a:t>The null hypothesis always implies that there is no relation or statistical difference between variables or groups</a:t>
            </a:r>
          </a:p>
          <a:p>
            <a:pPr lvl="1"/>
            <a:r>
              <a:rPr lang="en-US" altLang="en-US" dirty="0"/>
              <a:t>The alternative hypothesis implies that there is a meaningful relationship among variables or groups</a:t>
            </a:r>
          </a:p>
        </p:txBody>
      </p:sp>
      <p:sp>
        <p:nvSpPr>
          <p:cNvPr id="17410" name="Slide Number Placeholder 5">
            <a:extLst>
              <a:ext uri="{FF2B5EF4-FFF2-40B4-BE49-F238E27FC236}">
                <a16:creationId xmlns:a16="http://schemas.microsoft.com/office/drawing/2014/main" id="{D6C81763-95BE-4E1F-9A03-FE5BA56F875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4639B2E8-E117-428D-B2C1-3E0CEBF33838}" type="slidenum">
              <a:rPr lang="en-US" altLang="en-US" smtClean="0"/>
              <a:pPr/>
              <a:t>35</a:t>
            </a:fld>
            <a:endParaRPr lang="en-US" altLang="en-US"/>
          </a:p>
        </p:txBody>
      </p:sp>
    </p:spTree>
    <p:extLst>
      <p:ext uri="{BB962C8B-B14F-4D97-AF65-F5344CB8AC3E}">
        <p14:creationId xmlns:p14="http://schemas.microsoft.com/office/powerpoint/2010/main" val="3298921794"/>
      </p:ext>
    </p:extLst>
  </p:cSld>
  <p:clrMapOvr>
    <a:masterClrMapping/>
  </p:clrMapOvr>
  <p:transition>
    <p:random/>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04994C31-BD1F-46E7-BB57-81D5AB6263E3}"/>
              </a:ext>
            </a:extLst>
          </p:cNvPr>
          <p:cNvSpPr>
            <a:spLocks noGrp="1" noChangeArrowheads="1"/>
          </p:cNvSpPr>
          <p:nvPr>
            <p:ph type="title"/>
          </p:nvPr>
        </p:nvSpPr>
        <p:spPr/>
        <p:txBody>
          <a:bodyPr/>
          <a:lstStyle/>
          <a:p>
            <a:r>
              <a:rPr lang="en-US" altLang="en-US" dirty="0"/>
              <a:t>Testing Hypotheses</a:t>
            </a:r>
          </a:p>
        </p:txBody>
      </p:sp>
      <p:sp>
        <p:nvSpPr>
          <p:cNvPr id="84995" name="Rectangle 3">
            <a:extLst>
              <a:ext uri="{FF2B5EF4-FFF2-40B4-BE49-F238E27FC236}">
                <a16:creationId xmlns:a16="http://schemas.microsoft.com/office/drawing/2014/main" id="{035CCE2E-A235-464A-949C-F01E712E48F5}"/>
              </a:ext>
            </a:extLst>
          </p:cNvPr>
          <p:cNvSpPr>
            <a:spLocks noGrp="1" noChangeArrowheads="1"/>
          </p:cNvSpPr>
          <p:nvPr>
            <p:ph type="body" idx="1"/>
          </p:nvPr>
        </p:nvSpPr>
        <p:spPr/>
        <p:txBody>
          <a:bodyPr/>
          <a:lstStyle/>
          <a:p>
            <a:r>
              <a:rPr lang="en-US" altLang="en-US" dirty="0"/>
              <a:t>Is it possible that our observations occurred by chance?</a:t>
            </a:r>
          </a:p>
          <a:p>
            <a:r>
              <a:rPr lang="en-US" altLang="en-US" dirty="0"/>
              <a:t>We use a variety of statistical procedures to test null hypotheses. The choice of which procedure we use depends on a variety of factors including:</a:t>
            </a:r>
          </a:p>
          <a:p>
            <a:pPr lvl="1"/>
            <a:r>
              <a:rPr lang="en-US" altLang="en-US" dirty="0"/>
              <a:t>the research hypothesis, </a:t>
            </a:r>
          </a:p>
          <a:p>
            <a:pPr lvl="1"/>
            <a:r>
              <a:rPr lang="en-US" altLang="en-US" dirty="0"/>
              <a:t>the data, </a:t>
            </a:r>
          </a:p>
          <a:p>
            <a:pPr lvl="1"/>
            <a:r>
              <a:rPr lang="en-US" altLang="en-US" dirty="0"/>
              <a:t>the sampling strategy, </a:t>
            </a:r>
          </a:p>
          <a:p>
            <a:pPr lvl="1"/>
            <a:r>
              <a:rPr lang="en-US" altLang="en-US" dirty="0"/>
              <a:t>and what we want to be able to say as a result of our testing.</a:t>
            </a:r>
          </a:p>
        </p:txBody>
      </p:sp>
      <p:sp>
        <p:nvSpPr>
          <p:cNvPr id="23554" name="Slide Number Placeholder 5">
            <a:extLst>
              <a:ext uri="{FF2B5EF4-FFF2-40B4-BE49-F238E27FC236}">
                <a16:creationId xmlns:a16="http://schemas.microsoft.com/office/drawing/2014/main" id="{35FDA219-03BF-457B-8E29-A55BBFBFF135}"/>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A015D1FA-15FA-458D-B1BB-1C1835780668}" type="slidenum">
              <a:rPr lang="en-US" altLang="en-US" smtClean="0"/>
              <a:pPr/>
              <a:t>36</a:t>
            </a:fld>
            <a:endParaRPr lang="en-US" altLang="en-US"/>
          </a:p>
        </p:txBody>
      </p:sp>
    </p:spTree>
    <p:extLst>
      <p:ext uri="{BB962C8B-B14F-4D97-AF65-F5344CB8AC3E}">
        <p14:creationId xmlns:p14="http://schemas.microsoft.com/office/powerpoint/2010/main" val="850367708"/>
      </p:ext>
    </p:extLst>
  </p:cSld>
  <p:clrMapOvr>
    <a:masterClrMapping/>
  </p:clrMapOvr>
  <p:transition>
    <p:random/>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4840DDD4-26F1-4340-8D1F-CB26ED6EF5AC}"/>
              </a:ext>
            </a:extLst>
          </p:cNvPr>
          <p:cNvSpPr>
            <a:spLocks noGrp="1" noChangeArrowheads="1"/>
          </p:cNvSpPr>
          <p:nvPr>
            <p:ph type="title"/>
          </p:nvPr>
        </p:nvSpPr>
        <p:spPr/>
        <p:txBody>
          <a:bodyPr/>
          <a:lstStyle/>
          <a:p>
            <a:r>
              <a:rPr lang="en-US" altLang="en-US"/>
              <a:t>Types of Tests</a:t>
            </a:r>
          </a:p>
        </p:txBody>
      </p:sp>
      <p:sp>
        <p:nvSpPr>
          <p:cNvPr id="101379" name="Rectangle 3">
            <a:extLst>
              <a:ext uri="{FF2B5EF4-FFF2-40B4-BE49-F238E27FC236}">
                <a16:creationId xmlns:a16="http://schemas.microsoft.com/office/drawing/2014/main" id="{2CCD6B48-FE4F-4579-9E4E-F2F48B99637A}"/>
              </a:ext>
            </a:extLst>
          </p:cNvPr>
          <p:cNvSpPr>
            <a:spLocks noGrp="1" noChangeArrowheads="1"/>
          </p:cNvSpPr>
          <p:nvPr>
            <p:ph type="body" idx="1"/>
          </p:nvPr>
        </p:nvSpPr>
        <p:spPr/>
        <p:txBody>
          <a:bodyPr>
            <a:normAutofit fontScale="92500" lnSpcReduction="10000"/>
          </a:bodyPr>
          <a:lstStyle/>
          <a:p>
            <a:r>
              <a:rPr lang="en-US" altLang="en-US" sz="2600" dirty="0"/>
              <a:t>Statistical procedures that are commonly used for hypothesis testing include: correlation, analysis of variance (ANOVA), regression, multivariate analysis of variance (MANOVA), t-tests, and Chi-Square.</a:t>
            </a:r>
          </a:p>
          <a:p>
            <a:pPr lvl="1"/>
            <a:r>
              <a:rPr lang="en-US" altLang="en-US" sz="2200" dirty="0"/>
              <a:t>Each of these procedures has an associated test statistic, which is used to determine significance. For example ANOVA and regression use F statistics and their associated p-values. </a:t>
            </a:r>
          </a:p>
          <a:p>
            <a:r>
              <a:rPr lang="en-US" altLang="en-US" sz="2600" dirty="0"/>
              <a:t>Multivariate procedures, like MANOVA, use a variety of test statistics with interesting names, like Wilk’s lambda. These are then related to a more common test statistic, like F. </a:t>
            </a:r>
          </a:p>
          <a:p>
            <a:r>
              <a:rPr lang="en-US" altLang="en-US" sz="2600" dirty="0">
                <a:solidFill>
                  <a:srgbClr val="FF0000"/>
                </a:solidFill>
              </a:rPr>
              <a:t>The secret here, for the layperson, is that all test statistics are eventually related to a probability distribution and a p-value. These p-values mean the same thing across test statistics.</a:t>
            </a:r>
            <a:endParaRPr lang="en-US" altLang="en-US" dirty="0">
              <a:solidFill>
                <a:srgbClr val="FF0000"/>
              </a:solidFill>
            </a:endParaRPr>
          </a:p>
        </p:txBody>
      </p:sp>
      <p:sp>
        <p:nvSpPr>
          <p:cNvPr id="24578" name="Slide Number Placeholder 5">
            <a:extLst>
              <a:ext uri="{FF2B5EF4-FFF2-40B4-BE49-F238E27FC236}">
                <a16:creationId xmlns:a16="http://schemas.microsoft.com/office/drawing/2014/main" id="{13DB8F15-2066-4632-9263-9F636A13AF8C}"/>
              </a:ext>
            </a:extLst>
          </p:cNvPr>
          <p:cNvSpPr>
            <a:spLocks noGrp="1"/>
          </p:cNvSpPr>
          <p:nvPr>
            <p:ph type="sldNum" sz="quarter" idx="12"/>
          </p:nvPr>
        </p:nvSpPr>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838173C2-CEAF-474A-81DC-70E4A280D467}" type="slidenum">
              <a:rPr lang="en-US" altLang="en-US" smtClean="0"/>
              <a:pPr/>
              <a:t>37</a:t>
            </a:fld>
            <a:endParaRPr lang="en-US" altLang="en-US"/>
          </a:p>
        </p:txBody>
      </p:sp>
    </p:spTree>
    <p:extLst>
      <p:ext uri="{BB962C8B-B14F-4D97-AF65-F5344CB8AC3E}">
        <p14:creationId xmlns:p14="http://schemas.microsoft.com/office/powerpoint/2010/main" val="2240610402"/>
      </p:ext>
    </p:extLst>
  </p:cSld>
  <p:clrMapOvr>
    <a:masterClrMapping/>
  </p:clrMapOvr>
  <p:transition>
    <p:random/>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P-value</a:t>
            </a:r>
            <a:endParaRPr lang="en-GB" dirty="0"/>
          </a:p>
        </p:txBody>
      </p:sp>
      <p:sp>
        <p:nvSpPr>
          <p:cNvPr id="3" name="Content Placeholder 2"/>
          <p:cNvSpPr>
            <a:spLocks noGrp="1"/>
          </p:cNvSpPr>
          <p:nvPr>
            <p:ph idx="1"/>
          </p:nvPr>
        </p:nvSpPr>
        <p:spPr/>
        <p:txBody>
          <a:bodyPr/>
          <a:lstStyle/>
          <a:p>
            <a:r>
              <a:rPr lang="en-GB"/>
              <a:t>A p-value represents the probability with which the result would occur by chance when the null hypothesis is true.</a:t>
            </a:r>
          </a:p>
          <a:p>
            <a:r>
              <a:rPr lang="en-GB"/>
              <a:t>It is a number between 0 and 1 and interpreted in the following way:</a:t>
            </a:r>
          </a:p>
          <a:p>
            <a:pPr lvl="1"/>
            <a:r>
              <a:rPr lang="en-GB"/>
              <a:t>A small p-value (typically &lt; 0.05) indicates strong evidence against the null hypothesis, so you reject the null hypothesis.</a:t>
            </a:r>
          </a:p>
          <a:p>
            <a:pPr lvl="1"/>
            <a:r>
              <a:rPr lang="en-GB"/>
              <a:t>A large p-value (typically &gt; 0.05) indicates weak evidence against the null hypothesis, so you fail to reject the null hypothesis.</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38</a:t>
            </a:fld>
            <a:endParaRPr lang="en-US" dirty="0"/>
          </a:p>
        </p:txBody>
      </p:sp>
    </p:spTree>
    <p:extLst>
      <p:ext uri="{BB962C8B-B14F-4D97-AF65-F5344CB8AC3E}">
        <p14:creationId xmlns:p14="http://schemas.microsoft.com/office/powerpoint/2010/main" val="415062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Testing hypotheses</a:t>
            </a:r>
            <a:endParaRPr lang="en-GB" dirty="0"/>
          </a:p>
        </p:txBody>
      </p:sp>
      <p:sp>
        <p:nvSpPr>
          <p:cNvPr id="3" name="Content Placeholder 2"/>
          <p:cNvSpPr>
            <a:spLocks noGrp="1"/>
          </p:cNvSpPr>
          <p:nvPr>
            <p:ph idx="1"/>
          </p:nvPr>
        </p:nvSpPr>
        <p:spPr/>
        <p:txBody>
          <a:bodyPr/>
          <a:lstStyle/>
          <a:p>
            <a:r>
              <a:rPr lang="en-GB" dirty="0"/>
              <a:t>State a null hypothesis </a:t>
            </a:r>
          </a:p>
          <a:p>
            <a:pPr lvl="1"/>
            <a:r>
              <a:rPr lang="en-GB" dirty="0"/>
              <a:t>There is no relationship [H</a:t>
            </a:r>
            <a:r>
              <a:rPr lang="en-GB" baseline="-25000" dirty="0"/>
              <a:t>0</a:t>
            </a:r>
            <a:r>
              <a:rPr lang="en-GB" dirty="0"/>
              <a:t>: r=0]</a:t>
            </a:r>
          </a:p>
          <a:p>
            <a:pPr lvl="1"/>
            <a:r>
              <a:rPr lang="en-GB" dirty="0"/>
              <a:t>There is no difference 	[H</a:t>
            </a:r>
            <a:r>
              <a:rPr lang="en-GB" baseline="-25000" dirty="0"/>
              <a:t>0</a:t>
            </a:r>
            <a:r>
              <a:rPr lang="en-GB" dirty="0"/>
              <a:t>: µ1- µ2 = 0]</a:t>
            </a:r>
          </a:p>
          <a:p>
            <a:r>
              <a:rPr lang="en-GB" dirty="0"/>
              <a:t>State an alternative hypothesis </a:t>
            </a:r>
          </a:p>
          <a:p>
            <a:pPr lvl="1"/>
            <a:r>
              <a:rPr lang="en-GB" dirty="0"/>
              <a:t>there is a relationship 	[Ha: r≠0]</a:t>
            </a:r>
          </a:p>
          <a:p>
            <a:pPr lvl="1"/>
            <a:r>
              <a:rPr lang="en-GB" dirty="0"/>
              <a:t>there is a difference	[Ha: µ1- µ2 ≠ 0]</a:t>
            </a:r>
          </a:p>
          <a:p>
            <a:r>
              <a:rPr lang="en-GB" dirty="0"/>
              <a:t>Establish a level of risk of making a mistake in your inference (p-value &lt; 5%) </a:t>
            </a:r>
          </a:p>
          <a:p>
            <a:r>
              <a:rPr lang="en-GB" dirty="0"/>
              <a:t>Assess the null hypothesis based on the p-value</a:t>
            </a:r>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39</a:t>
            </a:fld>
            <a:endParaRPr lang="en-US" dirty="0"/>
          </a:p>
        </p:txBody>
      </p:sp>
    </p:spTree>
    <p:extLst>
      <p:ext uri="{BB962C8B-B14F-4D97-AF65-F5344CB8AC3E}">
        <p14:creationId xmlns:p14="http://schemas.microsoft.com/office/powerpoint/2010/main" val="2540190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p:cNvSpPr>
            <a:spLocks noChangeArrowheads="1"/>
          </p:cNvSpPr>
          <p:nvPr/>
        </p:nvSpPr>
        <p:spPr bwMode="auto">
          <a:xfrm>
            <a:off x="6634162" y="1722438"/>
            <a:ext cx="2927350" cy="1130300"/>
          </a:xfrm>
          <a:prstGeom prst="wedgeRoundRectCallout">
            <a:avLst>
              <a:gd name="adj1" fmla="val -27398"/>
              <a:gd name="adj2" fmla="val 66667"/>
              <a:gd name="adj3" fmla="val 16667"/>
            </a:avLst>
          </a:prstGeom>
          <a:solidFill>
            <a:srgbClr val="FFFF66"/>
          </a:solidFill>
          <a:ln w="12700">
            <a:solidFill>
              <a:schemeClr val="folHlink"/>
            </a:solidFill>
            <a:miter lim="800000"/>
            <a:headEnd/>
            <a:tailEnd/>
          </a:ln>
        </p:spPr>
        <p:txBody>
          <a:bodyPr wrap="none" anchor="ctr"/>
          <a:lstStyle/>
          <a:p>
            <a:endParaRPr lang="en-GB"/>
          </a:p>
        </p:txBody>
      </p:sp>
      <p:sp>
        <p:nvSpPr>
          <p:cNvPr id="22531" name="Rectangle 3"/>
          <p:cNvSpPr>
            <a:spLocks noGrp="1" noChangeArrowheads="1"/>
          </p:cNvSpPr>
          <p:nvPr>
            <p:ph type="title"/>
          </p:nvPr>
        </p:nvSpPr>
        <p:spPr/>
        <p:txBody>
          <a:bodyPr/>
          <a:lstStyle/>
          <a:p>
            <a:r>
              <a:rPr lang="en-US" altLang="zh-CN"/>
              <a:t>Example</a:t>
            </a:r>
            <a:endParaRPr lang="zh-TW" altLang="en-US" dirty="0"/>
          </a:p>
        </p:txBody>
      </p:sp>
      <p:sp>
        <p:nvSpPr>
          <p:cNvPr id="22532" name="Rectangle 4"/>
          <p:cNvSpPr>
            <a:spLocks noGrp="1" noChangeArrowheads="1"/>
          </p:cNvSpPr>
          <p:nvPr>
            <p:ph type="body" idx="1"/>
          </p:nvPr>
        </p:nvSpPr>
        <p:spPr>
          <a:xfrm>
            <a:off x="1217614" y="1828800"/>
            <a:ext cx="4771881" cy="4514850"/>
          </a:xfrm>
        </p:spPr>
        <p:txBody>
          <a:bodyPr>
            <a:noAutofit/>
          </a:bodyPr>
          <a:lstStyle/>
          <a:p>
            <a:r>
              <a:rPr lang="en-US" altLang="zh-TW" sz="2000" dirty="0"/>
              <a:t>A graduate survey report shows that new graduates on average earned $13,300 in 2017. </a:t>
            </a:r>
          </a:p>
          <a:p>
            <a:r>
              <a:rPr lang="en-US" altLang="zh-TW" sz="2000" dirty="0"/>
              <a:t>You think business graduates earned more than $13,300</a:t>
            </a:r>
          </a:p>
          <a:p>
            <a:r>
              <a:rPr lang="en-US" altLang="zh-TW" sz="2000" dirty="0"/>
              <a:t>H</a:t>
            </a:r>
            <a:r>
              <a:rPr lang="en-US" altLang="zh-TW" sz="2000" baseline="-25000" dirty="0"/>
              <a:t>0</a:t>
            </a:r>
            <a:r>
              <a:rPr lang="en-US" altLang="zh-TW" sz="2000" dirty="0"/>
              <a:t> : Average salary for business graduates was $13,300 or less</a:t>
            </a:r>
          </a:p>
          <a:p>
            <a:r>
              <a:rPr lang="en-US" altLang="zh-TW" sz="2000" dirty="0"/>
              <a:t>[H</a:t>
            </a:r>
            <a:r>
              <a:rPr lang="en-US" altLang="zh-TW" sz="2000" baseline="-25000" dirty="0"/>
              <a:t>0</a:t>
            </a:r>
            <a:r>
              <a:rPr lang="en-US" altLang="zh-TW" sz="2000" dirty="0"/>
              <a:t>: µ  ≤ $13,300]</a:t>
            </a:r>
          </a:p>
          <a:p>
            <a:r>
              <a:rPr lang="en-US" altLang="zh-TW" sz="2000" dirty="0"/>
              <a:t>Ha: Average salary for business graduates was more than 13,300</a:t>
            </a:r>
          </a:p>
          <a:p>
            <a:r>
              <a:rPr lang="en-US" altLang="zh-TW" sz="2000" dirty="0"/>
              <a:t>[Ha: µ &gt; $13,300]</a:t>
            </a:r>
            <a:endParaRPr lang="zh-TW" altLang="en-US" sz="2200" dirty="0"/>
          </a:p>
        </p:txBody>
      </p:sp>
      <p:sp>
        <p:nvSpPr>
          <p:cNvPr id="22533" name="Rectangle 5"/>
          <p:cNvSpPr>
            <a:spLocks noChangeArrowheads="1"/>
          </p:cNvSpPr>
          <p:nvPr/>
        </p:nvSpPr>
        <p:spPr bwMode="auto">
          <a:xfrm>
            <a:off x="6683231" y="1711112"/>
            <a:ext cx="3171825" cy="612988"/>
          </a:xfrm>
          <a:prstGeom prst="rect">
            <a:avLst/>
          </a:prstGeom>
          <a:noFill/>
          <a:ln w="9525">
            <a:noFill/>
            <a:miter lim="800000"/>
            <a:headEnd/>
            <a:tailEnd/>
          </a:ln>
        </p:spPr>
        <p:txBody>
          <a:bodyPr wrap="square" lIns="90488" tIns="44450" rIns="90488" bIns="44450">
            <a:spAutoFit/>
          </a:bodyPr>
          <a:lstStyle/>
          <a:p>
            <a:pPr eaLnBrk="0" hangingPunct="0">
              <a:spcBef>
                <a:spcPct val="50000"/>
              </a:spcBef>
            </a:pPr>
            <a:r>
              <a:rPr lang="en-US" altLang="zh-TW" sz="1700" b="1" dirty="0">
                <a:solidFill>
                  <a:srgbClr val="000000"/>
                </a:solidFill>
              </a:rPr>
              <a:t>Business graduates earned more than $13,300 in 2017</a:t>
            </a:r>
            <a:endParaRPr lang="en-US" altLang="zh-CN" sz="1700" b="1" dirty="0">
              <a:solidFill>
                <a:srgbClr val="000000"/>
              </a:solidFill>
            </a:endParaRPr>
          </a:p>
        </p:txBody>
      </p:sp>
      <p:sp>
        <p:nvSpPr>
          <p:cNvPr id="22534" name="Freeform 6"/>
          <p:cNvSpPr>
            <a:spLocks/>
          </p:cNvSpPr>
          <p:nvPr/>
        </p:nvSpPr>
        <p:spPr bwMode="auto">
          <a:xfrm>
            <a:off x="8062913" y="2938463"/>
            <a:ext cx="111125" cy="17462"/>
          </a:xfrm>
          <a:custGeom>
            <a:avLst/>
            <a:gdLst>
              <a:gd name="T0" fmla="*/ 0 w 70"/>
              <a:gd name="T1" fmla="*/ 0 h 11"/>
              <a:gd name="T2" fmla="*/ 2147483647 w 70"/>
              <a:gd name="T3" fmla="*/ 0 h 11"/>
              <a:gd name="T4" fmla="*/ 2147483647 w 70"/>
              <a:gd name="T5" fmla="*/ 2147483647 h 11"/>
              <a:gd name="T6" fmla="*/ 0 w 70"/>
              <a:gd name="T7" fmla="*/ 2147483647 h 11"/>
              <a:gd name="T8" fmla="*/ 0 w 70"/>
              <a:gd name="T9" fmla="*/ 0 h 11"/>
              <a:gd name="T10" fmla="*/ 0 60000 65536"/>
              <a:gd name="T11" fmla="*/ 0 60000 65536"/>
              <a:gd name="T12" fmla="*/ 0 60000 65536"/>
              <a:gd name="T13" fmla="*/ 0 60000 65536"/>
              <a:gd name="T14" fmla="*/ 0 60000 65536"/>
              <a:gd name="T15" fmla="*/ 0 w 70"/>
              <a:gd name="T16" fmla="*/ 0 h 11"/>
              <a:gd name="T17" fmla="*/ 70 w 70"/>
              <a:gd name="T18" fmla="*/ 11 h 11"/>
            </a:gdLst>
            <a:ahLst/>
            <a:cxnLst>
              <a:cxn ang="T10">
                <a:pos x="T0" y="T1"/>
              </a:cxn>
              <a:cxn ang="T11">
                <a:pos x="T2" y="T3"/>
              </a:cxn>
              <a:cxn ang="T12">
                <a:pos x="T4" y="T5"/>
              </a:cxn>
              <a:cxn ang="T13">
                <a:pos x="T6" y="T7"/>
              </a:cxn>
              <a:cxn ang="T14">
                <a:pos x="T8" y="T9"/>
              </a:cxn>
            </a:cxnLst>
            <a:rect l="T15" t="T16" r="T17" b="T18"/>
            <a:pathLst>
              <a:path w="70" h="11">
                <a:moveTo>
                  <a:pt x="0" y="0"/>
                </a:moveTo>
                <a:lnTo>
                  <a:pt x="69" y="0"/>
                </a:lnTo>
                <a:lnTo>
                  <a:pt x="69"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35" name="Freeform 7"/>
          <p:cNvSpPr>
            <a:spLocks/>
          </p:cNvSpPr>
          <p:nvPr/>
        </p:nvSpPr>
        <p:spPr bwMode="auto">
          <a:xfrm>
            <a:off x="7996237" y="2959100"/>
            <a:ext cx="65088" cy="38100"/>
          </a:xfrm>
          <a:custGeom>
            <a:avLst/>
            <a:gdLst>
              <a:gd name="T0" fmla="*/ 2147483647 w 41"/>
              <a:gd name="T1" fmla="*/ 0 h 24"/>
              <a:gd name="T2" fmla="*/ 2147483647 w 41"/>
              <a:gd name="T3" fmla="*/ 0 h 24"/>
              <a:gd name="T4" fmla="*/ 2147483647 w 41"/>
              <a:gd name="T5" fmla="*/ 2147483647 h 24"/>
              <a:gd name="T6" fmla="*/ 2147483647 w 41"/>
              <a:gd name="T7" fmla="*/ 2147483647 h 24"/>
              <a:gd name="T8" fmla="*/ 2147483647 w 41"/>
              <a:gd name="T9" fmla="*/ 2147483647 h 24"/>
              <a:gd name="T10" fmla="*/ 0 w 41"/>
              <a:gd name="T11" fmla="*/ 2147483647 h 24"/>
              <a:gd name="T12" fmla="*/ 0 w 41"/>
              <a:gd name="T13" fmla="*/ 2147483647 h 24"/>
              <a:gd name="T14" fmla="*/ 2147483647 w 41"/>
              <a:gd name="T15" fmla="*/ 2147483647 h 24"/>
              <a:gd name="T16" fmla="*/ 2147483647 w 41"/>
              <a:gd name="T17" fmla="*/ 0 h 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24"/>
              <a:gd name="T29" fmla="*/ 41 w 41"/>
              <a:gd name="T30" fmla="*/ 24 h 2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24">
                <a:moveTo>
                  <a:pt x="14" y="0"/>
                </a:moveTo>
                <a:lnTo>
                  <a:pt x="40" y="0"/>
                </a:lnTo>
                <a:lnTo>
                  <a:pt x="40" y="12"/>
                </a:lnTo>
                <a:lnTo>
                  <a:pt x="14" y="12"/>
                </a:lnTo>
                <a:lnTo>
                  <a:pt x="14" y="23"/>
                </a:lnTo>
                <a:lnTo>
                  <a:pt x="0" y="23"/>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36" name="Freeform 8"/>
          <p:cNvSpPr>
            <a:spLocks/>
          </p:cNvSpPr>
          <p:nvPr/>
        </p:nvSpPr>
        <p:spPr bwMode="auto">
          <a:xfrm>
            <a:off x="6496050" y="2959100"/>
            <a:ext cx="3403600" cy="3384550"/>
          </a:xfrm>
          <a:custGeom>
            <a:avLst/>
            <a:gdLst>
              <a:gd name="T0" fmla="*/ 2147483647 w 2144"/>
              <a:gd name="T1" fmla="*/ 2147483647 h 2132"/>
              <a:gd name="T2" fmla="*/ 2147483647 w 2144"/>
              <a:gd name="T3" fmla="*/ 2147483647 h 2132"/>
              <a:gd name="T4" fmla="*/ 2147483647 w 2144"/>
              <a:gd name="T5" fmla="*/ 2147483647 h 2132"/>
              <a:gd name="T6" fmla="*/ 2147483647 w 2144"/>
              <a:gd name="T7" fmla="*/ 2147483647 h 2132"/>
              <a:gd name="T8" fmla="*/ 2147483647 w 2144"/>
              <a:gd name="T9" fmla="*/ 2147483647 h 2132"/>
              <a:gd name="T10" fmla="*/ 2147483647 w 2144"/>
              <a:gd name="T11" fmla="*/ 2147483647 h 2132"/>
              <a:gd name="T12" fmla="*/ 2147483647 w 2144"/>
              <a:gd name="T13" fmla="*/ 2147483647 h 2132"/>
              <a:gd name="T14" fmla="*/ 2147483647 w 2144"/>
              <a:gd name="T15" fmla="*/ 2147483647 h 2132"/>
              <a:gd name="T16" fmla="*/ 2147483647 w 2144"/>
              <a:gd name="T17" fmla="*/ 2147483647 h 2132"/>
              <a:gd name="T18" fmla="*/ 2147483647 w 2144"/>
              <a:gd name="T19" fmla="*/ 2147483647 h 2132"/>
              <a:gd name="T20" fmla="*/ 2147483647 w 2144"/>
              <a:gd name="T21" fmla="*/ 2147483647 h 2132"/>
              <a:gd name="T22" fmla="*/ 2147483647 w 2144"/>
              <a:gd name="T23" fmla="*/ 2147483647 h 2132"/>
              <a:gd name="T24" fmla="*/ 2147483647 w 2144"/>
              <a:gd name="T25" fmla="*/ 2147483647 h 2132"/>
              <a:gd name="T26" fmla="*/ 2147483647 w 2144"/>
              <a:gd name="T27" fmla="*/ 2147483647 h 2132"/>
              <a:gd name="T28" fmla="*/ 2147483647 w 2144"/>
              <a:gd name="T29" fmla="*/ 2147483647 h 2132"/>
              <a:gd name="T30" fmla="*/ 2147483647 w 2144"/>
              <a:gd name="T31" fmla="*/ 2147483647 h 2132"/>
              <a:gd name="T32" fmla="*/ 2147483647 w 2144"/>
              <a:gd name="T33" fmla="*/ 2147483647 h 2132"/>
              <a:gd name="T34" fmla="*/ 2147483647 w 2144"/>
              <a:gd name="T35" fmla="*/ 2147483647 h 2132"/>
              <a:gd name="T36" fmla="*/ 2147483647 w 2144"/>
              <a:gd name="T37" fmla="*/ 2147483647 h 2132"/>
              <a:gd name="T38" fmla="*/ 2147483647 w 2144"/>
              <a:gd name="T39" fmla="*/ 2147483647 h 2132"/>
              <a:gd name="T40" fmla="*/ 2147483647 w 2144"/>
              <a:gd name="T41" fmla="*/ 2147483647 h 2132"/>
              <a:gd name="T42" fmla="*/ 2147483647 w 2144"/>
              <a:gd name="T43" fmla="*/ 2147483647 h 2132"/>
              <a:gd name="T44" fmla="*/ 2147483647 w 2144"/>
              <a:gd name="T45" fmla="*/ 2147483647 h 2132"/>
              <a:gd name="T46" fmla="*/ 2147483647 w 2144"/>
              <a:gd name="T47" fmla="*/ 2147483647 h 2132"/>
              <a:gd name="T48" fmla="*/ 2147483647 w 2144"/>
              <a:gd name="T49" fmla="*/ 2147483647 h 2132"/>
              <a:gd name="T50" fmla="*/ 2147483647 w 2144"/>
              <a:gd name="T51" fmla="*/ 2147483647 h 2132"/>
              <a:gd name="T52" fmla="*/ 2147483647 w 2144"/>
              <a:gd name="T53" fmla="*/ 2147483647 h 2132"/>
              <a:gd name="T54" fmla="*/ 2147483647 w 2144"/>
              <a:gd name="T55" fmla="*/ 2147483647 h 2132"/>
              <a:gd name="T56" fmla="*/ 2147483647 w 2144"/>
              <a:gd name="T57" fmla="*/ 2147483647 h 2132"/>
              <a:gd name="T58" fmla="*/ 2147483647 w 2144"/>
              <a:gd name="T59" fmla="*/ 2147483647 h 2132"/>
              <a:gd name="T60" fmla="*/ 2147483647 w 2144"/>
              <a:gd name="T61" fmla="*/ 2147483647 h 2132"/>
              <a:gd name="T62" fmla="*/ 2147483647 w 2144"/>
              <a:gd name="T63" fmla="*/ 2147483647 h 2132"/>
              <a:gd name="T64" fmla="*/ 2147483647 w 2144"/>
              <a:gd name="T65" fmla="*/ 2147483647 h 2132"/>
              <a:gd name="T66" fmla="*/ 2147483647 w 2144"/>
              <a:gd name="T67" fmla="*/ 2147483647 h 2132"/>
              <a:gd name="T68" fmla="*/ 0 w 2144"/>
              <a:gd name="T69" fmla="*/ 2147483647 h 2132"/>
              <a:gd name="T70" fmla="*/ 2147483647 w 2144"/>
              <a:gd name="T71" fmla="*/ 2147483647 h 2132"/>
              <a:gd name="T72" fmla="*/ 2147483647 w 2144"/>
              <a:gd name="T73" fmla="*/ 2147483647 h 2132"/>
              <a:gd name="T74" fmla="*/ 2147483647 w 2144"/>
              <a:gd name="T75" fmla="*/ 2147483647 h 2132"/>
              <a:gd name="T76" fmla="*/ 2147483647 w 2144"/>
              <a:gd name="T77" fmla="*/ 2147483647 h 2132"/>
              <a:gd name="T78" fmla="*/ 2147483647 w 2144"/>
              <a:gd name="T79" fmla="*/ 2147483647 h 2132"/>
              <a:gd name="T80" fmla="*/ 2147483647 w 2144"/>
              <a:gd name="T81" fmla="*/ 2147483647 h 2132"/>
              <a:gd name="T82" fmla="*/ 2147483647 w 2144"/>
              <a:gd name="T83" fmla="*/ 2147483647 h 2132"/>
              <a:gd name="T84" fmla="*/ 2147483647 w 2144"/>
              <a:gd name="T85" fmla="*/ 2147483647 h 2132"/>
              <a:gd name="T86" fmla="*/ 2147483647 w 2144"/>
              <a:gd name="T87" fmla="*/ 2147483647 h 2132"/>
              <a:gd name="T88" fmla="*/ 2147483647 w 2144"/>
              <a:gd name="T89" fmla="*/ 2147483647 h 2132"/>
              <a:gd name="T90" fmla="*/ 2147483647 w 2144"/>
              <a:gd name="T91" fmla="*/ 2147483647 h 2132"/>
              <a:gd name="T92" fmla="*/ 2147483647 w 2144"/>
              <a:gd name="T93" fmla="*/ 2147483647 h 2132"/>
              <a:gd name="T94" fmla="*/ 2147483647 w 2144"/>
              <a:gd name="T95" fmla="*/ 2147483647 h 2132"/>
              <a:gd name="T96" fmla="*/ 2147483647 w 2144"/>
              <a:gd name="T97" fmla="*/ 2147483647 h 2132"/>
              <a:gd name="T98" fmla="*/ 2147483647 w 2144"/>
              <a:gd name="T99" fmla="*/ 2147483647 h 2132"/>
              <a:gd name="T100" fmla="*/ 2147483647 w 2144"/>
              <a:gd name="T101" fmla="*/ 2147483647 h 2132"/>
              <a:gd name="T102" fmla="*/ 2147483647 w 2144"/>
              <a:gd name="T103" fmla="*/ 2147483647 h 2132"/>
              <a:gd name="T104" fmla="*/ 2147483647 w 2144"/>
              <a:gd name="T105" fmla="*/ 2147483647 h 2132"/>
              <a:gd name="T106" fmla="*/ 2147483647 w 2144"/>
              <a:gd name="T107" fmla="*/ 2147483647 h 2132"/>
              <a:gd name="T108" fmla="*/ 2147483647 w 2144"/>
              <a:gd name="T109" fmla="*/ 2147483647 h 2132"/>
              <a:gd name="T110" fmla="*/ 2147483647 w 2144"/>
              <a:gd name="T111" fmla="*/ 2147483647 h 2132"/>
              <a:gd name="T112" fmla="*/ 2147483647 w 2144"/>
              <a:gd name="T113" fmla="*/ 2147483647 h 2132"/>
              <a:gd name="T114" fmla="*/ 2147483647 w 2144"/>
              <a:gd name="T115" fmla="*/ 2147483647 h 2132"/>
              <a:gd name="T116" fmla="*/ 2147483647 w 2144"/>
              <a:gd name="T117" fmla="*/ 2147483647 h 2132"/>
              <a:gd name="T118" fmla="*/ 2147483647 w 2144"/>
              <a:gd name="T119" fmla="*/ 2147483647 h 2132"/>
              <a:gd name="T120" fmla="*/ 2147483647 w 2144"/>
              <a:gd name="T121" fmla="*/ 2147483647 h 2132"/>
              <a:gd name="T122" fmla="*/ 2147483647 w 2144"/>
              <a:gd name="T123" fmla="*/ 2147483647 h 213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144"/>
              <a:gd name="T187" fmla="*/ 0 h 2132"/>
              <a:gd name="T188" fmla="*/ 2144 w 2144"/>
              <a:gd name="T189" fmla="*/ 2132 h 213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144" h="2132">
                <a:moveTo>
                  <a:pt x="1057" y="0"/>
                </a:moveTo>
                <a:lnTo>
                  <a:pt x="1085" y="0"/>
                </a:lnTo>
                <a:lnTo>
                  <a:pt x="1085" y="13"/>
                </a:lnTo>
                <a:lnTo>
                  <a:pt x="1099" y="13"/>
                </a:lnTo>
                <a:lnTo>
                  <a:pt x="1099" y="39"/>
                </a:lnTo>
                <a:lnTo>
                  <a:pt x="1142" y="39"/>
                </a:lnTo>
                <a:lnTo>
                  <a:pt x="1142" y="53"/>
                </a:lnTo>
                <a:lnTo>
                  <a:pt x="1170" y="53"/>
                </a:lnTo>
                <a:lnTo>
                  <a:pt x="1170" y="65"/>
                </a:lnTo>
                <a:lnTo>
                  <a:pt x="1198" y="65"/>
                </a:lnTo>
                <a:lnTo>
                  <a:pt x="1198" y="78"/>
                </a:lnTo>
                <a:lnTo>
                  <a:pt x="1212" y="78"/>
                </a:lnTo>
                <a:lnTo>
                  <a:pt x="1212" y="92"/>
                </a:lnTo>
                <a:lnTo>
                  <a:pt x="1226" y="92"/>
                </a:lnTo>
                <a:lnTo>
                  <a:pt x="1226" y="105"/>
                </a:lnTo>
                <a:lnTo>
                  <a:pt x="1241" y="105"/>
                </a:lnTo>
                <a:lnTo>
                  <a:pt x="1241" y="117"/>
                </a:lnTo>
                <a:lnTo>
                  <a:pt x="1353" y="117"/>
                </a:lnTo>
                <a:lnTo>
                  <a:pt x="1353" y="131"/>
                </a:lnTo>
                <a:lnTo>
                  <a:pt x="1269" y="131"/>
                </a:lnTo>
                <a:lnTo>
                  <a:pt x="1269" y="144"/>
                </a:lnTo>
                <a:lnTo>
                  <a:pt x="1282" y="144"/>
                </a:lnTo>
                <a:lnTo>
                  <a:pt x="1282" y="157"/>
                </a:lnTo>
                <a:lnTo>
                  <a:pt x="1296" y="157"/>
                </a:lnTo>
                <a:lnTo>
                  <a:pt x="1296" y="170"/>
                </a:lnTo>
                <a:lnTo>
                  <a:pt x="1381" y="170"/>
                </a:lnTo>
                <a:lnTo>
                  <a:pt x="1381" y="182"/>
                </a:lnTo>
                <a:lnTo>
                  <a:pt x="1395" y="182"/>
                </a:lnTo>
                <a:lnTo>
                  <a:pt x="1395" y="196"/>
                </a:lnTo>
                <a:lnTo>
                  <a:pt x="1410" y="196"/>
                </a:lnTo>
                <a:lnTo>
                  <a:pt x="1410" y="182"/>
                </a:lnTo>
                <a:lnTo>
                  <a:pt x="1423" y="182"/>
                </a:lnTo>
                <a:lnTo>
                  <a:pt x="1423" y="248"/>
                </a:lnTo>
                <a:lnTo>
                  <a:pt x="1438" y="248"/>
                </a:lnTo>
                <a:lnTo>
                  <a:pt x="1438" y="274"/>
                </a:lnTo>
                <a:lnTo>
                  <a:pt x="1451" y="274"/>
                </a:lnTo>
                <a:lnTo>
                  <a:pt x="1451" y="313"/>
                </a:lnTo>
                <a:lnTo>
                  <a:pt x="1466" y="313"/>
                </a:lnTo>
                <a:lnTo>
                  <a:pt x="1466" y="340"/>
                </a:lnTo>
                <a:lnTo>
                  <a:pt x="1480" y="340"/>
                </a:lnTo>
                <a:lnTo>
                  <a:pt x="1480" y="392"/>
                </a:lnTo>
                <a:lnTo>
                  <a:pt x="1466" y="392"/>
                </a:lnTo>
                <a:lnTo>
                  <a:pt x="1466" y="418"/>
                </a:lnTo>
                <a:lnTo>
                  <a:pt x="1451" y="418"/>
                </a:lnTo>
                <a:lnTo>
                  <a:pt x="1451" y="432"/>
                </a:lnTo>
                <a:lnTo>
                  <a:pt x="1438" y="432"/>
                </a:lnTo>
                <a:lnTo>
                  <a:pt x="1438" y="444"/>
                </a:lnTo>
                <a:lnTo>
                  <a:pt x="1451" y="444"/>
                </a:lnTo>
                <a:lnTo>
                  <a:pt x="1451" y="470"/>
                </a:lnTo>
                <a:lnTo>
                  <a:pt x="1466" y="470"/>
                </a:lnTo>
                <a:lnTo>
                  <a:pt x="1466" y="510"/>
                </a:lnTo>
                <a:lnTo>
                  <a:pt x="1480" y="510"/>
                </a:lnTo>
                <a:lnTo>
                  <a:pt x="1480" y="549"/>
                </a:lnTo>
                <a:lnTo>
                  <a:pt x="1494" y="549"/>
                </a:lnTo>
                <a:lnTo>
                  <a:pt x="1494" y="614"/>
                </a:lnTo>
                <a:lnTo>
                  <a:pt x="1480" y="614"/>
                </a:lnTo>
                <a:lnTo>
                  <a:pt x="1480" y="654"/>
                </a:lnTo>
                <a:lnTo>
                  <a:pt x="1494" y="654"/>
                </a:lnTo>
                <a:lnTo>
                  <a:pt x="1494" y="666"/>
                </a:lnTo>
                <a:lnTo>
                  <a:pt x="1509" y="666"/>
                </a:lnTo>
                <a:lnTo>
                  <a:pt x="1509" y="680"/>
                </a:lnTo>
                <a:lnTo>
                  <a:pt x="1522" y="680"/>
                </a:lnTo>
                <a:lnTo>
                  <a:pt x="1522" y="732"/>
                </a:lnTo>
                <a:lnTo>
                  <a:pt x="1536" y="732"/>
                </a:lnTo>
                <a:lnTo>
                  <a:pt x="1536" y="745"/>
                </a:lnTo>
                <a:lnTo>
                  <a:pt x="1551" y="745"/>
                </a:lnTo>
                <a:lnTo>
                  <a:pt x="1551" y="758"/>
                </a:lnTo>
                <a:lnTo>
                  <a:pt x="1565" y="758"/>
                </a:lnTo>
                <a:lnTo>
                  <a:pt x="1565" y="771"/>
                </a:lnTo>
                <a:lnTo>
                  <a:pt x="1607" y="771"/>
                </a:lnTo>
                <a:lnTo>
                  <a:pt x="1607" y="784"/>
                </a:lnTo>
                <a:lnTo>
                  <a:pt x="1634" y="784"/>
                </a:lnTo>
                <a:lnTo>
                  <a:pt x="1634" y="797"/>
                </a:lnTo>
                <a:lnTo>
                  <a:pt x="1649" y="797"/>
                </a:lnTo>
                <a:lnTo>
                  <a:pt x="1649" y="824"/>
                </a:lnTo>
                <a:lnTo>
                  <a:pt x="1706" y="824"/>
                </a:lnTo>
                <a:lnTo>
                  <a:pt x="1706" y="837"/>
                </a:lnTo>
                <a:lnTo>
                  <a:pt x="1733" y="837"/>
                </a:lnTo>
                <a:lnTo>
                  <a:pt x="1733" y="851"/>
                </a:lnTo>
                <a:lnTo>
                  <a:pt x="1748" y="851"/>
                </a:lnTo>
                <a:lnTo>
                  <a:pt x="1748" y="863"/>
                </a:lnTo>
                <a:lnTo>
                  <a:pt x="1761" y="863"/>
                </a:lnTo>
                <a:lnTo>
                  <a:pt x="1761" y="875"/>
                </a:lnTo>
                <a:lnTo>
                  <a:pt x="1776" y="875"/>
                </a:lnTo>
                <a:lnTo>
                  <a:pt x="1776" y="888"/>
                </a:lnTo>
                <a:lnTo>
                  <a:pt x="1790" y="888"/>
                </a:lnTo>
                <a:lnTo>
                  <a:pt x="1790" y="875"/>
                </a:lnTo>
                <a:lnTo>
                  <a:pt x="1903" y="875"/>
                </a:lnTo>
                <a:lnTo>
                  <a:pt x="1903" y="888"/>
                </a:lnTo>
                <a:lnTo>
                  <a:pt x="1931" y="888"/>
                </a:lnTo>
                <a:lnTo>
                  <a:pt x="1931" y="901"/>
                </a:lnTo>
                <a:lnTo>
                  <a:pt x="1946" y="901"/>
                </a:lnTo>
                <a:lnTo>
                  <a:pt x="1946" y="915"/>
                </a:lnTo>
                <a:lnTo>
                  <a:pt x="1960" y="915"/>
                </a:lnTo>
                <a:lnTo>
                  <a:pt x="1960" y="928"/>
                </a:lnTo>
                <a:lnTo>
                  <a:pt x="1973" y="928"/>
                </a:lnTo>
                <a:lnTo>
                  <a:pt x="1973" y="954"/>
                </a:lnTo>
                <a:lnTo>
                  <a:pt x="1987" y="954"/>
                </a:lnTo>
                <a:lnTo>
                  <a:pt x="1987" y="967"/>
                </a:lnTo>
                <a:lnTo>
                  <a:pt x="2001" y="967"/>
                </a:lnTo>
                <a:lnTo>
                  <a:pt x="2001" y="980"/>
                </a:lnTo>
                <a:lnTo>
                  <a:pt x="2015" y="980"/>
                </a:lnTo>
                <a:lnTo>
                  <a:pt x="2015" y="1020"/>
                </a:lnTo>
                <a:lnTo>
                  <a:pt x="2029" y="1020"/>
                </a:lnTo>
                <a:lnTo>
                  <a:pt x="2029" y="1046"/>
                </a:lnTo>
                <a:lnTo>
                  <a:pt x="2044" y="1046"/>
                </a:lnTo>
                <a:lnTo>
                  <a:pt x="2044" y="1072"/>
                </a:lnTo>
                <a:lnTo>
                  <a:pt x="2058" y="1072"/>
                </a:lnTo>
                <a:lnTo>
                  <a:pt x="2058" y="1097"/>
                </a:lnTo>
                <a:lnTo>
                  <a:pt x="2072" y="1097"/>
                </a:lnTo>
                <a:lnTo>
                  <a:pt x="2072" y="1111"/>
                </a:lnTo>
                <a:lnTo>
                  <a:pt x="2086" y="1111"/>
                </a:lnTo>
                <a:lnTo>
                  <a:pt x="2086" y="1138"/>
                </a:lnTo>
                <a:lnTo>
                  <a:pt x="2100" y="1138"/>
                </a:lnTo>
                <a:lnTo>
                  <a:pt x="2100" y="1190"/>
                </a:lnTo>
                <a:lnTo>
                  <a:pt x="2114" y="1190"/>
                </a:lnTo>
                <a:lnTo>
                  <a:pt x="2114" y="1229"/>
                </a:lnTo>
                <a:lnTo>
                  <a:pt x="2128" y="1229"/>
                </a:lnTo>
                <a:lnTo>
                  <a:pt x="2128" y="1307"/>
                </a:lnTo>
                <a:lnTo>
                  <a:pt x="2143" y="1307"/>
                </a:lnTo>
                <a:lnTo>
                  <a:pt x="2143" y="1529"/>
                </a:lnTo>
                <a:lnTo>
                  <a:pt x="2128" y="1529"/>
                </a:lnTo>
                <a:lnTo>
                  <a:pt x="2128" y="1556"/>
                </a:lnTo>
                <a:lnTo>
                  <a:pt x="2114" y="1556"/>
                </a:lnTo>
                <a:lnTo>
                  <a:pt x="2114" y="1582"/>
                </a:lnTo>
                <a:lnTo>
                  <a:pt x="2100" y="1582"/>
                </a:lnTo>
                <a:lnTo>
                  <a:pt x="2100" y="1595"/>
                </a:lnTo>
                <a:lnTo>
                  <a:pt x="2086" y="1595"/>
                </a:lnTo>
                <a:lnTo>
                  <a:pt x="2086" y="1607"/>
                </a:lnTo>
                <a:lnTo>
                  <a:pt x="2072" y="1607"/>
                </a:lnTo>
                <a:lnTo>
                  <a:pt x="2072" y="1620"/>
                </a:lnTo>
                <a:lnTo>
                  <a:pt x="2058" y="1620"/>
                </a:lnTo>
                <a:lnTo>
                  <a:pt x="2058" y="1634"/>
                </a:lnTo>
                <a:lnTo>
                  <a:pt x="2044" y="1634"/>
                </a:lnTo>
                <a:lnTo>
                  <a:pt x="2044" y="1647"/>
                </a:lnTo>
                <a:lnTo>
                  <a:pt x="2029" y="1647"/>
                </a:lnTo>
                <a:lnTo>
                  <a:pt x="2029" y="1660"/>
                </a:lnTo>
                <a:lnTo>
                  <a:pt x="2015" y="1660"/>
                </a:lnTo>
                <a:lnTo>
                  <a:pt x="2015" y="1699"/>
                </a:lnTo>
                <a:lnTo>
                  <a:pt x="2029" y="1699"/>
                </a:lnTo>
                <a:lnTo>
                  <a:pt x="2029" y="1739"/>
                </a:lnTo>
                <a:lnTo>
                  <a:pt x="2044" y="1739"/>
                </a:lnTo>
                <a:lnTo>
                  <a:pt x="2044" y="1791"/>
                </a:lnTo>
                <a:lnTo>
                  <a:pt x="2058" y="1791"/>
                </a:lnTo>
                <a:lnTo>
                  <a:pt x="2058" y="1830"/>
                </a:lnTo>
                <a:lnTo>
                  <a:pt x="2072" y="1830"/>
                </a:lnTo>
                <a:lnTo>
                  <a:pt x="2072" y="1909"/>
                </a:lnTo>
                <a:lnTo>
                  <a:pt x="2086" y="1909"/>
                </a:lnTo>
                <a:lnTo>
                  <a:pt x="2086" y="1974"/>
                </a:lnTo>
                <a:lnTo>
                  <a:pt x="2072" y="1974"/>
                </a:lnTo>
                <a:lnTo>
                  <a:pt x="2072" y="1986"/>
                </a:lnTo>
                <a:lnTo>
                  <a:pt x="2058" y="1986"/>
                </a:lnTo>
                <a:lnTo>
                  <a:pt x="2058" y="2000"/>
                </a:lnTo>
                <a:lnTo>
                  <a:pt x="2044" y="2000"/>
                </a:lnTo>
                <a:lnTo>
                  <a:pt x="2044" y="2012"/>
                </a:lnTo>
                <a:lnTo>
                  <a:pt x="2015" y="2012"/>
                </a:lnTo>
                <a:lnTo>
                  <a:pt x="2015" y="2026"/>
                </a:lnTo>
                <a:lnTo>
                  <a:pt x="1917" y="2026"/>
                </a:lnTo>
                <a:lnTo>
                  <a:pt x="1917" y="2039"/>
                </a:lnTo>
                <a:lnTo>
                  <a:pt x="1761" y="2039"/>
                </a:lnTo>
                <a:lnTo>
                  <a:pt x="1761" y="2026"/>
                </a:lnTo>
                <a:lnTo>
                  <a:pt x="1522" y="2026"/>
                </a:lnTo>
                <a:lnTo>
                  <a:pt x="1522" y="2012"/>
                </a:lnTo>
                <a:lnTo>
                  <a:pt x="1451" y="2012"/>
                </a:lnTo>
                <a:lnTo>
                  <a:pt x="1451" y="2000"/>
                </a:lnTo>
                <a:lnTo>
                  <a:pt x="1296" y="2000"/>
                </a:lnTo>
                <a:lnTo>
                  <a:pt x="1296" y="1986"/>
                </a:lnTo>
                <a:lnTo>
                  <a:pt x="1184" y="1986"/>
                </a:lnTo>
                <a:lnTo>
                  <a:pt x="1184" y="2000"/>
                </a:lnTo>
                <a:lnTo>
                  <a:pt x="1170" y="2000"/>
                </a:lnTo>
                <a:lnTo>
                  <a:pt x="1170" y="2012"/>
                </a:lnTo>
                <a:lnTo>
                  <a:pt x="1156" y="2012"/>
                </a:lnTo>
                <a:lnTo>
                  <a:pt x="1156" y="2039"/>
                </a:lnTo>
                <a:lnTo>
                  <a:pt x="1113" y="2039"/>
                </a:lnTo>
                <a:lnTo>
                  <a:pt x="1113" y="2026"/>
                </a:lnTo>
                <a:lnTo>
                  <a:pt x="1099" y="2026"/>
                </a:lnTo>
                <a:lnTo>
                  <a:pt x="1099" y="2000"/>
                </a:lnTo>
                <a:lnTo>
                  <a:pt x="1072" y="2000"/>
                </a:lnTo>
                <a:lnTo>
                  <a:pt x="1072" y="1986"/>
                </a:lnTo>
                <a:lnTo>
                  <a:pt x="1028" y="1986"/>
                </a:lnTo>
                <a:lnTo>
                  <a:pt x="1028" y="2052"/>
                </a:lnTo>
                <a:lnTo>
                  <a:pt x="1014" y="2052"/>
                </a:lnTo>
                <a:lnTo>
                  <a:pt x="1014" y="2078"/>
                </a:lnTo>
                <a:lnTo>
                  <a:pt x="1000" y="2078"/>
                </a:lnTo>
                <a:lnTo>
                  <a:pt x="1000" y="2091"/>
                </a:lnTo>
                <a:lnTo>
                  <a:pt x="986" y="2091"/>
                </a:lnTo>
                <a:lnTo>
                  <a:pt x="986" y="2104"/>
                </a:lnTo>
                <a:lnTo>
                  <a:pt x="958" y="2104"/>
                </a:lnTo>
                <a:lnTo>
                  <a:pt x="958" y="2117"/>
                </a:lnTo>
                <a:lnTo>
                  <a:pt x="789" y="2117"/>
                </a:lnTo>
                <a:lnTo>
                  <a:pt x="789" y="2131"/>
                </a:lnTo>
                <a:lnTo>
                  <a:pt x="705" y="2131"/>
                </a:lnTo>
                <a:lnTo>
                  <a:pt x="705" y="2117"/>
                </a:lnTo>
                <a:lnTo>
                  <a:pt x="606" y="2117"/>
                </a:lnTo>
                <a:lnTo>
                  <a:pt x="606" y="2104"/>
                </a:lnTo>
                <a:lnTo>
                  <a:pt x="521" y="2104"/>
                </a:lnTo>
                <a:lnTo>
                  <a:pt x="521" y="2091"/>
                </a:lnTo>
                <a:lnTo>
                  <a:pt x="479" y="2091"/>
                </a:lnTo>
                <a:lnTo>
                  <a:pt x="479" y="2078"/>
                </a:lnTo>
                <a:lnTo>
                  <a:pt x="451" y="2078"/>
                </a:lnTo>
                <a:lnTo>
                  <a:pt x="451" y="2066"/>
                </a:lnTo>
                <a:lnTo>
                  <a:pt x="422" y="2066"/>
                </a:lnTo>
                <a:lnTo>
                  <a:pt x="422" y="2052"/>
                </a:lnTo>
                <a:lnTo>
                  <a:pt x="394" y="2052"/>
                </a:lnTo>
                <a:lnTo>
                  <a:pt x="394" y="2039"/>
                </a:lnTo>
                <a:lnTo>
                  <a:pt x="381" y="2039"/>
                </a:lnTo>
                <a:lnTo>
                  <a:pt x="381" y="2026"/>
                </a:lnTo>
                <a:lnTo>
                  <a:pt x="367" y="2026"/>
                </a:lnTo>
                <a:lnTo>
                  <a:pt x="367" y="2012"/>
                </a:lnTo>
                <a:lnTo>
                  <a:pt x="338" y="2012"/>
                </a:lnTo>
                <a:lnTo>
                  <a:pt x="338" y="2000"/>
                </a:lnTo>
                <a:lnTo>
                  <a:pt x="323" y="2000"/>
                </a:lnTo>
                <a:lnTo>
                  <a:pt x="323" y="1986"/>
                </a:lnTo>
                <a:lnTo>
                  <a:pt x="309" y="1986"/>
                </a:lnTo>
                <a:lnTo>
                  <a:pt x="309" y="1974"/>
                </a:lnTo>
                <a:lnTo>
                  <a:pt x="281" y="1974"/>
                </a:lnTo>
                <a:lnTo>
                  <a:pt x="281" y="1960"/>
                </a:lnTo>
                <a:lnTo>
                  <a:pt x="268" y="1960"/>
                </a:lnTo>
                <a:lnTo>
                  <a:pt x="268" y="1948"/>
                </a:lnTo>
                <a:lnTo>
                  <a:pt x="253" y="1948"/>
                </a:lnTo>
                <a:lnTo>
                  <a:pt x="253" y="1935"/>
                </a:lnTo>
                <a:lnTo>
                  <a:pt x="239" y="1935"/>
                </a:lnTo>
                <a:lnTo>
                  <a:pt x="239" y="1909"/>
                </a:lnTo>
                <a:lnTo>
                  <a:pt x="225" y="1909"/>
                </a:lnTo>
                <a:lnTo>
                  <a:pt x="225" y="1856"/>
                </a:lnTo>
                <a:lnTo>
                  <a:pt x="239" y="1856"/>
                </a:lnTo>
                <a:lnTo>
                  <a:pt x="239" y="1791"/>
                </a:lnTo>
                <a:lnTo>
                  <a:pt x="253" y="1791"/>
                </a:lnTo>
                <a:lnTo>
                  <a:pt x="253" y="1765"/>
                </a:lnTo>
                <a:lnTo>
                  <a:pt x="268" y="1765"/>
                </a:lnTo>
                <a:lnTo>
                  <a:pt x="268" y="1725"/>
                </a:lnTo>
                <a:lnTo>
                  <a:pt x="281" y="1725"/>
                </a:lnTo>
                <a:lnTo>
                  <a:pt x="281" y="1699"/>
                </a:lnTo>
                <a:lnTo>
                  <a:pt x="296" y="1699"/>
                </a:lnTo>
                <a:lnTo>
                  <a:pt x="296" y="1673"/>
                </a:lnTo>
                <a:lnTo>
                  <a:pt x="309" y="1673"/>
                </a:lnTo>
                <a:lnTo>
                  <a:pt x="309" y="1660"/>
                </a:lnTo>
                <a:lnTo>
                  <a:pt x="323" y="1660"/>
                </a:lnTo>
                <a:lnTo>
                  <a:pt x="323" y="1647"/>
                </a:lnTo>
                <a:lnTo>
                  <a:pt x="338" y="1647"/>
                </a:lnTo>
                <a:lnTo>
                  <a:pt x="338" y="1634"/>
                </a:lnTo>
                <a:lnTo>
                  <a:pt x="352" y="1634"/>
                </a:lnTo>
                <a:lnTo>
                  <a:pt x="352" y="1620"/>
                </a:lnTo>
                <a:lnTo>
                  <a:pt x="323" y="1620"/>
                </a:lnTo>
                <a:lnTo>
                  <a:pt x="323" y="1607"/>
                </a:lnTo>
                <a:lnTo>
                  <a:pt x="296" y="1607"/>
                </a:lnTo>
                <a:lnTo>
                  <a:pt x="296" y="1595"/>
                </a:lnTo>
                <a:lnTo>
                  <a:pt x="268" y="1595"/>
                </a:lnTo>
                <a:lnTo>
                  <a:pt x="268" y="1582"/>
                </a:lnTo>
                <a:lnTo>
                  <a:pt x="239" y="1582"/>
                </a:lnTo>
                <a:lnTo>
                  <a:pt x="239" y="1569"/>
                </a:lnTo>
                <a:lnTo>
                  <a:pt x="211" y="1569"/>
                </a:lnTo>
                <a:lnTo>
                  <a:pt x="211" y="1556"/>
                </a:lnTo>
                <a:lnTo>
                  <a:pt x="197" y="1556"/>
                </a:lnTo>
                <a:lnTo>
                  <a:pt x="197" y="1543"/>
                </a:lnTo>
                <a:lnTo>
                  <a:pt x="170" y="1543"/>
                </a:lnTo>
                <a:lnTo>
                  <a:pt x="170" y="1529"/>
                </a:lnTo>
                <a:lnTo>
                  <a:pt x="155" y="1529"/>
                </a:lnTo>
                <a:lnTo>
                  <a:pt x="155" y="1517"/>
                </a:lnTo>
                <a:lnTo>
                  <a:pt x="141" y="1517"/>
                </a:lnTo>
                <a:lnTo>
                  <a:pt x="141" y="1504"/>
                </a:lnTo>
                <a:lnTo>
                  <a:pt x="127" y="1504"/>
                </a:lnTo>
                <a:lnTo>
                  <a:pt x="127" y="1490"/>
                </a:lnTo>
                <a:lnTo>
                  <a:pt x="112" y="1490"/>
                </a:lnTo>
                <a:lnTo>
                  <a:pt x="112" y="1477"/>
                </a:lnTo>
                <a:lnTo>
                  <a:pt x="99" y="1477"/>
                </a:lnTo>
                <a:lnTo>
                  <a:pt x="99" y="1464"/>
                </a:lnTo>
                <a:lnTo>
                  <a:pt x="84" y="1464"/>
                </a:lnTo>
                <a:lnTo>
                  <a:pt x="84" y="1451"/>
                </a:lnTo>
                <a:lnTo>
                  <a:pt x="70" y="1451"/>
                </a:lnTo>
                <a:lnTo>
                  <a:pt x="70" y="1424"/>
                </a:lnTo>
                <a:lnTo>
                  <a:pt x="57" y="1424"/>
                </a:lnTo>
                <a:lnTo>
                  <a:pt x="57" y="1385"/>
                </a:lnTo>
                <a:lnTo>
                  <a:pt x="42" y="1385"/>
                </a:lnTo>
                <a:lnTo>
                  <a:pt x="42" y="1163"/>
                </a:lnTo>
                <a:lnTo>
                  <a:pt x="29" y="1163"/>
                </a:lnTo>
                <a:lnTo>
                  <a:pt x="29" y="1124"/>
                </a:lnTo>
                <a:lnTo>
                  <a:pt x="14" y="1124"/>
                </a:lnTo>
                <a:lnTo>
                  <a:pt x="14" y="1085"/>
                </a:lnTo>
                <a:lnTo>
                  <a:pt x="0" y="1085"/>
                </a:lnTo>
                <a:lnTo>
                  <a:pt x="0" y="993"/>
                </a:lnTo>
                <a:lnTo>
                  <a:pt x="14" y="993"/>
                </a:lnTo>
                <a:lnTo>
                  <a:pt x="14" y="980"/>
                </a:lnTo>
                <a:lnTo>
                  <a:pt x="29" y="980"/>
                </a:lnTo>
                <a:lnTo>
                  <a:pt x="29" y="928"/>
                </a:lnTo>
                <a:lnTo>
                  <a:pt x="42" y="928"/>
                </a:lnTo>
                <a:lnTo>
                  <a:pt x="42" y="980"/>
                </a:lnTo>
                <a:lnTo>
                  <a:pt x="112" y="980"/>
                </a:lnTo>
                <a:lnTo>
                  <a:pt x="112" y="967"/>
                </a:lnTo>
                <a:lnTo>
                  <a:pt x="141" y="967"/>
                </a:lnTo>
                <a:lnTo>
                  <a:pt x="141" y="954"/>
                </a:lnTo>
                <a:lnTo>
                  <a:pt x="182" y="954"/>
                </a:lnTo>
                <a:lnTo>
                  <a:pt x="182" y="940"/>
                </a:lnTo>
                <a:lnTo>
                  <a:pt x="225" y="940"/>
                </a:lnTo>
                <a:lnTo>
                  <a:pt x="225" y="928"/>
                </a:lnTo>
                <a:lnTo>
                  <a:pt x="268" y="928"/>
                </a:lnTo>
                <a:lnTo>
                  <a:pt x="268" y="915"/>
                </a:lnTo>
                <a:lnTo>
                  <a:pt x="323" y="915"/>
                </a:lnTo>
                <a:lnTo>
                  <a:pt x="323" y="901"/>
                </a:lnTo>
                <a:lnTo>
                  <a:pt x="367" y="901"/>
                </a:lnTo>
                <a:lnTo>
                  <a:pt x="367" y="888"/>
                </a:lnTo>
                <a:lnTo>
                  <a:pt x="394" y="888"/>
                </a:lnTo>
                <a:lnTo>
                  <a:pt x="394" y="875"/>
                </a:lnTo>
                <a:lnTo>
                  <a:pt x="422" y="875"/>
                </a:lnTo>
                <a:lnTo>
                  <a:pt x="422" y="863"/>
                </a:lnTo>
                <a:lnTo>
                  <a:pt x="451" y="863"/>
                </a:lnTo>
                <a:lnTo>
                  <a:pt x="451" y="851"/>
                </a:lnTo>
                <a:lnTo>
                  <a:pt x="479" y="851"/>
                </a:lnTo>
                <a:lnTo>
                  <a:pt x="479" y="837"/>
                </a:lnTo>
                <a:lnTo>
                  <a:pt x="493" y="837"/>
                </a:lnTo>
                <a:lnTo>
                  <a:pt x="493" y="824"/>
                </a:lnTo>
                <a:lnTo>
                  <a:pt x="508" y="824"/>
                </a:lnTo>
                <a:lnTo>
                  <a:pt x="508" y="784"/>
                </a:lnTo>
                <a:lnTo>
                  <a:pt x="465" y="784"/>
                </a:lnTo>
                <a:lnTo>
                  <a:pt x="465" y="797"/>
                </a:lnTo>
                <a:lnTo>
                  <a:pt x="451" y="797"/>
                </a:lnTo>
                <a:lnTo>
                  <a:pt x="451" y="811"/>
                </a:lnTo>
                <a:lnTo>
                  <a:pt x="422" y="811"/>
                </a:lnTo>
                <a:lnTo>
                  <a:pt x="422" y="824"/>
                </a:lnTo>
                <a:lnTo>
                  <a:pt x="394" y="824"/>
                </a:lnTo>
                <a:lnTo>
                  <a:pt x="394" y="837"/>
                </a:lnTo>
                <a:lnTo>
                  <a:pt x="381" y="837"/>
                </a:lnTo>
                <a:lnTo>
                  <a:pt x="381" y="851"/>
                </a:lnTo>
                <a:lnTo>
                  <a:pt x="338" y="851"/>
                </a:lnTo>
                <a:lnTo>
                  <a:pt x="338" y="863"/>
                </a:lnTo>
                <a:lnTo>
                  <a:pt x="309" y="863"/>
                </a:lnTo>
                <a:lnTo>
                  <a:pt x="309" y="875"/>
                </a:lnTo>
                <a:lnTo>
                  <a:pt x="281" y="875"/>
                </a:lnTo>
                <a:lnTo>
                  <a:pt x="281" y="888"/>
                </a:lnTo>
                <a:lnTo>
                  <a:pt x="253" y="888"/>
                </a:lnTo>
                <a:lnTo>
                  <a:pt x="253" y="901"/>
                </a:lnTo>
                <a:lnTo>
                  <a:pt x="197" y="901"/>
                </a:lnTo>
                <a:lnTo>
                  <a:pt x="197" y="915"/>
                </a:lnTo>
                <a:lnTo>
                  <a:pt x="141" y="915"/>
                </a:lnTo>
                <a:lnTo>
                  <a:pt x="141" y="928"/>
                </a:lnTo>
                <a:lnTo>
                  <a:pt x="42" y="928"/>
                </a:lnTo>
                <a:lnTo>
                  <a:pt x="42" y="915"/>
                </a:lnTo>
                <a:lnTo>
                  <a:pt x="70" y="915"/>
                </a:lnTo>
                <a:lnTo>
                  <a:pt x="70" y="901"/>
                </a:lnTo>
                <a:lnTo>
                  <a:pt x="57" y="901"/>
                </a:lnTo>
                <a:lnTo>
                  <a:pt x="57" y="888"/>
                </a:lnTo>
                <a:lnTo>
                  <a:pt x="42" y="888"/>
                </a:lnTo>
                <a:lnTo>
                  <a:pt x="42" y="863"/>
                </a:lnTo>
                <a:lnTo>
                  <a:pt x="29" y="863"/>
                </a:lnTo>
                <a:lnTo>
                  <a:pt x="29" y="824"/>
                </a:lnTo>
                <a:lnTo>
                  <a:pt x="14" y="824"/>
                </a:lnTo>
                <a:lnTo>
                  <a:pt x="14" y="732"/>
                </a:lnTo>
                <a:lnTo>
                  <a:pt x="29" y="732"/>
                </a:lnTo>
                <a:lnTo>
                  <a:pt x="29" y="705"/>
                </a:lnTo>
                <a:lnTo>
                  <a:pt x="42" y="705"/>
                </a:lnTo>
                <a:lnTo>
                  <a:pt x="42" y="693"/>
                </a:lnTo>
                <a:lnTo>
                  <a:pt x="57" y="693"/>
                </a:lnTo>
                <a:lnTo>
                  <a:pt x="57" y="680"/>
                </a:lnTo>
                <a:lnTo>
                  <a:pt x="70" y="680"/>
                </a:lnTo>
                <a:lnTo>
                  <a:pt x="70" y="640"/>
                </a:lnTo>
                <a:lnTo>
                  <a:pt x="84" y="640"/>
                </a:lnTo>
                <a:lnTo>
                  <a:pt x="84" y="627"/>
                </a:lnTo>
                <a:lnTo>
                  <a:pt x="99" y="627"/>
                </a:lnTo>
                <a:lnTo>
                  <a:pt x="99" y="614"/>
                </a:lnTo>
                <a:lnTo>
                  <a:pt x="112" y="614"/>
                </a:lnTo>
                <a:lnTo>
                  <a:pt x="112" y="601"/>
                </a:lnTo>
                <a:lnTo>
                  <a:pt x="127" y="601"/>
                </a:lnTo>
                <a:lnTo>
                  <a:pt x="127" y="588"/>
                </a:lnTo>
                <a:lnTo>
                  <a:pt x="141" y="588"/>
                </a:lnTo>
                <a:lnTo>
                  <a:pt x="141" y="574"/>
                </a:lnTo>
                <a:lnTo>
                  <a:pt x="155" y="574"/>
                </a:lnTo>
                <a:lnTo>
                  <a:pt x="155" y="562"/>
                </a:lnTo>
                <a:lnTo>
                  <a:pt x="170" y="562"/>
                </a:lnTo>
                <a:lnTo>
                  <a:pt x="170" y="549"/>
                </a:lnTo>
                <a:lnTo>
                  <a:pt x="182" y="549"/>
                </a:lnTo>
                <a:lnTo>
                  <a:pt x="182" y="510"/>
                </a:lnTo>
                <a:lnTo>
                  <a:pt x="170" y="510"/>
                </a:lnTo>
                <a:lnTo>
                  <a:pt x="170" y="458"/>
                </a:lnTo>
                <a:lnTo>
                  <a:pt x="182" y="458"/>
                </a:lnTo>
                <a:lnTo>
                  <a:pt x="182" y="379"/>
                </a:lnTo>
                <a:lnTo>
                  <a:pt x="197" y="379"/>
                </a:lnTo>
                <a:lnTo>
                  <a:pt x="197" y="353"/>
                </a:lnTo>
                <a:lnTo>
                  <a:pt x="211" y="353"/>
                </a:lnTo>
                <a:lnTo>
                  <a:pt x="211" y="327"/>
                </a:lnTo>
                <a:lnTo>
                  <a:pt x="225" y="327"/>
                </a:lnTo>
                <a:lnTo>
                  <a:pt x="225" y="313"/>
                </a:lnTo>
                <a:lnTo>
                  <a:pt x="239" y="313"/>
                </a:lnTo>
                <a:lnTo>
                  <a:pt x="239" y="300"/>
                </a:lnTo>
                <a:lnTo>
                  <a:pt x="281" y="300"/>
                </a:lnTo>
                <a:lnTo>
                  <a:pt x="281" y="313"/>
                </a:lnTo>
                <a:lnTo>
                  <a:pt x="309" y="313"/>
                </a:lnTo>
                <a:lnTo>
                  <a:pt x="309" y="327"/>
                </a:lnTo>
                <a:lnTo>
                  <a:pt x="323" y="327"/>
                </a:lnTo>
                <a:lnTo>
                  <a:pt x="323" y="340"/>
                </a:lnTo>
                <a:lnTo>
                  <a:pt x="338" y="340"/>
                </a:lnTo>
                <a:lnTo>
                  <a:pt x="338" y="549"/>
                </a:lnTo>
                <a:lnTo>
                  <a:pt x="394" y="549"/>
                </a:lnTo>
                <a:lnTo>
                  <a:pt x="394" y="562"/>
                </a:lnTo>
                <a:lnTo>
                  <a:pt x="409" y="562"/>
                </a:lnTo>
                <a:lnTo>
                  <a:pt x="409" y="574"/>
                </a:lnTo>
                <a:lnTo>
                  <a:pt x="437" y="574"/>
                </a:lnTo>
                <a:lnTo>
                  <a:pt x="437" y="588"/>
                </a:lnTo>
                <a:lnTo>
                  <a:pt x="451" y="588"/>
                </a:lnTo>
                <a:lnTo>
                  <a:pt x="451" y="614"/>
                </a:lnTo>
                <a:lnTo>
                  <a:pt x="465" y="614"/>
                </a:lnTo>
                <a:lnTo>
                  <a:pt x="465" y="640"/>
                </a:lnTo>
                <a:lnTo>
                  <a:pt x="479" y="640"/>
                </a:lnTo>
                <a:lnTo>
                  <a:pt x="479" y="666"/>
                </a:lnTo>
                <a:lnTo>
                  <a:pt x="493" y="666"/>
                </a:lnTo>
                <a:lnTo>
                  <a:pt x="493" y="771"/>
                </a:lnTo>
                <a:lnTo>
                  <a:pt x="508" y="771"/>
                </a:lnTo>
                <a:lnTo>
                  <a:pt x="508" y="732"/>
                </a:lnTo>
                <a:lnTo>
                  <a:pt x="521" y="732"/>
                </a:lnTo>
                <a:lnTo>
                  <a:pt x="521" y="705"/>
                </a:lnTo>
                <a:lnTo>
                  <a:pt x="536" y="705"/>
                </a:lnTo>
                <a:lnTo>
                  <a:pt x="536" y="680"/>
                </a:lnTo>
                <a:lnTo>
                  <a:pt x="549" y="680"/>
                </a:lnTo>
                <a:lnTo>
                  <a:pt x="549" y="666"/>
                </a:lnTo>
                <a:lnTo>
                  <a:pt x="564" y="666"/>
                </a:lnTo>
                <a:lnTo>
                  <a:pt x="564" y="654"/>
                </a:lnTo>
                <a:lnTo>
                  <a:pt x="577" y="654"/>
                </a:lnTo>
                <a:lnTo>
                  <a:pt x="577" y="640"/>
                </a:lnTo>
                <a:lnTo>
                  <a:pt x="591" y="640"/>
                </a:lnTo>
                <a:lnTo>
                  <a:pt x="591" y="627"/>
                </a:lnTo>
                <a:lnTo>
                  <a:pt x="606" y="627"/>
                </a:lnTo>
                <a:lnTo>
                  <a:pt x="606" y="614"/>
                </a:lnTo>
                <a:lnTo>
                  <a:pt x="620" y="614"/>
                </a:lnTo>
                <a:lnTo>
                  <a:pt x="620" y="524"/>
                </a:lnTo>
                <a:lnTo>
                  <a:pt x="634" y="524"/>
                </a:lnTo>
                <a:lnTo>
                  <a:pt x="634" y="484"/>
                </a:lnTo>
                <a:lnTo>
                  <a:pt x="620" y="484"/>
                </a:lnTo>
                <a:lnTo>
                  <a:pt x="620" y="470"/>
                </a:lnTo>
                <a:lnTo>
                  <a:pt x="606" y="470"/>
                </a:lnTo>
                <a:lnTo>
                  <a:pt x="606" y="458"/>
                </a:lnTo>
                <a:lnTo>
                  <a:pt x="591" y="458"/>
                </a:lnTo>
                <a:lnTo>
                  <a:pt x="591" y="432"/>
                </a:lnTo>
                <a:lnTo>
                  <a:pt x="577" y="432"/>
                </a:lnTo>
                <a:lnTo>
                  <a:pt x="577" y="340"/>
                </a:lnTo>
                <a:lnTo>
                  <a:pt x="591" y="340"/>
                </a:lnTo>
                <a:lnTo>
                  <a:pt x="591" y="327"/>
                </a:lnTo>
                <a:lnTo>
                  <a:pt x="606" y="327"/>
                </a:lnTo>
                <a:lnTo>
                  <a:pt x="606" y="313"/>
                </a:lnTo>
                <a:lnTo>
                  <a:pt x="620" y="313"/>
                </a:lnTo>
                <a:lnTo>
                  <a:pt x="620" y="274"/>
                </a:lnTo>
                <a:lnTo>
                  <a:pt x="606" y="274"/>
                </a:lnTo>
                <a:lnTo>
                  <a:pt x="606" y="261"/>
                </a:lnTo>
                <a:lnTo>
                  <a:pt x="591" y="261"/>
                </a:lnTo>
                <a:lnTo>
                  <a:pt x="591" y="222"/>
                </a:lnTo>
                <a:lnTo>
                  <a:pt x="606" y="222"/>
                </a:lnTo>
                <a:lnTo>
                  <a:pt x="606" y="196"/>
                </a:lnTo>
                <a:lnTo>
                  <a:pt x="620" y="196"/>
                </a:lnTo>
                <a:lnTo>
                  <a:pt x="620" y="170"/>
                </a:lnTo>
                <a:lnTo>
                  <a:pt x="634" y="170"/>
                </a:lnTo>
                <a:lnTo>
                  <a:pt x="634" y="157"/>
                </a:lnTo>
                <a:lnTo>
                  <a:pt x="647" y="157"/>
                </a:lnTo>
                <a:lnTo>
                  <a:pt x="647" y="170"/>
                </a:lnTo>
                <a:lnTo>
                  <a:pt x="676" y="170"/>
                </a:lnTo>
                <a:lnTo>
                  <a:pt x="676" y="182"/>
                </a:lnTo>
                <a:lnTo>
                  <a:pt x="647" y="182"/>
                </a:lnTo>
                <a:lnTo>
                  <a:pt x="647" y="209"/>
                </a:lnTo>
                <a:lnTo>
                  <a:pt x="634" y="209"/>
                </a:lnTo>
                <a:lnTo>
                  <a:pt x="634" y="235"/>
                </a:lnTo>
                <a:lnTo>
                  <a:pt x="647" y="235"/>
                </a:lnTo>
                <a:lnTo>
                  <a:pt x="647" y="274"/>
                </a:lnTo>
                <a:lnTo>
                  <a:pt x="662" y="274"/>
                </a:lnTo>
                <a:lnTo>
                  <a:pt x="662" y="287"/>
                </a:lnTo>
                <a:lnTo>
                  <a:pt x="676" y="287"/>
                </a:lnTo>
                <a:lnTo>
                  <a:pt x="676" y="274"/>
                </a:lnTo>
                <a:lnTo>
                  <a:pt x="690" y="274"/>
                </a:lnTo>
                <a:lnTo>
                  <a:pt x="690" y="235"/>
                </a:lnTo>
                <a:lnTo>
                  <a:pt x="705" y="235"/>
                </a:lnTo>
                <a:lnTo>
                  <a:pt x="705" y="209"/>
                </a:lnTo>
                <a:lnTo>
                  <a:pt x="719" y="209"/>
                </a:lnTo>
                <a:lnTo>
                  <a:pt x="719" y="182"/>
                </a:lnTo>
                <a:lnTo>
                  <a:pt x="732" y="182"/>
                </a:lnTo>
                <a:lnTo>
                  <a:pt x="732" y="157"/>
                </a:lnTo>
                <a:lnTo>
                  <a:pt x="690" y="157"/>
                </a:lnTo>
                <a:lnTo>
                  <a:pt x="690" y="144"/>
                </a:lnTo>
                <a:lnTo>
                  <a:pt x="761" y="144"/>
                </a:lnTo>
                <a:lnTo>
                  <a:pt x="761" y="131"/>
                </a:lnTo>
                <a:lnTo>
                  <a:pt x="775" y="131"/>
                </a:lnTo>
                <a:lnTo>
                  <a:pt x="775" y="117"/>
                </a:lnTo>
                <a:lnTo>
                  <a:pt x="705" y="117"/>
                </a:lnTo>
                <a:lnTo>
                  <a:pt x="705" y="105"/>
                </a:lnTo>
                <a:lnTo>
                  <a:pt x="804" y="105"/>
                </a:lnTo>
                <a:lnTo>
                  <a:pt x="804" y="92"/>
                </a:lnTo>
                <a:lnTo>
                  <a:pt x="817" y="92"/>
                </a:lnTo>
                <a:lnTo>
                  <a:pt x="817" y="78"/>
                </a:lnTo>
                <a:lnTo>
                  <a:pt x="846" y="78"/>
                </a:lnTo>
                <a:lnTo>
                  <a:pt x="846" y="65"/>
                </a:lnTo>
                <a:lnTo>
                  <a:pt x="874" y="65"/>
                </a:lnTo>
                <a:lnTo>
                  <a:pt x="874" y="53"/>
                </a:lnTo>
                <a:lnTo>
                  <a:pt x="902" y="53"/>
                </a:lnTo>
                <a:lnTo>
                  <a:pt x="902" y="39"/>
                </a:lnTo>
                <a:lnTo>
                  <a:pt x="929" y="39"/>
                </a:lnTo>
                <a:lnTo>
                  <a:pt x="929" y="27"/>
                </a:lnTo>
                <a:lnTo>
                  <a:pt x="944" y="27"/>
                </a:lnTo>
                <a:lnTo>
                  <a:pt x="944" y="39"/>
                </a:lnTo>
                <a:lnTo>
                  <a:pt x="1000" y="39"/>
                </a:lnTo>
                <a:lnTo>
                  <a:pt x="1000" y="27"/>
                </a:lnTo>
                <a:lnTo>
                  <a:pt x="1014" y="27"/>
                </a:lnTo>
                <a:lnTo>
                  <a:pt x="1014" y="13"/>
                </a:lnTo>
                <a:lnTo>
                  <a:pt x="1057" y="13"/>
                </a:lnTo>
                <a:lnTo>
                  <a:pt x="1057" y="0"/>
                </a:lnTo>
              </a:path>
            </a:pathLst>
          </a:custGeom>
          <a:solidFill>
            <a:srgbClr val="000000"/>
          </a:solidFill>
          <a:ln w="9525" cap="rnd">
            <a:noFill/>
            <a:round/>
            <a:headEnd type="none" w="sm" len="sm"/>
            <a:tailEnd type="none" w="sm" len="sm"/>
          </a:ln>
        </p:spPr>
        <p:txBody>
          <a:bodyPr/>
          <a:lstStyle/>
          <a:p>
            <a:endParaRPr lang="en-GB"/>
          </a:p>
        </p:txBody>
      </p:sp>
      <p:sp>
        <p:nvSpPr>
          <p:cNvPr id="22537" name="Freeform 9"/>
          <p:cNvSpPr>
            <a:spLocks/>
          </p:cNvSpPr>
          <p:nvPr/>
        </p:nvSpPr>
        <p:spPr bwMode="auto">
          <a:xfrm>
            <a:off x="7437438" y="3021014"/>
            <a:ext cx="1408113" cy="1368425"/>
          </a:xfrm>
          <a:custGeom>
            <a:avLst/>
            <a:gdLst>
              <a:gd name="T0" fmla="*/ 2147483647 w 887"/>
              <a:gd name="T1" fmla="*/ 2147483647 h 862"/>
              <a:gd name="T2" fmla="*/ 2147483647 w 887"/>
              <a:gd name="T3" fmla="*/ 2147483647 h 862"/>
              <a:gd name="T4" fmla="*/ 2147483647 w 887"/>
              <a:gd name="T5" fmla="*/ 2147483647 h 862"/>
              <a:gd name="T6" fmla="*/ 2147483647 w 887"/>
              <a:gd name="T7" fmla="*/ 2147483647 h 862"/>
              <a:gd name="T8" fmla="*/ 2147483647 w 887"/>
              <a:gd name="T9" fmla="*/ 2147483647 h 862"/>
              <a:gd name="T10" fmla="*/ 2147483647 w 887"/>
              <a:gd name="T11" fmla="*/ 2147483647 h 862"/>
              <a:gd name="T12" fmla="*/ 2147483647 w 887"/>
              <a:gd name="T13" fmla="*/ 2147483647 h 862"/>
              <a:gd name="T14" fmla="*/ 2147483647 w 887"/>
              <a:gd name="T15" fmla="*/ 2147483647 h 862"/>
              <a:gd name="T16" fmla="*/ 2147483647 w 887"/>
              <a:gd name="T17" fmla="*/ 2147483647 h 862"/>
              <a:gd name="T18" fmla="*/ 2147483647 w 887"/>
              <a:gd name="T19" fmla="*/ 2147483647 h 862"/>
              <a:gd name="T20" fmla="*/ 2147483647 w 887"/>
              <a:gd name="T21" fmla="*/ 2147483647 h 862"/>
              <a:gd name="T22" fmla="*/ 2147483647 w 887"/>
              <a:gd name="T23" fmla="*/ 2147483647 h 862"/>
              <a:gd name="T24" fmla="*/ 2147483647 w 887"/>
              <a:gd name="T25" fmla="*/ 2147483647 h 862"/>
              <a:gd name="T26" fmla="*/ 2147483647 w 887"/>
              <a:gd name="T27" fmla="*/ 2147483647 h 862"/>
              <a:gd name="T28" fmla="*/ 2147483647 w 887"/>
              <a:gd name="T29" fmla="*/ 2147483647 h 862"/>
              <a:gd name="T30" fmla="*/ 2147483647 w 887"/>
              <a:gd name="T31" fmla="*/ 2147483647 h 862"/>
              <a:gd name="T32" fmla="*/ 2147483647 w 887"/>
              <a:gd name="T33" fmla="*/ 2147483647 h 862"/>
              <a:gd name="T34" fmla="*/ 2147483647 w 887"/>
              <a:gd name="T35" fmla="*/ 2147483647 h 862"/>
              <a:gd name="T36" fmla="*/ 2147483647 w 887"/>
              <a:gd name="T37" fmla="*/ 2147483647 h 862"/>
              <a:gd name="T38" fmla="*/ 2147483647 w 887"/>
              <a:gd name="T39" fmla="*/ 2147483647 h 862"/>
              <a:gd name="T40" fmla="*/ 2147483647 w 887"/>
              <a:gd name="T41" fmla="*/ 2147483647 h 862"/>
              <a:gd name="T42" fmla="*/ 2147483647 w 887"/>
              <a:gd name="T43" fmla="*/ 2147483647 h 862"/>
              <a:gd name="T44" fmla="*/ 2147483647 w 887"/>
              <a:gd name="T45" fmla="*/ 2147483647 h 862"/>
              <a:gd name="T46" fmla="*/ 2147483647 w 887"/>
              <a:gd name="T47" fmla="*/ 2147483647 h 862"/>
              <a:gd name="T48" fmla="*/ 2147483647 w 887"/>
              <a:gd name="T49" fmla="*/ 2147483647 h 862"/>
              <a:gd name="T50" fmla="*/ 2147483647 w 887"/>
              <a:gd name="T51" fmla="*/ 2147483647 h 862"/>
              <a:gd name="T52" fmla="*/ 2147483647 w 887"/>
              <a:gd name="T53" fmla="*/ 2147483647 h 862"/>
              <a:gd name="T54" fmla="*/ 2147483647 w 887"/>
              <a:gd name="T55" fmla="*/ 2147483647 h 862"/>
              <a:gd name="T56" fmla="*/ 2147483647 w 887"/>
              <a:gd name="T57" fmla="*/ 2147483647 h 862"/>
              <a:gd name="T58" fmla="*/ 2147483647 w 887"/>
              <a:gd name="T59" fmla="*/ 2147483647 h 862"/>
              <a:gd name="T60" fmla="*/ 2147483647 w 887"/>
              <a:gd name="T61" fmla="*/ 2147483647 h 862"/>
              <a:gd name="T62" fmla="*/ 2147483647 w 887"/>
              <a:gd name="T63" fmla="*/ 2147483647 h 862"/>
              <a:gd name="T64" fmla="*/ 2147483647 w 887"/>
              <a:gd name="T65" fmla="*/ 2147483647 h 862"/>
              <a:gd name="T66" fmla="*/ 2147483647 w 887"/>
              <a:gd name="T67" fmla="*/ 2147483647 h 862"/>
              <a:gd name="T68" fmla="*/ 2147483647 w 887"/>
              <a:gd name="T69" fmla="*/ 2147483647 h 862"/>
              <a:gd name="T70" fmla="*/ 2147483647 w 887"/>
              <a:gd name="T71" fmla="*/ 2147483647 h 862"/>
              <a:gd name="T72" fmla="*/ 2147483647 w 887"/>
              <a:gd name="T73" fmla="*/ 2147483647 h 862"/>
              <a:gd name="T74" fmla="*/ 2147483647 w 887"/>
              <a:gd name="T75" fmla="*/ 2147483647 h 862"/>
              <a:gd name="T76" fmla="*/ 2147483647 w 887"/>
              <a:gd name="T77" fmla="*/ 2147483647 h 862"/>
              <a:gd name="T78" fmla="*/ 2147483647 w 887"/>
              <a:gd name="T79" fmla="*/ 2147483647 h 862"/>
              <a:gd name="T80" fmla="*/ 2147483647 w 887"/>
              <a:gd name="T81" fmla="*/ 2147483647 h 862"/>
              <a:gd name="T82" fmla="*/ 2147483647 w 887"/>
              <a:gd name="T83" fmla="*/ 2147483647 h 862"/>
              <a:gd name="T84" fmla="*/ 0 w 887"/>
              <a:gd name="T85" fmla="*/ 2147483647 h 862"/>
              <a:gd name="T86" fmla="*/ 2147483647 w 887"/>
              <a:gd name="T87" fmla="*/ 2147483647 h 862"/>
              <a:gd name="T88" fmla="*/ 2147483647 w 887"/>
              <a:gd name="T89" fmla="*/ 2147483647 h 862"/>
              <a:gd name="T90" fmla="*/ 2147483647 w 887"/>
              <a:gd name="T91" fmla="*/ 2147483647 h 862"/>
              <a:gd name="T92" fmla="*/ 2147483647 w 887"/>
              <a:gd name="T93" fmla="*/ 2147483647 h 862"/>
              <a:gd name="T94" fmla="*/ 2147483647 w 887"/>
              <a:gd name="T95" fmla="*/ 2147483647 h 862"/>
              <a:gd name="T96" fmla="*/ 2147483647 w 887"/>
              <a:gd name="T97" fmla="*/ 2147483647 h 862"/>
              <a:gd name="T98" fmla="*/ 2147483647 w 887"/>
              <a:gd name="T99" fmla="*/ 2147483647 h 862"/>
              <a:gd name="T100" fmla="*/ 2147483647 w 887"/>
              <a:gd name="T101" fmla="*/ 2147483647 h 862"/>
              <a:gd name="T102" fmla="*/ 2147483647 w 887"/>
              <a:gd name="T103" fmla="*/ 2147483647 h 862"/>
              <a:gd name="T104" fmla="*/ 2147483647 w 887"/>
              <a:gd name="T105" fmla="*/ 2147483647 h 862"/>
              <a:gd name="T106" fmla="*/ 2147483647 w 887"/>
              <a:gd name="T107" fmla="*/ 2147483647 h 862"/>
              <a:gd name="T108" fmla="*/ 2147483647 w 887"/>
              <a:gd name="T109" fmla="*/ 2147483647 h 862"/>
              <a:gd name="T110" fmla="*/ 2147483647 w 887"/>
              <a:gd name="T111" fmla="*/ 2147483647 h 862"/>
              <a:gd name="T112" fmla="*/ 2147483647 w 887"/>
              <a:gd name="T113" fmla="*/ 2147483647 h 862"/>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887"/>
              <a:gd name="T172" fmla="*/ 0 h 862"/>
              <a:gd name="T173" fmla="*/ 887 w 887"/>
              <a:gd name="T174" fmla="*/ 862 h 862"/>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887" h="862">
                <a:moveTo>
                  <a:pt x="407" y="0"/>
                </a:moveTo>
                <a:lnTo>
                  <a:pt x="506" y="0"/>
                </a:lnTo>
                <a:lnTo>
                  <a:pt x="506" y="13"/>
                </a:lnTo>
                <a:lnTo>
                  <a:pt x="548" y="13"/>
                </a:lnTo>
                <a:lnTo>
                  <a:pt x="548" y="26"/>
                </a:lnTo>
                <a:lnTo>
                  <a:pt x="576" y="26"/>
                </a:lnTo>
                <a:lnTo>
                  <a:pt x="576" y="39"/>
                </a:lnTo>
                <a:lnTo>
                  <a:pt x="605" y="39"/>
                </a:lnTo>
                <a:lnTo>
                  <a:pt x="605" y="53"/>
                </a:lnTo>
                <a:lnTo>
                  <a:pt x="619" y="53"/>
                </a:lnTo>
                <a:lnTo>
                  <a:pt x="619" y="66"/>
                </a:lnTo>
                <a:lnTo>
                  <a:pt x="633" y="66"/>
                </a:lnTo>
                <a:lnTo>
                  <a:pt x="633" y="77"/>
                </a:lnTo>
                <a:lnTo>
                  <a:pt x="648" y="77"/>
                </a:lnTo>
                <a:lnTo>
                  <a:pt x="648" y="91"/>
                </a:lnTo>
                <a:lnTo>
                  <a:pt x="661" y="91"/>
                </a:lnTo>
                <a:lnTo>
                  <a:pt x="661" y="103"/>
                </a:lnTo>
                <a:lnTo>
                  <a:pt x="675" y="103"/>
                </a:lnTo>
                <a:lnTo>
                  <a:pt x="675" y="117"/>
                </a:lnTo>
                <a:lnTo>
                  <a:pt x="688" y="117"/>
                </a:lnTo>
                <a:lnTo>
                  <a:pt x="688" y="143"/>
                </a:lnTo>
                <a:lnTo>
                  <a:pt x="702" y="143"/>
                </a:lnTo>
                <a:lnTo>
                  <a:pt x="702" y="170"/>
                </a:lnTo>
                <a:lnTo>
                  <a:pt x="717" y="170"/>
                </a:lnTo>
                <a:lnTo>
                  <a:pt x="717" y="234"/>
                </a:lnTo>
                <a:lnTo>
                  <a:pt x="702" y="234"/>
                </a:lnTo>
                <a:lnTo>
                  <a:pt x="702" y="247"/>
                </a:lnTo>
                <a:lnTo>
                  <a:pt x="731" y="247"/>
                </a:lnTo>
                <a:lnTo>
                  <a:pt x="731" y="260"/>
                </a:lnTo>
                <a:lnTo>
                  <a:pt x="746" y="260"/>
                </a:lnTo>
                <a:lnTo>
                  <a:pt x="746" y="287"/>
                </a:lnTo>
                <a:lnTo>
                  <a:pt x="760" y="287"/>
                </a:lnTo>
                <a:lnTo>
                  <a:pt x="760" y="260"/>
                </a:lnTo>
                <a:lnTo>
                  <a:pt x="774" y="260"/>
                </a:lnTo>
                <a:lnTo>
                  <a:pt x="774" y="247"/>
                </a:lnTo>
                <a:lnTo>
                  <a:pt x="788" y="247"/>
                </a:lnTo>
                <a:lnTo>
                  <a:pt x="788" y="234"/>
                </a:lnTo>
                <a:lnTo>
                  <a:pt x="829" y="234"/>
                </a:lnTo>
                <a:lnTo>
                  <a:pt x="829" y="247"/>
                </a:lnTo>
                <a:lnTo>
                  <a:pt x="844" y="247"/>
                </a:lnTo>
                <a:lnTo>
                  <a:pt x="844" y="260"/>
                </a:lnTo>
                <a:lnTo>
                  <a:pt x="788" y="260"/>
                </a:lnTo>
                <a:lnTo>
                  <a:pt x="788" y="273"/>
                </a:lnTo>
                <a:lnTo>
                  <a:pt x="857" y="273"/>
                </a:lnTo>
                <a:lnTo>
                  <a:pt x="857" y="300"/>
                </a:lnTo>
                <a:lnTo>
                  <a:pt x="871" y="300"/>
                </a:lnTo>
                <a:lnTo>
                  <a:pt x="871" y="353"/>
                </a:lnTo>
                <a:lnTo>
                  <a:pt x="857" y="353"/>
                </a:lnTo>
                <a:lnTo>
                  <a:pt x="857" y="377"/>
                </a:lnTo>
                <a:lnTo>
                  <a:pt x="829" y="377"/>
                </a:lnTo>
                <a:lnTo>
                  <a:pt x="829" y="403"/>
                </a:lnTo>
                <a:lnTo>
                  <a:pt x="844" y="403"/>
                </a:lnTo>
                <a:lnTo>
                  <a:pt x="844" y="430"/>
                </a:lnTo>
                <a:lnTo>
                  <a:pt x="857" y="430"/>
                </a:lnTo>
                <a:lnTo>
                  <a:pt x="857" y="470"/>
                </a:lnTo>
                <a:lnTo>
                  <a:pt x="871" y="470"/>
                </a:lnTo>
                <a:lnTo>
                  <a:pt x="871" y="508"/>
                </a:lnTo>
                <a:lnTo>
                  <a:pt x="886" y="508"/>
                </a:lnTo>
                <a:lnTo>
                  <a:pt x="886" y="573"/>
                </a:lnTo>
                <a:lnTo>
                  <a:pt x="871" y="573"/>
                </a:lnTo>
                <a:lnTo>
                  <a:pt x="871" y="627"/>
                </a:lnTo>
                <a:lnTo>
                  <a:pt x="857" y="627"/>
                </a:lnTo>
                <a:lnTo>
                  <a:pt x="857" y="665"/>
                </a:lnTo>
                <a:lnTo>
                  <a:pt x="844" y="665"/>
                </a:lnTo>
                <a:lnTo>
                  <a:pt x="844" y="691"/>
                </a:lnTo>
                <a:lnTo>
                  <a:pt x="829" y="691"/>
                </a:lnTo>
                <a:lnTo>
                  <a:pt x="829" y="718"/>
                </a:lnTo>
                <a:lnTo>
                  <a:pt x="815" y="718"/>
                </a:lnTo>
                <a:lnTo>
                  <a:pt x="815" y="730"/>
                </a:lnTo>
                <a:lnTo>
                  <a:pt x="802" y="730"/>
                </a:lnTo>
                <a:lnTo>
                  <a:pt x="802" y="744"/>
                </a:lnTo>
                <a:lnTo>
                  <a:pt x="788" y="744"/>
                </a:lnTo>
                <a:lnTo>
                  <a:pt x="788" y="757"/>
                </a:lnTo>
                <a:lnTo>
                  <a:pt x="760" y="757"/>
                </a:lnTo>
                <a:lnTo>
                  <a:pt x="760" y="784"/>
                </a:lnTo>
                <a:lnTo>
                  <a:pt x="731" y="784"/>
                </a:lnTo>
                <a:lnTo>
                  <a:pt x="731" y="795"/>
                </a:lnTo>
                <a:lnTo>
                  <a:pt x="717" y="795"/>
                </a:lnTo>
                <a:lnTo>
                  <a:pt x="717" y="809"/>
                </a:lnTo>
                <a:lnTo>
                  <a:pt x="688" y="809"/>
                </a:lnTo>
                <a:lnTo>
                  <a:pt x="688" y="822"/>
                </a:lnTo>
                <a:lnTo>
                  <a:pt x="661" y="822"/>
                </a:lnTo>
                <a:lnTo>
                  <a:pt x="661" y="834"/>
                </a:lnTo>
                <a:lnTo>
                  <a:pt x="533" y="834"/>
                </a:lnTo>
                <a:lnTo>
                  <a:pt x="533" y="822"/>
                </a:lnTo>
                <a:lnTo>
                  <a:pt x="520" y="822"/>
                </a:lnTo>
                <a:lnTo>
                  <a:pt x="520" y="834"/>
                </a:lnTo>
                <a:lnTo>
                  <a:pt x="493" y="834"/>
                </a:lnTo>
                <a:lnTo>
                  <a:pt x="493" y="847"/>
                </a:lnTo>
                <a:lnTo>
                  <a:pt x="464" y="847"/>
                </a:lnTo>
                <a:lnTo>
                  <a:pt x="464" y="861"/>
                </a:lnTo>
                <a:lnTo>
                  <a:pt x="379" y="861"/>
                </a:lnTo>
                <a:lnTo>
                  <a:pt x="379" y="847"/>
                </a:lnTo>
                <a:lnTo>
                  <a:pt x="310" y="847"/>
                </a:lnTo>
                <a:lnTo>
                  <a:pt x="310" y="834"/>
                </a:lnTo>
                <a:lnTo>
                  <a:pt x="281" y="834"/>
                </a:lnTo>
                <a:lnTo>
                  <a:pt x="281" y="822"/>
                </a:lnTo>
                <a:lnTo>
                  <a:pt x="252" y="822"/>
                </a:lnTo>
                <a:lnTo>
                  <a:pt x="252" y="809"/>
                </a:lnTo>
                <a:lnTo>
                  <a:pt x="224" y="809"/>
                </a:lnTo>
                <a:lnTo>
                  <a:pt x="224" y="795"/>
                </a:lnTo>
                <a:lnTo>
                  <a:pt x="197" y="795"/>
                </a:lnTo>
                <a:lnTo>
                  <a:pt x="197" y="784"/>
                </a:lnTo>
                <a:lnTo>
                  <a:pt x="169" y="784"/>
                </a:lnTo>
                <a:lnTo>
                  <a:pt x="169" y="770"/>
                </a:lnTo>
                <a:lnTo>
                  <a:pt x="140" y="770"/>
                </a:lnTo>
                <a:lnTo>
                  <a:pt x="140" y="757"/>
                </a:lnTo>
                <a:lnTo>
                  <a:pt x="126" y="757"/>
                </a:lnTo>
                <a:lnTo>
                  <a:pt x="126" y="744"/>
                </a:lnTo>
                <a:lnTo>
                  <a:pt x="112" y="744"/>
                </a:lnTo>
                <a:lnTo>
                  <a:pt x="112" y="730"/>
                </a:lnTo>
                <a:lnTo>
                  <a:pt x="98" y="730"/>
                </a:lnTo>
                <a:lnTo>
                  <a:pt x="98" y="718"/>
                </a:lnTo>
                <a:lnTo>
                  <a:pt x="83" y="718"/>
                </a:lnTo>
                <a:lnTo>
                  <a:pt x="83" y="691"/>
                </a:lnTo>
                <a:lnTo>
                  <a:pt x="71" y="691"/>
                </a:lnTo>
                <a:lnTo>
                  <a:pt x="71" y="678"/>
                </a:lnTo>
                <a:lnTo>
                  <a:pt x="56" y="678"/>
                </a:lnTo>
                <a:lnTo>
                  <a:pt x="56" y="652"/>
                </a:lnTo>
                <a:lnTo>
                  <a:pt x="43" y="652"/>
                </a:lnTo>
                <a:lnTo>
                  <a:pt x="43" y="483"/>
                </a:lnTo>
                <a:lnTo>
                  <a:pt x="56" y="483"/>
                </a:lnTo>
                <a:lnTo>
                  <a:pt x="56" y="430"/>
                </a:lnTo>
                <a:lnTo>
                  <a:pt x="28" y="430"/>
                </a:lnTo>
                <a:lnTo>
                  <a:pt x="28" y="417"/>
                </a:lnTo>
                <a:lnTo>
                  <a:pt x="14" y="417"/>
                </a:lnTo>
                <a:lnTo>
                  <a:pt x="14" y="391"/>
                </a:lnTo>
                <a:lnTo>
                  <a:pt x="0" y="391"/>
                </a:lnTo>
                <a:lnTo>
                  <a:pt x="0" y="300"/>
                </a:lnTo>
                <a:lnTo>
                  <a:pt x="14" y="300"/>
                </a:lnTo>
                <a:lnTo>
                  <a:pt x="14" y="287"/>
                </a:lnTo>
                <a:lnTo>
                  <a:pt x="28" y="287"/>
                </a:lnTo>
                <a:lnTo>
                  <a:pt x="28" y="273"/>
                </a:lnTo>
                <a:lnTo>
                  <a:pt x="43" y="273"/>
                </a:lnTo>
                <a:lnTo>
                  <a:pt x="43" y="260"/>
                </a:lnTo>
                <a:lnTo>
                  <a:pt x="83" y="260"/>
                </a:lnTo>
                <a:lnTo>
                  <a:pt x="83" y="300"/>
                </a:lnTo>
                <a:lnTo>
                  <a:pt x="71" y="300"/>
                </a:lnTo>
                <a:lnTo>
                  <a:pt x="71" y="313"/>
                </a:lnTo>
                <a:lnTo>
                  <a:pt x="83" y="313"/>
                </a:lnTo>
                <a:lnTo>
                  <a:pt x="83" y="365"/>
                </a:lnTo>
                <a:lnTo>
                  <a:pt x="98" y="365"/>
                </a:lnTo>
                <a:lnTo>
                  <a:pt x="98" y="300"/>
                </a:lnTo>
                <a:lnTo>
                  <a:pt x="112" y="300"/>
                </a:lnTo>
                <a:lnTo>
                  <a:pt x="112" y="287"/>
                </a:lnTo>
                <a:lnTo>
                  <a:pt x="98" y="287"/>
                </a:lnTo>
                <a:lnTo>
                  <a:pt x="98" y="234"/>
                </a:lnTo>
                <a:lnTo>
                  <a:pt x="112" y="234"/>
                </a:lnTo>
                <a:lnTo>
                  <a:pt x="112" y="196"/>
                </a:lnTo>
                <a:lnTo>
                  <a:pt x="126" y="196"/>
                </a:lnTo>
                <a:lnTo>
                  <a:pt x="126" y="170"/>
                </a:lnTo>
                <a:lnTo>
                  <a:pt x="140" y="170"/>
                </a:lnTo>
                <a:lnTo>
                  <a:pt x="140" y="143"/>
                </a:lnTo>
                <a:lnTo>
                  <a:pt x="154" y="143"/>
                </a:lnTo>
                <a:lnTo>
                  <a:pt x="154" y="117"/>
                </a:lnTo>
                <a:lnTo>
                  <a:pt x="169" y="117"/>
                </a:lnTo>
                <a:lnTo>
                  <a:pt x="169" y="103"/>
                </a:lnTo>
                <a:lnTo>
                  <a:pt x="183" y="103"/>
                </a:lnTo>
                <a:lnTo>
                  <a:pt x="183" y="91"/>
                </a:lnTo>
                <a:lnTo>
                  <a:pt x="197" y="91"/>
                </a:lnTo>
                <a:lnTo>
                  <a:pt x="197" y="77"/>
                </a:lnTo>
                <a:lnTo>
                  <a:pt x="211" y="77"/>
                </a:lnTo>
                <a:lnTo>
                  <a:pt x="211" y="66"/>
                </a:lnTo>
                <a:lnTo>
                  <a:pt x="224" y="66"/>
                </a:lnTo>
                <a:lnTo>
                  <a:pt x="224" y="53"/>
                </a:lnTo>
                <a:lnTo>
                  <a:pt x="252" y="53"/>
                </a:lnTo>
                <a:lnTo>
                  <a:pt x="252" y="39"/>
                </a:lnTo>
                <a:lnTo>
                  <a:pt x="281" y="39"/>
                </a:lnTo>
                <a:lnTo>
                  <a:pt x="281" y="26"/>
                </a:lnTo>
                <a:lnTo>
                  <a:pt x="310" y="26"/>
                </a:lnTo>
                <a:lnTo>
                  <a:pt x="310" y="13"/>
                </a:lnTo>
                <a:lnTo>
                  <a:pt x="407" y="13"/>
                </a:lnTo>
                <a:lnTo>
                  <a:pt x="407" y="0"/>
                </a:lnTo>
              </a:path>
            </a:pathLst>
          </a:custGeom>
          <a:solidFill>
            <a:srgbClr val="FFA584"/>
          </a:solidFill>
          <a:ln w="9525" cap="rnd">
            <a:noFill/>
            <a:round/>
            <a:headEnd type="none" w="sm" len="sm"/>
            <a:tailEnd type="none" w="sm" len="sm"/>
          </a:ln>
        </p:spPr>
        <p:txBody>
          <a:bodyPr/>
          <a:lstStyle/>
          <a:p>
            <a:endParaRPr lang="en-GB"/>
          </a:p>
        </p:txBody>
      </p:sp>
      <p:sp>
        <p:nvSpPr>
          <p:cNvPr id="22538" name="Freeform 10"/>
          <p:cNvSpPr>
            <a:spLocks/>
          </p:cNvSpPr>
          <p:nvPr/>
        </p:nvSpPr>
        <p:spPr bwMode="auto">
          <a:xfrm>
            <a:off x="7816850" y="3125788"/>
            <a:ext cx="177800" cy="120650"/>
          </a:xfrm>
          <a:custGeom>
            <a:avLst/>
            <a:gdLst>
              <a:gd name="T0" fmla="*/ 2147483647 w 112"/>
              <a:gd name="T1" fmla="*/ 0 h 76"/>
              <a:gd name="T2" fmla="*/ 2147483647 w 112"/>
              <a:gd name="T3" fmla="*/ 0 h 76"/>
              <a:gd name="T4" fmla="*/ 2147483647 w 112"/>
              <a:gd name="T5" fmla="*/ 2147483647 h 76"/>
              <a:gd name="T6" fmla="*/ 2147483647 w 112"/>
              <a:gd name="T7" fmla="*/ 2147483647 h 76"/>
              <a:gd name="T8" fmla="*/ 2147483647 w 112"/>
              <a:gd name="T9" fmla="*/ 2147483647 h 76"/>
              <a:gd name="T10" fmla="*/ 2147483647 w 112"/>
              <a:gd name="T11" fmla="*/ 2147483647 h 76"/>
              <a:gd name="T12" fmla="*/ 2147483647 w 112"/>
              <a:gd name="T13" fmla="*/ 2147483647 h 76"/>
              <a:gd name="T14" fmla="*/ 2147483647 w 112"/>
              <a:gd name="T15" fmla="*/ 2147483647 h 76"/>
              <a:gd name="T16" fmla="*/ 2147483647 w 112"/>
              <a:gd name="T17" fmla="*/ 2147483647 h 76"/>
              <a:gd name="T18" fmla="*/ 2147483647 w 112"/>
              <a:gd name="T19" fmla="*/ 2147483647 h 76"/>
              <a:gd name="T20" fmla="*/ 2147483647 w 112"/>
              <a:gd name="T21" fmla="*/ 2147483647 h 76"/>
              <a:gd name="T22" fmla="*/ 2147483647 w 112"/>
              <a:gd name="T23" fmla="*/ 2147483647 h 76"/>
              <a:gd name="T24" fmla="*/ 2147483647 w 112"/>
              <a:gd name="T25" fmla="*/ 2147483647 h 76"/>
              <a:gd name="T26" fmla="*/ 2147483647 w 112"/>
              <a:gd name="T27" fmla="*/ 2147483647 h 76"/>
              <a:gd name="T28" fmla="*/ 2147483647 w 112"/>
              <a:gd name="T29" fmla="*/ 2147483647 h 76"/>
              <a:gd name="T30" fmla="*/ 0 w 112"/>
              <a:gd name="T31" fmla="*/ 2147483647 h 76"/>
              <a:gd name="T32" fmla="*/ 0 w 112"/>
              <a:gd name="T33" fmla="*/ 2147483647 h 76"/>
              <a:gd name="T34" fmla="*/ 2147483647 w 112"/>
              <a:gd name="T35" fmla="*/ 2147483647 h 76"/>
              <a:gd name="T36" fmla="*/ 2147483647 w 112"/>
              <a:gd name="T37" fmla="*/ 2147483647 h 76"/>
              <a:gd name="T38" fmla="*/ 2147483647 w 112"/>
              <a:gd name="T39" fmla="*/ 2147483647 h 76"/>
              <a:gd name="T40" fmla="*/ 2147483647 w 112"/>
              <a:gd name="T41" fmla="*/ 2147483647 h 76"/>
              <a:gd name="T42" fmla="*/ 2147483647 w 112"/>
              <a:gd name="T43" fmla="*/ 2147483647 h 76"/>
              <a:gd name="T44" fmla="*/ 2147483647 w 112"/>
              <a:gd name="T45" fmla="*/ 2147483647 h 76"/>
              <a:gd name="T46" fmla="*/ 2147483647 w 112"/>
              <a:gd name="T47" fmla="*/ 2147483647 h 76"/>
              <a:gd name="T48" fmla="*/ 2147483647 w 112"/>
              <a:gd name="T49" fmla="*/ 0 h 7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12"/>
              <a:gd name="T76" fmla="*/ 0 h 76"/>
              <a:gd name="T77" fmla="*/ 112 w 112"/>
              <a:gd name="T78" fmla="*/ 76 h 7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12" h="76">
                <a:moveTo>
                  <a:pt x="70" y="0"/>
                </a:moveTo>
                <a:lnTo>
                  <a:pt x="97" y="0"/>
                </a:lnTo>
                <a:lnTo>
                  <a:pt x="97" y="12"/>
                </a:lnTo>
                <a:lnTo>
                  <a:pt x="111" y="12"/>
                </a:lnTo>
                <a:lnTo>
                  <a:pt x="111" y="25"/>
                </a:lnTo>
                <a:lnTo>
                  <a:pt x="97" y="25"/>
                </a:lnTo>
                <a:lnTo>
                  <a:pt x="97" y="37"/>
                </a:lnTo>
                <a:lnTo>
                  <a:pt x="70" y="37"/>
                </a:lnTo>
                <a:lnTo>
                  <a:pt x="70" y="49"/>
                </a:lnTo>
                <a:lnTo>
                  <a:pt x="42" y="49"/>
                </a:lnTo>
                <a:lnTo>
                  <a:pt x="42" y="63"/>
                </a:lnTo>
                <a:lnTo>
                  <a:pt x="28" y="63"/>
                </a:lnTo>
                <a:lnTo>
                  <a:pt x="28" y="75"/>
                </a:lnTo>
                <a:lnTo>
                  <a:pt x="13" y="75"/>
                </a:lnTo>
                <a:lnTo>
                  <a:pt x="13" y="63"/>
                </a:lnTo>
                <a:lnTo>
                  <a:pt x="0" y="63"/>
                </a:lnTo>
                <a:lnTo>
                  <a:pt x="0" y="49"/>
                </a:lnTo>
                <a:lnTo>
                  <a:pt x="13" y="49"/>
                </a:lnTo>
                <a:lnTo>
                  <a:pt x="13" y="37"/>
                </a:lnTo>
                <a:lnTo>
                  <a:pt x="28" y="37"/>
                </a:lnTo>
                <a:lnTo>
                  <a:pt x="28" y="25"/>
                </a:lnTo>
                <a:lnTo>
                  <a:pt x="42" y="25"/>
                </a:lnTo>
                <a:lnTo>
                  <a:pt x="42" y="12"/>
                </a:lnTo>
                <a:lnTo>
                  <a:pt x="70" y="12"/>
                </a:lnTo>
                <a:lnTo>
                  <a:pt x="70" y="0"/>
                </a:lnTo>
              </a:path>
            </a:pathLst>
          </a:custGeom>
          <a:solidFill>
            <a:srgbClr val="000000"/>
          </a:solidFill>
          <a:ln w="9525" cap="rnd">
            <a:noFill/>
            <a:round/>
            <a:headEnd type="none" w="sm" len="sm"/>
            <a:tailEnd type="none" w="sm" len="sm"/>
          </a:ln>
        </p:spPr>
        <p:txBody>
          <a:bodyPr/>
          <a:lstStyle/>
          <a:p>
            <a:endParaRPr lang="en-GB"/>
          </a:p>
        </p:txBody>
      </p:sp>
      <p:sp>
        <p:nvSpPr>
          <p:cNvPr id="22539" name="Freeform 11"/>
          <p:cNvSpPr>
            <a:spLocks/>
          </p:cNvSpPr>
          <p:nvPr/>
        </p:nvSpPr>
        <p:spPr bwMode="auto">
          <a:xfrm>
            <a:off x="8199438" y="3125789"/>
            <a:ext cx="176213" cy="79375"/>
          </a:xfrm>
          <a:custGeom>
            <a:avLst/>
            <a:gdLst>
              <a:gd name="T0" fmla="*/ 2147483647 w 111"/>
              <a:gd name="T1" fmla="*/ 0 h 50"/>
              <a:gd name="T2" fmla="*/ 2147483647 w 111"/>
              <a:gd name="T3" fmla="*/ 0 h 50"/>
              <a:gd name="T4" fmla="*/ 2147483647 w 111"/>
              <a:gd name="T5" fmla="*/ 2147483647 h 50"/>
              <a:gd name="T6" fmla="*/ 2147483647 w 111"/>
              <a:gd name="T7" fmla="*/ 2147483647 h 50"/>
              <a:gd name="T8" fmla="*/ 2147483647 w 111"/>
              <a:gd name="T9" fmla="*/ 2147483647 h 50"/>
              <a:gd name="T10" fmla="*/ 2147483647 w 111"/>
              <a:gd name="T11" fmla="*/ 2147483647 h 50"/>
              <a:gd name="T12" fmla="*/ 2147483647 w 111"/>
              <a:gd name="T13" fmla="*/ 2147483647 h 50"/>
              <a:gd name="T14" fmla="*/ 2147483647 w 111"/>
              <a:gd name="T15" fmla="*/ 2147483647 h 50"/>
              <a:gd name="T16" fmla="*/ 2147483647 w 111"/>
              <a:gd name="T17" fmla="*/ 2147483647 h 50"/>
              <a:gd name="T18" fmla="*/ 2147483647 w 111"/>
              <a:gd name="T19" fmla="*/ 2147483647 h 50"/>
              <a:gd name="T20" fmla="*/ 2147483647 w 111"/>
              <a:gd name="T21" fmla="*/ 2147483647 h 50"/>
              <a:gd name="T22" fmla="*/ 0 w 111"/>
              <a:gd name="T23" fmla="*/ 2147483647 h 50"/>
              <a:gd name="T24" fmla="*/ 0 w 111"/>
              <a:gd name="T25" fmla="*/ 2147483647 h 50"/>
              <a:gd name="T26" fmla="*/ 2147483647 w 111"/>
              <a:gd name="T27" fmla="*/ 2147483647 h 50"/>
              <a:gd name="T28" fmla="*/ 2147483647 w 111"/>
              <a:gd name="T29" fmla="*/ 2147483647 h 50"/>
              <a:gd name="T30" fmla="*/ 2147483647 w 111"/>
              <a:gd name="T31" fmla="*/ 2147483647 h 50"/>
              <a:gd name="T32" fmla="*/ 2147483647 w 111"/>
              <a:gd name="T33" fmla="*/ 0 h 50"/>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11"/>
              <a:gd name="T52" fmla="*/ 0 h 50"/>
              <a:gd name="T53" fmla="*/ 111 w 111"/>
              <a:gd name="T54" fmla="*/ 50 h 50"/>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11" h="50">
                <a:moveTo>
                  <a:pt x="41" y="0"/>
                </a:moveTo>
                <a:lnTo>
                  <a:pt x="96" y="0"/>
                </a:lnTo>
                <a:lnTo>
                  <a:pt x="96" y="12"/>
                </a:lnTo>
                <a:lnTo>
                  <a:pt x="110" y="12"/>
                </a:lnTo>
                <a:lnTo>
                  <a:pt x="110" y="24"/>
                </a:lnTo>
                <a:lnTo>
                  <a:pt x="96" y="24"/>
                </a:lnTo>
                <a:lnTo>
                  <a:pt x="96" y="37"/>
                </a:lnTo>
                <a:lnTo>
                  <a:pt x="41" y="37"/>
                </a:lnTo>
                <a:lnTo>
                  <a:pt x="41" y="49"/>
                </a:lnTo>
                <a:lnTo>
                  <a:pt x="13" y="49"/>
                </a:lnTo>
                <a:lnTo>
                  <a:pt x="13" y="37"/>
                </a:lnTo>
                <a:lnTo>
                  <a:pt x="0" y="37"/>
                </a:lnTo>
                <a:lnTo>
                  <a:pt x="0" y="24"/>
                </a:lnTo>
                <a:lnTo>
                  <a:pt x="13" y="24"/>
                </a:lnTo>
                <a:lnTo>
                  <a:pt x="13" y="12"/>
                </a:lnTo>
                <a:lnTo>
                  <a:pt x="41" y="12"/>
                </a:lnTo>
                <a:lnTo>
                  <a:pt x="41" y="0"/>
                </a:lnTo>
              </a:path>
            </a:pathLst>
          </a:custGeom>
          <a:solidFill>
            <a:srgbClr val="000000"/>
          </a:solidFill>
          <a:ln w="9525" cap="rnd">
            <a:noFill/>
            <a:round/>
            <a:headEnd type="none" w="sm" len="sm"/>
            <a:tailEnd type="none" w="sm" len="sm"/>
          </a:ln>
        </p:spPr>
        <p:txBody>
          <a:bodyPr/>
          <a:lstStyle/>
          <a:p>
            <a:endParaRPr lang="en-GB"/>
          </a:p>
        </p:txBody>
      </p:sp>
      <p:sp>
        <p:nvSpPr>
          <p:cNvPr id="22540" name="Freeform 12"/>
          <p:cNvSpPr>
            <a:spLocks/>
          </p:cNvSpPr>
          <p:nvPr/>
        </p:nvSpPr>
        <p:spPr bwMode="auto">
          <a:xfrm>
            <a:off x="7524750" y="3144839"/>
            <a:ext cx="88900" cy="60325"/>
          </a:xfrm>
          <a:custGeom>
            <a:avLst/>
            <a:gdLst>
              <a:gd name="T0" fmla="*/ 2147483647 w 56"/>
              <a:gd name="T1" fmla="*/ 0 h 38"/>
              <a:gd name="T2" fmla="*/ 2147483647 w 56"/>
              <a:gd name="T3" fmla="*/ 0 h 38"/>
              <a:gd name="T4" fmla="*/ 2147483647 w 56"/>
              <a:gd name="T5" fmla="*/ 2147483647 h 38"/>
              <a:gd name="T6" fmla="*/ 2147483647 w 56"/>
              <a:gd name="T7" fmla="*/ 2147483647 h 38"/>
              <a:gd name="T8" fmla="*/ 2147483647 w 56"/>
              <a:gd name="T9" fmla="*/ 2147483647 h 38"/>
              <a:gd name="T10" fmla="*/ 2147483647 w 56"/>
              <a:gd name="T11" fmla="*/ 2147483647 h 38"/>
              <a:gd name="T12" fmla="*/ 2147483647 w 56"/>
              <a:gd name="T13" fmla="*/ 2147483647 h 38"/>
              <a:gd name="T14" fmla="*/ 0 w 56"/>
              <a:gd name="T15" fmla="*/ 2147483647 h 38"/>
              <a:gd name="T16" fmla="*/ 0 w 56"/>
              <a:gd name="T17" fmla="*/ 2147483647 h 38"/>
              <a:gd name="T18" fmla="*/ 2147483647 w 56"/>
              <a:gd name="T19" fmla="*/ 2147483647 h 38"/>
              <a:gd name="T20" fmla="*/ 2147483647 w 56"/>
              <a:gd name="T21" fmla="*/ 2147483647 h 38"/>
              <a:gd name="T22" fmla="*/ 2147483647 w 56"/>
              <a:gd name="T23" fmla="*/ 2147483647 h 38"/>
              <a:gd name="T24" fmla="*/ 2147483647 w 56"/>
              <a:gd name="T25" fmla="*/ 0 h 3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6"/>
              <a:gd name="T40" fmla="*/ 0 h 38"/>
              <a:gd name="T41" fmla="*/ 56 w 56"/>
              <a:gd name="T42" fmla="*/ 38 h 3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6" h="38">
                <a:moveTo>
                  <a:pt x="28" y="0"/>
                </a:moveTo>
                <a:lnTo>
                  <a:pt x="55" y="0"/>
                </a:lnTo>
                <a:lnTo>
                  <a:pt x="55" y="13"/>
                </a:lnTo>
                <a:lnTo>
                  <a:pt x="28" y="13"/>
                </a:lnTo>
                <a:lnTo>
                  <a:pt x="28" y="25"/>
                </a:lnTo>
                <a:lnTo>
                  <a:pt x="14" y="25"/>
                </a:lnTo>
                <a:lnTo>
                  <a:pt x="14" y="37"/>
                </a:lnTo>
                <a:lnTo>
                  <a:pt x="0" y="37"/>
                </a:lnTo>
                <a:lnTo>
                  <a:pt x="0" y="25"/>
                </a:lnTo>
                <a:lnTo>
                  <a:pt x="14" y="25"/>
                </a:lnTo>
                <a:lnTo>
                  <a:pt x="14" y="13"/>
                </a:lnTo>
                <a:lnTo>
                  <a:pt x="28" y="13"/>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41" name="Freeform 13"/>
          <p:cNvSpPr>
            <a:spLocks/>
          </p:cNvSpPr>
          <p:nvPr/>
        </p:nvSpPr>
        <p:spPr bwMode="auto">
          <a:xfrm>
            <a:off x="7929563" y="3144838"/>
            <a:ext cx="41275" cy="17462"/>
          </a:xfrm>
          <a:custGeom>
            <a:avLst/>
            <a:gdLst>
              <a:gd name="T0" fmla="*/ 0 w 26"/>
              <a:gd name="T1" fmla="*/ 0 h 11"/>
              <a:gd name="T2" fmla="*/ 2147483647 w 26"/>
              <a:gd name="T3" fmla="*/ 0 h 11"/>
              <a:gd name="T4" fmla="*/ 2147483647 w 26"/>
              <a:gd name="T5" fmla="*/ 2147483647 h 11"/>
              <a:gd name="T6" fmla="*/ 0 w 26"/>
              <a:gd name="T7" fmla="*/ 2147483647 h 11"/>
              <a:gd name="T8" fmla="*/ 0 w 26"/>
              <a:gd name="T9" fmla="*/ 0 h 11"/>
              <a:gd name="T10" fmla="*/ 0 60000 65536"/>
              <a:gd name="T11" fmla="*/ 0 60000 65536"/>
              <a:gd name="T12" fmla="*/ 0 60000 65536"/>
              <a:gd name="T13" fmla="*/ 0 60000 65536"/>
              <a:gd name="T14" fmla="*/ 0 60000 65536"/>
              <a:gd name="T15" fmla="*/ 0 w 26"/>
              <a:gd name="T16" fmla="*/ 0 h 11"/>
              <a:gd name="T17" fmla="*/ 26 w 26"/>
              <a:gd name="T18" fmla="*/ 11 h 11"/>
            </a:gdLst>
            <a:ahLst/>
            <a:cxnLst>
              <a:cxn ang="T10">
                <a:pos x="T0" y="T1"/>
              </a:cxn>
              <a:cxn ang="T11">
                <a:pos x="T2" y="T3"/>
              </a:cxn>
              <a:cxn ang="T12">
                <a:pos x="T4" y="T5"/>
              </a:cxn>
              <a:cxn ang="T13">
                <a:pos x="T6" y="T7"/>
              </a:cxn>
              <a:cxn ang="T14">
                <a:pos x="T8" y="T9"/>
              </a:cxn>
            </a:cxnLst>
            <a:rect l="T15" t="T16" r="T17" b="T18"/>
            <a:pathLst>
              <a:path w="26" h="11">
                <a:moveTo>
                  <a:pt x="0" y="0"/>
                </a:moveTo>
                <a:lnTo>
                  <a:pt x="25" y="0"/>
                </a:lnTo>
                <a:lnTo>
                  <a:pt x="25"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2" name="Freeform 14"/>
          <p:cNvSpPr>
            <a:spLocks/>
          </p:cNvSpPr>
          <p:nvPr/>
        </p:nvSpPr>
        <p:spPr bwMode="auto">
          <a:xfrm>
            <a:off x="8264525" y="3144838"/>
            <a:ext cx="87312" cy="17462"/>
          </a:xfrm>
          <a:custGeom>
            <a:avLst/>
            <a:gdLst>
              <a:gd name="T0" fmla="*/ 0 w 55"/>
              <a:gd name="T1" fmla="*/ 0 h 11"/>
              <a:gd name="T2" fmla="*/ 2147483647 w 55"/>
              <a:gd name="T3" fmla="*/ 0 h 11"/>
              <a:gd name="T4" fmla="*/ 2147483647 w 55"/>
              <a:gd name="T5" fmla="*/ 2147483647 h 11"/>
              <a:gd name="T6" fmla="*/ 0 w 55"/>
              <a:gd name="T7" fmla="*/ 2147483647 h 11"/>
              <a:gd name="T8" fmla="*/ 0 w 55"/>
              <a:gd name="T9" fmla="*/ 0 h 11"/>
              <a:gd name="T10" fmla="*/ 0 60000 65536"/>
              <a:gd name="T11" fmla="*/ 0 60000 65536"/>
              <a:gd name="T12" fmla="*/ 0 60000 65536"/>
              <a:gd name="T13" fmla="*/ 0 60000 65536"/>
              <a:gd name="T14" fmla="*/ 0 60000 65536"/>
              <a:gd name="T15" fmla="*/ 0 w 55"/>
              <a:gd name="T16" fmla="*/ 0 h 11"/>
              <a:gd name="T17" fmla="*/ 55 w 55"/>
              <a:gd name="T18" fmla="*/ 11 h 11"/>
            </a:gdLst>
            <a:ahLst/>
            <a:cxnLst>
              <a:cxn ang="T10">
                <a:pos x="T0" y="T1"/>
              </a:cxn>
              <a:cxn ang="T11">
                <a:pos x="T2" y="T3"/>
              </a:cxn>
              <a:cxn ang="T12">
                <a:pos x="T4" y="T5"/>
              </a:cxn>
              <a:cxn ang="T13">
                <a:pos x="T6" y="T7"/>
              </a:cxn>
              <a:cxn ang="T14">
                <a:pos x="T8" y="T9"/>
              </a:cxn>
            </a:cxnLst>
            <a:rect l="T15" t="T16" r="T17" b="T18"/>
            <a:pathLst>
              <a:path w="55" h="11">
                <a:moveTo>
                  <a:pt x="0" y="0"/>
                </a:moveTo>
                <a:lnTo>
                  <a:pt x="54" y="0"/>
                </a:lnTo>
                <a:lnTo>
                  <a:pt x="54"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3" name="Freeform 15"/>
          <p:cNvSpPr>
            <a:spLocks/>
          </p:cNvSpPr>
          <p:nvPr/>
        </p:nvSpPr>
        <p:spPr bwMode="auto">
          <a:xfrm>
            <a:off x="7885113" y="3165475"/>
            <a:ext cx="41275" cy="19050"/>
          </a:xfrm>
          <a:custGeom>
            <a:avLst/>
            <a:gdLst>
              <a:gd name="T0" fmla="*/ 0 w 26"/>
              <a:gd name="T1" fmla="*/ 0 h 12"/>
              <a:gd name="T2" fmla="*/ 2147483647 w 26"/>
              <a:gd name="T3" fmla="*/ 0 h 12"/>
              <a:gd name="T4" fmla="*/ 2147483647 w 26"/>
              <a:gd name="T5" fmla="*/ 2147483647 h 12"/>
              <a:gd name="T6" fmla="*/ 0 w 26"/>
              <a:gd name="T7" fmla="*/ 2147483647 h 12"/>
              <a:gd name="T8" fmla="*/ 0 w 26"/>
              <a:gd name="T9" fmla="*/ 0 h 12"/>
              <a:gd name="T10" fmla="*/ 0 60000 65536"/>
              <a:gd name="T11" fmla="*/ 0 60000 65536"/>
              <a:gd name="T12" fmla="*/ 0 60000 65536"/>
              <a:gd name="T13" fmla="*/ 0 60000 65536"/>
              <a:gd name="T14" fmla="*/ 0 60000 65536"/>
              <a:gd name="T15" fmla="*/ 0 w 26"/>
              <a:gd name="T16" fmla="*/ 0 h 12"/>
              <a:gd name="T17" fmla="*/ 26 w 26"/>
              <a:gd name="T18" fmla="*/ 12 h 12"/>
            </a:gdLst>
            <a:ahLst/>
            <a:cxnLst>
              <a:cxn ang="T10">
                <a:pos x="T0" y="T1"/>
              </a:cxn>
              <a:cxn ang="T11">
                <a:pos x="T2" y="T3"/>
              </a:cxn>
              <a:cxn ang="T12">
                <a:pos x="T4" y="T5"/>
              </a:cxn>
              <a:cxn ang="T13">
                <a:pos x="T6" y="T7"/>
              </a:cxn>
              <a:cxn ang="T14">
                <a:pos x="T8" y="T9"/>
              </a:cxn>
            </a:cxnLst>
            <a:rect l="T15" t="T16" r="T17" b="T18"/>
            <a:pathLst>
              <a:path w="26" h="12">
                <a:moveTo>
                  <a:pt x="0" y="0"/>
                </a:moveTo>
                <a:lnTo>
                  <a:pt x="25" y="0"/>
                </a:lnTo>
                <a:lnTo>
                  <a:pt x="25"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4" name="Freeform 16"/>
          <p:cNvSpPr>
            <a:spLocks/>
          </p:cNvSpPr>
          <p:nvPr/>
        </p:nvSpPr>
        <p:spPr bwMode="auto">
          <a:xfrm>
            <a:off x="8220075" y="3165475"/>
            <a:ext cx="42862" cy="19050"/>
          </a:xfrm>
          <a:custGeom>
            <a:avLst/>
            <a:gdLst>
              <a:gd name="T0" fmla="*/ 0 w 27"/>
              <a:gd name="T1" fmla="*/ 0 h 12"/>
              <a:gd name="T2" fmla="*/ 2147483647 w 27"/>
              <a:gd name="T3" fmla="*/ 0 h 12"/>
              <a:gd name="T4" fmla="*/ 2147483647 w 27"/>
              <a:gd name="T5" fmla="*/ 2147483647 h 12"/>
              <a:gd name="T6" fmla="*/ 0 w 27"/>
              <a:gd name="T7" fmla="*/ 2147483647 h 12"/>
              <a:gd name="T8" fmla="*/ 0 w 27"/>
              <a:gd name="T9" fmla="*/ 0 h 12"/>
              <a:gd name="T10" fmla="*/ 0 60000 65536"/>
              <a:gd name="T11" fmla="*/ 0 60000 65536"/>
              <a:gd name="T12" fmla="*/ 0 60000 65536"/>
              <a:gd name="T13" fmla="*/ 0 60000 65536"/>
              <a:gd name="T14" fmla="*/ 0 60000 65536"/>
              <a:gd name="T15" fmla="*/ 0 w 27"/>
              <a:gd name="T16" fmla="*/ 0 h 12"/>
              <a:gd name="T17" fmla="*/ 27 w 27"/>
              <a:gd name="T18" fmla="*/ 12 h 12"/>
            </a:gdLst>
            <a:ahLst/>
            <a:cxnLst>
              <a:cxn ang="T10">
                <a:pos x="T0" y="T1"/>
              </a:cxn>
              <a:cxn ang="T11">
                <a:pos x="T2" y="T3"/>
              </a:cxn>
              <a:cxn ang="T12">
                <a:pos x="T4" y="T5"/>
              </a:cxn>
              <a:cxn ang="T13">
                <a:pos x="T6" y="T7"/>
              </a:cxn>
              <a:cxn ang="T14">
                <a:pos x="T8" y="T9"/>
              </a:cxn>
            </a:cxnLst>
            <a:rect l="T15" t="T16" r="T17" b="T18"/>
            <a:pathLst>
              <a:path w="27" h="12">
                <a:moveTo>
                  <a:pt x="0" y="0"/>
                </a:moveTo>
                <a:lnTo>
                  <a:pt x="26" y="0"/>
                </a:lnTo>
                <a:lnTo>
                  <a:pt x="26"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5" name="Freeform 17"/>
          <p:cNvSpPr>
            <a:spLocks/>
          </p:cNvSpPr>
          <p:nvPr/>
        </p:nvSpPr>
        <p:spPr bwMode="auto">
          <a:xfrm>
            <a:off x="8647113" y="3165476"/>
            <a:ext cx="85725" cy="80963"/>
          </a:xfrm>
          <a:custGeom>
            <a:avLst/>
            <a:gdLst>
              <a:gd name="T0" fmla="*/ 0 w 54"/>
              <a:gd name="T1" fmla="*/ 0 h 51"/>
              <a:gd name="T2" fmla="*/ 2147483647 w 54"/>
              <a:gd name="T3" fmla="*/ 0 h 51"/>
              <a:gd name="T4" fmla="*/ 2147483647 w 54"/>
              <a:gd name="T5" fmla="*/ 2147483647 h 51"/>
              <a:gd name="T6" fmla="*/ 2147483647 w 54"/>
              <a:gd name="T7" fmla="*/ 2147483647 h 51"/>
              <a:gd name="T8" fmla="*/ 2147483647 w 54"/>
              <a:gd name="T9" fmla="*/ 2147483647 h 51"/>
              <a:gd name="T10" fmla="*/ 2147483647 w 54"/>
              <a:gd name="T11" fmla="*/ 2147483647 h 51"/>
              <a:gd name="T12" fmla="*/ 2147483647 w 54"/>
              <a:gd name="T13" fmla="*/ 2147483647 h 51"/>
              <a:gd name="T14" fmla="*/ 2147483647 w 54"/>
              <a:gd name="T15" fmla="*/ 2147483647 h 51"/>
              <a:gd name="T16" fmla="*/ 2147483647 w 54"/>
              <a:gd name="T17" fmla="*/ 2147483647 h 51"/>
              <a:gd name="T18" fmla="*/ 2147483647 w 54"/>
              <a:gd name="T19" fmla="*/ 2147483647 h 51"/>
              <a:gd name="T20" fmla="*/ 2147483647 w 54"/>
              <a:gd name="T21" fmla="*/ 2147483647 h 51"/>
              <a:gd name="T22" fmla="*/ 2147483647 w 54"/>
              <a:gd name="T23" fmla="*/ 2147483647 h 51"/>
              <a:gd name="T24" fmla="*/ 2147483647 w 54"/>
              <a:gd name="T25" fmla="*/ 2147483647 h 51"/>
              <a:gd name="T26" fmla="*/ 2147483647 w 54"/>
              <a:gd name="T27" fmla="*/ 2147483647 h 51"/>
              <a:gd name="T28" fmla="*/ 2147483647 w 54"/>
              <a:gd name="T29" fmla="*/ 2147483647 h 51"/>
              <a:gd name="T30" fmla="*/ 0 w 54"/>
              <a:gd name="T31" fmla="*/ 2147483647 h 51"/>
              <a:gd name="T32" fmla="*/ 0 w 54"/>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4"/>
              <a:gd name="T52" fmla="*/ 0 h 51"/>
              <a:gd name="T53" fmla="*/ 54 w 54"/>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4" h="51">
                <a:moveTo>
                  <a:pt x="0" y="0"/>
                </a:moveTo>
                <a:lnTo>
                  <a:pt x="14" y="0"/>
                </a:lnTo>
                <a:lnTo>
                  <a:pt x="14" y="13"/>
                </a:lnTo>
                <a:lnTo>
                  <a:pt x="27" y="13"/>
                </a:lnTo>
                <a:lnTo>
                  <a:pt x="27" y="25"/>
                </a:lnTo>
                <a:lnTo>
                  <a:pt x="40" y="25"/>
                </a:lnTo>
                <a:lnTo>
                  <a:pt x="40" y="38"/>
                </a:lnTo>
                <a:lnTo>
                  <a:pt x="53" y="38"/>
                </a:lnTo>
                <a:lnTo>
                  <a:pt x="53" y="50"/>
                </a:lnTo>
                <a:lnTo>
                  <a:pt x="40" y="50"/>
                </a:lnTo>
                <a:lnTo>
                  <a:pt x="40"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6" name="Freeform 18"/>
          <p:cNvSpPr>
            <a:spLocks/>
          </p:cNvSpPr>
          <p:nvPr/>
        </p:nvSpPr>
        <p:spPr bwMode="auto">
          <a:xfrm>
            <a:off x="7862887" y="3186113"/>
            <a:ext cx="19050" cy="19050"/>
          </a:xfrm>
          <a:custGeom>
            <a:avLst/>
            <a:gdLst>
              <a:gd name="T0" fmla="*/ 0 w 12"/>
              <a:gd name="T1" fmla="*/ 0 h 12"/>
              <a:gd name="T2" fmla="*/ 2147483647 w 12"/>
              <a:gd name="T3" fmla="*/ 0 h 12"/>
              <a:gd name="T4" fmla="*/ 2147483647 w 12"/>
              <a:gd name="T5" fmla="*/ 2147483647 h 12"/>
              <a:gd name="T6" fmla="*/ 0 w 12"/>
              <a:gd name="T7" fmla="*/ 2147483647 h 12"/>
              <a:gd name="T8" fmla="*/ 0 w 12"/>
              <a:gd name="T9" fmla="*/ 0 h 12"/>
              <a:gd name="T10" fmla="*/ 0 60000 65536"/>
              <a:gd name="T11" fmla="*/ 0 60000 65536"/>
              <a:gd name="T12" fmla="*/ 0 60000 65536"/>
              <a:gd name="T13" fmla="*/ 0 60000 65536"/>
              <a:gd name="T14" fmla="*/ 0 60000 65536"/>
              <a:gd name="T15" fmla="*/ 0 w 12"/>
              <a:gd name="T16" fmla="*/ 0 h 12"/>
              <a:gd name="T17" fmla="*/ 12 w 12"/>
              <a:gd name="T18" fmla="*/ 12 h 12"/>
            </a:gdLst>
            <a:ahLst/>
            <a:cxnLst>
              <a:cxn ang="T10">
                <a:pos x="T0" y="T1"/>
              </a:cxn>
              <a:cxn ang="T11">
                <a:pos x="T2" y="T3"/>
              </a:cxn>
              <a:cxn ang="T12">
                <a:pos x="T4" y="T5"/>
              </a:cxn>
              <a:cxn ang="T13">
                <a:pos x="T6" y="T7"/>
              </a:cxn>
              <a:cxn ang="T14">
                <a:pos x="T8" y="T9"/>
              </a:cxn>
            </a:cxnLst>
            <a:rect l="T15" t="T16" r="T17" b="T18"/>
            <a:pathLst>
              <a:path w="12" h="12">
                <a:moveTo>
                  <a:pt x="0" y="0"/>
                </a:moveTo>
                <a:lnTo>
                  <a:pt x="11" y="0"/>
                </a:lnTo>
                <a:lnTo>
                  <a:pt x="11" y="11"/>
                </a:lnTo>
                <a:lnTo>
                  <a:pt x="0" y="11"/>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7" name="Freeform 19"/>
          <p:cNvSpPr>
            <a:spLocks/>
          </p:cNvSpPr>
          <p:nvPr/>
        </p:nvSpPr>
        <p:spPr bwMode="auto">
          <a:xfrm>
            <a:off x="7570787" y="32083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48" name="Freeform 20"/>
          <p:cNvSpPr>
            <a:spLocks/>
          </p:cNvSpPr>
          <p:nvPr/>
        </p:nvSpPr>
        <p:spPr bwMode="auto">
          <a:xfrm>
            <a:off x="7839076" y="3208338"/>
            <a:ext cx="20637"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49" name="Freeform 21"/>
          <p:cNvSpPr>
            <a:spLocks/>
          </p:cNvSpPr>
          <p:nvPr/>
        </p:nvSpPr>
        <p:spPr bwMode="auto">
          <a:xfrm>
            <a:off x="7616826" y="3249614"/>
            <a:ext cx="936625" cy="454025"/>
          </a:xfrm>
          <a:custGeom>
            <a:avLst/>
            <a:gdLst>
              <a:gd name="T0" fmla="*/ 2147483647 w 590"/>
              <a:gd name="T1" fmla="*/ 2147483647 h 286"/>
              <a:gd name="T2" fmla="*/ 2147483647 w 590"/>
              <a:gd name="T3" fmla="*/ 2147483647 h 286"/>
              <a:gd name="T4" fmla="*/ 2147483647 w 590"/>
              <a:gd name="T5" fmla="*/ 2147483647 h 286"/>
              <a:gd name="T6" fmla="*/ 2147483647 w 590"/>
              <a:gd name="T7" fmla="*/ 2147483647 h 286"/>
              <a:gd name="T8" fmla="*/ 2147483647 w 590"/>
              <a:gd name="T9" fmla="*/ 2147483647 h 286"/>
              <a:gd name="T10" fmla="*/ 2147483647 w 590"/>
              <a:gd name="T11" fmla="*/ 2147483647 h 286"/>
              <a:gd name="T12" fmla="*/ 2147483647 w 590"/>
              <a:gd name="T13" fmla="*/ 2147483647 h 286"/>
              <a:gd name="T14" fmla="*/ 2147483647 w 590"/>
              <a:gd name="T15" fmla="*/ 2147483647 h 286"/>
              <a:gd name="T16" fmla="*/ 2147483647 w 590"/>
              <a:gd name="T17" fmla="*/ 2147483647 h 286"/>
              <a:gd name="T18" fmla="*/ 2147483647 w 590"/>
              <a:gd name="T19" fmla="*/ 2147483647 h 286"/>
              <a:gd name="T20" fmla="*/ 2147483647 w 590"/>
              <a:gd name="T21" fmla="*/ 2147483647 h 286"/>
              <a:gd name="T22" fmla="*/ 2147483647 w 590"/>
              <a:gd name="T23" fmla="*/ 2147483647 h 286"/>
              <a:gd name="T24" fmla="*/ 2147483647 w 590"/>
              <a:gd name="T25" fmla="*/ 2147483647 h 286"/>
              <a:gd name="T26" fmla="*/ 2147483647 w 590"/>
              <a:gd name="T27" fmla="*/ 2147483647 h 286"/>
              <a:gd name="T28" fmla="*/ 2147483647 w 590"/>
              <a:gd name="T29" fmla="*/ 2147483647 h 286"/>
              <a:gd name="T30" fmla="*/ 2147483647 w 590"/>
              <a:gd name="T31" fmla="*/ 2147483647 h 286"/>
              <a:gd name="T32" fmla="*/ 2147483647 w 590"/>
              <a:gd name="T33" fmla="*/ 2147483647 h 286"/>
              <a:gd name="T34" fmla="*/ 2147483647 w 590"/>
              <a:gd name="T35" fmla="*/ 2147483647 h 286"/>
              <a:gd name="T36" fmla="*/ 2147483647 w 590"/>
              <a:gd name="T37" fmla="*/ 2147483647 h 286"/>
              <a:gd name="T38" fmla="*/ 2147483647 w 590"/>
              <a:gd name="T39" fmla="*/ 2147483647 h 286"/>
              <a:gd name="T40" fmla="*/ 2147483647 w 590"/>
              <a:gd name="T41" fmla="*/ 2147483647 h 286"/>
              <a:gd name="T42" fmla="*/ 2147483647 w 590"/>
              <a:gd name="T43" fmla="*/ 2147483647 h 286"/>
              <a:gd name="T44" fmla="*/ 2147483647 w 590"/>
              <a:gd name="T45" fmla="*/ 2147483647 h 286"/>
              <a:gd name="T46" fmla="*/ 2147483647 w 590"/>
              <a:gd name="T47" fmla="*/ 2147483647 h 286"/>
              <a:gd name="T48" fmla="*/ 2147483647 w 590"/>
              <a:gd name="T49" fmla="*/ 2147483647 h 286"/>
              <a:gd name="T50" fmla="*/ 2147483647 w 590"/>
              <a:gd name="T51" fmla="*/ 2147483647 h 286"/>
              <a:gd name="T52" fmla="*/ 2147483647 w 590"/>
              <a:gd name="T53" fmla="*/ 2147483647 h 286"/>
              <a:gd name="T54" fmla="*/ 2147483647 w 590"/>
              <a:gd name="T55" fmla="*/ 2147483647 h 286"/>
              <a:gd name="T56" fmla="*/ 2147483647 w 590"/>
              <a:gd name="T57" fmla="*/ 2147483647 h 286"/>
              <a:gd name="T58" fmla="*/ 2147483647 w 590"/>
              <a:gd name="T59" fmla="*/ 2147483647 h 286"/>
              <a:gd name="T60" fmla="*/ 2147483647 w 590"/>
              <a:gd name="T61" fmla="*/ 2147483647 h 286"/>
              <a:gd name="T62" fmla="*/ 2147483647 w 590"/>
              <a:gd name="T63" fmla="*/ 2147483647 h 286"/>
              <a:gd name="T64" fmla="*/ 2147483647 w 590"/>
              <a:gd name="T65" fmla="*/ 2147483647 h 286"/>
              <a:gd name="T66" fmla="*/ 2147483647 w 590"/>
              <a:gd name="T67" fmla="*/ 2147483647 h 286"/>
              <a:gd name="T68" fmla="*/ 2147483647 w 590"/>
              <a:gd name="T69" fmla="*/ 2147483647 h 286"/>
              <a:gd name="T70" fmla="*/ 2147483647 w 590"/>
              <a:gd name="T71" fmla="*/ 2147483647 h 286"/>
              <a:gd name="T72" fmla="*/ 2147483647 w 590"/>
              <a:gd name="T73" fmla="*/ 2147483647 h 286"/>
              <a:gd name="T74" fmla="*/ 2147483647 w 590"/>
              <a:gd name="T75" fmla="*/ 2147483647 h 286"/>
              <a:gd name="T76" fmla="*/ 2147483647 w 590"/>
              <a:gd name="T77" fmla="*/ 2147483647 h 286"/>
              <a:gd name="T78" fmla="*/ 2147483647 w 590"/>
              <a:gd name="T79" fmla="*/ 2147483647 h 286"/>
              <a:gd name="T80" fmla="*/ 2147483647 w 590"/>
              <a:gd name="T81" fmla="*/ 2147483647 h 286"/>
              <a:gd name="T82" fmla="*/ 2147483647 w 590"/>
              <a:gd name="T83" fmla="*/ 2147483647 h 286"/>
              <a:gd name="T84" fmla="*/ 2147483647 w 590"/>
              <a:gd name="T85" fmla="*/ 2147483647 h 286"/>
              <a:gd name="T86" fmla="*/ 2147483647 w 590"/>
              <a:gd name="T87" fmla="*/ 2147483647 h 286"/>
              <a:gd name="T88" fmla="*/ 2147483647 w 590"/>
              <a:gd name="T89" fmla="*/ 2147483647 h 286"/>
              <a:gd name="T90" fmla="*/ 2147483647 w 590"/>
              <a:gd name="T91" fmla="*/ 2147483647 h 286"/>
              <a:gd name="T92" fmla="*/ 0 w 590"/>
              <a:gd name="T93" fmla="*/ 2147483647 h 286"/>
              <a:gd name="T94" fmla="*/ 2147483647 w 590"/>
              <a:gd name="T95" fmla="*/ 2147483647 h 286"/>
              <a:gd name="T96" fmla="*/ 2147483647 w 590"/>
              <a:gd name="T97" fmla="*/ 2147483647 h 286"/>
              <a:gd name="T98" fmla="*/ 2147483647 w 590"/>
              <a:gd name="T99" fmla="*/ 2147483647 h 286"/>
              <a:gd name="T100" fmla="*/ 2147483647 w 590"/>
              <a:gd name="T101" fmla="*/ 2147483647 h 286"/>
              <a:gd name="T102" fmla="*/ 2147483647 w 590"/>
              <a:gd name="T103" fmla="*/ 2147483647 h 28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590"/>
              <a:gd name="T157" fmla="*/ 0 h 286"/>
              <a:gd name="T158" fmla="*/ 590 w 590"/>
              <a:gd name="T159" fmla="*/ 286 h 28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590" h="286">
                <a:moveTo>
                  <a:pt x="168" y="0"/>
                </a:moveTo>
                <a:lnTo>
                  <a:pt x="224" y="0"/>
                </a:lnTo>
                <a:lnTo>
                  <a:pt x="224" y="14"/>
                </a:lnTo>
                <a:lnTo>
                  <a:pt x="239" y="14"/>
                </a:lnTo>
                <a:lnTo>
                  <a:pt x="239" y="26"/>
                </a:lnTo>
                <a:lnTo>
                  <a:pt x="252" y="26"/>
                </a:lnTo>
                <a:lnTo>
                  <a:pt x="252" y="39"/>
                </a:lnTo>
                <a:lnTo>
                  <a:pt x="267" y="39"/>
                </a:lnTo>
                <a:lnTo>
                  <a:pt x="267" y="78"/>
                </a:lnTo>
                <a:lnTo>
                  <a:pt x="280" y="78"/>
                </a:lnTo>
                <a:lnTo>
                  <a:pt x="280" y="65"/>
                </a:lnTo>
                <a:lnTo>
                  <a:pt x="309" y="65"/>
                </a:lnTo>
                <a:lnTo>
                  <a:pt x="309" y="52"/>
                </a:lnTo>
                <a:lnTo>
                  <a:pt x="379" y="52"/>
                </a:lnTo>
                <a:lnTo>
                  <a:pt x="379" y="39"/>
                </a:lnTo>
                <a:lnTo>
                  <a:pt x="392" y="39"/>
                </a:lnTo>
                <a:lnTo>
                  <a:pt x="392" y="26"/>
                </a:lnTo>
                <a:lnTo>
                  <a:pt x="407" y="26"/>
                </a:lnTo>
                <a:lnTo>
                  <a:pt x="407" y="14"/>
                </a:lnTo>
                <a:lnTo>
                  <a:pt x="491" y="14"/>
                </a:lnTo>
                <a:lnTo>
                  <a:pt x="491" y="26"/>
                </a:lnTo>
                <a:lnTo>
                  <a:pt x="505" y="26"/>
                </a:lnTo>
                <a:lnTo>
                  <a:pt x="505" y="39"/>
                </a:lnTo>
                <a:lnTo>
                  <a:pt x="519" y="39"/>
                </a:lnTo>
                <a:lnTo>
                  <a:pt x="519" y="65"/>
                </a:lnTo>
                <a:lnTo>
                  <a:pt x="575" y="65"/>
                </a:lnTo>
                <a:lnTo>
                  <a:pt x="575" y="78"/>
                </a:lnTo>
                <a:lnTo>
                  <a:pt x="589" y="78"/>
                </a:lnTo>
                <a:lnTo>
                  <a:pt x="589" y="91"/>
                </a:lnTo>
                <a:lnTo>
                  <a:pt x="575" y="91"/>
                </a:lnTo>
                <a:lnTo>
                  <a:pt x="575" y="78"/>
                </a:lnTo>
                <a:lnTo>
                  <a:pt x="519" y="78"/>
                </a:lnTo>
                <a:lnTo>
                  <a:pt x="519" y="103"/>
                </a:lnTo>
                <a:lnTo>
                  <a:pt x="505" y="103"/>
                </a:lnTo>
                <a:lnTo>
                  <a:pt x="505" y="117"/>
                </a:lnTo>
                <a:lnTo>
                  <a:pt x="491" y="117"/>
                </a:lnTo>
                <a:lnTo>
                  <a:pt x="491" y="129"/>
                </a:lnTo>
                <a:lnTo>
                  <a:pt x="477" y="129"/>
                </a:lnTo>
                <a:lnTo>
                  <a:pt x="477" y="143"/>
                </a:lnTo>
                <a:lnTo>
                  <a:pt x="392" y="143"/>
                </a:lnTo>
                <a:lnTo>
                  <a:pt x="392" y="156"/>
                </a:lnTo>
                <a:lnTo>
                  <a:pt x="407" y="156"/>
                </a:lnTo>
                <a:lnTo>
                  <a:pt x="407" y="168"/>
                </a:lnTo>
                <a:lnTo>
                  <a:pt x="421" y="168"/>
                </a:lnTo>
                <a:lnTo>
                  <a:pt x="421" y="181"/>
                </a:lnTo>
                <a:lnTo>
                  <a:pt x="436" y="181"/>
                </a:lnTo>
                <a:lnTo>
                  <a:pt x="436" y="194"/>
                </a:lnTo>
                <a:lnTo>
                  <a:pt x="449" y="194"/>
                </a:lnTo>
                <a:lnTo>
                  <a:pt x="449" y="220"/>
                </a:lnTo>
                <a:lnTo>
                  <a:pt x="436" y="220"/>
                </a:lnTo>
                <a:lnTo>
                  <a:pt x="436" y="246"/>
                </a:lnTo>
                <a:lnTo>
                  <a:pt x="421" y="246"/>
                </a:lnTo>
                <a:lnTo>
                  <a:pt x="421" y="259"/>
                </a:lnTo>
                <a:lnTo>
                  <a:pt x="392" y="259"/>
                </a:lnTo>
                <a:lnTo>
                  <a:pt x="392" y="271"/>
                </a:lnTo>
                <a:lnTo>
                  <a:pt x="365" y="271"/>
                </a:lnTo>
                <a:lnTo>
                  <a:pt x="365" y="285"/>
                </a:lnTo>
                <a:lnTo>
                  <a:pt x="267" y="285"/>
                </a:lnTo>
                <a:lnTo>
                  <a:pt x="267" y="271"/>
                </a:lnTo>
                <a:lnTo>
                  <a:pt x="252" y="271"/>
                </a:lnTo>
                <a:lnTo>
                  <a:pt x="252" y="259"/>
                </a:lnTo>
                <a:lnTo>
                  <a:pt x="239" y="259"/>
                </a:lnTo>
                <a:lnTo>
                  <a:pt x="239" y="246"/>
                </a:lnTo>
                <a:lnTo>
                  <a:pt x="224" y="246"/>
                </a:lnTo>
                <a:lnTo>
                  <a:pt x="224" y="194"/>
                </a:lnTo>
                <a:lnTo>
                  <a:pt x="239" y="194"/>
                </a:lnTo>
                <a:lnTo>
                  <a:pt x="239" y="168"/>
                </a:lnTo>
                <a:lnTo>
                  <a:pt x="252" y="168"/>
                </a:lnTo>
                <a:lnTo>
                  <a:pt x="252" y="156"/>
                </a:lnTo>
                <a:lnTo>
                  <a:pt x="267" y="156"/>
                </a:lnTo>
                <a:lnTo>
                  <a:pt x="267" y="143"/>
                </a:lnTo>
                <a:lnTo>
                  <a:pt x="280" y="143"/>
                </a:lnTo>
                <a:lnTo>
                  <a:pt x="280" y="156"/>
                </a:lnTo>
                <a:lnTo>
                  <a:pt x="267" y="156"/>
                </a:lnTo>
                <a:lnTo>
                  <a:pt x="267" y="168"/>
                </a:lnTo>
                <a:lnTo>
                  <a:pt x="252" y="168"/>
                </a:lnTo>
                <a:lnTo>
                  <a:pt x="252" y="194"/>
                </a:lnTo>
                <a:lnTo>
                  <a:pt x="239" y="194"/>
                </a:lnTo>
                <a:lnTo>
                  <a:pt x="239" y="246"/>
                </a:lnTo>
                <a:lnTo>
                  <a:pt x="252" y="246"/>
                </a:lnTo>
                <a:lnTo>
                  <a:pt x="252" y="259"/>
                </a:lnTo>
                <a:lnTo>
                  <a:pt x="267" y="259"/>
                </a:lnTo>
                <a:lnTo>
                  <a:pt x="267" y="271"/>
                </a:lnTo>
                <a:lnTo>
                  <a:pt x="365" y="271"/>
                </a:lnTo>
                <a:lnTo>
                  <a:pt x="365" y="259"/>
                </a:lnTo>
                <a:lnTo>
                  <a:pt x="392" y="259"/>
                </a:lnTo>
                <a:lnTo>
                  <a:pt x="392" y="246"/>
                </a:lnTo>
                <a:lnTo>
                  <a:pt x="421" y="246"/>
                </a:lnTo>
                <a:lnTo>
                  <a:pt x="421" y="220"/>
                </a:lnTo>
                <a:lnTo>
                  <a:pt x="436" y="220"/>
                </a:lnTo>
                <a:lnTo>
                  <a:pt x="436" y="194"/>
                </a:lnTo>
                <a:lnTo>
                  <a:pt x="421" y="194"/>
                </a:lnTo>
                <a:lnTo>
                  <a:pt x="421" y="181"/>
                </a:lnTo>
                <a:lnTo>
                  <a:pt x="407" y="181"/>
                </a:lnTo>
                <a:lnTo>
                  <a:pt x="407" y="168"/>
                </a:lnTo>
                <a:lnTo>
                  <a:pt x="392" y="168"/>
                </a:lnTo>
                <a:lnTo>
                  <a:pt x="392" y="156"/>
                </a:lnTo>
                <a:lnTo>
                  <a:pt x="379" y="156"/>
                </a:lnTo>
                <a:lnTo>
                  <a:pt x="379" y="129"/>
                </a:lnTo>
                <a:lnTo>
                  <a:pt x="365" y="129"/>
                </a:lnTo>
                <a:lnTo>
                  <a:pt x="365" y="103"/>
                </a:lnTo>
                <a:lnTo>
                  <a:pt x="350" y="103"/>
                </a:lnTo>
                <a:lnTo>
                  <a:pt x="350" y="91"/>
                </a:lnTo>
                <a:lnTo>
                  <a:pt x="337" y="91"/>
                </a:lnTo>
                <a:lnTo>
                  <a:pt x="337" y="103"/>
                </a:lnTo>
                <a:lnTo>
                  <a:pt x="295" y="103"/>
                </a:lnTo>
                <a:lnTo>
                  <a:pt x="295" y="117"/>
                </a:lnTo>
                <a:lnTo>
                  <a:pt x="252" y="117"/>
                </a:lnTo>
                <a:lnTo>
                  <a:pt x="252" y="129"/>
                </a:lnTo>
                <a:lnTo>
                  <a:pt x="239" y="129"/>
                </a:lnTo>
                <a:lnTo>
                  <a:pt x="239" y="143"/>
                </a:lnTo>
                <a:lnTo>
                  <a:pt x="224" y="143"/>
                </a:lnTo>
                <a:lnTo>
                  <a:pt x="224" y="156"/>
                </a:lnTo>
                <a:lnTo>
                  <a:pt x="126" y="156"/>
                </a:lnTo>
                <a:lnTo>
                  <a:pt x="126" y="168"/>
                </a:lnTo>
                <a:lnTo>
                  <a:pt x="112" y="168"/>
                </a:lnTo>
                <a:lnTo>
                  <a:pt x="112" y="181"/>
                </a:lnTo>
                <a:lnTo>
                  <a:pt x="98" y="181"/>
                </a:lnTo>
                <a:lnTo>
                  <a:pt x="98" y="194"/>
                </a:lnTo>
                <a:lnTo>
                  <a:pt x="84" y="194"/>
                </a:lnTo>
                <a:lnTo>
                  <a:pt x="84" y="181"/>
                </a:lnTo>
                <a:lnTo>
                  <a:pt x="98" y="181"/>
                </a:lnTo>
                <a:lnTo>
                  <a:pt x="98" y="168"/>
                </a:lnTo>
                <a:lnTo>
                  <a:pt x="112" y="168"/>
                </a:lnTo>
                <a:lnTo>
                  <a:pt x="112" y="156"/>
                </a:lnTo>
                <a:lnTo>
                  <a:pt x="126" y="156"/>
                </a:lnTo>
                <a:lnTo>
                  <a:pt x="126" y="143"/>
                </a:lnTo>
                <a:lnTo>
                  <a:pt x="112" y="143"/>
                </a:lnTo>
                <a:lnTo>
                  <a:pt x="112" y="129"/>
                </a:lnTo>
                <a:lnTo>
                  <a:pt x="98" y="129"/>
                </a:lnTo>
                <a:lnTo>
                  <a:pt x="98" y="117"/>
                </a:lnTo>
                <a:lnTo>
                  <a:pt x="84" y="117"/>
                </a:lnTo>
                <a:lnTo>
                  <a:pt x="84" y="103"/>
                </a:lnTo>
                <a:lnTo>
                  <a:pt x="56" y="103"/>
                </a:lnTo>
                <a:lnTo>
                  <a:pt x="56" y="117"/>
                </a:lnTo>
                <a:lnTo>
                  <a:pt x="28" y="117"/>
                </a:lnTo>
                <a:lnTo>
                  <a:pt x="28" y="129"/>
                </a:lnTo>
                <a:lnTo>
                  <a:pt x="14" y="129"/>
                </a:lnTo>
                <a:lnTo>
                  <a:pt x="14" y="143"/>
                </a:lnTo>
                <a:lnTo>
                  <a:pt x="0" y="143"/>
                </a:lnTo>
                <a:lnTo>
                  <a:pt x="0" y="129"/>
                </a:lnTo>
                <a:lnTo>
                  <a:pt x="14" y="129"/>
                </a:lnTo>
                <a:lnTo>
                  <a:pt x="14" y="117"/>
                </a:lnTo>
                <a:lnTo>
                  <a:pt x="28" y="117"/>
                </a:lnTo>
                <a:lnTo>
                  <a:pt x="28" y="103"/>
                </a:lnTo>
                <a:lnTo>
                  <a:pt x="56" y="103"/>
                </a:lnTo>
                <a:lnTo>
                  <a:pt x="56" y="91"/>
                </a:lnTo>
                <a:lnTo>
                  <a:pt x="84" y="91"/>
                </a:lnTo>
                <a:lnTo>
                  <a:pt x="84" y="65"/>
                </a:lnTo>
                <a:lnTo>
                  <a:pt x="98" y="65"/>
                </a:lnTo>
                <a:lnTo>
                  <a:pt x="98" y="39"/>
                </a:lnTo>
                <a:lnTo>
                  <a:pt x="112" y="39"/>
                </a:lnTo>
                <a:lnTo>
                  <a:pt x="112" y="26"/>
                </a:lnTo>
                <a:lnTo>
                  <a:pt x="140" y="26"/>
                </a:lnTo>
                <a:lnTo>
                  <a:pt x="140" y="14"/>
                </a:lnTo>
                <a:lnTo>
                  <a:pt x="168" y="14"/>
                </a:lnTo>
                <a:lnTo>
                  <a:pt x="168" y="0"/>
                </a:lnTo>
              </a:path>
            </a:pathLst>
          </a:custGeom>
          <a:solidFill>
            <a:srgbClr val="000000"/>
          </a:solidFill>
          <a:ln w="9525" cap="rnd">
            <a:noFill/>
            <a:round/>
            <a:headEnd type="none" w="sm" len="sm"/>
            <a:tailEnd type="none" w="sm" len="sm"/>
          </a:ln>
        </p:spPr>
        <p:txBody>
          <a:bodyPr/>
          <a:lstStyle/>
          <a:p>
            <a:endParaRPr lang="en-GB"/>
          </a:p>
        </p:txBody>
      </p:sp>
      <p:sp>
        <p:nvSpPr>
          <p:cNvPr id="22550" name="Freeform 22"/>
          <p:cNvSpPr>
            <a:spLocks/>
          </p:cNvSpPr>
          <p:nvPr/>
        </p:nvSpPr>
        <p:spPr bwMode="auto">
          <a:xfrm>
            <a:off x="7524751" y="3270250"/>
            <a:ext cx="66675" cy="58738"/>
          </a:xfrm>
          <a:custGeom>
            <a:avLst/>
            <a:gdLst>
              <a:gd name="T0" fmla="*/ 2147483647 w 42"/>
              <a:gd name="T1" fmla="*/ 0 h 37"/>
              <a:gd name="T2" fmla="*/ 2147483647 w 42"/>
              <a:gd name="T3" fmla="*/ 0 h 37"/>
              <a:gd name="T4" fmla="*/ 2147483647 w 42"/>
              <a:gd name="T5" fmla="*/ 2147483647 h 37"/>
              <a:gd name="T6" fmla="*/ 2147483647 w 42"/>
              <a:gd name="T7" fmla="*/ 2147483647 h 37"/>
              <a:gd name="T8" fmla="*/ 2147483647 w 42"/>
              <a:gd name="T9" fmla="*/ 2147483647 h 37"/>
              <a:gd name="T10" fmla="*/ 2147483647 w 42"/>
              <a:gd name="T11" fmla="*/ 2147483647 h 37"/>
              <a:gd name="T12" fmla="*/ 2147483647 w 42"/>
              <a:gd name="T13" fmla="*/ 2147483647 h 37"/>
              <a:gd name="T14" fmla="*/ 0 w 42"/>
              <a:gd name="T15" fmla="*/ 2147483647 h 37"/>
              <a:gd name="T16" fmla="*/ 0 w 42"/>
              <a:gd name="T17" fmla="*/ 2147483647 h 37"/>
              <a:gd name="T18" fmla="*/ 2147483647 w 42"/>
              <a:gd name="T19" fmla="*/ 2147483647 h 37"/>
              <a:gd name="T20" fmla="*/ 2147483647 w 42"/>
              <a:gd name="T21" fmla="*/ 2147483647 h 37"/>
              <a:gd name="T22" fmla="*/ 2147483647 w 42"/>
              <a:gd name="T23" fmla="*/ 2147483647 h 37"/>
              <a:gd name="T24" fmla="*/ 2147483647 w 42"/>
              <a:gd name="T25" fmla="*/ 0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37"/>
              <a:gd name="T41" fmla="*/ 42 w 42"/>
              <a:gd name="T42" fmla="*/ 37 h 3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37">
                <a:moveTo>
                  <a:pt x="28" y="0"/>
                </a:moveTo>
                <a:lnTo>
                  <a:pt x="41" y="0"/>
                </a:lnTo>
                <a:lnTo>
                  <a:pt x="41" y="12"/>
                </a:lnTo>
                <a:lnTo>
                  <a:pt x="28" y="12"/>
                </a:lnTo>
                <a:lnTo>
                  <a:pt x="28" y="24"/>
                </a:lnTo>
                <a:lnTo>
                  <a:pt x="14" y="24"/>
                </a:lnTo>
                <a:lnTo>
                  <a:pt x="14" y="36"/>
                </a:lnTo>
                <a:lnTo>
                  <a:pt x="0" y="36"/>
                </a:lnTo>
                <a:lnTo>
                  <a:pt x="0" y="24"/>
                </a:lnTo>
                <a:lnTo>
                  <a:pt x="14" y="24"/>
                </a:lnTo>
                <a:lnTo>
                  <a:pt x="14" y="12"/>
                </a:lnTo>
                <a:lnTo>
                  <a:pt x="28" y="12"/>
                </a:lnTo>
                <a:lnTo>
                  <a:pt x="28" y="0"/>
                </a:lnTo>
              </a:path>
            </a:pathLst>
          </a:custGeom>
          <a:solidFill>
            <a:srgbClr val="000000"/>
          </a:solidFill>
          <a:ln w="9525" cap="rnd">
            <a:noFill/>
            <a:round/>
            <a:headEnd type="none" w="sm" len="sm"/>
            <a:tailEnd type="none" w="sm" len="sm"/>
          </a:ln>
        </p:spPr>
        <p:txBody>
          <a:bodyPr/>
          <a:lstStyle/>
          <a:p>
            <a:endParaRPr lang="en-GB"/>
          </a:p>
        </p:txBody>
      </p:sp>
      <p:sp>
        <p:nvSpPr>
          <p:cNvPr id="22551" name="Freeform 23"/>
          <p:cNvSpPr>
            <a:spLocks/>
          </p:cNvSpPr>
          <p:nvPr/>
        </p:nvSpPr>
        <p:spPr bwMode="auto">
          <a:xfrm>
            <a:off x="7772401" y="3270250"/>
            <a:ext cx="244475" cy="204788"/>
          </a:xfrm>
          <a:custGeom>
            <a:avLst/>
            <a:gdLst>
              <a:gd name="T0" fmla="*/ 2147483647 w 154"/>
              <a:gd name="T1" fmla="*/ 0 h 129"/>
              <a:gd name="T2" fmla="*/ 2147483647 w 154"/>
              <a:gd name="T3" fmla="*/ 0 h 129"/>
              <a:gd name="T4" fmla="*/ 2147483647 w 154"/>
              <a:gd name="T5" fmla="*/ 2147483647 h 129"/>
              <a:gd name="T6" fmla="*/ 2147483647 w 154"/>
              <a:gd name="T7" fmla="*/ 2147483647 h 129"/>
              <a:gd name="T8" fmla="*/ 2147483647 w 154"/>
              <a:gd name="T9" fmla="*/ 2147483647 h 129"/>
              <a:gd name="T10" fmla="*/ 2147483647 w 154"/>
              <a:gd name="T11" fmla="*/ 2147483647 h 129"/>
              <a:gd name="T12" fmla="*/ 2147483647 w 154"/>
              <a:gd name="T13" fmla="*/ 2147483647 h 129"/>
              <a:gd name="T14" fmla="*/ 2147483647 w 154"/>
              <a:gd name="T15" fmla="*/ 2147483647 h 129"/>
              <a:gd name="T16" fmla="*/ 2147483647 w 154"/>
              <a:gd name="T17" fmla="*/ 2147483647 h 129"/>
              <a:gd name="T18" fmla="*/ 2147483647 w 154"/>
              <a:gd name="T19" fmla="*/ 2147483647 h 129"/>
              <a:gd name="T20" fmla="*/ 2147483647 w 154"/>
              <a:gd name="T21" fmla="*/ 2147483647 h 129"/>
              <a:gd name="T22" fmla="*/ 2147483647 w 154"/>
              <a:gd name="T23" fmla="*/ 2147483647 h 129"/>
              <a:gd name="T24" fmla="*/ 2147483647 w 154"/>
              <a:gd name="T25" fmla="*/ 2147483647 h 129"/>
              <a:gd name="T26" fmla="*/ 2147483647 w 154"/>
              <a:gd name="T27" fmla="*/ 2147483647 h 129"/>
              <a:gd name="T28" fmla="*/ 2147483647 w 154"/>
              <a:gd name="T29" fmla="*/ 2147483647 h 129"/>
              <a:gd name="T30" fmla="*/ 0 w 154"/>
              <a:gd name="T31" fmla="*/ 2147483647 h 129"/>
              <a:gd name="T32" fmla="*/ 0 w 154"/>
              <a:gd name="T33" fmla="*/ 2147483647 h 129"/>
              <a:gd name="T34" fmla="*/ 2147483647 w 154"/>
              <a:gd name="T35" fmla="*/ 2147483647 h 129"/>
              <a:gd name="T36" fmla="*/ 2147483647 w 154"/>
              <a:gd name="T37" fmla="*/ 2147483647 h 129"/>
              <a:gd name="T38" fmla="*/ 2147483647 w 154"/>
              <a:gd name="T39" fmla="*/ 2147483647 h 129"/>
              <a:gd name="T40" fmla="*/ 2147483647 w 154"/>
              <a:gd name="T41" fmla="*/ 2147483647 h 129"/>
              <a:gd name="T42" fmla="*/ 2147483647 w 154"/>
              <a:gd name="T43" fmla="*/ 2147483647 h 129"/>
              <a:gd name="T44" fmla="*/ 2147483647 w 154"/>
              <a:gd name="T45" fmla="*/ 0 h 1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54"/>
              <a:gd name="T70" fmla="*/ 0 h 129"/>
              <a:gd name="T71" fmla="*/ 154 w 154"/>
              <a:gd name="T72" fmla="*/ 129 h 1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54" h="129">
                <a:moveTo>
                  <a:pt x="69" y="0"/>
                </a:moveTo>
                <a:lnTo>
                  <a:pt x="125" y="0"/>
                </a:lnTo>
                <a:lnTo>
                  <a:pt x="125" y="12"/>
                </a:lnTo>
                <a:lnTo>
                  <a:pt x="140" y="12"/>
                </a:lnTo>
                <a:lnTo>
                  <a:pt x="140" y="26"/>
                </a:lnTo>
                <a:lnTo>
                  <a:pt x="153" y="26"/>
                </a:lnTo>
                <a:lnTo>
                  <a:pt x="153" y="102"/>
                </a:lnTo>
                <a:lnTo>
                  <a:pt x="140" y="102"/>
                </a:lnTo>
                <a:lnTo>
                  <a:pt x="140" y="116"/>
                </a:lnTo>
                <a:lnTo>
                  <a:pt x="125" y="116"/>
                </a:lnTo>
                <a:lnTo>
                  <a:pt x="125" y="128"/>
                </a:lnTo>
                <a:lnTo>
                  <a:pt x="28" y="128"/>
                </a:lnTo>
                <a:lnTo>
                  <a:pt x="28" y="116"/>
                </a:lnTo>
                <a:lnTo>
                  <a:pt x="13" y="116"/>
                </a:lnTo>
                <a:lnTo>
                  <a:pt x="13" y="102"/>
                </a:lnTo>
                <a:lnTo>
                  <a:pt x="0" y="102"/>
                </a:lnTo>
                <a:lnTo>
                  <a:pt x="0" y="51"/>
                </a:lnTo>
                <a:lnTo>
                  <a:pt x="13" y="51"/>
                </a:lnTo>
                <a:lnTo>
                  <a:pt x="13" y="26"/>
                </a:lnTo>
                <a:lnTo>
                  <a:pt x="41" y="26"/>
                </a:lnTo>
                <a:lnTo>
                  <a:pt x="41" y="12"/>
                </a:lnTo>
                <a:lnTo>
                  <a:pt x="69" y="12"/>
                </a:lnTo>
                <a:lnTo>
                  <a:pt x="69" y="0"/>
                </a:lnTo>
              </a:path>
            </a:pathLst>
          </a:custGeom>
          <a:solidFill>
            <a:srgbClr val="FFA584"/>
          </a:solidFill>
          <a:ln w="9525" cap="rnd">
            <a:noFill/>
            <a:round/>
            <a:headEnd type="none" w="sm" len="sm"/>
            <a:tailEnd type="none" w="sm" len="sm"/>
          </a:ln>
        </p:spPr>
        <p:txBody>
          <a:bodyPr/>
          <a:lstStyle/>
          <a:p>
            <a:endParaRPr lang="en-GB"/>
          </a:p>
        </p:txBody>
      </p:sp>
      <p:sp>
        <p:nvSpPr>
          <p:cNvPr id="22552" name="Freeform 24"/>
          <p:cNvSpPr>
            <a:spLocks/>
          </p:cNvSpPr>
          <p:nvPr/>
        </p:nvSpPr>
        <p:spPr bwMode="auto">
          <a:xfrm>
            <a:off x="8578850" y="3270250"/>
            <a:ext cx="131762" cy="141288"/>
          </a:xfrm>
          <a:custGeom>
            <a:avLst/>
            <a:gdLst>
              <a:gd name="T0" fmla="*/ 0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2147483647 w 83"/>
              <a:gd name="T11" fmla="*/ 2147483647 h 89"/>
              <a:gd name="T12" fmla="*/ 2147483647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0 w 83"/>
              <a:gd name="T31" fmla="*/ 2147483647 h 89"/>
              <a:gd name="T32" fmla="*/ 0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0" y="0"/>
                </a:moveTo>
                <a:lnTo>
                  <a:pt x="55" y="0"/>
                </a:lnTo>
                <a:lnTo>
                  <a:pt x="55" y="12"/>
                </a:lnTo>
                <a:lnTo>
                  <a:pt x="69" y="12"/>
                </a:lnTo>
                <a:lnTo>
                  <a:pt x="69" y="25"/>
                </a:lnTo>
                <a:lnTo>
                  <a:pt x="82" y="25"/>
                </a:lnTo>
                <a:lnTo>
                  <a:pt x="82" y="63"/>
                </a:lnTo>
                <a:lnTo>
                  <a:pt x="69" y="63"/>
                </a:lnTo>
                <a:lnTo>
                  <a:pt x="69" y="51"/>
                </a:lnTo>
                <a:lnTo>
                  <a:pt x="55" y="51"/>
                </a:lnTo>
                <a:lnTo>
                  <a:pt x="55" y="25"/>
                </a:lnTo>
                <a:lnTo>
                  <a:pt x="41" y="25"/>
                </a:lnTo>
                <a:lnTo>
                  <a:pt x="41" y="88"/>
                </a:lnTo>
                <a:lnTo>
                  <a:pt x="14" y="88"/>
                </a:lnTo>
                <a:lnTo>
                  <a:pt x="14" y="12"/>
                </a:lnTo>
                <a:lnTo>
                  <a:pt x="0" y="12"/>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53" name="Freeform 25"/>
          <p:cNvSpPr>
            <a:spLocks/>
          </p:cNvSpPr>
          <p:nvPr/>
        </p:nvSpPr>
        <p:spPr bwMode="auto">
          <a:xfrm>
            <a:off x="8199438" y="3290888"/>
            <a:ext cx="220663" cy="163512"/>
          </a:xfrm>
          <a:custGeom>
            <a:avLst/>
            <a:gdLst>
              <a:gd name="T0" fmla="*/ 2147483647 w 139"/>
              <a:gd name="T1" fmla="*/ 0 h 103"/>
              <a:gd name="T2" fmla="*/ 2147483647 w 139"/>
              <a:gd name="T3" fmla="*/ 0 h 103"/>
              <a:gd name="T4" fmla="*/ 2147483647 w 139"/>
              <a:gd name="T5" fmla="*/ 2147483647 h 103"/>
              <a:gd name="T6" fmla="*/ 2147483647 w 139"/>
              <a:gd name="T7" fmla="*/ 2147483647 h 103"/>
              <a:gd name="T8" fmla="*/ 2147483647 w 139"/>
              <a:gd name="T9" fmla="*/ 2147483647 h 103"/>
              <a:gd name="T10" fmla="*/ 2147483647 w 139"/>
              <a:gd name="T11" fmla="*/ 2147483647 h 103"/>
              <a:gd name="T12" fmla="*/ 2147483647 w 139"/>
              <a:gd name="T13" fmla="*/ 2147483647 h 103"/>
              <a:gd name="T14" fmla="*/ 2147483647 w 139"/>
              <a:gd name="T15" fmla="*/ 2147483647 h 103"/>
              <a:gd name="T16" fmla="*/ 2147483647 w 139"/>
              <a:gd name="T17" fmla="*/ 2147483647 h 103"/>
              <a:gd name="T18" fmla="*/ 2147483647 w 139"/>
              <a:gd name="T19" fmla="*/ 2147483647 h 103"/>
              <a:gd name="T20" fmla="*/ 2147483647 w 139"/>
              <a:gd name="T21" fmla="*/ 2147483647 h 103"/>
              <a:gd name="T22" fmla="*/ 0 w 139"/>
              <a:gd name="T23" fmla="*/ 2147483647 h 103"/>
              <a:gd name="T24" fmla="*/ 0 w 139"/>
              <a:gd name="T25" fmla="*/ 2147483647 h 103"/>
              <a:gd name="T26" fmla="*/ 2147483647 w 139"/>
              <a:gd name="T27" fmla="*/ 2147483647 h 103"/>
              <a:gd name="T28" fmla="*/ 2147483647 w 139"/>
              <a:gd name="T29" fmla="*/ 2147483647 h 103"/>
              <a:gd name="T30" fmla="*/ 2147483647 w 139"/>
              <a:gd name="T31" fmla="*/ 2147483647 h 103"/>
              <a:gd name="T32" fmla="*/ 2147483647 w 139"/>
              <a:gd name="T33" fmla="*/ 2147483647 h 103"/>
              <a:gd name="T34" fmla="*/ 2147483647 w 139"/>
              <a:gd name="T35" fmla="*/ 2147483647 h 103"/>
              <a:gd name="T36" fmla="*/ 2147483647 w 139"/>
              <a:gd name="T37" fmla="*/ 0 h 10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39"/>
              <a:gd name="T58" fmla="*/ 0 h 103"/>
              <a:gd name="T59" fmla="*/ 139 w 139"/>
              <a:gd name="T60" fmla="*/ 103 h 10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39" h="103">
                <a:moveTo>
                  <a:pt x="41" y="0"/>
                </a:moveTo>
                <a:lnTo>
                  <a:pt x="125" y="0"/>
                </a:lnTo>
                <a:lnTo>
                  <a:pt x="125" y="13"/>
                </a:lnTo>
                <a:lnTo>
                  <a:pt x="138" y="13"/>
                </a:lnTo>
                <a:lnTo>
                  <a:pt x="138" y="76"/>
                </a:lnTo>
                <a:lnTo>
                  <a:pt x="125" y="76"/>
                </a:lnTo>
                <a:lnTo>
                  <a:pt x="125" y="89"/>
                </a:lnTo>
                <a:lnTo>
                  <a:pt x="110" y="89"/>
                </a:lnTo>
                <a:lnTo>
                  <a:pt x="110" y="102"/>
                </a:lnTo>
                <a:lnTo>
                  <a:pt x="13" y="102"/>
                </a:lnTo>
                <a:lnTo>
                  <a:pt x="13" y="76"/>
                </a:lnTo>
                <a:lnTo>
                  <a:pt x="0" y="76"/>
                </a:lnTo>
                <a:lnTo>
                  <a:pt x="0" y="38"/>
                </a:lnTo>
                <a:lnTo>
                  <a:pt x="13" y="38"/>
                </a:lnTo>
                <a:lnTo>
                  <a:pt x="13" y="26"/>
                </a:lnTo>
                <a:lnTo>
                  <a:pt x="28" y="26"/>
                </a:lnTo>
                <a:lnTo>
                  <a:pt x="28" y="13"/>
                </a:lnTo>
                <a:lnTo>
                  <a:pt x="41" y="13"/>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4" name="Freeform 26"/>
          <p:cNvSpPr>
            <a:spLocks/>
          </p:cNvSpPr>
          <p:nvPr/>
        </p:nvSpPr>
        <p:spPr bwMode="auto">
          <a:xfrm>
            <a:off x="8624887" y="3290888"/>
            <a:ext cx="19050" cy="17462"/>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55" name="Freeform 27"/>
          <p:cNvSpPr>
            <a:spLocks/>
          </p:cNvSpPr>
          <p:nvPr/>
        </p:nvSpPr>
        <p:spPr bwMode="auto">
          <a:xfrm>
            <a:off x="8042275" y="3354388"/>
            <a:ext cx="131762" cy="57150"/>
          </a:xfrm>
          <a:custGeom>
            <a:avLst/>
            <a:gdLst>
              <a:gd name="T0" fmla="*/ 2147483647 w 83"/>
              <a:gd name="T1" fmla="*/ 0 h 36"/>
              <a:gd name="T2" fmla="*/ 2147483647 w 83"/>
              <a:gd name="T3" fmla="*/ 0 h 36"/>
              <a:gd name="T4" fmla="*/ 2147483647 w 83"/>
              <a:gd name="T5" fmla="*/ 2147483647 h 36"/>
              <a:gd name="T6" fmla="*/ 2147483647 w 83"/>
              <a:gd name="T7" fmla="*/ 2147483647 h 36"/>
              <a:gd name="T8" fmla="*/ 2147483647 w 83"/>
              <a:gd name="T9" fmla="*/ 2147483647 h 36"/>
              <a:gd name="T10" fmla="*/ 2147483647 w 83"/>
              <a:gd name="T11" fmla="*/ 2147483647 h 36"/>
              <a:gd name="T12" fmla="*/ 2147483647 w 83"/>
              <a:gd name="T13" fmla="*/ 2147483647 h 36"/>
              <a:gd name="T14" fmla="*/ 0 w 83"/>
              <a:gd name="T15" fmla="*/ 2147483647 h 36"/>
              <a:gd name="T16" fmla="*/ 0 w 83"/>
              <a:gd name="T17" fmla="*/ 2147483647 h 36"/>
              <a:gd name="T18" fmla="*/ 2147483647 w 83"/>
              <a:gd name="T19" fmla="*/ 2147483647 h 36"/>
              <a:gd name="T20" fmla="*/ 2147483647 w 83"/>
              <a:gd name="T21" fmla="*/ 2147483647 h 36"/>
              <a:gd name="T22" fmla="*/ 2147483647 w 83"/>
              <a:gd name="T23" fmla="*/ 2147483647 h 36"/>
              <a:gd name="T24" fmla="*/ 2147483647 w 83"/>
              <a:gd name="T25" fmla="*/ 0 h 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83"/>
              <a:gd name="T40" fmla="*/ 0 h 36"/>
              <a:gd name="T41" fmla="*/ 83 w 83"/>
              <a:gd name="T42" fmla="*/ 36 h 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83" h="36">
                <a:moveTo>
                  <a:pt x="41" y="0"/>
                </a:moveTo>
                <a:lnTo>
                  <a:pt x="82" y="0"/>
                </a:lnTo>
                <a:lnTo>
                  <a:pt x="82" y="12"/>
                </a:lnTo>
                <a:lnTo>
                  <a:pt x="69" y="12"/>
                </a:lnTo>
                <a:lnTo>
                  <a:pt x="69" y="24"/>
                </a:lnTo>
                <a:lnTo>
                  <a:pt x="27" y="24"/>
                </a:lnTo>
                <a:lnTo>
                  <a:pt x="27" y="35"/>
                </a:lnTo>
                <a:lnTo>
                  <a:pt x="0" y="35"/>
                </a:lnTo>
                <a:lnTo>
                  <a:pt x="0" y="24"/>
                </a:lnTo>
                <a:lnTo>
                  <a:pt x="13" y="24"/>
                </a:lnTo>
                <a:lnTo>
                  <a:pt x="13" y="12"/>
                </a:lnTo>
                <a:lnTo>
                  <a:pt x="41" y="12"/>
                </a:lnTo>
                <a:lnTo>
                  <a:pt x="41" y="0"/>
                </a:lnTo>
              </a:path>
            </a:pathLst>
          </a:custGeom>
          <a:solidFill>
            <a:srgbClr val="FFA584"/>
          </a:solidFill>
          <a:ln w="9525" cap="rnd">
            <a:noFill/>
            <a:round/>
            <a:headEnd type="none" w="sm" len="sm"/>
            <a:tailEnd type="none" w="sm" len="sm"/>
          </a:ln>
        </p:spPr>
        <p:txBody>
          <a:bodyPr/>
          <a:lstStyle/>
          <a:p>
            <a:endParaRPr lang="en-GB"/>
          </a:p>
        </p:txBody>
      </p:sp>
      <p:sp>
        <p:nvSpPr>
          <p:cNvPr id="22556" name="Freeform 28"/>
          <p:cNvSpPr>
            <a:spLocks/>
          </p:cNvSpPr>
          <p:nvPr/>
        </p:nvSpPr>
        <p:spPr bwMode="auto">
          <a:xfrm>
            <a:off x="6542087" y="3457575"/>
            <a:ext cx="712788" cy="952500"/>
          </a:xfrm>
          <a:custGeom>
            <a:avLst/>
            <a:gdLst>
              <a:gd name="T0" fmla="*/ 2147483647 w 449"/>
              <a:gd name="T1" fmla="*/ 0 h 600"/>
              <a:gd name="T2" fmla="*/ 2147483647 w 449"/>
              <a:gd name="T3" fmla="*/ 2147483647 h 600"/>
              <a:gd name="T4" fmla="*/ 2147483647 w 449"/>
              <a:gd name="T5" fmla="*/ 2147483647 h 600"/>
              <a:gd name="T6" fmla="*/ 2147483647 w 449"/>
              <a:gd name="T7" fmla="*/ 2147483647 h 600"/>
              <a:gd name="T8" fmla="*/ 2147483647 w 449"/>
              <a:gd name="T9" fmla="*/ 2147483647 h 600"/>
              <a:gd name="T10" fmla="*/ 2147483647 w 449"/>
              <a:gd name="T11" fmla="*/ 2147483647 h 600"/>
              <a:gd name="T12" fmla="*/ 2147483647 w 449"/>
              <a:gd name="T13" fmla="*/ 2147483647 h 600"/>
              <a:gd name="T14" fmla="*/ 2147483647 w 449"/>
              <a:gd name="T15" fmla="*/ 2147483647 h 600"/>
              <a:gd name="T16" fmla="*/ 2147483647 w 449"/>
              <a:gd name="T17" fmla="*/ 2147483647 h 600"/>
              <a:gd name="T18" fmla="*/ 2147483647 w 449"/>
              <a:gd name="T19" fmla="*/ 2147483647 h 600"/>
              <a:gd name="T20" fmla="*/ 2147483647 w 449"/>
              <a:gd name="T21" fmla="*/ 2147483647 h 600"/>
              <a:gd name="T22" fmla="*/ 2147483647 w 449"/>
              <a:gd name="T23" fmla="*/ 2147483647 h 600"/>
              <a:gd name="T24" fmla="*/ 2147483647 w 449"/>
              <a:gd name="T25" fmla="*/ 2147483647 h 600"/>
              <a:gd name="T26" fmla="*/ 2147483647 w 449"/>
              <a:gd name="T27" fmla="*/ 2147483647 h 600"/>
              <a:gd name="T28" fmla="*/ 2147483647 w 449"/>
              <a:gd name="T29" fmla="*/ 2147483647 h 600"/>
              <a:gd name="T30" fmla="*/ 2147483647 w 449"/>
              <a:gd name="T31" fmla="*/ 2147483647 h 600"/>
              <a:gd name="T32" fmla="*/ 2147483647 w 449"/>
              <a:gd name="T33" fmla="*/ 2147483647 h 600"/>
              <a:gd name="T34" fmla="*/ 2147483647 w 449"/>
              <a:gd name="T35" fmla="*/ 2147483647 h 600"/>
              <a:gd name="T36" fmla="*/ 2147483647 w 449"/>
              <a:gd name="T37" fmla="*/ 2147483647 h 600"/>
              <a:gd name="T38" fmla="*/ 2147483647 w 449"/>
              <a:gd name="T39" fmla="*/ 2147483647 h 600"/>
              <a:gd name="T40" fmla="*/ 2147483647 w 449"/>
              <a:gd name="T41" fmla="*/ 2147483647 h 600"/>
              <a:gd name="T42" fmla="*/ 2147483647 w 449"/>
              <a:gd name="T43" fmla="*/ 2147483647 h 600"/>
              <a:gd name="T44" fmla="*/ 2147483647 w 449"/>
              <a:gd name="T45" fmla="*/ 2147483647 h 600"/>
              <a:gd name="T46" fmla="*/ 2147483647 w 449"/>
              <a:gd name="T47" fmla="*/ 2147483647 h 600"/>
              <a:gd name="T48" fmla="*/ 2147483647 w 449"/>
              <a:gd name="T49" fmla="*/ 2147483647 h 600"/>
              <a:gd name="T50" fmla="*/ 2147483647 w 449"/>
              <a:gd name="T51" fmla="*/ 2147483647 h 600"/>
              <a:gd name="T52" fmla="*/ 2147483647 w 449"/>
              <a:gd name="T53" fmla="*/ 2147483647 h 600"/>
              <a:gd name="T54" fmla="*/ 2147483647 w 449"/>
              <a:gd name="T55" fmla="*/ 2147483647 h 600"/>
              <a:gd name="T56" fmla="*/ 0 w 449"/>
              <a:gd name="T57" fmla="*/ 2147483647 h 600"/>
              <a:gd name="T58" fmla="*/ 2147483647 w 449"/>
              <a:gd name="T59" fmla="*/ 2147483647 h 600"/>
              <a:gd name="T60" fmla="*/ 2147483647 w 449"/>
              <a:gd name="T61" fmla="*/ 2147483647 h 600"/>
              <a:gd name="T62" fmla="*/ 2147483647 w 449"/>
              <a:gd name="T63" fmla="*/ 2147483647 h 600"/>
              <a:gd name="T64" fmla="*/ 2147483647 w 449"/>
              <a:gd name="T65" fmla="*/ 2147483647 h 600"/>
              <a:gd name="T66" fmla="*/ 2147483647 w 449"/>
              <a:gd name="T67" fmla="*/ 2147483647 h 600"/>
              <a:gd name="T68" fmla="*/ 2147483647 w 449"/>
              <a:gd name="T69" fmla="*/ 2147483647 h 600"/>
              <a:gd name="T70" fmla="*/ 2147483647 w 449"/>
              <a:gd name="T71" fmla="*/ 2147483647 h 600"/>
              <a:gd name="T72" fmla="*/ 2147483647 w 449"/>
              <a:gd name="T73" fmla="*/ 2147483647 h 600"/>
              <a:gd name="T74" fmla="*/ 2147483647 w 449"/>
              <a:gd name="T75" fmla="*/ 2147483647 h 600"/>
              <a:gd name="T76" fmla="*/ 2147483647 w 449"/>
              <a:gd name="T77" fmla="*/ 2147483647 h 600"/>
              <a:gd name="T78" fmla="*/ 2147483647 w 449"/>
              <a:gd name="T79" fmla="*/ 2147483647 h 600"/>
              <a:gd name="T80" fmla="*/ 2147483647 w 449"/>
              <a:gd name="T81" fmla="*/ 2147483647 h 600"/>
              <a:gd name="T82" fmla="*/ 2147483647 w 449"/>
              <a:gd name="T83" fmla="*/ 2147483647 h 600"/>
              <a:gd name="T84" fmla="*/ 2147483647 w 449"/>
              <a:gd name="T85" fmla="*/ 2147483647 h 600"/>
              <a:gd name="T86" fmla="*/ 2147483647 w 449"/>
              <a:gd name="T87" fmla="*/ 2147483647 h 600"/>
              <a:gd name="T88" fmla="*/ 2147483647 w 449"/>
              <a:gd name="T89" fmla="*/ 2147483647 h 600"/>
              <a:gd name="T90" fmla="*/ 2147483647 w 449"/>
              <a:gd name="T91" fmla="*/ 2147483647 h 600"/>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449"/>
              <a:gd name="T139" fmla="*/ 0 h 600"/>
              <a:gd name="T140" fmla="*/ 449 w 449"/>
              <a:gd name="T141" fmla="*/ 600 h 600"/>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449" h="600">
                <a:moveTo>
                  <a:pt x="210" y="0"/>
                </a:moveTo>
                <a:lnTo>
                  <a:pt x="252" y="0"/>
                </a:lnTo>
                <a:lnTo>
                  <a:pt x="252" y="13"/>
                </a:lnTo>
                <a:lnTo>
                  <a:pt x="279" y="13"/>
                </a:lnTo>
                <a:lnTo>
                  <a:pt x="279" y="26"/>
                </a:lnTo>
                <a:lnTo>
                  <a:pt x="293" y="26"/>
                </a:lnTo>
                <a:lnTo>
                  <a:pt x="293" y="260"/>
                </a:lnTo>
                <a:lnTo>
                  <a:pt x="308" y="260"/>
                </a:lnTo>
                <a:lnTo>
                  <a:pt x="308" y="248"/>
                </a:lnTo>
                <a:lnTo>
                  <a:pt x="336" y="248"/>
                </a:lnTo>
                <a:lnTo>
                  <a:pt x="336" y="260"/>
                </a:lnTo>
                <a:lnTo>
                  <a:pt x="350" y="260"/>
                </a:lnTo>
                <a:lnTo>
                  <a:pt x="350" y="248"/>
                </a:lnTo>
                <a:lnTo>
                  <a:pt x="363" y="248"/>
                </a:lnTo>
                <a:lnTo>
                  <a:pt x="363" y="260"/>
                </a:lnTo>
                <a:lnTo>
                  <a:pt x="378" y="260"/>
                </a:lnTo>
                <a:lnTo>
                  <a:pt x="378" y="313"/>
                </a:lnTo>
                <a:lnTo>
                  <a:pt x="392" y="313"/>
                </a:lnTo>
                <a:lnTo>
                  <a:pt x="392" y="273"/>
                </a:lnTo>
                <a:lnTo>
                  <a:pt x="406" y="273"/>
                </a:lnTo>
                <a:lnTo>
                  <a:pt x="406" y="299"/>
                </a:lnTo>
                <a:lnTo>
                  <a:pt x="420" y="299"/>
                </a:lnTo>
                <a:lnTo>
                  <a:pt x="420" y="325"/>
                </a:lnTo>
                <a:lnTo>
                  <a:pt x="433" y="325"/>
                </a:lnTo>
                <a:lnTo>
                  <a:pt x="433" y="351"/>
                </a:lnTo>
                <a:lnTo>
                  <a:pt x="448" y="351"/>
                </a:lnTo>
                <a:lnTo>
                  <a:pt x="448" y="455"/>
                </a:lnTo>
                <a:lnTo>
                  <a:pt x="433" y="455"/>
                </a:lnTo>
                <a:lnTo>
                  <a:pt x="433" y="469"/>
                </a:lnTo>
                <a:lnTo>
                  <a:pt x="420" y="469"/>
                </a:lnTo>
                <a:lnTo>
                  <a:pt x="420" y="482"/>
                </a:lnTo>
                <a:lnTo>
                  <a:pt x="392" y="482"/>
                </a:lnTo>
                <a:lnTo>
                  <a:pt x="392" y="495"/>
                </a:lnTo>
                <a:lnTo>
                  <a:pt x="363" y="495"/>
                </a:lnTo>
                <a:lnTo>
                  <a:pt x="363" y="508"/>
                </a:lnTo>
                <a:lnTo>
                  <a:pt x="350" y="508"/>
                </a:lnTo>
                <a:lnTo>
                  <a:pt x="350" y="521"/>
                </a:lnTo>
                <a:lnTo>
                  <a:pt x="308" y="521"/>
                </a:lnTo>
                <a:lnTo>
                  <a:pt x="308" y="535"/>
                </a:lnTo>
                <a:lnTo>
                  <a:pt x="279" y="535"/>
                </a:lnTo>
                <a:lnTo>
                  <a:pt x="279" y="548"/>
                </a:lnTo>
                <a:lnTo>
                  <a:pt x="252" y="548"/>
                </a:lnTo>
                <a:lnTo>
                  <a:pt x="252" y="559"/>
                </a:lnTo>
                <a:lnTo>
                  <a:pt x="224" y="559"/>
                </a:lnTo>
                <a:lnTo>
                  <a:pt x="224" y="572"/>
                </a:lnTo>
                <a:lnTo>
                  <a:pt x="168" y="572"/>
                </a:lnTo>
                <a:lnTo>
                  <a:pt x="168" y="586"/>
                </a:lnTo>
                <a:lnTo>
                  <a:pt x="112" y="586"/>
                </a:lnTo>
                <a:lnTo>
                  <a:pt x="112" y="599"/>
                </a:lnTo>
                <a:lnTo>
                  <a:pt x="55" y="599"/>
                </a:lnTo>
                <a:lnTo>
                  <a:pt x="55" y="586"/>
                </a:lnTo>
                <a:lnTo>
                  <a:pt x="41" y="586"/>
                </a:lnTo>
                <a:lnTo>
                  <a:pt x="41" y="572"/>
                </a:lnTo>
                <a:lnTo>
                  <a:pt x="28" y="572"/>
                </a:lnTo>
                <a:lnTo>
                  <a:pt x="28" y="548"/>
                </a:lnTo>
                <a:lnTo>
                  <a:pt x="13" y="548"/>
                </a:lnTo>
                <a:lnTo>
                  <a:pt x="13" y="508"/>
                </a:lnTo>
                <a:lnTo>
                  <a:pt x="0" y="508"/>
                </a:lnTo>
                <a:lnTo>
                  <a:pt x="0" y="417"/>
                </a:lnTo>
                <a:lnTo>
                  <a:pt x="13" y="417"/>
                </a:lnTo>
                <a:lnTo>
                  <a:pt x="13" y="390"/>
                </a:lnTo>
                <a:lnTo>
                  <a:pt x="28" y="390"/>
                </a:lnTo>
                <a:lnTo>
                  <a:pt x="28" y="378"/>
                </a:lnTo>
                <a:lnTo>
                  <a:pt x="70" y="378"/>
                </a:lnTo>
                <a:lnTo>
                  <a:pt x="70" y="364"/>
                </a:lnTo>
                <a:lnTo>
                  <a:pt x="55" y="364"/>
                </a:lnTo>
                <a:lnTo>
                  <a:pt x="55" y="325"/>
                </a:lnTo>
                <a:lnTo>
                  <a:pt x="70" y="325"/>
                </a:lnTo>
                <a:lnTo>
                  <a:pt x="70" y="313"/>
                </a:lnTo>
                <a:lnTo>
                  <a:pt x="83" y="313"/>
                </a:lnTo>
                <a:lnTo>
                  <a:pt x="83" y="299"/>
                </a:lnTo>
                <a:lnTo>
                  <a:pt x="139" y="299"/>
                </a:lnTo>
                <a:lnTo>
                  <a:pt x="139" y="286"/>
                </a:lnTo>
                <a:lnTo>
                  <a:pt x="112" y="286"/>
                </a:lnTo>
                <a:lnTo>
                  <a:pt x="112" y="273"/>
                </a:lnTo>
                <a:lnTo>
                  <a:pt x="125" y="273"/>
                </a:lnTo>
                <a:lnTo>
                  <a:pt x="125" y="260"/>
                </a:lnTo>
                <a:lnTo>
                  <a:pt x="139" y="260"/>
                </a:lnTo>
                <a:lnTo>
                  <a:pt x="139" y="248"/>
                </a:lnTo>
                <a:lnTo>
                  <a:pt x="195" y="248"/>
                </a:lnTo>
                <a:lnTo>
                  <a:pt x="195" y="235"/>
                </a:lnTo>
                <a:lnTo>
                  <a:pt x="168" y="235"/>
                </a:lnTo>
                <a:lnTo>
                  <a:pt x="168" y="195"/>
                </a:lnTo>
                <a:lnTo>
                  <a:pt x="154" y="195"/>
                </a:lnTo>
                <a:lnTo>
                  <a:pt x="154" y="143"/>
                </a:lnTo>
                <a:lnTo>
                  <a:pt x="168" y="143"/>
                </a:lnTo>
                <a:lnTo>
                  <a:pt x="168" y="65"/>
                </a:lnTo>
                <a:lnTo>
                  <a:pt x="182" y="65"/>
                </a:lnTo>
                <a:lnTo>
                  <a:pt x="182" y="40"/>
                </a:lnTo>
                <a:lnTo>
                  <a:pt x="195" y="40"/>
                </a:lnTo>
                <a:lnTo>
                  <a:pt x="195" y="13"/>
                </a:lnTo>
                <a:lnTo>
                  <a:pt x="210" y="13"/>
                </a:lnTo>
                <a:lnTo>
                  <a:pt x="210" y="0"/>
                </a:lnTo>
              </a:path>
            </a:pathLst>
          </a:custGeom>
          <a:solidFill>
            <a:srgbClr val="FFA584"/>
          </a:solidFill>
          <a:ln w="9525" cap="rnd">
            <a:noFill/>
            <a:round/>
            <a:headEnd type="none" w="sm" len="sm"/>
            <a:tailEnd type="none" w="sm" len="sm"/>
          </a:ln>
        </p:spPr>
        <p:txBody>
          <a:bodyPr/>
          <a:lstStyle/>
          <a:p>
            <a:endParaRPr lang="en-GB"/>
          </a:p>
        </p:txBody>
      </p:sp>
      <p:sp>
        <p:nvSpPr>
          <p:cNvPr id="22557" name="Freeform 29"/>
          <p:cNvSpPr>
            <a:spLocks/>
          </p:cNvSpPr>
          <p:nvPr/>
        </p:nvSpPr>
        <p:spPr bwMode="auto">
          <a:xfrm>
            <a:off x="8647112" y="3457576"/>
            <a:ext cx="109538" cy="163513"/>
          </a:xfrm>
          <a:custGeom>
            <a:avLst/>
            <a:gdLst>
              <a:gd name="T0" fmla="*/ 2147483647 w 69"/>
              <a:gd name="T1" fmla="*/ 0 h 103"/>
              <a:gd name="T2" fmla="*/ 2147483647 w 69"/>
              <a:gd name="T3" fmla="*/ 0 h 103"/>
              <a:gd name="T4" fmla="*/ 2147483647 w 69"/>
              <a:gd name="T5" fmla="*/ 2147483647 h 103"/>
              <a:gd name="T6" fmla="*/ 2147483647 w 69"/>
              <a:gd name="T7" fmla="*/ 2147483647 h 103"/>
              <a:gd name="T8" fmla="*/ 2147483647 w 69"/>
              <a:gd name="T9" fmla="*/ 2147483647 h 103"/>
              <a:gd name="T10" fmla="*/ 2147483647 w 69"/>
              <a:gd name="T11" fmla="*/ 2147483647 h 103"/>
              <a:gd name="T12" fmla="*/ 2147483647 w 69"/>
              <a:gd name="T13" fmla="*/ 2147483647 h 103"/>
              <a:gd name="T14" fmla="*/ 2147483647 w 69"/>
              <a:gd name="T15" fmla="*/ 2147483647 h 103"/>
              <a:gd name="T16" fmla="*/ 2147483647 w 69"/>
              <a:gd name="T17" fmla="*/ 2147483647 h 103"/>
              <a:gd name="T18" fmla="*/ 2147483647 w 69"/>
              <a:gd name="T19" fmla="*/ 2147483647 h 103"/>
              <a:gd name="T20" fmla="*/ 2147483647 w 69"/>
              <a:gd name="T21" fmla="*/ 2147483647 h 103"/>
              <a:gd name="T22" fmla="*/ 2147483647 w 69"/>
              <a:gd name="T23" fmla="*/ 2147483647 h 103"/>
              <a:gd name="T24" fmla="*/ 2147483647 w 69"/>
              <a:gd name="T25" fmla="*/ 2147483647 h 103"/>
              <a:gd name="T26" fmla="*/ 2147483647 w 69"/>
              <a:gd name="T27" fmla="*/ 2147483647 h 103"/>
              <a:gd name="T28" fmla="*/ 2147483647 w 69"/>
              <a:gd name="T29" fmla="*/ 2147483647 h 103"/>
              <a:gd name="T30" fmla="*/ 2147483647 w 69"/>
              <a:gd name="T31" fmla="*/ 2147483647 h 103"/>
              <a:gd name="T32" fmla="*/ 2147483647 w 69"/>
              <a:gd name="T33" fmla="*/ 2147483647 h 103"/>
              <a:gd name="T34" fmla="*/ 2147483647 w 69"/>
              <a:gd name="T35" fmla="*/ 2147483647 h 103"/>
              <a:gd name="T36" fmla="*/ 2147483647 w 69"/>
              <a:gd name="T37" fmla="*/ 2147483647 h 103"/>
              <a:gd name="T38" fmla="*/ 2147483647 w 69"/>
              <a:gd name="T39" fmla="*/ 2147483647 h 103"/>
              <a:gd name="T40" fmla="*/ 2147483647 w 69"/>
              <a:gd name="T41" fmla="*/ 2147483647 h 103"/>
              <a:gd name="T42" fmla="*/ 0 w 69"/>
              <a:gd name="T43" fmla="*/ 2147483647 h 103"/>
              <a:gd name="T44" fmla="*/ 0 w 69"/>
              <a:gd name="T45" fmla="*/ 2147483647 h 103"/>
              <a:gd name="T46" fmla="*/ 2147483647 w 69"/>
              <a:gd name="T47" fmla="*/ 2147483647 h 103"/>
              <a:gd name="T48" fmla="*/ 2147483647 w 69"/>
              <a:gd name="T49" fmla="*/ 0 h 10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9"/>
              <a:gd name="T76" fmla="*/ 0 h 103"/>
              <a:gd name="T77" fmla="*/ 69 w 69"/>
              <a:gd name="T78" fmla="*/ 103 h 10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9" h="103">
                <a:moveTo>
                  <a:pt x="15" y="0"/>
                </a:moveTo>
                <a:lnTo>
                  <a:pt x="27" y="0"/>
                </a:lnTo>
                <a:lnTo>
                  <a:pt x="27" y="12"/>
                </a:lnTo>
                <a:lnTo>
                  <a:pt x="15" y="12"/>
                </a:lnTo>
                <a:lnTo>
                  <a:pt x="15" y="26"/>
                </a:lnTo>
                <a:lnTo>
                  <a:pt x="27" y="26"/>
                </a:lnTo>
                <a:lnTo>
                  <a:pt x="27" y="51"/>
                </a:lnTo>
                <a:lnTo>
                  <a:pt x="40" y="51"/>
                </a:lnTo>
                <a:lnTo>
                  <a:pt x="40" y="63"/>
                </a:lnTo>
                <a:lnTo>
                  <a:pt x="54" y="63"/>
                </a:lnTo>
                <a:lnTo>
                  <a:pt x="54" y="76"/>
                </a:lnTo>
                <a:lnTo>
                  <a:pt x="68" y="76"/>
                </a:lnTo>
                <a:lnTo>
                  <a:pt x="68" y="102"/>
                </a:lnTo>
                <a:lnTo>
                  <a:pt x="54" y="102"/>
                </a:lnTo>
                <a:lnTo>
                  <a:pt x="54" y="76"/>
                </a:lnTo>
                <a:lnTo>
                  <a:pt x="40" y="76"/>
                </a:lnTo>
                <a:lnTo>
                  <a:pt x="40" y="63"/>
                </a:lnTo>
                <a:lnTo>
                  <a:pt x="27" y="63"/>
                </a:lnTo>
                <a:lnTo>
                  <a:pt x="27" y="51"/>
                </a:lnTo>
                <a:lnTo>
                  <a:pt x="15" y="51"/>
                </a:lnTo>
                <a:lnTo>
                  <a:pt x="15" y="26"/>
                </a:lnTo>
                <a:lnTo>
                  <a:pt x="0" y="26"/>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58" name="Freeform 30"/>
          <p:cNvSpPr>
            <a:spLocks/>
          </p:cNvSpPr>
          <p:nvPr/>
        </p:nvSpPr>
        <p:spPr bwMode="auto">
          <a:xfrm>
            <a:off x="7481887" y="3478214"/>
            <a:ext cx="63500" cy="58737"/>
          </a:xfrm>
          <a:custGeom>
            <a:avLst/>
            <a:gdLst>
              <a:gd name="T0" fmla="*/ 2147483647 w 40"/>
              <a:gd name="T1" fmla="*/ 0 h 37"/>
              <a:gd name="T2" fmla="*/ 2147483647 w 40"/>
              <a:gd name="T3" fmla="*/ 0 h 37"/>
              <a:gd name="T4" fmla="*/ 2147483647 w 40"/>
              <a:gd name="T5" fmla="*/ 2147483647 h 37"/>
              <a:gd name="T6" fmla="*/ 2147483647 w 40"/>
              <a:gd name="T7" fmla="*/ 2147483647 h 37"/>
              <a:gd name="T8" fmla="*/ 2147483647 w 40"/>
              <a:gd name="T9" fmla="*/ 2147483647 h 37"/>
              <a:gd name="T10" fmla="*/ 0 w 40"/>
              <a:gd name="T11" fmla="*/ 2147483647 h 37"/>
              <a:gd name="T12" fmla="*/ 0 w 40"/>
              <a:gd name="T13" fmla="*/ 2147483647 h 37"/>
              <a:gd name="T14" fmla="*/ 2147483647 w 40"/>
              <a:gd name="T15" fmla="*/ 2147483647 h 37"/>
              <a:gd name="T16" fmla="*/ 2147483647 w 40"/>
              <a:gd name="T17" fmla="*/ 0 h 3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0"/>
              <a:gd name="T28" fmla="*/ 0 h 37"/>
              <a:gd name="T29" fmla="*/ 40 w 40"/>
              <a:gd name="T30" fmla="*/ 37 h 3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0" h="37">
                <a:moveTo>
                  <a:pt x="13" y="0"/>
                </a:moveTo>
                <a:lnTo>
                  <a:pt x="39" y="0"/>
                </a:lnTo>
                <a:lnTo>
                  <a:pt x="39" y="12"/>
                </a:lnTo>
                <a:lnTo>
                  <a:pt x="13" y="12"/>
                </a:lnTo>
                <a:lnTo>
                  <a:pt x="13" y="36"/>
                </a:lnTo>
                <a:lnTo>
                  <a:pt x="0" y="36"/>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59" name="Freeform 31"/>
          <p:cNvSpPr>
            <a:spLocks/>
          </p:cNvSpPr>
          <p:nvPr/>
        </p:nvSpPr>
        <p:spPr bwMode="auto">
          <a:xfrm>
            <a:off x="7524750" y="3603626"/>
            <a:ext cx="44450" cy="100013"/>
          </a:xfrm>
          <a:custGeom>
            <a:avLst/>
            <a:gdLst>
              <a:gd name="T0" fmla="*/ 2147483647 w 28"/>
              <a:gd name="T1" fmla="*/ 0 h 63"/>
              <a:gd name="T2" fmla="*/ 2147483647 w 28"/>
              <a:gd name="T3" fmla="*/ 0 h 63"/>
              <a:gd name="T4" fmla="*/ 2147483647 w 28"/>
              <a:gd name="T5" fmla="*/ 2147483647 h 63"/>
              <a:gd name="T6" fmla="*/ 2147483647 w 28"/>
              <a:gd name="T7" fmla="*/ 2147483647 h 63"/>
              <a:gd name="T8" fmla="*/ 2147483647 w 28"/>
              <a:gd name="T9" fmla="*/ 2147483647 h 63"/>
              <a:gd name="T10" fmla="*/ 0 w 28"/>
              <a:gd name="T11" fmla="*/ 2147483647 h 63"/>
              <a:gd name="T12" fmla="*/ 0 w 28"/>
              <a:gd name="T13" fmla="*/ 2147483647 h 63"/>
              <a:gd name="T14" fmla="*/ 2147483647 w 28"/>
              <a:gd name="T15" fmla="*/ 2147483647 h 63"/>
              <a:gd name="T16" fmla="*/ 2147483647 w 28"/>
              <a:gd name="T17" fmla="*/ 2147483647 h 63"/>
              <a:gd name="T18" fmla="*/ 2147483647 w 28"/>
              <a:gd name="T19" fmla="*/ 0 h 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8"/>
              <a:gd name="T31" fmla="*/ 0 h 63"/>
              <a:gd name="T32" fmla="*/ 28 w 28"/>
              <a:gd name="T33" fmla="*/ 63 h 6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8" h="63">
                <a:moveTo>
                  <a:pt x="14" y="0"/>
                </a:moveTo>
                <a:lnTo>
                  <a:pt x="27" y="0"/>
                </a:lnTo>
                <a:lnTo>
                  <a:pt x="27" y="25"/>
                </a:lnTo>
                <a:lnTo>
                  <a:pt x="14" y="25"/>
                </a:lnTo>
                <a:lnTo>
                  <a:pt x="14" y="62"/>
                </a:lnTo>
                <a:lnTo>
                  <a:pt x="0" y="62"/>
                </a:lnTo>
                <a:lnTo>
                  <a:pt x="0" y="25"/>
                </a:lnTo>
                <a:lnTo>
                  <a:pt x="14" y="25"/>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60" name="Freeform 32"/>
          <p:cNvSpPr>
            <a:spLocks/>
          </p:cNvSpPr>
          <p:nvPr/>
        </p:nvSpPr>
        <p:spPr bwMode="auto">
          <a:xfrm>
            <a:off x="8782050" y="3644901"/>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1" name="Freeform 33"/>
          <p:cNvSpPr>
            <a:spLocks/>
          </p:cNvSpPr>
          <p:nvPr/>
        </p:nvSpPr>
        <p:spPr bwMode="auto">
          <a:xfrm>
            <a:off x="7794626" y="3748088"/>
            <a:ext cx="669925" cy="163512"/>
          </a:xfrm>
          <a:custGeom>
            <a:avLst/>
            <a:gdLst>
              <a:gd name="T0" fmla="*/ 2147483647 w 422"/>
              <a:gd name="T1" fmla="*/ 0 h 103"/>
              <a:gd name="T2" fmla="*/ 2147483647 w 422"/>
              <a:gd name="T3" fmla="*/ 2147483647 h 103"/>
              <a:gd name="T4" fmla="*/ 2147483647 w 422"/>
              <a:gd name="T5" fmla="*/ 2147483647 h 103"/>
              <a:gd name="T6" fmla="*/ 2147483647 w 422"/>
              <a:gd name="T7" fmla="*/ 2147483647 h 103"/>
              <a:gd name="T8" fmla="*/ 2147483647 w 422"/>
              <a:gd name="T9" fmla="*/ 2147483647 h 103"/>
              <a:gd name="T10" fmla="*/ 2147483647 w 422"/>
              <a:gd name="T11" fmla="*/ 2147483647 h 103"/>
              <a:gd name="T12" fmla="*/ 2147483647 w 422"/>
              <a:gd name="T13" fmla="*/ 2147483647 h 103"/>
              <a:gd name="T14" fmla="*/ 2147483647 w 422"/>
              <a:gd name="T15" fmla="*/ 2147483647 h 103"/>
              <a:gd name="T16" fmla="*/ 2147483647 w 422"/>
              <a:gd name="T17" fmla="*/ 2147483647 h 103"/>
              <a:gd name="T18" fmla="*/ 2147483647 w 422"/>
              <a:gd name="T19" fmla="*/ 2147483647 h 103"/>
              <a:gd name="T20" fmla="*/ 2147483647 w 422"/>
              <a:gd name="T21" fmla="*/ 2147483647 h 103"/>
              <a:gd name="T22" fmla="*/ 2147483647 w 422"/>
              <a:gd name="T23" fmla="*/ 0 h 103"/>
              <a:gd name="T24" fmla="*/ 2147483647 w 422"/>
              <a:gd name="T25" fmla="*/ 2147483647 h 103"/>
              <a:gd name="T26" fmla="*/ 2147483647 w 422"/>
              <a:gd name="T27" fmla="*/ 2147483647 h 103"/>
              <a:gd name="T28" fmla="*/ 2147483647 w 422"/>
              <a:gd name="T29" fmla="*/ 2147483647 h 103"/>
              <a:gd name="T30" fmla="*/ 2147483647 w 422"/>
              <a:gd name="T31" fmla="*/ 2147483647 h 103"/>
              <a:gd name="T32" fmla="*/ 2147483647 w 422"/>
              <a:gd name="T33" fmla="*/ 2147483647 h 103"/>
              <a:gd name="T34" fmla="*/ 2147483647 w 422"/>
              <a:gd name="T35" fmla="*/ 2147483647 h 103"/>
              <a:gd name="T36" fmla="*/ 2147483647 w 422"/>
              <a:gd name="T37" fmla="*/ 2147483647 h 103"/>
              <a:gd name="T38" fmla="*/ 2147483647 w 422"/>
              <a:gd name="T39" fmla="*/ 2147483647 h 103"/>
              <a:gd name="T40" fmla="*/ 2147483647 w 422"/>
              <a:gd name="T41" fmla="*/ 2147483647 h 103"/>
              <a:gd name="T42" fmla="*/ 2147483647 w 422"/>
              <a:gd name="T43" fmla="*/ 2147483647 h 103"/>
              <a:gd name="T44" fmla="*/ 2147483647 w 422"/>
              <a:gd name="T45" fmla="*/ 2147483647 h 103"/>
              <a:gd name="T46" fmla="*/ 2147483647 w 422"/>
              <a:gd name="T47" fmla="*/ 2147483647 h 103"/>
              <a:gd name="T48" fmla="*/ 2147483647 w 422"/>
              <a:gd name="T49" fmla="*/ 2147483647 h 103"/>
              <a:gd name="T50" fmla="*/ 2147483647 w 422"/>
              <a:gd name="T51" fmla="*/ 2147483647 h 103"/>
              <a:gd name="T52" fmla="*/ 2147483647 w 422"/>
              <a:gd name="T53" fmla="*/ 2147483647 h 103"/>
              <a:gd name="T54" fmla="*/ 2147483647 w 422"/>
              <a:gd name="T55" fmla="*/ 2147483647 h 103"/>
              <a:gd name="T56" fmla="*/ 2147483647 w 422"/>
              <a:gd name="T57" fmla="*/ 2147483647 h 103"/>
              <a:gd name="T58" fmla="*/ 2147483647 w 422"/>
              <a:gd name="T59" fmla="*/ 2147483647 h 103"/>
              <a:gd name="T60" fmla="*/ 2147483647 w 422"/>
              <a:gd name="T61" fmla="*/ 2147483647 h 103"/>
              <a:gd name="T62" fmla="*/ 0 w 422"/>
              <a:gd name="T63" fmla="*/ 2147483647 h 103"/>
              <a:gd name="T64" fmla="*/ 2147483647 w 422"/>
              <a:gd name="T65" fmla="*/ 2147483647 h 103"/>
              <a:gd name="T66" fmla="*/ 2147483647 w 422"/>
              <a:gd name="T67" fmla="*/ 2147483647 h 103"/>
              <a:gd name="T68" fmla="*/ 2147483647 w 422"/>
              <a:gd name="T69" fmla="*/ 2147483647 h 103"/>
              <a:gd name="T70" fmla="*/ 2147483647 w 422"/>
              <a:gd name="T71" fmla="*/ 2147483647 h 103"/>
              <a:gd name="T72" fmla="*/ 2147483647 w 422"/>
              <a:gd name="T73" fmla="*/ 0 h 10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22"/>
              <a:gd name="T112" fmla="*/ 0 h 103"/>
              <a:gd name="T113" fmla="*/ 422 w 422"/>
              <a:gd name="T114" fmla="*/ 103 h 103"/>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22" h="103">
                <a:moveTo>
                  <a:pt x="71" y="0"/>
                </a:moveTo>
                <a:lnTo>
                  <a:pt x="86" y="0"/>
                </a:lnTo>
                <a:lnTo>
                  <a:pt x="86" y="26"/>
                </a:lnTo>
                <a:lnTo>
                  <a:pt x="71" y="26"/>
                </a:lnTo>
                <a:lnTo>
                  <a:pt x="71" y="39"/>
                </a:lnTo>
                <a:lnTo>
                  <a:pt x="86" y="39"/>
                </a:lnTo>
                <a:lnTo>
                  <a:pt x="86" y="51"/>
                </a:lnTo>
                <a:lnTo>
                  <a:pt x="99" y="51"/>
                </a:lnTo>
                <a:lnTo>
                  <a:pt x="99" y="64"/>
                </a:lnTo>
                <a:lnTo>
                  <a:pt x="127" y="64"/>
                </a:lnTo>
                <a:lnTo>
                  <a:pt x="127" y="77"/>
                </a:lnTo>
                <a:lnTo>
                  <a:pt x="155" y="77"/>
                </a:lnTo>
                <a:lnTo>
                  <a:pt x="155" y="90"/>
                </a:lnTo>
                <a:lnTo>
                  <a:pt x="253" y="90"/>
                </a:lnTo>
                <a:lnTo>
                  <a:pt x="253" y="77"/>
                </a:lnTo>
                <a:lnTo>
                  <a:pt x="295" y="77"/>
                </a:lnTo>
                <a:lnTo>
                  <a:pt x="295" y="64"/>
                </a:lnTo>
                <a:lnTo>
                  <a:pt x="309" y="64"/>
                </a:lnTo>
                <a:lnTo>
                  <a:pt x="309" y="51"/>
                </a:lnTo>
                <a:lnTo>
                  <a:pt x="323" y="51"/>
                </a:lnTo>
                <a:lnTo>
                  <a:pt x="323" y="39"/>
                </a:lnTo>
                <a:lnTo>
                  <a:pt x="337" y="39"/>
                </a:lnTo>
                <a:lnTo>
                  <a:pt x="337" y="0"/>
                </a:lnTo>
                <a:lnTo>
                  <a:pt x="351" y="0"/>
                </a:lnTo>
                <a:lnTo>
                  <a:pt x="351" y="39"/>
                </a:lnTo>
                <a:lnTo>
                  <a:pt x="366" y="39"/>
                </a:lnTo>
                <a:lnTo>
                  <a:pt x="366" y="51"/>
                </a:lnTo>
                <a:lnTo>
                  <a:pt x="380" y="51"/>
                </a:lnTo>
                <a:lnTo>
                  <a:pt x="380" y="64"/>
                </a:lnTo>
                <a:lnTo>
                  <a:pt x="421" y="64"/>
                </a:lnTo>
                <a:lnTo>
                  <a:pt x="421" y="77"/>
                </a:lnTo>
                <a:lnTo>
                  <a:pt x="380" y="77"/>
                </a:lnTo>
                <a:lnTo>
                  <a:pt x="380" y="64"/>
                </a:lnTo>
                <a:lnTo>
                  <a:pt x="366" y="64"/>
                </a:lnTo>
                <a:lnTo>
                  <a:pt x="366" y="51"/>
                </a:lnTo>
                <a:lnTo>
                  <a:pt x="351" y="51"/>
                </a:lnTo>
                <a:lnTo>
                  <a:pt x="351" y="39"/>
                </a:lnTo>
                <a:lnTo>
                  <a:pt x="337" y="39"/>
                </a:lnTo>
                <a:lnTo>
                  <a:pt x="337" y="51"/>
                </a:lnTo>
                <a:lnTo>
                  <a:pt x="323" y="51"/>
                </a:lnTo>
                <a:lnTo>
                  <a:pt x="323" y="64"/>
                </a:lnTo>
                <a:lnTo>
                  <a:pt x="309" y="64"/>
                </a:lnTo>
                <a:lnTo>
                  <a:pt x="309" y="77"/>
                </a:lnTo>
                <a:lnTo>
                  <a:pt x="295" y="77"/>
                </a:lnTo>
                <a:lnTo>
                  <a:pt x="295" y="90"/>
                </a:lnTo>
                <a:lnTo>
                  <a:pt x="253" y="90"/>
                </a:lnTo>
                <a:lnTo>
                  <a:pt x="253" y="102"/>
                </a:lnTo>
                <a:lnTo>
                  <a:pt x="155" y="102"/>
                </a:lnTo>
                <a:lnTo>
                  <a:pt x="155" y="90"/>
                </a:lnTo>
                <a:lnTo>
                  <a:pt x="127" y="90"/>
                </a:lnTo>
                <a:lnTo>
                  <a:pt x="127" y="77"/>
                </a:lnTo>
                <a:lnTo>
                  <a:pt x="99" y="77"/>
                </a:lnTo>
                <a:lnTo>
                  <a:pt x="99" y="64"/>
                </a:lnTo>
                <a:lnTo>
                  <a:pt x="86" y="64"/>
                </a:lnTo>
                <a:lnTo>
                  <a:pt x="86" y="51"/>
                </a:lnTo>
                <a:lnTo>
                  <a:pt x="71" y="51"/>
                </a:lnTo>
                <a:lnTo>
                  <a:pt x="71" y="39"/>
                </a:lnTo>
                <a:lnTo>
                  <a:pt x="57" y="39"/>
                </a:lnTo>
                <a:lnTo>
                  <a:pt x="57" y="51"/>
                </a:lnTo>
                <a:lnTo>
                  <a:pt x="43" y="51"/>
                </a:lnTo>
                <a:lnTo>
                  <a:pt x="43" y="64"/>
                </a:lnTo>
                <a:lnTo>
                  <a:pt x="29" y="64"/>
                </a:lnTo>
                <a:lnTo>
                  <a:pt x="29" y="77"/>
                </a:lnTo>
                <a:lnTo>
                  <a:pt x="0" y="77"/>
                </a:lnTo>
                <a:lnTo>
                  <a:pt x="0" y="64"/>
                </a:lnTo>
                <a:lnTo>
                  <a:pt x="29" y="64"/>
                </a:lnTo>
                <a:lnTo>
                  <a:pt x="29" y="51"/>
                </a:lnTo>
                <a:lnTo>
                  <a:pt x="43" y="51"/>
                </a:lnTo>
                <a:lnTo>
                  <a:pt x="43" y="39"/>
                </a:lnTo>
                <a:lnTo>
                  <a:pt x="57" y="39"/>
                </a:lnTo>
                <a:lnTo>
                  <a:pt x="57" y="26"/>
                </a:lnTo>
                <a:lnTo>
                  <a:pt x="71" y="26"/>
                </a:lnTo>
                <a:lnTo>
                  <a:pt x="71" y="12"/>
                </a:lnTo>
                <a:lnTo>
                  <a:pt x="71" y="0"/>
                </a:lnTo>
              </a:path>
            </a:pathLst>
          </a:custGeom>
          <a:solidFill>
            <a:srgbClr val="000000"/>
          </a:solidFill>
          <a:ln w="9525" cap="rnd">
            <a:noFill/>
            <a:round/>
            <a:headEnd type="none" w="sm" len="sm"/>
            <a:tailEnd type="none" w="sm" len="sm"/>
          </a:ln>
        </p:spPr>
        <p:txBody>
          <a:bodyPr/>
          <a:lstStyle/>
          <a:p>
            <a:endParaRPr lang="en-GB"/>
          </a:p>
        </p:txBody>
      </p:sp>
      <p:sp>
        <p:nvSpPr>
          <p:cNvPr id="22562" name="Freeform 34"/>
          <p:cNvSpPr>
            <a:spLocks/>
          </p:cNvSpPr>
          <p:nvPr/>
        </p:nvSpPr>
        <p:spPr bwMode="auto">
          <a:xfrm>
            <a:off x="6629401" y="3851275"/>
            <a:ext cx="377825" cy="414338"/>
          </a:xfrm>
          <a:custGeom>
            <a:avLst/>
            <a:gdLst>
              <a:gd name="T0" fmla="*/ 2147483647 w 238"/>
              <a:gd name="T1" fmla="*/ 0 h 261"/>
              <a:gd name="T2" fmla="*/ 2147483647 w 238"/>
              <a:gd name="T3" fmla="*/ 2147483647 h 261"/>
              <a:gd name="T4" fmla="*/ 2147483647 w 238"/>
              <a:gd name="T5" fmla="*/ 2147483647 h 261"/>
              <a:gd name="T6" fmla="*/ 2147483647 w 238"/>
              <a:gd name="T7" fmla="*/ 2147483647 h 261"/>
              <a:gd name="T8" fmla="*/ 2147483647 w 238"/>
              <a:gd name="T9" fmla="*/ 2147483647 h 261"/>
              <a:gd name="T10" fmla="*/ 2147483647 w 238"/>
              <a:gd name="T11" fmla="*/ 2147483647 h 261"/>
              <a:gd name="T12" fmla="*/ 2147483647 w 238"/>
              <a:gd name="T13" fmla="*/ 2147483647 h 261"/>
              <a:gd name="T14" fmla="*/ 2147483647 w 238"/>
              <a:gd name="T15" fmla="*/ 2147483647 h 261"/>
              <a:gd name="T16" fmla="*/ 2147483647 w 238"/>
              <a:gd name="T17" fmla="*/ 2147483647 h 261"/>
              <a:gd name="T18" fmla="*/ 2147483647 w 238"/>
              <a:gd name="T19" fmla="*/ 2147483647 h 261"/>
              <a:gd name="T20" fmla="*/ 2147483647 w 238"/>
              <a:gd name="T21" fmla="*/ 2147483647 h 261"/>
              <a:gd name="T22" fmla="*/ 2147483647 w 238"/>
              <a:gd name="T23" fmla="*/ 2147483647 h 261"/>
              <a:gd name="T24" fmla="*/ 2147483647 w 238"/>
              <a:gd name="T25" fmla="*/ 2147483647 h 261"/>
              <a:gd name="T26" fmla="*/ 2147483647 w 238"/>
              <a:gd name="T27" fmla="*/ 2147483647 h 261"/>
              <a:gd name="T28" fmla="*/ 2147483647 w 238"/>
              <a:gd name="T29" fmla="*/ 2147483647 h 261"/>
              <a:gd name="T30" fmla="*/ 2147483647 w 238"/>
              <a:gd name="T31" fmla="*/ 2147483647 h 261"/>
              <a:gd name="T32" fmla="*/ 2147483647 w 238"/>
              <a:gd name="T33" fmla="*/ 2147483647 h 261"/>
              <a:gd name="T34" fmla="*/ 2147483647 w 238"/>
              <a:gd name="T35" fmla="*/ 2147483647 h 261"/>
              <a:gd name="T36" fmla="*/ 2147483647 w 238"/>
              <a:gd name="T37" fmla="*/ 2147483647 h 261"/>
              <a:gd name="T38" fmla="*/ 2147483647 w 238"/>
              <a:gd name="T39" fmla="*/ 2147483647 h 261"/>
              <a:gd name="T40" fmla="*/ 2147483647 w 238"/>
              <a:gd name="T41" fmla="*/ 2147483647 h 261"/>
              <a:gd name="T42" fmla="*/ 2147483647 w 238"/>
              <a:gd name="T43" fmla="*/ 2147483647 h 261"/>
              <a:gd name="T44" fmla="*/ 0 w 238"/>
              <a:gd name="T45" fmla="*/ 2147483647 h 261"/>
              <a:gd name="T46" fmla="*/ 2147483647 w 238"/>
              <a:gd name="T47" fmla="*/ 2147483647 h 261"/>
              <a:gd name="T48" fmla="*/ 0 w 238"/>
              <a:gd name="T49" fmla="*/ 2147483647 h 261"/>
              <a:gd name="T50" fmla="*/ 2147483647 w 238"/>
              <a:gd name="T51" fmla="*/ 2147483647 h 261"/>
              <a:gd name="T52" fmla="*/ 2147483647 w 238"/>
              <a:gd name="T53" fmla="*/ 2147483647 h 261"/>
              <a:gd name="T54" fmla="*/ 2147483647 w 238"/>
              <a:gd name="T55" fmla="*/ 2147483647 h 261"/>
              <a:gd name="T56" fmla="*/ 2147483647 w 238"/>
              <a:gd name="T57" fmla="*/ 2147483647 h 261"/>
              <a:gd name="T58" fmla="*/ 2147483647 w 238"/>
              <a:gd name="T59" fmla="*/ 2147483647 h 261"/>
              <a:gd name="T60" fmla="*/ 2147483647 w 238"/>
              <a:gd name="T61" fmla="*/ 2147483647 h 261"/>
              <a:gd name="T62" fmla="*/ 2147483647 w 238"/>
              <a:gd name="T63" fmla="*/ 2147483647 h 261"/>
              <a:gd name="T64" fmla="*/ 2147483647 w 238"/>
              <a:gd name="T65" fmla="*/ 2147483647 h 261"/>
              <a:gd name="T66" fmla="*/ 2147483647 w 238"/>
              <a:gd name="T67" fmla="*/ 2147483647 h 261"/>
              <a:gd name="T68" fmla="*/ 2147483647 w 238"/>
              <a:gd name="T69" fmla="*/ 2147483647 h 261"/>
              <a:gd name="T70" fmla="*/ 2147483647 w 238"/>
              <a:gd name="T71" fmla="*/ 2147483647 h 261"/>
              <a:gd name="T72" fmla="*/ 2147483647 w 238"/>
              <a:gd name="T73" fmla="*/ 2147483647 h 261"/>
              <a:gd name="T74" fmla="*/ 2147483647 w 238"/>
              <a:gd name="T75" fmla="*/ 2147483647 h 261"/>
              <a:gd name="T76" fmla="*/ 2147483647 w 238"/>
              <a:gd name="T77" fmla="*/ 2147483647 h 261"/>
              <a:gd name="T78" fmla="*/ 2147483647 w 238"/>
              <a:gd name="T79" fmla="*/ 2147483647 h 261"/>
              <a:gd name="T80" fmla="*/ 2147483647 w 238"/>
              <a:gd name="T81" fmla="*/ 2147483647 h 261"/>
              <a:gd name="T82" fmla="*/ 2147483647 w 238"/>
              <a:gd name="T83" fmla="*/ 2147483647 h 261"/>
              <a:gd name="T84" fmla="*/ 2147483647 w 238"/>
              <a:gd name="T85" fmla="*/ 2147483647 h 261"/>
              <a:gd name="T86" fmla="*/ 2147483647 w 238"/>
              <a:gd name="T87" fmla="*/ 2147483647 h 261"/>
              <a:gd name="T88" fmla="*/ 2147483647 w 238"/>
              <a:gd name="T89" fmla="*/ 2147483647 h 261"/>
              <a:gd name="T90" fmla="*/ 2147483647 w 238"/>
              <a:gd name="T91" fmla="*/ 2147483647 h 261"/>
              <a:gd name="T92" fmla="*/ 2147483647 w 238"/>
              <a:gd name="T93" fmla="*/ 2147483647 h 261"/>
              <a:gd name="T94" fmla="*/ 2147483647 w 238"/>
              <a:gd name="T95" fmla="*/ 2147483647 h 261"/>
              <a:gd name="T96" fmla="*/ 2147483647 w 238"/>
              <a:gd name="T97" fmla="*/ 2147483647 h 261"/>
              <a:gd name="T98" fmla="*/ 2147483647 w 238"/>
              <a:gd name="T99" fmla="*/ 2147483647 h 261"/>
              <a:gd name="T100" fmla="*/ 2147483647 w 238"/>
              <a:gd name="T101" fmla="*/ 2147483647 h 261"/>
              <a:gd name="T102" fmla="*/ 2147483647 w 238"/>
              <a:gd name="T103" fmla="*/ 2147483647 h 261"/>
              <a:gd name="T104" fmla="*/ 2147483647 w 238"/>
              <a:gd name="T105" fmla="*/ 2147483647 h 261"/>
              <a:gd name="T106" fmla="*/ 2147483647 w 238"/>
              <a:gd name="T107" fmla="*/ 2147483647 h 26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238"/>
              <a:gd name="T163" fmla="*/ 0 h 261"/>
              <a:gd name="T164" fmla="*/ 238 w 238"/>
              <a:gd name="T165" fmla="*/ 261 h 261"/>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238" h="261">
                <a:moveTo>
                  <a:pt x="139" y="0"/>
                </a:moveTo>
                <a:lnTo>
                  <a:pt x="168" y="0"/>
                </a:lnTo>
                <a:lnTo>
                  <a:pt x="168" y="14"/>
                </a:lnTo>
                <a:lnTo>
                  <a:pt x="182" y="14"/>
                </a:lnTo>
                <a:lnTo>
                  <a:pt x="182" y="26"/>
                </a:lnTo>
                <a:lnTo>
                  <a:pt x="223" y="26"/>
                </a:lnTo>
                <a:lnTo>
                  <a:pt x="223" y="14"/>
                </a:lnTo>
                <a:lnTo>
                  <a:pt x="237" y="14"/>
                </a:lnTo>
                <a:lnTo>
                  <a:pt x="237" y="26"/>
                </a:lnTo>
                <a:lnTo>
                  <a:pt x="223" y="26"/>
                </a:lnTo>
                <a:lnTo>
                  <a:pt x="223" y="65"/>
                </a:lnTo>
                <a:lnTo>
                  <a:pt x="237" y="65"/>
                </a:lnTo>
                <a:lnTo>
                  <a:pt x="237" y="91"/>
                </a:lnTo>
                <a:lnTo>
                  <a:pt x="223" y="91"/>
                </a:lnTo>
                <a:lnTo>
                  <a:pt x="223" y="117"/>
                </a:lnTo>
                <a:lnTo>
                  <a:pt x="209" y="117"/>
                </a:lnTo>
                <a:lnTo>
                  <a:pt x="209" y="130"/>
                </a:lnTo>
                <a:lnTo>
                  <a:pt x="196" y="130"/>
                </a:lnTo>
                <a:lnTo>
                  <a:pt x="196" y="156"/>
                </a:lnTo>
                <a:lnTo>
                  <a:pt x="182" y="156"/>
                </a:lnTo>
                <a:lnTo>
                  <a:pt x="182" y="169"/>
                </a:lnTo>
                <a:lnTo>
                  <a:pt x="168" y="169"/>
                </a:lnTo>
                <a:lnTo>
                  <a:pt x="168" y="195"/>
                </a:lnTo>
                <a:lnTo>
                  <a:pt x="154" y="195"/>
                </a:lnTo>
                <a:lnTo>
                  <a:pt x="154" y="234"/>
                </a:lnTo>
                <a:lnTo>
                  <a:pt x="139" y="234"/>
                </a:lnTo>
                <a:lnTo>
                  <a:pt x="139" y="260"/>
                </a:lnTo>
                <a:lnTo>
                  <a:pt x="126" y="260"/>
                </a:lnTo>
                <a:lnTo>
                  <a:pt x="126" y="234"/>
                </a:lnTo>
                <a:lnTo>
                  <a:pt x="139" y="234"/>
                </a:lnTo>
                <a:lnTo>
                  <a:pt x="139" y="195"/>
                </a:lnTo>
                <a:lnTo>
                  <a:pt x="154" y="195"/>
                </a:lnTo>
                <a:lnTo>
                  <a:pt x="154" y="156"/>
                </a:lnTo>
                <a:lnTo>
                  <a:pt x="139" y="156"/>
                </a:lnTo>
                <a:lnTo>
                  <a:pt x="139" y="169"/>
                </a:lnTo>
                <a:lnTo>
                  <a:pt x="126" y="169"/>
                </a:lnTo>
                <a:lnTo>
                  <a:pt x="126" y="182"/>
                </a:lnTo>
                <a:lnTo>
                  <a:pt x="112" y="182"/>
                </a:lnTo>
                <a:lnTo>
                  <a:pt x="112" y="195"/>
                </a:lnTo>
                <a:lnTo>
                  <a:pt x="84" y="195"/>
                </a:lnTo>
                <a:lnTo>
                  <a:pt x="84" y="207"/>
                </a:lnTo>
                <a:lnTo>
                  <a:pt x="69" y="207"/>
                </a:lnTo>
                <a:lnTo>
                  <a:pt x="69" y="221"/>
                </a:lnTo>
                <a:lnTo>
                  <a:pt x="15" y="221"/>
                </a:lnTo>
                <a:lnTo>
                  <a:pt x="15" y="234"/>
                </a:lnTo>
                <a:lnTo>
                  <a:pt x="0" y="234"/>
                </a:lnTo>
                <a:lnTo>
                  <a:pt x="0" y="221"/>
                </a:lnTo>
                <a:lnTo>
                  <a:pt x="15" y="221"/>
                </a:lnTo>
                <a:lnTo>
                  <a:pt x="15" y="195"/>
                </a:lnTo>
                <a:lnTo>
                  <a:pt x="0" y="195"/>
                </a:lnTo>
                <a:lnTo>
                  <a:pt x="0" y="169"/>
                </a:lnTo>
                <a:lnTo>
                  <a:pt x="15" y="169"/>
                </a:lnTo>
                <a:lnTo>
                  <a:pt x="15" y="156"/>
                </a:lnTo>
                <a:lnTo>
                  <a:pt x="42" y="156"/>
                </a:lnTo>
                <a:lnTo>
                  <a:pt x="42" y="143"/>
                </a:lnTo>
                <a:lnTo>
                  <a:pt x="15" y="143"/>
                </a:lnTo>
                <a:lnTo>
                  <a:pt x="15" y="130"/>
                </a:lnTo>
                <a:lnTo>
                  <a:pt x="42" y="130"/>
                </a:lnTo>
                <a:lnTo>
                  <a:pt x="42" y="143"/>
                </a:lnTo>
                <a:lnTo>
                  <a:pt x="56" y="143"/>
                </a:lnTo>
                <a:lnTo>
                  <a:pt x="56" y="207"/>
                </a:lnTo>
                <a:lnTo>
                  <a:pt x="69" y="207"/>
                </a:lnTo>
                <a:lnTo>
                  <a:pt x="69" y="195"/>
                </a:lnTo>
                <a:lnTo>
                  <a:pt x="84" y="195"/>
                </a:lnTo>
                <a:lnTo>
                  <a:pt x="84" y="182"/>
                </a:lnTo>
                <a:lnTo>
                  <a:pt x="112" y="182"/>
                </a:lnTo>
                <a:lnTo>
                  <a:pt x="112" y="169"/>
                </a:lnTo>
                <a:lnTo>
                  <a:pt x="126" y="169"/>
                </a:lnTo>
                <a:lnTo>
                  <a:pt x="126" y="156"/>
                </a:lnTo>
                <a:lnTo>
                  <a:pt x="139" y="156"/>
                </a:lnTo>
                <a:lnTo>
                  <a:pt x="139" y="143"/>
                </a:lnTo>
                <a:lnTo>
                  <a:pt x="154" y="143"/>
                </a:lnTo>
                <a:lnTo>
                  <a:pt x="154" y="104"/>
                </a:lnTo>
                <a:lnTo>
                  <a:pt x="139" y="104"/>
                </a:lnTo>
                <a:lnTo>
                  <a:pt x="139" y="91"/>
                </a:lnTo>
                <a:lnTo>
                  <a:pt x="126" y="91"/>
                </a:lnTo>
                <a:lnTo>
                  <a:pt x="126" y="77"/>
                </a:lnTo>
                <a:lnTo>
                  <a:pt x="112" y="77"/>
                </a:lnTo>
                <a:lnTo>
                  <a:pt x="112" y="65"/>
                </a:lnTo>
                <a:lnTo>
                  <a:pt x="84" y="65"/>
                </a:lnTo>
                <a:lnTo>
                  <a:pt x="84" y="52"/>
                </a:lnTo>
                <a:lnTo>
                  <a:pt x="112" y="52"/>
                </a:lnTo>
                <a:lnTo>
                  <a:pt x="112" y="65"/>
                </a:lnTo>
                <a:lnTo>
                  <a:pt x="126" y="65"/>
                </a:lnTo>
                <a:lnTo>
                  <a:pt x="126" y="77"/>
                </a:lnTo>
                <a:lnTo>
                  <a:pt x="139" y="77"/>
                </a:lnTo>
                <a:lnTo>
                  <a:pt x="139" y="91"/>
                </a:lnTo>
                <a:lnTo>
                  <a:pt x="154" y="91"/>
                </a:lnTo>
                <a:lnTo>
                  <a:pt x="154" y="104"/>
                </a:lnTo>
                <a:lnTo>
                  <a:pt x="168" y="104"/>
                </a:lnTo>
                <a:lnTo>
                  <a:pt x="168" y="143"/>
                </a:lnTo>
                <a:lnTo>
                  <a:pt x="182" y="143"/>
                </a:lnTo>
                <a:lnTo>
                  <a:pt x="182" y="130"/>
                </a:lnTo>
                <a:lnTo>
                  <a:pt x="196" y="130"/>
                </a:lnTo>
                <a:lnTo>
                  <a:pt x="196" y="117"/>
                </a:lnTo>
                <a:lnTo>
                  <a:pt x="209" y="117"/>
                </a:lnTo>
                <a:lnTo>
                  <a:pt x="209" y="91"/>
                </a:lnTo>
                <a:lnTo>
                  <a:pt x="223" y="91"/>
                </a:lnTo>
                <a:lnTo>
                  <a:pt x="223" y="65"/>
                </a:lnTo>
                <a:lnTo>
                  <a:pt x="209" y="65"/>
                </a:lnTo>
                <a:lnTo>
                  <a:pt x="209" y="77"/>
                </a:lnTo>
                <a:lnTo>
                  <a:pt x="196" y="77"/>
                </a:lnTo>
                <a:lnTo>
                  <a:pt x="196" y="91"/>
                </a:lnTo>
                <a:lnTo>
                  <a:pt x="182" y="91"/>
                </a:lnTo>
                <a:lnTo>
                  <a:pt x="182" y="77"/>
                </a:lnTo>
                <a:lnTo>
                  <a:pt x="168" y="77"/>
                </a:lnTo>
                <a:lnTo>
                  <a:pt x="168" y="14"/>
                </a:lnTo>
                <a:lnTo>
                  <a:pt x="139" y="14"/>
                </a:lnTo>
                <a:lnTo>
                  <a:pt x="139" y="0"/>
                </a:lnTo>
              </a:path>
            </a:pathLst>
          </a:custGeom>
          <a:solidFill>
            <a:srgbClr val="000000"/>
          </a:solidFill>
          <a:ln w="9525" cap="rnd">
            <a:noFill/>
            <a:round/>
            <a:headEnd type="none" w="sm" len="sm"/>
            <a:tailEnd type="none" w="sm" len="sm"/>
          </a:ln>
        </p:spPr>
        <p:txBody>
          <a:bodyPr/>
          <a:lstStyle/>
          <a:p>
            <a:endParaRPr lang="en-GB"/>
          </a:p>
        </p:txBody>
      </p:sp>
      <p:sp>
        <p:nvSpPr>
          <p:cNvPr id="22563" name="Freeform 35"/>
          <p:cNvSpPr>
            <a:spLocks/>
          </p:cNvSpPr>
          <p:nvPr/>
        </p:nvSpPr>
        <p:spPr bwMode="auto">
          <a:xfrm>
            <a:off x="7054850" y="3873501"/>
            <a:ext cx="88900" cy="100013"/>
          </a:xfrm>
          <a:custGeom>
            <a:avLst/>
            <a:gdLst>
              <a:gd name="T0" fmla="*/ 0 w 56"/>
              <a:gd name="T1" fmla="*/ 0 h 63"/>
              <a:gd name="T2" fmla="*/ 2147483647 w 56"/>
              <a:gd name="T3" fmla="*/ 0 h 63"/>
              <a:gd name="T4" fmla="*/ 2147483647 w 56"/>
              <a:gd name="T5" fmla="*/ 2147483647 h 63"/>
              <a:gd name="T6" fmla="*/ 2147483647 w 56"/>
              <a:gd name="T7" fmla="*/ 2147483647 h 63"/>
              <a:gd name="T8" fmla="*/ 2147483647 w 56"/>
              <a:gd name="T9" fmla="*/ 2147483647 h 63"/>
              <a:gd name="T10" fmla="*/ 2147483647 w 56"/>
              <a:gd name="T11" fmla="*/ 2147483647 h 63"/>
              <a:gd name="T12" fmla="*/ 2147483647 w 56"/>
              <a:gd name="T13" fmla="*/ 2147483647 h 63"/>
              <a:gd name="T14" fmla="*/ 0 w 56"/>
              <a:gd name="T15" fmla="*/ 2147483647 h 63"/>
              <a:gd name="T16" fmla="*/ 0 w 56"/>
              <a:gd name="T17" fmla="*/ 0 h 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6"/>
              <a:gd name="T28" fmla="*/ 0 h 63"/>
              <a:gd name="T29" fmla="*/ 56 w 56"/>
              <a:gd name="T30" fmla="*/ 63 h 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6" h="63">
                <a:moveTo>
                  <a:pt x="0" y="0"/>
                </a:moveTo>
                <a:lnTo>
                  <a:pt x="14" y="0"/>
                </a:lnTo>
                <a:lnTo>
                  <a:pt x="14" y="49"/>
                </a:lnTo>
                <a:lnTo>
                  <a:pt x="55" y="49"/>
                </a:lnTo>
                <a:lnTo>
                  <a:pt x="55" y="62"/>
                </a:lnTo>
                <a:lnTo>
                  <a:pt x="14" y="62"/>
                </a:lnTo>
                <a:lnTo>
                  <a:pt x="14" y="49"/>
                </a:lnTo>
                <a:lnTo>
                  <a:pt x="0" y="49"/>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64" name="Freeform 36"/>
          <p:cNvSpPr>
            <a:spLocks/>
          </p:cNvSpPr>
          <p:nvPr/>
        </p:nvSpPr>
        <p:spPr bwMode="auto">
          <a:xfrm>
            <a:off x="6921501" y="3914775"/>
            <a:ext cx="41275" cy="58738"/>
          </a:xfrm>
          <a:custGeom>
            <a:avLst/>
            <a:gdLst>
              <a:gd name="T0" fmla="*/ 0 w 26"/>
              <a:gd name="T1" fmla="*/ 0 h 37"/>
              <a:gd name="T2" fmla="*/ 2147483647 w 26"/>
              <a:gd name="T3" fmla="*/ 0 h 37"/>
              <a:gd name="T4" fmla="*/ 2147483647 w 26"/>
              <a:gd name="T5" fmla="*/ 2147483647 h 37"/>
              <a:gd name="T6" fmla="*/ 2147483647 w 26"/>
              <a:gd name="T7" fmla="*/ 2147483647 h 37"/>
              <a:gd name="T8" fmla="*/ 2147483647 w 26"/>
              <a:gd name="T9" fmla="*/ 2147483647 h 37"/>
              <a:gd name="T10" fmla="*/ 0 w 26"/>
              <a:gd name="T11" fmla="*/ 2147483647 h 37"/>
              <a:gd name="T12" fmla="*/ 0 w 26"/>
              <a:gd name="T13" fmla="*/ 0 h 37"/>
              <a:gd name="T14" fmla="*/ 0 60000 65536"/>
              <a:gd name="T15" fmla="*/ 0 60000 65536"/>
              <a:gd name="T16" fmla="*/ 0 60000 65536"/>
              <a:gd name="T17" fmla="*/ 0 60000 65536"/>
              <a:gd name="T18" fmla="*/ 0 60000 65536"/>
              <a:gd name="T19" fmla="*/ 0 60000 65536"/>
              <a:gd name="T20" fmla="*/ 0 60000 65536"/>
              <a:gd name="T21" fmla="*/ 0 w 26"/>
              <a:gd name="T22" fmla="*/ 0 h 37"/>
              <a:gd name="T23" fmla="*/ 26 w 26"/>
              <a:gd name="T24" fmla="*/ 37 h 3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 h="37">
                <a:moveTo>
                  <a:pt x="0" y="0"/>
                </a:moveTo>
                <a:lnTo>
                  <a:pt x="25" y="0"/>
                </a:lnTo>
                <a:lnTo>
                  <a:pt x="25" y="24"/>
                </a:lnTo>
                <a:lnTo>
                  <a:pt x="13" y="24"/>
                </a:lnTo>
                <a:lnTo>
                  <a:pt x="13" y="36"/>
                </a:lnTo>
                <a:lnTo>
                  <a:pt x="0" y="36"/>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5" name="Freeform 37"/>
          <p:cNvSpPr>
            <a:spLocks/>
          </p:cNvSpPr>
          <p:nvPr/>
        </p:nvSpPr>
        <p:spPr bwMode="auto">
          <a:xfrm>
            <a:off x="6475413" y="3962401"/>
            <a:ext cx="1609725" cy="2365375"/>
          </a:xfrm>
          <a:custGeom>
            <a:avLst/>
            <a:gdLst>
              <a:gd name="T0" fmla="*/ 2147483647 w 1014"/>
              <a:gd name="T1" fmla="*/ 2147483647 h 1490"/>
              <a:gd name="T2" fmla="*/ 2147483647 w 1014"/>
              <a:gd name="T3" fmla="*/ 2147483647 h 1490"/>
              <a:gd name="T4" fmla="*/ 2147483647 w 1014"/>
              <a:gd name="T5" fmla="*/ 2147483647 h 1490"/>
              <a:gd name="T6" fmla="*/ 2147483647 w 1014"/>
              <a:gd name="T7" fmla="*/ 2147483647 h 1490"/>
              <a:gd name="T8" fmla="*/ 2147483647 w 1014"/>
              <a:gd name="T9" fmla="*/ 2147483647 h 1490"/>
              <a:gd name="T10" fmla="*/ 2147483647 w 1014"/>
              <a:gd name="T11" fmla="*/ 2147483647 h 1490"/>
              <a:gd name="T12" fmla="*/ 2147483647 w 1014"/>
              <a:gd name="T13" fmla="*/ 2147483647 h 1490"/>
              <a:gd name="T14" fmla="*/ 2147483647 w 1014"/>
              <a:gd name="T15" fmla="*/ 2147483647 h 1490"/>
              <a:gd name="T16" fmla="*/ 2147483647 w 1014"/>
              <a:gd name="T17" fmla="*/ 2147483647 h 1490"/>
              <a:gd name="T18" fmla="*/ 2147483647 w 1014"/>
              <a:gd name="T19" fmla="*/ 2147483647 h 1490"/>
              <a:gd name="T20" fmla="*/ 2147483647 w 1014"/>
              <a:gd name="T21" fmla="*/ 2147483647 h 1490"/>
              <a:gd name="T22" fmla="*/ 2147483647 w 1014"/>
              <a:gd name="T23" fmla="*/ 2147483647 h 1490"/>
              <a:gd name="T24" fmla="*/ 2147483647 w 1014"/>
              <a:gd name="T25" fmla="*/ 2147483647 h 1490"/>
              <a:gd name="T26" fmla="*/ 2147483647 w 1014"/>
              <a:gd name="T27" fmla="*/ 2147483647 h 1490"/>
              <a:gd name="T28" fmla="*/ 2147483647 w 1014"/>
              <a:gd name="T29" fmla="*/ 2147483647 h 1490"/>
              <a:gd name="T30" fmla="*/ 2147483647 w 1014"/>
              <a:gd name="T31" fmla="*/ 2147483647 h 1490"/>
              <a:gd name="T32" fmla="*/ 2147483647 w 1014"/>
              <a:gd name="T33" fmla="*/ 2147483647 h 1490"/>
              <a:gd name="T34" fmla="*/ 2147483647 w 1014"/>
              <a:gd name="T35" fmla="*/ 2147483647 h 1490"/>
              <a:gd name="T36" fmla="*/ 2147483647 w 1014"/>
              <a:gd name="T37" fmla="*/ 2147483647 h 1490"/>
              <a:gd name="T38" fmla="*/ 2147483647 w 1014"/>
              <a:gd name="T39" fmla="*/ 2147483647 h 1490"/>
              <a:gd name="T40" fmla="*/ 2147483647 w 1014"/>
              <a:gd name="T41" fmla="*/ 2147483647 h 1490"/>
              <a:gd name="T42" fmla="*/ 2147483647 w 1014"/>
              <a:gd name="T43" fmla="*/ 2147483647 h 1490"/>
              <a:gd name="T44" fmla="*/ 2147483647 w 1014"/>
              <a:gd name="T45" fmla="*/ 2147483647 h 1490"/>
              <a:gd name="T46" fmla="*/ 2147483647 w 1014"/>
              <a:gd name="T47" fmla="*/ 2147483647 h 1490"/>
              <a:gd name="T48" fmla="*/ 2147483647 w 1014"/>
              <a:gd name="T49" fmla="*/ 2147483647 h 1490"/>
              <a:gd name="T50" fmla="*/ 2147483647 w 1014"/>
              <a:gd name="T51" fmla="*/ 2147483647 h 1490"/>
              <a:gd name="T52" fmla="*/ 2147483647 w 1014"/>
              <a:gd name="T53" fmla="*/ 2147483647 h 1490"/>
              <a:gd name="T54" fmla="*/ 2147483647 w 1014"/>
              <a:gd name="T55" fmla="*/ 2147483647 h 1490"/>
              <a:gd name="T56" fmla="*/ 2147483647 w 1014"/>
              <a:gd name="T57" fmla="*/ 2147483647 h 1490"/>
              <a:gd name="T58" fmla="*/ 2147483647 w 1014"/>
              <a:gd name="T59" fmla="*/ 2147483647 h 1490"/>
              <a:gd name="T60" fmla="*/ 2147483647 w 1014"/>
              <a:gd name="T61" fmla="*/ 2147483647 h 1490"/>
              <a:gd name="T62" fmla="*/ 2147483647 w 1014"/>
              <a:gd name="T63" fmla="*/ 2147483647 h 1490"/>
              <a:gd name="T64" fmla="*/ 2147483647 w 1014"/>
              <a:gd name="T65" fmla="*/ 2147483647 h 1490"/>
              <a:gd name="T66" fmla="*/ 2147483647 w 1014"/>
              <a:gd name="T67" fmla="*/ 2147483647 h 1490"/>
              <a:gd name="T68" fmla="*/ 2147483647 w 1014"/>
              <a:gd name="T69" fmla="*/ 2147483647 h 1490"/>
              <a:gd name="T70" fmla="*/ 2147483647 w 1014"/>
              <a:gd name="T71" fmla="*/ 2147483647 h 1490"/>
              <a:gd name="T72" fmla="*/ 2147483647 w 1014"/>
              <a:gd name="T73" fmla="*/ 2147483647 h 1490"/>
              <a:gd name="T74" fmla="*/ 2147483647 w 1014"/>
              <a:gd name="T75" fmla="*/ 2147483647 h 1490"/>
              <a:gd name="T76" fmla="*/ 2147483647 w 1014"/>
              <a:gd name="T77" fmla="*/ 2147483647 h 1490"/>
              <a:gd name="T78" fmla="*/ 2147483647 w 1014"/>
              <a:gd name="T79" fmla="*/ 2147483647 h 1490"/>
              <a:gd name="T80" fmla="*/ 0 w 1014"/>
              <a:gd name="T81" fmla="*/ 2147483647 h 1490"/>
              <a:gd name="T82" fmla="*/ 2147483647 w 1014"/>
              <a:gd name="T83" fmla="*/ 2147483647 h 1490"/>
              <a:gd name="T84" fmla="*/ 2147483647 w 1014"/>
              <a:gd name="T85" fmla="*/ 2147483647 h 1490"/>
              <a:gd name="T86" fmla="*/ 2147483647 w 1014"/>
              <a:gd name="T87" fmla="*/ 2147483647 h 1490"/>
              <a:gd name="T88" fmla="*/ 2147483647 w 1014"/>
              <a:gd name="T89" fmla="*/ 2147483647 h 1490"/>
              <a:gd name="T90" fmla="*/ 2147483647 w 1014"/>
              <a:gd name="T91" fmla="*/ 2147483647 h 1490"/>
              <a:gd name="T92" fmla="*/ 2147483647 w 1014"/>
              <a:gd name="T93" fmla="*/ 2147483647 h 1490"/>
              <a:gd name="T94" fmla="*/ 2147483647 w 1014"/>
              <a:gd name="T95" fmla="*/ 2147483647 h 1490"/>
              <a:gd name="T96" fmla="*/ 2147483647 w 1014"/>
              <a:gd name="T97" fmla="*/ 2147483647 h 1490"/>
              <a:gd name="T98" fmla="*/ 2147483647 w 1014"/>
              <a:gd name="T99" fmla="*/ 2147483647 h 1490"/>
              <a:gd name="T100" fmla="*/ 2147483647 w 1014"/>
              <a:gd name="T101" fmla="*/ 2147483647 h 1490"/>
              <a:gd name="T102" fmla="*/ 2147483647 w 1014"/>
              <a:gd name="T103" fmla="*/ 2147483647 h 1490"/>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1014"/>
              <a:gd name="T157" fmla="*/ 0 h 1490"/>
              <a:gd name="T158" fmla="*/ 1014 w 1014"/>
              <a:gd name="T159" fmla="*/ 1490 h 1490"/>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1014" h="1490">
                <a:moveTo>
                  <a:pt x="591" y="0"/>
                </a:moveTo>
                <a:lnTo>
                  <a:pt x="605" y="0"/>
                </a:lnTo>
                <a:lnTo>
                  <a:pt x="605" y="66"/>
                </a:lnTo>
                <a:lnTo>
                  <a:pt x="619" y="66"/>
                </a:lnTo>
                <a:lnTo>
                  <a:pt x="619" y="92"/>
                </a:lnTo>
                <a:lnTo>
                  <a:pt x="633" y="92"/>
                </a:lnTo>
                <a:lnTo>
                  <a:pt x="633" y="274"/>
                </a:lnTo>
                <a:lnTo>
                  <a:pt x="647" y="274"/>
                </a:lnTo>
                <a:lnTo>
                  <a:pt x="647" y="340"/>
                </a:lnTo>
                <a:lnTo>
                  <a:pt x="661" y="340"/>
                </a:lnTo>
                <a:lnTo>
                  <a:pt x="661" y="405"/>
                </a:lnTo>
                <a:lnTo>
                  <a:pt x="675" y="405"/>
                </a:lnTo>
                <a:lnTo>
                  <a:pt x="675" y="445"/>
                </a:lnTo>
                <a:lnTo>
                  <a:pt x="690" y="445"/>
                </a:lnTo>
                <a:lnTo>
                  <a:pt x="690" y="484"/>
                </a:lnTo>
                <a:lnTo>
                  <a:pt x="704" y="484"/>
                </a:lnTo>
                <a:lnTo>
                  <a:pt x="704" y="510"/>
                </a:lnTo>
                <a:lnTo>
                  <a:pt x="718" y="510"/>
                </a:lnTo>
                <a:lnTo>
                  <a:pt x="718" y="536"/>
                </a:lnTo>
                <a:lnTo>
                  <a:pt x="732" y="536"/>
                </a:lnTo>
                <a:lnTo>
                  <a:pt x="732" y="575"/>
                </a:lnTo>
                <a:lnTo>
                  <a:pt x="746" y="575"/>
                </a:lnTo>
                <a:lnTo>
                  <a:pt x="746" y="601"/>
                </a:lnTo>
                <a:lnTo>
                  <a:pt x="760" y="601"/>
                </a:lnTo>
                <a:lnTo>
                  <a:pt x="760" y="627"/>
                </a:lnTo>
                <a:lnTo>
                  <a:pt x="774" y="627"/>
                </a:lnTo>
                <a:lnTo>
                  <a:pt x="774" y="640"/>
                </a:lnTo>
                <a:lnTo>
                  <a:pt x="788" y="640"/>
                </a:lnTo>
                <a:lnTo>
                  <a:pt x="788" y="666"/>
                </a:lnTo>
                <a:lnTo>
                  <a:pt x="802" y="666"/>
                </a:lnTo>
                <a:lnTo>
                  <a:pt x="802" y="680"/>
                </a:lnTo>
                <a:lnTo>
                  <a:pt x="816" y="680"/>
                </a:lnTo>
                <a:lnTo>
                  <a:pt x="816" y="692"/>
                </a:lnTo>
                <a:lnTo>
                  <a:pt x="830" y="692"/>
                </a:lnTo>
                <a:lnTo>
                  <a:pt x="830" y="706"/>
                </a:lnTo>
                <a:lnTo>
                  <a:pt x="844" y="706"/>
                </a:lnTo>
                <a:lnTo>
                  <a:pt x="844" y="731"/>
                </a:lnTo>
                <a:lnTo>
                  <a:pt x="859" y="731"/>
                </a:lnTo>
                <a:lnTo>
                  <a:pt x="859" y="745"/>
                </a:lnTo>
                <a:lnTo>
                  <a:pt x="873" y="745"/>
                </a:lnTo>
                <a:lnTo>
                  <a:pt x="873" y="758"/>
                </a:lnTo>
                <a:lnTo>
                  <a:pt x="887" y="758"/>
                </a:lnTo>
                <a:lnTo>
                  <a:pt x="887" y="771"/>
                </a:lnTo>
                <a:lnTo>
                  <a:pt x="902" y="771"/>
                </a:lnTo>
                <a:lnTo>
                  <a:pt x="902" y="784"/>
                </a:lnTo>
                <a:lnTo>
                  <a:pt x="915" y="784"/>
                </a:lnTo>
                <a:lnTo>
                  <a:pt x="915" y="823"/>
                </a:lnTo>
                <a:lnTo>
                  <a:pt x="929" y="823"/>
                </a:lnTo>
                <a:lnTo>
                  <a:pt x="929" y="863"/>
                </a:lnTo>
                <a:lnTo>
                  <a:pt x="942" y="863"/>
                </a:lnTo>
                <a:lnTo>
                  <a:pt x="942" y="901"/>
                </a:lnTo>
                <a:lnTo>
                  <a:pt x="956" y="901"/>
                </a:lnTo>
                <a:lnTo>
                  <a:pt x="956" y="980"/>
                </a:lnTo>
                <a:lnTo>
                  <a:pt x="971" y="980"/>
                </a:lnTo>
                <a:lnTo>
                  <a:pt x="971" y="1006"/>
                </a:lnTo>
                <a:lnTo>
                  <a:pt x="984" y="1006"/>
                </a:lnTo>
                <a:lnTo>
                  <a:pt x="984" y="1046"/>
                </a:lnTo>
                <a:lnTo>
                  <a:pt x="971" y="1046"/>
                </a:lnTo>
                <a:lnTo>
                  <a:pt x="971" y="1058"/>
                </a:lnTo>
                <a:lnTo>
                  <a:pt x="999" y="1058"/>
                </a:lnTo>
                <a:lnTo>
                  <a:pt x="999" y="1136"/>
                </a:lnTo>
                <a:lnTo>
                  <a:pt x="1013" y="1136"/>
                </a:lnTo>
                <a:lnTo>
                  <a:pt x="1013" y="1359"/>
                </a:lnTo>
                <a:lnTo>
                  <a:pt x="999" y="1359"/>
                </a:lnTo>
                <a:lnTo>
                  <a:pt x="999" y="1424"/>
                </a:lnTo>
                <a:lnTo>
                  <a:pt x="984" y="1424"/>
                </a:lnTo>
                <a:lnTo>
                  <a:pt x="984" y="1450"/>
                </a:lnTo>
                <a:lnTo>
                  <a:pt x="971" y="1450"/>
                </a:lnTo>
                <a:lnTo>
                  <a:pt x="971" y="1463"/>
                </a:lnTo>
                <a:lnTo>
                  <a:pt x="942" y="1463"/>
                </a:lnTo>
                <a:lnTo>
                  <a:pt x="942" y="1476"/>
                </a:lnTo>
                <a:lnTo>
                  <a:pt x="774" y="1476"/>
                </a:lnTo>
                <a:lnTo>
                  <a:pt x="774" y="1489"/>
                </a:lnTo>
                <a:lnTo>
                  <a:pt x="690" y="1489"/>
                </a:lnTo>
                <a:lnTo>
                  <a:pt x="690" y="1476"/>
                </a:lnTo>
                <a:lnTo>
                  <a:pt x="591" y="1476"/>
                </a:lnTo>
                <a:lnTo>
                  <a:pt x="591" y="1463"/>
                </a:lnTo>
                <a:lnTo>
                  <a:pt x="507" y="1463"/>
                </a:lnTo>
                <a:lnTo>
                  <a:pt x="507" y="1450"/>
                </a:lnTo>
                <a:lnTo>
                  <a:pt x="464" y="1450"/>
                </a:lnTo>
                <a:lnTo>
                  <a:pt x="464" y="1437"/>
                </a:lnTo>
                <a:lnTo>
                  <a:pt x="436" y="1437"/>
                </a:lnTo>
                <a:lnTo>
                  <a:pt x="436" y="1424"/>
                </a:lnTo>
                <a:lnTo>
                  <a:pt x="408" y="1424"/>
                </a:lnTo>
                <a:lnTo>
                  <a:pt x="408" y="1411"/>
                </a:lnTo>
                <a:lnTo>
                  <a:pt x="381" y="1411"/>
                </a:lnTo>
                <a:lnTo>
                  <a:pt x="381" y="1398"/>
                </a:lnTo>
                <a:lnTo>
                  <a:pt x="366" y="1398"/>
                </a:lnTo>
                <a:lnTo>
                  <a:pt x="366" y="1384"/>
                </a:lnTo>
                <a:lnTo>
                  <a:pt x="352" y="1384"/>
                </a:lnTo>
                <a:lnTo>
                  <a:pt x="352" y="1372"/>
                </a:lnTo>
                <a:lnTo>
                  <a:pt x="324" y="1372"/>
                </a:lnTo>
                <a:lnTo>
                  <a:pt x="324" y="1359"/>
                </a:lnTo>
                <a:lnTo>
                  <a:pt x="309" y="1359"/>
                </a:lnTo>
                <a:lnTo>
                  <a:pt x="309" y="1346"/>
                </a:lnTo>
                <a:lnTo>
                  <a:pt x="295" y="1346"/>
                </a:lnTo>
                <a:lnTo>
                  <a:pt x="295" y="1333"/>
                </a:lnTo>
                <a:lnTo>
                  <a:pt x="267" y="1333"/>
                </a:lnTo>
                <a:lnTo>
                  <a:pt x="267" y="1320"/>
                </a:lnTo>
                <a:lnTo>
                  <a:pt x="253" y="1320"/>
                </a:lnTo>
                <a:lnTo>
                  <a:pt x="253" y="1307"/>
                </a:lnTo>
                <a:lnTo>
                  <a:pt x="239" y="1307"/>
                </a:lnTo>
                <a:lnTo>
                  <a:pt x="239" y="1281"/>
                </a:lnTo>
                <a:lnTo>
                  <a:pt x="226" y="1281"/>
                </a:lnTo>
                <a:lnTo>
                  <a:pt x="226" y="1228"/>
                </a:lnTo>
                <a:lnTo>
                  <a:pt x="239" y="1228"/>
                </a:lnTo>
                <a:lnTo>
                  <a:pt x="239" y="1163"/>
                </a:lnTo>
                <a:lnTo>
                  <a:pt x="253" y="1163"/>
                </a:lnTo>
                <a:lnTo>
                  <a:pt x="253" y="1136"/>
                </a:lnTo>
                <a:lnTo>
                  <a:pt x="267" y="1136"/>
                </a:lnTo>
                <a:lnTo>
                  <a:pt x="267" y="1098"/>
                </a:lnTo>
                <a:lnTo>
                  <a:pt x="281" y="1098"/>
                </a:lnTo>
                <a:lnTo>
                  <a:pt x="281" y="1072"/>
                </a:lnTo>
                <a:lnTo>
                  <a:pt x="295" y="1072"/>
                </a:lnTo>
                <a:lnTo>
                  <a:pt x="295" y="1046"/>
                </a:lnTo>
                <a:lnTo>
                  <a:pt x="309" y="1046"/>
                </a:lnTo>
                <a:lnTo>
                  <a:pt x="309" y="1033"/>
                </a:lnTo>
                <a:lnTo>
                  <a:pt x="324" y="1033"/>
                </a:lnTo>
                <a:lnTo>
                  <a:pt x="324" y="1019"/>
                </a:lnTo>
                <a:lnTo>
                  <a:pt x="338" y="1019"/>
                </a:lnTo>
                <a:lnTo>
                  <a:pt x="338" y="1006"/>
                </a:lnTo>
                <a:lnTo>
                  <a:pt x="352" y="1006"/>
                </a:lnTo>
                <a:lnTo>
                  <a:pt x="352" y="993"/>
                </a:lnTo>
                <a:lnTo>
                  <a:pt x="394" y="993"/>
                </a:lnTo>
                <a:lnTo>
                  <a:pt x="394" y="1006"/>
                </a:lnTo>
                <a:lnTo>
                  <a:pt x="408" y="1006"/>
                </a:lnTo>
                <a:lnTo>
                  <a:pt x="408" y="993"/>
                </a:lnTo>
                <a:lnTo>
                  <a:pt x="507" y="993"/>
                </a:lnTo>
                <a:lnTo>
                  <a:pt x="507" y="980"/>
                </a:lnTo>
                <a:lnTo>
                  <a:pt x="309" y="980"/>
                </a:lnTo>
                <a:lnTo>
                  <a:pt x="309" y="967"/>
                </a:lnTo>
                <a:lnTo>
                  <a:pt x="281" y="967"/>
                </a:lnTo>
                <a:lnTo>
                  <a:pt x="281" y="954"/>
                </a:lnTo>
                <a:lnTo>
                  <a:pt x="253" y="954"/>
                </a:lnTo>
                <a:lnTo>
                  <a:pt x="253" y="941"/>
                </a:lnTo>
                <a:lnTo>
                  <a:pt x="226" y="941"/>
                </a:lnTo>
                <a:lnTo>
                  <a:pt x="226" y="927"/>
                </a:lnTo>
                <a:lnTo>
                  <a:pt x="198" y="927"/>
                </a:lnTo>
                <a:lnTo>
                  <a:pt x="198" y="914"/>
                </a:lnTo>
                <a:lnTo>
                  <a:pt x="184" y="914"/>
                </a:lnTo>
                <a:lnTo>
                  <a:pt x="184" y="901"/>
                </a:lnTo>
                <a:lnTo>
                  <a:pt x="155" y="901"/>
                </a:lnTo>
                <a:lnTo>
                  <a:pt x="155" y="888"/>
                </a:lnTo>
                <a:lnTo>
                  <a:pt x="140" y="888"/>
                </a:lnTo>
                <a:lnTo>
                  <a:pt x="140" y="876"/>
                </a:lnTo>
                <a:lnTo>
                  <a:pt x="126" y="876"/>
                </a:lnTo>
                <a:lnTo>
                  <a:pt x="126" y="863"/>
                </a:lnTo>
                <a:lnTo>
                  <a:pt x="112" y="863"/>
                </a:lnTo>
                <a:lnTo>
                  <a:pt x="112" y="850"/>
                </a:lnTo>
                <a:lnTo>
                  <a:pt x="98" y="850"/>
                </a:lnTo>
                <a:lnTo>
                  <a:pt x="98" y="837"/>
                </a:lnTo>
                <a:lnTo>
                  <a:pt x="84" y="837"/>
                </a:lnTo>
                <a:lnTo>
                  <a:pt x="84" y="823"/>
                </a:lnTo>
                <a:lnTo>
                  <a:pt x="71" y="823"/>
                </a:lnTo>
                <a:lnTo>
                  <a:pt x="71" y="797"/>
                </a:lnTo>
                <a:lnTo>
                  <a:pt x="57" y="797"/>
                </a:lnTo>
                <a:lnTo>
                  <a:pt x="57" y="758"/>
                </a:lnTo>
                <a:lnTo>
                  <a:pt x="43" y="758"/>
                </a:lnTo>
                <a:lnTo>
                  <a:pt x="43" y="536"/>
                </a:lnTo>
                <a:lnTo>
                  <a:pt x="28" y="536"/>
                </a:lnTo>
                <a:lnTo>
                  <a:pt x="28" y="496"/>
                </a:lnTo>
                <a:lnTo>
                  <a:pt x="15" y="496"/>
                </a:lnTo>
                <a:lnTo>
                  <a:pt x="15" y="458"/>
                </a:lnTo>
                <a:lnTo>
                  <a:pt x="0" y="458"/>
                </a:lnTo>
                <a:lnTo>
                  <a:pt x="0" y="366"/>
                </a:lnTo>
                <a:lnTo>
                  <a:pt x="98" y="366"/>
                </a:lnTo>
                <a:lnTo>
                  <a:pt x="98" y="354"/>
                </a:lnTo>
                <a:lnTo>
                  <a:pt x="126" y="354"/>
                </a:lnTo>
                <a:lnTo>
                  <a:pt x="126" y="340"/>
                </a:lnTo>
                <a:lnTo>
                  <a:pt x="169" y="340"/>
                </a:lnTo>
                <a:lnTo>
                  <a:pt x="169" y="327"/>
                </a:lnTo>
                <a:lnTo>
                  <a:pt x="211" y="327"/>
                </a:lnTo>
                <a:lnTo>
                  <a:pt x="211" y="314"/>
                </a:lnTo>
                <a:lnTo>
                  <a:pt x="253" y="314"/>
                </a:lnTo>
                <a:lnTo>
                  <a:pt x="253" y="301"/>
                </a:lnTo>
                <a:lnTo>
                  <a:pt x="309" y="301"/>
                </a:lnTo>
                <a:lnTo>
                  <a:pt x="309" y="288"/>
                </a:lnTo>
                <a:lnTo>
                  <a:pt x="352" y="288"/>
                </a:lnTo>
                <a:lnTo>
                  <a:pt x="352" y="274"/>
                </a:lnTo>
                <a:lnTo>
                  <a:pt x="381" y="274"/>
                </a:lnTo>
                <a:lnTo>
                  <a:pt x="381" y="261"/>
                </a:lnTo>
                <a:lnTo>
                  <a:pt x="408" y="261"/>
                </a:lnTo>
                <a:lnTo>
                  <a:pt x="408" y="248"/>
                </a:lnTo>
                <a:lnTo>
                  <a:pt x="436" y="248"/>
                </a:lnTo>
                <a:lnTo>
                  <a:pt x="436" y="236"/>
                </a:lnTo>
                <a:lnTo>
                  <a:pt x="464" y="236"/>
                </a:lnTo>
                <a:lnTo>
                  <a:pt x="464" y="223"/>
                </a:lnTo>
                <a:lnTo>
                  <a:pt x="478" y="223"/>
                </a:lnTo>
                <a:lnTo>
                  <a:pt x="478" y="210"/>
                </a:lnTo>
                <a:lnTo>
                  <a:pt x="493" y="210"/>
                </a:lnTo>
                <a:lnTo>
                  <a:pt x="493" y="196"/>
                </a:lnTo>
                <a:lnTo>
                  <a:pt x="507" y="196"/>
                </a:lnTo>
                <a:lnTo>
                  <a:pt x="507" y="169"/>
                </a:lnTo>
                <a:lnTo>
                  <a:pt x="549" y="169"/>
                </a:lnTo>
                <a:lnTo>
                  <a:pt x="549" y="157"/>
                </a:lnTo>
                <a:lnTo>
                  <a:pt x="521" y="157"/>
                </a:lnTo>
                <a:lnTo>
                  <a:pt x="521" y="144"/>
                </a:lnTo>
                <a:lnTo>
                  <a:pt x="507" y="144"/>
                </a:lnTo>
                <a:lnTo>
                  <a:pt x="507" y="105"/>
                </a:lnTo>
                <a:lnTo>
                  <a:pt x="521" y="105"/>
                </a:lnTo>
                <a:lnTo>
                  <a:pt x="521" y="79"/>
                </a:lnTo>
                <a:lnTo>
                  <a:pt x="535" y="79"/>
                </a:lnTo>
                <a:lnTo>
                  <a:pt x="535" y="53"/>
                </a:lnTo>
                <a:lnTo>
                  <a:pt x="549" y="53"/>
                </a:lnTo>
                <a:lnTo>
                  <a:pt x="549" y="39"/>
                </a:lnTo>
                <a:lnTo>
                  <a:pt x="563" y="39"/>
                </a:lnTo>
                <a:lnTo>
                  <a:pt x="563" y="27"/>
                </a:lnTo>
                <a:lnTo>
                  <a:pt x="577" y="27"/>
                </a:lnTo>
                <a:lnTo>
                  <a:pt x="577" y="13"/>
                </a:lnTo>
                <a:lnTo>
                  <a:pt x="591" y="13"/>
                </a:lnTo>
                <a:lnTo>
                  <a:pt x="591" y="0"/>
                </a:lnTo>
              </a:path>
            </a:pathLst>
          </a:custGeom>
          <a:solidFill>
            <a:srgbClr val="0084FF"/>
          </a:solidFill>
          <a:ln w="9525" cap="rnd">
            <a:noFill/>
            <a:round/>
            <a:headEnd type="none" w="sm" len="sm"/>
            <a:tailEnd type="none" w="sm" len="sm"/>
          </a:ln>
        </p:spPr>
        <p:txBody>
          <a:bodyPr/>
          <a:lstStyle/>
          <a:p>
            <a:endParaRPr lang="en-GB"/>
          </a:p>
        </p:txBody>
      </p:sp>
      <p:sp>
        <p:nvSpPr>
          <p:cNvPr id="22566" name="Freeform 38"/>
          <p:cNvSpPr>
            <a:spLocks/>
          </p:cNvSpPr>
          <p:nvPr/>
        </p:nvSpPr>
        <p:spPr bwMode="auto">
          <a:xfrm>
            <a:off x="6742113" y="3997326"/>
            <a:ext cx="87313" cy="100013"/>
          </a:xfrm>
          <a:custGeom>
            <a:avLst/>
            <a:gdLst>
              <a:gd name="T0" fmla="*/ 2147483647 w 55"/>
              <a:gd name="T1" fmla="*/ 0 h 63"/>
              <a:gd name="T2" fmla="*/ 2147483647 w 55"/>
              <a:gd name="T3" fmla="*/ 0 h 63"/>
              <a:gd name="T4" fmla="*/ 2147483647 w 55"/>
              <a:gd name="T5" fmla="*/ 2147483647 h 63"/>
              <a:gd name="T6" fmla="*/ 2147483647 w 55"/>
              <a:gd name="T7" fmla="*/ 2147483647 h 63"/>
              <a:gd name="T8" fmla="*/ 2147483647 w 55"/>
              <a:gd name="T9" fmla="*/ 2147483647 h 63"/>
              <a:gd name="T10" fmla="*/ 2147483647 w 55"/>
              <a:gd name="T11" fmla="*/ 2147483647 h 63"/>
              <a:gd name="T12" fmla="*/ 2147483647 w 55"/>
              <a:gd name="T13" fmla="*/ 2147483647 h 63"/>
              <a:gd name="T14" fmla="*/ 2147483647 w 55"/>
              <a:gd name="T15" fmla="*/ 2147483647 h 63"/>
              <a:gd name="T16" fmla="*/ 2147483647 w 55"/>
              <a:gd name="T17" fmla="*/ 2147483647 h 63"/>
              <a:gd name="T18" fmla="*/ 2147483647 w 55"/>
              <a:gd name="T19" fmla="*/ 2147483647 h 63"/>
              <a:gd name="T20" fmla="*/ 2147483647 w 55"/>
              <a:gd name="T21" fmla="*/ 2147483647 h 63"/>
              <a:gd name="T22" fmla="*/ 2147483647 w 55"/>
              <a:gd name="T23" fmla="*/ 2147483647 h 63"/>
              <a:gd name="T24" fmla="*/ 2147483647 w 55"/>
              <a:gd name="T25" fmla="*/ 2147483647 h 63"/>
              <a:gd name="T26" fmla="*/ 2147483647 w 55"/>
              <a:gd name="T27" fmla="*/ 2147483647 h 63"/>
              <a:gd name="T28" fmla="*/ 2147483647 w 55"/>
              <a:gd name="T29" fmla="*/ 2147483647 h 63"/>
              <a:gd name="T30" fmla="*/ 2147483647 w 55"/>
              <a:gd name="T31" fmla="*/ 2147483647 h 63"/>
              <a:gd name="T32" fmla="*/ 2147483647 w 55"/>
              <a:gd name="T33" fmla="*/ 2147483647 h 63"/>
              <a:gd name="T34" fmla="*/ 0 w 55"/>
              <a:gd name="T35" fmla="*/ 2147483647 h 63"/>
              <a:gd name="T36" fmla="*/ 0 w 55"/>
              <a:gd name="T37" fmla="*/ 2147483647 h 63"/>
              <a:gd name="T38" fmla="*/ 2147483647 w 55"/>
              <a:gd name="T39" fmla="*/ 2147483647 h 63"/>
              <a:gd name="T40" fmla="*/ 2147483647 w 55"/>
              <a:gd name="T41" fmla="*/ 2147483647 h 63"/>
              <a:gd name="T42" fmla="*/ 2147483647 w 55"/>
              <a:gd name="T43" fmla="*/ 2147483647 h 63"/>
              <a:gd name="T44" fmla="*/ 2147483647 w 55"/>
              <a:gd name="T45" fmla="*/ 0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3"/>
              <a:gd name="T71" fmla="*/ 55 w 55"/>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3">
                <a:moveTo>
                  <a:pt x="27" y="0"/>
                </a:moveTo>
                <a:lnTo>
                  <a:pt x="40" y="0"/>
                </a:lnTo>
                <a:lnTo>
                  <a:pt x="40" y="13"/>
                </a:lnTo>
                <a:lnTo>
                  <a:pt x="54" y="13"/>
                </a:lnTo>
                <a:lnTo>
                  <a:pt x="54" y="26"/>
                </a:lnTo>
                <a:lnTo>
                  <a:pt x="40" y="26"/>
                </a:lnTo>
                <a:lnTo>
                  <a:pt x="40" y="13"/>
                </a:lnTo>
                <a:lnTo>
                  <a:pt x="27" y="13"/>
                </a:lnTo>
                <a:lnTo>
                  <a:pt x="27" y="26"/>
                </a:lnTo>
                <a:lnTo>
                  <a:pt x="14" y="26"/>
                </a:lnTo>
                <a:lnTo>
                  <a:pt x="14" y="49"/>
                </a:lnTo>
                <a:lnTo>
                  <a:pt x="40" y="49"/>
                </a:lnTo>
                <a:lnTo>
                  <a:pt x="40" y="38"/>
                </a:lnTo>
                <a:lnTo>
                  <a:pt x="54" y="38"/>
                </a:lnTo>
                <a:lnTo>
                  <a:pt x="54" y="49"/>
                </a:lnTo>
                <a:lnTo>
                  <a:pt x="40" y="49"/>
                </a:lnTo>
                <a:lnTo>
                  <a:pt x="40" y="62"/>
                </a:lnTo>
                <a:lnTo>
                  <a:pt x="0" y="62"/>
                </a:lnTo>
                <a:lnTo>
                  <a:pt x="0" y="26"/>
                </a:lnTo>
                <a:lnTo>
                  <a:pt x="14" y="26"/>
                </a:lnTo>
                <a:lnTo>
                  <a:pt x="14" y="13"/>
                </a:lnTo>
                <a:lnTo>
                  <a:pt x="27" y="13"/>
                </a:lnTo>
                <a:lnTo>
                  <a:pt x="27" y="0"/>
                </a:lnTo>
              </a:path>
            </a:pathLst>
          </a:custGeom>
          <a:solidFill>
            <a:srgbClr val="000000"/>
          </a:solidFill>
          <a:ln w="9525" cap="rnd">
            <a:noFill/>
            <a:round/>
            <a:headEnd type="none" w="sm" len="sm"/>
            <a:tailEnd type="none" w="sm" len="sm"/>
          </a:ln>
        </p:spPr>
        <p:txBody>
          <a:bodyPr/>
          <a:lstStyle/>
          <a:p>
            <a:endParaRPr lang="en-GB"/>
          </a:p>
        </p:txBody>
      </p:sp>
      <p:sp>
        <p:nvSpPr>
          <p:cNvPr id="22567" name="Freeform 39"/>
          <p:cNvSpPr>
            <a:spLocks/>
          </p:cNvSpPr>
          <p:nvPr/>
        </p:nvSpPr>
        <p:spPr bwMode="auto">
          <a:xfrm>
            <a:off x="8288337" y="4017963"/>
            <a:ext cx="1587500" cy="2159000"/>
          </a:xfrm>
          <a:custGeom>
            <a:avLst/>
            <a:gdLst>
              <a:gd name="T0" fmla="*/ 2147483647 w 1000"/>
              <a:gd name="T1" fmla="*/ 2147483647 h 1360"/>
              <a:gd name="T2" fmla="*/ 2147483647 w 1000"/>
              <a:gd name="T3" fmla="*/ 2147483647 h 1360"/>
              <a:gd name="T4" fmla="*/ 2147483647 w 1000"/>
              <a:gd name="T5" fmla="*/ 2147483647 h 1360"/>
              <a:gd name="T6" fmla="*/ 2147483647 w 1000"/>
              <a:gd name="T7" fmla="*/ 2147483647 h 1360"/>
              <a:gd name="T8" fmla="*/ 2147483647 w 1000"/>
              <a:gd name="T9" fmla="*/ 2147483647 h 1360"/>
              <a:gd name="T10" fmla="*/ 2147483647 w 1000"/>
              <a:gd name="T11" fmla="*/ 2147483647 h 1360"/>
              <a:gd name="T12" fmla="*/ 2147483647 w 1000"/>
              <a:gd name="T13" fmla="*/ 2147483647 h 1360"/>
              <a:gd name="T14" fmla="*/ 2147483647 w 1000"/>
              <a:gd name="T15" fmla="*/ 2147483647 h 1360"/>
              <a:gd name="T16" fmla="*/ 2147483647 w 1000"/>
              <a:gd name="T17" fmla="*/ 2147483647 h 1360"/>
              <a:gd name="T18" fmla="*/ 2147483647 w 1000"/>
              <a:gd name="T19" fmla="*/ 2147483647 h 1360"/>
              <a:gd name="T20" fmla="*/ 2147483647 w 1000"/>
              <a:gd name="T21" fmla="*/ 2147483647 h 1360"/>
              <a:gd name="T22" fmla="*/ 2147483647 w 1000"/>
              <a:gd name="T23" fmla="*/ 2147483647 h 1360"/>
              <a:gd name="T24" fmla="*/ 2147483647 w 1000"/>
              <a:gd name="T25" fmla="*/ 2147483647 h 1360"/>
              <a:gd name="T26" fmla="*/ 2147483647 w 1000"/>
              <a:gd name="T27" fmla="*/ 2147483647 h 1360"/>
              <a:gd name="T28" fmla="*/ 2147483647 w 1000"/>
              <a:gd name="T29" fmla="*/ 2147483647 h 1360"/>
              <a:gd name="T30" fmla="*/ 2147483647 w 1000"/>
              <a:gd name="T31" fmla="*/ 2147483647 h 1360"/>
              <a:gd name="T32" fmla="*/ 2147483647 w 1000"/>
              <a:gd name="T33" fmla="*/ 2147483647 h 1360"/>
              <a:gd name="T34" fmla="*/ 2147483647 w 1000"/>
              <a:gd name="T35" fmla="*/ 2147483647 h 1360"/>
              <a:gd name="T36" fmla="*/ 2147483647 w 1000"/>
              <a:gd name="T37" fmla="*/ 2147483647 h 1360"/>
              <a:gd name="T38" fmla="*/ 2147483647 w 1000"/>
              <a:gd name="T39" fmla="*/ 2147483647 h 1360"/>
              <a:gd name="T40" fmla="*/ 2147483647 w 1000"/>
              <a:gd name="T41" fmla="*/ 2147483647 h 1360"/>
              <a:gd name="T42" fmla="*/ 2147483647 w 1000"/>
              <a:gd name="T43" fmla="*/ 2147483647 h 1360"/>
              <a:gd name="T44" fmla="*/ 2147483647 w 1000"/>
              <a:gd name="T45" fmla="*/ 2147483647 h 1360"/>
              <a:gd name="T46" fmla="*/ 2147483647 w 1000"/>
              <a:gd name="T47" fmla="*/ 2147483647 h 1360"/>
              <a:gd name="T48" fmla="*/ 2147483647 w 1000"/>
              <a:gd name="T49" fmla="*/ 2147483647 h 1360"/>
              <a:gd name="T50" fmla="*/ 2147483647 w 1000"/>
              <a:gd name="T51" fmla="*/ 2147483647 h 1360"/>
              <a:gd name="T52" fmla="*/ 2147483647 w 1000"/>
              <a:gd name="T53" fmla="*/ 2147483647 h 1360"/>
              <a:gd name="T54" fmla="*/ 2147483647 w 1000"/>
              <a:gd name="T55" fmla="*/ 2147483647 h 1360"/>
              <a:gd name="T56" fmla="*/ 2147483647 w 1000"/>
              <a:gd name="T57" fmla="*/ 2147483647 h 1360"/>
              <a:gd name="T58" fmla="*/ 2147483647 w 1000"/>
              <a:gd name="T59" fmla="*/ 2147483647 h 1360"/>
              <a:gd name="T60" fmla="*/ 2147483647 w 1000"/>
              <a:gd name="T61" fmla="*/ 2147483647 h 1360"/>
              <a:gd name="T62" fmla="*/ 2147483647 w 1000"/>
              <a:gd name="T63" fmla="*/ 2147483647 h 1360"/>
              <a:gd name="T64" fmla="*/ 2147483647 w 1000"/>
              <a:gd name="T65" fmla="*/ 2147483647 h 1360"/>
              <a:gd name="T66" fmla="*/ 2147483647 w 1000"/>
              <a:gd name="T67" fmla="*/ 2147483647 h 1360"/>
              <a:gd name="T68" fmla="*/ 2147483647 w 1000"/>
              <a:gd name="T69" fmla="*/ 2147483647 h 1360"/>
              <a:gd name="T70" fmla="*/ 2147483647 w 1000"/>
              <a:gd name="T71" fmla="*/ 2147483647 h 1360"/>
              <a:gd name="T72" fmla="*/ 2147483647 w 1000"/>
              <a:gd name="T73" fmla="*/ 2147483647 h 1360"/>
              <a:gd name="T74" fmla="*/ 2147483647 w 1000"/>
              <a:gd name="T75" fmla="*/ 2147483647 h 1360"/>
              <a:gd name="T76" fmla="*/ 2147483647 w 1000"/>
              <a:gd name="T77" fmla="*/ 2147483647 h 1360"/>
              <a:gd name="T78" fmla="*/ 2147483647 w 1000"/>
              <a:gd name="T79" fmla="*/ 2147483647 h 1360"/>
              <a:gd name="T80" fmla="*/ 2147483647 w 1000"/>
              <a:gd name="T81" fmla="*/ 2147483647 h 1360"/>
              <a:gd name="T82" fmla="*/ 2147483647 w 1000"/>
              <a:gd name="T83" fmla="*/ 2147483647 h 1360"/>
              <a:gd name="T84" fmla="*/ 2147483647 w 1000"/>
              <a:gd name="T85" fmla="*/ 2147483647 h 1360"/>
              <a:gd name="T86" fmla="*/ 2147483647 w 1000"/>
              <a:gd name="T87" fmla="*/ 2147483647 h 1360"/>
              <a:gd name="T88" fmla="*/ 2147483647 w 1000"/>
              <a:gd name="T89" fmla="*/ 2147483647 h 1360"/>
              <a:gd name="T90" fmla="*/ 2147483647 w 1000"/>
              <a:gd name="T91" fmla="*/ 2147483647 h 1360"/>
              <a:gd name="T92" fmla="*/ 2147483647 w 1000"/>
              <a:gd name="T93" fmla="*/ 2147483647 h 1360"/>
              <a:gd name="T94" fmla="*/ 2147483647 w 1000"/>
              <a:gd name="T95" fmla="*/ 2147483647 h 1360"/>
              <a:gd name="T96" fmla="*/ 2147483647 w 1000"/>
              <a:gd name="T97" fmla="*/ 2147483647 h 1360"/>
              <a:gd name="T98" fmla="*/ 2147483647 w 1000"/>
              <a:gd name="T99" fmla="*/ 2147483647 h 1360"/>
              <a:gd name="T100" fmla="*/ 2147483647 w 1000"/>
              <a:gd name="T101" fmla="*/ 2147483647 h 1360"/>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1000"/>
              <a:gd name="T154" fmla="*/ 0 h 1360"/>
              <a:gd name="T155" fmla="*/ 1000 w 1000"/>
              <a:gd name="T156" fmla="*/ 1360 h 1360"/>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1000" h="1360">
                <a:moveTo>
                  <a:pt x="338" y="0"/>
                </a:moveTo>
                <a:lnTo>
                  <a:pt x="365" y="0"/>
                </a:lnTo>
                <a:lnTo>
                  <a:pt x="365" y="14"/>
                </a:lnTo>
                <a:lnTo>
                  <a:pt x="380" y="14"/>
                </a:lnTo>
                <a:lnTo>
                  <a:pt x="380" y="66"/>
                </a:lnTo>
                <a:lnTo>
                  <a:pt x="394" y="66"/>
                </a:lnTo>
                <a:lnTo>
                  <a:pt x="394" y="79"/>
                </a:lnTo>
                <a:lnTo>
                  <a:pt x="409" y="79"/>
                </a:lnTo>
                <a:lnTo>
                  <a:pt x="409" y="92"/>
                </a:lnTo>
                <a:lnTo>
                  <a:pt x="422" y="92"/>
                </a:lnTo>
                <a:lnTo>
                  <a:pt x="422" y="105"/>
                </a:lnTo>
                <a:lnTo>
                  <a:pt x="435" y="105"/>
                </a:lnTo>
                <a:lnTo>
                  <a:pt x="435" y="117"/>
                </a:lnTo>
                <a:lnTo>
                  <a:pt x="479" y="117"/>
                </a:lnTo>
                <a:lnTo>
                  <a:pt x="479" y="130"/>
                </a:lnTo>
                <a:lnTo>
                  <a:pt x="507" y="130"/>
                </a:lnTo>
                <a:lnTo>
                  <a:pt x="507" y="353"/>
                </a:lnTo>
                <a:lnTo>
                  <a:pt x="394" y="353"/>
                </a:lnTo>
                <a:lnTo>
                  <a:pt x="394" y="366"/>
                </a:lnTo>
                <a:lnTo>
                  <a:pt x="520" y="366"/>
                </a:lnTo>
                <a:lnTo>
                  <a:pt x="520" y="170"/>
                </a:lnTo>
                <a:lnTo>
                  <a:pt x="578" y="170"/>
                </a:lnTo>
                <a:lnTo>
                  <a:pt x="578" y="183"/>
                </a:lnTo>
                <a:lnTo>
                  <a:pt x="605" y="183"/>
                </a:lnTo>
                <a:lnTo>
                  <a:pt x="605" y="196"/>
                </a:lnTo>
                <a:lnTo>
                  <a:pt x="619" y="196"/>
                </a:lnTo>
                <a:lnTo>
                  <a:pt x="619" y="209"/>
                </a:lnTo>
                <a:lnTo>
                  <a:pt x="633" y="209"/>
                </a:lnTo>
                <a:lnTo>
                  <a:pt x="633" y="222"/>
                </a:lnTo>
                <a:lnTo>
                  <a:pt x="647" y="222"/>
                </a:lnTo>
                <a:lnTo>
                  <a:pt x="647" y="235"/>
                </a:lnTo>
                <a:lnTo>
                  <a:pt x="661" y="235"/>
                </a:lnTo>
                <a:lnTo>
                  <a:pt x="661" y="222"/>
                </a:lnTo>
                <a:lnTo>
                  <a:pt x="774" y="222"/>
                </a:lnTo>
                <a:lnTo>
                  <a:pt x="774" y="235"/>
                </a:lnTo>
                <a:lnTo>
                  <a:pt x="801" y="235"/>
                </a:lnTo>
                <a:lnTo>
                  <a:pt x="801" y="249"/>
                </a:lnTo>
                <a:lnTo>
                  <a:pt x="816" y="249"/>
                </a:lnTo>
                <a:lnTo>
                  <a:pt x="816" y="262"/>
                </a:lnTo>
                <a:lnTo>
                  <a:pt x="830" y="262"/>
                </a:lnTo>
                <a:lnTo>
                  <a:pt x="830" y="288"/>
                </a:lnTo>
                <a:lnTo>
                  <a:pt x="845" y="288"/>
                </a:lnTo>
                <a:lnTo>
                  <a:pt x="845" y="301"/>
                </a:lnTo>
                <a:lnTo>
                  <a:pt x="858" y="301"/>
                </a:lnTo>
                <a:lnTo>
                  <a:pt x="858" y="314"/>
                </a:lnTo>
                <a:lnTo>
                  <a:pt x="873" y="314"/>
                </a:lnTo>
                <a:lnTo>
                  <a:pt x="873" y="353"/>
                </a:lnTo>
                <a:lnTo>
                  <a:pt x="887" y="353"/>
                </a:lnTo>
                <a:lnTo>
                  <a:pt x="887" y="379"/>
                </a:lnTo>
                <a:lnTo>
                  <a:pt x="901" y="379"/>
                </a:lnTo>
                <a:lnTo>
                  <a:pt x="901" y="405"/>
                </a:lnTo>
                <a:lnTo>
                  <a:pt x="916" y="405"/>
                </a:lnTo>
                <a:lnTo>
                  <a:pt x="916" y="431"/>
                </a:lnTo>
                <a:lnTo>
                  <a:pt x="928" y="431"/>
                </a:lnTo>
                <a:lnTo>
                  <a:pt x="928" y="444"/>
                </a:lnTo>
                <a:lnTo>
                  <a:pt x="943" y="444"/>
                </a:lnTo>
                <a:lnTo>
                  <a:pt x="943" y="471"/>
                </a:lnTo>
                <a:lnTo>
                  <a:pt x="956" y="471"/>
                </a:lnTo>
                <a:lnTo>
                  <a:pt x="956" y="523"/>
                </a:lnTo>
                <a:lnTo>
                  <a:pt x="971" y="523"/>
                </a:lnTo>
                <a:lnTo>
                  <a:pt x="971" y="562"/>
                </a:lnTo>
                <a:lnTo>
                  <a:pt x="985" y="562"/>
                </a:lnTo>
                <a:lnTo>
                  <a:pt x="985" y="640"/>
                </a:lnTo>
                <a:lnTo>
                  <a:pt x="999" y="640"/>
                </a:lnTo>
                <a:lnTo>
                  <a:pt x="999" y="862"/>
                </a:lnTo>
                <a:lnTo>
                  <a:pt x="985" y="862"/>
                </a:lnTo>
                <a:lnTo>
                  <a:pt x="985" y="888"/>
                </a:lnTo>
                <a:lnTo>
                  <a:pt x="971" y="888"/>
                </a:lnTo>
                <a:lnTo>
                  <a:pt x="971" y="915"/>
                </a:lnTo>
                <a:lnTo>
                  <a:pt x="956" y="915"/>
                </a:lnTo>
                <a:lnTo>
                  <a:pt x="956" y="928"/>
                </a:lnTo>
                <a:lnTo>
                  <a:pt x="943" y="928"/>
                </a:lnTo>
                <a:lnTo>
                  <a:pt x="943" y="941"/>
                </a:lnTo>
                <a:lnTo>
                  <a:pt x="928" y="941"/>
                </a:lnTo>
                <a:lnTo>
                  <a:pt x="928" y="954"/>
                </a:lnTo>
                <a:lnTo>
                  <a:pt x="916" y="954"/>
                </a:lnTo>
                <a:lnTo>
                  <a:pt x="916" y="967"/>
                </a:lnTo>
                <a:lnTo>
                  <a:pt x="901" y="967"/>
                </a:lnTo>
                <a:lnTo>
                  <a:pt x="901" y="980"/>
                </a:lnTo>
                <a:lnTo>
                  <a:pt x="887" y="980"/>
                </a:lnTo>
                <a:lnTo>
                  <a:pt x="887" y="994"/>
                </a:lnTo>
                <a:lnTo>
                  <a:pt x="873" y="994"/>
                </a:lnTo>
                <a:lnTo>
                  <a:pt x="873" y="1007"/>
                </a:lnTo>
                <a:lnTo>
                  <a:pt x="858" y="1007"/>
                </a:lnTo>
                <a:lnTo>
                  <a:pt x="858" y="1019"/>
                </a:lnTo>
                <a:lnTo>
                  <a:pt x="873" y="1019"/>
                </a:lnTo>
                <a:lnTo>
                  <a:pt x="873" y="1032"/>
                </a:lnTo>
                <a:lnTo>
                  <a:pt x="887" y="1032"/>
                </a:lnTo>
                <a:lnTo>
                  <a:pt x="887" y="1071"/>
                </a:lnTo>
                <a:lnTo>
                  <a:pt x="901" y="1071"/>
                </a:lnTo>
                <a:lnTo>
                  <a:pt x="901" y="1124"/>
                </a:lnTo>
                <a:lnTo>
                  <a:pt x="916" y="1124"/>
                </a:lnTo>
                <a:lnTo>
                  <a:pt x="916" y="1163"/>
                </a:lnTo>
                <a:lnTo>
                  <a:pt x="928" y="1163"/>
                </a:lnTo>
                <a:lnTo>
                  <a:pt x="928" y="1242"/>
                </a:lnTo>
                <a:lnTo>
                  <a:pt x="943" y="1242"/>
                </a:lnTo>
                <a:lnTo>
                  <a:pt x="943" y="1306"/>
                </a:lnTo>
                <a:lnTo>
                  <a:pt x="928" y="1306"/>
                </a:lnTo>
                <a:lnTo>
                  <a:pt x="928" y="1319"/>
                </a:lnTo>
                <a:lnTo>
                  <a:pt x="916" y="1319"/>
                </a:lnTo>
                <a:lnTo>
                  <a:pt x="916" y="1333"/>
                </a:lnTo>
                <a:lnTo>
                  <a:pt x="887" y="1333"/>
                </a:lnTo>
                <a:lnTo>
                  <a:pt x="887" y="1345"/>
                </a:lnTo>
                <a:lnTo>
                  <a:pt x="788" y="1345"/>
                </a:lnTo>
                <a:lnTo>
                  <a:pt x="788" y="1359"/>
                </a:lnTo>
                <a:lnTo>
                  <a:pt x="633" y="1359"/>
                </a:lnTo>
                <a:lnTo>
                  <a:pt x="633" y="1345"/>
                </a:lnTo>
                <a:lnTo>
                  <a:pt x="394" y="1345"/>
                </a:lnTo>
                <a:lnTo>
                  <a:pt x="394" y="1333"/>
                </a:lnTo>
                <a:lnTo>
                  <a:pt x="323" y="1333"/>
                </a:lnTo>
                <a:lnTo>
                  <a:pt x="323" y="1319"/>
                </a:lnTo>
                <a:lnTo>
                  <a:pt x="169" y="1319"/>
                </a:lnTo>
                <a:lnTo>
                  <a:pt x="169" y="1306"/>
                </a:lnTo>
                <a:lnTo>
                  <a:pt x="42" y="1306"/>
                </a:lnTo>
                <a:lnTo>
                  <a:pt x="42" y="1293"/>
                </a:lnTo>
                <a:lnTo>
                  <a:pt x="14" y="1293"/>
                </a:lnTo>
                <a:lnTo>
                  <a:pt x="14" y="1280"/>
                </a:lnTo>
                <a:lnTo>
                  <a:pt x="0" y="1280"/>
                </a:lnTo>
                <a:lnTo>
                  <a:pt x="0" y="1242"/>
                </a:lnTo>
                <a:lnTo>
                  <a:pt x="14" y="1242"/>
                </a:lnTo>
                <a:lnTo>
                  <a:pt x="14" y="1097"/>
                </a:lnTo>
                <a:lnTo>
                  <a:pt x="28" y="1097"/>
                </a:lnTo>
                <a:lnTo>
                  <a:pt x="28" y="1045"/>
                </a:lnTo>
                <a:lnTo>
                  <a:pt x="42" y="1045"/>
                </a:lnTo>
                <a:lnTo>
                  <a:pt x="42" y="994"/>
                </a:lnTo>
                <a:lnTo>
                  <a:pt x="56" y="994"/>
                </a:lnTo>
                <a:lnTo>
                  <a:pt x="56" y="967"/>
                </a:lnTo>
                <a:lnTo>
                  <a:pt x="71" y="967"/>
                </a:lnTo>
                <a:lnTo>
                  <a:pt x="71" y="954"/>
                </a:lnTo>
                <a:lnTo>
                  <a:pt x="83" y="954"/>
                </a:lnTo>
                <a:lnTo>
                  <a:pt x="83" y="941"/>
                </a:lnTo>
                <a:lnTo>
                  <a:pt x="112" y="941"/>
                </a:lnTo>
                <a:lnTo>
                  <a:pt x="112" y="928"/>
                </a:lnTo>
                <a:lnTo>
                  <a:pt x="126" y="928"/>
                </a:lnTo>
                <a:lnTo>
                  <a:pt x="126" y="915"/>
                </a:lnTo>
                <a:lnTo>
                  <a:pt x="154" y="915"/>
                </a:lnTo>
                <a:lnTo>
                  <a:pt x="154" y="902"/>
                </a:lnTo>
                <a:lnTo>
                  <a:pt x="198" y="902"/>
                </a:lnTo>
                <a:lnTo>
                  <a:pt x="198" y="915"/>
                </a:lnTo>
                <a:lnTo>
                  <a:pt x="225" y="915"/>
                </a:lnTo>
                <a:lnTo>
                  <a:pt x="225" y="928"/>
                </a:lnTo>
                <a:lnTo>
                  <a:pt x="267" y="928"/>
                </a:lnTo>
                <a:lnTo>
                  <a:pt x="267" y="941"/>
                </a:lnTo>
                <a:lnTo>
                  <a:pt x="323" y="941"/>
                </a:lnTo>
                <a:lnTo>
                  <a:pt x="323" y="954"/>
                </a:lnTo>
                <a:lnTo>
                  <a:pt x="352" y="954"/>
                </a:lnTo>
                <a:lnTo>
                  <a:pt x="352" y="967"/>
                </a:lnTo>
                <a:lnTo>
                  <a:pt x="409" y="967"/>
                </a:lnTo>
                <a:lnTo>
                  <a:pt x="409" y="980"/>
                </a:lnTo>
                <a:lnTo>
                  <a:pt x="450" y="980"/>
                </a:lnTo>
                <a:lnTo>
                  <a:pt x="450" y="994"/>
                </a:lnTo>
                <a:lnTo>
                  <a:pt x="464" y="994"/>
                </a:lnTo>
                <a:lnTo>
                  <a:pt x="464" y="1007"/>
                </a:lnTo>
                <a:lnTo>
                  <a:pt x="479" y="1007"/>
                </a:lnTo>
                <a:lnTo>
                  <a:pt x="479" y="1019"/>
                </a:lnTo>
                <a:lnTo>
                  <a:pt x="492" y="1019"/>
                </a:lnTo>
                <a:lnTo>
                  <a:pt x="492" y="1045"/>
                </a:lnTo>
                <a:lnTo>
                  <a:pt x="507" y="1045"/>
                </a:lnTo>
                <a:lnTo>
                  <a:pt x="507" y="1058"/>
                </a:lnTo>
                <a:lnTo>
                  <a:pt x="520" y="1058"/>
                </a:lnTo>
                <a:lnTo>
                  <a:pt x="520" y="1071"/>
                </a:lnTo>
                <a:lnTo>
                  <a:pt x="534" y="1071"/>
                </a:lnTo>
                <a:lnTo>
                  <a:pt x="534" y="1097"/>
                </a:lnTo>
                <a:lnTo>
                  <a:pt x="549" y="1097"/>
                </a:lnTo>
                <a:lnTo>
                  <a:pt x="549" y="1110"/>
                </a:lnTo>
                <a:lnTo>
                  <a:pt x="619" y="1110"/>
                </a:lnTo>
                <a:lnTo>
                  <a:pt x="619" y="1097"/>
                </a:lnTo>
                <a:lnTo>
                  <a:pt x="578" y="1097"/>
                </a:lnTo>
                <a:lnTo>
                  <a:pt x="578" y="1058"/>
                </a:lnTo>
                <a:lnTo>
                  <a:pt x="563" y="1058"/>
                </a:lnTo>
                <a:lnTo>
                  <a:pt x="563" y="1032"/>
                </a:lnTo>
                <a:lnTo>
                  <a:pt x="549" y="1032"/>
                </a:lnTo>
                <a:lnTo>
                  <a:pt x="549" y="994"/>
                </a:lnTo>
                <a:lnTo>
                  <a:pt x="534" y="994"/>
                </a:lnTo>
                <a:lnTo>
                  <a:pt x="534" y="980"/>
                </a:lnTo>
                <a:lnTo>
                  <a:pt x="520" y="980"/>
                </a:lnTo>
                <a:lnTo>
                  <a:pt x="520" y="967"/>
                </a:lnTo>
                <a:lnTo>
                  <a:pt x="507" y="967"/>
                </a:lnTo>
                <a:lnTo>
                  <a:pt x="507" y="941"/>
                </a:lnTo>
                <a:lnTo>
                  <a:pt x="492" y="941"/>
                </a:lnTo>
                <a:lnTo>
                  <a:pt x="492" y="915"/>
                </a:lnTo>
                <a:lnTo>
                  <a:pt x="479" y="915"/>
                </a:lnTo>
                <a:lnTo>
                  <a:pt x="479" y="888"/>
                </a:lnTo>
                <a:lnTo>
                  <a:pt x="464" y="888"/>
                </a:lnTo>
                <a:lnTo>
                  <a:pt x="464" y="875"/>
                </a:lnTo>
                <a:lnTo>
                  <a:pt x="450" y="875"/>
                </a:lnTo>
                <a:lnTo>
                  <a:pt x="450" y="849"/>
                </a:lnTo>
                <a:lnTo>
                  <a:pt x="435" y="849"/>
                </a:lnTo>
                <a:lnTo>
                  <a:pt x="435" y="823"/>
                </a:lnTo>
                <a:lnTo>
                  <a:pt x="422" y="823"/>
                </a:lnTo>
                <a:lnTo>
                  <a:pt x="422" y="797"/>
                </a:lnTo>
                <a:lnTo>
                  <a:pt x="409" y="797"/>
                </a:lnTo>
                <a:lnTo>
                  <a:pt x="409" y="771"/>
                </a:lnTo>
                <a:lnTo>
                  <a:pt x="394" y="771"/>
                </a:lnTo>
                <a:lnTo>
                  <a:pt x="394" y="745"/>
                </a:lnTo>
                <a:lnTo>
                  <a:pt x="380" y="745"/>
                </a:lnTo>
                <a:lnTo>
                  <a:pt x="380" y="706"/>
                </a:lnTo>
                <a:lnTo>
                  <a:pt x="394" y="706"/>
                </a:lnTo>
                <a:lnTo>
                  <a:pt x="394" y="692"/>
                </a:lnTo>
                <a:lnTo>
                  <a:pt x="409" y="692"/>
                </a:lnTo>
                <a:lnTo>
                  <a:pt x="409" y="680"/>
                </a:lnTo>
                <a:lnTo>
                  <a:pt x="464" y="680"/>
                </a:lnTo>
                <a:lnTo>
                  <a:pt x="464" y="667"/>
                </a:lnTo>
                <a:lnTo>
                  <a:pt x="422" y="667"/>
                </a:lnTo>
                <a:lnTo>
                  <a:pt x="422" y="653"/>
                </a:lnTo>
                <a:lnTo>
                  <a:pt x="409" y="653"/>
                </a:lnTo>
                <a:lnTo>
                  <a:pt x="409" y="667"/>
                </a:lnTo>
                <a:lnTo>
                  <a:pt x="394" y="667"/>
                </a:lnTo>
                <a:lnTo>
                  <a:pt x="394" y="680"/>
                </a:lnTo>
                <a:lnTo>
                  <a:pt x="380" y="680"/>
                </a:lnTo>
                <a:lnTo>
                  <a:pt x="380" y="692"/>
                </a:lnTo>
                <a:lnTo>
                  <a:pt x="365" y="692"/>
                </a:lnTo>
                <a:lnTo>
                  <a:pt x="365" y="706"/>
                </a:lnTo>
                <a:lnTo>
                  <a:pt x="352" y="706"/>
                </a:lnTo>
                <a:lnTo>
                  <a:pt x="352" y="719"/>
                </a:lnTo>
                <a:lnTo>
                  <a:pt x="338" y="719"/>
                </a:lnTo>
                <a:lnTo>
                  <a:pt x="338" y="732"/>
                </a:lnTo>
                <a:lnTo>
                  <a:pt x="323" y="732"/>
                </a:lnTo>
                <a:lnTo>
                  <a:pt x="323" y="745"/>
                </a:lnTo>
                <a:lnTo>
                  <a:pt x="252" y="745"/>
                </a:lnTo>
                <a:lnTo>
                  <a:pt x="252" y="732"/>
                </a:lnTo>
                <a:lnTo>
                  <a:pt x="141" y="732"/>
                </a:lnTo>
                <a:lnTo>
                  <a:pt x="141" y="745"/>
                </a:lnTo>
                <a:lnTo>
                  <a:pt x="112" y="745"/>
                </a:lnTo>
                <a:lnTo>
                  <a:pt x="112" y="719"/>
                </a:lnTo>
                <a:lnTo>
                  <a:pt x="126" y="719"/>
                </a:lnTo>
                <a:lnTo>
                  <a:pt x="126" y="680"/>
                </a:lnTo>
                <a:lnTo>
                  <a:pt x="141" y="680"/>
                </a:lnTo>
                <a:lnTo>
                  <a:pt x="141" y="653"/>
                </a:lnTo>
                <a:lnTo>
                  <a:pt x="154" y="653"/>
                </a:lnTo>
                <a:lnTo>
                  <a:pt x="154" y="588"/>
                </a:lnTo>
                <a:lnTo>
                  <a:pt x="169" y="588"/>
                </a:lnTo>
                <a:lnTo>
                  <a:pt x="169" y="536"/>
                </a:lnTo>
                <a:lnTo>
                  <a:pt x="183" y="536"/>
                </a:lnTo>
                <a:lnTo>
                  <a:pt x="183" y="497"/>
                </a:lnTo>
                <a:lnTo>
                  <a:pt x="198" y="497"/>
                </a:lnTo>
                <a:lnTo>
                  <a:pt x="198" y="457"/>
                </a:lnTo>
                <a:lnTo>
                  <a:pt x="211" y="457"/>
                </a:lnTo>
                <a:lnTo>
                  <a:pt x="211" y="405"/>
                </a:lnTo>
                <a:lnTo>
                  <a:pt x="225" y="405"/>
                </a:lnTo>
                <a:lnTo>
                  <a:pt x="225" y="340"/>
                </a:lnTo>
                <a:lnTo>
                  <a:pt x="240" y="340"/>
                </a:lnTo>
                <a:lnTo>
                  <a:pt x="240" y="262"/>
                </a:lnTo>
                <a:lnTo>
                  <a:pt x="252" y="262"/>
                </a:lnTo>
                <a:lnTo>
                  <a:pt x="252" y="183"/>
                </a:lnTo>
                <a:lnTo>
                  <a:pt x="267" y="183"/>
                </a:lnTo>
                <a:lnTo>
                  <a:pt x="267" y="130"/>
                </a:lnTo>
                <a:lnTo>
                  <a:pt x="281" y="130"/>
                </a:lnTo>
                <a:lnTo>
                  <a:pt x="281" y="105"/>
                </a:lnTo>
                <a:lnTo>
                  <a:pt x="295" y="105"/>
                </a:lnTo>
                <a:lnTo>
                  <a:pt x="295" y="92"/>
                </a:lnTo>
                <a:lnTo>
                  <a:pt x="310" y="92"/>
                </a:lnTo>
                <a:lnTo>
                  <a:pt x="310" y="66"/>
                </a:lnTo>
                <a:lnTo>
                  <a:pt x="323" y="66"/>
                </a:lnTo>
                <a:lnTo>
                  <a:pt x="323" y="40"/>
                </a:lnTo>
                <a:lnTo>
                  <a:pt x="338" y="40"/>
                </a:lnTo>
                <a:lnTo>
                  <a:pt x="338" y="27"/>
                </a:lnTo>
                <a:lnTo>
                  <a:pt x="338" y="0"/>
                </a:lnTo>
              </a:path>
            </a:pathLst>
          </a:custGeom>
          <a:solidFill>
            <a:srgbClr val="0084FF"/>
          </a:solidFill>
          <a:ln w="9525" cap="rnd">
            <a:noFill/>
            <a:round/>
            <a:headEnd type="none" w="sm" len="sm"/>
            <a:tailEnd type="none" w="sm" len="sm"/>
          </a:ln>
        </p:spPr>
        <p:txBody>
          <a:bodyPr/>
          <a:lstStyle/>
          <a:p>
            <a:endParaRPr lang="en-GB"/>
          </a:p>
        </p:txBody>
      </p:sp>
      <p:sp>
        <p:nvSpPr>
          <p:cNvPr id="22568" name="Freeform 40"/>
          <p:cNvSpPr>
            <a:spLocks/>
          </p:cNvSpPr>
          <p:nvPr/>
        </p:nvSpPr>
        <p:spPr bwMode="auto">
          <a:xfrm>
            <a:off x="6653213" y="4122738"/>
            <a:ext cx="41275" cy="38100"/>
          </a:xfrm>
          <a:custGeom>
            <a:avLst/>
            <a:gdLst>
              <a:gd name="T0" fmla="*/ 0 w 26"/>
              <a:gd name="T1" fmla="*/ 0 h 24"/>
              <a:gd name="T2" fmla="*/ 2147483647 w 26"/>
              <a:gd name="T3" fmla="*/ 0 h 24"/>
              <a:gd name="T4" fmla="*/ 2147483647 w 26"/>
              <a:gd name="T5" fmla="*/ 2147483647 h 24"/>
              <a:gd name="T6" fmla="*/ 0 w 26"/>
              <a:gd name="T7" fmla="*/ 2147483647 h 24"/>
              <a:gd name="T8" fmla="*/ 0 w 26"/>
              <a:gd name="T9" fmla="*/ 0 h 24"/>
              <a:gd name="T10" fmla="*/ 0 60000 65536"/>
              <a:gd name="T11" fmla="*/ 0 60000 65536"/>
              <a:gd name="T12" fmla="*/ 0 60000 65536"/>
              <a:gd name="T13" fmla="*/ 0 60000 65536"/>
              <a:gd name="T14" fmla="*/ 0 60000 65536"/>
              <a:gd name="T15" fmla="*/ 0 w 26"/>
              <a:gd name="T16" fmla="*/ 0 h 24"/>
              <a:gd name="T17" fmla="*/ 26 w 26"/>
              <a:gd name="T18" fmla="*/ 24 h 24"/>
            </a:gdLst>
            <a:ahLst/>
            <a:cxnLst>
              <a:cxn ang="T10">
                <a:pos x="T0" y="T1"/>
              </a:cxn>
              <a:cxn ang="T11">
                <a:pos x="T2" y="T3"/>
              </a:cxn>
              <a:cxn ang="T12">
                <a:pos x="T4" y="T5"/>
              </a:cxn>
              <a:cxn ang="T13">
                <a:pos x="T6" y="T7"/>
              </a:cxn>
              <a:cxn ang="T14">
                <a:pos x="T8" y="T9"/>
              </a:cxn>
            </a:cxnLst>
            <a:rect l="T15" t="T16" r="T17" b="T18"/>
            <a:pathLst>
              <a:path w="26" h="24">
                <a:moveTo>
                  <a:pt x="0" y="0"/>
                </a:moveTo>
                <a:lnTo>
                  <a:pt x="25" y="0"/>
                </a:lnTo>
                <a:lnTo>
                  <a:pt x="25" y="23"/>
                </a:lnTo>
                <a:lnTo>
                  <a:pt x="0" y="23"/>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69" name="Freeform 41"/>
          <p:cNvSpPr>
            <a:spLocks/>
          </p:cNvSpPr>
          <p:nvPr/>
        </p:nvSpPr>
        <p:spPr bwMode="auto">
          <a:xfrm>
            <a:off x="8288337" y="4143375"/>
            <a:ext cx="63500" cy="184150"/>
          </a:xfrm>
          <a:custGeom>
            <a:avLst/>
            <a:gdLst>
              <a:gd name="T0" fmla="*/ 0 w 40"/>
              <a:gd name="T1" fmla="*/ 0 h 116"/>
              <a:gd name="T2" fmla="*/ 2147483647 w 40"/>
              <a:gd name="T3" fmla="*/ 0 h 116"/>
              <a:gd name="T4" fmla="*/ 2147483647 w 40"/>
              <a:gd name="T5" fmla="*/ 2147483647 h 116"/>
              <a:gd name="T6" fmla="*/ 2147483647 w 40"/>
              <a:gd name="T7" fmla="*/ 2147483647 h 116"/>
              <a:gd name="T8" fmla="*/ 2147483647 w 40"/>
              <a:gd name="T9" fmla="*/ 2147483647 h 116"/>
              <a:gd name="T10" fmla="*/ 2147483647 w 40"/>
              <a:gd name="T11" fmla="*/ 2147483647 h 116"/>
              <a:gd name="T12" fmla="*/ 2147483647 w 40"/>
              <a:gd name="T13" fmla="*/ 2147483647 h 116"/>
              <a:gd name="T14" fmla="*/ 2147483647 w 40"/>
              <a:gd name="T15" fmla="*/ 2147483647 h 116"/>
              <a:gd name="T16" fmla="*/ 2147483647 w 40"/>
              <a:gd name="T17" fmla="*/ 2147483647 h 116"/>
              <a:gd name="T18" fmla="*/ 2147483647 w 40"/>
              <a:gd name="T19" fmla="*/ 2147483647 h 116"/>
              <a:gd name="T20" fmla="*/ 2147483647 w 40"/>
              <a:gd name="T21" fmla="*/ 2147483647 h 116"/>
              <a:gd name="T22" fmla="*/ 0 w 40"/>
              <a:gd name="T23" fmla="*/ 2147483647 h 116"/>
              <a:gd name="T24" fmla="*/ 0 w 40"/>
              <a:gd name="T25" fmla="*/ 2147483647 h 116"/>
              <a:gd name="T26" fmla="*/ 2147483647 w 40"/>
              <a:gd name="T27" fmla="*/ 2147483647 h 116"/>
              <a:gd name="T28" fmla="*/ 2147483647 w 40"/>
              <a:gd name="T29" fmla="*/ 2147483647 h 116"/>
              <a:gd name="T30" fmla="*/ 2147483647 w 40"/>
              <a:gd name="T31" fmla="*/ 2147483647 h 116"/>
              <a:gd name="T32" fmla="*/ 2147483647 w 40"/>
              <a:gd name="T33" fmla="*/ 2147483647 h 116"/>
              <a:gd name="T34" fmla="*/ 2147483647 w 40"/>
              <a:gd name="T35" fmla="*/ 2147483647 h 116"/>
              <a:gd name="T36" fmla="*/ 2147483647 w 40"/>
              <a:gd name="T37" fmla="*/ 2147483647 h 116"/>
              <a:gd name="T38" fmla="*/ 0 w 40"/>
              <a:gd name="T39" fmla="*/ 2147483647 h 116"/>
              <a:gd name="T40" fmla="*/ 0 w 40"/>
              <a:gd name="T41" fmla="*/ 0 h 11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0"/>
              <a:gd name="T64" fmla="*/ 0 h 116"/>
              <a:gd name="T65" fmla="*/ 40 w 40"/>
              <a:gd name="T66" fmla="*/ 116 h 11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0" h="116">
                <a:moveTo>
                  <a:pt x="0" y="0"/>
                </a:moveTo>
                <a:lnTo>
                  <a:pt x="13" y="0"/>
                </a:lnTo>
                <a:lnTo>
                  <a:pt x="13" y="12"/>
                </a:lnTo>
                <a:lnTo>
                  <a:pt x="27" y="12"/>
                </a:lnTo>
                <a:lnTo>
                  <a:pt x="27" y="38"/>
                </a:lnTo>
                <a:lnTo>
                  <a:pt x="39" y="38"/>
                </a:lnTo>
                <a:lnTo>
                  <a:pt x="39" y="76"/>
                </a:lnTo>
                <a:lnTo>
                  <a:pt x="27" y="76"/>
                </a:lnTo>
                <a:lnTo>
                  <a:pt x="27" y="103"/>
                </a:lnTo>
                <a:lnTo>
                  <a:pt x="13" y="103"/>
                </a:lnTo>
                <a:lnTo>
                  <a:pt x="13" y="115"/>
                </a:lnTo>
                <a:lnTo>
                  <a:pt x="0" y="115"/>
                </a:lnTo>
                <a:lnTo>
                  <a:pt x="0" y="103"/>
                </a:lnTo>
                <a:lnTo>
                  <a:pt x="13" y="103"/>
                </a:lnTo>
                <a:lnTo>
                  <a:pt x="13" y="76"/>
                </a:lnTo>
                <a:lnTo>
                  <a:pt x="27" y="76"/>
                </a:lnTo>
                <a:lnTo>
                  <a:pt x="27" y="38"/>
                </a:lnTo>
                <a:lnTo>
                  <a:pt x="13" y="38"/>
                </a:lnTo>
                <a:lnTo>
                  <a:pt x="13"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0" name="Freeform 42"/>
          <p:cNvSpPr>
            <a:spLocks/>
          </p:cNvSpPr>
          <p:nvPr/>
        </p:nvSpPr>
        <p:spPr bwMode="auto">
          <a:xfrm>
            <a:off x="7548563" y="4164013"/>
            <a:ext cx="1139825" cy="2012950"/>
          </a:xfrm>
          <a:custGeom>
            <a:avLst/>
            <a:gdLst>
              <a:gd name="T0" fmla="*/ 2147483647 w 718"/>
              <a:gd name="T1" fmla="*/ 2147483647 h 1268"/>
              <a:gd name="T2" fmla="*/ 2147483647 w 718"/>
              <a:gd name="T3" fmla="*/ 2147483647 h 1268"/>
              <a:gd name="T4" fmla="*/ 2147483647 w 718"/>
              <a:gd name="T5" fmla="*/ 2147483647 h 1268"/>
              <a:gd name="T6" fmla="*/ 2147483647 w 718"/>
              <a:gd name="T7" fmla="*/ 2147483647 h 1268"/>
              <a:gd name="T8" fmla="*/ 2147483647 w 718"/>
              <a:gd name="T9" fmla="*/ 2147483647 h 1268"/>
              <a:gd name="T10" fmla="*/ 2147483647 w 718"/>
              <a:gd name="T11" fmla="*/ 2147483647 h 1268"/>
              <a:gd name="T12" fmla="*/ 2147483647 w 718"/>
              <a:gd name="T13" fmla="*/ 2147483647 h 1268"/>
              <a:gd name="T14" fmla="*/ 2147483647 w 718"/>
              <a:gd name="T15" fmla="*/ 2147483647 h 1268"/>
              <a:gd name="T16" fmla="*/ 2147483647 w 718"/>
              <a:gd name="T17" fmla="*/ 2147483647 h 1268"/>
              <a:gd name="T18" fmla="*/ 2147483647 w 718"/>
              <a:gd name="T19" fmla="*/ 2147483647 h 1268"/>
              <a:gd name="T20" fmla="*/ 2147483647 w 718"/>
              <a:gd name="T21" fmla="*/ 2147483647 h 1268"/>
              <a:gd name="T22" fmla="*/ 2147483647 w 718"/>
              <a:gd name="T23" fmla="*/ 2147483647 h 1268"/>
              <a:gd name="T24" fmla="*/ 2147483647 w 718"/>
              <a:gd name="T25" fmla="*/ 2147483647 h 1268"/>
              <a:gd name="T26" fmla="*/ 2147483647 w 718"/>
              <a:gd name="T27" fmla="*/ 2147483647 h 1268"/>
              <a:gd name="T28" fmla="*/ 2147483647 w 718"/>
              <a:gd name="T29" fmla="*/ 2147483647 h 1268"/>
              <a:gd name="T30" fmla="*/ 2147483647 w 718"/>
              <a:gd name="T31" fmla="*/ 2147483647 h 1268"/>
              <a:gd name="T32" fmla="*/ 2147483647 w 718"/>
              <a:gd name="T33" fmla="*/ 2147483647 h 1268"/>
              <a:gd name="T34" fmla="*/ 2147483647 w 718"/>
              <a:gd name="T35" fmla="*/ 2147483647 h 1268"/>
              <a:gd name="T36" fmla="*/ 2147483647 w 718"/>
              <a:gd name="T37" fmla="*/ 2147483647 h 1268"/>
              <a:gd name="T38" fmla="*/ 2147483647 w 718"/>
              <a:gd name="T39" fmla="*/ 2147483647 h 1268"/>
              <a:gd name="T40" fmla="*/ 2147483647 w 718"/>
              <a:gd name="T41" fmla="*/ 2147483647 h 1268"/>
              <a:gd name="T42" fmla="*/ 2147483647 w 718"/>
              <a:gd name="T43" fmla="*/ 2147483647 h 1268"/>
              <a:gd name="T44" fmla="*/ 2147483647 w 718"/>
              <a:gd name="T45" fmla="*/ 2147483647 h 1268"/>
              <a:gd name="T46" fmla="*/ 2147483647 w 718"/>
              <a:gd name="T47" fmla="*/ 2147483647 h 1268"/>
              <a:gd name="T48" fmla="*/ 2147483647 w 718"/>
              <a:gd name="T49" fmla="*/ 2147483647 h 1268"/>
              <a:gd name="T50" fmla="*/ 2147483647 w 718"/>
              <a:gd name="T51" fmla="*/ 2147483647 h 1268"/>
              <a:gd name="T52" fmla="*/ 2147483647 w 718"/>
              <a:gd name="T53" fmla="*/ 2147483647 h 1268"/>
              <a:gd name="T54" fmla="*/ 2147483647 w 718"/>
              <a:gd name="T55" fmla="*/ 2147483647 h 1268"/>
              <a:gd name="T56" fmla="*/ 2147483647 w 718"/>
              <a:gd name="T57" fmla="*/ 2147483647 h 1268"/>
              <a:gd name="T58" fmla="*/ 2147483647 w 718"/>
              <a:gd name="T59" fmla="*/ 2147483647 h 1268"/>
              <a:gd name="T60" fmla="*/ 2147483647 w 718"/>
              <a:gd name="T61" fmla="*/ 2147483647 h 1268"/>
              <a:gd name="T62" fmla="*/ 2147483647 w 718"/>
              <a:gd name="T63" fmla="*/ 2147483647 h 1268"/>
              <a:gd name="T64" fmla="*/ 2147483647 w 718"/>
              <a:gd name="T65" fmla="*/ 2147483647 h 1268"/>
              <a:gd name="T66" fmla="*/ 2147483647 w 718"/>
              <a:gd name="T67" fmla="*/ 2147483647 h 1268"/>
              <a:gd name="T68" fmla="*/ 2147483647 w 718"/>
              <a:gd name="T69" fmla="*/ 2147483647 h 1268"/>
              <a:gd name="T70" fmla="*/ 2147483647 w 718"/>
              <a:gd name="T71" fmla="*/ 2147483647 h 1268"/>
              <a:gd name="T72" fmla="*/ 2147483647 w 718"/>
              <a:gd name="T73" fmla="*/ 2147483647 h 1268"/>
              <a:gd name="T74" fmla="*/ 2147483647 w 718"/>
              <a:gd name="T75" fmla="*/ 2147483647 h 1268"/>
              <a:gd name="T76" fmla="*/ 2147483647 w 718"/>
              <a:gd name="T77" fmla="*/ 2147483647 h 1268"/>
              <a:gd name="T78" fmla="*/ 2147483647 w 718"/>
              <a:gd name="T79" fmla="*/ 2147483647 h 1268"/>
              <a:gd name="T80" fmla="*/ 2147483647 w 718"/>
              <a:gd name="T81" fmla="*/ 2147483647 h 1268"/>
              <a:gd name="T82" fmla="*/ 2147483647 w 718"/>
              <a:gd name="T83" fmla="*/ 2147483647 h 1268"/>
              <a:gd name="T84" fmla="*/ 2147483647 w 718"/>
              <a:gd name="T85" fmla="*/ 2147483647 h 1268"/>
              <a:gd name="T86" fmla="*/ 2147483647 w 718"/>
              <a:gd name="T87" fmla="*/ 2147483647 h 1268"/>
              <a:gd name="T88" fmla="*/ 2147483647 w 718"/>
              <a:gd name="T89" fmla="*/ 2147483647 h 1268"/>
              <a:gd name="T90" fmla="*/ 2147483647 w 718"/>
              <a:gd name="T91" fmla="*/ 2147483647 h 1268"/>
              <a:gd name="T92" fmla="*/ 2147483647 w 718"/>
              <a:gd name="T93" fmla="*/ 2147483647 h 1268"/>
              <a:gd name="T94" fmla="*/ 2147483647 w 718"/>
              <a:gd name="T95" fmla="*/ 2147483647 h 1268"/>
              <a:gd name="T96" fmla="*/ 2147483647 w 718"/>
              <a:gd name="T97" fmla="*/ 2147483647 h 1268"/>
              <a:gd name="T98" fmla="*/ 2147483647 w 718"/>
              <a:gd name="T99" fmla="*/ 2147483647 h 1268"/>
              <a:gd name="T100" fmla="*/ 2147483647 w 718"/>
              <a:gd name="T101" fmla="*/ 2147483647 h 1268"/>
              <a:gd name="T102" fmla="*/ 2147483647 w 718"/>
              <a:gd name="T103" fmla="*/ 2147483647 h 1268"/>
              <a:gd name="T104" fmla="*/ 2147483647 w 718"/>
              <a:gd name="T105" fmla="*/ 2147483647 h 1268"/>
              <a:gd name="T106" fmla="*/ 2147483647 w 718"/>
              <a:gd name="T107" fmla="*/ 2147483647 h 1268"/>
              <a:gd name="T108" fmla="*/ 2147483647 w 718"/>
              <a:gd name="T109" fmla="*/ 2147483647 h 1268"/>
              <a:gd name="T110" fmla="*/ 2147483647 w 718"/>
              <a:gd name="T111" fmla="*/ 2147483647 h 1268"/>
              <a:gd name="T112" fmla="*/ 2147483647 w 718"/>
              <a:gd name="T113" fmla="*/ 2147483647 h 1268"/>
              <a:gd name="T114" fmla="*/ 2147483647 w 718"/>
              <a:gd name="T115" fmla="*/ 2147483647 h 1268"/>
              <a:gd name="T116" fmla="*/ 2147483647 w 718"/>
              <a:gd name="T117" fmla="*/ 2147483647 h 1268"/>
              <a:gd name="T118" fmla="*/ 0 w 718"/>
              <a:gd name="T119" fmla="*/ 2147483647 h 126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18"/>
              <a:gd name="T181" fmla="*/ 0 h 1268"/>
              <a:gd name="T182" fmla="*/ 718 w 718"/>
              <a:gd name="T183" fmla="*/ 1268 h 126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18" h="1268">
                <a:moveTo>
                  <a:pt x="0" y="0"/>
                </a:moveTo>
                <a:lnTo>
                  <a:pt x="14" y="0"/>
                </a:lnTo>
                <a:lnTo>
                  <a:pt x="14" y="13"/>
                </a:lnTo>
                <a:lnTo>
                  <a:pt x="29" y="13"/>
                </a:lnTo>
                <a:lnTo>
                  <a:pt x="29" y="26"/>
                </a:lnTo>
                <a:lnTo>
                  <a:pt x="43" y="26"/>
                </a:lnTo>
                <a:lnTo>
                  <a:pt x="43" y="65"/>
                </a:lnTo>
                <a:lnTo>
                  <a:pt x="57" y="65"/>
                </a:lnTo>
                <a:lnTo>
                  <a:pt x="57" y="92"/>
                </a:lnTo>
                <a:lnTo>
                  <a:pt x="70" y="92"/>
                </a:lnTo>
                <a:lnTo>
                  <a:pt x="70" y="117"/>
                </a:lnTo>
                <a:lnTo>
                  <a:pt x="84" y="117"/>
                </a:lnTo>
                <a:lnTo>
                  <a:pt x="84" y="130"/>
                </a:lnTo>
                <a:lnTo>
                  <a:pt x="98" y="130"/>
                </a:lnTo>
                <a:lnTo>
                  <a:pt x="98" y="143"/>
                </a:lnTo>
                <a:lnTo>
                  <a:pt x="112" y="143"/>
                </a:lnTo>
                <a:lnTo>
                  <a:pt x="112" y="157"/>
                </a:lnTo>
                <a:lnTo>
                  <a:pt x="126" y="157"/>
                </a:lnTo>
                <a:lnTo>
                  <a:pt x="126" y="169"/>
                </a:lnTo>
                <a:lnTo>
                  <a:pt x="141" y="169"/>
                </a:lnTo>
                <a:lnTo>
                  <a:pt x="141" y="195"/>
                </a:lnTo>
                <a:lnTo>
                  <a:pt x="154" y="195"/>
                </a:lnTo>
                <a:lnTo>
                  <a:pt x="154" y="209"/>
                </a:lnTo>
                <a:lnTo>
                  <a:pt x="169" y="209"/>
                </a:lnTo>
                <a:lnTo>
                  <a:pt x="169" y="222"/>
                </a:lnTo>
                <a:lnTo>
                  <a:pt x="182" y="222"/>
                </a:lnTo>
                <a:lnTo>
                  <a:pt x="182" y="235"/>
                </a:lnTo>
                <a:lnTo>
                  <a:pt x="197" y="235"/>
                </a:lnTo>
                <a:lnTo>
                  <a:pt x="197" y="249"/>
                </a:lnTo>
                <a:lnTo>
                  <a:pt x="211" y="249"/>
                </a:lnTo>
                <a:lnTo>
                  <a:pt x="211" y="262"/>
                </a:lnTo>
                <a:lnTo>
                  <a:pt x="225" y="262"/>
                </a:lnTo>
                <a:lnTo>
                  <a:pt x="225" y="275"/>
                </a:lnTo>
                <a:lnTo>
                  <a:pt x="239" y="275"/>
                </a:lnTo>
                <a:lnTo>
                  <a:pt x="239" y="288"/>
                </a:lnTo>
                <a:lnTo>
                  <a:pt x="253" y="288"/>
                </a:lnTo>
                <a:lnTo>
                  <a:pt x="253" y="314"/>
                </a:lnTo>
                <a:lnTo>
                  <a:pt x="267" y="314"/>
                </a:lnTo>
                <a:lnTo>
                  <a:pt x="267" y="339"/>
                </a:lnTo>
                <a:lnTo>
                  <a:pt x="281" y="339"/>
                </a:lnTo>
                <a:lnTo>
                  <a:pt x="281" y="365"/>
                </a:lnTo>
                <a:lnTo>
                  <a:pt x="296" y="365"/>
                </a:lnTo>
                <a:lnTo>
                  <a:pt x="296" y="392"/>
                </a:lnTo>
                <a:lnTo>
                  <a:pt x="309" y="392"/>
                </a:lnTo>
                <a:lnTo>
                  <a:pt x="309" y="431"/>
                </a:lnTo>
                <a:lnTo>
                  <a:pt x="323" y="431"/>
                </a:lnTo>
                <a:lnTo>
                  <a:pt x="323" y="470"/>
                </a:lnTo>
                <a:lnTo>
                  <a:pt x="337" y="470"/>
                </a:lnTo>
                <a:lnTo>
                  <a:pt x="337" y="510"/>
                </a:lnTo>
                <a:lnTo>
                  <a:pt x="365" y="510"/>
                </a:lnTo>
                <a:lnTo>
                  <a:pt x="365" y="497"/>
                </a:lnTo>
                <a:lnTo>
                  <a:pt x="380" y="497"/>
                </a:lnTo>
                <a:lnTo>
                  <a:pt x="380" y="484"/>
                </a:lnTo>
                <a:lnTo>
                  <a:pt x="394" y="484"/>
                </a:lnTo>
                <a:lnTo>
                  <a:pt x="394" y="457"/>
                </a:lnTo>
                <a:lnTo>
                  <a:pt x="409" y="457"/>
                </a:lnTo>
                <a:lnTo>
                  <a:pt x="409" y="431"/>
                </a:lnTo>
                <a:lnTo>
                  <a:pt x="421" y="431"/>
                </a:lnTo>
                <a:lnTo>
                  <a:pt x="421" y="405"/>
                </a:lnTo>
                <a:lnTo>
                  <a:pt x="435" y="405"/>
                </a:lnTo>
                <a:lnTo>
                  <a:pt x="435" y="392"/>
                </a:lnTo>
                <a:lnTo>
                  <a:pt x="449" y="392"/>
                </a:lnTo>
                <a:lnTo>
                  <a:pt x="449" y="365"/>
                </a:lnTo>
                <a:lnTo>
                  <a:pt x="463" y="365"/>
                </a:lnTo>
                <a:lnTo>
                  <a:pt x="463" y="352"/>
                </a:lnTo>
                <a:lnTo>
                  <a:pt x="478" y="352"/>
                </a:lnTo>
                <a:lnTo>
                  <a:pt x="478" y="326"/>
                </a:lnTo>
                <a:lnTo>
                  <a:pt x="492" y="326"/>
                </a:lnTo>
                <a:lnTo>
                  <a:pt x="492" y="314"/>
                </a:lnTo>
                <a:lnTo>
                  <a:pt x="506" y="314"/>
                </a:lnTo>
                <a:lnTo>
                  <a:pt x="506" y="300"/>
                </a:lnTo>
                <a:lnTo>
                  <a:pt x="521" y="300"/>
                </a:lnTo>
                <a:lnTo>
                  <a:pt x="521" y="288"/>
                </a:lnTo>
                <a:lnTo>
                  <a:pt x="535" y="288"/>
                </a:lnTo>
                <a:lnTo>
                  <a:pt x="535" y="262"/>
                </a:lnTo>
                <a:lnTo>
                  <a:pt x="548" y="262"/>
                </a:lnTo>
                <a:lnTo>
                  <a:pt x="548" y="249"/>
                </a:lnTo>
                <a:lnTo>
                  <a:pt x="562" y="249"/>
                </a:lnTo>
                <a:lnTo>
                  <a:pt x="562" y="235"/>
                </a:lnTo>
                <a:lnTo>
                  <a:pt x="577" y="235"/>
                </a:lnTo>
                <a:lnTo>
                  <a:pt x="577" y="222"/>
                </a:lnTo>
                <a:lnTo>
                  <a:pt x="591" y="222"/>
                </a:lnTo>
                <a:lnTo>
                  <a:pt x="591" y="209"/>
                </a:lnTo>
                <a:lnTo>
                  <a:pt x="605" y="209"/>
                </a:lnTo>
                <a:lnTo>
                  <a:pt x="605" y="195"/>
                </a:lnTo>
                <a:lnTo>
                  <a:pt x="619" y="195"/>
                </a:lnTo>
                <a:lnTo>
                  <a:pt x="619" y="183"/>
                </a:lnTo>
                <a:lnTo>
                  <a:pt x="632" y="183"/>
                </a:lnTo>
                <a:lnTo>
                  <a:pt x="632" y="169"/>
                </a:lnTo>
                <a:lnTo>
                  <a:pt x="647" y="169"/>
                </a:lnTo>
                <a:lnTo>
                  <a:pt x="647" y="143"/>
                </a:lnTo>
                <a:lnTo>
                  <a:pt x="660" y="143"/>
                </a:lnTo>
                <a:lnTo>
                  <a:pt x="660" y="130"/>
                </a:lnTo>
                <a:lnTo>
                  <a:pt x="675" y="130"/>
                </a:lnTo>
                <a:lnTo>
                  <a:pt x="675" y="105"/>
                </a:lnTo>
                <a:lnTo>
                  <a:pt x="689" y="105"/>
                </a:lnTo>
                <a:lnTo>
                  <a:pt x="689" y="65"/>
                </a:lnTo>
                <a:lnTo>
                  <a:pt x="703" y="65"/>
                </a:lnTo>
                <a:lnTo>
                  <a:pt x="703" y="53"/>
                </a:lnTo>
                <a:lnTo>
                  <a:pt x="717" y="53"/>
                </a:lnTo>
                <a:lnTo>
                  <a:pt x="717" y="92"/>
                </a:lnTo>
                <a:lnTo>
                  <a:pt x="703" y="92"/>
                </a:lnTo>
                <a:lnTo>
                  <a:pt x="703" y="169"/>
                </a:lnTo>
                <a:lnTo>
                  <a:pt x="689" y="169"/>
                </a:lnTo>
                <a:lnTo>
                  <a:pt x="689" y="249"/>
                </a:lnTo>
                <a:lnTo>
                  <a:pt x="675" y="249"/>
                </a:lnTo>
                <a:lnTo>
                  <a:pt x="675" y="314"/>
                </a:lnTo>
                <a:lnTo>
                  <a:pt x="660" y="314"/>
                </a:lnTo>
                <a:lnTo>
                  <a:pt x="660" y="365"/>
                </a:lnTo>
                <a:lnTo>
                  <a:pt x="647" y="365"/>
                </a:lnTo>
                <a:lnTo>
                  <a:pt x="647" y="405"/>
                </a:lnTo>
                <a:lnTo>
                  <a:pt x="632" y="405"/>
                </a:lnTo>
                <a:lnTo>
                  <a:pt x="632" y="444"/>
                </a:lnTo>
                <a:lnTo>
                  <a:pt x="619" y="444"/>
                </a:lnTo>
                <a:lnTo>
                  <a:pt x="619" y="497"/>
                </a:lnTo>
                <a:lnTo>
                  <a:pt x="605" y="497"/>
                </a:lnTo>
                <a:lnTo>
                  <a:pt x="605" y="561"/>
                </a:lnTo>
                <a:lnTo>
                  <a:pt x="591" y="561"/>
                </a:lnTo>
                <a:lnTo>
                  <a:pt x="591" y="588"/>
                </a:lnTo>
                <a:lnTo>
                  <a:pt x="577" y="588"/>
                </a:lnTo>
                <a:lnTo>
                  <a:pt x="577" y="627"/>
                </a:lnTo>
                <a:lnTo>
                  <a:pt x="562" y="627"/>
                </a:lnTo>
                <a:lnTo>
                  <a:pt x="562" y="666"/>
                </a:lnTo>
                <a:lnTo>
                  <a:pt x="548" y="666"/>
                </a:lnTo>
                <a:lnTo>
                  <a:pt x="548" y="679"/>
                </a:lnTo>
                <a:lnTo>
                  <a:pt x="535" y="679"/>
                </a:lnTo>
                <a:lnTo>
                  <a:pt x="535" y="692"/>
                </a:lnTo>
                <a:lnTo>
                  <a:pt x="521" y="692"/>
                </a:lnTo>
                <a:lnTo>
                  <a:pt x="521" y="706"/>
                </a:lnTo>
                <a:lnTo>
                  <a:pt x="506" y="706"/>
                </a:lnTo>
                <a:lnTo>
                  <a:pt x="506" y="719"/>
                </a:lnTo>
                <a:lnTo>
                  <a:pt x="492" y="719"/>
                </a:lnTo>
                <a:lnTo>
                  <a:pt x="492" y="744"/>
                </a:lnTo>
                <a:lnTo>
                  <a:pt x="478" y="744"/>
                </a:lnTo>
                <a:lnTo>
                  <a:pt x="478" y="757"/>
                </a:lnTo>
                <a:lnTo>
                  <a:pt x="463" y="757"/>
                </a:lnTo>
                <a:lnTo>
                  <a:pt x="463" y="770"/>
                </a:lnTo>
                <a:lnTo>
                  <a:pt x="449" y="770"/>
                </a:lnTo>
                <a:lnTo>
                  <a:pt x="449" y="783"/>
                </a:lnTo>
                <a:lnTo>
                  <a:pt x="435" y="783"/>
                </a:lnTo>
                <a:lnTo>
                  <a:pt x="435" y="796"/>
                </a:lnTo>
                <a:lnTo>
                  <a:pt x="421" y="796"/>
                </a:lnTo>
                <a:lnTo>
                  <a:pt x="421" y="849"/>
                </a:lnTo>
                <a:lnTo>
                  <a:pt x="435" y="849"/>
                </a:lnTo>
                <a:lnTo>
                  <a:pt x="435" y="862"/>
                </a:lnTo>
                <a:lnTo>
                  <a:pt x="449" y="862"/>
                </a:lnTo>
                <a:lnTo>
                  <a:pt x="449" y="875"/>
                </a:lnTo>
                <a:lnTo>
                  <a:pt x="506" y="875"/>
                </a:lnTo>
                <a:lnTo>
                  <a:pt x="506" y="902"/>
                </a:lnTo>
                <a:lnTo>
                  <a:pt x="492" y="902"/>
                </a:lnTo>
                <a:lnTo>
                  <a:pt x="492" y="953"/>
                </a:lnTo>
                <a:lnTo>
                  <a:pt x="478" y="953"/>
                </a:lnTo>
                <a:lnTo>
                  <a:pt x="478" y="1005"/>
                </a:lnTo>
                <a:lnTo>
                  <a:pt x="463" y="1005"/>
                </a:lnTo>
                <a:lnTo>
                  <a:pt x="463" y="1150"/>
                </a:lnTo>
                <a:lnTo>
                  <a:pt x="449" y="1150"/>
                </a:lnTo>
                <a:lnTo>
                  <a:pt x="449" y="1188"/>
                </a:lnTo>
                <a:lnTo>
                  <a:pt x="463" y="1188"/>
                </a:lnTo>
                <a:lnTo>
                  <a:pt x="463" y="1201"/>
                </a:lnTo>
                <a:lnTo>
                  <a:pt x="478" y="1201"/>
                </a:lnTo>
                <a:lnTo>
                  <a:pt x="478" y="1214"/>
                </a:lnTo>
                <a:lnTo>
                  <a:pt x="506" y="1214"/>
                </a:lnTo>
                <a:lnTo>
                  <a:pt x="506" y="1241"/>
                </a:lnTo>
                <a:lnTo>
                  <a:pt x="492" y="1241"/>
                </a:lnTo>
                <a:lnTo>
                  <a:pt x="492" y="1253"/>
                </a:lnTo>
                <a:lnTo>
                  <a:pt x="478" y="1253"/>
                </a:lnTo>
                <a:lnTo>
                  <a:pt x="478" y="1267"/>
                </a:lnTo>
                <a:lnTo>
                  <a:pt x="449" y="1267"/>
                </a:lnTo>
                <a:lnTo>
                  <a:pt x="449" y="1241"/>
                </a:lnTo>
                <a:lnTo>
                  <a:pt x="435" y="1241"/>
                </a:lnTo>
                <a:lnTo>
                  <a:pt x="435" y="1227"/>
                </a:lnTo>
                <a:lnTo>
                  <a:pt x="409" y="1227"/>
                </a:lnTo>
                <a:lnTo>
                  <a:pt x="409" y="1214"/>
                </a:lnTo>
                <a:lnTo>
                  <a:pt x="380" y="1214"/>
                </a:lnTo>
                <a:lnTo>
                  <a:pt x="380" y="1123"/>
                </a:lnTo>
                <a:lnTo>
                  <a:pt x="394" y="1123"/>
                </a:lnTo>
                <a:lnTo>
                  <a:pt x="394" y="1110"/>
                </a:lnTo>
                <a:lnTo>
                  <a:pt x="380" y="1110"/>
                </a:lnTo>
                <a:lnTo>
                  <a:pt x="380" y="1084"/>
                </a:lnTo>
                <a:lnTo>
                  <a:pt x="394" y="1084"/>
                </a:lnTo>
                <a:lnTo>
                  <a:pt x="394" y="1071"/>
                </a:lnTo>
                <a:lnTo>
                  <a:pt x="380" y="1071"/>
                </a:lnTo>
                <a:lnTo>
                  <a:pt x="380" y="1005"/>
                </a:lnTo>
                <a:lnTo>
                  <a:pt x="365" y="1005"/>
                </a:lnTo>
                <a:lnTo>
                  <a:pt x="365" y="979"/>
                </a:lnTo>
                <a:lnTo>
                  <a:pt x="380" y="979"/>
                </a:lnTo>
                <a:lnTo>
                  <a:pt x="380" y="953"/>
                </a:lnTo>
                <a:lnTo>
                  <a:pt x="365" y="953"/>
                </a:lnTo>
                <a:lnTo>
                  <a:pt x="365" y="927"/>
                </a:lnTo>
                <a:lnTo>
                  <a:pt x="351" y="927"/>
                </a:lnTo>
                <a:lnTo>
                  <a:pt x="351" y="875"/>
                </a:lnTo>
                <a:lnTo>
                  <a:pt x="337" y="875"/>
                </a:lnTo>
                <a:lnTo>
                  <a:pt x="337" y="849"/>
                </a:lnTo>
                <a:lnTo>
                  <a:pt x="323" y="849"/>
                </a:lnTo>
                <a:lnTo>
                  <a:pt x="323" y="770"/>
                </a:lnTo>
                <a:lnTo>
                  <a:pt x="309" y="770"/>
                </a:lnTo>
                <a:lnTo>
                  <a:pt x="309" y="732"/>
                </a:lnTo>
                <a:lnTo>
                  <a:pt x="296" y="732"/>
                </a:lnTo>
                <a:lnTo>
                  <a:pt x="296" y="692"/>
                </a:lnTo>
                <a:lnTo>
                  <a:pt x="281" y="692"/>
                </a:lnTo>
                <a:lnTo>
                  <a:pt x="281" y="653"/>
                </a:lnTo>
                <a:lnTo>
                  <a:pt x="267" y="653"/>
                </a:lnTo>
                <a:lnTo>
                  <a:pt x="267" y="640"/>
                </a:lnTo>
                <a:lnTo>
                  <a:pt x="253" y="640"/>
                </a:lnTo>
                <a:lnTo>
                  <a:pt x="253" y="627"/>
                </a:lnTo>
                <a:lnTo>
                  <a:pt x="239" y="627"/>
                </a:lnTo>
                <a:lnTo>
                  <a:pt x="239" y="614"/>
                </a:lnTo>
                <a:lnTo>
                  <a:pt x="225" y="614"/>
                </a:lnTo>
                <a:lnTo>
                  <a:pt x="225" y="600"/>
                </a:lnTo>
                <a:lnTo>
                  <a:pt x="211" y="600"/>
                </a:lnTo>
                <a:lnTo>
                  <a:pt x="211" y="575"/>
                </a:lnTo>
                <a:lnTo>
                  <a:pt x="197" y="575"/>
                </a:lnTo>
                <a:lnTo>
                  <a:pt x="197" y="561"/>
                </a:lnTo>
                <a:lnTo>
                  <a:pt x="182" y="561"/>
                </a:lnTo>
                <a:lnTo>
                  <a:pt x="182" y="548"/>
                </a:lnTo>
                <a:lnTo>
                  <a:pt x="169" y="548"/>
                </a:lnTo>
                <a:lnTo>
                  <a:pt x="169" y="534"/>
                </a:lnTo>
                <a:lnTo>
                  <a:pt x="154" y="534"/>
                </a:lnTo>
                <a:lnTo>
                  <a:pt x="154" y="510"/>
                </a:lnTo>
                <a:lnTo>
                  <a:pt x="141" y="510"/>
                </a:lnTo>
                <a:lnTo>
                  <a:pt x="141" y="497"/>
                </a:lnTo>
                <a:lnTo>
                  <a:pt x="126" y="497"/>
                </a:lnTo>
                <a:lnTo>
                  <a:pt x="126" y="470"/>
                </a:lnTo>
                <a:lnTo>
                  <a:pt x="112" y="470"/>
                </a:lnTo>
                <a:lnTo>
                  <a:pt x="112" y="444"/>
                </a:lnTo>
                <a:lnTo>
                  <a:pt x="98" y="444"/>
                </a:lnTo>
                <a:lnTo>
                  <a:pt x="98" y="405"/>
                </a:lnTo>
                <a:lnTo>
                  <a:pt x="84" y="405"/>
                </a:lnTo>
                <a:lnTo>
                  <a:pt x="84" y="379"/>
                </a:lnTo>
                <a:lnTo>
                  <a:pt x="70" y="379"/>
                </a:lnTo>
                <a:lnTo>
                  <a:pt x="70" y="352"/>
                </a:lnTo>
                <a:lnTo>
                  <a:pt x="57" y="352"/>
                </a:lnTo>
                <a:lnTo>
                  <a:pt x="57" y="314"/>
                </a:lnTo>
                <a:lnTo>
                  <a:pt x="43" y="314"/>
                </a:lnTo>
                <a:lnTo>
                  <a:pt x="43" y="275"/>
                </a:lnTo>
                <a:lnTo>
                  <a:pt x="29" y="275"/>
                </a:lnTo>
                <a:lnTo>
                  <a:pt x="29" y="209"/>
                </a:lnTo>
                <a:lnTo>
                  <a:pt x="14" y="209"/>
                </a:lnTo>
                <a:lnTo>
                  <a:pt x="14" y="143"/>
                </a:lnTo>
                <a:lnTo>
                  <a:pt x="0" y="14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71" name="Freeform 43"/>
          <p:cNvSpPr>
            <a:spLocks/>
          </p:cNvSpPr>
          <p:nvPr/>
        </p:nvSpPr>
        <p:spPr bwMode="auto">
          <a:xfrm>
            <a:off x="7078663" y="4225926"/>
            <a:ext cx="758825" cy="1825625"/>
          </a:xfrm>
          <a:custGeom>
            <a:avLst/>
            <a:gdLst>
              <a:gd name="T0" fmla="*/ 2147483647 w 478"/>
              <a:gd name="T1" fmla="*/ 2147483647 h 1150"/>
              <a:gd name="T2" fmla="*/ 2147483647 w 478"/>
              <a:gd name="T3" fmla="*/ 2147483647 h 1150"/>
              <a:gd name="T4" fmla="*/ 2147483647 w 478"/>
              <a:gd name="T5" fmla="*/ 2147483647 h 1150"/>
              <a:gd name="T6" fmla="*/ 2147483647 w 478"/>
              <a:gd name="T7" fmla="*/ 2147483647 h 1150"/>
              <a:gd name="T8" fmla="*/ 2147483647 w 478"/>
              <a:gd name="T9" fmla="*/ 2147483647 h 1150"/>
              <a:gd name="T10" fmla="*/ 2147483647 w 478"/>
              <a:gd name="T11" fmla="*/ 2147483647 h 1150"/>
              <a:gd name="T12" fmla="*/ 2147483647 w 478"/>
              <a:gd name="T13" fmla="*/ 2147483647 h 1150"/>
              <a:gd name="T14" fmla="*/ 2147483647 w 478"/>
              <a:gd name="T15" fmla="*/ 2147483647 h 1150"/>
              <a:gd name="T16" fmla="*/ 2147483647 w 478"/>
              <a:gd name="T17" fmla="*/ 2147483647 h 1150"/>
              <a:gd name="T18" fmla="*/ 2147483647 w 478"/>
              <a:gd name="T19" fmla="*/ 2147483647 h 1150"/>
              <a:gd name="T20" fmla="*/ 2147483647 w 478"/>
              <a:gd name="T21" fmla="*/ 2147483647 h 1150"/>
              <a:gd name="T22" fmla="*/ 2147483647 w 478"/>
              <a:gd name="T23" fmla="*/ 2147483647 h 1150"/>
              <a:gd name="T24" fmla="*/ 2147483647 w 478"/>
              <a:gd name="T25" fmla="*/ 2147483647 h 1150"/>
              <a:gd name="T26" fmla="*/ 2147483647 w 478"/>
              <a:gd name="T27" fmla="*/ 2147483647 h 1150"/>
              <a:gd name="T28" fmla="*/ 2147483647 w 478"/>
              <a:gd name="T29" fmla="*/ 2147483647 h 1150"/>
              <a:gd name="T30" fmla="*/ 2147483647 w 478"/>
              <a:gd name="T31" fmla="*/ 2147483647 h 1150"/>
              <a:gd name="T32" fmla="*/ 2147483647 w 478"/>
              <a:gd name="T33" fmla="*/ 2147483647 h 1150"/>
              <a:gd name="T34" fmla="*/ 2147483647 w 478"/>
              <a:gd name="T35" fmla="*/ 2147483647 h 1150"/>
              <a:gd name="T36" fmla="*/ 2147483647 w 478"/>
              <a:gd name="T37" fmla="*/ 2147483647 h 1150"/>
              <a:gd name="T38" fmla="*/ 2147483647 w 478"/>
              <a:gd name="T39" fmla="*/ 2147483647 h 1150"/>
              <a:gd name="T40" fmla="*/ 2147483647 w 478"/>
              <a:gd name="T41" fmla="*/ 2147483647 h 1150"/>
              <a:gd name="T42" fmla="*/ 2147483647 w 478"/>
              <a:gd name="T43" fmla="*/ 2147483647 h 1150"/>
              <a:gd name="T44" fmla="*/ 2147483647 w 478"/>
              <a:gd name="T45" fmla="*/ 2147483647 h 1150"/>
              <a:gd name="T46" fmla="*/ 2147483647 w 478"/>
              <a:gd name="T47" fmla="*/ 2147483647 h 1150"/>
              <a:gd name="T48" fmla="*/ 2147483647 w 478"/>
              <a:gd name="T49" fmla="*/ 2147483647 h 1150"/>
              <a:gd name="T50" fmla="*/ 2147483647 w 478"/>
              <a:gd name="T51" fmla="*/ 2147483647 h 1150"/>
              <a:gd name="T52" fmla="*/ 2147483647 w 478"/>
              <a:gd name="T53" fmla="*/ 2147483647 h 1150"/>
              <a:gd name="T54" fmla="*/ 2147483647 w 478"/>
              <a:gd name="T55" fmla="*/ 2147483647 h 1150"/>
              <a:gd name="T56" fmla="*/ 0 w 478"/>
              <a:gd name="T57" fmla="*/ 2147483647 h 1150"/>
              <a:gd name="T58" fmla="*/ 2147483647 w 478"/>
              <a:gd name="T59" fmla="*/ 2147483647 h 1150"/>
              <a:gd name="T60" fmla="*/ 2147483647 w 478"/>
              <a:gd name="T61" fmla="*/ 2147483647 h 1150"/>
              <a:gd name="T62" fmla="*/ 2147483647 w 478"/>
              <a:gd name="T63" fmla="*/ 2147483647 h 1150"/>
              <a:gd name="T64" fmla="*/ 2147483647 w 478"/>
              <a:gd name="T65" fmla="*/ 2147483647 h 1150"/>
              <a:gd name="T66" fmla="*/ 2147483647 w 478"/>
              <a:gd name="T67" fmla="*/ 2147483647 h 1150"/>
              <a:gd name="T68" fmla="*/ 2147483647 w 478"/>
              <a:gd name="T69" fmla="*/ 2147483647 h 1150"/>
              <a:gd name="T70" fmla="*/ 2147483647 w 478"/>
              <a:gd name="T71" fmla="*/ 2147483647 h 1150"/>
              <a:gd name="T72" fmla="*/ 2147483647 w 478"/>
              <a:gd name="T73" fmla="*/ 2147483647 h 1150"/>
              <a:gd name="T74" fmla="*/ 2147483647 w 478"/>
              <a:gd name="T75" fmla="*/ 2147483647 h 1150"/>
              <a:gd name="T76" fmla="*/ 2147483647 w 478"/>
              <a:gd name="T77" fmla="*/ 2147483647 h 1150"/>
              <a:gd name="T78" fmla="*/ 2147483647 w 478"/>
              <a:gd name="T79" fmla="*/ 2147483647 h 1150"/>
              <a:gd name="T80" fmla="*/ 2147483647 w 478"/>
              <a:gd name="T81" fmla="*/ 2147483647 h 1150"/>
              <a:gd name="T82" fmla="*/ 2147483647 w 478"/>
              <a:gd name="T83" fmla="*/ 2147483647 h 1150"/>
              <a:gd name="T84" fmla="*/ 2147483647 w 478"/>
              <a:gd name="T85" fmla="*/ 2147483647 h 1150"/>
              <a:gd name="T86" fmla="*/ 2147483647 w 478"/>
              <a:gd name="T87" fmla="*/ 2147483647 h 1150"/>
              <a:gd name="T88" fmla="*/ 2147483647 w 478"/>
              <a:gd name="T89" fmla="*/ 2147483647 h 1150"/>
              <a:gd name="T90" fmla="*/ 2147483647 w 478"/>
              <a:gd name="T91" fmla="*/ 2147483647 h 1150"/>
              <a:gd name="T92" fmla="*/ 2147483647 w 478"/>
              <a:gd name="T93" fmla="*/ 2147483647 h 1150"/>
              <a:gd name="T94" fmla="*/ 2147483647 w 478"/>
              <a:gd name="T95" fmla="*/ 2147483647 h 1150"/>
              <a:gd name="T96" fmla="*/ 2147483647 w 478"/>
              <a:gd name="T97" fmla="*/ 2147483647 h 1150"/>
              <a:gd name="T98" fmla="*/ 2147483647 w 478"/>
              <a:gd name="T99" fmla="*/ 2147483647 h 1150"/>
              <a:gd name="T100" fmla="*/ 2147483647 w 478"/>
              <a:gd name="T101" fmla="*/ 2147483647 h 1150"/>
              <a:gd name="T102" fmla="*/ 2147483647 w 478"/>
              <a:gd name="T103" fmla="*/ 2147483647 h 1150"/>
              <a:gd name="T104" fmla="*/ 2147483647 w 478"/>
              <a:gd name="T105" fmla="*/ 2147483647 h 1150"/>
              <a:gd name="T106" fmla="*/ 2147483647 w 478"/>
              <a:gd name="T107" fmla="*/ 2147483647 h 1150"/>
              <a:gd name="T108" fmla="*/ 2147483647 w 478"/>
              <a:gd name="T109" fmla="*/ 2147483647 h 1150"/>
              <a:gd name="T110" fmla="*/ 2147483647 w 478"/>
              <a:gd name="T111" fmla="*/ 2147483647 h 1150"/>
              <a:gd name="T112" fmla="*/ 2147483647 w 478"/>
              <a:gd name="T113" fmla="*/ 2147483647 h 1150"/>
              <a:gd name="T114" fmla="*/ 2147483647 w 478"/>
              <a:gd name="T115" fmla="*/ 2147483647 h 1150"/>
              <a:gd name="T116" fmla="*/ 2147483647 w 478"/>
              <a:gd name="T117" fmla="*/ 2147483647 h 1150"/>
              <a:gd name="T118" fmla="*/ 2147483647 w 478"/>
              <a:gd name="T119" fmla="*/ 2147483647 h 1150"/>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478"/>
              <a:gd name="T181" fmla="*/ 0 h 1150"/>
              <a:gd name="T182" fmla="*/ 478 w 478"/>
              <a:gd name="T183" fmla="*/ 1150 h 1150"/>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478" h="1150">
                <a:moveTo>
                  <a:pt x="197" y="0"/>
                </a:moveTo>
                <a:lnTo>
                  <a:pt x="210" y="0"/>
                </a:lnTo>
                <a:lnTo>
                  <a:pt x="210" y="14"/>
                </a:lnTo>
                <a:lnTo>
                  <a:pt x="224" y="14"/>
                </a:lnTo>
                <a:lnTo>
                  <a:pt x="224" y="41"/>
                </a:lnTo>
                <a:lnTo>
                  <a:pt x="239" y="41"/>
                </a:lnTo>
                <a:lnTo>
                  <a:pt x="239" y="66"/>
                </a:lnTo>
                <a:lnTo>
                  <a:pt x="252" y="66"/>
                </a:lnTo>
                <a:lnTo>
                  <a:pt x="252" y="104"/>
                </a:lnTo>
                <a:lnTo>
                  <a:pt x="267" y="104"/>
                </a:lnTo>
                <a:lnTo>
                  <a:pt x="267" y="131"/>
                </a:lnTo>
                <a:lnTo>
                  <a:pt x="280" y="131"/>
                </a:lnTo>
                <a:lnTo>
                  <a:pt x="280" y="210"/>
                </a:lnTo>
                <a:lnTo>
                  <a:pt x="294" y="210"/>
                </a:lnTo>
                <a:lnTo>
                  <a:pt x="294" y="262"/>
                </a:lnTo>
                <a:lnTo>
                  <a:pt x="308" y="262"/>
                </a:lnTo>
                <a:lnTo>
                  <a:pt x="308" y="313"/>
                </a:lnTo>
                <a:lnTo>
                  <a:pt x="322" y="313"/>
                </a:lnTo>
                <a:lnTo>
                  <a:pt x="322" y="366"/>
                </a:lnTo>
                <a:lnTo>
                  <a:pt x="337" y="366"/>
                </a:lnTo>
                <a:lnTo>
                  <a:pt x="337" y="431"/>
                </a:lnTo>
                <a:lnTo>
                  <a:pt x="351" y="431"/>
                </a:lnTo>
                <a:lnTo>
                  <a:pt x="351" y="627"/>
                </a:lnTo>
                <a:lnTo>
                  <a:pt x="364" y="627"/>
                </a:lnTo>
                <a:lnTo>
                  <a:pt x="364" y="640"/>
                </a:lnTo>
                <a:lnTo>
                  <a:pt x="378" y="640"/>
                </a:lnTo>
                <a:lnTo>
                  <a:pt x="378" y="653"/>
                </a:lnTo>
                <a:lnTo>
                  <a:pt x="392" y="653"/>
                </a:lnTo>
                <a:lnTo>
                  <a:pt x="392" y="667"/>
                </a:lnTo>
                <a:lnTo>
                  <a:pt x="378" y="667"/>
                </a:lnTo>
                <a:lnTo>
                  <a:pt x="378" y="653"/>
                </a:lnTo>
                <a:lnTo>
                  <a:pt x="364" y="653"/>
                </a:lnTo>
                <a:lnTo>
                  <a:pt x="364" y="640"/>
                </a:lnTo>
                <a:lnTo>
                  <a:pt x="351" y="640"/>
                </a:lnTo>
                <a:lnTo>
                  <a:pt x="351" y="667"/>
                </a:lnTo>
                <a:lnTo>
                  <a:pt x="337" y="667"/>
                </a:lnTo>
                <a:lnTo>
                  <a:pt x="337" y="679"/>
                </a:lnTo>
                <a:lnTo>
                  <a:pt x="322" y="679"/>
                </a:lnTo>
                <a:lnTo>
                  <a:pt x="322" y="706"/>
                </a:lnTo>
                <a:lnTo>
                  <a:pt x="308" y="706"/>
                </a:lnTo>
                <a:lnTo>
                  <a:pt x="308" y="719"/>
                </a:lnTo>
                <a:lnTo>
                  <a:pt x="294" y="719"/>
                </a:lnTo>
                <a:lnTo>
                  <a:pt x="294" y="731"/>
                </a:lnTo>
                <a:lnTo>
                  <a:pt x="280" y="731"/>
                </a:lnTo>
                <a:lnTo>
                  <a:pt x="280" y="745"/>
                </a:lnTo>
                <a:lnTo>
                  <a:pt x="294" y="745"/>
                </a:lnTo>
                <a:lnTo>
                  <a:pt x="294" y="757"/>
                </a:lnTo>
                <a:lnTo>
                  <a:pt x="337" y="757"/>
                </a:lnTo>
                <a:lnTo>
                  <a:pt x="337" y="771"/>
                </a:lnTo>
                <a:lnTo>
                  <a:pt x="392" y="771"/>
                </a:lnTo>
                <a:lnTo>
                  <a:pt x="392" y="784"/>
                </a:lnTo>
                <a:lnTo>
                  <a:pt x="462" y="784"/>
                </a:lnTo>
                <a:lnTo>
                  <a:pt x="462" y="797"/>
                </a:lnTo>
                <a:lnTo>
                  <a:pt x="477" y="797"/>
                </a:lnTo>
                <a:lnTo>
                  <a:pt x="477" y="1057"/>
                </a:lnTo>
                <a:lnTo>
                  <a:pt x="462" y="1057"/>
                </a:lnTo>
                <a:lnTo>
                  <a:pt x="462" y="1084"/>
                </a:lnTo>
                <a:lnTo>
                  <a:pt x="448" y="1084"/>
                </a:lnTo>
                <a:lnTo>
                  <a:pt x="448" y="1097"/>
                </a:lnTo>
                <a:lnTo>
                  <a:pt x="435" y="1097"/>
                </a:lnTo>
                <a:lnTo>
                  <a:pt x="435" y="1110"/>
                </a:lnTo>
                <a:lnTo>
                  <a:pt x="421" y="1110"/>
                </a:lnTo>
                <a:lnTo>
                  <a:pt x="421" y="1122"/>
                </a:lnTo>
                <a:lnTo>
                  <a:pt x="392" y="1122"/>
                </a:lnTo>
                <a:lnTo>
                  <a:pt x="392" y="1136"/>
                </a:lnTo>
                <a:lnTo>
                  <a:pt x="322" y="1136"/>
                </a:lnTo>
                <a:lnTo>
                  <a:pt x="322" y="1149"/>
                </a:lnTo>
                <a:lnTo>
                  <a:pt x="183" y="1149"/>
                </a:lnTo>
                <a:lnTo>
                  <a:pt x="183" y="1136"/>
                </a:lnTo>
                <a:lnTo>
                  <a:pt x="154" y="1136"/>
                </a:lnTo>
                <a:lnTo>
                  <a:pt x="154" y="1122"/>
                </a:lnTo>
                <a:lnTo>
                  <a:pt x="125" y="1122"/>
                </a:lnTo>
                <a:lnTo>
                  <a:pt x="125" y="1110"/>
                </a:lnTo>
                <a:lnTo>
                  <a:pt x="98" y="1110"/>
                </a:lnTo>
                <a:lnTo>
                  <a:pt x="98" y="1097"/>
                </a:lnTo>
                <a:lnTo>
                  <a:pt x="70" y="1097"/>
                </a:lnTo>
                <a:lnTo>
                  <a:pt x="70" y="1084"/>
                </a:lnTo>
                <a:lnTo>
                  <a:pt x="55" y="1084"/>
                </a:lnTo>
                <a:lnTo>
                  <a:pt x="55" y="1071"/>
                </a:lnTo>
                <a:lnTo>
                  <a:pt x="41" y="1071"/>
                </a:lnTo>
                <a:lnTo>
                  <a:pt x="41" y="1057"/>
                </a:lnTo>
                <a:lnTo>
                  <a:pt x="28" y="1057"/>
                </a:lnTo>
                <a:lnTo>
                  <a:pt x="28" y="1046"/>
                </a:lnTo>
                <a:lnTo>
                  <a:pt x="14" y="1046"/>
                </a:lnTo>
                <a:lnTo>
                  <a:pt x="14" y="1019"/>
                </a:lnTo>
                <a:lnTo>
                  <a:pt x="0" y="1019"/>
                </a:lnTo>
                <a:lnTo>
                  <a:pt x="0" y="875"/>
                </a:lnTo>
                <a:lnTo>
                  <a:pt x="14" y="875"/>
                </a:lnTo>
                <a:lnTo>
                  <a:pt x="14" y="850"/>
                </a:lnTo>
                <a:lnTo>
                  <a:pt x="28" y="850"/>
                </a:lnTo>
                <a:lnTo>
                  <a:pt x="28" y="837"/>
                </a:lnTo>
                <a:lnTo>
                  <a:pt x="41" y="837"/>
                </a:lnTo>
                <a:lnTo>
                  <a:pt x="41" y="850"/>
                </a:lnTo>
                <a:lnTo>
                  <a:pt x="28" y="850"/>
                </a:lnTo>
                <a:lnTo>
                  <a:pt x="28" y="875"/>
                </a:lnTo>
                <a:lnTo>
                  <a:pt x="14" y="875"/>
                </a:lnTo>
                <a:lnTo>
                  <a:pt x="14" y="1019"/>
                </a:lnTo>
                <a:lnTo>
                  <a:pt x="28" y="1019"/>
                </a:lnTo>
                <a:lnTo>
                  <a:pt x="28" y="1046"/>
                </a:lnTo>
                <a:lnTo>
                  <a:pt x="41" y="1046"/>
                </a:lnTo>
                <a:lnTo>
                  <a:pt x="41" y="1057"/>
                </a:lnTo>
                <a:lnTo>
                  <a:pt x="55" y="1057"/>
                </a:lnTo>
                <a:lnTo>
                  <a:pt x="55" y="1071"/>
                </a:lnTo>
                <a:lnTo>
                  <a:pt x="70" y="1071"/>
                </a:lnTo>
                <a:lnTo>
                  <a:pt x="70" y="1084"/>
                </a:lnTo>
                <a:lnTo>
                  <a:pt x="98" y="1084"/>
                </a:lnTo>
                <a:lnTo>
                  <a:pt x="98" y="1097"/>
                </a:lnTo>
                <a:lnTo>
                  <a:pt x="125" y="1097"/>
                </a:lnTo>
                <a:lnTo>
                  <a:pt x="125" y="1110"/>
                </a:lnTo>
                <a:lnTo>
                  <a:pt x="154" y="1110"/>
                </a:lnTo>
                <a:lnTo>
                  <a:pt x="154" y="1122"/>
                </a:lnTo>
                <a:lnTo>
                  <a:pt x="183" y="1122"/>
                </a:lnTo>
                <a:lnTo>
                  <a:pt x="183" y="1136"/>
                </a:lnTo>
                <a:lnTo>
                  <a:pt x="322" y="1136"/>
                </a:lnTo>
                <a:lnTo>
                  <a:pt x="322" y="1122"/>
                </a:lnTo>
                <a:lnTo>
                  <a:pt x="392" y="1122"/>
                </a:lnTo>
                <a:lnTo>
                  <a:pt x="392" y="1110"/>
                </a:lnTo>
                <a:lnTo>
                  <a:pt x="421" y="1110"/>
                </a:lnTo>
                <a:lnTo>
                  <a:pt x="421" y="1097"/>
                </a:lnTo>
                <a:lnTo>
                  <a:pt x="435" y="1097"/>
                </a:lnTo>
                <a:lnTo>
                  <a:pt x="435" y="1084"/>
                </a:lnTo>
                <a:lnTo>
                  <a:pt x="448" y="1084"/>
                </a:lnTo>
                <a:lnTo>
                  <a:pt x="448" y="1057"/>
                </a:lnTo>
                <a:lnTo>
                  <a:pt x="462" y="1057"/>
                </a:lnTo>
                <a:lnTo>
                  <a:pt x="462" y="797"/>
                </a:lnTo>
                <a:lnTo>
                  <a:pt x="392" y="797"/>
                </a:lnTo>
                <a:lnTo>
                  <a:pt x="392" y="784"/>
                </a:lnTo>
                <a:lnTo>
                  <a:pt x="337" y="784"/>
                </a:lnTo>
                <a:lnTo>
                  <a:pt x="337" y="771"/>
                </a:lnTo>
                <a:lnTo>
                  <a:pt x="294" y="771"/>
                </a:lnTo>
                <a:lnTo>
                  <a:pt x="294" y="757"/>
                </a:lnTo>
                <a:lnTo>
                  <a:pt x="267" y="757"/>
                </a:lnTo>
                <a:lnTo>
                  <a:pt x="267" y="771"/>
                </a:lnTo>
                <a:lnTo>
                  <a:pt x="239" y="771"/>
                </a:lnTo>
                <a:lnTo>
                  <a:pt x="239" y="784"/>
                </a:lnTo>
                <a:lnTo>
                  <a:pt x="224" y="784"/>
                </a:lnTo>
                <a:lnTo>
                  <a:pt x="224" y="797"/>
                </a:lnTo>
                <a:lnTo>
                  <a:pt x="197" y="797"/>
                </a:lnTo>
                <a:lnTo>
                  <a:pt x="197" y="810"/>
                </a:lnTo>
                <a:lnTo>
                  <a:pt x="154" y="810"/>
                </a:lnTo>
                <a:lnTo>
                  <a:pt x="154" y="797"/>
                </a:lnTo>
                <a:lnTo>
                  <a:pt x="197" y="797"/>
                </a:lnTo>
                <a:lnTo>
                  <a:pt x="197" y="784"/>
                </a:lnTo>
                <a:lnTo>
                  <a:pt x="224" y="784"/>
                </a:lnTo>
                <a:lnTo>
                  <a:pt x="224" y="771"/>
                </a:lnTo>
                <a:lnTo>
                  <a:pt x="239" y="771"/>
                </a:lnTo>
                <a:lnTo>
                  <a:pt x="239" y="757"/>
                </a:lnTo>
                <a:lnTo>
                  <a:pt x="252" y="757"/>
                </a:lnTo>
                <a:lnTo>
                  <a:pt x="252" y="745"/>
                </a:lnTo>
                <a:lnTo>
                  <a:pt x="267" y="745"/>
                </a:lnTo>
                <a:lnTo>
                  <a:pt x="267" y="731"/>
                </a:lnTo>
                <a:lnTo>
                  <a:pt x="280" y="731"/>
                </a:lnTo>
                <a:lnTo>
                  <a:pt x="280" y="719"/>
                </a:lnTo>
                <a:lnTo>
                  <a:pt x="294" y="719"/>
                </a:lnTo>
                <a:lnTo>
                  <a:pt x="294" y="706"/>
                </a:lnTo>
                <a:lnTo>
                  <a:pt x="308" y="706"/>
                </a:lnTo>
                <a:lnTo>
                  <a:pt x="308" y="679"/>
                </a:lnTo>
                <a:lnTo>
                  <a:pt x="322" y="679"/>
                </a:lnTo>
                <a:lnTo>
                  <a:pt x="322" y="667"/>
                </a:lnTo>
                <a:lnTo>
                  <a:pt x="337" y="667"/>
                </a:lnTo>
                <a:lnTo>
                  <a:pt x="337" y="431"/>
                </a:lnTo>
                <a:lnTo>
                  <a:pt x="322" y="431"/>
                </a:lnTo>
                <a:lnTo>
                  <a:pt x="322" y="366"/>
                </a:lnTo>
                <a:lnTo>
                  <a:pt x="308" y="366"/>
                </a:lnTo>
                <a:lnTo>
                  <a:pt x="308" y="313"/>
                </a:lnTo>
                <a:lnTo>
                  <a:pt x="294" y="313"/>
                </a:lnTo>
                <a:lnTo>
                  <a:pt x="294" y="262"/>
                </a:lnTo>
                <a:lnTo>
                  <a:pt x="280" y="262"/>
                </a:lnTo>
                <a:lnTo>
                  <a:pt x="280" y="210"/>
                </a:lnTo>
                <a:lnTo>
                  <a:pt x="267" y="210"/>
                </a:lnTo>
                <a:lnTo>
                  <a:pt x="267" y="131"/>
                </a:lnTo>
                <a:lnTo>
                  <a:pt x="252" y="131"/>
                </a:lnTo>
                <a:lnTo>
                  <a:pt x="252" y="104"/>
                </a:lnTo>
                <a:lnTo>
                  <a:pt x="239" y="104"/>
                </a:lnTo>
                <a:lnTo>
                  <a:pt x="239" y="66"/>
                </a:lnTo>
                <a:lnTo>
                  <a:pt x="224" y="66"/>
                </a:lnTo>
                <a:lnTo>
                  <a:pt x="224" y="41"/>
                </a:lnTo>
                <a:lnTo>
                  <a:pt x="210" y="41"/>
                </a:lnTo>
                <a:lnTo>
                  <a:pt x="210" y="14"/>
                </a:lnTo>
                <a:lnTo>
                  <a:pt x="197" y="14"/>
                </a:lnTo>
                <a:lnTo>
                  <a:pt x="197" y="0"/>
                </a:lnTo>
              </a:path>
            </a:pathLst>
          </a:custGeom>
          <a:solidFill>
            <a:srgbClr val="000000"/>
          </a:solidFill>
          <a:ln w="9525" cap="rnd">
            <a:noFill/>
            <a:round/>
            <a:headEnd type="none" w="sm" len="sm"/>
            <a:tailEnd type="none" w="sm" len="sm"/>
          </a:ln>
        </p:spPr>
        <p:txBody>
          <a:bodyPr/>
          <a:lstStyle/>
          <a:p>
            <a:endParaRPr lang="en-GB"/>
          </a:p>
        </p:txBody>
      </p:sp>
      <p:sp>
        <p:nvSpPr>
          <p:cNvPr id="22572" name="Freeform 44"/>
          <p:cNvSpPr>
            <a:spLocks/>
          </p:cNvSpPr>
          <p:nvPr/>
        </p:nvSpPr>
        <p:spPr bwMode="auto">
          <a:xfrm>
            <a:off x="8647112" y="4225926"/>
            <a:ext cx="19050" cy="17463"/>
          </a:xfrm>
          <a:custGeom>
            <a:avLst/>
            <a:gdLst>
              <a:gd name="T0" fmla="*/ 0 w 12"/>
              <a:gd name="T1" fmla="*/ 0 h 11"/>
              <a:gd name="T2" fmla="*/ 2147483647 w 12"/>
              <a:gd name="T3" fmla="*/ 0 h 11"/>
              <a:gd name="T4" fmla="*/ 2147483647 w 12"/>
              <a:gd name="T5" fmla="*/ 2147483647 h 11"/>
              <a:gd name="T6" fmla="*/ 0 w 12"/>
              <a:gd name="T7" fmla="*/ 2147483647 h 11"/>
              <a:gd name="T8" fmla="*/ 0 w 12"/>
              <a:gd name="T9" fmla="*/ 0 h 11"/>
              <a:gd name="T10" fmla="*/ 0 60000 65536"/>
              <a:gd name="T11" fmla="*/ 0 60000 65536"/>
              <a:gd name="T12" fmla="*/ 0 60000 65536"/>
              <a:gd name="T13" fmla="*/ 0 60000 65536"/>
              <a:gd name="T14" fmla="*/ 0 60000 65536"/>
              <a:gd name="T15" fmla="*/ 0 w 12"/>
              <a:gd name="T16" fmla="*/ 0 h 11"/>
              <a:gd name="T17" fmla="*/ 12 w 12"/>
              <a:gd name="T18" fmla="*/ 11 h 11"/>
            </a:gdLst>
            <a:ahLst/>
            <a:cxnLst>
              <a:cxn ang="T10">
                <a:pos x="T0" y="T1"/>
              </a:cxn>
              <a:cxn ang="T11">
                <a:pos x="T2" y="T3"/>
              </a:cxn>
              <a:cxn ang="T12">
                <a:pos x="T4" y="T5"/>
              </a:cxn>
              <a:cxn ang="T13">
                <a:pos x="T6" y="T7"/>
              </a:cxn>
              <a:cxn ang="T14">
                <a:pos x="T8" y="T9"/>
              </a:cxn>
            </a:cxnLst>
            <a:rect l="T15" t="T16" r="T17" b="T18"/>
            <a:pathLst>
              <a:path w="12" h="11">
                <a:moveTo>
                  <a:pt x="0" y="0"/>
                </a:moveTo>
                <a:lnTo>
                  <a:pt x="11" y="0"/>
                </a:lnTo>
                <a:lnTo>
                  <a:pt x="11" y="10"/>
                </a:lnTo>
                <a:lnTo>
                  <a:pt x="0" y="10"/>
                </a:lnTo>
                <a:lnTo>
                  <a:pt x="0" y="0"/>
                </a:lnTo>
              </a:path>
            </a:pathLst>
          </a:custGeom>
          <a:solidFill>
            <a:srgbClr val="FF8442"/>
          </a:solidFill>
          <a:ln w="9525" cap="rnd">
            <a:noFill/>
            <a:round/>
            <a:headEnd type="none" w="sm" len="sm"/>
            <a:tailEnd type="none" w="sm" len="sm"/>
          </a:ln>
        </p:spPr>
        <p:txBody>
          <a:bodyPr/>
          <a:lstStyle/>
          <a:p>
            <a:endParaRPr lang="en-GB"/>
          </a:p>
        </p:txBody>
      </p:sp>
      <p:sp>
        <p:nvSpPr>
          <p:cNvPr id="22573" name="Freeform 45"/>
          <p:cNvSpPr>
            <a:spLocks/>
          </p:cNvSpPr>
          <p:nvPr/>
        </p:nvSpPr>
        <p:spPr bwMode="auto">
          <a:xfrm>
            <a:off x="7639051" y="4246563"/>
            <a:ext cx="422275" cy="392112"/>
          </a:xfrm>
          <a:custGeom>
            <a:avLst/>
            <a:gdLst>
              <a:gd name="T0" fmla="*/ 0 w 266"/>
              <a:gd name="T1" fmla="*/ 0 h 247"/>
              <a:gd name="T2" fmla="*/ 2147483647 w 266"/>
              <a:gd name="T3" fmla="*/ 0 h 247"/>
              <a:gd name="T4" fmla="*/ 2147483647 w 266"/>
              <a:gd name="T5" fmla="*/ 2147483647 h 247"/>
              <a:gd name="T6" fmla="*/ 2147483647 w 266"/>
              <a:gd name="T7" fmla="*/ 2147483647 h 247"/>
              <a:gd name="T8" fmla="*/ 2147483647 w 266"/>
              <a:gd name="T9" fmla="*/ 2147483647 h 247"/>
              <a:gd name="T10" fmla="*/ 2147483647 w 266"/>
              <a:gd name="T11" fmla="*/ 2147483647 h 247"/>
              <a:gd name="T12" fmla="*/ 2147483647 w 266"/>
              <a:gd name="T13" fmla="*/ 2147483647 h 247"/>
              <a:gd name="T14" fmla="*/ 2147483647 w 266"/>
              <a:gd name="T15" fmla="*/ 2147483647 h 247"/>
              <a:gd name="T16" fmla="*/ 2147483647 w 266"/>
              <a:gd name="T17" fmla="*/ 2147483647 h 247"/>
              <a:gd name="T18" fmla="*/ 2147483647 w 266"/>
              <a:gd name="T19" fmla="*/ 2147483647 h 247"/>
              <a:gd name="T20" fmla="*/ 2147483647 w 266"/>
              <a:gd name="T21" fmla="*/ 2147483647 h 247"/>
              <a:gd name="T22" fmla="*/ 2147483647 w 266"/>
              <a:gd name="T23" fmla="*/ 2147483647 h 247"/>
              <a:gd name="T24" fmla="*/ 2147483647 w 266"/>
              <a:gd name="T25" fmla="*/ 2147483647 h 247"/>
              <a:gd name="T26" fmla="*/ 2147483647 w 266"/>
              <a:gd name="T27" fmla="*/ 2147483647 h 247"/>
              <a:gd name="T28" fmla="*/ 2147483647 w 266"/>
              <a:gd name="T29" fmla="*/ 2147483647 h 247"/>
              <a:gd name="T30" fmla="*/ 2147483647 w 266"/>
              <a:gd name="T31" fmla="*/ 2147483647 h 247"/>
              <a:gd name="T32" fmla="*/ 2147483647 w 266"/>
              <a:gd name="T33" fmla="*/ 2147483647 h 247"/>
              <a:gd name="T34" fmla="*/ 2147483647 w 266"/>
              <a:gd name="T35" fmla="*/ 2147483647 h 247"/>
              <a:gd name="T36" fmla="*/ 2147483647 w 266"/>
              <a:gd name="T37" fmla="*/ 2147483647 h 247"/>
              <a:gd name="T38" fmla="*/ 2147483647 w 266"/>
              <a:gd name="T39" fmla="*/ 2147483647 h 247"/>
              <a:gd name="T40" fmla="*/ 2147483647 w 266"/>
              <a:gd name="T41" fmla="*/ 2147483647 h 247"/>
              <a:gd name="T42" fmla="*/ 2147483647 w 266"/>
              <a:gd name="T43" fmla="*/ 2147483647 h 247"/>
              <a:gd name="T44" fmla="*/ 2147483647 w 266"/>
              <a:gd name="T45" fmla="*/ 2147483647 h 247"/>
              <a:gd name="T46" fmla="*/ 2147483647 w 266"/>
              <a:gd name="T47" fmla="*/ 2147483647 h 247"/>
              <a:gd name="T48" fmla="*/ 2147483647 w 266"/>
              <a:gd name="T49" fmla="*/ 2147483647 h 247"/>
              <a:gd name="T50" fmla="*/ 2147483647 w 266"/>
              <a:gd name="T51" fmla="*/ 2147483647 h 247"/>
              <a:gd name="T52" fmla="*/ 2147483647 w 266"/>
              <a:gd name="T53" fmla="*/ 2147483647 h 247"/>
              <a:gd name="T54" fmla="*/ 2147483647 w 266"/>
              <a:gd name="T55" fmla="*/ 2147483647 h 247"/>
              <a:gd name="T56" fmla="*/ 2147483647 w 266"/>
              <a:gd name="T57" fmla="*/ 2147483647 h 247"/>
              <a:gd name="T58" fmla="*/ 2147483647 w 266"/>
              <a:gd name="T59" fmla="*/ 2147483647 h 247"/>
              <a:gd name="T60" fmla="*/ 2147483647 w 266"/>
              <a:gd name="T61" fmla="*/ 2147483647 h 247"/>
              <a:gd name="T62" fmla="*/ 2147483647 w 266"/>
              <a:gd name="T63" fmla="*/ 2147483647 h 247"/>
              <a:gd name="T64" fmla="*/ 2147483647 w 266"/>
              <a:gd name="T65" fmla="*/ 2147483647 h 247"/>
              <a:gd name="T66" fmla="*/ 2147483647 w 266"/>
              <a:gd name="T67" fmla="*/ 2147483647 h 247"/>
              <a:gd name="T68" fmla="*/ 2147483647 w 266"/>
              <a:gd name="T69" fmla="*/ 2147483647 h 247"/>
              <a:gd name="T70" fmla="*/ 2147483647 w 266"/>
              <a:gd name="T71" fmla="*/ 2147483647 h 247"/>
              <a:gd name="T72" fmla="*/ 2147483647 w 266"/>
              <a:gd name="T73" fmla="*/ 2147483647 h 247"/>
              <a:gd name="T74" fmla="*/ 2147483647 w 266"/>
              <a:gd name="T75" fmla="*/ 2147483647 h 247"/>
              <a:gd name="T76" fmla="*/ 2147483647 w 266"/>
              <a:gd name="T77" fmla="*/ 2147483647 h 247"/>
              <a:gd name="T78" fmla="*/ 2147483647 w 266"/>
              <a:gd name="T79" fmla="*/ 2147483647 h 247"/>
              <a:gd name="T80" fmla="*/ 2147483647 w 266"/>
              <a:gd name="T81" fmla="*/ 2147483647 h 247"/>
              <a:gd name="T82" fmla="*/ 2147483647 w 266"/>
              <a:gd name="T83" fmla="*/ 2147483647 h 247"/>
              <a:gd name="T84" fmla="*/ 2147483647 w 266"/>
              <a:gd name="T85" fmla="*/ 2147483647 h 247"/>
              <a:gd name="T86" fmla="*/ 2147483647 w 266"/>
              <a:gd name="T87" fmla="*/ 2147483647 h 247"/>
              <a:gd name="T88" fmla="*/ 2147483647 w 266"/>
              <a:gd name="T89" fmla="*/ 2147483647 h 247"/>
              <a:gd name="T90" fmla="*/ 2147483647 w 266"/>
              <a:gd name="T91" fmla="*/ 2147483647 h 247"/>
              <a:gd name="T92" fmla="*/ 2147483647 w 266"/>
              <a:gd name="T93" fmla="*/ 2147483647 h 247"/>
              <a:gd name="T94" fmla="*/ 2147483647 w 266"/>
              <a:gd name="T95" fmla="*/ 2147483647 h 247"/>
              <a:gd name="T96" fmla="*/ 2147483647 w 266"/>
              <a:gd name="T97" fmla="*/ 2147483647 h 247"/>
              <a:gd name="T98" fmla="*/ 2147483647 w 266"/>
              <a:gd name="T99" fmla="*/ 2147483647 h 247"/>
              <a:gd name="T100" fmla="*/ 2147483647 w 266"/>
              <a:gd name="T101" fmla="*/ 2147483647 h 247"/>
              <a:gd name="T102" fmla="*/ 2147483647 w 266"/>
              <a:gd name="T103" fmla="*/ 2147483647 h 247"/>
              <a:gd name="T104" fmla="*/ 2147483647 w 266"/>
              <a:gd name="T105" fmla="*/ 2147483647 h 247"/>
              <a:gd name="T106" fmla="*/ 2147483647 w 266"/>
              <a:gd name="T107" fmla="*/ 2147483647 h 247"/>
              <a:gd name="T108" fmla="*/ 2147483647 w 266"/>
              <a:gd name="T109" fmla="*/ 2147483647 h 247"/>
              <a:gd name="T110" fmla="*/ 2147483647 w 266"/>
              <a:gd name="T111" fmla="*/ 2147483647 h 247"/>
              <a:gd name="T112" fmla="*/ 2147483647 w 266"/>
              <a:gd name="T113" fmla="*/ 2147483647 h 247"/>
              <a:gd name="T114" fmla="*/ 2147483647 w 266"/>
              <a:gd name="T115" fmla="*/ 2147483647 h 247"/>
              <a:gd name="T116" fmla="*/ 2147483647 w 266"/>
              <a:gd name="T117" fmla="*/ 2147483647 h 247"/>
              <a:gd name="T118" fmla="*/ 0 w 266"/>
              <a:gd name="T119" fmla="*/ 2147483647 h 247"/>
              <a:gd name="T120" fmla="*/ 0 w 266"/>
              <a:gd name="T121" fmla="*/ 0 h 24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66"/>
              <a:gd name="T184" fmla="*/ 0 h 247"/>
              <a:gd name="T185" fmla="*/ 266 w 266"/>
              <a:gd name="T186" fmla="*/ 247 h 24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66" h="247">
                <a:moveTo>
                  <a:pt x="0" y="0"/>
                </a:moveTo>
                <a:lnTo>
                  <a:pt x="14" y="0"/>
                </a:lnTo>
                <a:lnTo>
                  <a:pt x="14" y="13"/>
                </a:lnTo>
                <a:lnTo>
                  <a:pt x="41" y="13"/>
                </a:lnTo>
                <a:lnTo>
                  <a:pt x="41" y="26"/>
                </a:lnTo>
                <a:lnTo>
                  <a:pt x="68" y="26"/>
                </a:lnTo>
                <a:lnTo>
                  <a:pt x="68" y="39"/>
                </a:lnTo>
                <a:lnTo>
                  <a:pt x="97" y="39"/>
                </a:lnTo>
                <a:lnTo>
                  <a:pt x="97" y="52"/>
                </a:lnTo>
                <a:lnTo>
                  <a:pt x="125" y="52"/>
                </a:lnTo>
                <a:lnTo>
                  <a:pt x="125" y="64"/>
                </a:lnTo>
                <a:lnTo>
                  <a:pt x="154" y="64"/>
                </a:lnTo>
                <a:lnTo>
                  <a:pt x="154" y="77"/>
                </a:lnTo>
                <a:lnTo>
                  <a:pt x="182" y="77"/>
                </a:lnTo>
                <a:lnTo>
                  <a:pt x="182" y="90"/>
                </a:lnTo>
                <a:lnTo>
                  <a:pt x="223" y="90"/>
                </a:lnTo>
                <a:lnTo>
                  <a:pt x="223" y="129"/>
                </a:lnTo>
                <a:lnTo>
                  <a:pt x="237" y="129"/>
                </a:lnTo>
                <a:lnTo>
                  <a:pt x="237" y="143"/>
                </a:lnTo>
                <a:lnTo>
                  <a:pt x="250" y="143"/>
                </a:lnTo>
                <a:lnTo>
                  <a:pt x="250" y="155"/>
                </a:lnTo>
                <a:lnTo>
                  <a:pt x="265" y="155"/>
                </a:lnTo>
                <a:lnTo>
                  <a:pt x="265" y="182"/>
                </a:lnTo>
                <a:lnTo>
                  <a:pt x="250" y="182"/>
                </a:lnTo>
                <a:lnTo>
                  <a:pt x="250" y="194"/>
                </a:lnTo>
                <a:lnTo>
                  <a:pt x="237" y="194"/>
                </a:lnTo>
                <a:lnTo>
                  <a:pt x="237" y="220"/>
                </a:lnTo>
                <a:lnTo>
                  <a:pt x="223" y="220"/>
                </a:lnTo>
                <a:lnTo>
                  <a:pt x="223" y="246"/>
                </a:lnTo>
                <a:lnTo>
                  <a:pt x="209" y="246"/>
                </a:lnTo>
                <a:lnTo>
                  <a:pt x="209" y="182"/>
                </a:lnTo>
                <a:lnTo>
                  <a:pt x="196" y="182"/>
                </a:lnTo>
                <a:lnTo>
                  <a:pt x="196" y="220"/>
                </a:lnTo>
                <a:lnTo>
                  <a:pt x="182" y="220"/>
                </a:lnTo>
                <a:lnTo>
                  <a:pt x="182" y="208"/>
                </a:lnTo>
                <a:lnTo>
                  <a:pt x="167" y="208"/>
                </a:lnTo>
                <a:lnTo>
                  <a:pt x="167" y="194"/>
                </a:lnTo>
                <a:lnTo>
                  <a:pt x="154" y="194"/>
                </a:lnTo>
                <a:lnTo>
                  <a:pt x="154" y="182"/>
                </a:lnTo>
                <a:lnTo>
                  <a:pt x="139" y="182"/>
                </a:lnTo>
                <a:lnTo>
                  <a:pt x="139" y="169"/>
                </a:lnTo>
                <a:lnTo>
                  <a:pt x="125" y="169"/>
                </a:lnTo>
                <a:lnTo>
                  <a:pt x="125" y="155"/>
                </a:lnTo>
                <a:lnTo>
                  <a:pt x="110" y="155"/>
                </a:lnTo>
                <a:lnTo>
                  <a:pt x="110" y="143"/>
                </a:lnTo>
                <a:lnTo>
                  <a:pt x="97" y="143"/>
                </a:lnTo>
                <a:lnTo>
                  <a:pt x="97" y="116"/>
                </a:lnTo>
                <a:lnTo>
                  <a:pt x="83" y="116"/>
                </a:lnTo>
                <a:lnTo>
                  <a:pt x="83" y="103"/>
                </a:lnTo>
                <a:lnTo>
                  <a:pt x="68" y="103"/>
                </a:lnTo>
                <a:lnTo>
                  <a:pt x="68" y="90"/>
                </a:lnTo>
                <a:lnTo>
                  <a:pt x="55" y="90"/>
                </a:lnTo>
                <a:lnTo>
                  <a:pt x="55" y="77"/>
                </a:lnTo>
                <a:lnTo>
                  <a:pt x="41" y="77"/>
                </a:lnTo>
                <a:lnTo>
                  <a:pt x="41" y="64"/>
                </a:lnTo>
                <a:lnTo>
                  <a:pt x="26" y="64"/>
                </a:lnTo>
                <a:lnTo>
                  <a:pt x="26" y="39"/>
                </a:lnTo>
                <a:lnTo>
                  <a:pt x="14" y="39"/>
                </a:lnTo>
                <a:lnTo>
                  <a:pt x="14" y="13"/>
                </a:lnTo>
                <a:lnTo>
                  <a:pt x="0" y="13"/>
                </a:lnTo>
                <a:lnTo>
                  <a:pt x="0" y="0"/>
                </a:lnTo>
              </a:path>
            </a:pathLst>
          </a:custGeom>
          <a:solidFill>
            <a:srgbClr val="FFFFFF"/>
          </a:solidFill>
          <a:ln w="9525" cap="rnd">
            <a:noFill/>
            <a:round/>
            <a:headEnd type="none" w="sm" len="sm"/>
            <a:tailEnd type="none" w="sm" len="sm"/>
          </a:ln>
        </p:spPr>
        <p:txBody>
          <a:bodyPr/>
          <a:lstStyle/>
          <a:p>
            <a:endParaRPr lang="en-GB"/>
          </a:p>
        </p:txBody>
      </p:sp>
      <p:sp>
        <p:nvSpPr>
          <p:cNvPr id="22574" name="Freeform 46"/>
          <p:cNvSpPr>
            <a:spLocks/>
          </p:cNvSpPr>
          <p:nvPr/>
        </p:nvSpPr>
        <p:spPr bwMode="auto">
          <a:xfrm>
            <a:off x="8199438" y="4289425"/>
            <a:ext cx="422275" cy="349250"/>
          </a:xfrm>
          <a:custGeom>
            <a:avLst/>
            <a:gdLst>
              <a:gd name="T0" fmla="*/ 2147483647 w 266"/>
              <a:gd name="T1" fmla="*/ 0 h 220"/>
              <a:gd name="T2" fmla="*/ 2147483647 w 266"/>
              <a:gd name="T3" fmla="*/ 0 h 220"/>
              <a:gd name="T4" fmla="*/ 2147483647 w 266"/>
              <a:gd name="T5" fmla="*/ 2147483647 h 220"/>
              <a:gd name="T6" fmla="*/ 2147483647 w 266"/>
              <a:gd name="T7" fmla="*/ 2147483647 h 220"/>
              <a:gd name="T8" fmla="*/ 2147483647 w 266"/>
              <a:gd name="T9" fmla="*/ 2147483647 h 220"/>
              <a:gd name="T10" fmla="*/ 2147483647 w 266"/>
              <a:gd name="T11" fmla="*/ 2147483647 h 220"/>
              <a:gd name="T12" fmla="*/ 2147483647 w 266"/>
              <a:gd name="T13" fmla="*/ 2147483647 h 220"/>
              <a:gd name="T14" fmla="*/ 2147483647 w 266"/>
              <a:gd name="T15" fmla="*/ 2147483647 h 220"/>
              <a:gd name="T16" fmla="*/ 2147483647 w 266"/>
              <a:gd name="T17" fmla="*/ 2147483647 h 220"/>
              <a:gd name="T18" fmla="*/ 2147483647 w 266"/>
              <a:gd name="T19" fmla="*/ 2147483647 h 220"/>
              <a:gd name="T20" fmla="*/ 2147483647 w 266"/>
              <a:gd name="T21" fmla="*/ 2147483647 h 220"/>
              <a:gd name="T22" fmla="*/ 2147483647 w 266"/>
              <a:gd name="T23" fmla="*/ 2147483647 h 220"/>
              <a:gd name="T24" fmla="*/ 2147483647 w 266"/>
              <a:gd name="T25" fmla="*/ 2147483647 h 220"/>
              <a:gd name="T26" fmla="*/ 2147483647 w 266"/>
              <a:gd name="T27" fmla="*/ 2147483647 h 220"/>
              <a:gd name="T28" fmla="*/ 2147483647 w 266"/>
              <a:gd name="T29" fmla="*/ 2147483647 h 220"/>
              <a:gd name="T30" fmla="*/ 2147483647 w 266"/>
              <a:gd name="T31" fmla="*/ 2147483647 h 220"/>
              <a:gd name="T32" fmla="*/ 2147483647 w 266"/>
              <a:gd name="T33" fmla="*/ 2147483647 h 220"/>
              <a:gd name="T34" fmla="*/ 2147483647 w 266"/>
              <a:gd name="T35" fmla="*/ 2147483647 h 220"/>
              <a:gd name="T36" fmla="*/ 2147483647 w 266"/>
              <a:gd name="T37" fmla="*/ 2147483647 h 220"/>
              <a:gd name="T38" fmla="*/ 2147483647 w 266"/>
              <a:gd name="T39" fmla="*/ 2147483647 h 220"/>
              <a:gd name="T40" fmla="*/ 2147483647 w 266"/>
              <a:gd name="T41" fmla="*/ 2147483647 h 220"/>
              <a:gd name="T42" fmla="*/ 2147483647 w 266"/>
              <a:gd name="T43" fmla="*/ 2147483647 h 220"/>
              <a:gd name="T44" fmla="*/ 2147483647 w 266"/>
              <a:gd name="T45" fmla="*/ 2147483647 h 220"/>
              <a:gd name="T46" fmla="*/ 2147483647 w 266"/>
              <a:gd name="T47" fmla="*/ 2147483647 h 220"/>
              <a:gd name="T48" fmla="*/ 2147483647 w 266"/>
              <a:gd name="T49" fmla="*/ 2147483647 h 220"/>
              <a:gd name="T50" fmla="*/ 2147483647 w 266"/>
              <a:gd name="T51" fmla="*/ 2147483647 h 220"/>
              <a:gd name="T52" fmla="*/ 2147483647 w 266"/>
              <a:gd name="T53" fmla="*/ 2147483647 h 220"/>
              <a:gd name="T54" fmla="*/ 2147483647 w 266"/>
              <a:gd name="T55" fmla="*/ 2147483647 h 220"/>
              <a:gd name="T56" fmla="*/ 2147483647 w 266"/>
              <a:gd name="T57" fmla="*/ 2147483647 h 220"/>
              <a:gd name="T58" fmla="*/ 2147483647 w 266"/>
              <a:gd name="T59" fmla="*/ 2147483647 h 220"/>
              <a:gd name="T60" fmla="*/ 2147483647 w 266"/>
              <a:gd name="T61" fmla="*/ 2147483647 h 220"/>
              <a:gd name="T62" fmla="*/ 2147483647 w 266"/>
              <a:gd name="T63" fmla="*/ 2147483647 h 220"/>
              <a:gd name="T64" fmla="*/ 2147483647 w 266"/>
              <a:gd name="T65" fmla="*/ 2147483647 h 220"/>
              <a:gd name="T66" fmla="*/ 2147483647 w 266"/>
              <a:gd name="T67" fmla="*/ 2147483647 h 220"/>
              <a:gd name="T68" fmla="*/ 2147483647 w 266"/>
              <a:gd name="T69" fmla="*/ 2147483647 h 220"/>
              <a:gd name="T70" fmla="*/ 0 w 266"/>
              <a:gd name="T71" fmla="*/ 2147483647 h 220"/>
              <a:gd name="T72" fmla="*/ 0 w 266"/>
              <a:gd name="T73" fmla="*/ 2147483647 h 220"/>
              <a:gd name="T74" fmla="*/ 2147483647 w 266"/>
              <a:gd name="T75" fmla="*/ 2147483647 h 220"/>
              <a:gd name="T76" fmla="*/ 2147483647 w 266"/>
              <a:gd name="T77" fmla="*/ 2147483647 h 220"/>
              <a:gd name="T78" fmla="*/ 2147483647 w 266"/>
              <a:gd name="T79" fmla="*/ 2147483647 h 220"/>
              <a:gd name="T80" fmla="*/ 2147483647 w 266"/>
              <a:gd name="T81" fmla="*/ 2147483647 h 220"/>
              <a:gd name="T82" fmla="*/ 2147483647 w 266"/>
              <a:gd name="T83" fmla="*/ 2147483647 h 220"/>
              <a:gd name="T84" fmla="*/ 2147483647 w 266"/>
              <a:gd name="T85" fmla="*/ 2147483647 h 220"/>
              <a:gd name="T86" fmla="*/ 2147483647 w 266"/>
              <a:gd name="T87" fmla="*/ 2147483647 h 220"/>
              <a:gd name="T88" fmla="*/ 2147483647 w 266"/>
              <a:gd name="T89" fmla="*/ 2147483647 h 220"/>
              <a:gd name="T90" fmla="*/ 2147483647 w 266"/>
              <a:gd name="T91" fmla="*/ 2147483647 h 220"/>
              <a:gd name="T92" fmla="*/ 2147483647 w 266"/>
              <a:gd name="T93" fmla="*/ 2147483647 h 220"/>
              <a:gd name="T94" fmla="*/ 2147483647 w 266"/>
              <a:gd name="T95" fmla="*/ 2147483647 h 220"/>
              <a:gd name="T96" fmla="*/ 2147483647 w 266"/>
              <a:gd name="T97" fmla="*/ 2147483647 h 220"/>
              <a:gd name="T98" fmla="*/ 2147483647 w 266"/>
              <a:gd name="T99" fmla="*/ 2147483647 h 220"/>
              <a:gd name="T100" fmla="*/ 2147483647 w 266"/>
              <a:gd name="T101" fmla="*/ 2147483647 h 220"/>
              <a:gd name="T102" fmla="*/ 2147483647 w 266"/>
              <a:gd name="T103" fmla="*/ 2147483647 h 220"/>
              <a:gd name="T104" fmla="*/ 2147483647 w 266"/>
              <a:gd name="T105" fmla="*/ 2147483647 h 220"/>
              <a:gd name="T106" fmla="*/ 2147483647 w 266"/>
              <a:gd name="T107" fmla="*/ 2147483647 h 220"/>
              <a:gd name="T108" fmla="*/ 2147483647 w 266"/>
              <a:gd name="T109" fmla="*/ 2147483647 h 220"/>
              <a:gd name="T110" fmla="*/ 2147483647 w 266"/>
              <a:gd name="T111" fmla="*/ 2147483647 h 220"/>
              <a:gd name="T112" fmla="*/ 2147483647 w 266"/>
              <a:gd name="T113" fmla="*/ 2147483647 h 220"/>
              <a:gd name="T114" fmla="*/ 2147483647 w 266"/>
              <a:gd name="T115" fmla="*/ 2147483647 h 220"/>
              <a:gd name="T116" fmla="*/ 2147483647 w 266"/>
              <a:gd name="T117" fmla="*/ 0 h 22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66"/>
              <a:gd name="T178" fmla="*/ 0 h 220"/>
              <a:gd name="T179" fmla="*/ 266 w 266"/>
              <a:gd name="T180" fmla="*/ 220 h 22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66" h="220">
                <a:moveTo>
                  <a:pt x="251" y="0"/>
                </a:moveTo>
                <a:lnTo>
                  <a:pt x="265" y="0"/>
                </a:lnTo>
                <a:lnTo>
                  <a:pt x="265" y="25"/>
                </a:lnTo>
                <a:lnTo>
                  <a:pt x="251" y="25"/>
                </a:lnTo>
                <a:lnTo>
                  <a:pt x="251" y="51"/>
                </a:lnTo>
                <a:lnTo>
                  <a:pt x="238" y="51"/>
                </a:lnTo>
                <a:lnTo>
                  <a:pt x="238" y="63"/>
                </a:lnTo>
                <a:lnTo>
                  <a:pt x="223" y="63"/>
                </a:lnTo>
                <a:lnTo>
                  <a:pt x="223" y="90"/>
                </a:lnTo>
                <a:lnTo>
                  <a:pt x="209" y="90"/>
                </a:lnTo>
                <a:lnTo>
                  <a:pt x="209" y="102"/>
                </a:lnTo>
                <a:lnTo>
                  <a:pt x="196" y="102"/>
                </a:lnTo>
                <a:lnTo>
                  <a:pt x="196" y="116"/>
                </a:lnTo>
                <a:lnTo>
                  <a:pt x="182" y="116"/>
                </a:lnTo>
                <a:lnTo>
                  <a:pt x="182" y="128"/>
                </a:lnTo>
                <a:lnTo>
                  <a:pt x="168" y="128"/>
                </a:lnTo>
                <a:lnTo>
                  <a:pt x="168" y="142"/>
                </a:lnTo>
                <a:lnTo>
                  <a:pt x="154" y="142"/>
                </a:lnTo>
                <a:lnTo>
                  <a:pt x="154" y="155"/>
                </a:lnTo>
                <a:lnTo>
                  <a:pt x="140" y="155"/>
                </a:lnTo>
                <a:lnTo>
                  <a:pt x="140" y="167"/>
                </a:lnTo>
                <a:lnTo>
                  <a:pt x="125" y="167"/>
                </a:lnTo>
                <a:lnTo>
                  <a:pt x="125" y="181"/>
                </a:lnTo>
                <a:lnTo>
                  <a:pt x="111" y="181"/>
                </a:lnTo>
                <a:lnTo>
                  <a:pt x="111" y="205"/>
                </a:lnTo>
                <a:lnTo>
                  <a:pt x="98" y="205"/>
                </a:lnTo>
                <a:lnTo>
                  <a:pt x="98" y="219"/>
                </a:lnTo>
                <a:lnTo>
                  <a:pt x="69" y="219"/>
                </a:lnTo>
                <a:lnTo>
                  <a:pt x="69" y="205"/>
                </a:lnTo>
                <a:lnTo>
                  <a:pt x="56" y="205"/>
                </a:lnTo>
                <a:lnTo>
                  <a:pt x="56" y="181"/>
                </a:lnTo>
                <a:lnTo>
                  <a:pt x="41" y="181"/>
                </a:lnTo>
                <a:lnTo>
                  <a:pt x="41" y="167"/>
                </a:lnTo>
                <a:lnTo>
                  <a:pt x="27" y="167"/>
                </a:lnTo>
                <a:lnTo>
                  <a:pt x="27" y="155"/>
                </a:lnTo>
                <a:lnTo>
                  <a:pt x="0" y="155"/>
                </a:lnTo>
                <a:lnTo>
                  <a:pt x="0" y="128"/>
                </a:lnTo>
                <a:lnTo>
                  <a:pt x="14" y="128"/>
                </a:lnTo>
                <a:lnTo>
                  <a:pt x="14" y="116"/>
                </a:lnTo>
                <a:lnTo>
                  <a:pt x="27" y="116"/>
                </a:lnTo>
                <a:lnTo>
                  <a:pt x="27" y="102"/>
                </a:lnTo>
                <a:lnTo>
                  <a:pt x="41" y="102"/>
                </a:lnTo>
                <a:lnTo>
                  <a:pt x="41" y="90"/>
                </a:lnTo>
                <a:lnTo>
                  <a:pt x="56" y="90"/>
                </a:lnTo>
                <a:lnTo>
                  <a:pt x="56" y="102"/>
                </a:lnTo>
                <a:lnTo>
                  <a:pt x="69" y="102"/>
                </a:lnTo>
                <a:lnTo>
                  <a:pt x="69" y="128"/>
                </a:lnTo>
                <a:lnTo>
                  <a:pt x="83" y="128"/>
                </a:lnTo>
                <a:lnTo>
                  <a:pt x="83" y="90"/>
                </a:lnTo>
                <a:lnTo>
                  <a:pt x="69" y="90"/>
                </a:lnTo>
                <a:lnTo>
                  <a:pt x="69" y="51"/>
                </a:lnTo>
                <a:lnTo>
                  <a:pt x="182" y="51"/>
                </a:lnTo>
                <a:lnTo>
                  <a:pt x="182" y="38"/>
                </a:lnTo>
                <a:lnTo>
                  <a:pt x="209" y="38"/>
                </a:lnTo>
                <a:lnTo>
                  <a:pt x="209" y="25"/>
                </a:lnTo>
                <a:lnTo>
                  <a:pt x="238" y="25"/>
                </a:lnTo>
                <a:lnTo>
                  <a:pt x="238" y="13"/>
                </a:lnTo>
                <a:lnTo>
                  <a:pt x="251" y="13"/>
                </a:lnTo>
                <a:lnTo>
                  <a:pt x="251" y="0"/>
                </a:lnTo>
              </a:path>
            </a:pathLst>
          </a:custGeom>
          <a:solidFill>
            <a:srgbClr val="FFFFFF"/>
          </a:solidFill>
          <a:ln w="9525" cap="rnd">
            <a:noFill/>
            <a:round/>
            <a:headEnd type="none" w="sm" len="sm"/>
            <a:tailEnd type="none" w="sm" len="sm"/>
          </a:ln>
        </p:spPr>
        <p:txBody>
          <a:bodyPr/>
          <a:lstStyle/>
          <a:p>
            <a:endParaRPr lang="en-GB"/>
          </a:p>
        </p:txBody>
      </p:sp>
      <p:sp>
        <p:nvSpPr>
          <p:cNvPr id="22575" name="Freeform 47"/>
          <p:cNvSpPr>
            <a:spLocks/>
          </p:cNvSpPr>
          <p:nvPr/>
        </p:nvSpPr>
        <p:spPr bwMode="auto">
          <a:xfrm>
            <a:off x="9028112" y="4392614"/>
            <a:ext cx="533400" cy="744537"/>
          </a:xfrm>
          <a:custGeom>
            <a:avLst/>
            <a:gdLst>
              <a:gd name="T0" fmla="*/ 2147483647 w 336"/>
              <a:gd name="T1" fmla="*/ 0 h 469"/>
              <a:gd name="T2" fmla="*/ 2147483647 w 336"/>
              <a:gd name="T3" fmla="*/ 2147483647 h 469"/>
              <a:gd name="T4" fmla="*/ 2147483647 w 336"/>
              <a:gd name="T5" fmla="*/ 2147483647 h 469"/>
              <a:gd name="T6" fmla="*/ 2147483647 w 336"/>
              <a:gd name="T7" fmla="*/ 2147483647 h 469"/>
              <a:gd name="T8" fmla="*/ 2147483647 w 336"/>
              <a:gd name="T9" fmla="*/ 2147483647 h 469"/>
              <a:gd name="T10" fmla="*/ 2147483647 w 336"/>
              <a:gd name="T11" fmla="*/ 2147483647 h 469"/>
              <a:gd name="T12" fmla="*/ 2147483647 w 336"/>
              <a:gd name="T13" fmla="*/ 2147483647 h 469"/>
              <a:gd name="T14" fmla="*/ 2147483647 w 336"/>
              <a:gd name="T15" fmla="*/ 2147483647 h 469"/>
              <a:gd name="T16" fmla="*/ 2147483647 w 336"/>
              <a:gd name="T17" fmla="*/ 2147483647 h 469"/>
              <a:gd name="T18" fmla="*/ 2147483647 w 336"/>
              <a:gd name="T19" fmla="*/ 2147483647 h 469"/>
              <a:gd name="T20" fmla="*/ 2147483647 w 336"/>
              <a:gd name="T21" fmla="*/ 2147483647 h 469"/>
              <a:gd name="T22" fmla="*/ 2147483647 w 336"/>
              <a:gd name="T23" fmla="*/ 2147483647 h 469"/>
              <a:gd name="T24" fmla="*/ 2147483647 w 336"/>
              <a:gd name="T25" fmla="*/ 2147483647 h 469"/>
              <a:gd name="T26" fmla="*/ 2147483647 w 336"/>
              <a:gd name="T27" fmla="*/ 2147483647 h 469"/>
              <a:gd name="T28" fmla="*/ 2147483647 w 336"/>
              <a:gd name="T29" fmla="*/ 2147483647 h 469"/>
              <a:gd name="T30" fmla="*/ 2147483647 w 336"/>
              <a:gd name="T31" fmla="*/ 2147483647 h 469"/>
              <a:gd name="T32" fmla="*/ 2147483647 w 336"/>
              <a:gd name="T33" fmla="*/ 2147483647 h 469"/>
              <a:gd name="T34" fmla="*/ 2147483647 w 336"/>
              <a:gd name="T35" fmla="*/ 2147483647 h 469"/>
              <a:gd name="T36" fmla="*/ 2147483647 w 336"/>
              <a:gd name="T37" fmla="*/ 2147483647 h 469"/>
              <a:gd name="T38" fmla="*/ 2147483647 w 336"/>
              <a:gd name="T39" fmla="*/ 2147483647 h 469"/>
              <a:gd name="T40" fmla="*/ 2147483647 w 336"/>
              <a:gd name="T41" fmla="*/ 2147483647 h 469"/>
              <a:gd name="T42" fmla="*/ 2147483647 w 336"/>
              <a:gd name="T43" fmla="*/ 2147483647 h 469"/>
              <a:gd name="T44" fmla="*/ 2147483647 w 336"/>
              <a:gd name="T45" fmla="*/ 2147483647 h 469"/>
              <a:gd name="T46" fmla="*/ 2147483647 w 336"/>
              <a:gd name="T47" fmla="*/ 2147483647 h 469"/>
              <a:gd name="T48" fmla="*/ 2147483647 w 336"/>
              <a:gd name="T49" fmla="*/ 2147483647 h 469"/>
              <a:gd name="T50" fmla="*/ 2147483647 w 336"/>
              <a:gd name="T51" fmla="*/ 2147483647 h 469"/>
              <a:gd name="T52" fmla="*/ 2147483647 w 336"/>
              <a:gd name="T53" fmla="*/ 2147483647 h 469"/>
              <a:gd name="T54" fmla="*/ 2147483647 w 336"/>
              <a:gd name="T55" fmla="*/ 2147483647 h 469"/>
              <a:gd name="T56" fmla="*/ 2147483647 w 336"/>
              <a:gd name="T57" fmla="*/ 2147483647 h 469"/>
              <a:gd name="T58" fmla="*/ 2147483647 w 336"/>
              <a:gd name="T59" fmla="*/ 2147483647 h 469"/>
              <a:gd name="T60" fmla="*/ 2147483647 w 336"/>
              <a:gd name="T61" fmla="*/ 2147483647 h 469"/>
              <a:gd name="T62" fmla="*/ 2147483647 w 336"/>
              <a:gd name="T63" fmla="*/ 2147483647 h 469"/>
              <a:gd name="T64" fmla="*/ 2147483647 w 336"/>
              <a:gd name="T65" fmla="*/ 2147483647 h 469"/>
              <a:gd name="T66" fmla="*/ 2147483647 w 336"/>
              <a:gd name="T67" fmla="*/ 2147483647 h 469"/>
              <a:gd name="T68" fmla="*/ 2147483647 w 336"/>
              <a:gd name="T69" fmla="*/ 2147483647 h 469"/>
              <a:gd name="T70" fmla="*/ 2147483647 w 336"/>
              <a:gd name="T71" fmla="*/ 2147483647 h 469"/>
              <a:gd name="T72" fmla="*/ 2147483647 w 336"/>
              <a:gd name="T73" fmla="*/ 2147483647 h 469"/>
              <a:gd name="T74" fmla="*/ 2147483647 w 336"/>
              <a:gd name="T75" fmla="*/ 2147483647 h 469"/>
              <a:gd name="T76" fmla="*/ 0 w 336"/>
              <a:gd name="T77" fmla="*/ 2147483647 h 469"/>
              <a:gd name="T78" fmla="*/ 2147483647 w 336"/>
              <a:gd name="T79" fmla="*/ 2147483647 h 469"/>
              <a:gd name="T80" fmla="*/ 2147483647 w 336"/>
              <a:gd name="T81" fmla="*/ 2147483647 h 469"/>
              <a:gd name="T82" fmla="*/ 2147483647 w 336"/>
              <a:gd name="T83" fmla="*/ 2147483647 h 469"/>
              <a:gd name="T84" fmla="*/ 2147483647 w 336"/>
              <a:gd name="T85" fmla="*/ 2147483647 h 469"/>
              <a:gd name="T86" fmla="*/ 2147483647 w 336"/>
              <a:gd name="T87" fmla="*/ 2147483647 h 469"/>
              <a:gd name="T88" fmla="*/ 2147483647 w 336"/>
              <a:gd name="T89" fmla="*/ 2147483647 h 469"/>
              <a:gd name="T90" fmla="*/ 2147483647 w 336"/>
              <a:gd name="T91" fmla="*/ 2147483647 h 469"/>
              <a:gd name="T92" fmla="*/ 2147483647 w 336"/>
              <a:gd name="T93" fmla="*/ 2147483647 h 469"/>
              <a:gd name="T94" fmla="*/ 2147483647 w 336"/>
              <a:gd name="T95" fmla="*/ 2147483647 h 469"/>
              <a:gd name="T96" fmla="*/ 2147483647 w 336"/>
              <a:gd name="T97" fmla="*/ 2147483647 h 469"/>
              <a:gd name="T98" fmla="*/ 2147483647 w 336"/>
              <a:gd name="T99" fmla="*/ 2147483647 h 469"/>
              <a:gd name="T100" fmla="*/ 2147483647 w 336"/>
              <a:gd name="T101" fmla="*/ 2147483647 h 469"/>
              <a:gd name="T102" fmla="*/ 2147483647 w 336"/>
              <a:gd name="T103" fmla="*/ 2147483647 h 469"/>
              <a:gd name="T104" fmla="*/ 2147483647 w 336"/>
              <a:gd name="T105" fmla="*/ 2147483647 h 469"/>
              <a:gd name="T106" fmla="*/ 2147483647 w 336"/>
              <a:gd name="T107" fmla="*/ 2147483647 h 469"/>
              <a:gd name="T108" fmla="*/ 2147483647 w 336"/>
              <a:gd name="T109" fmla="*/ 2147483647 h 469"/>
              <a:gd name="T110" fmla="*/ 2147483647 w 336"/>
              <a:gd name="T111" fmla="*/ 2147483647 h 469"/>
              <a:gd name="T112" fmla="*/ 2147483647 w 336"/>
              <a:gd name="T113" fmla="*/ 2147483647 h 469"/>
              <a:gd name="T114" fmla="*/ 2147483647 w 336"/>
              <a:gd name="T115" fmla="*/ 2147483647 h 469"/>
              <a:gd name="T116" fmla="*/ 2147483647 w 336"/>
              <a:gd name="T117" fmla="*/ 2147483647 h 469"/>
              <a:gd name="T118" fmla="*/ 2147483647 w 336"/>
              <a:gd name="T119" fmla="*/ 2147483647 h 469"/>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36"/>
              <a:gd name="T181" fmla="*/ 0 h 469"/>
              <a:gd name="T182" fmla="*/ 336 w 336"/>
              <a:gd name="T183" fmla="*/ 469 h 469"/>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36" h="469">
                <a:moveTo>
                  <a:pt x="167" y="0"/>
                </a:moveTo>
                <a:lnTo>
                  <a:pt x="182" y="0"/>
                </a:lnTo>
                <a:lnTo>
                  <a:pt x="182" y="13"/>
                </a:lnTo>
                <a:lnTo>
                  <a:pt x="167" y="13"/>
                </a:lnTo>
                <a:lnTo>
                  <a:pt x="167" y="26"/>
                </a:lnTo>
                <a:lnTo>
                  <a:pt x="153" y="26"/>
                </a:lnTo>
                <a:lnTo>
                  <a:pt x="153" y="39"/>
                </a:lnTo>
                <a:lnTo>
                  <a:pt x="140" y="39"/>
                </a:lnTo>
                <a:lnTo>
                  <a:pt x="140" y="91"/>
                </a:lnTo>
                <a:lnTo>
                  <a:pt x="153" y="91"/>
                </a:lnTo>
                <a:lnTo>
                  <a:pt x="153" y="130"/>
                </a:lnTo>
                <a:lnTo>
                  <a:pt x="167" y="130"/>
                </a:lnTo>
                <a:lnTo>
                  <a:pt x="167" y="156"/>
                </a:lnTo>
                <a:lnTo>
                  <a:pt x="182" y="156"/>
                </a:lnTo>
                <a:lnTo>
                  <a:pt x="182" y="183"/>
                </a:lnTo>
                <a:lnTo>
                  <a:pt x="195" y="183"/>
                </a:lnTo>
                <a:lnTo>
                  <a:pt x="195" y="208"/>
                </a:lnTo>
                <a:lnTo>
                  <a:pt x="209" y="208"/>
                </a:lnTo>
                <a:lnTo>
                  <a:pt x="209" y="235"/>
                </a:lnTo>
                <a:lnTo>
                  <a:pt x="223" y="235"/>
                </a:lnTo>
                <a:lnTo>
                  <a:pt x="223" y="260"/>
                </a:lnTo>
                <a:lnTo>
                  <a:pt x="238" y="260"/>
                </a:lnTo>
                <a:lnTo>
                  <a:pt x="238" y="286"/>
                </a:lnTo>
                <a:lnTo>
                  <a:pt x="251" y="286"/>
                </a:lnTo>
                <a:lnTo>
                  <a:pt x="251" y="298"/>
                </a:lnTo>
                <a:lnTo>
                  <a:pt x="265" y="298"/>
                </a:lnTo>
                <a:lnTo>
                  <a:pt x="265" y="312"/>
                </a:lnTo>
                <a:lnTo>
                  <a:pt x="307" y="312"/>
                </a:lnTo>
                <a:lnTo>
                  <a:pt x="307" y="325"/>
                </a:lnTo>
                <a:lnTo>
                  <a:pt x="280" y="325"/>
                </a:lnTo>
                <a:lnTo>
                  <a:pt x="280" y="338"/>
                </a:lnTo>
                <a:lnTo>
                  <a:pt x="238" y="338"/>
                </a:lnTo>
                <a:lnTo>
                  <a:pt x="238" y="351"/>
                </a:lnTo>
                <a:lnTo>
                  <a:pt x="209" y="351"/>
                </a:lnTo>
                <a:lnTo>
                  <a:pt x="209" y="363"/>
                </a:lnTo>
                <a:lnTo>
                  <a:pt x="182" y="363"/>
                </a:lnTo>
                <a:lnTo>
                  <a:pt x="182" y="377"/>
                </a:lnTo>
                <a:lnTo>
                  <a:pt x="223" y="377"/>
                </a:lnTo>
                <a:lnTo>
                  <a:pt x="223" y="390"/>
                </a:lnTo>
                <a:lnTo>
                  <a:pt x="251" y="390"/>
                </a:lnTo>
                <a:lnTo>
                  <a:pt x="251" y="403"/>
                </a:lnTo>
                <a:lnTo>
                  <a:pt x="265" y="403"/>
                </a:lnTo>
                <a:lnTo>
                  <a:pt x="265" y="417"/>
                </a:lnTo>
                <a:lnTo>
                  <a:pt x="280" y="417"/>
                </a:lnTo>
                <a:lnTo>
                  <a:pt x="280" y="429"/>
                </a:lnTo>
                <a:lnTo>
                  <a:pt x="307" y="429"/>
                </a:lnTo>
                <a:lnTo>
                  <a:pt x="307" y="442"/>
                </a:lnTo>
                <a:lnTo>
                  <a:pt x="321" y="442"/>
                </a:lnTo>
                <a:lnTo>
                  <a:pt x="321" y="455"/>
                </a:lnTo>
                <a:lnTo>
                  <a:pt x="335" y="455"/>
                </a:lnTo>
                <a:lnTo>
                  <a:pt x="335" y="468"/>
                </a:lnTo>
                <a:lnTo>
                  <a:pt x="321" y="468"/>
                </a:lnTo>
                <a:lnTo>
                  <a:pt x="321" y="455"/>
                </a:lnTo>
                <a:lnTo>
                  <a:pt x="307" y="455"/>
                </a:lnTo>
                <a:lnTo>
                  <a:pt x="307" y="442"/>
                </a:lnTo>
                <a:lnTo>
                  <a:pt x="280" y="442"/>
                </a:lnTo>
                <a:lnTo>
                  <a:pt x="280" y="429"/>
                </a:lnTo>
                <a:lnTo>
                  <a:pt x="265" y="429"/>
                </a:lnTo>
                <a:lnTo>
                  <a:pt x="265" y="417"/>
                </a:lnTo>
                <a:lnTo>
                  <a:pt x="251" y="417"/>
                </a:lnTo>
                <a:lnTo>
                  <a:pt x="251" y="403"/>
                </a:lnTo>
                <a:lnTo>
                  <a:pt x="223" y="403"/>
                </a:lnTo>
                <a:lnTo>
                  <a:pt x="223" y="390"/>
                </a:lnTo>
                <a:lnTo>
                  <a:pt x="182" y="390"/>
                </a:lnTo>
                <a:lnTo>
                  <a:pt x="182" y="377"/>
                </a:lnTo>
                <a:lnTo>
                  <a:pt x="167" y="377"/>
                </a:lnTo>
                <a:lnTo>
                  <a:pt x="167" y="363"/>
                </a:lnTo>
                <a:lnTo>
                  <a:pt x="126" y="363"/>
                </a:lnTo>
                <a:lnTo>
                  <a:pt x="126" y="377"/>
                </a:lnTo>
                <a:lnTo>
                  <a:pt x="97" y="377"/>
                </a:lnTo>
                <a:lnTo>
                  <a:pt x="97" y="390"/>
                </a:lnTo>
                <a:lnTo>
                  <a:pt x="84" y="390"/>
                </a:lnTo>
                <a:lnTo>
                  <a:pt x="84" y="403"/>
                </a:lnTo>
                <a:lnTo>
                  <a:pt x="70" y="403"/>
                </a:lnTo>
                <a:lnTo>
                  <a:pt x="70" y="417"/>
                </a:lnTo>
                <a:lnTo>
                  <a:pt x="41" y="417"/>
                </a:lnTo>
                <a:lnTo>
                  <a:pt x="41" y="429"/>
                </a:lnTo>
                <a:lnTo>
                  <a:pt x="0" y="429"/>
                </a:lnTo>
                <a:lnTo>
                  <a:pt x="0" y="417"/>
                </a:lnTo>
                <a:lnTo>
                  <a:pt x="41" y="417"/>
                </a:lnTo>
                <a:lnTo>
                  <a:pt x="41" y="403"/>
                </a:lnTo>
                <a:lnTo>
                  <a:pt x="70" y="403"/>
                </a:lnTo>
                <a:lnTo>
                  <a:pt x="70" y="390"/>
                </a:lnTo>
                <a:lnTo>
                  <a:pt x="84" y="390"/>
                </a:lnTo>
                <a:lnTo>
                  <a:pt x="84" y="377"/>
                </a:lnTo>
                <a:lnTo>
                  <a:pt x="97" y="377"/>
                </a:lnTo>
                <a:lnTo>
                  <a:pt x="97" y="363"/>
                </a:lnTo>
                <a:lnTo>
                  <a:pt x="126" y="363"/>
                </a:lnTo>
                <a:lnTo>
                  <a:pt x="126" y="351"/>
                </a:lnTo>
                <a:lnTo>
                  <a:pt x="209" y="351"/>
                </a:lnTo>
                <a:lnTo>
                  <a:pt x="209" y="338"/>
                </a:lnTo>
                <a:lnTo>
                  <a:pt x="238" y="338"/>
                </a:lnTo>
                <a:lnTo>
                  <a:pt x="238" y="325"/>
                </a:lnTo>
                <a:lnTo>
                  <a:pt x="265" y="325"/>
                </a:lnTo>
                <a:lnTo>
                  <a:pt x="265" y="312"/>
                </a:lnTo>
                <a:lnTo>
                  <a:pt x="251" y="312"/>
                </a:lnTo>
                <a:lnTo>
                  <a:pt x="251" y="298"/>
                </a:lnTo>
                <a:lnTo>
                  <a:pt x="238" y="298"/>
                </a:lnTo>
                <a:lnTo>
                  <a:pt x="238" y="286"/>
                </a:lnTo>
                <a:lnTo>
                  <a:pt x="223" y="286"/>
                </a:lnTo>
                <a:lnTo>
                  <a:pt x="223" y="260"/>
                </a:lnTo>
                <a:lnTo>
                  <a:pt x="209" y="260"/>
                </a:lnTo>
                <a:lnTo>
                  <a:pt x="209" y="235"/>
                </a:lnTo>
                <a:lnTo>
                  <a:pt x="195" y="235"/>
                </a:lnTo>
                <a:lnTo>
                  <a:pt x="195" y="208"/>
                </a:lnTo>
                <a:lnTo>
                  <a:pt x="182" y="208"/>
                </a:lnTo>
                <a:lnTo>
                  <a:pt x="182" y="183"/>
                </a:lnTo>
                <a:lnTo>
                  <a:pt x="167" y="183"/>
                </a:lnTo>
                <a:lnTo>
                  <a:pt x="167" y="156"/>
                </a:lnTo>
                <a:lnTo>
                  <a:pt x="153" y="156"/>
                </a:lnTo>
                <a:lnTo>
                  <a:pt x="153" y="130"/>
                </a:lnTo>
                <a:lnTo>
                  <a:pt x="140" y="130"/>
                </a:lnTo>
                <a:lnTo>
                  <a:pt x="140" y="91"/>
                </a:lnTo>
                <a:lnTo>
                  <a:pt x="126" y="91"/>
                </a:lnTo>
                <a:lnTo>
                  <a:pt x="126" y="39"/>
                </a:lnTo>
                <a:lnTo>
                  <a:pt x="140" y="39"/>
                </a:lnTo>
                <a:lnTo>
                  <a:pt x="140" y="26"/>
                </a:lnTo>
                <a:lnTo>
                  <a:pt x="153" y="26"/>
                </a:lnTo>
                <a:lnTo>
                  <a:pt x="153" y="13"/>
                </a:lnTo>
                <a:lnTo>
                  <a:pt x="167" y="13"/>
                </a:lnTo>
                <a:lnTo>
                  <a:pt x="167" y="0"/>
                </a:lnTo>
              </a:path>
            </a:pathLst>
          </a:custGeom>
          <a:solidFill>
            <a:srgbClr val="000000"/>
          </a:solidFill>
          <a:ln w="9525" cap="rnd">
            <a:noFill/>
            <a:round/>
            <a:headEnd type="none" w="sm" len="sm"/>
            <a:tailEnd type="none" w="sm" len="sm"/>
          </a:ln>
        </p:spPr>
        <p:txBody>
          <a:bodyPr/>
          <a:lstStyle/>
          <a:p>
            <a:endParaRPr lang="en-GB"/>
          </a:p>
        </p:txBody>
      </p:sp>
      <p:sp>
        <p:nvSpPr>
          <p:cNvPr id="22576" name="Freeform 48"/>
          <p:cNvSpPr>
            <a:spLocks/>
          </p:cNvSpPr>
          <p:nvPr/>
        </p:nvSpPr>
        <p:spPr bwMode="auto">
          <a:xfrm>
            <a:off x="7974012" y="4454526"/>
            <a:ext cx="20638" cy="80963"/>
          </a:xfrm>
          <a:custGeom>
            <a:avLst/>
            <a:gdLst>
              <a:gd name="T0" fmla="*/ 0 w 13"/>
              <a:gd name="T1" fmla="*/ 0 h 51"/>
              <a:gd name="T2" fmla="*/ 2147483647 w 13"/>
              <a:gd name="T3" fmla="*/ 0 h 51"/>
              <a:gd name="T4" fmla="*/ 2147483647 w 13"/>
              <a:gd name="T5" fmla="*/ 2147483647 h 51"/>
              <a:gd name="T6" fmla="*/ 0 w 13"/>
              <a:gd name="T7" fmla="*/ 2147483647 h 51"/>
              <a:gd name="T8" fmla="*/ 0 w 13"/>
              <a:gd name="T9" fmla="*/ 0 h 51"/>
              <a:gd name="T10" fmla="*/ 0 60000 65536"/>
              <a:gd name="T11" fmla="*/ 0 60000 65536"/>
              <a:gd name="T12" fmla="*/ 0 60000 65536"/>
              <a:gd name="T13" fmla="*/ 0 60000 65536"/>
              <a:gd name="T14" fmla="*/ 0 60000 65536"/>
              <a:gd name="T15" fmla="*/ 0 w 13"/>
              <a:gd name="T16" fmla="*/ 0 h 51"/>
              <a:gd name="T17" fmla="*/ 13 w 13"/>
              <a:gd name="T18" fmla="*/ 51 h 51"/>
            </a:gdLst>
            <a:ahLst/>
            <a:cxnLst>
              <a:cxn ang="T10">
                <a:pos x="T0" y="T1"/>
              </a:cxn>
              <a:cxn ang="T11">
                <a:pos x="T2" y="T3"/>
              </a:cxn>
              <a:cxn ang="T12">
                <a:pos x="T4" y="T5"/>
              </a:cxn>
              <a:cxn ang="T13">
                <a:pos x="T6" y="T7"/>
              </a:cxn>
              <a:cxn ang="T14">
                <a:pos x="T8" y="T9"/>
              </a:cxn>
            </a:cxnLst>
            <a:rect l="T15" t="T16" r="T17" b="T18"/>
            <a:pathLst>
              <a:path w="13" h="51">
                <a:moveTo>
                  <a:pt x="0" y="0"/>
                </a:moveTo>
                <a:lnTo>
                  <a:pt x="12" y="0"/>
                </a:lnTo>
                <a:lnTo>
                  <a:pt x="12" y="50"/>
                </a:lnTo>
                <a:lnTo>
                  <a:pt x="0" y="50"/>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7" name="Freeform 49"/>
          <p:cNvSpPr>
            <a:spLocks/>
          </p:cNvSpPr>
          <p:nvPr/>
        </p:nvSpPr>
        <p:spPr bwMode="auto">
          <a:xfrm>
            <a:off x="8332788" y="4497389"/>
            <a:ext cx="42863" cy="79375"/>
          </a:xfrm>
          <a:custGeom>
            <a:avLst/>
            <a:gdLst>
              <a:gd name="T0" fmla="*/ 0 w 27"/>
              <a:gd name="T1" fmla="*/ 0 h 50"/>
              <a:gd name="T2" fmla="*/ 2147483647 w 27"/>
              <a:gd name="T3" fmla="*/ 0 h 50"/>
              <a:gd name="T4" fmla="*/ 2147483647 w 27"/>
              <a:gd name="T5" fmla="*/ 2147483647 h 50"/>
              <a:gd name="T6" fmla="*/ 2147483647 w 27"/>
              <a:gd name="T7" fmla="*/ 2147483647 h 50"/>
              <a:gd name="T8" fmla="*/ 2147483647 w 27"/>
              <a:gd name="T9" fmla="*/ 2147483647 h 50"/>
              <a:gd name="T10" fmla="*/ 2147483647 w 27"/>
              <a:gd name="T11" fmla="*/ 2147483647 h 50"/>
              <a:gd name="T12" fmla="*/ 2147483647 w 27"/>
              <a:gd name="T13" fmla="*/ 2147483647 h 50"/>
              <a:gd name="T14" fmla="*/ 0 w 27"/>
              <a:gd name="T15" fmla="*/ 2147483647 h 50"/>
              <a:gd name="T16" fmla="*/ 0 w 27"/>
              <a:gd name="T17" fmla="*/ 0 h 5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
              <a:gd name="T28" fmla="*/ 0 h 50"/>
              <a:gd name="T29" fmla="*/ 27 w 27"/>
              <a:gd name="T30" fmla="*/ 50 h 5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 h="50">
                <a:moveTo>
                  <a:pt x="0" y="0"/>
                </a:moveTo>
                <a:lnTo>
                  <a:pt x="13" y="0"/>
                </a:lnTo>
                <a:lnTo>
                  <a:pt x="13" y="25"/>
                </a:lnTo>
                <a:lnTo>
                  <a:pt x="26" y="25"/>
                </a:lnTo>
                <a:lnTo>
                  <a:pt x="26" y="49"/>
                </a:lnTo>
                <a:lnTo>
                  <a:pt x="13" y="49"/>
                </a:lnTo>
                <a:lnTo>
                  <a:pt x="13" y="25"/>
                </a:lnTo>
                <a:lnTo>
                  <a:pt x="0" y="25"/>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78" name="Freeform 50"/>
          <p:cNvSpPr>
            <a:spLocks/>
          </p:cNvSpPr>
          <p:nvPr/>
        </p:nvSpPr>
        <p:spPr bwMode="auto">
          <a:xfrm>
            <a:off x="8759825" y="4600576"/>
            <a:ext cx="444500" cy="454025"/>
          </a:xfrm>
          <a:custGeom>
            <a:avLst/>
            <a:gdLst>
              <a:gd name="T0" fmla="*/ 2147483647 w 280"/>
              <a:gd name="T1" fmla="*/ 0 h 286"/>
              <a:gd name="T2" fmla="*/ 2147483647 w 280"/>
              <a:gd name="T3" fmla="*/ 2147483647 h 286"/>
              <a:gd name="T4" fmla="*/ 2147483647 w 280"/>
              <a:gd name="T5" fmla="*/ 2147483647 h 286"/>
              <a:gd name="T6" fmla="*/ 2147483647 w 280"/>
              <a:gd name="T7" fmla="*/ 2147483647 h 286"/>
              <a:gd name="T8" fmla="*/ 2147483647 w 280"/>
              <a:gd name="T9" fmla="*/ 2147483647 h 286"/>
              <a:gd name="T10" fmla="*/ 2147483647 w 280"/>
              <a:gd name="T11" fmla="*/ 2147483647 h 286"/>
              <a:gd name="T12" fmla="*/ 2147483647 w 280"/>
              <a:gd name="T13" fmla="*/ 2147483647 h 286"/>
              <a:gd name="T14" fmla="*/ 2147483647 w 280"/>
              <a:gd name="T15" fmla="*/ 2147483647 h 286"/>
              <a:gd name="T16" fmla="*/ 2147483647 w 280"/>
              <a:gd name="T17" fmla="*/ 2147483647 h 286"/>
              <a:gd name="T18" fmla="*/ 2147483647 w 280"/>
              <a:gd name="T19" fmla="*/ 2147483647 h 286"/>
              <a:gd name="T20" fmla="*/ 2147483647 w 280"/>
              <a:gd name="T21" fmla="*/ 2147483647 h 286"/>
              <a:gd name="T22" fmla="*/ 2147483647 w 280"/>
              <a:gd name="T23" fmla="*/ 2147483647 h 286"/>
              <a:gd name="T24" fmla="*/ 2147483647 w 280"/>
              <a:gd name="T25" fmla="*/ 2147483647 h 286"/>
              <a:gd name="T26" fmla="*/ 2147483647 w 280"/>
              <a:gd name="T27" fmla="*/ 2147483647 h 286"/>
              <a:gd name="T28" fmla="*/ 2147483647 w 280"/>
              <a:gd name="T29" fmla="*/ 2147483647 h 286"/>
              <a:gd name="T30" fmla="*/ 2147483647 w 280"/>
              <a:gd name="T31" fmla="*/ 2147483647 h 286"/>
              <a:gd name="T32" fmla="*/ 2147483647 w 280"/>
              <a:gd name="T33" fmla="*/ 2147483647 h 286"/>
              <a:gd name="T34" fmla="*/ 2147483647 w 280"/>
              <a:gd name="T35" fmla="*/ 2147483647 h 286"/>
              <a:gd name="T36" fmla="*/ 2147483647 w 280"/>
              <a:gd name="T37" fmla="*/ 2147483647 h 286"/>
              <a:gd name="T38" fmla="*/ 2147483647 w 280"/>
              <a:gd name="T39" fmla="*/ 2147483647 h 286"/>
              <a:gd name="T40" fmla="*/ 2147483647 w 280"/>
              <a:gd name="T41" fmla="*/ 2147483647 h 286"/>
              <a:gd name="T42" fmla="*/ 2147483647 w 280"/>
              <a:gd name="T43" fmla="*/ 2147483647 h 286"/>
              <a:gd name="T44" fmla="*/ 2147483647 w 280"/>
              <a:gd name="T45" fmla="*/ 2147483647 h 286"/>
              <a:gd name="T46" fmla="*/ 2147483647 w 280"/>
              <a:gd name="T47" fmla="*/ 2147483647 h 286"/>
              <a:gd name="T48" fmla="*/ 2147483647 w 280"/>
              <a:gd name="T49" fmla="*/ 2147483647 h 286"/>
              <a:gd name="T50" fmla="*/ 2147483647 w 280"/>
              <a:gd name="T51" fmla="*/ 2147483647 h 286"/>
              <a:gd name="T52" fmla="*/ 2147483647 w 280"/>
              <a:gd name="T53" fmla="*/ 2147483647 h 286"/>
              <a:gd name="T54" fmla="*/ 2147483647 w 280"/>
              <a:gd name="T55" fmla="*/ 2147483647 h 286"/>
              <a:gd name="T56" fmla="*/ 2147483647 w 280"/>
              <a:gd name="T57" fmla="*/ 2147483647 h 286"/>
              <a:gd name="T58" fmla="*/ 2147483647 w 280"/>
              <a:gd name="T59" fmla="*/ 2147483647 h 286"/>
              <a:gd name="T60" fmla="*/ 2147483647 w 280"/>
              <a:gd name="T61" fmla="*/ 2147483647 h 286"/>
              <a:gd name="T62" fmla="*/ 2147483647 w 280"/>
              <a:gd name="T63" fmla="*/ 2147483647 h 286"/>
              <a:gd name="T64" fmla="*/ 2147483647 w 280"/>
              <a:gd name="T65" fmla="*/ 2147483647 h 286"/>
              <a:gd name="T66" fmla="*/ 2147483647 w 280"/>
              <a:gd name="T67" fmla="*/ 2147483647 h 286"/>
              <a:gd name="T68" fmla="*/ 2147483647 w 280"/>
              <a:gd name="T69" fmla="*/ 2147483647 h 286"/>
              <a:gd name="T70" fmla="*/ 2147483647 w 280"/>
              <a:gd name="T71" fmla="*/ 2147483647 h 286"/>
              <a:gd name="T72" fmla="*/ 2147483647 w 280"/>
              <a:gd name="T73" fmla="*/ 2147483647 h 286"/>
              <a:gd name="T74" fmla="*/ 2147483647 w 280"/>
              <a:gd name="T75" fmla="*/ 2147483647 h 286"/>
              <a:gd name="T76" fmla="*/ 0 w 280"/>
              <a:gd name="T77" fmla="*/ 2147483647 h 286"/>
              <a:gd name="T78" fmla="*/ 2147483647 w 280"/>
              <a:gd name="T79" fmla="*/ 2147483647 h 28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80"/>
              <a:gd name="T121" fmla="*/ 0 h 286"/>
              <a:gd name="T122" fmla="*/ 280 w 280"/>
              <a:gd name="T123" fmla="*/ 286 h 28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80" h="286">
                <a:moveTo>
                  <a:pt x="14" y="0"/>
                </a:moveTo>
                <a:lnTo>
                  <a:pt x="97" y="0"/>
                </a:lnTo>
                <a:lnTo>
                  <a:pt x="97" y="13"/>
                </a:lnTo>
                <a:lnTo>
                  <a:pt x="41" y="13"/>
                </a:lnTo>
                <a:lnTo>
                  <a:pt x="41" y="25"/>
                </a:lnTo>
                <a:lnTo>
                  <a:pt x="83" y="25"/>
                </a:lnTo>
                <a:lnTo>
                  <a:pt x="83" y="39"/>
                </a:lnTo>
                <a:lnTo>
                  <a:pt x="140" y="39"/>
                </a:lnTo>
                <a:lnTo>
                  <a:pt x="140" y="52"/>
                </a:lnTo>
                <a:lnTo>
                  <a:pt x="167" y="52"/>
                </a:lnTo>
                <a:lnTo>
                  <a:pt x="167" y="65"/>
                </a:lnTo>
                <a:lnTo>
                  <a:pt x="196" y="65"/>
                </a:lnTo>
                <a:lnTo>
                  <a:pt x="196" y="77"/>
                </a:lnTo>
                <a:lnTo>
                  <a:pt x="223" y="77"/>
                </a:lnTo>
                <a:lnTo>
                  <a:pt x="223" y="90"/>
                </a:lnTo>
                <a:lnTo>
                  <a:pt x="252" y="90"/>
                </a:lnTo>
                <a:lnTo>
                  <a:pt x="252" y="104"/>
                </a:lnTo>
                <a:lnTo>
                  <a:pt x="265" y="104"/>
                </a:lnTo>
                <a:lnTo>
                  <a:pt x="265" y="117"/>
                </a:lnTo>
                <a:lnTo>
                  <a:pt x="279" y="117"/>
                </a:lnTo>
                <a:lnTo>
                  <a:pt x="279" y="142"/>
                </a:lnTo>
                <a:lnTo>
                  <a:pt x="265" y="142"/>
                </a:lnTo>
                <a:lnTo>
                  <a:pt x="265" y="156"/>
                </a:lnTo>
                <a:lnTo>
                  <a:pt x="252" y="156"/>
                </a:lnTo>
                <a:lnTo>
                  <a:pt x="252" y="167"/>
                </a:lnTo>
                <a:lnTo>
                  <a:pt x="237" y="167"/>
                </a:lnTo>
                <a:lnTo>
                  <a:pt x="237" y="181"/>
                </a:lnTo>
                <a:lnTo>
                  <a:pt x="223" y="181"/>
                </a:lnTo>
                <a:lnTo>
                  <a:pt x="223" y="207"/>
                </a:lnTo>
                <a:lnTo>
                  <a:pt x="209" y="207"/>
                </a:lnTo>
                <a:lnTo>
                  <a:pt x="209" y="220"/>
                </a:lnTo>
                <a:lnTo>
                  <a:pt x="196" y="220"/>
                </a:lnTo>
                <a:lnTo>
                  <a:pt x="196" y="232"/>
                </a:lnTo>
                <a:lnTo>
                  <a:pt x="182" y="232"/>
                </a:lnTo>
                <a:lnTo>
                  <a:pt x="182" y="246"/>
                </a:lnTo>
                <a:lnTo>
                  <a:pt x="167" y="246"/>
                </a:lnTo>
                <a:lnTo>
                  <a:pt x="167" y="259"/>
                </a:lnTo>
                <a:lnTo>
                  <a:pt x="154" y="259"/>
                </a:lnTo>
                <a:lnTo>
                  <a:pt x="154" y="271"/>
                </a:lnTo>
                <a:lnTo>
                  <a:pt x="140" y="271"/>
                </a:lnTo>
                <a:lnTo>
                  <a:pt x="140" y="285"/>
                </a:lnTo>
                <a:lnTo>
                  <a:pt x="125" y="285"/>
                </a:lnTo>
                <a:lnTo>
                  <a:pt x="125" y="271"/>
                </a:lnTo>
                <a:lnTo>
                  <a:pt x="140" y="271"/>
                </a:lnTo>
                <a:lnTo>
                  <a:pt x="140" y="259"/>
                </a:lnTo>
                <a:lnTo>
                  <a:pt x="154" y="259"/>
                </a:lnTo>
                <a:lnTo>
                  <a:pt x="154" y="246"/>
                </a:lnTo>
                <a:lnTo>
                  <a:pt x="167" y="246"/>
                </a:lnTo>
                <a:lnTo>
                  <a:pt x="167" y="232"/>
                </a:lnTo>
                <a:lnTo>
                  <a:pt x="182" y="232"/>
                </a:lnTo>
                <a:lnTo>
                  <a:pt x="182" y="220"/>
                </a:lnTo>
                <a:lnTo>
                  <a:pt x="196" y="220"/>
                </a:lnTo>
                <a:lnTo>
                  <a:pt x="196" y="207"/>
                </a:lnTo>
                <a:lnTo>
                  <a:pt x="209" y="207"/>
                </a:lnTo>
                <a:lnTo>
                  <a:pt x="209" y="181"/>
                </a:lnTo>
                <a:lnTo>
                  <a:pt x="223" y="181"/>
                </a:lnTo>
                <a:lnTo>
                  <a:pt x="223" y="167"/>
                </a:lnTo>
                <a:lnTo>
                  <a:pt x="237" y="167"/>
                </a:lnTo>
                <a:lnTo>
                  <a:pt x="237" y="156"/>
                </a:lnTo>
                <a:lnTo>
                  <a:pt x="252" y="156"/>
                </a:lnTo>
                <a:lnTo>
                  <a:pt x="252" y="142"/>
                </a:lnTo>
                <a:lnTo>
                  <a:pt x="265" y="142"/>
                </a:lnTo>
                <a:lnTo>
                  <a:pt x="265" y="117"/>
                </a:lnTo>
                <a:lnTo>
                  <a:pt x="252" y="117"/>
                </a:lnTo>
                <a:lnTo>
                  <a:pt x="252" y="104"/>
                </a:lnTo>
                <a:lnTo>
                  <a:pt x="223" y="104"/>
                </a:lnTo>
                <a:lnTo>
                  <a:pt x="223" y="90"/>
                </a:lnTo>
                <a:lnTo>
                  <a:pt x="196" y="90"/>
                </a:lnTo>
                <a:lnTo>
                  <a:pt x="196" y="77"/>
                </a:lnTo>
                <a:lnTo>
                  <a:pt x="167" y="77"/>
                </a:lnTo>
                <a:lnTo>
                  <a:pt x="167" y="65"/>
                </a:lnTo>
                <a:lnTo>
                  <a:pt x="140" y="65"/>
                </a:lnTo>
                <a:lnTo>
                  <a:pt x="140" y="52"/>
                </a:lnTo>
                <a:lnTo>
                  <a:pt x="83" y="52"/>
                </a:lnTo>
                <a:lnTo>
                  <a:pt x="83" y="39"/>
                </a:lnTo>
                <a:lnTo>
                  <a:pt x="41" y="39"/>
                </a:lnTo>
                <a:lnTo>
                  <a:pt x="41" y="25"/>
                </a:lnTo>
                <a:lnTo>
                  <a:pt x="0" y="25"/>
                </a:lnTo>
                <a:lnTo>
                  <a:pt x="0" y="13"/>
                </a:lnTo>
                <a:lnTo>
                  <a:pt x="14" y="13"/>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79" name="Freeform 51"/>
          <p:cNvSpPr>
            <a:spLocks/>
          </p:cNvSpPr>
          <p:nvPr/>
        </p:nvSpPr>
        <p:spPr bwMode="auto">
          <a:xfrm>
            <a:off x="8086726" y="5099051"/>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0" name="Freeform 52"/>
          <p:cNvSpPr>
            <a:spLocks/>
          </p:cNvSpPr>
          <p:nvPr/>
        </p:nvSpPr>
        <p:spPr bwMode="auto">
          <a:xfrm>
            <a:off x="8107362" y="5119689"/>
            <a:ext cx="20638" cy="39687"/>
          </a:xfrm>
          <a:custGeom>
            <a:avLst/>
            <a:gdLst>
              <a:gd name="T0" fmla="*/ 0 w 13"/>
              <a:gd name="T1" fmla="*/ 0 h 25"/>
              <a:gd name="T2" fmla="*/ 2147483647 w 13"/>
              <a:gd name="T3" fmla="*/ 0 h 25"/>
              <a:gd name="T4" fmla="*/ 2147483647 w 13"/>
              <a:gd name="T5" fmla="*/ 2147483647 h 25"/>
              <a:gd name="T6" fmla="*/ 0 w 13"/>
              <a:gd name="T7" fmla="*/ 2147483647 h 25"/>
              <a:gd name="T8" fmla="*/ 0 w 13"/>
              <a:gd name="T9" fmla="*/ 0 h 25"/>
              <a:gd name="T10" fmla="*/ 0 60000 65536"/>
              <a:gd name="T11" fmla="*/ 0 60000 65536"/>
              <a:gd name="T12" fmla="*/ 0 60000 65536"/>
              <a:gd name="T13" fmla="*/ 0 60000 65536"/>
              <a:gd name="T14" fmla="*/ 0 60000 65536"/>
              <a:gd name="T15" fmla="*/ 0 w 13"/>
              <a:gd name="T16" fmla="*/ 0 h 25"/>
              <a:gd name="T17" fmla="*/ 13 w 13"/>
              <a:gd name="T18" fmla="*/ 25 h 25"/>
            </a:gdLst>
            <a:ahLst/>
            <a:cxnLst>
              <a:cxn ang="T10">
                <a:pos x="T0" y="T1"/>
              </a:cxn>
              <a:cxn ang="T11">
                <a:pos x="T2" y="T3"/>
              </a:cxn>
              <a:cxn ang="T12">
                <a:pos x="T4" y="T5"/>
              </a:cxn>
              <a:cxn ang="T13">
                <a:pos x="T6" y="T7"/>
              </a:cxn>
              <a:cxn ang="T14">
                <a:pos x="T8" y="T9"/>
              </a:cxn>
            </a:cxnLst>
            <a:rect l="T15" t="T16" r="T17" b="T18"/>
            <a:pathLst>
              <a:path w="13" h="25">
                <a:moveTo>
                  <a:pt x="0" y="0"/>
                </a:moveTo>
                <a:lnTo>
                  <a:pt x="12" y="0"/>
                </a:lnTo>
                <a:lnTo>
                  <a:pt x="12" y="24"/>
                </a:lnTo>
                <a:lnTo>
                  <a:pt x="0" y="24"/>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1" name="Freeform 53"/>
          <p:cNvSpPr>
            <a:spLocks/>
          </p:cNvSpPr>
          <p:nvPr/>
        </p:nvSpPr>
        <p:spPr bwMode="auto">
          <a:xfrm>
            <a:off x="8243888" y="5202238"/>
            <a:ext cx="938213" cy="558800"/>
          </a:xfrm>
          <a:custGeom>
            <a:avLst/>
            <a:gdLst>
              <a:gd name="T0" fmla="*/ 2147483647 w 591"/>
              <a:gd name="T1" fmla="*/ 0 h 352"/>
              <a:gd name="T2" fmla="*/ 2147483647 w 591"/>
              <a:gd name="T3" fmla="*/ 2147483647 h 352"/>
              <a:gd name="T4" fmla="*/ 2147483647 w 591"/>
              <a:gd name="T5" fmla="*/ 2147483647 h 352"/>
              <a:gd name="T6" fmla="*/ 2147483647 w 591"/>
              <a:gd name="T7" fmla="*/ 2147483647 h 352"/>
              <a:gd name="T8" fmla="*/ 2147483647 w 591"/>
              <a:gd name="T9" fmla="*/ 2147483647 h 352"/>
              <a:gd name="T10" fmla="*/ 2147483647 w 591"/>
              <a:gd name="T11" fmla="*/ 2147483647 h 352"/>
              <a:gd name="T12" fmla="*/ 2147483647 w 591"/>
              <a:gd name="T13" fmla="*/ 2147483647 h 352"/>
              <a:gd name="T14" fmla="*/ 2147483647 w 591"/>
              <a:gd name="T15" fmla="*/ 2147483647 h 352"/>
              <a:gd name="T16" fmla="*/ 2147483647 w 591"/>
              <a:gd name="T17" fmla="*/ 2147483647 h 352"/>
              <a:gd name="T18" fmla="*/ 2147483647 w 591"/>
              <a:gd name="T19" fmla="*/ 2147483647 h 352"/>
              <a:gd name="T20" fmla="*/ 2147483647 w 591"/>
              <a:gd name="T21" fmla="*/ 2147483647 h 352"/>
              <a:gd name="T22" fmla="*/ 2147483647 w 591"/>
              <a:gd name="T23" fmla="*/ 2147483647 h 352"/>
              <a:gd name="T24" fmla="*/ 2147483647 w 591"/>
              <a:gd name="T25" fmla="*/ 2147483647 h 352"/>
              <a:gd name="T26" fmla="*/ 2147483647 w 591"/>
              <a:gd name="T27" fmla="*/ 2147483647 h 352"/>
              <a:gd name="T28" fmla="*/ 2147483647 w 591"/>
              <a:gd name="T29" fmla="*/ 2147483647 h 352"/>
              <a:gd name="T30" fmla="*/ 2147483647 w 591"/>
              <a:gd name="T31" fmla="*/ 2147483647 h 352"/>
              <a:gd name="T32" fmla="*/ 2147483647 w 591"/>
              <a:gd name="T33" fmla="*/ 2147483647 h 352"/>
              <a:gd name="T34" fmla="*/ 2147483647 w 591"/>
              <a:gd name="T35" fmla="*/ 2147483647 h 352"/>
              <a:gd name="T36" fmla="*/ 2147483647 w 591"/>
              <a:gd name="T37" fmla="*/ 2147483647 h 352"/>
              <a:gd name="T38" fmla="*/ 2147483647 w 591"/>
              <a:gd name="T39" fmla="*/ 2147483647 h 352"/>
              <a:gd name="T40" fmla="*/ 2147483647 w 591"/>
              <a:gd name="T41" fmla="*/ 2147483647 h 352"/>
              <a:gd name="T42" fmla="*/ 2147483647 w 591"/>
              <a:gd name="T43" fmla="*/ 2147483647 h 352"/>
              <a:gd name="T44" fmla="*/ 2147483647 w 591"/>
              <a:gd name="T45" fmla="*/ 2147483647 h 352"/>
              <a:gd name="T46" fmla="*/ 2147483647 w 591"/>
              <a:gd name="T47" fmla="*/ 2147483647 h 352"/>
              <a:gd name="T48" fmla="*/ 2147483647 w 591"/>
              <a:gd name="T49" fmla="*/ 2147483647 h 352"/>
              <a:gd name="T50" fmla="*/ 2147483647 w 591"/>
              <a:gd name="T51" fmla="*/ 2147483647 h 352"/>
              <a:gd name="T52" fmla="*/ 2147483647 w 591"/>
              <a:gd name="T53" fmla="*/ 2147483647 h 352"/>
              <a:gd name="T54" fmla="*/ 2147483647 w 591"/>
              <a:gd name="T55" fmla="*/ 2147483647 h 352"/>
              <a:gd name="T56" fmla="*/ 2147483647 w 591"/>
              <a:gd name="T57" fmla="*/ 2147483647 h 352"/>
              <a:gd name="T58" fmla="*/ 2147483647 w 591"/>
              <a:gd name="T59" fmla="*/ 2147483647 h 352"/>
              <a:gd name="T60" fmla="*/ 2147483647 w 591"/>
              <a:gd name="T61" fmla="*/ 2147483647 h 352"/>
              <a:gd name="T62" fmla="*/ 2147483647 w 591"/>
              <a:gd name="T63" fmla="*/ 2147483647 h 352"/>
              <a:gd name="T64" fmla="*/ 2147483647 w 591"/>
              <a:gd name="T65" fmla="*/ 2147483647 h 352"/>
              <a:gd name="T66" fmla="*/ 2147483647 w 591"/>
              <a:gd name="T67" fmla="*/ 2147483647 h 352"/>
              <a:gd name="T68" fmla="*/ 2147483647 w 591"/>
              <a:gd name="T69" fmla="*/ 2147483647 h 352"/>
              <a:gd name="T70" fmla="*/ 2147483647 w 591"/>
              <a:gd name="T71" fmla="*/ 2147483647 h 352"/>
              <a:gd name="T72" fmla="*/ 2147483647 w 591"/>
              <a:gd name="T73" fmla="*/ 2147483647 h 352"/>
              <a:gd name="T74" fmla="*/ 0 w 591"/>
              <a:gd name="T75" fmla="*/ 2147483647 h 352"/>
              <a:gd name="T76" fmla="*/ 2147483647 w 591"/>
              <a:gd name="T77" fmla="*/ 2147483647 h 352"/>
              <a:gd name="T78" fmla="*/ 2147483647 w 591"/>
              <a:gd name="T79" fmla="*/ 2147483647 h 352"/>
              <a:gd name="T80" fmla="*/ 2147483647 w 591"/>
              <a:gd name="T81" fmla="*/ 2147483647 h 352"/>
              <a:gd name="T82" fmla="*/ 2147483647 w 591"/>
              <a:gd name="T83" fmla="*/ 2147483647 h 352"/>
              <a:gd name="T84" fmla="*/ 2147483647 w 591"/>
              <a:gd name="T85" fmla="*/ 2147483647 h 352"/>
              <a:gd name="T86" fmla="*/ 2147483647 w 591"/>
              <a:gd name="T87" fmla="*/ 2147483647 h 352"/>
              <a:gd name="T88" fmla="*/ 2147483647 w 591"/>
              <a:gd name="T89" fmla="*/ 2147483647 h 352"/>
              <a:gd name="T90" fmla="*/ 2147483647 w 591"/>
              <a:gd name="T91" fmla="*/ 2147483647 h 352"/>
              <a:gd name="T92" fmla="*/ 2147483647 w 591"/>
              <a:gd name="T93" fmla="*/ 2147483647 h 352"/>
              <a:gd name="T94" fmla="*/ 2147483647 w 591"/>
              <a:gd name="T95" fmla="*/ 2147483647 h 35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91"/>
              <a:gd name="T145" fmla="*/ 0 h 352"/>
              <a:gd name="T146" fmla="*/ 591 w 591"/>
              <a:gd name="T147" fmla="*/ 352 h 35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91" h="352">
                <a:moveTo>
                  <a:pt x="169" y="0"/>
                </a:moveTo>
                <a:lnTo>
                  <a:pt x="281" y="0"/>
                </a:lnTo>
                <a:lnTo>
                  <a:pt x="281" y="13"/>
                </a:lnTo>
                <a:lnTo>
                  <a:pt x="309" y="13"/>
                </a:lnTo>
                <a:lnTo>
                  <a:pt x="309" y="39"/>
                </a:lnTo>
                <a:lnTo>
                  <a:pt x="323" y="39"/>
                </a:lnTo>
                <a:lnTo>
                  <a:pt x="323" y="13"/>
                </a:lnTo>
                <a:lnTo>
                  <a:pt x="408" y="13"/>
                </a:lnTo>
                <a:lnTo>
                  <a:pt x="408" y="26"/>
                </a:lnTo>
                <a:lnTo>
                  <a:pt x="422" y="26"/>
                </a:lnTo>
                <a:lnTo>
                  <a:pt x="422" y="52"/>
                </a:lnTo>
                <a:lnTo>
                  <a:pt x="436" y="52"/>
                </a:lnTo>
                <a:lnTo>
                  <a:pt x="436" y="79"/>
                </a:lnTo>
                <a:lnTo>
                  <a:pt x="450" y="79"/>
                </a:lnTo>
                <a:lnTo>
                  <a:pt x="450" y="104"/>
                </a:lnTo>
                <a:lnTo>
                  <a:pt x="463" y="104"/>
                </a:lnTo>
                <a:lnTo>
                  <a:pt x="463" y="130"/>
                </a:lnTo>
                <a:lnTo>
                  <a:pt x="478" y="130"/>
                </a:lnTo>
                <a:lnTo>
                  <a:pt x="478" y="143"/>
                </a:lnTo>
                <a:lnTo>
                  <a:pt x="492" y="143"/>
                </a:lnTo>
                <a:lnTo>
                  <a:pt x="492" y="169"/>
                </a:lnTo>
                <a:lnTo>
                  <a:pt x="506" y="169"/>
                </a:lnTo>
                <a:lnTo>
                  <a:pt x="506" y="195"/>
                </a:lnTo>
                <a:lnTo>
                  <a:pt x="520" y="195"/>
                </a:lnTo>
                <a:lnTo>
                  <a:pt x="520" y="221"/>
                </a:lnTo>
                <a:lnTo>
                  <a:pt x="533" y="221"/>
                </a:lnTo>
                <a:lnTo>
                  <a:pt x="533" y="234"/>
                </a:lnTo>
                <a:lnTo>
                  <a:pt x="547" y="234"/>
                </a:lnTo>
                <a:lnTo>
                  <a:pt x="547" y="248"/>
                </a:lnTo>
                <a:lnTo>
                  <a:pt x="561" y="248"/>
                </a:lnTo>
                <a:lnTo>
                  <a:pt x="561" y="286"/>
                </a:lnTo>
                <a:lnTo>
                  <a:pt x="576" y="286"/>
                </a:lnTo>
                <a:lnTo>
                  <a:pt x="576" y="312"/>
                </a:lnTo>
                <a:lnTo>
                  <a:pt x="590" y="312"/>
                </a:lnTo>
                <a:lnTo>
                  <a:pt x="590" y="351"/>
                </a:lnTo>
                <a:lnTo>
                  <a:pt x="576" y="351"/>
                </a:lnTo>
                <a:lnTo>
                  <a:pt x="576" y="325"/>
                </a:lnTo>
                <a:lnTo>
                  <a:pt x="561" y="325"/>
                </a:lnTo>
                <a:lnTo>
                  <a:pt x="561" y="312"/>
                </a:lnTo>
                <a:lnTo>
                  <a:pt x="547" y="312"/>
                </a:lnTo>
                <a:lnTo>
                  <a:pt x="547" y="299"/>
                </a:lnTo>
                <a:lnTo>
                  <a:pt x="533" y="299"/>
                </a:lnTo>
                <a:lnTo>
                  <a:pt x="533" y="272"/>
                </a:lnTo>
                <a:lnTo>
                  <a:pt x="520" y="272"/>
                </a:lnTo>
                <a:lnTo>
                  <a:pt x="520" y="261"/>
                </a:lnTo>
                <a:lnTo>
                  <a:pt x="506" y="261"/>
                </a:lnTo>
                <a:lnTo>
                  <a:pt x="506" y="248"/>
                </a:lnTo>
                <a:lnTo>
                  <a:pt x="492" y="248"/>
                </a:lnTo>
                <a:lnTo>
                  <a:pt x="492" y="234"/>
                </a:lnTo>
                <a:lnTo>
                  <a:pt x="478" y="234"/>
                </a:lnTo>
                <a:lnTo>
                  <a:pt x="478" y="221"/>
                </a:lnTo>
                <a:lnTo>
                  <a:pt x="436" y="221"/>
                </a:lnTo>
                <a:lnTo>
                  <a:pt x="436" y="207"/>
                </a:lnTo>
                <a:lnTo>
                  <a:pt x="379" y="207"/>
                </a:lnTo>
                <a:lnTo>
                  <a:pt x="379" y="195"/>
                </a:lnTo>
                <a:lnTo>
                  <a:pt x="350" y="195"/>
                </a:lnTo>
                <a:lnTo>
                  <a:pt x="350" y="182"/>
                </a:lnTo>
                <a:lnTo>
                  <a:pt x="295" y="182"/>
                </a:lnTo>
                <a:lnTo>
                  <a:pt x="295" y="169"/>
                </a:lnTo>
                <a:lnTo>
                  <a:pt x="253" y="169"/>
                </a:lnTo>
                <a:lnTo>
                  <a:pt x="253" y="156"/>
                </a:lnTo>
                <a:lnTo>
                  <a:pt x="225" y="156"/>
                </a:lnTo>
                <a:lnTo>
                  <a:pt x="225" y="143"/>
                </a:lnTo>
                <a:lnTo>
                  <a:pt x="182" y="143"/>
                </a:lnTo>
                <a:lnTo>
                  <a:pt x="182" y="156"/>
                </a:lnTo>
                <a:lnTo>
                  <a:pt x="154" y="156"/>
                </a:lnTo>
                <a:lnTo>
                  <a:pt x="154" y="169"/>
                </a:lnTo>
                <a:lnTo>
                  <a:pt x="141" y="169"/>
                </a:lnTo>
                <a:lnTo>
                  <a:pt x="141" y="182"/>
                </a:lnTo>
                <a:lnTo>
                  <a:pt x="112" y="182"/>
                </a:lnTo>
                <a:lnTo>
                  <a:pt x="112" y="195"/>
                </a:lnTo>
                <a:lnTo>
                  <a:pt x="99" y="195"/>
                </a:lnTo>
                <a:lnTo>
                  <a:pt x="99" y="207"/>
                </a:lnTo>
                <a:lnTo>
                  <a:pt x="14" y="207"/>
                </a:lnTo>
                <a:lnTo>
                  <a:pt x="14" y="195"/>
                </a:lnTo>
                <a:lnTo>
                  <a:pt x="0" y="195"/>
                </a:lnTo>
                <a:lnTo>
                  <a:pt x="0" y="143"/>
                </a:lnTo>
                <a:lnTo>
                  <a:pt x="14" y="143"/>
                </a:lnTo>
                <a:lnTo>
                  <a:pt x="14" y="130"/>
                </a:lnTo>
                <a:lnTo>
                  <a:pt x="29" y="130"/>
                </a:lnTo>
                <a:lnTo>
                  <a:pt x="29" y="117"/>
                </a:lnTo>
                <a:lnTo>
                  <a:pt x="43" y="117"/>
                </a:lnTo>
                <a:lnTo>
                  <a:pt x="43" y="104"/>
                </a:lnTo>
                <a:lnTo>
                  <a:pt x="56" y="104"/>
                </a:lnTo>
                <a:lnTo>
                  <a:pt x="56" y="91"/>
                </a:lnTo>
                <a:lnTo>
                  <a:pt x="70" y="91"/>
                </a:lnTo>
                <a:lnTo>
                  <a:pt x="70" y="65"/>
                </a:lnTo>
                <a:lnTo>
                  <a:pt x="84" y="65"/>
                </a:lnTo>
                <a:lnTo>
                  <a:pt x="84" y="52"/>
                </a:lnTo>
                <a:lnTo>
                  <a:pt x="99" y="52"/>
                </a:lnTo>
                <a:lnTo>
                  <a:pt x="99" y="39"/>
                </a:lnTo>
                <a:lnTo>
                  <a:pt x="112" y="39"/>
                </a:lnTo>
                <a:lnTo>
                  <a:pt x="112" y="26"/>
                </a:lnTo>
                <a:lnTo>
                  <a:pt x="141" y="26"/>
                </a:lnTo>
                <a:lnTo>
                  <a:pt x="141" y="13"/>
                </a:lnTo>
                <a:lnTo>
                  <a:pt x="169" y="13"/>
                </a:lnTo>
                <a:lnTo>
                  <a:pt x="169" y="0"/>
                </a:lnTo>
              </a:path>
            </a:pathLst>
          </a:custGeom>
          <a:solidFill>
            <a:srgbClr val="FFA584"/>
          </a:solidFill>
          <a:ln w="9525" cap="rnd">
            <a:noFill/>
            <a:round/>
            <a:headEnd type="none" w="sm" len="sm"/>
            <a:tailEnd type="none" w="sm" len="sm"/>
          </a:ln>
        </p:spPr>
        <p:txBody>
          <a:bodyPr/>
          <a:lstStyle/>
          <a:p>
            <a:endParaRPr lang="en-GB"/>
          </a:p>
        </p:txBody>
      </p:sp>
      <p:sp>
        <p:nvSpPr>
          <p:cNvPr id="22582" name="Freeform 54"/>
          <p:cNvSpPr>
            <a:spLocks/>
          </p:cNvSpPr>
          <p:nvPr/>
        </p:nvSpPr>
        <p:spPr bwMode="auto">
          <a:xfrm>
            <a:off x="8736012" y="5202238"/>
            <a:ext cx="20638" cy="17462"/>
          </a:xfrm>
          <a:custGeom>
            <a:avLst/>
            <a:gdLst>
              <a:gd name="T0" fmla="*/ 0 w 13"/>
              <a:gd name="T1" fmla="*/ 0 h 11"/>
              <a:gd name="T2" fmla="*/ 2147483647 w 13"/>
              <a:gd name="T3" fmla="*/ 0 h 11"/>
              <a:gd name="T4" fmla="*/ 2147483647 w 13"/>
              <a:gd name="T5" fmla="*/ 2147483647 h 11"/>
              <a:gd name="T6" fmla="*/ 0 w 13"/>
              <a:gd name="T7" fmla="*/ 2147483647 h 11"/>
              <a:gd name="T8" fmla="*/ 0 w 13"/>
              <a:gd name="T9" fmla="*/ 0 h 11"/>
              <a:gd name="T10" fmla="*/ 0 60000 65536"/>
              <a:gd name="T11" fmla="*/ 0 60000 65536"/>
              <a:gd name="T12" fmla="*/ 0 60000 65536"/>
              <a:gd name="T13" fmla="*/ 0 60000 65536"/>
              <a:gd name="T14" fmla="*/ 0 60000 65536"/>
              <a:gd name="T15" fmla="*/ 0 w 13"/>
              <a:gd name="T16" fmla="*/ 0 h 11"/>
              <a:gd name="T17" fmla="*/ 13 w 13"/>
              <a:gd name="T18" fmla="*/ 11 h 11"/>
            </a:gdLst>
            <a:ahLst/>
            <a:cxnLst>
              <a:cxn ang="T10">
                <a:pos x="T0" y="T1"/>
              </a:cxn>
              <a:cxn ang="T11">
                <a:pos x="T2" y="T3"/>
              </a:cxn>
              <a:cxn ang="T12">
                <a:pos x="T4" y="T5"/>
              </a:cxn>
              <a:cxn ang="T13">
                <a:pos x="T6" y="T7"/>
              </a:cxn>
              <a:cxn ang="T14">
                <a:pos x="T8" y="T9"/>
              </a:cxn>
            </a:cxnLst>
            <a:rect l="T15" t="T16" r="T17" b="T18"/>
            <a:pathLst>
              <a:path w="13" h="11">
                <a:moveTo>
                  <a:pt x="0" y="0"/>
                </a:moveTo>
                <a:lnTo>
                  <a:pt x="12" y="0"/>
                </a:lnTo>
                <a:lnTo>
                  <a:pt x="12" y="10"/>
                </a:lnTo>
                <a:lnTo>
                  <a:pt x="0" y="10"/>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3" name="Freeform 55"/>
          <p:cNvSpPr>
            <a:spLocks/>
          </p:cNvSpPr>
          <p:nvPr/>
        </p:nvSpPr>
        <p:spPr bwMode="auto">
          <a:xfrm>
            <a:off x="8086726" y="5265739"/>
            <a:ext cx="65087" cy="79375"/>
          </a:xfrm>
          <a:custGeom>
            <a:avLst/>
            <a:gdLst>
              <a:gd name="T0" fmla="*/ 2147483647 w 41"/>
              <a:gd name="T1" fmla="*/ 0 h 50"/>
              <a:gd name="T2" fmla="*/ 2147483647 w 41"/>
              <a:gd name="T3" fmla="*/ 0 h 50"/>
              <a:gd name="T4" fmla="*/ 2147483647 w 41"/>
              <a:gd name="T5" fmla="*/ 2147483647 h 50"/>
              <a:gd name="T6" fmla="*/ 2147483647 w 41"/>
              <a:gd name="T7" fmla="*/ 2147483647 h 50"/>
              <a:gd name="T8" fmla="*/ 2147483647 w 41"/>
              <a:gd name="T9" fmla="*/ 2147483647 h 50"/>
              <a:gd name="T10" fmla="*/ 2147483647 w 41"/>
              <a:gd name="T11" fmla="*/ 2147483647 h 50"/>
              <a:gd name="T12" fmla="*/ 2147483647 w 41"/>
              <a:gd name="T13" fmla="*/ 2147483647 h 50"/>
              <a:gd name="T14" fmla="*/ 2147483647 w 41"/>
              <a:gd name="T15" fmla="*/ 2147483647 h 50"/>
              <a:gd name="T16" fmla="*/ 2147483647 w 41"/>
              <a:gd name="T17" fmla="*/ 2147483647 h 50"/>
              <a:gd name="T18" fmla="*/ 0 w 41"/>
              <a:gd name="T19" fmla="*/ 2147483647 h 50"/>
              <a:gd name="T20" fmla="*/ 0 w 41"/>
              <a:gd name="T21" fmla="*/ 2147483647 h 50"/>
              <a:gd name="T22" fmla="*/ 2147483647 w 41"/>
              <a:gd name="T23" fmla="*/ 2147483647 h 50"/>
              <a:gd name="T24" fmla="*/ 2147483647 w 41"/>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50"/>
              <a:gd name="T41" fmla="*/ 41 w 41"/>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50">
                <a:moveTo>
                  <a:pt x="13" y="0"/>
                </a:moveTo>
                <a:lnTo>
                  <a:pt x="26" y="0"/>
                </a:lnTo>
                <a:lnTo>
                  <a:pt x="26" y="12"/>
                </a:lnTo>
                <a:lnTo>
                  <a:pt x="40" y="12"/>
                </a:lnTo>
                <a:lnTo>
                  <a:pt x="40" y="37"/>
                </a:lnTo>
                <a:lnTo>
                  <a:pt x="26" y="37"/>
                </a:lnTo>
                <a:lnTo>
                  <a:pt x="26" y="49"/>
                </a:lnTo>
                <a:lnTo>
                  <a:pt x="13" y="49"/>
                </a:lnTo>
                <a:lnTo>
                  <a:pt x="13" y="37"/>
                </a:lnTo>
                <a:lnTo>
                  <a:pt x="0" y="37"/>
                </a:lnTo>
                <a:lnTo>
                  <a:pt x="0" y="12"/>
                </a:lnTo>
                <a:lnTo>
                  <a:pt x="13" y="12"/>
                </a:lnTo>
                <a:lnTo>
                  <a:pt x="13" y="0"/>
                </a:lnTo>
              </a:path>
            </a:pathLst>
          </a:custGeom>
          <a:solidFill>
            <a:srgbClr val="000000"/>
          </a:solidFill>
          <a:ln w="9525" cap="rnd">
            <a:noFill/>
            <a:round/>
            <a:headEnd type="none" w="sm" len="sm"/>
            <a:tailEnd type="none" w="sm" len="sm"/>
          </a:ln>
        </p:spPr>
        <p:txBody>
          <a:bodyPr/>
          <a:lstStyle/>
          <a:p>
            <a:endParaRPr lang="en-GB"/>
          </a:p>
        </p:txBody>
      </p:sp>
      <p:sp>
        <p:nvSpPr>
          <p:cNvPr id="22584" name="Freeform 56"/>
          <p:cNvSpPr>
            <a:spLocks/>
          </p:cNvSpPr>
          <p:nvPr/>
        </p:nvSpPr>
        <p:spPr bwMode="auto">
          <a:xfrm>
            <a:off x="8759825" y="5265738"/>
            <a:ext cx="107950" cy="120650"/>
          </a:xfrm>
          <a:custGeom>
            <a:avLst/>
            <a:gdLst>
              <a:gd name="T0" fmla="*/ 0 w 68"/>
              <a:gd name="T1" fmla="*/ 0 h 76"/>
              <a:gd name="T2" fmla="*/ 2147483647 w 68"/>
              <a:gd name="T3" fmla="*/ 0 h 76"/>
              <a:gd name="T4" fmla="*/ 2147483647 w 68"/>
              <a:gd name="T5" fmla="*/ 2147483647 h 76"/>
              <a:gd name="T6" fmla="*/ 2147483647 w 68"/>
              <a:gd name="T7" fmla="*/ 2147483647 h 76"/>
              <a:gd name="T8" fmla="*/ 2147483647 w 68"/>
              <a:gd name="T9" fmla="*/ 2147483647 h 76"/>
              <a:gd name="T10" fmla="*/ 2147483647 w 68"/>
              <a:gd name="T11" fmla="*/ 2147483647 h 76"/>
              <a:gd name="T12" fmla="*/ 2147483647 w 68"/>
              <a:gd name="T13" fmla="*/ 2147483647 h 76"/>
              <a:gd name="T14" fmla="*/ 2147483647 w 68"/>
              <a:gd name="T15" fmla="*/ 2147483647 h 76"/>
              <a:gd name="T16" fmla="*/ 2147483647 w 68"/>
              <a:gd name="T17" fmla="*/ 2147483647 h 76"/>
              <a:gd name="T18" fmla="*/ 2147483647 w 68"/>
              <a:gd name="T19" fmla="*/ 2147483647 h 76"/>
              <a:gd name="T20" fmla="*/ 2147483647 w 68"/>
              <a:gd name="T21" fmla="*/ 2147483647 h 76"/>
              <a:gd name="T22" fmla="*/ 2147483647 w 68"/>
              <a:gd name="T23" fmla="*/ 2147483647 h 76"/>
              <a:gd name="T24" fmla="*/ 2147483647 w 68"/>
              <a:gd name="T25" fmla="*/ 2147483647 h 76"/>
              <a:gd name="T26" fmla="*/ 2147483647 w 68"/>
              <a:gd name="T27" fmla="*/ 2147483647 h 76"/>
              <a:gd name="T28" fmla="*/ 2147483647 w 68"/>
              <a:gd name="T29" fmla="*/ 2147483647 h 76"/>
              <a:gd name="T30" fmla="*/ 2147483647 w 68"/>
              <a:gd name="T31" fmla="*/ 2147483647 h 76"/>
              <a:gd name="T32" fmla="*/ 2147483647 w 68"/>
              <a:gd name="T33" fmla="*/ 2147483647 h 76"/>
              <a:gd name="T34" fmla="*/ 2147483647 w 68"/>
              <a:gd name="T35" fmla="*/ 2147483647 h 76"/>
              <a:gd name="T36" fmla="*/ 2147483647 w 68"/>
              <a:gd name="T37" fmla="*/ 2147483647 h 76"/>
              <a:gd name="T38" fmla="*/ 0 w 68"/>
              <a:gd name="T39" fmla="*/ 2147483647 h 76"/>
              <a:gd name="T40" fmla="*/ 0 w 68"/>
              <a:gd name="T41" fmla="*/ 0 h 7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68"/>
              <a:gd name="T64" fmla="*/ 0 h 76"/>
              <a:gd name="T65" fmla="*/ 68 w 68"/>
              <a:gd name="T66" fmla="*/ 76 h 7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68" h="76">
                <a:moveTo>
                  <a:pt x="0" y="0"/>
                </a:moveTo>
                <a:lnTo>
                  <a:pt x="14" y="0"/>
                </a:lnTo>
                <a:lnTo>
                  <a:pt x="14" y="12"/>
                </a:lnTo>
                <a:lnTo>
                  <a:pt x="26" y="12"/>
                </a:lnTo>
                <a:lnTo>
                  <a:pt x="26" y="25"/>
                </a:lnTo>
                <a:lnTo>
                  <a:pt x="40" y="25"/>
                </a:lnTo>
                <a:lnTo>
                  <a:pt x="40" y="38"/>
                </a:lnTo>
                <a:lnTo>
                  <a:pt x="53" y="38"/>
                </a:lnTo>
                <a:lnTo>
                  <a:pt x="53" y="51"/>
                </a:lnTo>
                <a:lnTo>
                  <a:pt x="67" y="51"/>
                </a:lnTo>
                <a:lnTo>
                  <a:pt x="67" y="75"/>
                </a:lnTo>
                <a:lnTo>
                  <a:pt x="53" y="75"/>
                </a:lnTo>
                <a:lnTo>
                  <a:pt x="53" y="51"/>
                </a:lnTo>
                <a:lnTo>
                  <a:pt x="40" y="51"/>
                </a:lnTo>
                <a:lnTo>
                  <a:pt x="40" y="38"/>
                </a:lnTo>
                <a:lnTo>
                  <a:pt x="26" y="38"/>
                </a:lnTo>
                <a:lnTo>
                  <a:pt x="26" y="25"/>
                </a:lnTo>
                <a:lnTo>
                  <a:pt x="14" y="25"/>
                </a:lnTo>
                <a:lnTo>
                  <a:pt x="14" y="12"/>
                </a:lnTo>
                <a:lnTo>
                  <a:pt x="0" y="12"/>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85" name="Freeform 57"/>
          <p:cNvSpPr>
            <a:spLocks/>
          </p:cNvSpPr>
          <p:nvPr/>
        </p:nvSpPr>
        <p:spPr bwMode="auto">
          <a:xfrm>
            <a:off x="8107362" y="5286375"/>
            <a:ext cx="20638"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86" name="Freeform 58"/>
          <p:cNvSpPr>
            <a:spLocks/>
          </p:cNvSpPr>
          <p:nvPr/>
        </p:nvSpPr>
        <p:spPr bwMode="auto">
          <a:xfrm>
            <a:off x="8264526" y="5411788"/>
            <a:ext cx="111125" cy="100012"/>
          </a:xfrm>
          <a:custGeom>
            <a:avLst/>
            <a:gdLst>
              <a:gd name="T0" fmla="*/ 2147483647 w 70"/>
              <a:gd name="T1" fmla="*/ 0 h 63"/>
              <a:gd name="T2" fmla="*/ 2147483647 w 70"/>
              <a:gd name="T3" fmla="*/ 0 h 63"/>
              <a:gd name="T4" fmla="*/ 2147483647 w 70"/>
              <a:gd name="T5" fmla="*/ 2147483647 h 63"/>
              <a:gd name="T6" fmla="*/ 2147483647 w 70"/>
              <a:gd name="T7" fmla="*/ 2147483647 h 63"/>
              <a:gd name="T8" fmla="*/ 2147483647 w 70"/>
              <a:gd name="T9" fmla="*/ 2147483647 h 63"/>
              <a:gd name="T10" fmla="*/ 2147483647 w 70"/>
              <a:gd name="T11" fmla="*/ 2147483647 h 63"/>
              <a:gd name="T12" fmla="*/ 2147483647 w 70"/>
              <a:gd name="T13" fmla="*/ 2147483647 h 63"/>
              <a:gd name="T14" fmla="*/ 0 w 70"/>
              <a:gd name="T15" fmla="*/ 2147483647 h 63"/>
              <a:gd name="T16" fmla="*/ 0 w 70"/>
              <a:gd name="T17" fmla="*/ 2147483647 h 63"/>
              <a:gd name="T18" fmla="*/ 2147483647 w 70"/>
              <a:gd name="T19" fmla="*/ 2147483647 h 63"/>
              <a:gd name="T20" fmla="*/ 2147483647 w 70"/>
              <a:gd name="T21" fmla="*/ 0 h 6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0"/>
              <a:gd name="T34" fmla="*/ 0 h 63"/>
              <a:gd name="T35" fmla="*/ 70 w 70"/>
              <a:gd name="T36" fmla="*/ 63 h 6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0" h="63">
                <a:moveTo>
                  <a:pt x="15" y="0"/>
                </a:moveTo>
                <a:lnTo>
                  <a:pt x="55" y="0"/>
                </a:lnTo>
                <a:lnTo>
                  <a:pt x="55" y="12"/>
                </a:lnTo>
                <a:lnTo>
                  <a:pt x="69" y="12"/>
                </a:lnTo>
                <a:lnTo>
                  <a:pt x="69" y="49"/>
                </a:lnTo>
                <a:lnTo>
                  <a:pt x="55" y="49"/>
                </a:lnTo>
                <a:lnTo>
                  <a:pt x="55" y="62"/>
                </a:lnTo>
                <a:lnTo>
                  <a:pt x="0" y="62"/>
                </a:lnTo>
                <a:lnTo>
                  <a:pt x="0" y="12"/>
                </a:lnTo>
                <a:lnTo>
                  <a:pt x="15" y="12"/>
                </a:lnTo>
                <a:lnTo>
                  <a:pt x="15" y="0"/>
                </a:lnTo>
              </a:path>
            </a:pathLst>
          </a:custGeom>
          <a:solidFill>
            <a:srgbClr val="000000"/>
          </a:solidFill>
          <a:ln w="9525" cap="rnd">
            <a:noFill/>
            <a:round/>
            <a:headEnd type="none" w="sm" len="sm"/>
            <a:tailEnd type="none" w="sm" len="sm"/>
          </a:ln>
        </p:spPr>
        <p:txBody>
          <a:bodyPr/>
          <a:lstStyle/>
          <a:p>
            <a:endParaRPr lang="en-GB"/>
          </a:p>
        </p:txBody>
      </p:sp>
      <p:sp>
        <p:nvSpPr>
          <p:cNvPr id="22587" name="Freeform 59"/>
          <p:cNvSpPr>
            <a:spLocks/>
          </p:cNvSpPr>
          <p:nvPr/>
        </p:nvSpPr>
        <p:spPr bwMode="auto">
          <a:xfrm>
            <a:off x="8288337" y="5432425"/>
            <a:ext cx="63500" cy="57150"/>
          </a:xfrm>
          <a:custGeom>
            <a:avLst/>
            <a:gdLst>
              <a:gd name="T0" fmla="*/ 0 w 40"/>
              <a:gd name="T1" fmla="*/ 0 h 36"/>
              <a:gd name="T2" fmla="*/ 2147483647 w 40"/>
              <a:gd name="T3" fmla="*/ 0 h 36"/>
              <a:gd name="T4" fmla="*/ 2147483647 w 40"/>
              <a:gd name="T5" fmla="*/ 2147483647 h 36"/>
              <a:gd name="T6" fmla="*/ 0 w 40"/>
              <a:gd name="T7" fmla="*/ 2147483647 h 36"/>
              <a:gd name="T8" fmla="*/ 0 w 40"/>
              <a:gd name="T9" fmla="*/ 0 h 36"/>
              <a:gd name="T10" fmla="*/ 0 60000 65536"/>
              <a:gd name="T11" fmla="*/ 0 60000 65536"/>
              <a:gd name="T12" fmla="*/ 0 60000 65536"/>
              <a:gd name="T13" fmla="*/ 0 60000 65536"/>
              <a:gd name="T14" fmla="*/ 0 60000 65536"/>
              <a:gd name="T15" fmla="*/ 0 w 40"/>
              <a:gd name="T16" fmla="*/ 0 h 36"/>
              <a:gd name="T17" fmla="*/ 40 w 40"/>
              <a:gd name="T18" fmla="*/ 36 h 36"/>
            </a:gdLst>
            <a:ahLst/>
            <a:cxnLst>
              <a:cxn ang="T10">
                <a:pos x="T0" y="T1"/>
              </a:cxn>
              <a:cxn ang="T11">
                <a:pos x="T2" y="T3"/>
              </a:cxn>
              <a:cxn ang="T12">
                <a:pos x="T4" y="T5"/>
              </a:cxn>
              <a:cxn ang="T13">
                <a:pos x="T6" y="T7"/>
              </a:cxn>
              <a:cxn ang="T14">
                <a:pos x="T8" y="T9"/>
              </a:cxn>
            </a:cxnLst>
            <a:rect l="T15" t="T16" r="T17" b="T18"/>
            <a:pathLst>
              <a:path w="40" h="36">
                <a:moveTo>
                  <a:pt x="0" y="0"/>
                </a:moveTo>
                <a:lnTo>
                  <a:pt x="39" y="0"/>
                </a:lnTo>
                <a:lnTo>
                  <a:pt x="39" y="35"/>
                </a:lnTo>
                <a:lnTo>
                  <a:pt x="0" y="35"/>
                </a:lnTo>
                <a:lnTo>
                  <a:pt x="0" y="0"/>
                </a:lnTo>
              </a:path>
            </a:pathLst>
          </a:custGeom>
          <a:solidFill>
            <a:srgbClr val="FFA584"/>
          </a:solidFill>
          <a:ln w="9525" cap="rnd">
            <a:noFill/>
            <a:round/>
            <a:headEnd type="none" w="sm" len="sm"/>
            <a:tailEnd type="none" w="sm" len="sm"/>
          </a:ln>
        </p:spPr>
        <p:txBody>
          <a:bodyPr/>
          <a:lstStyle/>
          <a:p>
            <a:endParaRPr lang="en-GB"/>
          </a:p>
        </p:txBody>
      </p:sp>
      <p:sp>
        <p:nvSpPr>
          <p:cNvPr id="22588" name="Freeform 60"/>
          <p:cNvSpPr>
            <a:spLocks/>
          </p:cNvSpPr>
          <p:nvPr/>
        </p:nvSpPr>
        <p:spPr bwMode="auto">
          <a:xfrm>
            <a:off x="8107363" y="5453064"/>
            <a:ext cx="66675" cy="79375"/>
          </a:xfrm>
          <a:custGeom>
            <a:avLst/>
            <a:gdLst>
              <a:gd name="T0" fmla="*/ 2147483647 w 42"/>
              <a:gd name="T1" fmla="*/ 0 h 50"/>
              <a:gd name="T2" fmla="*/ 2147483647 w 42"/>
              <a:gd name="T3" fmla="*/ 0 h 50"/>
              <a:gd name="T4" fmla="*/ 2147483647 w 42"/>
              <a:gd name="T5" fmla="*/ 2147483647 h 50"/>
              <a:gd name="T6" fmla="*/ 2147483647 w 42"/>
              <a:gd name="T7" fmla="*/ 2147483647 h 50"/>
              <a:gd name="T8" fmla="*/ 2147483647 w 42"/>
              <a:gd name="T9" fmla="*/ 2147483647 h 50"/>
              <a:gd name="T10" fmla="*/ 2147483647 w 42"/>
              <a:gd name="T11" fmla="*/ 2147483647 h 50"/>
              <a:gd name="T12" fmla="*/ 2147483647 w 42"/>
              <a:gd name="T13" fmla="*/ 2147483647 h 50"/>
              <a:gd name="T14" fmla="*/ 2147483647 w 42"/>
              <a:gd name="T15" fmla="*/ 2147483647 h 50"/>
              <a:gd name="T16" fmla="*/ 2147483647 w 42"/>
              <a:gd name="T17" fmla="*/ 2147483647 h 50"/>
              <a:gd name="T18" fmla="*/ 0 w 42"/>
              <a:gd name="T19" fmla="*/ 2147483647 h 50"/>
              <a:gd name="T20" fmla="*/ 0 w 42"/>
              <a:gd name="T21" fmla="*/ 2147483647 h 50"/>
              <a:gd name="T22" fmla="*/ 2147483647 w 42"/>
              <a:gd name="T23" fmla="*/ 2147483647 h 50"/>
              <a:gd name="T24" fmla="*/ 2147483647 w 42"/>
              <a:gd name="T25" fmla="*/ 0 h 5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2"/>
              <a:gd name="T40" fmla="*/ 0 h 50"/>
              <a:gd name="T41" fmla="*/ 42 w 42"/>
              <a:gd name="T42" fmla="*/ 50 h 5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2" h="50">
                <a:moveTo>
                  <a:pt x="14" y="0"/>
                </a:moveTo>
                <a:lnTo>
                  <a:pt x="28" y="0"/>
                </a:lnTo>
                <a:lnTo>
                  <a:pt x="28" y="12"/>
                </a:lnTo>
                <a:lnTo>
                  <a:pt x="41" y="12"/>
                </a:lnTo>
                <a:lnTo>
                  <a:pt x="41" y="37"/>
                </a:lnTo>
                <a:lnTo>
                  <a:pt x="28" y="37"/>
                </a:lnTo>
                <a:lnTo>
                  <a:pt x="28" y="49"/>
                </a:lnTo>
                <a:lnTo>
                  <a:pt x="14" y="49"/>
                </a:lnTo>
                <a:lnTo>
                  <a:pt x="14" y="37"/>
                </a:lnTo>
                <a:lnTo>
                  <a:pt x="0" y="37"/>
                </a:lnTo>
                <a:lnTo>
                  <a:pt x="0" y="12"/>
                </a:lnTo>
                <a:lnTo>
                  <a:pt x="14" y="12"/>
                </a:lnTo>
                <a:lnTo>
                  <a:pt x="14" y="0"/>
                </a:lnTo>
              </a:path>
            </a:pathLst>
          </a:custGeom>
          <a:solidFill>
            <a:srgbClr val="000000"/>
          </a:solidFill>
          <a:ln w="9525" cap="rnd">
            <a:noFill/>
            <a:round/>
            <a:headEnd type="none" w="sm" len="sm"/>
            <a:tailEnd type="none" w="sm" len="sm"/>
          </a:ln>
        </p:spPr>
        <p:txBody>
          <a:bodyPr/>
          <a:lstStyle/>
          <a:p>
            <a:endParaRPr lang="en-GB"/>
          </a:p>
        </p:txBody>
      </p:sp>
      <p:sp>
        <p:nvSpPr>
          <p:cNvPr id="22589" name="Freeform 61"/>
          <p:cNvSpPr>
            <a:spLocks/>
          </p:cNvSpPr>
          <p:nvPr/>
        </p:nvSpPr>
        <p:spPr bwMode="auto">
          <a:xfrm>
            <a:off x="8131176" y="5473700"/>
            <a:ext cx="20637" cy="38100"/>
          </a:xfrm>
          <a:custGeom>
            <a:avLst/>
            <a:gdLst>
              <a:gd name="T0" fmla="*/ 0 w 13"/>
              <a:gd name="T1" fmla="*/ 0 h 24"/>
              <a:gd name="T2" fmla="*/ 2147483647 w 13"/>
              <a:gd name="T3" fmla="*/ 0 h 24"/>
              <a:gd name="T4" fmla="*/ 2147483647 w 13"/>
              <a:gd name="T5" fmla="*/ 2147483647 h 24"/>
              <a:gd name="T6" fmla="*/ 0 w 13"/>
              <a:gd name="T7" fmla="*/ 2147483647 h 24"/>
              <a:gd name="T8" fmla="*/ 0 w 13"/>
              <a:gd name="T9" fmla="*/ 0 h 24"/>
              <a:gd name="T10" fmla="*/ 0 60000 65536"/>
              <a:gd name="T11" fmla="*/ 0 60000 65536"/>
              <a:gd name="T12" fmla="*/ 0 60000 65536"/>
              <a:gd name="T13" fmla="*/ 0 60000 65536"/>
              <a:gd name="T14" fmla="*/ 0 60000 65536"/>
              <a:gd name="T15" fmla="*/ 0 w 13"/>
              <a:gd name="T16" fmla="*/ 0 h 24"/>
              <a:gd name="T17" fmla="*/ 13 w 13"/>
              <a:gd name="T18" fmla="*/ 24 h 24"/>
            </a:gdLst>
            <a:ahLst/>
            <a:cxnLst>
              <a:cxn ang="T10">
                <a:pos x="T0" y="T1"/>
              </a:cxn>
              <a:cxn ang="T11">
                <a:pos x="T2" y="T3"/>
              </a:cxn>
              <a:cxn ang="T12">
                <a:pos x="T4" y="T5"/>
              </a:cxn>
              <a:cxn ang="T13">
                <a:pos x="T6" y="T7"/>
              </a:cxn>
              <a:cxn ang="T14">
                <a:pos x="T8" y="T9"/>
              </a:cxn>
            </a:cxnLst>
            <a:rect l="T15" t="T16" r="T17" b="T18"/>
            <a:pathLst>
              <a:path w="13" h="24">
                <a:moveTo>
                  <a:pt x="0" y="0"/>
                </a:moveTo>
                <a:lnTo>
                  <a:pt x="12" y="0"/>
                </a:lnTo>
                <a:lnTo>
                  <a:pt x="12" y="23"/>
                </a:lnTo>
                <a:lnTo>
                  <a:pt x="0" y="23"/>
                </a:lnTo>
                <a:lnTo>
                  <a:pt x="0" y="0"/>
                </a:lnTo>
              </a:path>
            </a:pathLst>
          </a:custGeom>
          <a:solidFill>
            <a:srgbClr val="FF0084"/>
          </a:solidFill>
          <a:ln w="9525" cap="rnd">
            <a:noFill/>
            <a:round/>
            <a:headEnd type="none" w="sm" len="sm"/>
            <a:tailEnd type="none" w="sm" len="sm"/>
          </a:ln>
        </p:spPr>
        <p:txBody>
          <a:bodyPr/>
          <a:lstStyle/>
          <a:p>
            <a:endParaRPr lang="en-GB"/>
          </a:p>
        </p:txBody>
      </p:sp>
      <p:sp>
        <p:nvSpPr>
          <p:cNvPr id="22590" name="Freeform 62"/>
          <p:cNvSpPr>
            <a:spLocks/>
          </p:cNvSpPr>
          <p:nvPr/>
        </p:nvSpPr>
        <p:spPr bwMode="auto">
          <a:xfrm>
            <a:off x="7974013" y="5535613"/>
            <a:ext cx="87313" cy="80962"/>
          </a:xfrm>
          <a:custGeom>
            <a:avLst/>
            <a:gdLst>
              <a:gd name="T0" fmla="*/ 0 w 55"/>
              <a:gd name="T1" fmla="*/ 0 h 51"/>
              <a:gd name="T2" fmla="*/ 2147483647 w 55"/>
              <a:gd name="T3" fmla="*/ 0 h 51"/>
              <a:gd name="T4" fmla="*/ 2147483647 w 55"/>
              <a:gd name="T5" fmla="*/ 2147483647 h 51"/>
              <a:gd name="T6" fmla="*/ 2147483647 w 55"/>
              <a:gd name="T7" fmla="*/ 2147483647 h 51"/>
              <a:gd name="T8" fmla="*/ 2147483647 w 55"/>
              <a:gd name="T9" fmla="*/ 2147483647 h 51"/>
              <a:gd name="T10" fmla="*/ 2147483647 w 55"/>
              <a:gd name="T11" fmla="*/ 2147483647 h 51"/>
              <a:gd name="T12" fmla="*/ 2147483647 w 55"/>
              <a:gd name="T13" fmla="*/ 2147483647 h 51"/>
              <a:gd name="T14" fmla="*/ 2147483647 w 55"/>
              <a:gd name="T15" fmla="*/ 2147483647 h 51"/>
              <a:gd name="T16" fmla="*/ 2147483647 w 55"/>
              <a:gd name="T17" fmla="*/ 2147483647 h 51"/>
              <a:gd name="T18" fmla="*/ 2147483647 w 55"/>
              <a:gd name="T19" fmla="*/ 2147483647 h 51"/>
              <a:gd name="T20" fmla="*/ 2147483647 w 55"/>
              <a:gd name="T21" fmla="*/ 2147483647 h 51"/>
              <a:gd name="T22" fmla="*/ 2147483647 w 55"/>
              <a:gd name="T23" fmla="*/ 2147483647 h 51"/>
              <a:gd name="T24" fmla="*/ 2147483647 w 55"/>
              <a:gd name="T25" fmla="*/ 2147483647 h 51"/>
              <a:gd name="T26" fmla="*/ 2147483647 w 55"/>
              <a:gd name="T27" fmla="*/ 2147483647 h 51"/>
              <a:gd name="T28" fmla="*/ 2147483647 w 55"/>
              <a:gd name="T29" fmla="*/ 2147483647 h 51"/>
              <a:gd name="T30" fmla="*/ 0 w 55"/>
              <a:gd name="T31" fmla="*/ 2147483647 h 51"/>
              <a:gd name="T32" fmla="*/ 0 w 55"/>
              <a:gd name="T33" fmla="*/ 0 h 5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5"/>
              <a:gd name="T52" fmla="*/ 0 h 51"/>
              <a:gd name="T53" fmla="*/ 55 w 55"/>
              <a:gd name="T54" fmla="*/ 51 h 5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5" h="51">
                <a:moveTo>
                  <a:pt x="0" y="0"/>
                </a:moveTo>
                <a:lnTo>
                  <a:pt x="14" y="0"/>
                </a:lnTo>
                <a:lnTo>
                  <a:pt x="14" y="13"/>
                </a:lnTo>
                <a:lnTo>
                  <a:pt x="27" y="13"/>
                </a:lnTo>
                <a:lnTo>
                  <a:pt x="27" y="25"/>
                </a:lnTo>
                <a:lnTo>
                  <a:pt x="41" y="25"/>
                </a:lnTo>
                <a:lnTo>
                  <a:pt x="41" y="38"/>
                </a:lnTo>
                <a:lnTo>
                  <a:pt x="54" y="38"/>
                </a:lnTo>
                <a:lnTo>
                  <a:pt x="54" y="50"/>
                </a:lnTo>
                <a:lnTo>
                  <a:pt x="41" y="50"/>
                </a:lnTo>
                <a:lnTo>
                  <a:pt x="41" y="38"/>
                </a:lnTo>
                <a:lnTo>
                  <a:pt x="27" y="38"/>
                </a:lnTo>
                <a:lnTo>
                  <a:pt x="27" y="25"/>
                </a:lnTo>
                <a:lnTo>
                  <a:pt x="14" y="25"/>
                </a:lnTo>
                <a:lnTo>
                  <a:pt x="14"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1" name="Freeform 63"/>
          <p:cNvSpPr>
            <a:spLocks/>
          </p:cNvSpPr>
          <p:nvPr/>
        </p:nvSpPr>
        <p:spPr bwMode="auto">
          <a:xfrm>
            <a:off x="9274176" y="5638800"/>
            <a:ext cx="377825" cy="122238"/>
          </a:xfrm>
          <a:custGeom>
            <a:avLst/>
            <a:gdLst>
              <a:gd name="T0" fmla="*/ 2147483647 w 238"/>
              <a:gd name="T1" fmla="*/ 0 h 77"/>
              <a:gd name="T2" fmla="*/ 2147483647 w 238"/>
              <a:gd name="T3" fmla="*/ 0 h 77"/>
              <a:gd name="T4" fmla="*/ 2147483647 w 238"/>
              <a:gd name="T5" fmla="*/ 2147483647 h 77"/>
              <a:gd name="T6" fmla="*/ 2147483647 w 238"/>
              <a:gd name="T7" fmla="*/ 2147483647 h 77"/>
              <a:gd name="T8" fmla="*/ 2147483647 w 238"/>
              <a:gd name="T9" fmla="*/ 2147483647 h 77"/>
              <a:gd name="T10" fmla="*/ 2147483647 w 238"/>
              <a:gd name="T11" fmla="*/ 2147483647 h 77"/>
              <a:gd name="T12" fmla="*/ 2147483647 w 238"/>
              <a:gd name="T13" fmla="*/ 2147483647 h 77"/>
              <a:gd name="T14" fmla="*/ 2147483647 w 238"/>
              <a:gd name="T15" fmla="*/ 2147483647 h 77"/>
              <a:gd name="T16" fmla="*/ 2147483647 w 238"/>
              <a:gd name="T17" fmla="*/ 2147483647 h 77"/>
              <a:gd name="T18" fmla="*/ 2147483647 w 238"/>
              <a:gd name="T19" fmla="*/ 2147483647 h 77"/>
              <a:gd name="T20" fmla="*/ 2147483647 w 238"/>
              <a:gd name="T21" fmla="*/ 2147483647 h 77"/>
              <a:gd name="T22" fmla="*/ 2147483647 w 238"/>
              <a:gd name="T23" fmla="*/ 2147483647 h 77"/>
              <a:gd name="T24" fmla="*/ 2147483647 w 238"/>
              <a:gd name="T25" fmla="*/ 2147483647 h 77"/>
              <a:gd name="T26" fmla="*/ 0 w 238"/>
              <a:gd name="T27" fmla="*/ 2147483647 h 77"/>
              <a:gd name="T28" fmla="*/ 0 w 238"/>
              <a:gd name="T29" fmla="*/ 2147483647 h 77"/>
              <a:gd name="T30" fmla="*/ 2147483647 w 238"/>
              <a:gd name="T31" fmla="*/ 2147483647 h 77"/>
              <a:gd name="T32" fmla="*/ 2147483647 w 238"/>
              <a:gd name="T33" fmla="*/ 2147483647 h 77"/>
              <a:gd name="T34" fmla="*/ 2147483647 w 238"/>
              <a:gd name="T35" fmla="*/ 2147483647 h 77"/>
              <a:gd name="T36" fmla="*/ 2147483647 w 238"/>
              <a:gd name="T37" fmla="*/ 2147483647 h 77"/>
              <a:gd name="T38" fmla="*/ 2147483647 w 238"/>
              <a:gd name="T39" fmla="*/ 2147483647 h 77"/>
              <a:gd name="T40" fmla="*/ 2147483647 w 238"/>
              <a:gd name="T41" fmla="*/ 2147483647 h 77"/>
              <a:gd name="T42" fmla="*/ 2147483647 w 238"/>
              <a:gd name="T43" fmla="*/ 2147483647 h 77"/>
              <a:gd name="T44" fmla="*/ 2147483647 w 238"/>
              <a:gd name="T45" fmla="*/ 2147483647 h 77"/>
              <a:gd name="T46" fmla="*/ 2147483647 w 238"/>
              <a:gd name="T47" fmla="*/ 2147483647 h 77"/>
              <a:gd name="T48" fmla="*/ 2147483647 w 238"/>
              <a:gd name="T49" fmla="*/ 0 h 7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238"/>
              <a:gd name="T76" fmla="*/ 0 h 77"/>
              <a:gd name="T77" fmla="*/ 238 w 238"/>
              <a:gd name="T78" fmla="*/ 77 h 7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238" h="77">
                <a:moveTo>
                  <a:pt x="223" y="0"/>
                </a:moveTo>
                <a:lnTo>
                  <a:pt x="237" y="0"/>
                </a:lnTo>
                <a:lnTo>
                  <a:pt x="237" y="12"/>
                </a:lnTo>
                <a:lnTo>
                  <a:pt x="223" y="12"/>
                </a:lnTo>
                <a:lnTo>
                  <a:pt x="223" y="25"/>
                </a:lnTo>
                <a:lnTo>
                  <a:pt x="196" y="25"/>
                </a:lnTo>
                <a:lnTo>
                  <a:pt x="196" y="38"/>
                </a:lnTo>
                <a:lnTo>
                  <a:pt x="154" y="38"/>
                </a:lnTo>
                <a:lnTo>
                  <a:pt x="154" y="51"/>
                </a:lnTo>
                <a:lnTo>
                  <a:pt x="126" y="51"/>
                </a:lnTo>
                <a:lnTo>
                  <a:pt x="126" y="63"/>
                </a:lnTo>
                <a:lnTo>
                  <a:pt x="69" y="63"/>
                </a:lnTo>
                <a:lnTo>
                  <a:pt x="69" y="76"/>
                </a:lnTo>
                <a:lnTo>
                  <a:pt x="0" y="76"/>
                </a:lnTo>
                <a:lnTo>
                  <a:pt x="0" y="63"/>
                </a:lnTo>
                <a:lnTo>
                  <a:pt x="69" y="63"/>
                </a:lnTo>
                <a:lnTo>
                  <a:pt x="69" y="51"/>
                </a:lnTo>
                <a:lnTo>
                  <a:pt x="126" y="51"/>
                </a:lnTo>
                <a:lnTo>
                  <a:pt x="126" y="38"/>
                </a:lnTo>
                <a:lnTo>
                  <a:pt x="154" y="38"/>
                </a:lnTo>
                <a:lnTo>
                  <a:pt x="154" y="25"/>
                </a:lnTo>
                <a:lnTo>
                  <a:pt x="196" y="25"/>
                </a:lnTo>
                <a:lnTo>
                  <a:pt x="196" y="12"/>
                </a:lnTo>
                <a:lnTo>
                  <a:pt x="223" y="12"/>
                </a:lnTo>
                <a:lnTo>
                  <a:pt x="223" y="0"/>
                </a:lnTo>
              </a:path>
            </a:pathLst>
          </a:custGeom>
          <a:solidFill>
            <a:srgbClr val="000000"/>
          </a:solidFill>
          <a:ln w="9525" cap="rnd">
            <a:noFill/>
            <a:round/>
            <a:headEnd type="none" w="sm" len="sm"/>
            <a:tailEnd type="none" w="sm" len="sm"/>
          </a:ln>
        </p:spPr>
        <p:txBody>
          <a:bodyPr/>
          <a:lstStyle/>
          <a:p>
            <a:endParaRPr lang="en-GB"/>
          </a:p>
        </p:txBody>
      </p:sp>
      <p:sp>
        <p:nvSpPr>
          <p:cNvPr id="22592" name="Freeform 64"/>
          <p:cNvSpPr>
            <a:spLocks/>
          </p:cNvSpPr>
          <p:nvPr/>
        </p:nvSpPr>
        <p:spPr bwMode="auto">
          <a:xfrm>
            <a:off x="8153401" y="5659438"/>
            <a:ext cx="41275" cy="80962"/>
          </a:xfrm>
          <a:custGeom>
            <a:avLst/>
            <a:gdLst>
              <a:gd name="T0" fmla="*/ 0 w 26"/>
              <a:gd name="T1" fmla="*/ 0 h 51"/>
              <a:gd name="T2" fmla="*/ 2147483647 w 26"/>
              <a:gd name="T3" fmla="*/ 0 h 51"/>
              <a:gd name="T4" fmla="*/ 2147483647 w 26"/>
              <a:gd name="T5" fmla="*/ 2147483647 h 51"/>
              <a:gd name="T6" fmla="*/ 2147483647 w 26"/>
              <a:gd name="T7" fmla="*/ 2147483647 h 51"/>
              <a:gd name="T8" fmla="*/ 2147483647 w 26"/>
              <a:gd name="T9" fmla="*/ 2147483647 h 51"/>
              <a:gd name="T10" fmla="*/ 2147483647 w 26"/>
              <a:gd name="T11" fmla="*/ 2147483647 h 51"/>
              <a:gd name="T12" fmla="*/ 2147483647 w 26"/>
              <a:gd name="T13" fmla="*/ 2147483647 h 51"/>
              <a:gd name="T14" fmla="*/ 0 w 26"/>
              <a:gd name="T15" fmla="*/ 2147483647 h 51"/>
              <a:gd name="T16" fmla="*/ 0 w 26"/>
              <a:gd name="T17" fmla="*/ 2147483647 h 51"/>
              <a:gd name="T18" fmla="*/ 2147483647 w 26"/>
              <a:gd name="T19" fmla="*/ 2147483647 h 51"/>
              <a:gd name="T20" fmla="*/ 2147483647 w 26"/>
              <a:gd name="T21" fmla="*/ 2147483647 h 51"/>
              <a:gd name="T22" fmla="*/ 0 w 26"/>
              <a:gd name="T23" fmla="*/ 2147483647 h 51"/>
              <a:gd name="T24" fmla="*/ 0 w 26"/>
              <a:gd name="T25" fmla="*/ 0 h 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
              <a:gd name="T40" fmla="*/ 0 h 51"/>
              <a:gd name="T41" fmla="*/ 26 w 26"/>
              <a:gd name="T42" fmla="*/ 51 h 5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 h="51">
                <a:moveTo>
                  <a:pt x="0" y="0"/>
                </a:moveTo>
                <a:lnTo>
                  <a:pt x="13" y="0"/>
                </a:lnTo>
                <a:lnTo>
                  <a:pt x="13" y="13"/>
                </a:lnTo>
                <a:lnTo>
                  <a:pt x="25" y="13"/>
                </a:lnTo>
                <a:lnTo>
                  <a:pt x="25" y="38"/>
                </a:lnTo>
                <a:lnTo>
                  <a:pt x="13" y="38"/>
                </a:lnTo>
                <a:lnTo>
                  <a:pt x="13" y="50"/>
                </a:lnTo>
                <a:lnTo>
                  <a:pt x="0" y="50"/>
                </a:lnTo>
                <a:lnTo>
                  <a:pt x="0" y="38"/>
                </a:lnTo>
                <a:lnTo>
                  <a:pt x="13" y="38"/>
                </a:lnTo>
                <a:lnTo>
                  <a:pt x="13" y="13"/>
                </a:lnTo>
                <a:lnTo>
                  <a:pt x="0" y="13"/>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3" name="Freeform 65"/>
          <p:cNvSpPr>
            <a:spLocks/>
          </p:cNvSpPr>
          <p:nvPr/>
        </p:nvSpPr>
        <p:spPr bwMode="auto">
          <a:xfrm>
            <a:off x="8175625" y="5888039"/>
            <a:ext cx="19050" cy="39687"/>
          </a:xfrm>
          <a:custGeom>
            <a:avLst/>
            <a:gdLst>
              <a:gd name="T0" fmla="*/ 0 w 12"/>
              <a:gd name="T1" fmla="*/ 0 h 25"/>
              <a:gd name="T2" fmla="*/ 2147483647 w 12"/>
              <a:gd name="T3" fmla="*/ 0 h 25"/>
              <a:gd name="T4" fmla="*/ 2147483647 w 12"/>
              <a:gd name="T5" fmla="*/ 2147483647 h 25"/>
              <a:gd name="T6" fmla="*/ 0 w 12"/>
              <a:gd name="T7" fmla="*/ 2147483647 h 25"/>
              <a:gd name="T8" fmla="*/ 0 w 12"/>
              <a:gd name="T9" fmla="*/ 0 h 25"/>
              <a:gd name="T10" fmla="*/ 0 60000 65536"/>
              <a:gd name="T11" fmla="*/ 0 60000 65536"/>
              <a:gd name="T12" fmla="*/ 0 60000 65536"/>
              <a:gd name="T13" fmla="*/ 0 60000 65536"/>
              <a:gd name="T14" fmla="*/ 0 60000 65536"/>
              <a:gd name="T15" fmla="*/ 0 w 12"/>
              <a:gd name="T16" fmla="*/ 0 h 25"/>
              <a:gd name="T17" fmla="*/ 12 w 12"/>
              <a:gd name="T18" fmla="*/ 25 h 25"/>
            </a:gdLst>
            <a:ahLst/>
            <a:cxnLst>
              <a:cxn ang="T10">
                <a:pos x="T0" y="T1"/>
              </a:cxn>
              <a:cxn ang="T11">
                <a:pos x="T2" y="T3"/>
              </a:cxn>
              <a:cxn ang="T12">
                <a:pos x="T4" y="T5"/>
              </a:cxn>
              <a:cxn ang="T13">
                <a:pos x="T6" y="T7"/>
              </a:cxn>
              <a:cxn ang="T14">
                <a:pos x="T8" y="T9"/>
              </a:cxn>
            </a:cxnLst>
            <a:rect l="T15" t="T16" r="T17" b="T18"/>
            <a:pathLst>
              <a:path w="12" h="25">
                <a:moveTo>
                  <a:pt x="0" y="0"/>
                </a:moveTo>
                <a:lnTo>
                  <a:pt x="11" y="0"/>
                </a:lnTo>
                <a:lnTo>
                  <a:pt x="11" y="24"/>
                </a:lnTo>
                <a:lnTo>
                  <a:pt x="0" y="24"/>
                </a:lnTo>
                <a:lnTo>
                  <a:pt x="0" y="0"/>
                </a:lnTo>
              </a:path>
            </a:pathLst>
          </a:custGeom>
          <a:solidFill>
            <a:srgbClr val="000000"/>
          </a:solidFill>
          <a:ln w="9525" cap="rnd">
            <a:noFill/>
            <a:round/>
            <a:headEnd type="none" w="sm" len="sm"/>
            <a:tailEnd type="none" w="sm" len="sm"/>
          </a:ln>
        </p:spPr>
        <p:txBody>
          <a:bodyPr/>
          <a:lstStyle/>
          <a:p>
            <a:endParaRPr lang="en-GB"/>
          </a:p>
        </p:txBody>
      </p:sp>
      <p:sp>
        <p:nvSpPr>
          <p:cNvPr id="22594" name="Freeform 66"/>
          <p:cNvSpPr>
            <a:spLocks/>
          </p:cNvSpPr>
          <p:nvPr/>
        </p:nvSpPr>
        <p:spPr bwMode="auto">
          <a:xfrm>
            <a:off x="7450138" y="3270250"/>
            <a:ext cx="131763" cy="141288"/>
          </a:xfrm>
          <a:custGeom>
            <a:avLst/>
            <a:gdLst>
              <a:gd name="T0" fmla="*/ 2147483647 w 83"/>
              <a:gd name="T1" fmla="*/ 0 h 89"/>
              <a:gd name="T2" fmla="*/ 2147483647 w 83"/>
              <a:gd name="T3" fmla="*/ 0 h 89"/>
              <a:gd name="T4" fmla="*/ 2147483647 w 83"/>
              <a:gd name="T5" fmla="*/ 2147483647 h 89"/>
              <a:gd name="T6" fmla="*/ 2147483647 w 83"/>
              <a:gd name="T7" fmla="*/ 2147483647 h 89"/>
              <a:gd name="T8" fmla="*/ 2147483647 w 83"/>
              <a:gd name="T9" fmla="*/ 2147483647 h 89"/>
              <a:gd name="T10" fmla="*/ 0 w 83"/>
              <a:gd name="T11" fmla="*/ 2147483647 h 89"/>
              <a:gd name="T12" fmla="*/ 0 w 83"/>
              <a:gd name="T13" fmla="*/ 2147483647 h 89"/>
              <a:gd name="T14" fmla="*/ 2147483647 w 83"/>
              <a:gd name="T15" fmla="*/ 2147483647 h 89"/>
              <a:gd name="T16" fmla="*/ 2147483647 w 83"/>
              <a:gd name="T17" fmla="*/ 2147483647 h 89"/>
              <a:gd name="T18" fmla="*/ 2147483647 w 83"/>
              <a:gd name="T19" fmla="*/ 2147483647 h 89"/>
              <a:gd name="T20" fmla="*/ 2147483647 w 83"/>
              <a:gd name="T21" fmla="*/ 2147483647 h 89"/>
              <a:gd name="T22" fmla="*/ 2147483647 w 83"/>
              <a:gd name="T23" fmla="*/ 2147483647 h 89"/>
              <a:gd name="T24" fmla="*/ 2147483647 w 83"/>
              <a:gd name="T25" fmla="*/ 2147483647 h 89"/>
              <a:gd name="T26" fmla="*/ 2147483647 w 83"/>
              <a:gd name="T27" fmla="*/ 2147483647 h 89"/>
              <a:gd name="T28" fmla="*/ 2147483647 w 83"/>
              <a:gd name="T29" fmla="*/ 2147483647 h 89"/>
              <a:gd name="T30" fmla="*/ 2147483647 w 83"/>
              <a:gd name="T31" fmla="*/ 2147483647 h 89"/>
              <a:gd name="T32" fmla="*/ 2147483647 w 83"/>
              <a:gd name="T33" fmla="*/ 0 h 8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3"/>
              <a:gd name="T52" fmla="*/ 0 h 89"/>
              <a:gd name="T53" fmla="*/ 83 w 83"/>
              <a:gd name="T54" fmla="*/ 89 h 8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3" h="89">
                <a:moveTo>
                  <a:pt x="82" y="0"/>
                </a:moveTo>
                <a:lnTo>
                  <a:pt x="27" y="0"/>
                </a:lnTo>
                <a:lnTo>
                  <a:pt x="27" y="12"/>
                </a:lnTo>
                <a:lnTo>
                  <a:pt x="13" y="12"/>
                </a:lnTo>
                <a:lnTo>
                  <a:pt x="13" y="25"/>
                </a:lnTo>
                <a:lnTo>
                  <a:pt x="0" y="25"/>
                </a:lnTo>
                <a:lnTo>
                  <a:pt x="0" y="63"/>
                </a:lnTo>
                <a:lnTo>
                  <a:pt x="13" y="63"/>
                </a:lnTo>
                <a:lnTo>
                  <a:pt x="13" y="51"/>
                </a:lnTo>
                <a:lnTo>
                  <a:pt x="27" y="51"/>
                </a:lnTo>
                <a:lnTo>
                  <a:pt x="27" y="25"/>
                </a:lnTo>
                <a:lnTo>
                  <a:pt x="41" y="25"/>
                </a:lnTo>
                <a:lnTo>
                  <a:pt x="41" y="88"/>
                </a:lnTo>
                <a:lnTo>
                  <a:pt x="69" y="88"/>
                </a:lnTo>
                <a:lnTo>
                  <a:pt x="69" y="12"/>
                </a:lnTo>
                <a:lnTo>
                  <a:pt x="82" y="12"/>
                </a:lnTo>
                <a:lnTo>
                  <a:pt x="82" y="0"/>
                </a:lnTo>
              </a:path>
            </a:pathLst>
          </a:custGeom>
          <a:solidFill>
            <a:srgbClr val="FFFFFF"/>
          </a:solidFill>
          <a:ln w="9525" cap="rnd">
            <a:noFill/>
            <a:round/>
            <a:headEnd type="none" w="sm" len="sm"/>
            <a:tailEnd type="none" w="sm" len="sm"/>
          </a:ln>
        </p:spPr>
        <p:txBody>
          <a:bodyPr/>
          <a:lstStyle/>
          <a:p>
            <a:endParaRPr lang="en-GB"/>
          </a:p>
        </p:txBody>
      </p:sp>
      <p:sp>
        <p:nvSpPr>
          <p:cNvPr id="22595" name="Freeform 67"/>
          <p:cNvSpPr>
            <a:spLocks/>
          </p:cNvSpPr>
          <p:nvPr/>
        </p:nvSpPr>
        <p:spPr bwMode="auto">
          <a:xfrm>
            <a:off x="6548437" y="4197350"/>
            <a:ext cx="769938" cy="331788"/>
          </a:xfrm>
          <a:custGeom>
            <a:avLst/>
            <a:gdLst>
              <a:gd name="T0" fmla="*/ 2147483647 w 485"/>
              <a:gd name="T1" fmla="*/ 2147483647 h 209"/>
              <a:gd name="T2" fmla="*/ 2147483647 w 485"/>
              <a:gd name="T3" fmla="*/ 2147483647 h 209"/>
              <a:gd name="T4" fmla="*/ 2147483647 w 485"/>
              <a:gd name="T5" fmla="*/ 2147483647 h 209"/>
              <a:gd name="T6" fmla="*/ 2147483647 w 485"/>
              <a:gd name="T7" fmla="*/ 2147483647 h 209"/>
              <a:gd name="T8" fmla="*/ 2147483647 w 485"/>
              <a:gd name="T9" fmla="*/ 2147483647 h 209"/>
              <a:gd name="T10" fmla="*/ 2147483647 w 485"/>
              <a:gd name="T11" fmla="*/ 2147483647 h 209"/>
              <a:gd name="T12" fmla="*/ 2147483647 w 485"/>
              <a:gd name="T13" fmla="*/ 2147483647 h 209"/>
              <a:gd name="T14" fmla="*/ 2147483647 w 485"/>
              <a:gd name="T15" fmla="*/ 2147483647 h 209"/>
              <a:gd name="T16" fmla="*/ 2147483647 w 485"/>
              <a:gd name="T17" fmla="*/ 2147483647 h 209"/>
              <a:gd name="T18" fmla="*/ 2147483647 w 485"/>
              <a:gd name="T19" fmla="*/ 2147483647 h 209"/>
              <a:gd name="T20" fmla="*/ 2147483647 w 485"/>
              <a:gd name="T21" fmla="*/ 2147483647 h 209"/>
              <a:gd name="T22" fmla="*/ 2147483647 w 485"/>
              <a:gd name="T23" fmla="*/ 2147483647 h 209"/>
              <a:gd name="T24" fmla="*/ 2147483647 w 485"/>
              <a:gd name="T25" fmla="*/ 2147483647 h 209"/>
              <a:gd name="T26" fmla="*/ 2147483647 w 485"/>
              <a:gd name="T27" fmla="*/ 2147483647 h 209"/>
              <a:gd name="T28" fmla="*/ 2147483647 w 485"/>
              <a:gd name="T29" fmla="*/ 2147483647 h 209"/>
              <a:gd name="T30" fmla="*/ 2147483647 w 485"/>
              <a:gd name="T31" fmla="*/ 2147483647 h 209"/>
              <a:gd name="T32" fmla="*/ 2147483647 w 485"/>
              <a:gd name="T33" fmla="*/ 2147483647 h 209"/>
              <a:gd name="T34" fmla="*/ 2147483647 w 485"/>
              <a:gd name="T35" fmla="*/ 2147483647 h 209"/>
              <a:gd name="T36" fmla="*/ 2147483647 w 485"/>
              <a:gd name="T37" fmla="*/ 2147483647 h 209"/>
              <a:gd name="T38" fmla="*/ 2147483647 w 485"/>
              <a:gd name="T39" fmla="*/ 2147483647 h 209"/>
              <a:gd name="T40" fmla="*/ 2147483647 w 485"/>
              <a:gd name="T41" fmla="*/ 2147483647 h 209"/>
              <a:gd name="T42" fmla="*/ 2147483647 w 485"/>
              <a:gd name="T43" fmla="*/ 2147483647 h 209"/>
              <a:gd name="T44" fmla="*/ 2147483647 w 485"/>
              <a:gd name="T45" fmla="*/ 2147483647 h 209"/>
              <a:gd name="T46" fmla="*/ 2147483647 w 485"/>
              <a:gd name="T47" fmla="*/ 2147483647 h 209"/>
              <a:gd name="T48" fmla="*/ 2147483647 w 485"/>
              <a:gd name="T49" fmla="*/ 2147483647 h 209"/>
              <a:gd name="T50" fmla="*/ 2147483647 w 485"/>
              <a:gd name="T51" fmla="*/ 2147483647 h 209"/>
              <a:gd name="T52" fmla="*/ 2147483647 w 485"/>
              <a:gd name="T53" fmla="*/ 0 h 209"/>
              <a:gd name="T54" fmla="*/ 2147483647 w 485"/>
              <a:gd name="T55" fmla="*/ 0 h 209"/>
              <a:gd name="T56" fmla="*/ 2147483647 w 485"/>
              <a:gd name="T57" fmla="*/ 2147483647 h 209"/>
              <a:gd name="T58" fmla="*/ 2147483647 w 485"/>
              <a:gd name="T59" fmla="*/ 2147483647 h 209"/>
              <a:gd name="T60" fmla="*/ 2147483647 w 485"/>
              <a:gd name="T61" fmla="*/ 2147483647 h 209"/>
              <a:gd name="T62" fmla="*/ 2147483647 w 485"/>
              <a:gd name="T63" fmla="*/ 2147483647 h 209"/>
              <a:gd name="T64" fmla="*/ 2147483647 w 485"/>
              <a:gd name="T65" fmla="*/ 2147483647 h 209"/>
              <a:gd name="T66" fmla="*/ 2147483647 w 485"/>
              <a:gd name="T67" fmla="*/ 2147483647 h 209"/>
              <a:gd name="T68" fmla="*/ 2147483647 w 485"/>
              <a:gd name="T69" fmla="*/ 2147483647 h 209"/>
              <a:gd name="T70" fmla="*/ 2147483647 w 485"/>
              <a:gd name="T71" fmla="*/ 2147483647 h 209"/>
              <a:gd name="T72" fmla="*/ 2147483647 w 485"/>
              <a:gd name="T73" fmla="*/ 2147483647 h 209"/>
              <a:gd name="T74" fmla="*/ 2147483647 w 485"/>
              <a:gd name="T75" fmla="*/ 2147483647 h 209"/>
              <a:gd name="T76" fmla="*/ 2147483647 w 485"/>
              <a:gd name="T77" fmla="*/ 2147483647 h 209"/>
              <a:gd name="T78" fmla="*/ 2147483647 w 485"/>
              <a:gd name="T79" fmla="*/ 2147483647 h 209"/>
              <a:gd name="T80" fmla="*/ 2147483647 w 485"/>
              <a:gd name="T81" fmla="*/ 2147483647 h 209"/>
              <a:gd name="T82" fmla="*/ 2147483647 w 485"/>
              <a:gd name="T83" fmla="*/ 2147483647 h 209"/>
              <a:gd name="T84" fmla="*/ 2147483647 w 485"/>
              <a:gd name="T85" fmla="*/ 2147483647 h 209"/>
              <a:gd name="T86" fmla="*/ 2147483647 w 485"/>
              <a:gd name="T87" fmla="*/ 2147483647 h 209"/>
              <a:gd name="T88" fmla="*/ 2147483647 w 485"/>
              <a:gd name="T89" fmla="*/ 2147483647 h 209"/>
              <a:gd name="T90" fmla="*/ 2147483647 w 485"/>
              <a:gd name="T91" fmla="*/ 2147483647 h 209"/>
              <a:gd name="T92" fmla="*/ 2147483647 w 485"/>
              <a:gd name="T93" fmla="*/ 2147483647 h 209"/>
              <a:gd name="T94" fmla="*/ 2147483647 w 485"/>
              <a:gd name="T95" fmla="*/ 2147483647 h 209"/>
              <a:gd name="T96" fmla="*/ 2147483647 w 485"/>
              <a:gd name="T97" fmla="*/ 2147483647 h 209"/>
              <a:gd name="T98" fmla="*/ 2147483647 w 485"/>
              <a:gd name="T99" fmla="*/ 2147483647 h 209"/>
              <a:gd name="T100" fmla="*/ 2147483647 w 485"/>
              <a:gd name="T101" fmla="*/ 2147483647 h 209"/>
              <a:gd name="T102" fmla="*/ 2147483647 w 485"/>
              <a:gd name="T103" fmla="*/ 2147483647 h 209"/>
              <a:gd name="T104" fmla="*/ 0 w 485"/>
              <a:gd name="T105" fmla="*/ 2147483647 h 209"/>
              <a:gd name="T106" fmla="*/ 0 w 485"/>
              <a:gd name="T107" fmla="*/ 2147483647 h 209"/>
              <a:gd name="T108" fmla="*/ 2147483647 w 485"/>
              <a:gd name="T109" fmla="*/ 2147483647 h 209"/>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485"/>
              <a:gd name="T166" fmla="*/ 0 h 209"/>
              <a:gd name="T167" fmla="*/ 485 w 485"/>
              <a:gd name="T168" fmla="*/ 209 h 209"/>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485" h="209">
                <a:moveTo>
                  <a:pt x="17" y="208"/>
                </a:moveTo>
                <a:lnTo>
                  <a:pt x="5" y="205"/>
                </a:lnTo>
                <a:lnTo>
                  <a:pt x="8" y="200"/>
                </a:lnTo>
                <a:lnTo>
                  <a:pt x="12" y="200"/>
                </a:lnTo>
                <a:lnTo>
                  <a:pt x="15" y="200"/>
                </a:lnTo>
                <a:lnTo>
                  <a:pt x="15" y="204"/>
                </a:lnTo>
                <a:lnTo>
                  <a:pt x="18" y="204"/>
                </a:lnTo>
                <a:lnTo>
                  <a:pt x="23" y="204"/>
                </a:lnTo>
                <a:lnTo>
                  <a:pt x="26" y="204"/>
                </a:lnTo>
                <a:lnTo>
                  <a:pt x="29" y="204"/>
                </a:lnTo>
                <a:lnTo>
                  <a:pt x="33" y="204"/>
                </a:lnTo>
                <a:lnTo>
                  <a:pt x="36" y="204"/>
                </a:lnTo>
                <a:lnTo>
                  <a:pt x="40" y="204"/>
                </a:lnTo>
                <a:lnTo>
                  <a:pt x="40" y="207"/>
                </a:lnTo>
                <a:lnTo>
                  <a:pt x="44" y="207"/>
                </a:lnTo>
                <a:lnTo>
                  <a:pt x="47" y="207"/>
                </a:lnTo>
                <a:lnTo>
                  <a:pt x="50" y="207"/>
                </a:lnTo>
                <a:lnTo>
                  <a:pt x="54" y="207"/>
                </a:lnTo>
                <a:lnTo>
                  <a:pt x="58" y="207"/>
                </a:lnTo>
                <a:lnTo>
                  <a:pt x="62" y="207"/>
                </a:lnTo>
                <a:lnTo>
                  <a:pt x="65" y="207"/>
                </a:lnTo>
                <a:lnTo>
                  <a:pt x="68" y="207"/>
                </a:lnTo>
                <a:lnTo>
                  <a:pt x="72" y="207"/>
                </a:lnTo>
                <a:lnTo>
                  <a:pt x="76" y="205"/>
                </a:lnTo>
                <a:lnTo>
                  <a:pt x="76" y="200"/>
                </a:lnTo>
                <a:lnTo>
                  <a:pt x="76" y="197"/>
                </a:lnTo>
                <a:lnTo>
                  <a:pt x="76" y="193"/>
                </a:lnTo>
                <a:lnTo>
                  <a:pt x="79" y="193"/>
                </a:lnTo>
                <a:lnTo>
                  <a:pt x="83" y="193"/>
                </a:lnTo>
                <a:lnTo>
                  <a:pt x="86" y="189"/>
                </a:lnTo>
                <a:lnTo>
                  <a:pt x="90" y="189"/>
                </a:lnTo>
                <a:lnTo>
                  <a:pt x="94" y="189"/>
                </a:lnTo>
                <a:lnTo>
                  <a:pt x="97" y="192"/>
                </a:lnTo>
                <a:lnTo>
                  <a:pt x="100" y="192"/>
                </a:lnTo>
                <a:lnTo>
                  <a:pt x="104" y="192"/>
                </a:lnTo>
                <a:lnTo>
                  <a:pt x="107" y="189"/>
                </a:lnTo>
                <a:lnTo>
                  <a:pt x="107" y="186"/>
                </a:lnTo>
                <a:lnTo>
                  <a:pt x="112" y="182"/>
                </a:lnTo>
                <a:lnTo>
                  <a:pt x="115" y="182"/>
                </a:lnTo>
                <a:lnTo>
                  <a:pt x="118" y="178"/>
                </a:lnTo>
                <a:lnTo>
                  <a:pt x="122" y="178"/>
                </a:lnTo>
                <a:lnTo>
                  <a:pt x="126" y="178"/>
                </a:lnTo>
                <a:lnTo>
                  <a:pt x="129" y="174"/>
                </a:lnTo>
                <a:lnTo>
                  <a:pt x="133" y="174"/>
                </a:lnTo>
                <a:lnTo>
                  <a:pt x="136" y="174"/>
                </a:lnTo>
                <a:lnTo>
                  <a:pt x="139" y="170"/>
                </a:lnTo>
                <a:lnTo>
                  <a:pt x="144" y="170"/>
                </a:lnTo>
                <a:lnTo>
                  <a:pt x="147" y="170"/>
                </a:lnTo>
                <a:lnTo>
                  <a:pt x="150" y="170"/>
                </a:lnTo>
                <a:lnTo>
                  <a:pt x="150" y="167"/>
                </a:lnTo>
                <a:lnTo>
                  <a:pt x="154" y="162"/>
                </a:lnTo>
                <a:lnTo>
                  <a:pt x="157" y="162"/>
                </a:lnTo>
                <a:lnTo>
                  <a:pt x="161" y="162"/>
                </a:lnTo>
                <a:lnTo>
                  <a:pt x="165" y="162"/>
                </a:lnTo>
                <a:lnTo>
                  <a:pt x="168" y="162"/>
                </a:lnTo>
                <a:lnTo>
                  <a:pt x="172" y="162"/>
                </a:lnTo>
                <a:lnTo>
                  <a:pt x="172" y="165"/>
                </a:lnTo>
                <a:lnTo>
                  <a:pt x="175" y="165"/>
                </a:lnTo>
                <a:lnTo>
                  <a:pt x="179" y="165"/>
                </a:lnTo>
                <a:lnTo>
                  <a:pt x="182" y="165"/>
                </a:lnTo>
                <a:lnTo>
                  <a:pt x="186" y="162"/>
                </a:lnTo>
                <a:lnTo>
                  <a:pt x="189" y="162"/>
                </a:lnTo>
                <a:lnTo>
                  <a:pt x="193" y="162"/>
                </a:lnTo>
                <a:lnTo>
                  <a:pt x="197" y="159"/>
                </a:lnTo>
                <a:lnTo>
                  <a:pt x="200" y="159"/>
                </a:lnTo>
                <a:lnTo>
                  <a:pt x="203" y="159"/>
                </a:lnTo>
                <a:lnTo>
                  <a:pt x="207" y="154"/>
                </a:lnTo>
                <a:lnTo>
                  <a:pt x="210" y="154"/>
                </a:lnTo>
                <a:lnTo>
                  <a:pt x="215" y="154"/>
                </a:lnTo>
                <a:lnTo>
                  <a:pt x="218" y="154"/>
                </a:lnTo>
                <a:lnTo>
                  <a:pt x="221" y="151"/>
                </a:lnTo>
                <a:lnTo>
                  <a:pt x="225" y="151"/>
                </a:lnTo>
                <a:lnTo>
                  <a:pt x="228" y="151"/>
                </a:lnTo>
                <a:lnTo>
                  <a:pt x="232" y="146"/>
                </a:lnTo>
                <a:lnTo>
                  <a:pt x="236" y="146"/>
                </a:lnTo>
                <a:lnTo>
                  <a:pt x="239" y="143"/>
                </a:lnTo>
                <a:lnTo>
                  <a:pt x="242" y="143"/>
                </a:lnTo>
                <a:lnTo>
                  <a:pt x="246" y="143"/>
                </a:lnTo>
                <a:lnTo>
                  <a:pt x="250" y="139"/>
                </a:lnTo>
                <a:lnTo>
                  <a:pt x="254" y="139"/>
                </a:lnTo>
                <a:lnTo>
                  <a:pt x="257" y="139"/>
                </a:lnTo>
                <a:lnTo>
                  <a:pt x="260" y="139"/>
                </a:lnTo>
                <a:lnTo>
                  <a:pt x="264" y="139"/>
                </a:lnTo>
                <a:lnTo>
                  <a:pt x="268" y="139"/>
                </a:lnTo>
                <a:lnTo>
                  <a:pt x="271" y="139"/>
                </a:lnTo>
                <a:lnTo>
                  <a:pt x="275" y="135"/>
                </a:lnTo>
                <a:lnTo>
                  <a:pt x="278" y="135"/>
                </a:lnTo>
                <a:lnTo>
                  <a:pt x="281" y="135"/>
                </a:lnTo>
                <a:lnTo>
                  <a:pt x="286" y="131"/>
                </a:lnTo>
                <a:lnTo>
                  <a:pt x="289" y="131"/>
                </a:lnTo>
                <a:lnTo>
                  <a:pt x="292" y="131"/>
                </a:lnTo>
                <a:lnTo>
                  <a:pt x="296" y="128"/>
                </a:lnTo>
                <a:lnTo>
                  <a:pt x="299" y="128"/>
                </a:lnTo>
                <a:lnTo>
                  <a:pt x="303" y="128"/>
                </a:lnTo>
                <a:lnTo>
                  <a:pt x="307" y="123"/>
                </a:lnTo>
                <a:lnTo>
                  <a:pt x="310" y="123"/>
                </a:lnTo>
                <a:lnTo>
                  <a:pt x="314" y="123"/>
                </a:lnTo>
                <a:lnTo>
                  <a:pt x="317" y="123"/>
                </a:lnTo>
                <a:lnTo>
                  <a:pt x="321" y="120"/>
                </a:lnTo>
                <a:lnTo>
                  <a:pt x="324" y="120"/>
                </a:lnTo>
                <a:lnTo>
                  <a:pt x="328" y="120"/>
                </a:lnTo>
                <a:lnTo>
                  <a:pt x="328" y="116"/>
                </a:lnTo>
                <a:lnTo>
                  <a:pt x="331" y="116"/>
                </a:lnTo>
                <a:lnTo>
                  <a:pt x="335" y="116"/>
                </a:lnTo>
                <a:lnTo>
                  <a:pt x="339" y="112"/>
                </a:lnTo>
                <a:lnTo>
                  <a:pt x="342" y="112"/>
                </a:lnTo>
                <a:lnTo>
                  <a:pt x="346" y="112"/>
                </a:lnTo>
                <a:lnTo>
                  <a:pt x="349" y="108"/>
                </a:lnTo>
                <a:lnTo>
                  <a:pt x="352" y="108"/>
                </a:lnTo>
                <a:lnTo>
                  <a:pt x="357" y="108"/>
                </a:lnTo>
                <a:lnTo>
                  <a:pt x="360" y="105"/>
                </a:lnTo>
                <a:lnTo>
                  <a:pt x="364" y="105"/>
                </a:lnTo>
                <a:lnTo>
                  <a:pt x="367" y="105"/>
                </a:lnTo>
                <a:lnTo>
                  <a:pt x="371" y="105"/>
                </a:lnTo>
                <a:lnTo>
                  <a:pt x="374" y="101"/>
                </a:lnTo>
                <a:lnTo>
                  <a:pt x="378" y="101"/>
                </a:lnTo>
                <a:lnTo>
                  <a:pt x="381" y="101"/>
                </a:lnTo>
                <a:lnTo>
                  <a:pt x="384" y="97"/>
                </a:lnTo>
                <a:lnTo>
                  <a:pt x="389" y="97"/>
                </a:lnTo>
                <a:lnTo>
                  <a:pt x="392" y="97"/>
                </a:lnTo>
                <a:lnTo>
                  <a:pt x="395" y="93"/>
                </a:lnTo>
                <a:lnTo>
                  <a:pt x="399" y="93"/>
                </a:lnTo>
                <a:lnTo>
                  <a:pt x="402" y="90"/>
                </a:lnTo>
                <a:lnTo>
                  <a:pt x="407" y="90"/>
                </a:lnTo>
                <a:lnTo>
                  <a:pt x="410" y="90"/>
                </a:lnTo>
                <a:lnTo>
                  <a:pt x="413" y="90"/>
                </a:lnTo>
                <a:lnTo>
                  <a:pt x="413" y="85"/>
                </a:lnTo>
                <a:lnTo>
                  <a:pt x="417" y="82"/>
                </a:lnTo>
                <a:lnTo>
                  <a:pt x="417" y="77"/>
                </a:lnTo>
                <a:lnTo>
                  <a:pt x="420" y="77"/>
                </a:lnTo>
                <a:lnTo>
                  <a:pt x="420" y="74"/>
                </a:lnTo>
                <a:lnTo>
                  <a:pt x="424" y="69"/>
                </a:lnTo>
                <a:lnTo>
                  <a:pt x="424" y="66"/>
                </a:lnTo>
                <a:lnTo>
                  <a:pt x="428" y="66"/>
                </a:lnTo>
                <a:lnTo>
                  <a:pt x="431" y="66"/>
                </a:lnTo>
                <a:lnTo>
                  <a:pt x="434" y="66"/>
                </a:lnTo>
                <a:lnTo>
                  <a:pt x="438" y="62"/>
                </a:lnTo>
                <a:lnTo>
                  <a:pt x="442" y="62"/>
                </a:lnTo>
                <a:lnTo>
                  <a:pt x="445" y="62"/>
                </a:lnTo>
                <a:lnTo>
                  <a:pt x="449" y="59"/>
                </a:lnTo>
                <a:lnTo>
                  <a:pt x="452" y="59"/>
                </a:lnTo>
                <a:lnTo>
                  <a:pt x="456" y="54"/>
                </a:lnTo>
                <a:lnTo>
                  <a:pt x="460" y="54"/>
                </a:lnTo>
                <a:lnTo>
                  <a:pt x="463" y="54"/>
                </a:lnTo>
                <a:lnTo>
                  <a:pt x="467" y="54"/>
                </a:lnTo>
                <a:lnTo>
                  <a:pt x="470" y="54"/>
                </a:lnTo>
                <a:lnTo>
                  <a:pt x="470" y="51"/>
                </a:lnTo>
                <a:lnTo>
                  <a:pt x="473" y="51"/>
                </a:lnTo>
                <a:lnTo>
                  <a:pt x="473" y="47"/>
                </a:lnTo>
                <a:lnTo>
                  <a:pt x="473" y="44"/>
                </a:lnTo>
                <a:lnTo>
                  <a:pt x="473" y="39"/>
                </a:lnTo>
                <a:lnTo>
                  <a:pt x="473" y="36"/>
                </a:lnTo>
                <a:lnTo>
                  <a:pt x="478" y="31"/>
                </a:lnTo>
                <a:lnTo>
                  <a:pt x="478" y="28"/>
                </a:lnTo>
                <a:lnTo>
                  <a:pt x="478" y="23"/>
                </a:lnTo>
                <a:lnTo>
                  <a:pt x="478" y="20"/>
                </a:lnTo>
                <a:lnTo>
                  <a:pt x="481" y="20"/>
                </a:lnTo>
                <a:lnTo>
                  <a:pt x="481" y="16"/>
                </a:lnTo>
                <a:lnTo>
                  <a:pt x="481" y="12"/>
                </a:lnTo>
                <a:lnTo>
                  <a:pt x="481" y="8"/>
                </a:lnTo>
                <a:lnTo>
                  <a:pt x="484" y="5"/>
                </a:lnTo>
                <a:lnTo>
                  <a:pt x="484" y="0"/>
                </a:lnTo>
                <a:lnTo>
                  <a:pt x="481" y="0"/>
                </a:lnTo>
                <a:lnTo>
                  <a:pt x="478" y="0"/>
                </a:lnTo>
                <a:lnTo>
                  <a:pt x="473" y="0"/>
                </a:lnTo>
                <a:lnTo>
                  <a:pt x="470" y="0"/>
                </a:lnTo>
                <a:lnTo>
                  <a:pt x="467" y="0"/>
                </a:lnTo>
                <a:lnTo>
                  <a:pt x="463" y="0"/>
                </a:lnTo>
                <a:lnTo>
                  <a:pt x="460" y="0"/>
                </a:lnTo>
                <a:lnTo>
                  <a:pt x="456" y="0"/>
                </a:lnTo>
                <a:lnTo>
                  <a:pt x="452" y="0"/>
                </a:lnTo>
                <a:lnTo>
                  <a:pt x="449" y="4"/>
                </a:lnTo>
                <a:lnTo>
                  <a:pt x="445" y="4"/>
                </a:lnTo>
                <a:lnTo>
                  <a:pt x="442" y="4"/>
                </a:lnTo>
                <a:lnTo>
                  <a:pt x="438" y="7"/>
                </a:lnTo>
                <a:lnTo>
                  <a:pt x="434" y="7"/>
                </a:lnTo>
                <a:lnTo>
                  <a:pt x="431" y="11"/>
                </a:lnTo>
                <a:lnTo>
                  <a:pt x="428" y="11"/>
                </a:lnTo>
                <a:lnTo>
                  <a:pt x="424" y="11"/>
                </a:lnTo>
                <a:lnTo>
                  <a:pt x="424" y="15"/>
                </a:lnTo>
                <a:lnTo>
                  <a:pt x="420" y="15"/>
                </a:lnTo>
                <a:lnTo>
                  <a:pt x="417" y="19"/>
                </a:lnTo>
                <a:lnTo>
                  <a:pt x="413" y="19"/>
                </a:lnTo>
                <a:lnTo>
                  <a:pt x="410" y="19"/>
                </a:lnTo>
                <a:lnTo>
                  <a:pt x="410" y="22"/>
                </a:lnTo>
                <a:lnTo>
                  <a:pt x="410" y="27"/>
                </a:lnTo>
                <a:lnTo>
                  <a:pt x="407" y="27"/>
                </a:lnTo>
                <a:lnTo>
                  <a:pt x="402" y="27"/>
                </a:lnTo>
                <a:lnTo>
                  <a:pt x="399" y="30"/>
                </a:lnTo>
                <a:lnTo>
                  <a:pt x="395" y="30"/>
                </a:lnTo>
                <a:lnTo>
                  <a:pt x="392" y="30"/>
                </a:lnTo>
                <a:lnTo>
                  <a:pt x="389" y="30"/>
                </a:lnTo>
                <a:lnTo>
                  <a:pt x="384" y="34"/>
                </a:lnTo>
                <a:lnTo>
                  <a:pt x="381" y="34"/>
                </a:lnTo>
                <a:lnTo>
                  <a:pt x="378" y="34"/>
                </a:lnTo>
                <a:lnTo>
                  <a:pt x="374" y="38"/>
                </a:lnTo>
                <a:lnTo>
                  <a:pt x="371" y="38"/>
                </a:lnTo>
                <a:lnTo>
                  <a:pt x="367" y="38"/>
                </a:lnTo>
                <a:lnTo>
                  <a:pt x="364" y="38"/>
                </a:lnTo>
                <a:lnTo>
                  <a:pt x="360" y="38"/>
                </a:lnTo>
                <a:lnTo>
                  <a:pt x="357" y="38"/>
                </a:lnTo>
                <a:lnTo>
                  <a:pt x="357" y="42"/>
                </a:lnTo>
                <a:lnTo>
                  <a:pt x="357" y="45"/>
                </a:lnTo>
                <a:lnTo>
                  <a:pt x="357" y="50"/>
                </a:lnTo>
                <a:lnTo>
                  <a:pt x="352" y="53"/>
                </a:lnTo>
                <a:lnTo>
                  <a:pt x="349" y="53"/>
                </a:lnTo>
                <a:lnTo>
                  <a:pt x="349" y="58"/>
                </a:lnTo>
                <a:lnTo>
                  <a:pt x="346" y="58"/>
                </a:lnTo>
                <a:lnTo>
                  <a:pt x="342" y="61"/>
                </a:lnTo>
                <a:lnTo>
                  <a:pt x="339" y="61"/>
                </a:lnTo>
                <a:lnTo>
                  <a:pt x="335" y="66"/>
                </a:lnTo>
                <a:lnTo>
                  <a:pt x="331" y="66"/>
                </a:lnTo>
                <a:lnTo>
                  <a:pt x="328" y="66"/>
                </a:lnTo>
                <a:lnTo>
                  <a:pt x="324" y="69"/>
                </a:lnTo>
                <a:lnTo>
                  <a:pt x="321" y="69"/>
                </a:lnTo>
                <a:lnTo>
                  <a:pt x="317" y="69"/>
                </a:lnTo>
                <a:lnTo>
                  <a:pt x="314" y="69"/>
                </a:lnTo>
                <a:lnTo>
                  <a:pt x="310" y="74"/>
                </a:lnTo>
                <a:lnTo>
                  <a:pt x="307" y="74"/>
                </a:lnTo>
                <a:lnTo>
                  <a:pt x="303" y="74"/>
                </a:lnTo>
                <a:lnTo>
                  <a:pt x="299" y="74"/>
                </a:lnTo>
                <a:lnTo>
                  <a:pt x="296" y="74"/>
                </a:lnTo>
                <a:lnTo>
                  <a:pt x="292" y="74"/>
                </a:lnTo>
                <a:lnTo>
                  <a:pt x="289" y="76"/>
                </a:lnTo>
                <a:lnTo>
                  <a:pt x="286" y="76"/>
                </a:lnTo>
                <a:lnTo>
                  <a:pt x="286" y="80"/>
                </a:lnTo>
                <a:lnTo>
                  <a:pt x="281" y="80"/>
                </a:lnTo>
                <a:lnTo>
                  <a:pt x="278" y="84"/>
                </a:lnTo>
                <a:lnTo>
                  <a:pt x="275" y="84"/>
                </a:lnTo>
                <a:lnTo>
                  <a:pt x="271" y="84"/>
                </a:lnTo>
                <a:lnTo>
                  <a:pt x="268" y="84"/>
                </a:lnTo>
                <a:lnTo>
                  <a:pt x="268" y="88"/>
                </a:lnTo>
                <a:lnTo>
                  <a:pt x="264" y="88"/>
                </a:lnTo>
                <a:lnTo>
                  <a:pt x="260" y="88"/>
                </a:lnTo>
                <a:lnTo>
                  <a:pt x="257" y="91"/>
                </a:lnTo>
                <a:lnTo>
                  <a:pt x="254" y="91"/>
                </a:lnTo>
                <a:lnTo>
                  <a:pt x="250" y="91"/>
                </a:lnTo>
                <a:lnTo>
                  <a:pt x="242" y="91"/>
                </a:lnTo>
                <a:lnTo>
                  <a:pt x="238" y="91"/>
                </a:lnTo>
                <a:lnTo>
                  <a:pt x="234" y="96"/>
                </a:lnTo>
                <a:lnTo>
                  <a:pt x="231" y="96"/>
                </a:lnTo>
                <a:lnTo>
                  <a:pt x="227" y="96"/>
                </a:lnTo>
                <a:lnTo>
                  <a:pt x="227" y="99"/>
                </a:lnTo>
                <a:lnTo>
                  <a:pt x="224" y="104"/>
                </a:lnTo>
                <a:lnTo>
                  <a:pt x="221" y="104"/>
                </a:lnTo>
                <a:lnTo>
                  <a:pt x="216" y="104"/>
                </a:lnTo>
                <a:lnTo>
                  <a:pt x="213" y="104"/>
                </a:lnTo>
                <a:lnTo>
                  <a:pt x="209" y="107"/>
                </a:lnTo>
                <a:lnTo>
                  <a:pt x="206" y="107"/>
                </a:lnTo>
                <a:lnTo>
                  <a:pt x="203" y="107"/>
                </a:lnTo>
                <a:lnTo>
                  <a:pt x="203" y="112"/>
                </a:lnTo>
                <a:lnTo>
                  <a:pt x="203" y="115"/>
                </a:lnTo>
                <a:lnTo>
                  <a:pt x="203" y="119"/>
                </a:lnTo>
                <a:lnTo>
                  <a:pt x="199" y="119"/>
                </a:lnTo>
                <a:lnTo>
                  <a:pt x="195" y="119"/>
                </a:lnTo>
                <a:lnTo>
                  <a:pt x="195" y="123"/>
                </a:lnTo>
                <a:lnTo>
                  <a:pt x="192" y="123"/>
                </a:lnTo>
                <a:lnTo>
                  <a:pt x="192" y="127"/>
                </a:lnTo>
                <a:lnTo>
                  <a:pt x="188" y="127"/>
                </a:lnTo>
                <a:lnTo>
                  <a:pt x="185" y="127"/>
                </a:lnTo>
                <a:lnTo>
                  <a:pt x="181" y="130"/>
                </a:lnTo>
                <a:lnTo>
                  <a:pt x="177" y="130"/>
                </a:lnTo>
                <a:lnTo>
                  <a:pt x="174" y="128"/>
                </a:lnTo>
                <a:lnTo>
                  <a:pt x="170" y="128"/>
                </a:lnTo>
                <a:lnTo>
                  <a:pt x="167" y="128"/>
                </a:lnTo>
                <a:lnTo>
                  <a:pt x="163" y="128"/>
                </a:lnTo>
                <a:lnTo>
                  <a:pt x="160" y="128"/>
                </a:lnTo>
                <a:lnTo>
                  <a:pt x="156" y="128"/>
                </a:lnTo>
                <a:lnTo>
                  <a:pt x="153" y="128"/>
                </a:lnTo>
                <a:lnTo>
                  <a:pt x="149" y="128"/>
                </a:lnTo>
                <a:lnTo>
                  <a:pt x="145" y="130"/>
                </a:lnTo>
                <a:lnTo>
                  <a:pt x="142" y="130"/>
                </a:lnTo>
                <a:lnTo>
                  <a:pt x="139" y="130"/>
                </a:lnTo>
                <a:lnTo>
                  <a:pt x="135" y="135"/>
                </a:lnTo>
                <a:lnTo>
                  <a:pt x="132" y="135"/>
                </a:lnTo>
                <a:lnTo>
                  <a:pt x="128" y="135"/>
                </a:lnTo>
                <a:lnTo>
                  <a:pt x="124" y="138"/>
                </a:lnTo>
                <a:lnTo>
                  <a:pt x="121" y="138"/>
                </a:lnTo>
                <a:lnTo>
                  <a:pt x="117" y="138"/>
                </a:lnTo>
                <a:lnTo>
                  <a:pt x="113" y="142"/>
                </a:lnTo>
                <a:lnTo>
                  <a:pt x="110" y="142"/>
                </a:lnTo>
                <a:lnTo>
                  <a:pt x="106" y="142"/>
                </a:lnTo>
                <a:lnTo>
                  <a:pt x="103" y="145"/>
                </a:lnTo>
                <a:lnTo>
                  <a:pt x="100" y="145"/>
                </a:lnTo>
                <a:lnTo>
                  <a:pt x="95" y="145"/>
                </a:lnTo>
                <a:lnTo>
                  <a:pt x="92" y="150"/>
                </a:lnTo>
                <a:lnTo>
                  <a:pt x="89" y="150"/>
                </a:lnTo>
                <a:lnTo>
                  <a:pt x="85" y="150"/>
                </a:lnTo>
                <a:lnTo>
                  <a:pt x="82" y="153"/>
                </a:lnTo>
                <a:lnTo>
                  <a:pt x="78" y="158"/>
                </a:lnTo>
                <a:lnTo>
                  <a:pt x="74" y="158"/>
                </a:lnTo>
                <a:lnTo>
                  <a:pt x="71" y="158"/>
                </a:lnTo>
                <a:lnTo>
                  <a:pt x="68" y="158"/>
                </a:lnTo>
                <a:lnTo>
                  <a:pt x="64" y="158"/>
                </a:lnTo>
                <a:lnTo>
                  <a:pt x="60" y="158"/>
                </a:lnTo>
                <a:lnTo>
                  <a:pt x="57" y="158"/>
                </a:lnTo>
                <a:lnTo>
                  <a:pt x="53" y="154"/>
                </a:lnTo>
                <a:lnTo>
                  <a:pt x="50" y="154"/>
                </a:lnTo>
                <a:lnTo>
                  <a:pt x="46" y="154"/>
                </a:lnTo>
                <a:lnTo>
                  <a:pt x="42" y="154"/>
                </a:lnTo>
                <a:lnTo>
                  <a:pt x="39" y="154"/>
                </a:lnTo>
                <a:lnTo>
                  <a:pt x="35" y="154"/>
                </a:lnTo>
                <a:lnTo>
                  <a:pt x="35" y="151"/>
                </a:lnTo>
                <a:lnTo>
                  <a:pt x="32" y="151"/>
                </a:lnTo>
                <a:lnTo>
                  <a:pt x="29" y="151"/>
                </a:lnTo>
                <a:lnTo>
                  <a:pt x="24" y="151"/>
                </a:lnTo>
                <a:lnTo>
                  <a:pt x="21" y="151"/>
                </a:lnTo>
                <a:lnTo>
                  <a:pt x="17" y="151"/>
                </a:lnTo>
                <a:lnTo>
                  <a:pt x="14" y="151"/>
                </a:lnTo>
                <a:lnTo>
                  <a:pt x="11" y="151"/>
                </a:lnTo>
                <a:lnTo>
                  <a:pt x="7" y="151"/>
                </a:lnTo>
                <a:lnTo>
                  <a:pt x="3" y="151"/>
                </a:lnTo>
                <a:lnTo>
                  <a:pt x="3" y="158"/>
                </a:lnTo>
                <a:lnTo>
                  <a:pt x="3" y="161"/>
                </a:lnTo>
                <a:lnTo>
                  <a:pt x="3" y="165"/>
                </a:lnTo>
                <a:lnTo>
                  <a:pt x="0" y="165"/>
                </a:lnTo>
                <a:lnTo>
                  <a:pt x="0" y="169"/>
                </a:lnTo>
                <a:lnTo>
                  <a:pt x="0" y="173"/>
                </a:lnTo>
                <a:lnTo>
                  <a:pt x="0" y="176"/>
                </a:lnTo>
                <a:lnTo>
                  <a:pt x="0" y="181"/>
                </a:lnTo>
                <a:lnTo>
                  <a:pt x="0" y="184"/>
                </a:lnTo>
                <a:lnTo>
                  <a:pt x="0" y="189"/>
                </a:lnTo>
                <a:lnTo>
                  <a:pt x="0" y="192"/>
                </a:lnTo>
                <a:lnTo>
                  <a:pt x="0" y="196"/>
                </a:lnTo>
                <a:lnTo>
                  <a:pt x="2" y="200"/>
                </a:lnTo>
                <a:lnTo>
                  <a:pt x="2" y="204"/>
                </a:lnTo>
                <a:lnTo>
                  <a:pt x="2" y="207"/>
                </a:lnTo>
                <a:lnTo>
                  <a:pt x="6" y="207"/>
                </a:lnTo>
                <a:lnTo>
                  <a:pt x="9" y="207"/>
                </a:lnTo>
                <a:lnTo>
                  <a:pt x="13" y="207"/>
                </a:lnTo>
                <a:lnTo>
                  <a:pt x="17" y="208"/>
                </a:lnTo>
              </a:path>
            </a:pathLst>
          </a:custGeom>
          <a:solidFill>
            <a:srgbClr val="FFFFFF"/>
          </a:solidFill>
          <a:ln w="12700" cap="rnd">
            <a:solidFill>
              <a:srgbClr val="232323"/>
            </a:solidFill>
            <a:round/>
            <a:headEnd type="none" w="sm" len="sm"/>
            <a:tailEnd type="none" w="sm" len="sm"/>
          </a:ln>
        </p:spPr>
        <p:txBody>
          <a:bodyPr/>
          <a:lstStyle/>
          <a:p>
            <a:endParaRPr lang="en-GB"/>
          </a:p>
        </p:txBody>
      </p:sp>
    </p:spTree>
    <p:extLst>
      <p:ext uri="{BB962C8B-B14F-4D97-AF65-F5344CB8AC3E}">
        <p14:creationId xmlns:p14="http://schemas.microsoft.com/office/powerpoint/2010/main" val="384546315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00724" y="2286867"/>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03462" y="3598157"/>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1"/>
            <a:ext cx="2254250" cy="606833"/>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Much greater than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$18,000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156575" y="2308030"/>
            <a:ext cx="2209800" cy="1477328"/>
          </a:xfrm>
          <a:prstGeom prst="rect">
            <a:avLst/>
          </a:prstGeom>
          <a:noFill/>
          <a:ln w="9525">
            <a:noFill/>
            <a:miter lim="800000"/>
            <a:headEnd/>
            <a:tailEnd/>
          </a:ln>
        </p:spPr>
        <p:txBody>
          <a:bodyPr>
            <a:spAutoFit/>
          </a:bodyPr>
          <a:lstStyle/>
          <a:p>
            <a:r>
              <a:rPr lang="en-US" altLang="zh-TW" b="1" dirty="0"/>
              <a:t>I am 95% confident that business graduates </a:t>
            </a:r>
            <a:r>
              <a:rPr lang="en-US" altLang="zh-TW" b="1" dirty="0">
                <a:solidFill>
                  <a:srgbClr val="FF0000"/>
                </a:solidFill>
              </a:rPr>
              <a:t>earned </a:t>
            </a:r>
            <a:r>
              <a:rPr lang="en-US" altLang="zh-CN" b="1" dirty="0">
                <a:solidFill>
                  <a:srgbClr val="FF0000"/>
                </a:solidFill>
              </a:rPr>
              <a:t>more than $13,300 in 2017</a:t>
            </a:r>
          </a:p>
        </p:txBody>
      </p:sp>
      <p:sp>
        <p:nvSpPr>
          <p:cNvPr id="22" name="TextBox 21"/>
          <p:cNvSpPr txBox="1"/>
          <p:nvPr/>
        </p:nvSpPr>
        <p:spPr>
          <a:xfrm>
            <a:off x="1896632" y="292838"/>
            <a:ext cx="7385192" cy="2246769"/>
          </a:xfrm>
          <a:prstGeom prst="rect">
            <a:avLst/>
          </a:prstGeom>
          <a:noFill/>
        </p:spPr>
        <p:txBody>
          <a:bodyPr wrap="square" rtlCol="0">
            <a:spAutoFit/>
          </a:bodyPr>
          <a:lstStyle/>
          <a:p>
            <a:r>
              <a:rPr lang="en-US" sz="2000" dirty="0"/>
              <a:t>150 students were surveyed. If the sample mean was much greater than $13,300, say x̅ = $18,000, you would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only a small probability of getting that result by chance if business graduates’ average salary was $13,300 or less.</a:t>
            </a:r>
          </a:p>
        </p:txBody>
      </p:sp>
    </p:spTree>
    <p:extLst>
      <p:ext uri="{BB962C8B-B14F-4D97-AF65-F5344CB8AC3E}">
        <p14:creationId xmlns:p14="http://schemas.microsoft.com/office/powerpoint/2010/main" val="660687459"/>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7011" name="Freeform 3"/>
          <p:cNvSpPr>
            <a:spLocks/>
          </p:cNvSpPr>
          <p:nvPr/>
        </p:nvSpPr>
        <p:spPr bwMode="auto">
          <a:xfrm>
            <a:off x="1827213" y="2743200"/>
            <a:ext cx="3021013" cy="3417888"/>
          </a:xfrm>
          <a:custGeom>
            <a:avLst/>
            <a:gdLst/>
            <a:ahLst/>
            <a:cxnLst>
              <a:cxn ang="0">
                <a:pos x="473" y="117"/>
              </a:cxn>
              <a:cxn ang="0">
                <a:pos x="349" y="184"/>
              </a:cxn>
              <a:cxn ang="0">
                <a:pos x="237" y="269"/>
              </a:cxn>
              <a:cxn ang="0">
                <a:pos x="145" y="372"/>
              </a:cxn>
              <a:cxn ang="0">
                <a:pos x="72" y="490"/>
              </a:cxn>
              <a:cxn ang="0">
                <a:pos x="23" y="619"/>
              </a:cxn>
              <a:cxn ang="0">
                <a:pos x="0" y="752"/>
              </a:cxn>
              <a:cxn ang="0">
                <a:pos x="3" y="885"/>
              </a:cxn>
              <a:cxn ang="0">
                <a:pos x="35" y="1018"/>
              </a:cxn>
              <a:cxn ang="0">
                <a:pos x="82" y="1168"/>
              </a:cxn>
              <a:cxn ang="0">
                <a:pos x="129" y="1311"/>
              </a:cxn>
              <a:cxn ang="0">
                <a:pos x="172" y="1444"/>
              </a:cxn>
              <a:cxn ang="0">
                <a:pos x="206" y="1564"/>
              </a:cxn>
              <a:cxn ang="0">
                <a:pos x="234" y="1659"/>
              </a:cxn>
              <a:cxn ang="0">
                <a:pos x="251" y="1732"/>
              </a:cxn>
              <a:cxn ang="0">
                <a:pos x="261" y="1778"/>
              </a:cxn>
              <a:cxn ang="0">
                <a:pos x="260" y="1796"/>
              </a:cxn>
              <a:cxn ang="0">
                <a:pos x="304" y="1890"/>
              </a:cxn>
              <a:cxn ang="0">
                <a:pos x="370" y="1971"/>
              </a:cxn>
              <a:cxn ang="0">
                <a:pos x="461" y="2045"/>
              </a:cxn>
              <a:cxn ang="0">
                <a:pos x="563" y="2096"/>
              </a:cxn>
              <a:cxn ang="0">
                <a:pos x="682" y="2135"/>
              </a:cxn>
              <a:cxn ang="0">
                <a:pos x="810" y="2152"/>
              </a:cxn>
              <a:cxn ang="0">
                <a:pos x="944" y="2149"/>
              </a:cxn>
              <a:cxn ang="0">
                <a:pos x="1077" y="2127"/>
              </a:cxn>
              <a:cxn ang="0">
                <a:pos x="1211" y="2084"/>
              </a:cxn>
              <a:cxn ang="0">
                <a:pos x="1342" y="2026"/>
              </a:cxn>
              <a:cxn ang="0">
                <a:pos x="1465" y="1960"/>
              </a:cxn>
              <a:cxn ang="0">
                <a:pos x="1573" y="1880"/>
              </a:cxn>
              <a:cxn ang="0">
                <a:pos x="1664" y="1794"/>
              </a:cxn>
              <a:cxn ang="0">
                <a:pos x="1732" y="1705"/>
              </a:cxn>
              <a:cxn ang="0">
                <a:pos x="1777" y="1613"/>
              </a:cxn>
              <a:cxn ang="0">
                <a:pos x="1798" y="1522"/>
              </a:cxn>
              <a:cxn ang="0">
                <a:pos x="1797" y="1437"/>
              </a:cxn>
              <a:cxn ang="0">
                <a:pos x="1767" y="1329"/>
              </a:cxn>
              <a:cxn ang="0">
                <a:pos x="1739" y="1199"/>
              </a:cxn>
              <a:cxn ang="0">
                <a:pos x="1728" y="1076"/>
              </a:cxn>
              <a:cxn ang="0">
                <a:pos x="1735" y="968"/>
              </a:cxn>
              <a:cxn ang="0">
                <a:pos x="1761" y="879"/>
              </a:cxn>
              <a:cxn ang="0">
                <a:pos x="1800" y="813"/>
              </a:cxn>
              <a:cxn ang="0">
                <a:pos x="1853" y="780"/>
              </a:cxn>
              <a:cxn ang="0">
                <a:pos x="1883" y="754"/>
              </a:cxn>
              <a:cxn ang="0">
                <a:pos x="1899" y="699"/>
              </a:cxn>
              <a:cxn ang="0">
                <a:pos x="1902" y="618"/>
              </a:cxn>
              <a:cxn ang="0">
                <a:pos x="1890" y="521"/>
              </a:cxn>
              <a:cxn ang="0">
                <a:pos x="1864" y="413"/>
              </a:cxn>
              <a:cxn ang="0">
                <a:pos x="1829" y="313"/>
              </a:cxn>
              <a:cxn ang="0">
                <a:pos x="1773" y="229"/>
              </a:cxn>
              <a:cxn ang="0">
                <a:pos x="1697" y="156"/>
              </a:cxn>
              <a:cxn ang="0">
                <a:pos x="1598" y="97"/>
              </a:cxn>
              <a:cxn ang="0">
                <a:pos x="1479" y="50"/>
              </a:cxn>
              <a:cxn ang="0">
                <a:pos x="1345" y="20"/>
              </a:cxn>
              <a:cxn ang="0">
                <a:pos x="1195" y="2"/>
              </a:cxn>
              <a:cxn ang="0">
                <a:pos x="1039" y="4"/>
              </a:cxn>
              <a:cxn ang="0">
                <a:pos x="875" y="17"/>
              </a:cxn>
              <a:cxn ang="0">
                <a:pos x="706" y="48"/>
              </a:cxn>
              <a:cxn ang="0">
                <a:pos x="540" y="93"/>
              </a:cxn>
            </a:cxnLst>
            <a:rect l="0" t="0" r="r" b="b"/>
            <a:pathLst>
              <a:path w="1903" h="2153">
                <a:moveTo>
                  <a:pt x="540" y="93"/>
                </a:moveTo>
                <a:lnTo>
                  <a:pt x="473" y="117"/>
                </a:lnTo>
                <a:lnTo>
                  <a:pt x="409" y="147"/>
                </a:lnTo>
                <a:lnTo>
                  <a:pt x="349" y="184"/>
                </a:lnTo>
                <a:lnTo>
                  <a:pt x="289" y="224"/>
                </a:lnTo>
                <a:lnTo>
                  <a:pt x="237" y="269"/>
                </a:lnTo>
                <a:lnTo>
                  <a:pt x="188" y="319"/>
                </a:lnTo>
                <a:lnTo>
                  <a:pt x="145" y="372"/>
                </a:lnTo>
                <a:lnTo>
                  <a:pt x="105" y="431"/>
                </a:lnTo>
                <a:lnTo>
                  <a:pt x="72" y="490"/>
                </a:lnTo>
                <a:lnTo>
                  <a:pt x="44" y="553"/>
                </a:lnTo>
                <a:lnTo>
                  <a:pt x="23" y="619"/>
                </a:lnTo>
                <a:lnTo>
                  <a:pt x="8" y="685"/>
                </a:lnTo>
                <a:lnTo>
                  <a:pt x="0" y="752"/>
                </a:lnTo>
                <a:lnTo>
                  <a:pt x="0" y="820"/>
                </a:lnTo>
                <a:lnTo>
                  <a:pt x="3" y="885"/>
                </a:lnTo>
                <a:lnTo>
                  <a:pt x="15" y="951"/>
                </a:lnTo>
                <a:lnTo>
                  <a:pt x="35" y="1018"/>
                </a:lnTo>
                <a:lnTo>
                  <a:pt x="60" y="1091"/>
                </a:lnTo>
                <a:lnTo>
                  <a:pt x="82" y="1168"/>
                </a:lnTo>
                <a:lnTo>
                  <a:pt x="107" y="1240"/>
                </a:lnTo>
                <a:lnTo>
                  <a:pt x="129" y="1311"/>
                </a:lnTo>
                <a:lnTo>
                  <a:pt x="151" y="1379"/>
                </a:lnTo>
                <a:lnTo>
                  <a:pt x="172" y="1444"/>
                </a:lnTo>
                <a:lnTo>
                  <a:pt x="188" y="1506"/>
                </a:lnTo>
                <a:lnTo>
                  <a:pt x="206" y="1564"/>
                </a:lnTo>
                <a:lnTo>
                  <a:pt x="220" y="1613"/>
                </a:lnTo>
                <a:lnTo>
                  <a:pt x="234" y="1659"/>
                </a:lnTo>
                <a:lnTo>
                  <a:pt x="244" y="1697"/>
                </a:lnTo>
                <a:lnTo>
                  <a:pt x="251" y="1732"/>
                </a:lnTo>
                <a:lnTo>
                  <a:pt x="257" y="1757"/>
                </a:lnTo>
                <a:lnTo>
                  <a:pt x="261" y="1778"/>
                </a:lnTo>
                <a:lnTo>
                  <a:pt x="262" y="1788"/>
                </a:lnTo>
                <a:lnTo>
                  <a:pt x="260" y="1796"/>
                </a:lnTo>
                <a:lnTo>
                  <a:pt x="279" y="1843"/>
                </a:lnTo>
                <a:lnTo>
                  <a:pt x="304" y="1890"/>
                </a:lnTo>
                <a:lnTo>
                  <a:pt x="333" y="1932"/>
                </a:lnTo>
                <a:lnTo>
                  <a:pt x="370" y="1971"/>
                </a:lnTo>
                <a:lnTo>
                  <a:pt x="413" y="2011"/>
                </a:lnTo>
                <a:lnTo>
                  <a:pt x="461" y="2045"/>
                </a:lnTo>
                <a:lnTo>
                  <a:pt x="511" y="2072"/>
                </a:lnTo>
                <a:lnTo>
                  <a:pt x="563" y="2096"/>
                </a:lnTo>
                <a:lnTo>
                  <a:pt x="622" y="2119"/>
                </a:lnTo>
                <a:lnTo>
                  <a:pt x="682" y="2135"/>
                </a:lnTo>
                <a:lnTo>
                  <a:pt x="746" y="2145"/>
                </a:lnTo>
                <a:lnTo>
                  <a:pt x="810" y="2152"/>
                </a:lnTo>
                <a:lnTo>
                  <a:pt x="876" y="2150"/>
                </a:lnTo>
                <a:lnTo>
                  <a:pt x="944" y="2149"/>
                </a:lnTo>
                <a:lnTo>
                  <a:pt x="1011" y="2139"/>
                </a:lnTo>
                <a:lnTo>
                  <a:pt x="1077" y="2127"/>
                </a:lnTo>
                <a:lnTo>
                  <a:pt x="1143" y="2109"/>
                </a:lnTo>
                <a:lnTo>
                  <a:pt x="1211" y="2084"/>
                </a:lnTo>
                <a:lnTo>
                  <a:pt x="1280" y="2056"/>
                </a:lnTo>
                <a:lnTo>
                  <a:pt x="1342" y="2026"/>
                </a:lnTo>
                <a:lnTo>
                  <a:pt x="1406" y="1992"/>
                </a:lnTo>
                <a:lnTo>
                  <a:pt x="1465" y="1960"/>
                </a:lnTo>
                <a:lnTo>
                  <a:pt x="1522" y="1919"/>
                </a:lnTo>
                <a:lnTo>
                  <a:pt x="1573" y="1880"/>
                </a:lnTo>
                <a:lnTo>
                  <a:pt x="1621" y="1837"/>
                </a:lnTo>
                <a:lnTo>
                  <a:pt x="1664" y="1794"/>
                </a:lnTo>
                <a:lnTo>
                  <a:pt x="1700" y="1751"/>
                </a:lnTo>
                <a:lnTo>
                  <a:pt x="1732" y="1705"/>
                </a:lnTo>
                <a:lnTo>
                  <a:pt x="1757" y="1659"/>
                </a:lnTo>
                <a:lnTo>
                  <a:pt x="1777" y="1613"/>
                </a:lnTo>
                <a:lnTo>
                  <a:pt x="1792" y="1567"/>
                </a:lnTo>
                <a:lnTo>
                  <a:pt x="1798" y="1522"/>
                </a:lnTo>
                <a:lnTo>
                  <a:pt x="1799" y="1479"/>
                </a:lnTo>
                <a:lnTo>
                  <a:pt x="1797" y="1437"/>
                </a:lnTo>
                <a:lnTo>
                  <a:pt x="1788" y="1396"/>
                </a:lnTo>
                <a:lnTo>
                  <a:pt x="1767" y="1329"/>
                </a:lnTo>
                <a:lnTo>
                  <a:pt x="1752" y="1264"/>
                </a:lnTo>
                <a:lnTo>
                  <a:pt x="1739" y="1199"/>
                </a:lnTo>
                <a:lnTo>
                  <a:pt x="1731" y="1136"/>
                </a:lnTo>
                <a:lnTo>
                  <a:pt x="1728" y="1076"/>
                </a:lnTo>
                <a:lnTo>
                  <a:pt x="1730" y="1019"/>
                </a:lnTo>
                <a:lnTo>
                  <a:pt x="1735" y="968"/>
                </a:lnTo>
                <a:lnTo>
                  <a:pt x="1745" y="920"/>
                </a:lnTo>
                <a:lnTo>
                  <a:pt x="1761" y="879"/>
                </a:lnTo>
                <a:lnTo>
                  <a:pt x="1778" y="842"/>
                </a:lnTo>
                <a:lnTo>
                  <a:pt x="1800" y="813"/>
                </a:lnTo>
                <a:lnTo>
                  <a:pt x="1824" y="791"/>
                </a:lnTo>
                <a:lnTo>
                  <a:pt x="1853" y="780"/>
                </a:lnTo>
                <a:lnTo>
                  <a:pt x="1868" y="770"/>
                </a:lnTo>
                <a:lnTo>
                  <a:pt x="1883" y="754"/>
                </a:lnTo>
                <a:lnTo>
                  <a:pt x="1893" y="730"/>
                </a:lnTo>
                <a:lnTo>
                  <a:pt x="1899" y="699"/>
                </a:lnTo>
                <a:lnTo>
                  <a:pt x="1901" y="664"/>
                </a:lnTo>
                <a:lnTo>
                  <a:pt x="1902" y="618"/>
                </a:lnTo>
                <a:lnTo>
                  <a:pt x="1897" y="570"/>
                </a:lnTo>
                <a:lnTo>
                  <a:pt x="1890" y="521"/>
                </a:lnTo>
                <a:lnTo>
                  <a:pt x="1880" y="467"/>
                </a:lnTo>
                <a:lnTo>
                  <a:pt x="1864" y="413"/>
                </a:lnTo>
                <a:lnTo>
                  <a:pt x="1848" y="355"/>
                </a:lnTo>
                <a:lnTo>
                  <a:pt x="1829" y="313"/>
                </a:lnTo>
                <a:lnTo>
                  <a:pt x="1806" y="269"/>
                </a:lnTo>
                <a:lnTo>
                  <a:pt x="1773" y="229"/>
                </a:lnTo>
                <a:lnTo>
                  <a:pt x="1739" y="192"/>
                </a:lnTo>
                <a:lnTo>
                  <a:pt x="1697" y="156"/>
                </a:lnTo>
                <a:lnTo>
                  <a:pt x="1650" y="125"/>
                </a:lnTo>
                <a:lnTo>
                  <a:pt x="1598" y="97"/>
                </a:lnTo>
                <a:lnTo>
                  <a:pt x="1540" y="74"/>
                </a:lnTo>
                <a:lnTo>
                  <a:pt x="1479" y="50"/>
                </a:lnTo>
                <a:lnTo>
                  <a:pt x="1415" y="33"/>
                </a:lnTo>
                <a:lnTo>
                  <a:pt x="1345" y="20"/>
                </a:lnTo>
                <a:lnTo>
                  <a:pt x="1272" y="8"/>
                </a:lnTo>
                <a:lnTo>
                  <a:pt x="1195" y="2"/>
                </a:lnTo>
                <a:lnTo>
                  <a:pt x="1119" y="0"/>
                </a:lnTo>
                <a:lnTo>
                  <a:pt x="1039" y="4"/>
                </a:lnTo>
                <a:lnTo>
                  <a:pt x="956" y="8"/>
                </a:lnTo>
                <a:lnTo>
                  <a:pt x="875" y="17"/>
                </a:lnTo>
                <a:lnTo>
                  <a:pt x="791" y="33"/>
                </a:lnTo>
                <a:lnTo>
                  <a:pt x="706" y="48"/>
                </a:lnTo>
                <a:lnTo>
                  <a:pt x="623" y="69"/>
                </a:lnTo>
                <a:lnTo>
                  <a:pt x="540" y="93"/>
                </a:lnTo>
              </a:path>
            </a:pathLst>
          </a:custGeom>
          <a:solidFill>
            <a:srgbClr val="A0B0FE"/>
          </a:solidFill>
          <a:ln w="12700" cap="rnd" cmpd="sng">
            <a:solidFill>
              <a:srgbClr val="000000"/>
            </a:solidFill>
            <a:prstDash val="solid"/>
            <a:round/>
            <a:headEnd type="none" w="med" len="med"/>
            <a:tailEnd type="none" w="med" len="med"/>
          </a:ln>
          <a:effectLst>
            <a:outerShdw dist="107763" dir="2700000" algn="ctr" rotWithShape="0">
              <a:srgbClr val="000000"/>
            </a:outerShdw>
          </a:effectLst>
        </p:spPr>
        <p:txBody>
          <a:bodyPr/>
          <a:lstStyle/>
          <a:p>
            <a:endParaRPr lang="en-GB"/>
          </a:p>
        </p:txBody>
      </p:sp>
      <p:sp>
        <p:nvSpPr>
          <p:cNvPr id="23556" name="AutoShape 4"/>
          <p:cNvSpPr>
            <a:spLocks noChangeArrowheads="1"/>
          </p:cNvSpPr>
          <p:nvPr/>
        </p:nvSpPr>
        <p:spPr bwMode="auto">
          <a:xfrm>
            <a:off x="8165708" y="2279650"/>
            <a:ext cx="2362200" cy="1905000"/>
          </a:xfrm>
          <a:prstGeom prst="wedgeRoundRectCallout">
            <a:avLst>
              <a:gd name="adj1" fmla="val -36528"/>
              <a:gd name="adj2" fmla="val 66667"/>
              <a:gd name="adj3" fmla="val 16667"/>
            </a:avLst>
          </a:prstGeom>
          <a:solidFill>
            <a:srgbClr val="D7D3F1"/>
          </a:solidFill>
          <a:ln w="12700">
            <a:solidFill>
              <a:schemeClr val="folHlink"/>
            </a:solidFill>
            <a:miter lim="800000"/>
            <a:headEnd/>
            <a:tailEnd/>
          </a:ln>
        </p:spPr>
        <p:txBody>
          <a:bodyPr wrap="none" anchor="ctr"/>
          <a:lstStyle/>
          <a:p>
            <a:pPr algn="ctr"/>
            <a:endParaRPr lang="en-US" b="1"/>
          </a:p>
        </p:txBody>
      </p:sp>
      <p:sp>
        <p:nvSpPr>
          <p:cNvPr id="23557" name="Rectangle 5"/>
          <p:cNvSpPr>
            <a:spLocks noChangeArrowheads="1"/>
          </p:cNvSpPr>
          <p:nvPr/>
        </p:nvSpPr>
        <p:spPr bwMode="auto">
          <a:xfrm>
            <a:off x="2393951" y="3024189"/>
            <a:ext cx="2143125" cy="335989"/>
          </a:xfrm>
          <a:prstGeom prst="rect">
            <a:avLst/>
          </a:prstGeom>
          <a:noFill/>
          <a:ln w="12700">
            <a:noFill/>
            <a:miter lim="800000"/>
            <a:headEnd/>
            <a:tailEnd/>
          </a:ln>
        </p:spPr>
        <p:txBody>
          <a:bodyPr lIns="90488" tIns="44450" rIns="90488" bIns="44450">
            <a:spAutoFit/>
          </a:bodyPr>
          <a:lstStyle/>
          <a:p>
            <a:pPr algn="ctr" eaLnBrk="0" hangingPunct="0">
              <a:spcBef>
                <a:spcPct val="50000"/>
              </a:spcBef>
            </a:pPr>
            <a:r>
              <a:rPr lang="en-US" altLang="zh-TW" sz="1600" b="1" dirty="0"/>
              <a:t>Mean, </a:t>
            </a:r>
            <a:r>
              <a:rPr lang="en-US" altLang="zh-TW" sz="1600" b="1" dirty="0">
                <a:latin typeface="Symbol" pitchFamily="18" charset="2"/>
              </a:rPr>
              <a:t></a:t>
            </a:r>
            <a:r>
              <a:rPr lang="en-US" altLang="zh-TW" sz="1600" b="1" dirty="0"/>
              <a:t>, is unknown</a:t>
            </a:r>
            <a:endParaRPr lang="zh-CN" altLang="en-US" sz="1600" dirty="0">
              <a:ea typeface="SimSun" pitchFamily="2" charset="-122"/>
            </a:endParaRPr>
          </a:p>
        </p:txBody>
      </p:sp>
      <p:sp>
        <p:nvSpPr>
          <p:cNvPr id="23558" name="Rectangle 6"/>
          <p:cNvSpPr>
            <a:spLocks noChangeArrowheads="1"/>
          </p:cNvSpPr>
          <p:nvPr/>
        </p:nvSpPr>
        <p:spPr bwMode="auto">
          <a:xfrm>
            <a:off x="2367279" y="3607806"/>
            <a:ext cx="2143125" cy="520655"/>
          </a:xfrm>
          <a:prstGeom prst="rect">
            <a:avLst/>
          </a:prstGeom>
          <a:solidFill>
            <a:srgbClr val="FFFF66"/>
          </a:solidFill>
          <a:ln w="12700">
            <a:solidFill>
              <a:schemeClr val="folHlink"/>
            </a:solidFill>
            <a:miter lim="800000"/>
            <a:headEnd/>
            <a:tailEnd/>
          </a:ln>
        </p:spPr>
        <p:txBody>
          <a:bodyPr lIns="90488" tIns="44450" rIns="90488" bIns="44450">
            <a:spAutoFit/>
          </a:bodyPr>
          <a:lstStyle/>
          <a:p>
            <a:pPr algn="ctr" eaLnBrk="0" hangingPunct="0">
              <a:spcBef>
                <a:spcPct val="50000"/>
              </a:spcBef>
            </a:pPr>
            <a:r>
              <a:rPr lang="en-US" altLang="zh-TW" sz="2800" dirty="0">
                <a:solidFill>
                  <a:schemeClr val="folHlink"/>
                </a:solidFill>
                <a:latin typeface="Tahoma" pitchFamily="34" charset="0"/>
              </a:rPr>
              <a:t>Population</a:t>
            </a:r>
            <a:endParaRPr lang="en-US" altLang="zh-CN" sz="2800" dirty="0">
              <a:solidFill>
                <a:schemeClr val="folHlink"/>
              </a:solidFill>
              <a:latin typeface="Tahoma" pitchFamily="34" charset="0"/>
            </a:endParaRPr>
          </a:p>
        </p:txBody>
      </p:sp>
      <p:sp>
        <p:nvSpPr>
          <p:cNvPr id="23559" name="Rectangle 7"/>
          <p:cNvSpPr>
            <a:spLocks noChangeArrowheads="1"/>
          </p:cNvSpPr>
          <p:nvPr/>
        </p:nvSpPr>
        <p:spPr bwMode="auto">
          <a:xfrm>
            <a:off x="4149800" y="5059028"/>
            <a:ext cx="2403475" cy="397545"/>
          </a:xfrm>
          <a:prstGeom prst="rect">
            <a:avLst/>
          </a:prstGeom>
          <a:solidFill>
            <a:srgbClr val="FFFF66"/>
          </a:solidFill>
          <a:ln w="12700">
            <a:solidFill>
              <a:schemeClr val="folHlink"/>
            </a:solidFill>
            <a:miter lim="800000"/>
            <a:headEnd/>
            <a:tailEnd/>
          </a:ln>
        </p:spPr>
        <p:txBody>
          <a:bodyPr wrap="square" lIns="90488" tIns="44450" rIns="90488" bIns="44450">
            <a:spAutoFit/>
          </a:bodyPr>
          <a:lstStyle/>
          <a:p>
            <a:pPr algn="ctr" eaLnBrk="0" hangingPunct="0">
              <a:spcBef>
                <a:spcPct val="50000"/>
              </a:spcBef>
            </a:pPr>
            <a:r>
              <a:rPr lang="en-US" altLang="zh-TW" sz="2000" dirty="0">
                <a:solidFill>
                  <a:schemeClr val="folHlink"/>
                </a:solidFill>
                <a:latin typeface="Tahoma" pitchFamily="34" charset="0"/>
              </a:rPr>
              <a:t>Random Sample</a:t>
            </a:r>
            <a:endParaRPr lang="zh-CN" altLang="en-US" sz="2000" dirty="0">
              <a:solidFill>
                <a:schemeClr val="folHlink"/>
              </a:solidFill>
              <a:latin typeface="Tahoma" pitchFamily="34" charset="0"/>
              <a:ea typeface="SimSun" pitchFamily="2" charset="-122"/>
            </a:endParaRPr>
          </a:p>
        </p:txBody>
      </p:sp>
      <p:sp>
        <p:nvSpPr>
          <p:cNvPr id="427016" name="Oval 8"/>
          <p:cNvSpPr>
            <a:spLocks noChangeArrowheads="1"/>
          </p:cNvSpPr>
          <p:nvPr/>
        </p:nvSpPr>
        <p:spPr bwMode="auto">
          <a:xfrm>
            <a:off x="5256212" y="2825750"/>
            <a:ext cx="2133600" cy="1136650"/>
          </a:xfrm>
          <a:prstGeom prst="ellipse">
            <a:avLst/>
          </a:prstGeom>
          <a:solidFill>
            <a:srgbClr val="FFFF99"/>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23561" name="Oval 9"/>
          <p:cNvSpPr>
            <a:spLocks noChangeArrowheads="1"/>
          </p:cNvSpPr>
          <p:nvPr/>
        </p:nvSpPr>
        <p:spPr bwMode="auto">
          <a:xfrm>
            <a:off x="2443162" y="4197350"/>
            <a:ext cx="1587500" cy="977900"/>
          </a:xfrm>
          <a:prstGeom prst="ellipse">
            <a:avLst/>
          </a:prstGeom>
          <a:solidFill>
            <a:srgbClr val="FFFF99"/>
          </a:solidFill>
          <a:ln w="12700">
            <a:solidFill>
              <a:srgbClr val="000000"/>
            </a:solidFill>
            <a:round/>
            <a:headEnd/>
            <a:tailEnd/>
          </a:ln>
        </p:spPr>
        <p:txBody>
          <a:bodyPr wrap="none" anchor="ctr"/>
          <a:lstStyle/>
          <a:p>
            <a:endParaRPr lang="en-GB"/>
          </a:p>
        </p:txBody>
      </p:sp>
      <p:sp>
        <p:nvSpPr>
          <p:cNvPr id="23562" name="Rectangle 10"/>
          <p:cNvSpPr>
            <a:spLocks noChangeArrowheads="1"/>
          </p:cNvSpPr>
          <p:nvPr/>
        </p:nvSpPr>
        <p:spPr bwMode="auto">
          <a:xfrm>
            <a:off x="5256212" y="3200400"/>
            <a:ext cx="2254250" cy="348300"/>
          </a:xfrm>
          <a:prstGeom prst="rect">
            <a:avLst/>
          </a:prstGeom>
          <a:noFill/>
          <a:ln w="12700">
            <a:noFill/>
            <a:miter lim="800000"/>
            <a:headEnd/>
            <a:tailEnd/>
          </a:ln>
        </p:spPr>
        <p:txBody>
          <a:bodyPr wrap="square" lIns="90488" tIns="44450" rIns="90488" bIns="44450">
            <a:spAutoFit/>
          </a:bodyPr>
          <a:lstStyle/>
          <a:p>
            <a:pPr algn="ctr" eaLnBrk="0" hangingPunct="0">
              <a:lnSpc>
                <a:spcPct val="105000"/>
              </a:lnSpc>
              <a:spcBef>
                <a:spcPct val="50000"/>
              </a:spcBef>
            </a:pPr>
            <a:r>
              <a:rPr lang="en-US" altLang="zh-TW" sz="1600" b="1" dirty="0"/>
              <a:t>Close to $13,300</a:t>
            </a:r>
          </a:p>
        </p:txBody>
      </p:sp>
      <p:sp>
        <p:nvSpPr>
          <p:cNvPr id="427019" name="Oval 11"/>
          <p:cNvSpPr>
            <a:spLocks noChangeArrowheads="1"/>
          </p:cNvSpPr>
          <p:nvPr/>
        </p:nvSpPr>
        <p:spPr bwMode="auto">
          <a:xfrm>
            <a:off x="6253162" y="3968750"/>
            <a:ext cx="368300" cy="21590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sp>
        <p:nvSpPr>
          <p:cNvPr id="427020" name="Oval 12"/>
          <p:cNvSpPr>
            <a:spLocks noChangeArrowheads="1"/>
          </p:cNvSpPr>
          <p:nvPr/>
        </p:nvSpPr>
        <p:spPr bwMode="auto">
          <a:xfrm>
            <a:off x="6605587" y="4225925"/>
            <a:ext cx="273050" cy="158750"/>
          </a:xfrm>
          <a:prstGeom prst="ellipse">
            <a:avLst/>
          </a:prstGeom>
          <a:solidFill>
            <a:schemeClr val="accent1"/>
          </a:solidFill>
          <a:ln w="12700">
            <a:solidFill>
              <a:srgbClr val="000000"/>
            </a:solidFill>
            <a:round/>
            <a:headEnd/>
            <a:tailEnd/>
          </a:ln>
          <a:effectLst>
            <a:outerShdw dist="107763" dir="2700000" algn="ctr" rotWithShape="0">
              <a:srgbClr val="000000"/>
            </a:outerShdw>
          </a:effectLst>
        </p:spPr>
        <p:txBody>
          <a:bodyPr wrap="none" anchor="ctr"/>
          <a:lstStyle/>
          <a:p>
            <a:endParaRPr lang="en-GB"/>
          </a:p>
        </p:txBody>
      </p:sp>
      <p:grpSp>
        <p:nvGrpSpPr>
          <p:cNvPr id="2" name="Group 13"/>
          <p:cNvGrpSpPr>
            <a:grpSpLocks/>
          </p:cNvGrpSpPr>
          <p:nvPr/>
        </p:nvGrpSpPr>
        <p:grpSpPr bwMode="auto">
          <a:xfrm>
            <a:off x="3579812" y="4038600"/>
            <a:ext cx="2744788" cy="915988"/>
            <a:chOff x="1248" y="2592"/>
            <a:chExt cx="1729" cy="577"/>
          </a:xfrm>
        </p:grpSpPr>
        <p:sp>
          <p:nvSpPr>
            <p:cNvPr id="23625" name="Freeform 14"/>
            <p:cNvSpPr>
              <a:spLocks/>
            </p:cNvSpPr>
            <p:nvPr/>
          </p:nvSpPr>
          <p:spPr bwMode="auto">
            <a:xfrm>
              <a:off x="1248" y="2592"/>
              <a:ext cx="1729" cy="556"/>
            </a:xfrm>
            <a:custGeom>
              <a:avLst/>
              <a:gdLst>
                <a:gd name="T0" fmla="*/ 14 w 1729"/>
                <a:gd name="T1" fmla="*/ 381 h 556"/>
                <a:gd name="T2" fmla="*/ 161 w 1729"/>
                <a:gd name="T3" fmla="*/ 440 h 556"/>
                <a:gd name="T4" fmla="*/ 256 w 1729"/>
                <a:gd name="T5" fmla="*/ 471 h 556"/>
                <a:gd name="T6" fmla="*/ 357 w 1729"/>
                <a:gd name="T7" fmla="*/ 497 h 556"/>
                <a:gd name="T8" fmla="*/ 460 w 1729"/>
                <a:gd name="T9" fmla="*/ 516 h 556"/>
                <a:gd name="T10" fmla="*/ 570 w 1729"/>
                <a:gd name="T11" fmla="*/ 534 h 556"/>
                <a:gd name="T12" fmla="*/ 694 w 1729"/>
                <a:gd name="T13" fmla="*/ 546 h 556"/>
                <a:gd name="T14" fmla="*/ 853 w 1729"/>
                <a:gd name="T15" fmla="*/ 555 h 556"/>
                <a:gd name="T16" fmla="*/ 983 w 1729"/>
                <a:gd name="T17" fmla="*/ 553 h 556"/>
                <a:gd name="T18" fmla="*/ 1101 w 1729"/>
                <a:gd name="T19" fmla="*/ 541 h 556"/>
                <a:gd name="T20" fmla="*/ 1210 w 1729"/>
                <a:gd name="T21" fmla="*/ 521 h 556"/>
                <a:gd name="T22" fmla="*/ 1303 w 1729"/>
                <a:gd name="T23" fmla="*/ 496 h 556"/>
                <a:gd name="T24" fmla="*/ 1379 w 1729"/>
                <a:gd name="T25" fmla="*/ 457 h 556"/>
                <a:gd name="T26" fmla="*/ 1437 w 1729"/>
                <a:gd name="T27" fmla="*/ 401 h 556"/>
                <a:gd name="T28" fmla="*/ 1470 w 1729"/>
                <a:gd name="T29" fmla="*/ 341 h 556"/>
                <a:gd name="T30" fmla="*/ 1481 w 1729"/>
                <a:gd name="T31" fmla="*/ 301 h 556"/>
                <a:gd name="T32" fmla="*/ 1708 w 1729"/>
                <a:gd name="T33" fmla="*/ 409 h 556"/>
                <a:gd name="T34" fmla="*/ 1646 w 1729"/>
                <a:gd name="T35" fmla="*/ 342 h 556"/>
                <a:gd name="T36" fmla="*/ 1592 w 1729"/>
                <a:gd name="T37" fmla="*/ 273 h 556"/>
                <a:gd name="T38" fmla="*/ 1553 w 1729"/>
                <a:gd name="T39" fmla="*/ 206 h 556"/>
                <a:gd name="T40" fmla="*/ 1519 w 1729"/>
                <a:gd name="T41" fmla="*/ 139 h 556"/>
                <a:gd name="T42" fmla="*/ 1491 w 1729"/>
                <a:gd name="T43" fmla="*/ 48 h 556"/>
                <a:gd name="T44" fmla="*/ 1439 w 1729"/>
                <a:gd name="T45" fmla="*/ 11 h 556"/>
                <a:gd name="T46" fmla="*/ 1367 w 1729"/>
                <a:gd name="T47" fmla="*/ 33 h 556"/>
                <a:gd name="T48" fmla="*/ 1308 w 1729"/>
                <a:gd name="T49" fmla="*/ 43 h 556"/>
                <a:gd name="T50" fmla="*/ 1240 w 1729"/>
                <a:gd name="T51" fmla="*/ 43 h 556"/>
                <a:gd name="T52" fmla="*/ 1162 w 1729"/>
                <a:gd name="T53" fmla="*/ 39 h 556"/>
                <a:gd name="T54" fmla="*/ 1075 w 1729"/>
                <a:gd name="T55" fmla="*/ 23 h 556"/>
                <a:gd name="T56" fmla="*/ 1030 w 1729"/>
                <a:gd name="T57" fmla="*/ 56 h 556"/>
                <a:gd name="T58" fmla="*/ 1240 w 1729"/>
                <a:gd name="T59" fmla="*/ 180 h 556"/>
                <a:gd name="T60" fmla="*/ 1190 w 1729"/>
                <a:gd name="T61" fmla="*/ 248 h 556"/>
                <a:gd name="T62" fmla="*/ 1129 w 1729"/>
                <a:gd name="T63" fmla="*/ 304 h 556"/>
                <a:gd name="T64" fmla="*/ 1067 w 1729"/>
                <a:gd name="T65" fmla="*/ 346 h 556"/>
                <a:gd name="T66" fmla="*/ 983 w 1729"/>
                <a:gd name="T67" fmla="*/ 388 h 556"/>
                <a:gd name="T68" fmla="*/ 897 w 1729"/>
                <a:gd name="T69" fmla="*/ 415 h 556"/>
                <a:gd name="T70" fmla="*/ 805 w 1729"/>
                <a:gd name="T71" fmla="*/ 434 h 556"/>
                <a:gd name="T72" fmla="*/ 687 w 1729"/>
                <a:gd name="T73" fmla="*/ 443 h 556"/>
                <a:gd name="T74" fmla="*/ 569 w 1729"/>
                <a:gd name="T75" fmla="*/ 448 h 556"/>
                <a:gd name="T76" fmla="*/ 427 w 1729"/>
                <a:gd name="T77" fmla="*/ 448 h 556"/>
                <a:gd name="T78" fmla="*/ 307 w 1729"/>
                <a:gd name="T79" fmla="*/ 439 h 556"/>
                <a:gd name="T80" fmla="*/ 218 w 1729"/>
                <a:gd name="T81" fmla="*/ 421 h 556"/>
                <a:gd name="T82" fmla="*/ 134 w 1729"/>
                <a:gd name="T83" fmla="*/ 401 h 55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729"/>
                <a:gd name="T127" fmla="*/ 0 h 556"/>
                <a:gd name="T128" fmla="*/ 1729 w 1729"/>
                <a:gd name="T129" fmla="*/ 556 h 55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729" h="556">
                  <a:moveTo>
                    <a:pt x="0" y="356"/>
                  </a:moveTo>
                  <a:lnTo>
                    <a:pt x="14" y="381"/>
                  </a:lnTo>
                  <a:lnTo>
                    <a:pt x="102" y="419"/>
                  </a:lnTo>
                  <a:lnTo>
                    <a:pt x="161" y="440"/>
                  </a:lnTo>
                  <a:lnTo>
                    <a:pt x="210" y="454"/>
                  </a:lnTo>
                  <a:lnTo>
                    <a:pt x="256" y="471"/>
                  </a:lnTo>
                  <a:lnTo>
                    <a:pt x="307" y="484"/>
                  </a:lnTo>
                  <a:lnTo>
                    <a:pt x="357" y="497"/>
                  </a:lnTo>
                  <a:lnTo>
                    <a:pt x="412" y="509"/>
                  </a:lnTo>
                  <a:lnTo>
                    <a:pt x="460" y="516"/>
                  </a:lnTo>
                  <a:lnTo>
                    <a:pt x="506" y="525"/>
                  </a:lnTo>
                  <a:lnTo>
                    <a:pt x="570" y="534"/>
                  </a:lnTo>
                  <a:lnTo>
                    <a:pt x="625" y="541"/>
                  </a:lnTo>
                  <a:lnTo>
                    <a:pt x="694" y="546"/>
                  </a:lnTo>
                  <a:lnTo>
                    <a:pt x="783" y="554"/>
                  </a:lnTo>
                  <a:lnTo>
                    <a:pt x="853" y="555"/>
                  </a:lnTo>
                  <a:lnTo>
                    <a:pt x="905" y="554"/>
                  </a:lnTo>
                  <a:lnTo>
                    <a:pt x="983" y="553"/>
                  </a:lnTo>
                  <a:lnTo>
                    <a:pt x="1046" y="549"/>
                  </a:lnTo>
                  <a:lnTo>
                    <a:pt x="1101" y="541"/>
                  </a:lnTo>
                  <a:lnTo>
                    <a:pt x="1159" y="535"/>
                  </a:lnTo>
                  <a:lnTo>
                    <a:pt x="1210" y="521"/>
                  </a:lnTo>
                  <a:lnTo>
                    <a:pt x="1261" y="511"/>
                  </a:lnTo>
                  <a:lnTo>
                    <a:pt x="1303" y="496"/>
                  </a:lnTo>
                  <a:lnTo>
                    <a:pt x="1342" y="477"/>
                  </a:lnTo>
                  <a:lnTo>
                    <a:pt x="1379" y="457"/>
                  </a:lnTo>
                  <a:lnTo>
                    <a:pt x="1412" y="432"/>
                  </a:lnTo>
                  <a:lnTo>
                    <a:pt x="1437" y="401"/>
                  </a:lnTo>
                  <a:lnTo>
                    <a:pt x="1455" y="375"/>
                  </a:lnTo>
                  <a:lnTo>
                    <a:pt x="1470" y="341"/>
                  </a:lnTo>
                  <a:lnTo>
                    <a:pt x="1478" y="317"/>
                  </a:lnTo>
                  <a:lnTo>
                    <a:pt x="1481" y="301"/>
                  </a:lnTo>
                  <a:lnTo>
                    <a:pt x="1728" y="442"/>
                  </a:lnTo>
                  <a:lnTo>
                    <a:pt x="1708" y="409"/>
                  </a:lnTo>
                  <a:lnTo>
                    <a:pt x="1676" y="375"/>
                  </a:lnTo>
                  <a:lnTo>
                    <a:pt x="1646" y="342"/>
                  </a:lnTo>
                  <a:lnTo>
                    <a:pt x="1622" y="308"/>
                  </a:lnTo>
                  <a:lnTo>
                    <a:pt x="1592" y="273"/>
                  </a:lnTo>
                  <a:lnTo>
                    <a:pt x="1574" y="237"/>
                  </a:lnTo>
                  <a:lnTo>
                    <a:pt x="1553" y="206"/>
                  </a:lnTo>
                  <a:lnTo>
                    <a:pt x="1533" y="172"/>
                  </a:lnTo>
                  <a:lnTo>
                    <a:pt x="1519" y="139"/>
                  </a:lnTo>
                  <a:lnTo>
                    <a:pt x="1500" y="94"/>
                  </a:lnTo>
                  <a:lnTo>
                    <a:pt x="1491" y="48"/>
                  </a:lnTo>
                  <a:lnTo>
                    <a:pt x="1468" y="0"/>
                  </a:lnTo>
                  <a:lnTo>
                    <a:pt x="1439" y="11"/>
                  </a:lnTo>
                  <a:lnTo>
                    <a:pt x="1405" y="23"/>
                  </a:lnTo>
                  <a:lnTo>
                    <a:pt x="1367" y="33"/>
                  </a:lnTo>
                  <a:lnTo>
                    <a:pt x="1330" y="40"/>
                  </a:lnTo>
                  <a:lnTo>
                    <a:pt x="1308" y="43"/>
                  </a:lnTo>
                  <a:lnTo>
                    <a:pt x="1278" y="43"/>
                  </a:lnTo>
                  <a:lnTo>
                    <a:pt x="1240" y="43"/>
                  </a:lnTo>
                  <a:lnTo>
                    <a:pt x="1201" y="40"/>
                  </a:lnTo>
                  <a:lnTo>
                    <a:pt x="1162" y="39"/>
                  </a:lnTo>
                  <a:lnTo>
                    <a:pt x="1120" y="30"/>
                  </a:lnTo>
                  <a:lnTo>
                    <a:pt x="1075" y="23"/>
                  </a:lnTo>
                  <a:lnTo>
                    <a:pt x="1004" y="7"/>
                  </a:lnTo>
                  <a:lnTo>
                    <a:pt x="1030" y="56"/>
                  </a:lnTo>
                  <a:lnTo>
                    <a:pt x="1242" y="167"/>
                  </a:lnTo>
                  <a:lnTo>
                    <a:pt x="1240" y="180"/>
                  </a:lnTo>
                  <a:lnTo>
                    <a:pt x="1209" y="218"/>
                  </a:lnTo>
                  <a:lnTo>
                    <a:pt x="1190" y="248"/>
                  </a:lnTo>
                  <a:lnTo>
                    <a:pt x="1154" y="285"/>
                  </a:lnTo>
                  <a:lnTo>
                    <a:pt x="1129" y="304"/>
                  </a:lnTo>
                  <a:lnTo>
                    <a:pt x="1104" y="323"/>
                  </a:lnTo>
                  <a:lnTo>
                    <a:pt x="1067" y="346"/>
                  </a:lnTo>
                  <a:lnTo>
                    <a:pt x="1033" y="370"/>
                  </a:lnTo>
                  <a:lnTo>
                    <a:pt x="983" y="388"/>
                  </a:lnTo>
                  <a:lnTo>
                    <a:pt x="944" y="402"/>
                  </a:lnTo>
                  <a:lnTo>
                    <a:pt x="897" y="415"/>
                  </a:lnTo>
                  <a:lnTo>
                    <a:pt x="846" y="429"/>
                  </a:lnTo>
                  <a:lnTo>
                    <a:pt x="805" y="434"/>
                  </a:lnTo>
                  <a:lnTo>
                    <a:pt x="745" y="441"/>
                  </a:lnTo>
                  <a:lnTo>
                    <a:pt x="687" y="443"/>
                  </a:lnTo>
                  <a:lnTo>
                    <a:pt x="630" y="448"/>
                  </a:lnTo>
                  <a:lnTo>
                    <a:pt x="569" y="448"/>
                  </a:lnTo>
                  <a:lnTo>
                    <a:pt x="495" y="448"/>
                  </a:lnTo>
                  <a:lnTo>
                    <a:pt x="427" y="448"/>
                  </a:lnTo>
                  <a:lnTo>
                    <a:pt x="355" y="442"/>
                  </a:lnTo>
                  <a:lnTo>
                    <a:pt x="307" y="439"/>
                  </a:lnTo>
                  <a:lnTo>
                    <a:pt x="259" y="430"/>
                  </a:lnTo>
                  <a:lnTo>
                    <a:pt x="218" y="421"/>
                  </a:lnTo>
                  <a:lnTo>
                    <a:pt x="173" y="412"/>
                  </a:lnTo>
                  <a:lnTo>
                    <a:pt x="134" y="401"/>
                  </a:lnTo>
                  <a:lnTo>
                    <a:pt x="0" y="356"/>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sp>
          <p:nvSpPr>
            <p:cNvPr id="23626" name="Freeform 15"/>
            <p:cNvSpPr>
              <a:spLocks/>
            </p:cNvSpPr>
            <p:nvPr/>
          </p:nvSpPr>
          <p:spPr bwMode="auto">
            <a:xfrm>
              <a:off x="1258" y="2643"/>
              <a:ext cx="1718" cy="526"/>
            </a:xfrm>
            <a:custGeom>
              <a:avLst/>
              <a:gdLst>
                <a:gd name="T0" fmla="*/ 112 w 1718"/>
                <a:gd name="T1" fmla="*/ 387 h 526"/>
                <a:gd name="T2" fmla="*/ 207 w 1718"/>
                <a:gd name="T3" fmla="*/ 421 h 526"/>
                <a:gd name="T4" fmla="*/ 304 w 1718"/>
                <a:gd name="T5" fmla="*/ 451 h 526"/>
                <a:gd name="T6" fmla="*/ 411 w 1718"/>
                <a:gd name="T7" fmla="*/ 477 h 526"/>
                <a:gd name="T8" fmla="*/ 506 w 1718"/>
                <a:gd name="T9" fmla="*/ 498 h 526"/>
                <a:gd name="T10" fmla="*/ 626 w 1718"/>
                <a:gd name="T11" fmla="*/ 511 h 526"/>
                <a:gd name="T12" fmla="*/ 784 w 1718"/>
                <a:gd name="T13" fmla="*/ 523 h 526"/>
                <a:gd name="T14" fmla="*/ 911 w 1718"/>
                <a:gd name="T15" fmla="*/ 525 h 526"/>
                <a:gd name="T16" fmla="*/ 1044 w 1718"/>
                <a:gd name="T17" fmla="*/ 520 h 526"/>
                <a:gd name="T18" fmla="*/ 1162 w 1718"/>
                <a:gd name="T19" fmla="*/ 508 h 526"/>
                <a:gd name="T20" fmla="*/ 1263 w 1718"/>
                <a:gd name="T21" fmla="*/ 485 h 526"/>
                <a:gd name="T22" fmla="*/ 1346 w 1718"/>
                <a:gd name="T23" fmla="*/ 454 h 526"/>
                <a:gd name="T24" fmla="*/ 1420 w 1718"/>
                <a:gd name="T25" fmla="*/ 412 h 526"/>
                <a:gd name="T26" fmla="*/ 1460 w 1718"/>
                <a:gd name="T27" fmla="*/ 358 h 526"/>
                <a:gd name="T28" fmla="*/ 1488 w 1718"/>
                <a:gd name="T29" fmla="*/ 304 h 526"/>
                <a:gd name="T30" fmla="*/ 1717 w 1718"/>
                <a:gd name="T31" fmla="*/ 393 h 526"/>
                <a:gd name="T32" fmla="*/ 1656 w 1718"/>
                <a:gd name="T33" fmla="*/ 328 h 526"/>
                <a:gd name="T34" fmla="*/ 1607 w 1718"/>
                <a:gd name="T35" fmla="*/ 263 h 526"/>
                <a:gd name="T36" fmla="*/ 1566 w 1718"/>
                <a:gd name="T37" fmla="*/ 200 h 526"/>
                <a:gd name="T38" fmla="*/ 1532 w 1718"/>
                <a:gd name="T39" fmla="*/ 133 h 526"/>
                <a:gd name="T40" fmla="*/ 1500 w 1718"/>
                <a:gd name="T41" fmla="*/ 56 h 526"/>
                <a:gd name="T42" fmla="*/ 1483 w 1718"/>
                <a:gd name="T43" fmla="*/ 0 h 526"/>
                <a:gd name="T44" fmla="*/ 1421 w 1718"/>
                <a:gd name="T45" fmla="*/ 25 h 526"/>
                <a:gd name="T46" fmla="*/ 1348 w 1718"/>
                <a:gd name="T47" fmla="*/ 40 h 526"/>
                <a:gd name="T48" fmla="*/ 1297 w 1718"/>
                <a:gd name="T49" fmla="*/ 43 h 526"/>
                <a:gd name="T50" fmla="*/ 1217 w 1718"/>
                <a:gd name="T51" fmla="*/ 40 h 526"/>
                <a:gd name="T52" fmla="*/ 1136 w 1718"/>
                <a:gd name="T53" fmla="*/ 30 h 526"/>
                <a:gd name="T54" fmla="*/ 1020 w 1718"/>
                <a:gd name="T55" fmla="*/ 7 h 526"/>
                <a:gd name="T56" fmla="*/ 1250 w 1718"/>
                <a:gd name="T57" fmla="*/ 173 h 526"/>
                <a:gd name="T58" fmla="*/ 1200 w 1718"/>
                <a:gd name="T59" fmla="*/ 237 h 526"/>
                <a:gd name="T60" fmla="*/ 1134 w 1718"/>
                <a:gd name="T61" fmla="*/ 290 h 526"/>
                <a:gd name="T62" fmla="*/ 1075 w 1718"/>
                <a:gd name="T63" fmla="*/ 329 h 526"/>
                <a:gd name="T64" fmla="*/ 991 w 1718"/>
                <a:gd name="T65" fmla="*/ 369 h 526"/>
                <a:gd name="T66" fmla="*/ 899 w 1718"/>
                <a:gd name="T67" fmla="*/ 393 h 526"/>
                <a:gd name="T68" fmla="*/ 808 w 1718"/>
                <a:gd name="T69" fmla="*/ 410 h 526"/>
                <a:gd name="T70" fmla="*/ 689 w 1718"/>
                <a:gd name="T71" fmla="*/ 418 h 526"/>
                <a:gd name="T72" fmla="*/ 571 w 1718"/>
                <a:gd name="T73" fmla="*/ 422 h 526"/>
                <a:gd name="T74" fmla="*/ 428 w 1718"/>
                <a:gd name="T75" fmla="*/ 422 h 526"/>
                <a:gd name="T76" fmla="*/ 309 w 1718"/>
                <a:gd name="T77" fmla="*/ 411 h 526"/>
                <a:gd name="T78" fmla="*/ 217 w 1718"/>
                <a:gd name="T79" fmla="*/ 395 h 526"/>
                <a:gd name="T80" fmla="*/ 137 w 1718"/>
                <a:gd name="T81" fmla="*/ 374 h 5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718"/>
                <a:gd name="T124" fmla="*/ 0 h 526"/>
                <a:gd name="T125" fmla="*/ 1718 w 1718"/>
                <a:gd name="T126" fmla="*/ 526 h 52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718" h="526">
                  <a:moveTo>
                    <a:pt x="0" y="330"/>
                  </a:moveTo>
                  <a:lnTo>
                    <a:pt x="112" y="387"/>
                  </a:lnTo>
                  <a:lnTo>
                    <a:pt x="154" y="403"/>
                  </a:lnTo>
                  <a:lnTo>
                    <a:pt x="207" y="421"/>
                  </a:lnTo>
                  <a:lnTo>
                    <a:pt x="251" y="434"/>
                  </a:lnTo>
                  <a:lnTo>
                    <a:pt x="304" y="451"/>
                  </a:lnTo>
                  <a:lnTo>
                    <a:pt x="352" y="464"/>
                  </a:lnTo>
                  <a:lnTo>
                    <a:pt x="411" y="477"/>
                  </a:lnTo>
                  <a:lnTo>
                    <a:pt x="461" y="486"/>
                  </a:lnTo>
                  <a:lnTo>
                    <a:pt x="506" y="498"/>
                  </a:lnTo>
                  <a:lnTo>
                    <a:pt x="568" y="504"/>
                  </a:lnTo>
                  <a:lnTo>
                    <a:pt x="626" y="511"/>
                  </a:lnTo>
                  <a:lnTo>
                    <a:pt x="692" y="516"/>
                  </a:lnTo>
                  <a:lnTo>
                    <a:pt x="784" y="523"/>
                  </a:lnTo>
                  <a:lnTo>
                    <a:pt x="851" y="525"/>
                  </a:lnTo>
                  <a:lnTo>
                    <a:pt x="911" y="525"/>
                  </a:lnTo>
                  <a:lnTo>
                    <a:pt x="988" y="523"/>
                  </a:lnTo>
                  <a:lnTo>
                    <a:pt x="1044" y="520"/>
                  </a:lnTo>
                  <a:lnTo>
                    <a:pt x="1100" y="514"/>
                  </a:lnTo>
                  <a:lnTo>
                    <a:pt x="1162" y="508"/>
                  </a:lnTo>
                  <a:lnTo>
                    <a:pt x="1215" y="496"/>
                  </a:lnTo>
                  <a:lnTo>
                    <a:pt x="1263" y="485"/>
                  </a:lnTo>
                  <a:lnTo>
                    <a:pt x="1310" y="470"/>
                  </a:lnTo>
                  <a:lnTo>
                    <a:pt x="1346" y="454"/>
                  </a:lnTo>
                  <a:lnTo>
                    <a:pt x="1384" y="434"/>
                  </a:lnTo>
                  <a:lnTo>
                    <a:pt x="1420" y="412"/>
                  </a:lnTo>
                  <a:lnTo>
                    <a:pt x="1445" y="383"/>
                  </a:lnTo>
                  <a:lnTo>
                    <a:pt x="1460" y="358"/>
                  </a:lnTo>
                  <a:lnTo>
                    <a:pt x="1481" y="327"/>
                  </a:lnTo>
                  <a:lnTo>
                    <a:pt x="1488" y="304"/>
                  </a:lnTo>
                  <a:lnTo>
                    <a:pt x="1503" y="271"/>
                  </a:lnTo>
                  <a:lnTo>
                    <a:pt x="1717" y="393"/>
                  </a:lnTo>
                  <a:lnTo>
                    <a:pt x="1684" y="359"/>
                  </a:lnTo>
                  <a:lnTo>
                    <a:pt x="1656" y="328"/>
                  </a:lnTo>
                  <a:lnTo>
                    <a:pt x="1630" y="297"/>
                  </a:lnTo>
                  <a:lnTo>
                    <a:pt x="1607" y="263"/>
                  </a:lnTo>
                  <a:lnTo>
                    <a:pt x="1583" y="230"/>
                  </a:lnTo>
                  <a:lnTo>
                    <a:pt x="1566" y="200"/>
                  </a:lnTo>
                  <a:lnTo>
                    <a:pt x="1547" y="166"/>
                  </a:lnTo>
                  <a:lnTo>
                    <a:pt x="1532" y="133"/>
                  </a:lnTo>
                  <a:lnTo>
                    <a:pt x="1513" y="92"/>
                  </a:lnTo>
                  <a:lnTo>
                    <a:pt x="1500" y="56"/>
                  </a:lnTo>
                  <a:lnTo>
                    <a:pt x="1494" y="32"/>
                  </a:lnTo>
                  <a:lnTo>
                    <a:pt x="1483" y="0"/>
                  </a:lnTo>
                  <a:lnTo>
                    <a:pt x="1454" y="12"/>
                  </a:lnTo>
                  <a:lnTo>
                    <a:pt x="1421" y="25"/>
                  </a:lnTo>
                  <a:lnTo>
                    <a:pt x="1384" y="33"/>
                  </a:lnTo>
                  <a:lnTo>
                    <a:pt x="1348" y="40"/>
                  </a:lnTo>
                  <a:lnTo>
                    <a:pt x="1321" y="42"/>
                  </a:lnTo>
                  <a:lnTo>
                    <a:pt x="1297" y="43"/>
                  </a:lnTo>
                  <a:lnTo>
                    <a:pt x="1259" y="43"/>
                  </a:lnTo>
                  <a:lnTo>
                    <a:pt x="1217" y="40"/>
                  </a:lnTo>
                  <a:lnTo>
                    <a:pt x="1182" y="38"/>
                  </a:lnTo>
                  <a:lnTo>
                    <a:pt x="1136" y="30"/>
                  </a:lnTo>
                  <a:lnTo>
                    <a:pt x="1091" y="24"/>
                  </a:lnTo>
                  <a:lnTo>
                    <a:pt x="1020" y="7"/>
                  </a:lnTo>
                  <a:lnTo>
                    <a:pt x="1269" y="142"/>
                  </a:lnTo>
                  <a:lnTo>
                    <a:pt x="1250" y="173"/>
                  </a:lnTo>
                  <a:lnTo>
                    <a:pt x="1223" y="208"/>
                  </a:lnTo>
                  <a:lnTo>
                    <a:pt x="1200" y="237"/>
                  </a:lnTo>
                  <a:lnTo>
                    <a:pt x="1160" y="272"/>
                  </a:lnTo>
                  <a:lnTo>
                    <a:pt x="1134" y="290"/>
                  </a:lnTo>
                  <a:lnTo>
                    <a:pt x="1109" y="308"/>
                  </a:lnTo>
                  <a:lnTo>
                    <a:pt x="1075" y="329"/>
                  </a:lnTo>
                  <a:lnTo>
                    <a:pt x="1037" y="350"/>
                  </a:lnTo>
                  <a:lnTo>
                    <a:pt x="991" y="369"/>
                  </a:lnTo>
                  <a:lnTo>
                    <a:pt x="947" y="381"/>
                  </a:lnTo>
                  <a:lnTo>
                    <a:pt x="899" y="393"/>
                  </a:lnTo>
                  <a:lnTo>
                    <a:pt x="848" y="406"/>
                  </a:lnTo>
                  <a:lnTo>
                    <a:pt x="808" y="410"/>
                  </a:lnTo>
                  <a:lnTo>
                    <a:pt x="748" y="415"/>
                  </a:lnTo>
                  <a:lnTo>
                    <a:pt x="689" y="418"/>
                  </a:lnTo>
                  <a:lnTo>
                    <a:pt x="636" y="421"/>
                  </a:lnTo>
                  <a:lnTo>
                    <a:pt x="571" y="422"/>
                  </a:lnTo>
                  <a:lnTo>
                    <a:pt x="498" y="422"/>
                  </a:lnTo>
                  <a:lnTo>
                    <a:pt x="428" y="422"/>
                  </a:lnTo>
                  <a:lnTo>
                    <a:pt x="357" y="414"/>
                  </a:lnTo>
                  <a:lnTo>
                    <a:pt x="309" y="411"/>
                  </a:lnTo>
                  <a:lnTo>
                    <a:pt x="260" y="404"/>
                  </a:lnTo>
                  <a:lnTo>
                    <a:pt x="217" y="395"/>
                  </a:lnTo>
                  <a:lnTo>
                    <a:pt x="174" y="387"/>
                  </a:lnTo>
                  <a:lnTo>
                    <a:pt x="137" y="374"/>
                  </a:lnTo>
                  <a:lnTo>
                    <a:pt x="0" y="330"/>
                  </a:lnTo>
                </a:path>
              </a:pathLst>
            </a:custGeom>
            <a:gradFill rotWithShape="0">
              <a:gsLst>
                <a:gs pos="0">
                  <a:srgbClr val="00DFCA"/>
                </a:gs>
                <a:gs pos="100000">
                  <a:srgbClr val="00C8B5"/>
                </a:gs>
              </a:gsLst>
              <a:path path="rect">
                <a:fillToRect l="100000" b="100000"/>
              </a:path>
            </a:gradFill>
            <a:ln w="12700" cap="rnd">
              <a:solidFill>
                <a:srgbClr val="772655"/>
              </a:solidFill>
              <a:round/>
              <a:headEnd/>
              <a:tailEnd/>
            </a:ln>
          </p:spPr>
          <p:txBody>
            <a:bodyPr/>
            <a:lstStyle/>
            <a:p>
              <a:endParaRPr lang="en-GB"/>
            </a:p>
          </p:txBody>
        </p:sp>
      </p:grpSp>
      <p:grpSp>
        <p:nvGrpSpPr>
          <p:cNvPr id="3" name="Group 16"/>
          <p:cNvGrpSpPr>
            <a:grpSpLocks/>
          </p:cNvGrpSpPr>
          <p:nvPr/>
        </p:nvGrpSpPr>
        <p:grpSpPr bwMode="auto">
          <a:xfrm>
            <a:off x="7018337" y="3897314"/>
            <a:ext cx="1201738" cy="2562225"/>
            <a:chOff x="3462" y="2455"/>
            <a:chExt cx="757" cy="1614"/>
          </a:xfrm>
        </p:grpSpPr>
        <p:grpSp>
          <p:nvGrpSpPr>
            <p:cNvPr id="4" name="Group 17"/>
            <p:cNvGrpSpPr>
              <a:grpSpLocks/>
            </p:cNvGrpSpPr>
            <p:nvPr/>
          </p:nvGrpSpPr>
          <p:grpSpPr bwMode="auto">
            <a:xfrm>
              <a:off x="3462" y="3447"/>
              <a:ext cx="709" cy="622"/>
              <a:chOff x="3462" y="3447"/>
              <a:chExt cx="709" cy="622"/>
            </a:xfrm>
          </p:grpSpPr>
          <p:grpSp>
            <p:nvGrpSpPr>
              <p:cNvPr id="5" name="Group 18"/>
              <p:cNvGrpSpPr>
                <a:grpSpLocks/>
              </p:cNvGrpSpPr>
              <p:nvPr/>
            </p:nvGrpSpPr>
            <p:grpSpPr bwMode="auto">
              <a:xfrm>
                <a:off x="3462" y="3447"/>
                <a:ext cx="709" cy="622"/>
                <a:chOff x="3462" y="3447"/>
                <a:chExt cx="709" cy="622"/>
              </a:xfrm>
            </p:grpSpPr>
            <p:grpSp>
              <p:nvGrpSpPr>
                <p:cNvPr id="6" name="Group 19"/>
                <p:cNvGrpSpPr>
                  <a:grpSpLocks/>
                </p:cNvGrpSpPr>
                <p:nvPr/>
              </p:nvGrpSpPr>
              <p:grpSpPr bwMode="auto">
                <a:xfrm>
                  <a:off x="3462" y="3447"/>
                  <a:ext cx="709" cy="622"/>
                  <a:chOff x="3462" y="3447"/>
                  <a:chExt cx="709" cy="622"/>
                </a:xfrm>
              </p:grpSpPr>
              <p:sp>
                <p:nvSpPr>
                  <p:cNvPr id="23615" name="Freeform 20"/>
                  <p:cNvSpPr>
                    <a:spLocks/>
                  </p:cNvSpPr>
                  <p:nvPr/>
                </p:nvSpPr>
                <p:spPr bwMode="auto">
                  <a:xfrm>
                    <a:off x="3462" y="3447"/>
                    <a:ext cx="709" cy="622"/>
                  </a:xfrm>
                  <a:custGeom>
                    <a:avLst/>
                    <a:gdLst>
                      <a:gd name="T0" fmla="*/ 244 w 709"/>
                      <a:gd name="T1" fmla="*/ 56 h 622"/>
                      <a:gd name="T2" fmla="*/ 200 w 709"/>
                      <a:gd name="T3" fmla="*/ 51 h 622"/>
                      <a:gd name="T4" fmla="*/ 137 w 709"/>
                      <a:gd name="T5" fmla="*/ 76 h 622"/>
                      <a:gd name="T6" fmla="*/ 95 w 709"/>
                      <a:gd name="T7" fmla="*/ 102 h 622"/>
                      <a:gd name="T8" fmla="*/ 66 w 709"/>
                      <a:gd name="T9" fmla="*/ 141 h 622"/>
                      <a:gd name="T10" fmla="*/ 63 w 709"/>
                      <a:gd name="T11" fmla="*/ 174 h 622"/>
                      <a:gd name="T12" fmla="*/ 61 w 709"/>
                      <a:gd name="T13" fmla="*/ 222 h 622"/>
                      <a:gd name="T14" fmla="*/ 38 w 709"/>
                      <a:gd name="T15" fmla="*/ 247 h 622"/>
                      <a:gd name="T16" fmla="*/ 31 w 709"/>
                      <a:gd name="T17" fmla="*/ 281 h 622"/>
                      <a:gd name="T18" fmla="*/ 43 w 709"/>
                      <a:gd name="T19" fmla="*/ 314 h 622"/>
                      <a:gd name="T20" fmla="*/ 36 w 709"/>
                      <a:gd name="T21" fmla="*/ 339 h 622"/>
                      <a:gd name="T22" fmla="*/ 17 w 709"/>
                      <a:gd name="T23" fmla="*/ 365 h 622"/>
                      <a:gd name="T24" fmla="*/ 13 w 709"/>
                      <a:gd name="T25" fmla="*/ 400 h 622"/>
                      <a:gd name="T26" fmla="*/ 2 w 709"/>
                      <a:gd name="T27" fmla="*/ 441 h 622"/>
                      <a:gd name="T28" fmla="*/ 6 w 709"/>
                      <a:gd name="T29" fmla="*/ 481 h 622"/>
                      <a:gd name="T30" fmla="*/ 31 w 709"/>
                      <a:gd name="T31" fmla="*/ 499 h 622"/>
                      <a:gd name="T32" fmla="*/ 75 w 709"/>
                      <a:gd name="T33" fmla="*/ 499 h 622"/>
                      <a:gd name="T34" fmla="*/ 95 w 709"/>
                      <a:gd name="T35" fmla="*/ 511 h 622"/>
                      <a:gd name="T36" fmla="*/ 90 w 709"/>
                      <a:gd name="T37" fmla="*/ 544 h 622"/>
                      <a:gd name="T38" fmla="*/ 67 w 709"/>
                      <a:gd name="T39" fmla="*/ 577 h 622"/>
                      <a:gd name="T40" fmla="*/ 63 w 709"/>
                      <a:gd name="T41" fmla="*/ 603 h 622"/>
                      <a:gd name="T42" fmla="*/ 80 w 709"/>
                      <a:gd name="T43" fmla="*/ 621 h 622"/>
                      <a:gd name="T44" fmla="*/ 107 w 709"/>
                      <a:gd name="T45" fmla="*/ 621 h 622"/>
                      <a:gd name="T46" fmla="*/ 144 w 709"/>
                      <a:gd name="T47" fmla="*/ 607 h 622"/>
                      <a:gd name="T48" fmla="*/ 194 w 709"/>
                      <a:gd name="T49" fmla="*/ 594 h 622"/>
                      <a:gd name="T50" fmla="*/ 250 w 709"/>
                      <a:gd name="T51" fmla="*/ 591 h 622"/>
                      <a:gd name="T52" fmla="*/ 291 w 709"/>
                      <a:gd name="T53" fmla="*/ 600 h 622"/>
                      <a:gd name="T54" fmla="*/ 346 w 709"/>
                      <a:gd name="T55" fmla="*/ 607 h 622"/>
                      <a:gd name="T56" fmla="*/ 393 w 709"/>
                      <a:gd name="T57" fmla="*/ 598 h 622"/>
                      <a:gd name="T58" fmla="*/ 452 w 709"/>
                      <a:gd name="T59" fmla="*/ 598 h 622"/>
                      <a:gd name="T60" fmla="*/ 506 w 709"/>
                      <a:gd name="T61" fmla="*/ 604 h 622"/>
                      <a:gd name="T62" fmla="*/ 541 w 709"/>
                      <a:gd name="T63" fmla="*/ 589 h 622"/>
                      <a:gd name="T64" fmla="*/ 581 w 709"/>
                      <a:gd name="T65" fmla="*/ 577 h 622"/>
                      <a:gd name="T66" fmla="*/ 635 w 709"/>
                      <a:gd name="T67" fmla="*/ 578 h 622"/>
                      <a:gd name="T68" fmla="*/ 678 w 709"/>
                      <a:gd name="T69" fmla="*/ 574 h 622"/>
                      <a:gd name="T70" fmla="*/ 708 w 709"/>
                      <a:gd name="T71" fmla="*/ 552 h 622"/>
                      <a:gd name="T72" fmla="*/ 691 w 709"/>
                      <a:gd name="T73" fmla="*/ 457 h 622"/>
                      <a:gd name="T74" fmla="*/ 703 w 709"/>
                      <a:gd name="T75" fmla="*/ 428 h 622"/>
                      <a:gd name="T76" fmla="*/ 686 w 709"/>
                      <a:gd name="T77" fmla="*/ 398 h 622"/>
                      <a:gd name="T78" fmla="*/ 676 w 709"/>
                      <a:gd name="T79" fmla="*/ 369 h 622"/>
                      <a:gd name="T80" fmla="*/ 672 w 709"/>
                      <a:gd name="T81" fmla="*/ 335 h 622"/>
                      <a:gd name="T82" fmla="*/ 673 w 709"/>
                      <a:gd name="T83" fmla="*/ 305 h 622"/>
                      <a:gd name="T84" fmla="*/ 665 w 709"/>
                      <a:gd name="T85" fmla="*/ 277 h 622"/>
                      <a:gd name="T86" fmla="*/ 674 w 709"/>
                      <a:gd name="T87" fmla="*/ 235 h 622"/>
                      <a:gd name="T88" fmla="*/ 673 w 709"/>
                      <a:gd name="T89" fmla="*/ 186 h 622"/>
                      <a:gd name="T90" fmla="*/ 662 w 709"/>
                      <a:gd name="T91" fmla="*/ 142 h 622"/>
                      <a:gd name="T92" fmla="*/ 642 w 709"/>
                      <a:gd name="T93" fmla="*/ 109 h 622"/>
                      <a:gd name="T94" fmla="*/ 574 w 709"/>
                      <a:gd name="T95" fmla="*/ 72 h 622"/>
                      <a:gd name="T96" fmla="*/ 440 w 709"/>
                      <a:gd name="T97" fmla="*/ 45 h 62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709"/>
                      <a:gd name="T148" fmla="*/ 0 h 622"/>
                      <a:gd name="T149" fmla="*/ 709 w 709"/>
                      <a:gd name="T150" fmla="*/ 622 h 62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709" h="622">
                        <a:moveTo>
                          <a:pt x="327" y="0"/>
                        </a:moveTo>
                        <a:lnTo>
                          <a:pt x="244" y="56"/>
                        </a:lnTo>
                        <a:lnTo>
                          <a:pt x="229" y="54"/>
                        </a:lnTo>
                        <a:lnTo>
                          <a:pt x="200" y="51"/>
                        </a:lnTo>
                        <a:lnTo>
                          <a:pt x="171" y="60"/>
                        </a:lnTo>
                        <a:lnTo>
                          <a:pt x="137" y="76"/>
                        </a:lnTo>
                        <a:lnTo>
                          <a:pt x="112" y="90"/>
                        </a:lnTo>
                        <a:lnTo>
                          <a:pt x="95" y="102"/>
                        </a:lnTo>
                        <a:lnTo>
                          <a:pt x="78" y="122"/>
                        </a:lnTo>
                        <a:lnTo>
                          <a:pt x="66" y="141"/>
                        </a:lnTo>
                        <a:lnTo>
                          <a:pt x="61" y="154"/>
                        </a:lnTo>
                        <a:lnTo>
                          <a:pt x="63" y="174"/>
                        </a:lnTo>
                        <a:lnTo>
                          <a:pt x="65" y="203"/>
                        </a:lnTo>
                        <a:lnTo>
                          <a:pt x="61" y="222"/>
                        </a:lnTo>
                        <a:lnTo>
                          <a:pt x="50" y="236"/>
                        </a:lnTo>
                        <a:lnTo>
                          <a:pt x="38" y="247"/>
                        </a:lnTo>
                        <a:lnTo>
                          <a:pt x="28" y="263"/>
                        </a:lnTo>
                        <a:lnTo>
                          <a:pt x="31" y="281"/>
                        </a:lnTo>
                        <a:lnTo>
                          <a:pt x="38" y="302"/>
                        </a:lnTo>
                        <a:lnTo>
                          <a:pt x="43" y="314"/>
                        </a:lnTo>
                        <a:lnTo>
                          <a:pt x="43" y="328"/>
                        </a:lnTo>
                        <a:lnTo>
                          <a:pt x="36" y="339"/>
                        </a:lnTo>
                        <a:lnTo>
                          <a:pt x="21" y="351"/>
                        </a:lnTo>
                        <a:lnTo>
                          <a:pt x="17" y="365"/>
                        </a:lnTo>
                        <a:lnTo>
                          <a:pt x="13" y="379"/>
                        </a:lnTo>
                        <a:lnTo>
                          <a:pt x="13" y="400"/>
                        </a:lnTo>
                        <a:lnTo>
                          <a:pt x="9" y="417"/>
                        </a:lnTo>
                        <a:lnTo>
                          <a:pt x="2" y="441"/>
                        </a:lnTo>
                        <a:lnTo>
                          <a:pt x="0" y="463"/>
                        </a:lnTo>
                        <a:lnTo>
                          <a:pt x="6" y="481"/>
                        </a:lnTo>
                        <a:lnTo>
                          <a:pt x="17" y="492"/>
                        </a:lnTo>
                        <a:lnTo>
                          <a:pt x="31" y="499"/>
                        </a:lnTo>
                        <a:lnTo>
                          <a:pt x="53" y="500"/>
                        </a:lnTo>
                        <a:lnTo>
                          <a:pt x="75" y="499"/>
                        </a:lnTo>
                        <a:lnTo>
                          <a:pt x="88" y="503"/>
                        </a:lnTo>
                        <a:lnTo>
                          <a:pt x="95" y="511"/>
                        </a:lnTo>
                        <a:lnTo>
                          <a:pt x="97" y="522"/>
                        </a:lnTo>
                        <a:lnTo>
                          <a:pt x="90" y="544"/>
                        </a:lnTo>
                        <a:lnTo>
                          <a:pt x="76" y="563"/>
                        </a:lnTo>
                        <a:lnTo>
                          <a:pt x="67" y="577"/>
                        </a:lnTo>
                        <a:lnTo>
                          <a:pt x="61" y="591"/>
                        </a:lnTo>
                        <a:lnTo>
                          <a:pt x="63" y="603"/>
                        </a:lnTo>
                        <a:lnTo>
                          <a:pt x="71" y="616"/>
                        </a:lnTo>
                        <a:lnTo>
                          <a:pt x="80" y="621"/>
                        </a:lnTo>
                        <a:lnTo>
                          <a:pt x="92" y="621"/>
                        </a:lnTo>
                        <a:lnTo>
                          <a:pt x="107" y="621"/>
                        </a:lnTo>
                        <a:lnTo>
                          <a:pt x="124" y="615"/>
                        </a:lnTo>
                        <a:lnTo>
                          <a:pt x="144" y="607"/>
                        </a:lnTo>
                        <a:lnTo>
                          <a:pt x="164" y="599"/>
                        </a:lnTo>
                        <a:lnTo>
                          <a:pt x="194" y="594"/>
                        </a:lnTo>
                        <a:lnTo>
                          <a:pt x="222" y="589"/>
                        </a:lnTo>
                        <a:lnTo>
                          <a:pt x="250" y="591"/>
                        </a:lnTo>
                        <a:lnTo>
                          <a:pt x="272" y="596"/>
                        </a:lnTo>
                        <a:lnTo>
                          <a:pt x="291" y="600"/>
                        </a:lnTo>
                        <a:lnTo>
                          <a:pt x="316" y="605"/>
                        </a:lnTo>
                        <a:lnTo>
                          <a:pt x="346" y="607"/>
                        </a:lnTo>
                        <a:lnTo>
                          <a:pt x="367" y="604"/>
                        </a:lnTo>
                        <a:lnTo>
                          <a:pt x="393" y="598"/>
                        </a:lnTo>
                        <a:lnTo>
                          <a:pt x="425" y="600"/>
                        </a:lnTo>
                        <a:lnTo>
                          <a:pt x="452" y="598"/>
                        </a:lnTo>
                        <a:lnTo>
                          <a:pt x="479" y="604"/>
                        </a:lnTo>
                        <a:lnTo>
                          <a:pt x="506" y="604"/>
                        </a:lnTo>
                        <a:lnTo>
                          <a:pt x="523" y="596"/>
                        </a:lnTo>
                        <a:lnTo>
                          <a:pt x="541" y="589"/>
                        </a:lnTo>
                        <a:lnTo>
                          <a:pt x="557" y="584"/>
                        </a:lnTo>
                        <a:lnTo>
                          <a:pt x="581" y="577"/>
                        </a:lnTo>
                        <a:lnTo>
                          <a:pt x="605" y="577"/>
                        </a:lnTo>
                        <a:lnTo>
                          <a:pt x="635" y="578"/>
                        </a:lnTo>
                        <a:lnTo>
                          <a:pt x="659" y="577"/>
                        </a:lnTo>
                        <a:lnTo>
                          <a:pt x="678" y="574"/>
                        </a:lnTo>
                        <a:lnTo>
                          <a:pt x="695" y="563"/>
                        </a:lnTo>
                        <a:lnTo>
                          <a:pt x="708" y="552"/>
                        </a:lnTo>
                        <a:lnTo>
                          <a:pt x="701" y="508"/>
                        </a:lnTo>
                        <a:lnTo>
                          <a:pt x="691" y="457"/>
                        </a:lnTo>
                        <a:lnTo>
                          <a:pt x="695" y="446"/>
                        </a:lnTo>
                        <a:lnTo>
                          <a:pt x="703" y="428"/>
                        </a:lnTo>
                        <a:lnTo>
                          <a:pt x="695" y="410"/>
                        </a:lnTo>
                        <a:lnTo>
                          <a:pt x="686" y="398"/>
                        </a:lnTo>
                        <a:lnTo>
                          <a:pt x="678" y="384"/>
                        </a:lnTo>
                        <a:lnTo>
                          <a:pt x="676" y="369"/>
                        </a:lnTo>
                        <a:lnTo>
                          <a:pt x="674" y="349"/>
                        </a:lnTo>
                        <a:lnTo>
                          <a:pt x="672" y="335"/>
                        </a:lnTo>
                        <a:lnTo>
                          <a:pt x="671" y="321"/>
                        </a:lnTo>
                        <a:lnTo>
                          <a:pt x="673" y="305"/>
                        </a:lnTo>
                        <a:lnTo>
                          <a:pt x="668" y="291"/>
                        </a:lnTo>
                        <a:lnTo>
                          <a:pt x="665" y="277"/>
                        </a:lnTo>
                        <a:lnTo>
                          <a:pt x="671" y="258"/>
                        </a:lnTo>
                        <a:lnTo>
                          <a:pt x="674" y="235"/>
                        </a:lnTo>
                        <a:lnTo>
                          <a:pt x="676" y="211"/>
                        </a:lnTo>
                        <a:lnTo>
                          <a:pt x="673" y="186"/>
                        </a:lnTo>
                        <a:lnTo>
                          <a:pt x="670" y="162"/>
                        </a:lnTo>
                        <a:lnTo>
                          <a:pt x="662" y="142"/>
                        </a:lnTo>
                        <a:lnTo>
                          <a:pt x="655" y="123"/>
                        </a:lnTo>
                        <a:lnTo>
                          <a:pt x="642" y="109"/>
                        </a:lnTo>
                        <a:lnTo>
                          <a:pt x="612" y="89"/>
                        </a:lnTo>
                        <a:lnTo>
                          <a:pt x="574" y="72"/>
                        </a:lnTo>
                        <a:lnTo>
                          <a:pt x="536" y="57"/>
                        </a:lnTo>
                        <a:lnTo>
                          <a:pt x="440" y="45"/>
                        </a:lnTo>
                        <a:lnTo>
                          <a:pt x="327" y="0"/>
                        </a:lnTo>
                      </a:path>
                    </a:pathLst>
                  </a:custGeom>
                  <a:solidFill>
                    <a:srgbClr val="C060FF"/>
                  </a:solidFill>
                  <a:ln w="12700" cap="rnd">
                    <a:solidFill>
                      <a:srgbClr val="000000"/>
                    </a:solidFill>
                    <a:round/>
                    <a:headEnd/>
                    <a:tailEnd/>
                  </a:ln>
                </p:spPr>
                <p:txBody>
                  <a:bodyPr/>
                  <a:lstStyle/>
                  <a:p>
                    <a:endParaRPr lang="en-GB"/>
                  </a:p>
                </p:txBody>
              </p:sp>
              <p:grpSp>
                <p:nvGrpSpPr>
                  <p:cNvPr id="7" name="Group 21"/>
                  <p:cNvGrpSpPr>
                    <a:grpSpLocks/>
                  </p:cNvGrpSpPr>
                  <p:nvPr/>
                </p:nvGrpSpPr>
                <p:grpSpPr bwMode="auto">
                  <a:xfrm>
                    <a:off x="3549" y="3501"/>
                    <a:ext cx="496" cy="458"/>
                    <a:chOff x="3549" y="3501"/>
                    <a:chExt cx="496" cy="458"/>
                  </a:xfrm>
                </p:grpSpPr>
                <p:sp>
                  <p:nvSpPr>
                    <p:cNvPr id="23617" name="Freeform 22"/>
                    <p:cNvSpPr>
                      <a:spLocks/>
                    </p:cNvSpPr>
                    <p:nvPr/>
                  </p:nvSpPr>
                  <p:spPr bwMode="auto">
                    <a:xfrm>
                      <a:off x="4008" y="3732"/>
                      <a:ext cx="27" cy="65"/>
                    </a:xfrm>
                    <a:custGeom>
                      <a:avLst/>
                      <a:gdLst>
                        <a:gd name="T0" fmla="*/ 10 w 27"/>
                        <a:gd name="T1" fmla="*/ 0 h 65"/>
                        <a:gd name="T2" fmla="*/ 0 w 27"/>
                        <a:gd name="T3" fmla="*/ 22 h 65"/>
                        <a:gd name="T4" fmla="*/ 5 w 27"/>
                        <a:gd name="T5" fmla="*/ 45 h 65"/>
                        <a:gd name="T6" fmla="*/ 26 w 27"/>
                        <a:gd name="T7" fmla="*/ 64 h 65"/>
                        <a:gd name="T8" fmla="*/ 0 60000 65536"/>
                        <a:gd name="T9" fmla="*/ 0 60000 65536"/>
                        <a:gd name="T10" fmla="*/ 0 60000 65536"/>
                        <a:gd name="T11" fmla="*/ 0 60000 65536"/>
                        <a:gd name="T12" fmla="*/ 0 w 27"/>
                        <a:gd name="T13" fmla="*/ 0 h 65"/>
                        <a:gd name="T14" fmla="*/ 27 w 27"/>
                        <a:gd name="T15" fmla="*/ 65 h 65"/>
                      </a:gdLst>
                      <a:ahLst/>
                      <a:cxnLst>
                        <a:cxn ang="T8">
                          <a:pos x="T0" y="T1"/>
                        </a:cxn>
                        <a:cxn ang="T9">
                          <a:pos x="T2" y="T3"/>
                        </a:cxn>
                        <a:cxn ang="T10">
                          <a:pos x="T4" y="T5"/>
                        </a:cxn>
                        <a:cxn ang="T11">
                          <a:pos x="T6" y="T7"/>
                        </a:cxn>
                      </a:cxnLst>
                      <a:rect l="T12" t="T13" r="T14" b="T15"/>
                      <a:pathLst>
                        <a:path w="27" h="65">
                          <a:moveTo>
                            <a:pt x="10" y="0"/>
                          </a:moveTo>
                          <a:lnTo>
                            <a:pt x="0" y="22"/>
                          </a:lnTo>
                          <a:lnTo>
                            <a:pt x="5" y="45"/>
                          </a:lnTo>
                          <a:lnTo>
                            <a:pt x="26" y="64"/>
                          </a:lnTo>
                        </a:path>
                      </a:pathLst>
                    </a:custGeom>
                    <a:noFill/>
                    <a:ln w="12700" cap="rnd">
                      <a:solidFill>
                        <a:srgbClr val="000000"/>
                      </a:solidFill>
                      <a:round/>
                      <a:headEnd/>
                      <a:tailEnd/>
                    </a:ln>
                  </p:spPr>
                  <p:txBody>
                    <a:bodyPr/>
                    <a:lstStyle/>
                    <a:p>
                      <a:endParaRPr lang="en-GB"/>
                    </a:p>
                  </p:txBody>
                </p:sp>
                <p:sp>
                  <p:nvSpPr>
                    <p:cNvPr id="23618" name="Freeform 23"/>
                    <p:cNvSpPr>
                      <a:spLocks/>
                    </p:cNvSpPr>
                    <p:nvPr/>
                  </p:nvSpPr>
                  <p:spPr bwMode="auto">
                    <a:xfrm>
                      <a:off x="4028" y="3814"/>
                      <a:ext cx="17" cy="145"/>
                    </a:xfrm>
                    <a:custGeom>
                      <a:avLst/>
                      <a:gdLst>
                        <a:gd name="T0" fmla="*/ 12 w 17"/>
                        <a:gd name="T1" fmla="*/ 144 h 145"/>
                        <a:gd name="T2" fmla="*/ 10 w 17"/>
                        <a:gd name="T3" fmla="*/ 130 h 145"/>
                        <a:gd name="T4" fmla="*/ 11 w 17"/>
                        <a:gd name="T5" fmla="*/ 117 h 145"/>
                        <a:gd name="T6" fmla="*/ 15 w 17"/>
                        <a:gd name="T7" fmla="*/ 102 h 145"/>
                        <a:gd name="T8" fmla="*/ 12 w 17"/>
                        <a:gd name="T9" fmla="*/ 86 h 145"/>
                        <a:gd name="T10" fmla="*/ 3 w 17"/>
                        <a:gd name="T11" fmla="*/ 74 h 145"/>
                        <a:gd name="T12" fmla="*/ 0 w 17"/>
                        <a:gd name="T13" fmla="*/ 63 h 145"/>
                        <a:gd name="T14" fmla="*/ 2 w 17"/>
                        <a:gd name="T15" fmla="*/ 49 h 145"/>
                        <a:gd name="T16" fmla="*/ 12 w 17"/>
                        <a:gd name="T17" fmla="*/ 38 h 145"/>
                        <a:gd name="T18" fmla="*/ 16 w 17"/>
                        <a:gd name="T19" fmla="*/ 25 h 145"/>
                        <a:gd name="T20" fmla="*/ 10 w 17"/>
                        <a:gd name="T21" fmla="*/ 13 h 145"/>
                        <a:gd name="T22" fmla="*/ 6 w 17"/>
                        <a:gd name="T23" fmla="*/ 0 h 14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7"/>
                        <a:gd name="T37" fmla="*/ 0 h 145"/>
                        <a:gd name="T38" fmla="*/ 17 w 17"/>
                        <a:gd name="T39" fmla="*/ 145 h 145"/>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7" h="145">
                          <a:moveTo>
                            <a:pt x="12" y="144"/>
                          </a:moveTo>
                          <a:lnTo>
                            <a:pt x="10" y="130"/>
                          </a:lnTo>
                          <a:lnTo>
                            <a:pt x="11" y="117"/>
                          </a:lnTo>
                          <a:lnTo>
                            <a:pt x="15" y="102"/>
                          </a:lnTo>
                          <a:lnTo>
                            <a:pt x="12" y="86"/>
                          </a:lnTo>
                          <a:lnTo>
                            <a:pt x="3" y="74"/>
                          </a:lnTo>
                          <a:lnTo>
                            <a:pt x="0" y="63"/>
                          </a:lnTo>
                          <a:lnTo>
                            <a:pt x="2" y="49"/>
                          </a:lnTo>
                          <a:lnTo>
                            <a:pt x="12" y="38"/>
                          </a:lnTo>
                          <a:lnTo>
                            <a:pt x="16" y="25"/>
                          </a:lnTo>
                          <a:lnTo>
                            <a:pt x="10" y="13"/>
                          </a:lnTo>
                          <a:lnTo>
                            <a:pt x="6" y="0"/>
                          </a:lnTo>
                        </a:path>
                      </a:pathLst>
                    </a:custGeom>
                    <a:noFill/>
                    <a:ln w="12700" cap="rnd">
                      <a:solidFill>
                        <a:srgbClr val="000000"/>
                      </a:solidFill>
                      <a:round/>
                      <a:headEnd/>
                      <a:tailEnd/>
                    </a:ln>
                  </p:spPr>
                  <p:txBody>
                    <a:bodyPr/>
                    <a:lstStyle/>
                    <a:p>
                      <a:endParaRPr lang="en-GB"/>
                    </a:p>
                  </p:txBody>
                </p:sp>
                <p:sp>
                  <p:nvSpPr>
                    <p:cNvPr id="23619" name="Freeform 24"/>
                    <p:cNvSpPr>
                      <a:spLocks/>
                    </p:cNvSpPr>
                    <p:nvPr/>
                  </p:nvSpPr>
                  <p:spPr bwMode="auto">
                    <a:xfrm>
                      <a:off x="3643" y="3501"/>
                      <a:ext cx="169" cy="245"/>
                    </a:xfrm>
                    <a:custGeom>
                      <a:avLst/>
                      <a:gdLst>
                        <a:gd name="T0" fmla="*/ 36 w 169"/>
                        <a:gd name="T1" fmla="*/ 0 h 245"/>
                        <a:gd name="T2" fmla="*/ 36 w 169"/>
                        <a:gd name="T3" fmla="*/ 14 h 245"/>
                        <a:gd name="T4" fmla="*/ 32 w 169"/>
                        <a:gd name="T5" fmla="*/ 27 h 245"/>
                        <a:gd name="T6" fmla="*/ 26 w 169"/>
                        <a:gd name="T7" fmla="*/ 43 h 245"/>
                        <a:gd name="T8" fmla="*/ 24 w 169"/>
                        <a:gd name="T9" fmla="*/ 56 h 245"/>
                        <a:gd name="T10" fmla="*/ 22 w 169"/>
                        <a:gd name="T11" fmla="*/ 74 h 245"/>
                        <a:gd name="T12" fmla="*/ 20 w 169"/>
                        <a:gd name="T13" fmla="*/ 89 h 245"/>
                        <a:gd name="T14" fmla="*/ 13 w 169"/>
                        <a:gd name="T15" fmla="*/ 102 h 245"/>
                        <a:gd name="T16" fmla="*/ 0 w 169"/>
                        <a:gd name="T17" fmla="*/ 110 h 245"/>
                        <a:gd name="T18" fmla="*/ 15 w 169"/>
                        <a:gd name="T19" fmla="*/ 116 h 245"/>
                        <a:gd name="T20" fmla="*/ 36 w 169"/>
                        <a:gd name="T21" fmla="*/ 121 h 245"/>
                        <a:gd name="T22" fmla="*/ 52 w 169"/>
                        <a:gd name="T23" fmla="*/ 127 h 245"/>
                        <a:gd name="T24" fmla="*/ 38 w 169"/>
                        <a:gd name="T25" fmla="*/ 141 h 245"/>
                        <a:gd name="T26" fmla="*/ 28 w 169"/>
                        <a:gd name="T27" fmla="*/ 154 h 245"/>
                        <a:gd name="T28" fmla="*/ 52 w 169"/>
                        <a:gd name="T29" fmla="*/ 160 h 245"/>
                        <a:gd name="T30" fmla="*/ 79 w 169"/>
                        <a:gd name="T31" fmla="*/ 174 h 245"/>
                        <a:gd name="T32" fmla="*/ 107 w 169"/>
                        <a:gd name="T33" fmla="*/ 196 h 245"/>
                        <a:gd name="T34" fmla="*/ 133 w 169"/>
                        <a:gd name="T35" fmla="*/ 209 h 245"/>
                        <a:gd name="T36" fmla="*/ 168 w 169"/>
                        <a:gd name="T37" fmla="*/ 244 h 24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69"/>
                        <a:gd name="T58" fmla="*/ 0 h 245"/>
                        <a:gd name="T59" fmla="*/ 169 w 169"/>
                        <a:gd name="T60" fmla="*/ 245 h 24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69" h="245">
                          <a:moveTo>
                            <a:pt x="36" y="0"/>
                          </a:moveTo>
                          <a:lnTo>
                            <a:pt x="36" y="14"/>
                          </a:lnTo>
                          <a:lnTo>
                            <a:pt x="32" y="27"/>
                          </a:lnTo>
                          <a:lnTo>
                            <a:pt x="26" y="43"/>
                          </a:lnTo>
                          <a:lnTo>
                            <a:pt x="24" y="56"/>
                          </a:lnTo>
                          <a:lnTo>
                            <a:pt x="22" y="74"/>
                          </a:lnTo>
                          <a:lnTo>
                            <a:pt x="20" y="89"/>
                          </a:lnTo>
                          <a:lnTo>
                            <a:pt x="13" y="102"/>
                          </a:lnTo>
                          <a:lnTo>
                            <a:pt x="0" y="110"/>
                          </a:lnTo>
                          <a:lnTo>
                            <a:pt x="15" y="116"/>
                          </a:lnTo>
                          <a:lnTo>
                            <a:pt x="36" y="121"/>
                          </a:lnTo>
                          <a:lnTo>
                            <a:pt x="52" y="127"/>
                          </a:lnTo>
                          <a:lnTo>
                            <a:pt x="38" y="141"/>
                          </a:lnTo>
                          <a:lnTo>
                            <a:pt x="28" y="154"/>
                          </a:lnTo>
                          <a:lnTo>
                            <a:pt x="52" y="160"/>
                          </a:lnTo>
                          <a:lnTo>
                            <a:pt x="79" y="174"/>
                          </a:lnTo>
                          <a:lnTo>
                            <a:pt x="107" y="196"/>
                          </a:lnTo>
                          <a:lnTo>
                            <a:pt x="133" y="209"/>
                          </a:lnTo>
                          <a:lnTo>
                            <a:pt x="168" y="244"/>
                          </a:lnTo>
                        </a:path>
                      </a:pathLst>
                    </a:custGeom>
                    <a:noFill/>
                    <a:ln w="12700" cap="rnd">
                      <a:solidFill>
                        <a:srgbClr val="000000"/>
                      </a:solidFill>
                      <a:round/>
                      <a:headEnd/>
                      <a:tailEnd/>
                    </a:ln>
                  </p:spPr>
                  <p:txBody>
                    <a:bodyPr/>
                    <a:lstStyle/>
                    <a:p>
                      <a:endParaRPr lang="en-GB"/>
                    </a:p>
                  </p:txBody>
                </p:sp>
                <p:sp>
                  <p:nvSpPr>
                    <p:cNvPr id="23620" name="Freeform 25"/>
                    <p:cNvSpPr>
                      <a:spLocks/>
                    </p:cNvSpPr>
                    <p:nvPr/>
                  </p:nvSpPr>
                  <p:spPr bwMode="auto">
                    <a:xfrm>
                      <a:off x="3876" y="3507"/>
                      <a:ext cx="165" cy="236"/>
                    </a:xfrm>
                    <a:custGeom>
                      <a:avLst/>
                      <a:gdLst>
                        <a:gd name="T0" fmla="*/ 133 w 165"/>
                        <a:gd name="T1" fmla="*/ 0 h 236"/>
                        <a:gd name="T2" fmla="*/ 133 w 165"/>
                        <a:gd name="T3" fmla="*/ 15 h 236"/>
                        <a:gd name="T4" fmla="*/ 138 w 165"/>
                        <a:gd name="T5" fmla="*/ 37 h 236"/>
                        <a:gd name="T6" fmla="*/ 151 w 165"/>
                        <a:gd name="T7" fmla="*/ 58 h 236"/>
                        <a:gd name="T8" fmla="*/ 164 w 165"/>
                        <a:gd name="T9" fmla="*/ 73 h 236"/>
                        <a:gd name="T10" fmla="*/ 150 w 165"/>
                        <a:gd name="T11" fmla="*/ 77 h 236"/>
                        <a:gd name="T12" fmla="*/ 130 w 165"/>
                        <a:gd name="T13" fmla="*/ 85 h 236"/>
                        <a:gd name="T14" fmla="*/ 112 w 165"/>
                        <a:gd name="T15" fmla="*/ 91 h 236"/>
                        <a:gd name="T16" fmla="*/ 136 w 165"/>
                        <a:gd name="T17" fmla="*/ 107 h 236"/>
                        <a:gd name="T18" fmla="*/ 112 w 165"/>
                        <a:gd name="T19" fmla="*/ 115 h 236"/>
                        <a:gd name="T20" fmla="*/ 80 w 165"/>
                        <a:gd name="T21" fmla="*/ 137 h 236"/>
                        <a:gd name="T22" fmla="*/ 64 w 165"/>
                        <a:gd name="T23" fmla="*/ 162 h 236"/>
                        <a:gd name="T24" fmla="*/ 35 w 165"/>
                        <a:gd name="T25" fmla="*/ 189 h 236"/>
                        <a:gd name="T26" fmla="*/ 14 w 165"/>
                        <a:gd name="T27" fmla="*/ 216 h 236"/>
                        <a:gd name="T28" fmla="*/ 0 w 165"/>
                        <a:gd name="T29" fmla="*/ 235 h 2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65"/>
                        <a:gd name="T46" fmla="*/ 0 h 236"/>
                        <a:gd name="T47" fmla="*/ 165 w 165"/>
                        <a:gd name="T48" fmla="*/ 236 h 2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65" h="236">
                          <a:moveTo>
                            <a:pt x="133" y="0"/>
                          </a:moveTo>
                          <a:lnTo>
                            <a:pt x="133" y="15"/>
                          </a:lnTo>
                          <a:lnTo>
                            <a:pt x="138" y="37"/>
                          </a:lnTo>
                          <a:lnTo>
                            <a:pt x="151" y="58"/>
                          </a:lnTo>
                          <a:lnTo>
                            <a:pt x="164" y="73"/>
                          </a:lnTo>
                          <a:lnTo>
                            <a:pt x="150" y="77"/>
                          </a:lnTo>
                          <a:lnTo>
                            <a:pt x="130" y="85"/>
                          </a:lnTo>
                          <a:lnTo>
                            <a:pt x="112" y="91"/>
                          </a:lnTo>
                          <a:lnTo>
                            <a:pt x="136" y="107"/>
                          </a:lnTo>
                          <a:lnTo>
                            <a:pt x="112" y="115"/>
                          </a:lnTo>
                          <a:lnTo>
                            <a:pt x="80" y="137"/>
                          </a:lnTo>
                          <a:lnTo>
                            <a:pt x="64" y="162"/>
                          </a:lnTo>
                          <a:lnTo>
                            <a:pt x="35" y="189"/>
                          </a:lnTo>
                          <a:lnTo>
                            <a:pt x="14" y="216"/>
                          </a:lnTo>
                          <a:lnTo>
                            <a:pt x="0" y="235"/>
                          </a:lnTo>
                        </a:path>
                      </a:pathLst>
                    </a:custGeom>
                    <a:noFill/>
                    <a:ln w="12700" cap="rnd">
                      <a:solidFill>
                        <a:srgbClr val="000000"/>
                      </a:solidFill>
                      <a:round/>
                      <a:headEnd/>
                      <a:tailEnd/>
                    </a:ln>
                  </p:spPr>
                  <p:txBody>
                    <a:bodyPr/>
                    <a:lstStyle/>
                    <a:p>
                      <a:endParaRPr lang="en-GB"/>
                    </a:p>
                  </p:txBody>
                </p:sp>
                <p:sp>
                  <p:nvSpPr>
                    <p:cNvPr id="23621" name="Freeform 26"/>
                    <p:cNvSpPr>
                      <a:spLocks/>
                    </p:cNvSpPr>
                    <p:nvPr/>
                  </p:nvSpPr>
                  <p:spPr bwMode="auto">
                    <a:xfrm>
                      <a:off x="3549" y="3926"/>
                      <a:ext cx="82" cy="19"/>
                    </a:xfrm>
                    <a:custGeom>
                      <a:avLst/>
                      <a:gdLst>
                        <a:gd name="T0" fmla="*/ 81 w 82"/>
                        <a:gd name="T1" fmla="*/ 4 h 19"/>
                        <a:gd name="T2" fmla="*/ 65 w 82"/>
                        <a:gd name="T3" fmla="*/ 1 h 19"/>
                        <a:gd name="T4" fmla="*/ 51 w 82"/>
                        <a:gd name="T5" fmla="*/ 0 h 19"/>
                        <a:gd name="T6" fmla="*/ 35 w 82"/>
                        <a:gd name="T7" fmla="*/ 2 h 19"/>
                        <a:gd name="T8" fmla="*/ 23 w 82"/>
                        <a:gd name="T9" fmla="*/ 6 h 19"/>
                        <a:gd name="T10" fmla="*/ 8 w 82"/>
                        <a:gd name="T11" fmla="*/ 13 h 19"/>
                        <a:gd name="T12" fmla="*/ 0 w 82"/>
                        <a:gd name="T13" fmla="*/ 18 h 19"/>
                        <a:gd name="T14" fmla="*/ 0 60000 65536"/>
                        <a:gd name="T15" fmla="*/ 0 60000 65536"/>
                        <a:gd name="T16" fmla="*/ 0 60000 65536"/>
                        <a:gd name="T17" fmla="*/ 0 60000 65536"/>
                        <a:gd name="T18" fmla="*/ 0 60000 65536"/>
                        <a:gd name="T19" fmla="*/ 0 60000 65536"/>
                        <a:gd name="T20" fmla="*/ 0 60000 65536"/>
                        <a:gd name="T21" fmla="*/ 0 w 82"/>
                        <a:gd name="T22" fmla="*/ 0 h 19"/>
                        <a:gd name="T23" fmla="*/ 82 w 82"/>
                        <a:gd name="T24" fmla="*/ 19 h 1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2" h="19">
                          <a:moveTo>
                            <a:pt x="81" y="4"/>
                          </a:moveTo>
                          <a:lnTo>
                            <a:pt x="65" y="1"/>
                          </a:lnTo>
                          <a:lnTo>
                            <a:pt x="51" y="0"/>
                          </a:lnTo>
                          <a:lnTo>
                            <a:pt x="35" y="2"/>
                          </a:lnTo>
                          <a:lnTo>
                            <a:pt x="23" y="6"/>
                          </a:lnTo>
                          <a:lnTo>
                            <a:pt x="8" y="13"/>
                          </a:lnTo>
                          <a:lnTo>
                            <a:pt x="0" y="18"/>
                          </a:lnTo>
                        </a:path>
                      </a:pathLst>
                    </a:custGeom>
                    <a:noFill/>
                    <a:ln w="12700" cap="rnd">
                      <a:solidFill>
                        <a:srgbClr val="000000"/>
                      </a:solidFill>
                      <a:round/>
                      <a:headEnd/>
                      <a:tailEnd/>
                    </a:ln>
                  </p:spPr>
                  <p:txBody>
                    <a:bodyPr/>
                    <a:lstStyle/>
                    <a:p>
                      <a:endParaRPr lang="en-GB"/>
                    </a:p>
                  </p:txBody>
                </p:sp>
                <p:sp>
                  <p:nvSpPr>
                    <p:cNvPr id="23622" name="Freeform 27"/>
                    <p:cNvSpPr>
                      <a:spLocks/>
                    </p:cNvSpPr>
                    <p:nvPr/>
                  </p:nvSpPr>
                  <p:spPr bwMode="auto">
                    <a:xfrm>
                      <a:off x="3584" y="3729"/>
                      <a:ext cx="53" cy="45"/>
                    </a:xfrm>
                    <a:custGeom>
                      <a:avLst/>
                      <a:gdLst>
                        <a:gd name="T0" fmla="*/ 52 w 53"/>
                        <a:gd name="T1" fmla="*/ 44 h 45"/>
                        <a:gd name="T2" fmla="*/ 41 w 53"/>
                        <a:gd name="T3" fmla="*/ 43 h 45"/>
                        <a:gd name="T4" fmla="*/ 27 w 53"/>
                        <a:gd name="T5" fmla="*/ 38 h 45"/>
                        <a:gd name="T6" fmla="*/ 17 w 53"/>
                        <a:gd name="T7" fmla="*/ 31 h 45"/>
                        <a:gd name="T8" fmla="*/ 9 w 53"/>
                        <a:gd name="T9" fmla="*/ 22 h 45"/>
                        <a:gd name="T10" fmla="*/ 3 w 53"/>
                        <a:gd name="T11" fmla="*/ 9 h 45"/>
                        <a:gd name="T12" fmla="*/ 0 w 53"/>
                        <a:gd name="T13" fmla="*/ 0 h 45"/>
                        <a:gd name="T14" fmla="*/ 0 60000 65536"/>
                        <a:gd name="T15" fmla="*/ 0 60000 65536"/>
                        <a:gd name="T16" fmla="*/ 0 60000 65536"/>
                        <a:gd name="T17" fmla="*/ 0 60000 65536"/>
                        <a:gd name="T18" fmla="*/ 0 60000 65536"/>
                        <a:gd name="T19" fmla="*/ 0 60000 65536"/>
                        <a:gd name="T20" fmla="*/ 0 60000 65536"/>
                        <a:gd name="T21" fmla="*/ 0 w 53"/>
                        <a:gd name="T22" fmla="*/ 0 h 45"/>
                        <a:gd name="T23" fmla="*/ 53 w 53"/>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45">
                          <a:moveTo>
                            <a:pt x="52" y="44"/>
                          </a:moveTo>
                          <a:lnTo>
                            <a:pt x="41" y="43"/>
                          </a:lnTo>
                          <a:lnTo>
                            <a:pt x="27" y="38"/>
                          </a:lnTo>
                          <a:lnTo>
                            <a:pt x="17" y="31"/>
                          </a:lnTo>
                          <a:lnTo>
                            <a:pt x="9" y="22"/>
                          </a:lnTo>
                          <a:lnTo>
                            <a:pt x="3" y="9"/>
                          </a:lnTo>
                          <a:lnTo>
                            <a:pt x="0" y="0"/>
                          </a:lnTo>
                        </a:path>
                      </a:pathLst>
                    </a:custGeom>
                    <a:noFill/>
                    <a:ln w="12700" cap="rnd">
                      <a:solidFill>
                        <a:srgbClr val="000000"/>
                      </a:solidFill>
                      <a:round/>
                      <a:headEnd/>
                      <a:tailEnd/>
                    </a:ln>
                  </p:spPr>
                  <p:txBody>
                    <a:bodyPr/>
                    <a:lstStyle/>
                    <a:p>
                      <a:endParaRPr lang="en-GB"/>
                    </a:p>
                  </p:txBody>
                </p:sp>
                <p:sp>
                  <p:nvSpPr>
                    <p:cNvPr id="23623" name="Freeform 28"/>
                    <p:cNvSpPr>
                      <a:spLocks/>
                    </p:cNvSpPr>
                    <p:nvPr/>
                  </p:nvSpPr>
                  <p:spPr bwMode="auto">
                    <a:xfrm>
                      <a:off x="3622" y="3774"/>
                      <a:ext cx="16" cy="130"/>
                    </a:xfrm>
                    <a:custGeom>
                      <a:avLst/>
                      <a:gdLst>
                        <a:gd name="T0" fmla="*/ 14 w 16"/>
                        <a:gd name="T1" fmla="*/ 0 h 130"/>
                        <a:gd name="T2" fmla="*/ 13 w 16"/>
                        <a:gd name="T3" fmla="*/ 9 h 130"/>
                        <a:gd name="T4" fmla="*/ 13 w 16"/>
                        <a:gd name="T5" fmla="*/ 15 h 130"/>
                        <a:gd name="T6" fmla="*/ 13 w 16"/>
                        <a:gd name="T7" fmla="*/ 24 h 130"/>
                        <a:gd name="T8" fmla="*/ 15 w 16"/>
                        <a:gd name="T9" fmla="*/ 32 h 130"/>
                        <a:gd name="T10" fmla="*/ 13 w 16"/>
                        <a:gd name="T11" fmla="*/ 41 h 130"/>
                        <a:gd name="T12" fmla="*/ 10 w 16"/>
                        <a:gd name="T13" fmla="*/ 50 h 130"/>
                        <a:gd name="T14" fmla="*/ 8 w 16"/>
                        <a:gd name="T15" fmla="*/ 57 h 130"/>
                        <a:gd name="T16" fmla="*/ 7 w 16"/>
                        <a:gd name="T17" fmla="*/ 66 h 130"/>
                        <a:gd name="T18" fmla="*/ 7 w 16"/>
                        <a:gd name="T19" fmla="*/ 74 h 130"/>
                        <a:gd name="T20" fmla="*/ 3 w 16"/>
                        <a:gd name="T21" fmla="*/ 84 h 130"/>
                        <a:gd name="T22" fmla="*/ 0 w 16"/>
                        <a:gd name="T23" fmla="*/ 91 h 130"/>
                        <a:gd name="T24" fmla="*/ 1 w 16"/>
                        <a:gd name="T25" fmla="*/ 100 h 130"/>
                        <a:gd name="T26" fmla="*/ 5 w 16"/>
                        <a:gd name="T27" fmla="*/ 109 h 130"/>
                        <a:gd name="T28" fmla="*/ 10 w 16"/>
                        <a:gd name="T29" fmla="*/ 118 h 130"/>
                        <a:gd name="T30" fmla="*/ 12 w 16"/>
                        <a:gd name="T31" fmla="*/ 129 h 130"/>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6"/>
                        <a:gd name="T49" fmla="*/ 0 h 130"/>
                        <a:gd name="T50" fmla="*/ 16 w 16"/>
                        <a:gd name="T51" fmla="*/ 130 h 130"/>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6" h="130">
                          <a:moveTo>
                            <a:pt x="14" y="0"/>
                          </a:moveTo>
                          <a:lnTo>
                            <a:pt x="13" y="9"/>
                          </a:lnTo>
                          <a:lnTo>
                            <a:pt x="13" y="15"/>
                          </a:lnTo>
                          <a:lnTo>
                            <a:pt x="13" y="24"/>
                          </a:lnTo>
                          <a:lnTo>
                            <a:pt x="15" y="32"/>
                          </a:lnTo>
                          <a:lnTo>
                            <a:pt x="13" y="41"/>
                          </a:lnTo>
                          <a:lnTo>
                            <a:pt x="10" y="50"/>
                          </a:lnTo>
                          <a:lnTo>
                            <a:pt x="8" y="57"/>
                          </a:lnTo>
                          <a:lnTo>
                            <a:pt x="7" y="66"/>
                          </a:lnTo>
                          <a:lnTo>
                            <a:pt x="7" y="74"/>
                          </a:lnTo>
                          <a:lnTo>
                            <a:pt x="3" y="84"/>
                          </a:lnTo>
                          <a:lnTo>
                            <a:pt x="0" y="91"/>
                          </a:lnTo>
                          <a:lnTo>
                            <a:pt x="1" y="100"/>
                          </a:lnTo>
                          <a:lnTo>
                            <a:pt x="5" y="109"/>
                          </a:lnTo>
                          <a:lnTo>
                            <a:pt x="10" y="118"/>
                          </a:lnTo>
                          <a:lnTo>
                            <a:pt x="12" y="129"/>
                          </a:lnTo>
                        </a:path>
                      </a:pathLst>
                    </a:custGeom>
                    <a:noFill/>
                    <a:ln w="12700" cap="rnd">
                      <a:solidFill>
                        <a:srgbClr val="000000"/>
                      </a:solidFill>
                      <a:round/>
                      <a:headEnd/>
                      <a:tailEnd/>
                    </a:ln>
                  </p:spPr>
                  <p:txBody>
                    <a:bodyPr/>
                    <a:lstStyle/>
                    <a:p>
                      <a:endParaRPr lang="en-GB"/>
                    </a:p>
                  </p:txBody>
                </p:sp>
                <p:sp>
                  <p:nvSpPr>
                    <p:cNvPr id="23624" name="Freeform 29"/>
                    <p:cNvSpPr>
                      <a:spLocks/>
                    </p:cNvSpPr>
                    <p:nvPr/>
                  </p:nvSpPr>
                  <p:spPr bwMode="auto">
                    <a:xfrm>
                      <a:off x="3621" y="3726"/>
                      <a:ext cx="15" cy="46"/>
                    </a:xfrm>
                    <a:custGeom>
                      <a:avLst/>
                      <a:gdLst>
                        <a:gd name="T0" fmla="*/ 10 w 15"/>
                        <a:gd name="T1" fmla="*/ 0 h 46"/>
                        <a:gd name="T2" fmla="*/ 4 w 15"/>
                        <a:gd name="T3" fmla="*/ 8 h 46"/>
                        <a:gd name="T4" fmla="*/ 0 w 15"/>
                        <a:gd name="T5" fmla="*/ 17 h 46"/>
                        <a:gd name="T6" fmla="*/ 0 w 15"/>
                        <a:gd name="T7" fmla="*/ 28 h 46"/>
                        <a:gd name="T8" fmla="*/ 5 w 15"/>
                        <a:gd name="T9" fmla="*/ 37 h 46"/>
                        <a:gd name="T10" fmla="*/ 14 w 15"/>
                        <a:gd name="T11" fmla="*/ 45 h 46"/>
                        <a:gd name="T12" fmla="*/ 0 60000 65536"/>
                        <a:gd name="T13" fmla="*/ 0 60000 65536"/>
                        <a:gd name="T14" fmla="*/ 0 60000 65536"/>
                        <a:gd name="T15" fmla="*/ 0 60000 65536"/>
                        <a:gd name="T16" fmla="*/ 0 60000 65536"/>
                        <a:gd name="T17" fmla="*/ 0 60000 65536"/>
                        <a:gd name="T18" fmla="*/ 0 w 15"/>
                        <a:gd name="T19" fmla="*/ 0 h 46"/>
                        <a:gd name="T20" fmla="*/ 15 w 15"/>
                        <a:gd name="T21" fmla="*/ 46 h 46"/>
                      </a:gdLst>
                      <a:ahLst/>
                      <a:cxnLst>
                        <a:cxn ang="T12">
                          <a:pos x="T0" y="T1"/>
                        </a:cxn>
                        <a:cxn ang="T13">
                          <a:pos x="T2" y="T3"/>
                        </a:cxn>
                        <a:cxn ang="T14">
                          <a:pos x="T4" y="T5"/>
                        </a:cxn>
                        <a:cxn ang="T15">
                          <a:pos x="T6" y="T7"/>
                        </a:cxn>
                        <a:cxn ang="T16">
                          <a:pos x="T8" y="T9"/>
                        </a:cxn>
                        <a:cxn ang="T17">
                          <a:pos x="T10" y="T11"/>
                        </a:cxn>
                      </a:cxnLst>
                      <a:rect l="T18" t="T19" r="T20" b="T21"/>
                      <a:pathLst>
                        <a:path w="15" h="46">
                          <a:moveTo>
                            <a:pt x="10" y="0"/>
                          </a:moveTo>
                          <a:lnTo>
                            <a:pt x="4" y="8"/>
                          </a:lnTo>
                          <a:lnTo>
                            <a:pt x="0" y="17"/>
                          </a:lnTo>
                          <a:lnTo>
                            <a:pt x="0" y="28"/>
                          </a:lnTo>
                          <a:lnTo>
                            <a:pt x="5" y="37"/>
                          </a:lnTo>
                          <a:lnTo>
                            <a:pt x="14" y="45"/>
                          </a:lnTo>
                        </a:path>
                      </a:pathLst>
                    </a:custGeom>
                    <a:noFill/>
                    <a:ln w="12700" cap="rnd">
                      <a:solidFill>
                        <a:srgbClr val="000000"/>
                      </a:solidFill>
                      <a:round/>
                      <a:headEnd/>
                      <a:tailEnd/>
                    </a:ln>
                  </p:spPr>
                  <p:txBody>
                    <a:bodyPr/>
                    <a:lstStyle/>
                    <a:p>
                      <a:endParaRPr lang="en-GB"/>
                    </a:p>
                  </p:txBody>
                </p:sp>
              </p:grpSp>
            </p:grpSp>
            <p:grpSp>
              <p:nvGrpSpPr>
                <p:cNvPr id="8" name="Group 30"/>
                <p:cNvGrpSpPr>
                  <a:grpSpLocks/>
                </p:cNvGrpSpPr>
                <p:nvPr/>
              </p:nvGrpSpPr>
              <p:grpSpPr bwMode="auto">
                <a:xfrm>
                  <a:off x="3684" y="3473"/>
                  <a:ext cx="317" cy="299"/>
                  <a:chOff x="3684" y="3473"/>
                  <a:chExt cx="317" cy="299"/>
                </a:xfrm>
              </p:grpSpPr>
              <p:grpSp>
                <p:nvGrpSpPr>
                  <p:cNvPr id="9" name="Group 31"/>
                  <p:cNvGrpSpPr>
                    <a:grpSpLocks/>
                  </p:cNvGrpSpPr>
                  <p:nvPr/>
                </p:nvGrpSpPr>
                <p:grpSpPr bwMode="auto">
                  <a:xfrm>
                    <a:off x="3684" y="3473"/>
                    <a:ext cx="317" cy="299"/>
                    <a:chOff x="3684" y="3473"/>
                    <a:chExt cx="317" cy="299"/>
                  </a:xfrm>
                </p:grpSpPr>
                <p:sp>
                  <p:nvSpPr>
                    <p:cNvPr id="23611" name="Freeform 32"/>
                    <p:cNvSpPr>
                      <a:spLocks/>
                    </p:cNvSpPr>
                    <p:nvPr/>
                  </p:nvSpPr>
                  <p:spPr bwMode="auto">
                    <a:xfrm>
                      <a:off x="3684" y="3473"/>
                      <a:ext cx="317" cy="299"/>
                    </a:xfrm>
                    <a:custGeom>
                      <a:avLst/>
                      <a:gdLst>
                        <a:gd name="T0" fmla="*/ 62 w 317"/>
                        <a:gd name="T1" fmla="*/ 22 h 299"/>
                        <a:gd name="T2" fmla="*/ 0 w 317"/>
                        <a:gd name="T3" fmla="*/ 26 h 299"/>
                        <a:gd name="T4" fmla="*/ 19 w 317"/>
                        <a:gd name="T5" fmla="*/ 63 h 299"/>
                        <a:gd name="T6" fmla="*/ 65 w 317"/>
                        <a:gd name="T7" fmla="*/ 105 h 299"/>
                        <a:gd name="T8" fmla="*/ 60 w 317"/>
                        <a:gd name="T9" fmla="*/ 144 h 299"/>
                        <a:gd name="T10" fmla="*/ 151 w 317"/>
                        <a:gd name="T11" fmla="*/ 298 h 299"/>
                        <a:gd name="T12" fmla="*/ 157 w 317"/>
                        <a:gd name="T13" fmla="*/ 298 h 299"/>
                        <a:gd name="T14" fmla="*/ 179 w 317"/>
                        <a:gd name="T15" fmla="*/ 269 h 299"/>
                        <a:gd name="T16" fmla="*/ 206 w 317"/>
                        <a:gd name="T17" fmla="*/ 217 h 299"/>
                        <a:gd name="T18" fmla="*/ 248 w 317"/>
                        <a:gd name="T19" fmla="*/ 154 h 299"/>
                        <a:gd name="T20" fmla="*/ 258 w 317"/>
                        <a:gd name="T21" fmla="*/ 94 h 299"/>
                        <a:gd name="T22" fmla="*/ 316 w 317"/>
                        <a:gd name="T23" fmla="*/ 31 h 299"/>
                        <a:gd name="T24" fmla="*/ 259 w 317"/>
                        <a:gd name="T25" fmla="*/ 0 h 299"/>
                        <a:gd name="T26" fmla="*/ 205 w 317"/>
                        <a:gd name="T27" fmla="*/ 39 h 299"/>
                        <a:gd name="T28" fmla="*/ 154 w 317"/>
                        <a:gd name="T29" fmla="*/ 36 h 299"/>
                        <a:gd name="T30" fmla="*/ 87 w 317"/>
                        <a:gd name="T31" fmla="*/ 17 h 299"/>
                        <a:gd name="T32" fmla="*/ 62 w 317"/>
                        <a:gd name="T33" fmla="*/ 22 h 29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17"/>
                        <a:gd name="T52" fmla="*/ 0 h 299"/>
                        <a:gd name="T53" fmla="*/ 317 w 317"/>
                        <a:gd name="T54" fmla="*/ 299 h 29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17" h="299">
                          <a:moveTo>
                            <a:pt x="62" y="22"/>
                          </a:moveTo>
                          <a:lnTo>
                            <a:pt x="0" y="26"/>
                          </a:lnTo>
                          <a:lnTo>
                            <a:pt x="19" y="63"/>
                          </a:lnTo>
                          <a:lnTo>
                            <a:pt x="65" y="105"/>
                          </a:lnTo>
                          <a:lnTo>
                            <a:pt x="60" y="144"/>
                          </a:lnTo>
                          <a:lnTo>
                            <a:pt x="151" y="298"/>
                          </a:lnTo>
                          <a:lnTo>
                            <a:pt x="157" y="298"/>
                          </a:lnTo>
                          <a:lnTo>
                            <a:pt x="179" y="269"/>
                          </a:lnTo>
                          <a:lnTo>
                            <a:pt x="206" y="217"/>
                          </a:lnTo>
                          <a:lnTo>
                            <a:pt x="248" y="154"/>
                          </a:lnTo>
                          <a:lnTo>
                            <a:pt x="258" y="94"/>
                          </a:lnTo>
                          <a:lnTo>
                            <a:pt x="316" y="31"/>
                          </a:lnTo>
                          <a:lnTo>
                            <a:pt x="259" y="0"/>
                          </a:lnTo>
                          <a:lnTo>
                            <a:pt x="205" y="39"/>
                          </a:lnTo>
                          <a:lnTo>
                            <a:pt x="154" y="36"/>
                          </a:lnTo>
                          <a:lnTo>
                            <a:pt x="87" y="17"/>
                          </a:lnTo>
                          <a:lnTo>
                            <a:pt x="62" y="22"/>
                          </a:lnTo>
                        </a:path>
                      </a:pathLst>
                    </a:custGeom>
                    <a:solidFill>
                      <a:srgbClr val="E0E0E0"/>
                    </a:solidFill>
                    <a:ln w="12700" cap="rnd">
                      <a:solidFill>
                        <a:srgbClr val="000000"/>
                      </a:solidFill>
                      <a:round/>
                      <a:headEnd/>
                      <a:tailEnd/>
                    </a:ln>
                  </p:spPr>
                  <p:txBody>
                    <a:bodyPr/>
                    <a:lstStyle/>
                    <a:p>
                      <a:endParaRPr lang="en-GB"/>
                    </a:p>
                  </p:txBody>
                </p:sp>
                <p:grpSp>
                  <p:nvGrpSpPr>
                    <p:cNvPr id="10" name="Group 33"/>
                    <p:cNvGrpSpPr>
                      <a:grpSpLocks/>
                    </p:cNvGrpSpPr>
                    <p:nvPr/>
                  </p:nvGrpSpPr>
                  <p:grpSpPr bwMode="auto">
                    <a:xfrm>
                      <a:off x="3720" y="3545"/>
                      <a:ext cx="232" cy="35"/>
                      <a:chOff x="3720" y="3545"/>
                      <a:chExt cx="232" cy="35"/>
                    </a:xfrm>
                  </p:grpSpPr>
                  <p:sp>
                    <p:nvSpPr>
                      <p:cNvPr id="23613" name="Freeform 34"/>
                      <p:cNvSpPr>
                        <a:spLocks/>
                      </p:cNvSpPr>
                      <p:nvPr/>
                    </p:nvSpPr>
                    <p:spPr bwMode="auto">
                      <a:xfrm>
                        <a:off x="3889" y="3545"/>
                        <a:ext cx="63" cy="30"/>
                      </a:xfrm>
                      <a:custGeom>
                        <a:avLst/>
                        <a:gdLst>
                          <a:gd name="T0" fmla="*/ 0 w 63"/>
                          <a:gd name="T1" fmla="*/ 0 h 30"/>
                          <a:gd name="T2" fmla="*/ 31 w 63"/>
                          <a:gd name="T3" fmla="*/ 22 h 30"/>
                          <a:gd name="T4" fmla="*/ 62 w 63"/>
                          <a:gd name="T5" fmla="*/ 11 h 30"/>
                          <a:gd name="T6" fmla="*/ 30 w 63"/>
                          <a:gd name="T7" fmla="*/ 29 h 30"/>
                          <a:gd name="T8" fmla="*/ 0 w 63"/>
                          <a:gd name="T9" fmla="*/ 0 h 30"/>
                          <a:gd name="T10" fmla="*/ 0 60000 65536"/>
                          <a:gd name="T11" fmla="*/ 0 60000 65536"/>
                          <a:gd name="T12" fmla="*/ 0 60000 65536"/>
                          <a:gd name="T13" fmla="*/ 0 60000 65536"/>
                          <a:gd name="T14" fmla="*/ 0 60000 65536"/>
                          <a:gd name="T15" fmla="*/ 0 w 63"/>
                          <a:gd name="T16" fmla="*/ 0 h 30"/>
                          <a:gd name="T17" fmla="*/ 63 w 63"/>
                          <a:gd name="T18" fmla="*/ 30 h 30"/>
                        </a:gdLst>
                        <a:ahLst/>
                        <a:cxnLst>
                          <a:cxn ang="T10">
                            <a:pos x="T0" y="T1"/>
                          </a:cxn>
                          <a:cxn ang="T11">
                            <a:pos x="T2" y="T3"/>
                          </a:cxn>
                          <a:cxn ang="T12">
                            <a:pos x="T4" y="T5"/>
                          </a:cxn>
                          <a:cxn ang="T13">
                            <a:pos x="T6" y="T7"/>
                          </a:cxn>
                          <a:cxn ang="T14">
                            <a:pos x="T8" y="T9"/>
                          </a:cxn>
                        </a:cxnLst>
                        <a:rect l="T15" t="T16" r="T17" b="T18"/>
                        <a:pathLst>
                          <a:path w="63" h="30">
                            <a:moveTo>
                              <a:pt x="0" y="0"/>
                            </a:moveTo>
                            <a:lnTo>
                              <a:pt x="31" y="22"/>
                            </a:lnTo>
                            <a:lnTo>
                              <a:pt x="62" y="11"/>
                            </a:lnTo>
                            <a:lnTo>
                              <a:pt x="30" y="29"/>
                            </a:lnTo>
                            <a:lnTo>
                              <a:pt x="0" y="0"/>
                            </a:lnTo>
                          </a:path>
                        </a:pathLst>
                      </a:custGeom>
                      <a:solidFill>
                        <a:srgbClr val="C0C0C0"/>
                      </a:solidFill>
                      <a:ln w="12700" cap="rnd">
                        <a:solidFill>
                          <a:srgbClr val="000000"/>
                        </a:solidFill>
                        <a:round/>
                        <a:headEnd/>
                        <a:tailEnd/>
                      </a:ln>
                    </p:spPr>
                    <p:txBody>
                      <a:bodyPr/>
                      <a:lstStyle/>
                      <a:p>
                        <a:endParaRPr lang="en-GB"/>
                      </a:p>
                    </p:txBody>
                  </p:sp>
                  <p:sp>
                    <p:nvSpPr>
                      <p:cNvPr id="23614" name="Freeform 35"/>
                      <p:cNvSpPr>
                        <a:spLocks/>
                      </p:cNvSpPr>
                      <p:nvPr/>
                    </p:nvSpPr>
                    <p:spPr bwMode="auto">
                      <a:xfrm>
                        <a:off x="3720" y="3547"/>
                        <a:ext cx="74" cy="33"/>
                      </a:xfrm>
                      <a:custGeom>
                        <a:avLst/>
                        <a:gdLst>
                          <a:gd name="T0" fmla="*/ 73 w 74"/>
                          <a:gd name="T1" fmla="*/ 0 h 33"/>
                          <a:gd name="T2" fmla="*/ 59 w 74"/>
                          <a:gd name="T3" fmla="*/ 26 h 33"/>
                          <a:gd name="T4" fmla="*/ 0 w 74"/>
                          <a:gd name="T5" fmla="*/ 4 h 33"/>
                          <a:gd name="T6" fmla="*/ 60 w 74"/>
                          <a:gd name="T7" fmla="*/ 32 h 33"/>
                          <a:gd name="T8" fmla="*/ 73 w 74"/>
                          <a:gd name="T9" fmla="*/ 0 h 33"/>
                          <a:gd name="T10" fmla="*/ 0 60000 65536"/>
                          <a:gd name="T11" fmla="*/ 0 60000 65536"/>
                          <a:gd name="T12" fmla="*/ 0 60000 65536"/>
                          <a:gd name="T13" fmla="*/ 0 60000 65536"/>
                          <a:gd name="T14" fmla="*/ 0 60000 65536"/>
                          <a:gd name="T15" fmla="*/ 0 w 74"/>
                          <a:gd name="T16" fmla="*/ 0 h 33"/>
                          <a:gd name="T17" fmla="*/ 74 w 74"/>
                          <a:gd name="T18" fmla="*/ 33 h 33"/>
                        </a:gdLst>
                        <a:ahLst/>
                        <a:cxnLst>
                          <a:cxn ang="T10">
                            <a:pos x="T0" y="T1"/>
                          </a:cxn>
                          <a:cxn ang="T11">
                            <a:pos x="T2" y="T3"/>
                          </a:cxn>
                          <a:cxn ang="T12">
                            <a:pos x="T4" y="T5"/>
                          </a:cxn>
                          <a:cxn ang="T13">
                            <a:pos x="T6" y="T7"/>
                          </a:cxn>
                          <a:cxn ang="T14">
                            <a:pos x="T8" y="T9"/>
                          </a:cxn>
                        </a:cxnLst>
                        <a:rect l="T15" t="T16" r="T17" b="T18"/>
                        <a:pathLst>
                          <a:path w="74" h="33">
                            <a:moveTo>
                              <a:pt x="73" y="0"/>
                            </a:moveTo>
                            <a:lnTo>
                              <a:pt x="59" y="26"/>
                            </a:lnTo>
                            <a:lnTo>
                              <a:pt x="0" y="4"/>
                            </a:lnTo>
                            <a:lnTo>
                              <a:pt x="60" y="32"/>
                            </a:lnTo>
                            <a:lnTo>
                              <a:pt x="73" y="0"/>
                            </a:lnTo>
                          </a:path>
                        </a:pathLst>
                      </a:custGeom>
                      <a:solidFill>
                        <a:srgbClr val="C0C0C0"/>
                      </a:solidFill>
                      <a:ln w="12700" cap="rnd">
                        <a:solidFill>
                          <a:srgbClr val="000000"/>
                        </a:solidFill>
                        <a:round/>
                        <a:headEnd/>
                        <a:tailEnd/>
                      </a:ln>
                    </p:spPr>
                    <p:txBody>
                      <a:bodyPr/>
                      <a:lstStyle/>
                      <a:p>
                        <a:endParaRPr lang="en-GB"/>
                      </a:p>
                    </p:txBody>
                  </p:sp>
                </p:grpSp>
              </p:grpSp>
              <p:sp>
                <p:nvSpPr>
                  <p:cNvPr id="23610" name="Freeform 36"/>
                  <p:cNvSpPr>
                    <a:spLocks/>
                  </p:cNvSpPr>
                  <p:nvPr/>
                </p:nvSpPr>
                <p:spPr bwMode="auto">
                  <a:xfrm>
                    <a:off x="3786" y="3512"/>
                    <a:ext cx="108" cy="260"/>
                  </a:xfrm>
                  <a:custGeom>
                    <a:avLst/>
                    <a:gdLst>
                      <a:gd name="T0" fmla="*/ 31 w 108"/>
                      <a:gd name="T1" fmla="*/ 0 h 260"/>
                      <a:gd name="T2" fmla="*/ 12 w 108"/>
                      <a:gd name="T3" fmla="*/ 35 h 260"/>
                      <a:gd name="T4" fmla="*/ 39 w 108"/>
                      <a:gd name="T5" fmla="*/ 72 h 260"/>
                      <a:gd name="T6" fmla="*/ 33 w 108"/>
                      <a:gd name="T7" fmla="*/ 89 h 260"/>
                      <a:gd name="T8" fmla="*/ 16 w 108"/>
                      <a:gd name="T9" fmla="*/ 110 h 260"/>
                      <a:gd name="T10" fmla="*/ 0 w 108"/>
                      <a:gd name="T11" fmla="*/ 174 h 260"/>
                      <a:gd name="T12" fmla="*/ 46 w 108"/>
                      <a:gd name="T13" fmla="*/ 259 h 260"/>
                      <a:gd name="T14" fmla="*/ 60 w 108"/>
                      <a:gd name="T15" fmla="*/ 259 h 260"/>
                      <a:gd name="T16" fmla="*/ 107 w 108"/>
                      <a:gd name="T17" fmla="*/ 177 h 260"/>
                      <a:gd name="T18" fmla="*/ 97 w 108"/>
                      <a:gd name="T19" fmla="*/ 112 h 260"/>
                      <a:gd name="T20" fmla="*/ 83 w 108"/>
                      <a:gd name="T21" fmla="*/ 91 h 260"/>
                      <a:gd name="T22" fmla="*/ 72 w 108"/>
                      <a:gd name="T23" fmla="*/ 72 h 260"/>
                      <a:gd name="T24" fmla="*/ 96 w 108"/>
                      <a:gd name="T25" fmla="*/ 35 h 260"/>
                      <a:gd name="T26" fmla="*/ 83 w 108"/>
                      <a:gd name="T27" fmla="*/ 0 h 260"/>
                      <a:gd name="T28" fmla="*/ 31 w 108"/>
                      <a:gd name="T29" fmla="*/ 0 h 26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8"/>
                      <a:gd name="T46" fmla="*/ 0 h 260"/>
                      <a:gd name="T47" fmla="*/ 108 w 108"/>
                      <a:gd name="T48" fmla="*/ 260 h 26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8" h="260">
                        <a:moveTo>
                          <a:pt x="31" y="0"/>
                        </a:moveTo>
                        <a:lnTo>
                          <a:pt x="12" y="35"/>
                        </a:lnTo>
                        <a:lnTo>
                          <a:pt x="39" y="72"/>
                        </a:lnTo>
                        <a:lnTo>
                          <a:pt x="33" y="89"/>
                        </a:lnTo>
                        <a:lnTo>
                          <a:pt x="16" y="110"/>
                        </a:lnTo>
                        <a:lnTo>
                          <a:pt x="0" y="174"/>
                        </a:lnTo>
                        <a:lnTo>
                          <a:pt x="46" y="259"/>
                        </a:lnTo>
                        <a:lnTo>
                          <a:pt x="60" y="259"/>
                        </a:lnTo>
                        <a:lnTo>
                          <a:pt x="107" y="177"/>
                        </a:lnTo>
                        <a:lnTo>
                          <a:pt x="97" y="112"/>
                        </a:lnTo>
                        <a:lnTo>
                          <a:pt x="83" y="91"/>
                        </a:lnTo>
                        <a:lnTo>
                          <a:pt x="72" y="72"/>
                        </a:lnTo>
                        <a:lnTo>
                          <a:pt x="96" y="35"/>
                        </a:lnTo>
                        <a:lnTo>
                          <a:pt x="83" y="0"/>
                        </a:lnTo>
                        <a:lnTo>
                          <a:pt x="31" y="0"/>
                        </a:lnTo>
                      </a:path>
                    </a:pathLst>
                  </a:custGeom>
                  <a:solidFill>
                    <a:srgbClr val="008080"/>
                  </a:solidFill>
                  <a:ln w="12700" cap="rnd">
                    <a:solidFill>
                      <a:srgbClr val="000000"/>
                    </a:solidFill>
                    <a:round/>
                    <a:headEnd/>
                    <a:tailEnd/>
                  </a:ln>
                </p:spPr>
                <p:txBody>
                  <a:bodyPr/>
                  <a:lstStyle/>
                  <a:p>
                    <a:endParaRPr lang="en-GB"/>
                  </a:p>
                </p:txBody>
              </p:sp>
            </p:grpSp>
          </p:grpSp>
          <p:grpSp>
            <p:nvGrpSpPr>
              <p:cNvPr id="11" name="Group 37"/>
              <p:cNvGrpSpPr>
                <a:grpSpLocks/>
              </p:cNvGrpSpPr>
              <p:nvPr/>
            </p:nvGrpSpPr>
            <p:grpSpPr bwMode="auto">
              <a:xfrm>
                <a:off x="3630" y="3746"/>
                <a:ext cx="295" cy="184"/>
                <a:chOff x="3630" y="3746"/>
                <a:chExt cx="295" cy="184"/>
              </a:xfrm>
            </p:grpSpPr>
            <p:sp>
              <p:nvSpPr>
                <p:cNvPr id="23601" name="Freeform 38"/>
                <p:cNvSpPr>
                  <a:spLocks/>
                </p:cNvSpPr>
                <p:nvPr/>
              </p:nvSpPr>
              <p:spPr bwMode="auto">
                <a:xfrm>
                  <a:off x="3709" y="3746"/>
                  <a:ext cx="216" cy="176"/>
                </a:xfrm>
                <a:custGeom>
                  <a:avLst/>
                  <a:gdLst>
                    <a:gd name="T0" fmla="*/ 0 w 216"/>
                    <a:gd name="T1" fmla="*/ 61 h 176"/>
                    <a:gd name="T2" fmla="*/ 57 w 216"/>
                    <a:gd name="T3" fmla="*/ 20 h 176"/>
                    <a:gd name="T4" fmla="*/ 88 w 216"/>
                    <a:gd name="T5" fmla="*/ 10 h 176"/>
                    <a:gd name="T6" fmla="*/ 119 w 216"/>
                    <a:gd name="T7" fmla="*/ 0 h 176"/>
                    <a:gd name="T8" fmla="*/ 143 w 216"/>
                    <a:gd name="T9" fmla="*/ 0 h 176"/>
                    <a:gd name="T10" fmla="*/ 174 w 216"/>
                    <a:gd name="T11" fmla="*/ 3 h 176"/>
                    <a:gd name="T12" fmla="*/ 194 w 216"/>
                    <a:gd name="T13" fmla="*/ 8 h 176"/>
                    <a:gd name="T14" fmla="*/ 210 w 216"/>
                    <a:gd name="T15" fmla="*/ 17 h 176"/>
                    <a:gd name="T16" fmla="*/ 215 w 216"/>
                    <a:gd name="T17" fmla="*/ 24 h 176"/>
                    <a:gd name="T18" fmla="*/ 215 w 216"/>
                    <a:gd name="T19" fmla="*/ 29 h 176"/>
                    <a:gd name="T20" fmla="*/ 211 w 216"/>
                    <a:gd name="T21" fmla="*/ 38 h 176"/>
                    <a:gd name="T22" fmla="*/ 201 w 216"/>
                    <a:gd name="T23" fmla="*/ 44 h 176"/>
                    <a:gd name="T24" fmla="*/ 188 w 216"/>
                    <a:gd name="T25" fmla="*/ 49 h 176"/>
                    <a:gd name="T26" fmla="*/ 197 w 216"/>
                    <a:gd name="T27" fmla="*/ 58 h 176"/>
                    <a:gd name="T28" fmla="*/ 206 w 216"/>
                    <a:gd name="T29" fmla="*/ 67 h 176"/>
                    <a:gd name="T30" fmla="*/ 208 w 216"/>
                    <a:gd name="T31" fmla="*/ 72 h 176"/>
                    <a:gd name="T32" fmla="*/ 205 w 216"/>
                    <a:gd name="T33" fmla="*/ 80 h 176"/>
                    <a:gd name="T34" fmla="*/ 199 w 216"/>
                    <a:gd name="T35" fmla="*/ 85 h 176"/>
                    <a:gd name="T36" fmla="*/ 190 w 216"/>
                    <a:gd name="T37" fmla="*/ 91 h 176"/>
                    <a:gd name="T38" fmla="*/ 174 w 216"/>
                    <a:gd name="T39" fmla="*/ 91 h 176"/>
                    <a:gd name="T40" fmla="*/ 177 w 216"/>
                    <a:gd name="T41" fmla="*/ 100 h 176"/>
                    <a:gd name="T42" fmla="*/ 181 w 216"/>
                    <a:gd name="T43" fmla="*/ 106 h 176"/>
                    <a:gd name="T44" fmla="*/ 178 w 216"/>
                    <a:gd name="T45" fmla="*/ 116 h 176"/>
                    <a:gd name="T46" fmla="*/ 171 w 216"/>
                    <a:gd name="T47" fmla="*/ 121 h 176"/>
                    <a:gd name="T48" fmla="*/ 160 w 216"/>
                    <a:gd name="T49" fmla="*/ 124 h 176"/>
                    <a:gd name="T50" fmla="*/ 146 w 216"/>
                    <a:gd name="T51" fmla="*/ 124 h 176"/>
                    <a:gd name="T52" fmla="*/ 152 w 216"/>
                    <a:gd name="T53" fmla="*/ 128 h 176"/>
                    <a:gd name="T54" fmla="*/ 157 w 216"/>
                    <a:gd name="T55" fmla="*/ 135 h 176"/>
                    <a:gd name="T56" fmla="*/ 156 w 216"/>
                    <a:gd name="T57" fmla="*/ 142 h 176"/>
                    <a:gd name="T58" fmla="*/ 151 w 216"/>
                    <a:gd name="T59" fmla="*/ 146 h 176"/>
                    <a:gd name="T60" fmla="*/ 144 w 216"/>
                    <a:gd name="T61" fmla="*/ 149 h 176"/>
                    <a:gd name="T62" fmla="*/ 135 w 216"/>
                    <a:gd name="T63" fmla="*/ 153 h 176"/>
                    <a:gd name="T64" fmla="*/ 121 w 216"/>
                    <a:gd name="T65" fmla="*/ 154 h 176"/>
                    <a:gd name="T66" fmla="*/ 107 w 216"/>
                    <a:gd name="T67" fmla="*/ 154 h 176"/>
                    <a:gd name="T68" fmla="*/ 93 w 216"/>
                    <a:gd name="T69" fmla="*/ 164 h 176"/>
                    <a:gd name="T70" fmla="*/ 84 w 216"/>
                    <a:gd name="T71" fmla="*/ 169 h 176"/>
                    <a:gd name="T72" fmla="*/ 70 w 216"/>
                    <a:gd name="T73" fmla="*/ 173 h 176"/>
                    <a:gd name="T74" fmla="*/ 54 w 216"/>
                    <a:gd name="T75" fmla="*/ 175 h 176"/>
                    <a:gd name="T76" fmla="*/ 37 w 216"/>
                    <a:gd name="T77" fmla="*/ 171 h 176"/>
                    <a:gd name="T78" fmla="*/ 0 w 216"/>
                    <a:gd name="T79" fmla="*/ 138 h 176"/>
                    <a:gd name="T80" fmla="*/ 0 w 216"/>
                    <a:gd name="T81" fmla="*/ 99 h 176"/>
                    <a:gd name="T82" fmla="*/ 0 w 216"/>
                    <a:gd name="T83" fmla="*/ 61 h 17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16"/>
                    <a:gd name="T127" fmla="*/ 0 h 176"/>
                    <a:gd name="T128" fmla="*/ 216 w 216"/>
                    <a:gd name="T129" fmla="*/ 176 h 17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16" h="176">
                      <a:moveTo>
                        <a:pt x="0" y="61"/>
                      </a:moveTo>
                      <a:lnTo>
                        <a:pt x="57" y="20"/>
                      </a:lnTo>
                      <a:lnTo>
                        <a:pt x="88" y="10"/>
                      </a:lnTo>
                      <a:lnTo>
                        <a:pt x="119" y="0"/>
                      </a:lnTo>
                      <a:lnTo>
                        <a:pt x="143" y="0"/>
                      </a:lnTo>
                      <a:lnTo>
                        <a:pt x="174" y="3"/>
                      </a:lnTo>
                      <a:lnTo>
                        <a:pt x="194" y="8"/>
                      </a:lnTo>
                      <a:lnTo>
                        <a:pt x="210" y="17"/>
                      </a:lnTo>
                      <a:lnTo>
                        <a:pt x="215" y="24"/>
                      </a:lnTo>
                      <a:lnTo>
                        <a:pt x="215" y="29"/>
                      </a:lnTo>
                      <a:lnTo>
                        <a:pt x="211" y="38"/>
                      </a:lnTo>
                      <a:lnTo>
                        <a:pt x="201" y="44"/>
                      </a:lnTo>
                      <a:lnTo>
                        <a:pt x="188" y="49"/>
                      </a:lnTo>
                      <a:lnTo>
                        <a:pt x="197" y="58"/>
                      </a:lnTo>
                      <a:lnTo>
                        <a:pt x="206" y="67"/>
                      </a:lnTo>
                      <a:lnTo>
                        <a:pt x="208" y="72"/>
                      </a:lnTo>
                      <a:lnTo>
                        <a:pt x="205" y="80"/>
                      </a:lnTo>
                      <a:lnTo>
                        <a:pt x="199" y="85"/>
                      </a:lnTo>
                      <a:lnTo>
                        <a:pt x="190" y="91"/>
                      </a:lnTo>
                      <a:lnTo>
                        <a:pt x="174" y="91"/>
                      </a:lnTo>
                      <a:lnTo>
                        <a:pt x="177" y="100"/>
                      </a:lnTo>
                      <a:lnTo>
                        <a:pt x="181" y="106"/>
                      </a:lnTo>
                      <a:lnTo>
                        <a:pt x="178" y="116"/>
                      </a:lnTo>
                      <a:lnTo>
                        <a:pt x="171" y="121"/>
                      </a:lnTo>
                      <a:lnTo>
                        <a:pt x="160" y="124"/>
                      </a:lnTo>
                      <a:lnTo>
                        <a:pt x="146" y="124"/>
                      </a:lnTo>
                      <a:lnTo>
                        <a:pt x="152" y="128"/>
                      </a:lnTo>
                      <a:lnTo>
                        <a:pt x="157" y="135"/>
                      </a:lnTo>
                      <a:lnTo>
                        <a:pt x="156" y="142"/>
                      </a:lnTo>
                      <a:lnTo>
                        <a:pt x="151" y="146"/>
                      </a:lnTo>
                      <a:lnTo>
                        <a:pt x="144" y="149"/>
                      </a:lnTo>
                      <a:lnTo>
                        <a:pt x="135" y="153"/>
                      </a:lnTo>
                      <a:lnTo>
                        <a:pt x="121" y="154"/>
                      </a:lnTo>
                      <a:lnTo>
                        <a:pt x="107" y="154"/>
                      </a:lnTo>
                      <a:lnTo>
                        <a:pt x="93" y="164"/>
                      </a:lnTo>
                      <a:lnTo>
                        <a:pt x="84" y="169"/>
                      </a:lnTo>
                      <a:lnTo>
                        <a:pt x="70" y="173"/>
                      </a:lnTo>
                      <a:lnTo>
                        <a:pt x="54" y="175"/>
                      </a:lnTo>
                      <a:lnTo>
                        <a:pt x="37" y="171"/>
                      </a:lnTo>
                      <a:lnTo>
                        <a:pt x="0" y="138"/>
                      </a:lnTo>
                      <a:lnTo>
                        <a:pt x="0" y="99"/>
                      </a:lnTo>
                      <a:lnTo>
                        <a:pt x="0" y="61"/>
                      </a:lnTo>
                    </a:path>
                  </a:pathLst>
                </a:custGeom>
                <a:solidFill>
                  <a:srgbClr val="E0A080"/>
                </a:solidFill>
                <a:ln w="12700" cap="rnd">
                  <a:solidFill>
                    <a:srgbClr val="000000"/>
                  </a:solidFill>
                  <a:round/>
                  <a:headEnd/>
                  <a:tailEnd/>
                </a:ln>
              </p:spPr>
              <p:txBody>
                <a:bodyPr/>
                <a:lstStyle/>
                <a:p>
                  <a:endParaRPr lang="en-GB"/>
                </a:p>
              </p:txBody>
            </p:sp>
            <p:sp>
              <p:nvSpPr>
                <p:cNvPr id="23602" name="Freeform 39"/>
                <p:cNvSpPr>
                  <a:spLocks/>
                </p:cNvSpPr>
                <p:nvPr/>
              </p:nvSpPr>
              <p:spPr bwMode="auto">
                <a:xfrm>
                  <a:off x="3630" y="3776"/>
                  <a:ext cx="109" cy="154"/>
                </a:xfrm>
                <a:custGeom>
                  <a:avLst/>
                  <a:gdLst>
                    <a:gd name="T0" fmla="*/ 97 w 109"/>
                    <a:gd name="T1" fmla="*/ 18 h 154"/>
                    <a:gd name="T2" fmla="*/ 108 w 109"/>
                    <a:gd name="T3" fmla="*/ 3 h 154"/>
                    <a:gd name="T4" fmla="*/ 85 w 109"/>
                    <a:gd name="T5" fmla="*/ 6 h 154"/>
                    <a:gd name="T6" fmla="*/ 64 w 109"/>
                    <a:gd name="T7" fmla="*/ 5 h 154"/>
                    <a:gd name="T8" fmla="*/ 41 w 109"/>
                    <a:gd name="T9" fmla="*/ 5 h 154"/>
                    <a:gd name="T10" fmla="*/ 12 w 109"/>
                    <a:gd name="T11" fmla="*/ 0 h 154"/>
                    <a:gd name="T12" fmla="*/ 14 w 109"/>
                    <a:gd name="T13" fmla="*/ 30 h 154"/>
                    <a:gd name="T14" fmla="*/ 8 w 109"/>
                    <a:gd name="T15" fmla="*/ 54 h 154"/>
                    <a:gd name="T16" fmla="*/ 5 w 109"/>
                    <a:gd name="T17" fmla="*/ 75 h 154"/>
                    <a:gd name="T18" fmla="*/ 0 w 109"/>
                    <a:gd name="T19" fmla="*/ 91 h 154"/>
                    <a:gd name="T20" fmla="*/ 2 w 109"/>
                    <a:gd name="T21" fmla="*/ 104 h 154"/>
                    <a:gd name="T22" fmla="*/ 10 w 109"/>
                    <a:gd name="T23" fmla="*/ 116 h 154"/>
                    <a:gd name="T24" fmla="*/ 12 w 109"/>
                    <a:gd name="T25" fmla="*/ 130 h 154"/>
                    <a:gd name="T26" fmla="*/ 12 w 109"/>
                    <a:gd name="T27" fmla="*/ 141 h 154"/>
                    <a:gd name="T28" fmla="*/ 5 w 109"/>
                    <a:gd name="T29" fmla="*/ 153 h 154"/>
                    <a:gd name="T30" fmla="*/ 27 w 109"/>
                    <a:gd name="T31" fmla="*/ 152 h 154"/>
                    <a:gd name="T32" fmla="*/ 42 w 109"/>
                    <a:gd name="T33" fmla="*/ 147 h 154"/>
                    <a:gd name="T34" fmla="*/ 64 w 109"/>
                    <a:gd name="T35" fmla="*/ 147 h 154"/>
                    <a:gd name="T36" fmla="*/ 75 w 109"/>
                    <a:gd name="T37" fmla="*/ 142 h 154"/>
                    <a:gd name="T38" fmla="*/ 94 w 109"/>
                    <a:gd name="T39" fmla="*/ 145 h 154"/>
                    <a:gd name="T40" fmla="*/ 105 w 109"/>
                    <a:gd name="T41" fmla="*/ 144 h 154"/>
                    <a:gd name="T42" fmla="*/ 99 w 109"/>
                    <a:gd name="T43" fmla="*/ 131 h 154"/>
                    <a:gd name="T44" fmla="*/ 86 w 109"/>
                    <a:gd name="T45" fmla="*/ 119 h 154"/>
                    <a:gd name="T46" fmla="*/ 81 w 109"/>
                    <a:gd name="T47" fmla="*/ 104 h 154"/>
                    <a:gd name="T48" fmla="*/ 85 w 109"/>
                    <a:gd name="T49" fmla="*/ 81 h 154"/>
                    <a:gd name="T50" fmla="*/ 81 w 109"/>
                    <a:gd name="T51" fmla="*/ 61 h 154"/>
                    <a:gd name="T52" fmla="*/ 83 w 109"/>
                    <a:gd name="T53" fmla="*/ 38 h 154"/>
                    <a:gd name="T54" fmla="*/ 97 w 109"/>
                    <a:gd name="T55" fmla="*/ 18 h 1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09"/>
                    <a:gd name="T85" fmla="*/ 0 h 154"/>
                    <a:gd name="T86" fmla="*/ 109 w 109"/>
                    <a:gd name="T87" fmla="*/ 154 h 1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09" h="154">
                      <a:moveTo>
                        <a:pt x="97" y="18"/>
                      </a:moveTo>
                      <a:lnTo>
                        <a:pt x="108" y="3"/>
                      </a:lnTo>
                      <a:lnTo>
                        <a:pt x="85" y="6"/>
                      </a:lnTo>
                      <a:lnTo>
                        <a:pt x="64" y="5"/>
                      </a:lnTo>
                      <a:lnTo>
                        <a:pt x="41" y="5"/>
                      </a:lnTo>
                      <a:lnTo>
                        <a:pt x="12" y="0"/>
                      </a:lnTo>
                      <a:lnTo>
                        <a:pt x="14" y="30"/>
                      </a:lnTo>
                      <a:lnTo>
                        <a:pt x="8" y="54"/>
                      </a:lnTo>
                      <a:lnTo>
                        <a:pt x="5" y="75"/>
                      </a:lnTo>
                      <a:lnTo>
                        <a:pt x="0" y="91"/>
                      </a:lnTo>
                      <a:lnTo>
                        <a:pt x="2" y="104"/>
                      </a:lnTo>
                      <a:lnTo>
                        <a:pt x="10" y="116"/>
                      </a:lnTo>
                      <a:lnTo>
                        <a:pt x="12" y="130"/>
                      </a:lnTo>
                      <a:lnTo>
                        <a:pt x="12" y="141"/>
                      </a:lnTo>
                      <a:lnTo>
                        <a:pt x="5" y="153"/>
                      </a:lnTo>
                      <a:lnTo>
                        <a:pt x="27" y="152"/>
                      </a:lnTo>
                      <a:lnTo>
                        <a:pt x="42" y="147"/>
                      </a:lnTo>
                      <a:lnTo>
                        <a:pt x="64" y="147"/>
                      </a:lnTo>
                      <a:lnTo>
                        <a:pt x="75" y="142"/>
                      </a:lnTo>
                      <a:lnTo>
                        <a:pt x="94" y="145"/>
                      </a:lnTo>
                      <a:lnTo>
                        <a:pt x="105" y="144"/>
                      </a:lnTo>
                      <a:lnTo>
                        <a:pt x="99" y="131"/>
                      </a:lnTo>
                      <a:lnTo>
                        <a:pt x="86" y="119"/>
                      </a:lnTo>
                      <a:lnTo>
                        <a:pt x="81" y="104"/>
                      </a:lnTo>
                      <a:lnTo>
                        <a:pt x="85" y="81"/>
                      </a:lnTo>
                      <a:lnTo>
                        <a:pt x="81" y="61"/>
                      </a:lnTo>
                      <a:lnTo>
                        <a:pt x="83" y="38"/>
                      </a:lnTo>
                      <a:lnTo>
                        <a:pt x="97" y="18"/>
                      </a:lnTo>
                    </a:path>
                  </a:pathLst>
                </a:custGeom>
                <a:solidFill>
                  <a:srgbClr val="E0E0E0"/>
                </a:solidFill>
                <a:ln w="12700" cap="rnd">
                  <a:solidFill>
                    <a:srgbClr val="000000"/>
                  </a:solidFill>
                  <a:round/>
                  <a:headEnd/>
                  <a:tailEnd/>
                </a:ln>
              </p:spPr>
              <p:txBody>
                <a:bodyPr/>
                <a:lstStyle/>
                <a:p>
                  <a:endParaRPr lang="en-GB"/>
                </a:p>
              </p:txBody>
            </p:sp>
            <p:sp>
              <p:nvSpPr>
                <p:cNvPr id="23603" name="Freeform 40"/>
                <p:cNvSpPr>
                  <a:spLocks/>
                </p:cNvSpPr>
                <p:nvPr/>
              </p:nvSpPr>
              <p:spPr bwMode="auto">
                <a:xfrm>
                  <a:off x="3825" y="3785"/>
                  <a:ext cx="74" cy="12"/>
                </a:xfrm>
                <a:custGeom>
                  <a:avLst/>
                  <a:gdLst>
                    <a:gd name="T0" fmla="*/ 0 w 74"/>
                    <a:gd name="T1" fmla="*/ 11 h 12"/>
                    <a:gd name="T2" fmla="*/ 10 w 74"/>
                    <a:gd name="T3" fmla="*/ 7 h 12"/>
                    <a:gd name="T4" fmla="*/ 16 w 74"/>
                    <a:gd name="T5" fmla="*/ 4 h 12"/>
                    <a:gd name="T6" fmla="*/ 27 w 74"/>
                    <a:gd name="T7" fmla="*/ 1 h 12"/>
                    <a:gd name="T8" fmla="*/ 38 w 74"/>
                    <a:gd name="T9" fmla="*/ 0 h 12"/>
                    <a:gd name="T10" fmla="*/ 46 w 74"/>
                    <a:gd name="T11" fmla="*/ 0 h 12"/>
                    <a:gd name="T12" fmla="*/ 55 w 74"/>
                    <a:gd name="T13" fmla="*/ 2 h 12"/>
                    <a:gd name="T14" fmla="*/ 64 w 74"/>
                    <a:gd name="T15" fmla="*/ 5 h 12"/>
                    <a:gd name="T16" fmla="*/ 73 w 74"/>
                    <a:gd name="T17" fmla="*/ 9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4"/>
                    <a:gd name="T28" fmla="*/ 0 h 12"/>
                    <a:gd name="T29" fmla="*/ 74 w 74"/>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4" h="12">
                      <a:moveTo>
                        <a:pt x="0" y="11"/>
                      </a:moveTo>
                      <a:lnTo>
                        <a:pt x="10" y="7"/>
                      </a:lnTo>
                      <a:lnTo>
                        <a:pt x="16" y="4"/>
                      </a:lnTo>
                      <a:lnTo>
                        <a:pt x="27" y="1"/>
                      </a:lnTo>
                      <a:lnTo>
                        <a:pt x="38" y="0"/>
                      </a:lnTo>
                      <a:lnTo>
                        <a:pt x="46" y="0"/>
                      </a:lnTo>
                      <a:lnTo>
                        <a:pt x="55" y="2"/>
                      </a:lnTo>
                      <a:lnTo>
                        <a:pt x="64" y="5"/>
                      </a:lnTo>
                      <a:lnTo>
                        <a:pt x="73" y="9"/>
                      </a:lnTo>
                    </a:path>
                  </a:pathLst>
                </a:custGeom>
                <a:noFill/>
                <a:ln w="12700" cap="rnd">
                  <a:solidFill>
                    <a:srgbClr val="000000"/>
                  </a:solidFill>
                  <a:round/>
                  <a:headEnd/>
                  <a:tailEnd/>
                </a:ln>
              </p:spPr>
              <p:txBody>
                <a:bodyPr/>
                <a:lstStyle/>
                <a:p>
                  <a:endParaRPr lang="en-GB"/>
                </a:p>
              </p:txBody>
            </p:sp>
            <p:sp>
              <p:nvSpPr>
                <p:cNvPr id="23604" name="Freeform 41"/>
                <p:cNvSpPr>
                  <a:spLocks/>
                </p:cNvSpPr>
                <p:nvPr/>
              </p:nvSpPr>
              <p:spPr bwMode="auto">
                <a:xfrm>
                  <a:off x="3815" y="3824"/>
                  <a:ext cx="70" cy="14"/>
                </a:xfrm>
                <a:custGeom>
                  <a:avLst/>
                  <a:gdLst>
                    <a:gd name="T0" fmla="*/ 0 w 70"/>
                    <a:gd name="T1" fmla="*/ 7 h 14"/>
                    <a:gd name="T2" fmla="*/ 11 w 70"/>
                    <a:gd name="T3" fmla="*/ 4 h 14"/>
                    <a:gd name="T4" fmla="*/ 25 w 70"/>
                    <a:gd name="T5" fmla="*/ 0 h 14"/>
                    <a:gd name="T6" fmla="*/ 39 w 70"/>
                    <a:gd name="T7" fmla="*/ 0 h 14"/>
                    <a:gd name="T8" fmla="*/ 51 w 70"/>
                    <a:gd name="T9" fmla="*/ 2 h 14"/>
                    <a:gd name="T10" fmla="*/ 58 w 70"/>
                    <a:gd name="T11" fmla="*/ 5 h 14"/>
                    <a:gd name="T12" fmla="*/ 65 w 70"/>
                    <a:gd name="T13" fmla="*/ 7 h 14"/>
                    <a:gd name="T14" fmla="*/ 69 w 70"/>
                    <a:gd name="T15" fmla="*/ 13 h 14"/>
                    <a:gd name="T16" fmla="*/ 0 60000 65536"/>
                    <a:gd name="T17" fmla="*/ 0 60000 65536"/>
                    <a:gd name="T18" fmla="*/ 0 60000 65536"/>
                    <a:gd name="T19" fmla="*/ 0 60000 65536"/>
                    <a:gd name="T20" fmla="*/ 0 60000 65536"/>
                    <a:gd name="T21" fmla="*/ 0 60000 65536"/>
                    <a:gd name="T22" fmla="*/ 0 60000 65536"/>
                    <a:gd name="T23" fmla="*/ 0 60000 65536"/>
                    <a:gd name="T24" fmla="*/ 0 w 70"/>
                    <a:gd name="T25" fmla="*/ 0 h 14"/>
                    <a:gd name="T26" fmla="*/ 70 w 70"/>
                    <a:gd name="T27" fmla="*/ 14 h 1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0" h="14">
                      <a:moveTo>
                        <a:pt x="0" y="7"/>
                      </a:moveTo>
                      <a:lnTo>
                        <a:pt x="11" y="4"/>
                      </a:lnTo>
                      <a:lnTo>
                        <a:pt x="25" y="0"/>
                      </a:lnTo>
                      <a:lnTo>
                        <a:pt x="39" y="0"/>
                      </a:lnTo>
                      <a:lnTo>
                        <a:pt x="51" y="2"/>
                      </a:lnTo>
                      <a:lnTo>
                        <a:pt x="58" y="5"/>
                      </a:lnTo>
                      <a:lnTo>
                        <a:pt x="65" y="7"/>
                      </a:lnTo>
                      <a:lnTo>
                        <a:pt x="69" y="13"/>
                      </a:lnTo>
                    </a:path>
                  </a:pathLst>
                </a:custGeom>
                <a:noFill/>
                <a:ln w="12700" cap="rnd">
                  <a:solidFill>
                    <a:srgbClr val="000000"/>
                  </a:solidFill>
                  <a:round/>
                  <a:headEnd/>
                  <a:tailEnd/>
                </a:ln>
              </p:spPr>
              <p:txBody>
                <a:bodyPr/>
                <a:lstStyle/>
                <a:p>
                  <a:endParaRPr lang="en-GB"/>
                </a:p>
              </p:txBody>
            </p:sp>
            <p:sp>
              <p:nvSpPr>
                <p:cNvPr id="23605" name="Freeform 42"/>
                <p:cNvSpPr>
                  <a:spLocks/>
                </p:cNvSpPr>
                <p:nvPr/>
              </p:nvSpPr>
              <p:spPr bwMode="auto">
                <a:xfrm>
                  <a:off x="3798" y="3864"/>
                  <a:ext cx="64" cy="18"/>
                </a:xfrm>
                <a:custGeom>
                  <a:avLst/>
                  <a:gdLst>
                    <a:gd name="T0" fmla="*/ 4 w 64"/>
                    <a:gd name="T1" fmla="*/ 17 h 18"/>
                    <a:gd name="T2" fmla="*/ 0 w 64"/>
                    <a:gd name="T3" fmla="*/ 14 h 18"/>
                    <a:gd name="T4" fmla="*/ 2 w 64"/>
                    <a:gd name="T5" fmla="*/ 8 h 18"/>
                    <a:gd name="T6" fmla="*/ 8 w 64"/>
                    <a:gd name="T7" fmla="*/ 6 h 18"/>
                    <a:gd name="T8" fmla="*/ 19 w 64"/>
                    <a:gd name="T9" fmla="*/ 3 h 18"/>
                    <a:gd name="T10" fmla="*/ 30 w 64"/>
                    <a:gd name="T11" fmla="*/ 0 h 18"/>
                    <a:gd name="T12" fmla="*/ 40 w 64"/>
                    <a:gd name="T13" fmla="*/ 0 h 18"/>
                    <a:gd name="T14" fmla="*/ 49 w 64"/>
                    <a:gd name="T15" fmla="*/ 1 h 18"/>
                    <a:gd name="T16" fmla="*/ 57 w 64"/>
                    <a:gd name="T17" fmla="*/ 4 h 18"/>
                    <a:gd name="T18" fmla="*/ 63 w 64"/>
                    <a:gd name="T19" fmla="*/ 6 h 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4"/>
                    <a:gd name="T31" fmla="*/ 0 h 18"/>
                    <a:gd name="T32" fmla="*/ 64 w 64"/>
                    <a:gd name="T33" fmla="*/ 18 h 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4" h="18">
                      <a:moveTo>
                        <a:pt x="4" y="17"/>
                      </a:moveTo>
                      <a:lnTo>
                        <a:pt x="0" y="14"/>
                      </a:lnTo>
                      <a:lnTo>
                        <a:pt x="2" y="8"/>
                      </a:lnTo>
                      <a:lnTo>
                        <a:pt x="8" y="6"/>
                      </a:lnTo>
                      <a:lnTo>
                        <a:pt x="19" y="3"/>
                      </a:lnTo>
                      <a:lnTo>
                        <a:pt x="30" y="0"/>
                      </a:lnTo>
                      <a:lnTo>
                        <a:pt x="40" y="0"/>
                      </a:lnTo>
                      <a:lnTo>
                        <a:pt x="49" y="1"/>
                      </a:lnTo>
                      <a:lnTo>
                        <a:pt x="57" y="4"/>
                      </a:lnTo>
                      <a:lnTo>
                        <a:pt x="63" y="6"/>
                      </a:lnTo>
                    </a:path>
                  </a:pathLst>
                </a:custGeom>
                <a:noFill/>
                <a:ln w="12700" cap="rnd">
                  <a:solidFill>
                    <a:srgbClr val="000000"/>
                  </a:solidFill>
                  <a:round/>
                  <a:headEnd/>
                  <a:tailEnd/>
                </a:ln>
              </p:spPr>
              <p:txBody>
                <a:bodyPr/>
                <a:lstStyle/>
                <a:p>
                  <a:endParaRPr lang="en-GB"/>
                </a:p>
              </p:txBody>
            </p:sp>
            <p:sp>
              <p:nvSpPr>
                <p:cNvPr id="23606" name="Rectangle 43"/>
                <p:cNvSpPr>
                  <a:spLocks noChangeArrowheads="1"/>
                </p:cNvSpPr>
                <p:nvPr/>
              </p:nvSpPr>
              <p:spPr bwMode="auto">
                <a:xfrm>
                  <a:off x="3665" y="3790"/>
                  <a:ext cx="36" cy="1"/>
                </a:xfrm>
                <a:prstGeom prst="rect">
                  <a:avLst/>
                </a:prstGeom>
                <a:solidFill>
                  <a:srgbClr val="000000"/>
                </a:solidFill>
                <a:ln w="12700">
                  <a:solidFill>
                    <a:srgbClr val="000000"/>
                  </a:solidFill>
                  <a:miter lim="800000"/>
                  <a:headEnd/>
                  <a:tailEnd/>
                </a:ln>
              </p:spPr>
              <p:txBody>
                <a:bodyPr wrap="none" anchor="ctr"/>
                <a:lstStyle/>
                <a:p>
                  <a:endParaRPr lang="en-GB"/>
                </a:p>
              </p:txBody>
            </p:sp>
          </p:grpSp>
        </p:grpSp>
        <p:grpSp>
          <p:nvGrpSpPr>
            <p:cNvPr id="12" name="Group 44"/>
            <p:cNvGrpSpPr>
              <a:grpSpLocks/>
            </p:cNvGrpSpPr>
            <p:nvPr/>
          </p:nvGrpSpPr>
          <p:grpSpPr bwMode="auto">
            <a:xfrm>
              <a:off x="3537" y="2455"/>
              <a:ext cx="682" cy="1091"/>
              <a:chOff x="3537" y="2455"/>
              <a:chExt cx="682" cy="1091"/>
            </a:xfrm>
          </p:grpSpPr>
          <p:grpSp>
            <p:nvGrpSpPr>
              <p:cNvPr id="13" name="Group 45"/>
              <p:cNvGrpSpPr>
                <a:grpSpLocks/>
              </p:cNvGrpSpPr>
              <p:nvPr/>
            </p:nvGrpSpPr>
            <p:grpSpPr bwMode="auto">
              <a:xfrm>
                <a:off x="3537" y="2455"/>
                <a:ext cx="682" cy="1091"/>
                <a:chOff x="3537" y="2455"/>
                <a:chExt cx="682" cy="1091"/>
              </a:xfrm>
            </p:grpSpPr>
            <p:sp>
              <p:nvSpPr>
                <p:cNvPr id="23590" name="Freeform 46"/>
                <p:cNvSpPr>
                  <a:spLocks/>
                </p:cNvSpPr>
                <p:nvPr/>
              </p:nvSpPr>
              <p:spPr bwMode="auto">
                <a:xfrm>
                  <a:off x="3537" y="2537"/>
                  <a:ext cx="642" cy="1009"/>
                </a:xfrm>
                <a:custGeom>
                  <a:avLst/>
                  <a:gdLst>
                    <a:gd name="T0" fmla="*/ 65 w 642"/>
                    <a:gd name="T1" fmla="*/ 452 h 1009"/>
                    <a:gd name="T2" fmla="*/ 79 w 642"/>
                    <a:gd name="T3" fmla="*/ 535 h 1009"/>
                    <a:gd name="T4" fmla="*/ 84 w 642"/>
                    <a:gd name="T5" fmla="*/ 613 h 1009"/>
                    <a:gd name="T6" fmla="*/ 91 w 642"/>
                    <a:gd name="T7" fmla="*/ 677 h 1009"/>
                    <a:gd name="T8" fmla="*/ 100 w 642"/>
                    <a:gd name="T9" fmla="*/ 739 h 1009"/>
                    <a:gd name="T10" fmla="*/ 116 w 642"/>
                    <a:gd name="T11" fmla="*/ 818 h 1009"/>
                    <a:gd name="T12" fmla="*/ 141 w 642"/>
                    <a:gd name="T13" fmla="*/ 891 h 1009"/>
                    <a:gd name="T14" fmla="*/ 153 w 642"/>
                    <a:gd name="T15" fmla="*/ 922 h 1009"/>
                    <a:gd name="T16" fmla="*/ 178 w 642"/>
                    <a:gd name="T17" fmla="*/ 962 h 1009"/>
                    <a:gd name="T18" fmla="*/ 209 w 642"/>
                    <a:gd name="T19" fmla="*/ 985 h 1009"/>
                    <a:gd name="T20" fmla="*/ 234 w 642"/>
                    <a:gd name="T21" fmla="*/ 997 h 1009"/>
                    <a:gd name="T22" fmla="*/ 263 w 642"/>
                    <a:gd name="T23" fmla="*/ 1003 h 1009"/>
                    <a:gd name="T24" fmla="*/ 302 w 642"/>
                    <a:gd name="T25" fmla="*/ 1008 h 1009"/>
                    <a:gd name="T26" fmla="*/ 339 w 642"/>
                    <a:gd name="T27" fmla="*/ 1003 h 1009"/>
                    <a:gd name="T28" fmla="*/ 377 w 642"/>
                    <a:gd name="T29" fmla="*/ 993 h 1009"/>
                    <a:gd name="T30" fmla="*/ 407 w 642"/>
                    <a:gd name="T31" fmla="*/ 972 h 1009"/>
                    <a:gd name="T32" fmla="*/ 431 w 642"/>
                    <a:gd name="T33" fmla="*/ 939 h 1009"/>
                    <a:gd name="T34" fmla="*/ 452 w 642"/>
                    <a:gd name="T35" fmla="*/ 895 h 1009"/>
                    <a:gd name="T36" fmla="*/ 472 w 642"/>
                    <a:gd name="T37" fmla="*/ 854 h 1009"/>
                    <a:gd name="T38" fmla="*/ 502 w 642"/>
                    <a:gd name="T39" fmla="*/ 779 h 1009"/>
                    <a:gd name="T40" fmla="*/ 531 w 642"/>
                    <a:gd name="T41" fmla="*/ 684 h 1009"/>
                    <a:gd name="T42" fmla="*/ 552 w 642"/>
                    <a:gd name="T43" fmla="*/ 612 h 1009"/>
                    <a:gd name="T44" fmla="*/ 565 w 642"/>
                    <a:gd name="T45" fmla="*/ 526 h 1009"/>
                    <a:gd name="T46" fmla="*/ 575 w 642"/>
                    <a:gd name="T47" fmla="*/ 451 h 1009"/>
                    <a:gd name="T48" fmla="*/ 580 w 642"/>
                    <a:gd name="T49" fmla="*/ 422 h 1009"/>
                    <a:gd name="T50" fmla="*/ 599 w 642"/>
                    <a:gd name="T51" fmla="*/ 411 h 1009"/>
                    <a:gd name="T52" fmla="*/ 614 w 642"/>
                    <a:gd name="T53" fmla="*/ 400 h 1009"/>
                    <a:gd name="T54" fmla="*/ 630 w 642"/>
                    <a:gd name="T55" fmla="*/ 385 h 1009"/>
                    <a:gd name="T56" fmla="*/ 641 w 642"/>
                    <a:gd name="T57" fmla="*/ 367 h 1009"/>
                    <a:gd name="T58" fmla="*/ 639 w 642"/>
                    <a:gd name="T59" fmla="*/ 350 h 1009"/>
                    <a:gd name="T60" fmla="*/ 623 w 642"/>
                    <a:gd name="T61" fmla="*/ 335 h 1009"/>
                    <a:gd name="T62" fmla="*/ 604 w 642"/>
                    <a:gd name="T63" fmla="*/ 324 h 1009"/>
                    <a:gd name="T64" fmla="*/ 585 w 642"/>
                    <a:gd name="T65" fmla="*/ 321 h 1009"/>
                    <a:gd name="T66" fmla="*/ 585 w 642"/>
                    <a:gd name="T67" fmla="*/ 298 h 1009"/>
                    <a:gd name="T68" fmla="*/ 589 w 642"/>
                    <a:gd name="T69" fmla="*/ 237 h 1009"/>
                    <a:gd name="T70" fmla="*/ 595 w 642"/>
                    <a:gd name="T71" fmla="*/ 166 h 1009"/>
                    <a:gd name="T72" fmla="*/ 570 w 642"/>
                    <a:gd name="T73" fmla="*/ 89 h 1009"/>
                    <a:gd name="T74" fmla="*/ 537 w 642"/>
                    <a:gd name="T75" fmla="*/ 50 h 1009"/>
                    <a:gd name="T76" fmla="*/ 457 w 642"/>
                    <a:gd name="T77" fmla="*/ 7 h 1009"/>
                    <a:gd name="T78" fmla="*/ 356 w 642"/>
                    <a:gd name="T79" fmla="*/ 0 h 1009"/>
                    <a:gd name="T80" fmla="*/ 262 w 642"/>
                    <a:gd name="T81" fmla="*/ 11 h 1009"/>
                    <a:gd name="T82" fmla="*/ 151 w 642"/>
                    <a:gd name="T83" fmla="*/ 46 h 1009"/>
                    <a:gd name="T84" fmla="*/ 85 w 642"/>
                    <a:gd name="T85" fmla="*/ 116 h 1009"/>
                    <a:gd name="T86" fmla="*/ 81 w 642"/>
                    <a:gd name="T87" fmla="*/ 183 h 1009"/>
                    <a:gd name="T88" fmla="*/ 85 w 642"/>
                    <a:gd name="T89" fmla="*/ 230 h 1009"/>
                    <a:gd name="T90" fmla="*/ 81 w 642"/>
                    <a:gd name="T91" fmla="*/ 266 h 1009"/>
                    <a:gd name="T92" fmla="*/ 76 w 642"/>
                    <a:gd name="T93" fmla="*/ 291 h 1009"/>
                    <a:gd name="T94" fmla="*/ 56 w 642"/>
                    <a:gd name="T95" fmla="*/ 309 h 1009"/>
                    <a:gd name="T96" fmla="*/ 33 w 642"/>
                    <a:gd name="T97" fmla="*/ 320 h 1009"/>
                    <a:gd name="T98" fmla="*/ 9 w 642"/>
                    <a:gd name="T99" fmla="*/ 334 h 1009"/>
                    <a:gd name="T100" fmla="*/ 1 w 642"/>
                    <a:gd name="T101" fmla="*/ 352 h 1009"/>
                    <a:gd name="T102" fmla="*/ 0 w 642"/>
                    <a:gd name="T103" fmla="*/ 367 h 1009"/>
                    <a:gd name="T104" fmla="*/ 8 w 642"/>
                    <a:gd name="T105" fmla="*/ 387 h 1009"/>
                    <a:gd name="T106" fmla="*/ 35 w 642"/>
                    <a:gd name="T107" fmla="*/ 403 h 1009"/>
                    <a:gd name="T108" fmla="*/ 51 w 642"/>
                    <a:gd name="T109" fmla="*/ 411 h 1009"/>
                    <a:gd name="T110" fmla="*/ 65 w 642"/>
                    <a:gd name="T111" fmla="*/ 452 h 100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642"/>
                    <a:gd name="T169" fmla="*/ 0 h 1009"/>
                    <a:gd name="T170" fmla="*/ 642 w 642"/>
                    <a:gd name="T171" fmla="*/ 1009 h 100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642" h="1009">
                      <a:moveTo>
                        <a:pt x="65" y="452"/>
                      </a:moveTo>
                      <a:lnTo>
                        <a:pt x="79" y="535"/>
                      </a:lnTo>
                      <a:lnTo>
                        <a:pt x="84" y="613"/>
                      </a:lnTo>
                      <a:lnTo>
                        <a:pt x="91" y="677"/>
                      </a:lnTo>
                      <a:lnTo>
                        <a:pt x="100" y="739"/>
                      </a:lnTo>
                      <a:lnTo>
                        <a:pt x="116" y="818"/>
                      </a:lnTo>
                      <a:lnTo>
                        <a:pt x="141" y="891"/>
                      </a:lnTo>
                      <a:lnTo>
                        <a:pt x="153" y="922"/>
                      </a:lnTo>
                      <a:lnTo>
                        <a:pt x="178" y="962"/>
                      </a:lnTo>
                      <a:lnTo>
                        <a:pt x="209" y="985"/>
                      </a:lnTo>
                      <a:lnTo>
                        <a:pt x="234" y="997"/>
                      </a:lnTo>
                      <a:lnTo>
                        <a:pt x="263" y="1003"/>
                      </a:lnTo>
                      <a:lnTo>
                        <a:pt x="302" y="1008"/>
                      </a:lnTo>
                      <a:lnTo>
                        <a:pt x="339" y="1003"/>
                      </a:lnTo>
                      <a:lnTo>
                        <a:pt x="377" y="993"/>
                      </a:lnTo>
                      <a:lnTo>
                        <a:pt x="407" y="972"/>
                      </a:lnTo>
                      <a:lnTo>
                        <a:pt x="431" y="939"/>
                      </a:lnTo>
                      <a:lnTo>
                        <a:pt x="452" y="895"/>
                      </a:lnTo>
                      <a:lnTo>
                        <a:pt x="472" y="854"/>
                      </a:lnTo>
                      <a:lnTo>
                        <a:pt x="502" y="779"/>
                      </a:lnTo>
                      <a:lnTo>
                        <a:pt x="531" y="684"/>
                      </a:lnTo>
                      <a:lnTo>
                        <a:pt x="552" y="612"/>
                      </a:lnTo>
                      <a:lnTo>
                        <a:pt x="565" y="526"/>
                      </a:lnTo>
                      <a:lnTo>
                        <a:pt x="575" y="451"/>
                      </a:lnTo>
                      <a:lnTo>
                        <a:pt x="580" y="422"/>
                      </a:lnTo>
                      <a:lnTo>
                        <a:pt x="599" y="411"/>
                      </a:lnTo>
                      <a:lnTo>
                        <a:pt x="614" y="400"/>
                      </a:lnTo>
                      <a:lnTo>
                        <a:pt x="630" y="385"/>
                      </a:lnTo>
                      <a:lnTo>
                        <a:pt x="641" y="367"/>
                      </a:lnTo>
                      <a:lnTo>
                        <a:pt x="639" y="350"/>
                      </a:lnTo>
                      <a:lnTo>
                        <a:pt x="623" y="335"/>
                      </a:lnTo>
                      <a:lnTo>
                        <a:pt x="604" y="324"/>
                      </a:lnTo>
                      <a:lnTo>
                        <a:pt x="585" y="321"/>
                      </a:lnTo>
                      <a:lnTo>
                        <a:pt x="585" y="298"/>
                      </a:lnTo>
                      <a:lnTo>
                        <a:pt x="589" y="237"/>
                      </a:lnTo>
                      <a:lnTo>
                        <a:pt x="595" y="166"/>
                      </a:lnTo>
                      <a:lnTo>
                        <a:pt x="570" y="89"/>
                      </a:lnTo>
                      <a:lnTo>
                        <a:pt x="537" y="50"/>
                      </a:lnTo>
                      <a:lnTo>
                        <a:pt x="457" y="7"/>
                      </a:lnTo>
                      <a:lnTo>
                        <a:pt x="356" y="0"/>
                      </a:lnTo>
                      <a:lnTo>
                        <a:pt x="262" y="11"/>
                      </a:lnTo>
                      <a:lnTo>
                        <a:pt x="151" y="46"/>
                      </a:lnTo>
                      <a:lnTo>
                        <a:pt x="85" y="116"/>
                      </a:lnTo>
                      <a:lnTo>
                        <a:pt x="81" y="183"/>
                      </a:lnTo>
                      <a:lnTo>
                        <a:pt x="85" y="230"/>
                      </a:lnTo>
                      <a:lnTo>
                        <a:pt x="81" y="266"/>
                      </a:lnTo>
                      <a:lnTo>
                        <a:pt x="76" y="291"/>
                      </a:lnTo>
                      <a:lnTo>
                        <a:pt x="56" y="309"/>
                      </a:lnTo>
                      <a:lnTo>
                        <a:pt x="33" y="320"/>
                      </a:lnTo>
                      <a:lnTo>
                        <a:pt x="9" y="334"/>
                      </a:lnTo>
                      <a:lnTo>
                        <a:pt x="1" y="352"/>
                      </a:lnTo>
                      <a:lnTo>
                        <a:pt x="0" y="367"/>
                      </a:lnTo>
                      <a:lnTo>
                        <a:pt x="8" y="387"/>
                      </a:lnTo>
                      <a:lnTo>
                        <a:pt x="35" y="403"/>
                      </a:lnTo>
                      <a:lnTo>
                        <a:pt x="51" y="411"/>
                      </a:lnTo>
                      <a:lnTo>
                        <a:pt x="65" y="452"/>
                      </a:lnTo>
                    </a:path>
                  </a:pathLst>
                </a:custGeom>
                <a:solidFill>
                  <a:srgbClr val="E0A080"/>
                </a:solidFill>
                <a:ln w="12700" cap="rnd">
                  <a:solidFill>
                    <a:srgbClr val="000000"/>
                  </a:solidFill>
                  <a:round/>
                  <a:headEnd/>
                  <a:tailEnd/>
                </a:ln>
              </p:spPr>
              <p:txBody>
                <a:bodyPr/>
                <a:lstStyle/>
                <a:p>
                  <a:endParaRPr lang="en-GB"/>
                </a:p>
              </p:txBody>
            </p:sp>
            <p:grpSp>
              <p:nvGrpSpPr>
                <p:cNvPr id="14" name="Group 47"/>
                <p:cNvGrpSpPr>
                  <a:grpSpLocks/>
                </p:cNvGrpSpPr>
                <p:nvPr/>
              </p:nvGrpSpPr>
              <p:grpSpPr bwMode="auto">
                <a:xfrm>
                  <a:off x="3538" y="2455"/>
                  <a:ext cx="681" cy="418"/>
                  <a:chOff x="3538" y="2455"/>
                  <a:chExt cx="681" cy="418"/>
                </a:xfrm>
              </p:grpSpPr>
              <p:sp>
                <p:nvSpPr>
                  <p:cNvPr id="23592" name="Freeform 48"/>
                  <p:cNvSpPr>
                    <a:spLocks/>
                  </p:cNvSpPr>
                  <p:nvPr/>
                </p:nvSpPr>
                <p:spPr bwMode="auto">
                  <a:xfrm>
                    <a:off x="3538" y="2455"/>
                    <a:ext cx="681" cy="418"/>
                  </a:xfrm>
                  <a:custGeom>
                    <a:avLst/>
                    <a:gdLst>
                      <a:gd name="T0" fmla="*/ 540 w 681"/>
                      <a:gd name="T1" fmla="*/ 361 h 418"/>
                      <a:gd name="T2" fmla="*/ 584 w 681"/>
                      <a:gd name="T3" fmla="*/ 408 h 418"/>
                      <a:gd name="T4" fmla="*/ 608 w 681"/>
                      <a:gd name="T5" fmla="*/ 367 h 418"/>
                      <a:gd name="T6" fmla="*/ 637 w 681"/>
                      <a:gd name="T7" fmla="*/ 326 h 418"/>
                      <a:gd name="T8" fmla="*/ 650 w 681"/>
                      <a:gd name="T9" fmla="*/ 283 h 418"/>
                      <a:gd name="T10" fmla="*/ 630 w 681"/>
                      <a:gd name="T11" fmla="*/ 250 h 418"/>
                      <a:gd name="T12" fmla="*/ 673 w 681"/>
                      <a:gd name="T13" fmla="*/ 209 h 418"/>
                      <a:gd name="T14" fmla="*/ 674 w 681"/>
                      <a:gd name="T15" fmla="*/ 169 h 418"/>
                      <a:gd name="T16" fmla="*/ 614 w 681"/>
                      <a:gd name="T17" fmla="*/ 143 h 418"/>
                      <a:gd name="T18" fmla="*/ 553 w 681"/>
                      <a:gd name="T19" fmla="*/ 127 h 418"/>
                      <a:gd name="T20" fmla="*/ 516 w 681"/>
                      <a:gd name="T21" fmla="*/ 97 h 418"/>
                      <a:gd name="T22" fmla="*/ 489 w 681"/>
                      <a:gd name="T23" fmla="*/ 68 h 418"/>
                      <a:gd name="T24" fmla="*/ 444 w 681"/>
                      <a:gd name="T25" fmla="*/ 52 h 418"/>
                      <a:gd name="T26" fmla="*/ 410 w 681"/>
                      <a:gd name="T27" fmla="*/ 37 h 418"/>
                      <a:gd name="T28" fmla="*/ 406 w 681"/>
                      <a:gd name="T29" fmla="*/ 11 h 418"/>
                      <a:gd name="T30" fmla="*/ 364 w 681"/>
                      <a:gd name="T31" fmla="*/ 4 h 418"/>
                      <a:gd name="T32" fmla="*/ 296 w 681"/>
                      <a:gd name="T33" fmla="*/ 19 h 418"/>
                      <a:gd name="T34" fmla="*/ 213 w 681"/>
                      <a:gd name="T35" fmla="*/ 8 h 418"/>
                      <a:gd name="T36" fmla="*/ 148 w 681"/>
                      <a:gd name="T37" fmla="*/ 0 h 418"/>
                      <a:gd name="T38" fmla="*/ 110 w 681"/>
                      <a:gd name="T39" fmla="*/ 35 h 418"/>
                      <a:gd name="T40" fmla="*/ 67 w 681"/>
                      <a:gd name="T41" fmla="*/ 77 h 418"/>
                      <a:gd name="T42" fmla="*/ 9 w 681"/>
                      <a:gd name="T43" fmla="*/ 111 h 418"/>
                      <a:gd name="T44" fmla="*/ 19 w 681"/>
                      <a:gd name="T45" fmla="*/ 156 h 418"/>
                      <a:gd name="T46" fmla="*/ 17 w 681"/>
                      <a:gd name="T47" fmla="*/ 192 h 418"/>
                      <a:gd name="T48" fmla="*/ 2 w 681"/>
                      <a:gd name="T49" fmla="*/ 225 h 418"/>
                      <a:gd name="T50" fmla="*/ 12 w 681"/>
                      <a:gd name="T51" fmla="*/ 272 h 418"/>
                      <a:gd name="T52" fmla="*/ 24 w 681"/>
                      <a:gd name="T53" fmla="*/ 308 h 418"/>
                      <a:gd name="T54" fmla="*/ 42 w 681"/>
                      <a:gd name="T55" fmla="*/ 359 h 418"/>
                      <a:gd name="T56" fmla="*/ 65 w 681"/>
                      <a:gd name="T57" fmla="*/ 403 h 418"/>
                      <a:gd name="T58" fmla="*/ 84 w 681"/>
                      <a:gd name="T59" fmla="*/ 396 h 418"/>
                      <a:gd name="T60" fmla="*/ 130 w 681"/>
                      <a:gd name="T61" fmla="*/ 359 h 418"/>
                      <a:gd name="T62" fmla="*/ 167 w 681"/>
                      <a:gd name="T63" fmla="*/ 322 h 418"/>
                      <a:gd name="T64" fmla="*/ 167 w 681"/>
                      <a:gd name="T65" fmla="*/ 291 h 418"/>
                      <a:gd name="T66" fmla="*/ 173 w 681"/>
                      <a:gd name="T67" fmla="*/ 267 h 418"/>
                      <a:gd name="T68" fmla="*/ 160 w 681"/>
                      <a:gd name="T69" fmla="*/ 239 h 418"/>
                      <a:gd name="T70" fmla="*/ 133 w 681"/>
                      <a:gd name="T71" fmla="*/ 228 h 418"/>
                      <a:gd name="T72" fmla="*/ 142 w 681"/>
                      <a:gd name="T73" fmla="*/ 205 h 418"/>
                      <a:gd name="T74" fmla="*/ 157 w 681"/>
                      <a:gd name="T75" fmla="*/ 187 h 418"/>
                      <a:gd name="T76" fmla="*/ 164 w 681"/>
                      <a:gd name="T77" fmla="*/ 168 h 418"/>
                      <a:gd name="T78" fmla="*/ 200 w 681"/>
                      <a:gd name="T79" fmla="*/ 162 h 418"/>
                      <a:gd name="T80" fmla="*/ 234 w 681"/>
                      <a:gd name="T81" fmla="*/ 162 h 418"/>
                      <a:gd name="T82" fmla="*/ 271 w 681"/>
                      <a:gd name="T83" fmla="*/ 157 h 418"/>
                      <a:gd name="T84" fmla="*/ 302 w 681"/>
                      <a:gd name="T85" fmla="*/ 171 h 418"/>
                      <a:gd name="T86" fmla="*/ 327 w 681"/>
                      <a:gd name="T87" fmla="*/ 186 h 418"/>
                      <a:gd name="T88" fmla="*/ 370 w 681"/>
                      <a:gd name="T89" fmla="*/ 177 h 418"/>
                      <a:gd name="T90" fmla="*/ 409 w 681"/>
                      <a:gd name="T91" fmla="*/ 157 h 418"/>
                      <a:gd name="T92" fmla="*/ 432 w 681"/>
                      <a:gd name="T93" fmla="*/ 131 h 418"/>
                      <a:gd name="T94" fmla="*/ 451 w 681"/>
                      <a:gd name="T95" fmla="*/ 116 h 418"/>
                      <a:gd name="T96" fmla="*/ 491 w 681"/>
                      <a:gd name="T97" fmla="*/ 120 h 418"/>
                      <a:gd name="T98" fmla="*/ 504 w 681"/>
                      <a:gd name="T99" fmla="*/ 149 h 418"/>
                      <a:gd name="T100" fmla="*/ 524 w 681"/>
                      <a:gd name="T101" fmla="*/ 174 h 418"/>
                      <a:gd name="T102" fmla="*/ 519 w 681"/>
                      <a:gd name="T103" fmla="*/ 197 h 418"/>
                      <a:gd name="T104" fmla="*/ 513 w 681"/>
                      <a:gd name="T105" fmla="*/ 222 h 418"/>
                      <a:gd name="T106" fmla="*/ 525 w 681"/>
                      <a:gd name="T107" fmla="*/ 248 h 418"/>
                      <a:gd name="T108" fmla="*/ 526 w 681"/>
                      <a:gd name="T109" fmla="*/ 288 h 41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681"/>
                      <a:gd name="T166" fmla="*/ 0 h 418"/>
                      <a:gd name="T167" fmla="*/ 681 w 681"/>
                      <a:gd name="T168" fmla="*/ 418 h 418"/>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681" h="418">
                        <a:moveTo>
                          <a:pt x="521" y="326"/>
                        </a:moveTo>
                        <a:lnTo>
                          <a:pt x="540" y="361"/>
                        </a:lnTo>
                        <a:lnTo>
                          <a:pt x="560" y="389"/>
                        </a:lnTo>
                        <a:lnTo>
                          <a:pt x="584" y="408"/>
                        </a:lnTo>
                        <a:lnTo>
                          <a:pt x="596" y="393"/>
                        </a:lnTo>
                        <a:lnTo>
                          <a:pt x="608" y="367"/>
                        </a:lnTo>
                        <a:lnTo>
                          <a:pt x="616" y="337"/>
                        </a:lnTo>
                        <a:lnTo>
                          <a:pt x="637" y="326"/>
                        </a:lnTo>
                        <a:lnTo>
                          <a:pt x="646" y="306"/>
                        </a:lnTo>
                        <a:lnTo>
                          <a:pt x="650" y="283"/>
                        </a:lnTo>
                        <a:lnTo>
                          <a:pt x="640" y="262"/>
                        </a:lnTo>
                        <a:lnTo>
                          <a:pt x="630" y="250"/>
                        </a:lnTo>
                        <a:lnTo>
                          <a:pt x="653" y="230"/>
                        </a:lnTo>
                        <a:lnTo>
                          <a:pt x="673" y="209"/>
                        </a:lnTo>
                        <a:lnTo>
                          <a:pt x="680" y="189"/>
                        </a:lnTo>
                        <a:lnTo>
                          <a:pt x="674" y="169"/>
                        </a:lnTo>
                        <a:lnTo>
                          <a:pt x="644" y="151"/>
                        </a:lnTo>
                        <a:lnTo>
                          <a:pt x="614" y="143"/>
                        </a:lnTo>
                        <a:lnTo>
                          <a:pt x="580" y="135"/>
                        </a:lnTo>
                        <a:lnTo>
                          <a:pt x="553" y="127"/>
                        </a:lnTo>
                        <a:lnTo>
                          <a:pt x="531" y="114"/>
                        </a:lnTo>
                        <a:lnTo>
                          <a:pt x="516" y="97"/>
                        </a:lnTo>
                        <a:lnTo>
                          <a:pt x="507" y="83"/>
                        </a:lnTo>
                        <a:lnTo>
                          <a:pt x="489" y="68"/>
                        </a:lnTo>
                        <a:lnTo>
                          <a:pt x="468" y="58"/>
                        </a:lnTo>
                        <a:lnTo>
                          <a:pt x="444" y="52"/>
                        </a:lnTo>
                        <a:lnTo>
                          <a:pt x="418" y="55"/>
                        </a:lnTo>
                        <a:lnTo>
                          <a:pt x="410" y="37"/>
                        </a:lnTo>
                        <a:lnTo>
                          <a:pt x="412" y="25"/>
                        </a:lnTo>
                        <a:lnTo>
                          <a:pt x="406" y="11"/>
                        </a:lnTo>
                        <a:lnTo>
                          <a:pt x="383" y="4"/>
                        </a:lnTo>
                        <a:lnTo>
                          <a:pt x="364" y="4"/>
                        </a:lnTo>
                        <a:lnTo>
                          <a:pt x="336" y="9"/>
                        </a:lnTo>
                        <a:lnTo>
                          <a:pt x="296" y="19"/>
                        </a:lnTo>
                        <a:lnTo>
                          <a:pt x="259" y="14"/>
                        </a:lnTo>
                        <a:lnTo>
                          <a:pt x="213" y="8"/>
                        </a:lnTo>
                        <a:lnTo>
                          <a:pt x="175" y="1"/>
                        </a:lnTo>
                        <a:lnTo>
                          <a:pt x="148" y="0"/>
                        </a:lnTo>
                        <a:lnTo>
                          <a:pt x="125" y="14"/>
                        </a:lnTo>
                        <a:lnTo>
                          <a:pt x="110" y="35"/>
                        </a:lnTo>
                        <a:lnTo>
                          <a:pt x="92" y="55"/>
                        </a:lnTo>
                        <a:lnTo>
                          <a:pt x="67" y="77"/>
                        </a:lnTo>
                        <a:lnTo>
                          <a:pt x="40" y="93"/>
                        </a:lnTo>
                        <a:lnTo>
                          <a:pt x="9" y="111"/>
                        </a:lnTo>
                        <a:lnTo>
                          <a:pt x="7" y="132"/>
                        </a:lnTo>
                        <a:lnTo>
                          <a:pt x="19" y="156"/>
                        </a:lnTo>
                        <a:lnTo>
                          <a:pt x="24" y="171"/>
                        </a:lnTo>
                        <a:lnTo>
                          <a:pt x="17" y="192"/>
                        </a:lnTo>
                        <a:lnTo>
                          <a:pt x="8" y="209"/>
                        </a:lnTo>
                        <a:lnTo>
                          <a:pt x="2" y="225"/>
                        </a:lnTo>
                        <a:lnTo>
                          <a:pt x="0" y="250"/>
                        </a:lnTo>
                        <a:lnTo>
                          <a:pt x="12" y="272"/>
                        </a:lnTo>
                        <a:lnTo>
                          <a:pt x="22" y="289"/>
                        </a:lnTo>
                        <a:lnTo>
                          <a:pt x="24" y="308"/>
                        </a:lnTo>
                        <a:lnTo>
                          <a:pt x="30" y="335"/>
                        </a:lnTo>
                        <a:lnTo>
                          <a:pt x="42" y="359"/>
                        </a:lnTo>
                        <a:lnTo>
                          <a:pt x="50" y="380"/>
                        </a:lnTo>
                        <a:lnTo>
                          <a:pt x="65" y="403"/>
                        </a:lnTo>
                        <a:lnTo>
                          <a:pt x="75" y="417"/>
                        </a:lnTo>
                        <a:lnTo>
                          <a:pt x="84" y="396"/>
                        </a:lnTo>
                        <a:lnTo>
                          <a:pt x="102" y="374"/>
                        </a:lnTo>
                        <a:lnTo>
                          <a:pt x="130" y="359"/>
                        </a:lnTo>
                        <a:lnTo>
                          <a:pt x="153" y="339"/>
                        </a:lnTo>
                        <a:lnTo>
                          <a:pt x="167" y="322"/>
                        </a:lnTo>
                        <a:lnTo>
                          <a:pt x="171" y="305"/>
                        </a:lnTo>
                        <a:lnTo>
                          <a:pt x="167" y="291"/>
                        </a:lnTo>
                        <a:lnTo>
                          <a:pt x="170" y="278"/>
                        </a:lnTo>
                        <a:lnTo>
                          <a:pt x="173" y="267"/>
                        </a:lnTo>
                        <a:lnTo>
                          <a:pt x="171" y="255"/>
                        </a:lnTo>
                        <a:lnTo>
                          <a:pt x="160" y="239"/>
                        </a:lnTo>
                        <a:lnTo>
                          <a:pt x="146" y="233"/>
                        </a:lnTo>
                        <a:lnTo>
                          <a:pt x="133" y="228"/>
                        </a:lnTo>
                        <a:lnTo>
                          <a:pt x="135" y="217"/>
                        </a:lnTo>
                        <a:lnTo>
                          <a:pt x="142" y="205"/>
                        </a:lnTo>
                        <a:lnTo>
                          <a:pt x="152" y="192"/>
                        </a:lnTo>
                        <a:lnTo>
                          <a:pt x="157" y="187"/>
                        </a:lnTo>
                        <a:lnTo>
                          <a:pt x="159" y="177"/>
                        </a:lnTo>
                        <a:lnTo>
                          <a:pt x="164" y="168"/>
                        </a:lnTo>
                        <a:lnTo>
                          <a:pt x="178" y="162"/>
                        </a:lnTo>
                        <a:lnTo>
                          <a:pt x="200" y="162"/>
                        </a:lnTo>
                        <a:lnTo>
                          <a:pt x="219" y="162"/>
                        </a:lnTo>
                        <a:lnTo>
                          <a:pt x="234" y="162"/>
                        </a:lnTo>
                        <a:lnTo>
                          <a:pt x="252" y="157"/>
                        </a:lnTo>
                        <a:lnTo>
                          <a:pt x="271" y="157"/>
                        </a:lnTo>
                        <a:lnTo>
                          <a:pt x="290" y="163"/>
                        </a:lnTo>
                        <a:lnTo>
                          <a:pt x="302" y="171"/>
                        </a:lnTo>
                        <a:lnTo>
                          <a:pt x="312" y="179"/>
                        </a:lnTo>
                        <a:lnTo>
                          <a:pt x="327" y="186"/>
                        </a:lnTo>
                        <a:lnTo>
                          <a:pt x="350" y="184"/>
                        </a:lnTo>
                        <a:lnTo>
                          <a:pt x="370" y="177"/>
                        </a:lnTo>
                        <a:lnTo>
                          <a:pt x="387" y="170"/>
                        </a:lnTo>
                        <a:lnTo>
                          <a:pt x="409" y="157"/>
                        </a:lnTo>
                        <a:lnTo>
                          <a:pt x="423" y="145"/>
                        </a:lnTo>
                        <a:lnTo>
                          <a:pt x="432" y="131"/>
                        </a:lnTo>
                        <a:lnTo>
                          <a:pt x="439" y="120"/>
                        </a:lnTo>
                        <a:lnTo>
                          <a:pt x="451" y="116"/>
                        </a:lnTo>
                        <a:lnTo>
                          <a:pt x="468" y="118"/>
                        </a:lnTo>
                        <a:lnTo>
                          <a:pt x="491" y="120"/>
                        </a:lnTo>
                        <a:lnTo>
                          <a:pt x="497" y="134"/>
                        </a:lnTo>
                        <a:lnTo>
                          <a:pt x="504" y="149"/>
                        </a:lnTo>
                        <a:lnTo>
                          <a:pt x="514" y="163"/>
                        </a:lnTo>
                        <a:lnTo>
                          <a:pt x="524" y="174"/>
                        </a:lnTo>
                        <a:lnTo>
                          <a:pt x="528" y="184"/>
                        </a:lnTo>
                        <a:lnTo>
                          <a:pt x="519" y="197"/>
                        </a:lnTo>
                        <a:lnTo>
                          <a:pt x="513" y="210"/>
                        </a:lnTo>
                        <a:lnTo>
                          <a:pt x="513" y="222"/>
                        </a:lnTo>
                        <a:lnTo>
                          <a:pt x="519" y="236"/>
                        </a:lnTo>
                        <a:lnTo>
                          <a:pt x="525" y="248"/>
                        </a:lnTo>
                        <a:lnTo>
                          <a:pt x="539" y="259"/>
                        </a:lnTo>
                        <a:lnTo>
                          <a:pt x="526" y="288"/>
                        </a:lnTo>
                        <a:lnTo>
                          <a:pt x="521" y="326"/>
                        </a:lnTo>
                      </a:path>
                    </a:pathLst>
                  </a:custGeom>
                  <a:solidFill>
                    <a:srgbClr val="A04000"/>
                  </a:solidFill>
                  <a:ln w="12700" cap="rnd">
                    <a:solidFill>
                      <a:srgbClr val="000000"/>
                    </a:solidFill>
                    <a:round/>
                    <a:headEnd/>
                    <a:tailEnd/>
                  </a:ln>
                </p:spPr>
                <p:txBody>
                  <a:bodyPr/>
                  <a:lstStyle/>
                  <a:p>
                    <a:endParaRPr lang="en-GB"/>
                  </a:p>
                </p:txBody>
              </p:sp>
              <p:grpSp>
                <p:nvGrpSpPr>
                  <p:cNvPr id="15" name="Group 49"/>
                  <p:cNvGrpSpPr>
                    <a:grpSpLocks/>
                  </p:cNvGrpSpPr>
                  <p:nvPr/>
                </p:nvGrpSpPr>
                <p:grpSpPr bwMode="auto">
                  <a:xfrm>
                    <a:off x="3628" y="2533"/>
                    <a:ext cx="500" cy="215"/>
                    <a:chOff x="3628" y="2533"/>
                    <a:chExt cx="500" cy="215"/>
                  </a:xfrm>
                </p:grpSpPr>
                <p:sp>
                  <p:nvSpPr>
                    <p:cNvPr id="23594" name="Freeform 50"/>
                    <p:cNvSpPr>
                      <a:spLocks/>
                    </p:cNvSpPr>
                    <p:nvPr/>
                  </p:nvSpPr>
                  <p:spPr bwMode="auto">
                    <a:xfrm>
                      <a:off x="3735" y="2551"/>
                      <a:ext cx="82" cy="65"/>
                    </a:xfrm>
                    <a:custGeom>
                      <a:avLst/>
                      <a:gdLst>
                        <a:gd name="T0" fmla="*/ 81 w 82"/>
                        <a:gd name="T1" fmla="*/ 64 h 65"/>
                        <a:gd name="T2" fmla="*/ 58 w 82"/>
                        <a:gd name="T3" fmla="*/ 55 h 65"/>
                        <a:gd name="T4" fmla="*/ 45 w 82"/>
                        <a:gd name="T5" fmla="*/ 33 h 65"/>
                        <a:gd name="T6" fmla="*/ 51 w 82"/>
                        <a:gd name="T7" fmla="*/ 18 h 65"/>
                        <a:gd name="T8" fmla="*/ 67 w 82"/>
                        <a:gd name="T9" fmla="*/ 0 h 65"/>
                        <a:gd name="T10" fmla="*/ 55 w 82"/>
                        <a:gd name="T11" fmla="*/ 5 h 65"/>
                        <a:gd name="T12" fmla="*/ 46 w 82"/>
                        <a:gd name="T13" fmla="*/ 12 h 65"/>
                        <a:gd name="T14" fmla="*/ 34 w 82"/>
                        <a:gd name="T15" fmla="*/ 22 h 65"/>
                        <a:gd name="T16" fmla="*/ 34 w 82"/>
                        <a:gd name="T17" fmla="*/ 34 h 65"/>
                        <a:gd name="T18" fmla="*/ 38 w 82"/>
                        <a:gd name="T19" fmla="*/ 42 h 65"/>
                        <a:gd name="T20" fmla="*/ 36 w 82"/>
                        <a:gd name="T21" fmla="*/ 53 h 65"/>
                        <a:gd name="T22" fmla="*/ 28 w 82"/>
                        <a:gd name="T23" fmla="*/ 47 h 65"/>
                        <a:gd name="T24" fmla="*/ 11 w 82"/>
                        <a:gd name="T25" fmla="*/ 37 h 65"/>
                        <a:gd name="T26" fmla="*/ 9 w 82"/>
                        <a:gd name="T27" fmla="*/ 24 h 65"/>
                        <a:gd name="T28" fmla="*/ 0 w 82"/>
                        <a:gd name="T29" fmla="*/ 39 h 65"/>
                        <a:gd name="T30" fmla="*/ 12 w 82"/>
                        <a:gd name="T31" fmla="*/ 53 h 65"/>
                        <a:gd name="T32" fmla="*/ 17 w 82"/>
                        <a:gd name="T33" fmla="*/ 64 h 65"/>
                        <a:gd name="T34" fmla="*/ 37 w 82"/>
                        <a:gd name="T35" fmla="*/ 63 h 65"/>
                        <a:gd name="T36" fmla="*/ 59 w 82"/>
                        <a:gd name="T37" fmla="*/ 59 h 65"/>
                        <a:gd name="T38" fmla="*/ 81 w 82"/>
                        <a:gd name="T39" fmla="*/ 64 h 6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2"/>
                        <a:gd name="T61" fmla="*/ 0 h 65"/>
                        <a:gd name="T62" fmla="*/ 82 w 82"/>
                        <a:gd name="T63" fmla="*/ 65 h 6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2" h="65">
                          <a:moveTo>
                            <a:pt x="81" y="64"/>
                          </a:moveTo>
                          <a:lnTo>
                            <a:pt x="58" y="55"/>
                          </a:lnTo>
                          <a:lnTo>
                            <a:pt x="45" y="33"/>
                          </a:lnTo>
                          <a:lnTo>
                            <a:pt x="51" y="18"/>
                          </a:lnTo>
                          <a:lnTo>
                            <a:pt x="67" y="0"/>
                          </a:lnTo>
                          <a:lnTo>
                            <a:pt x="55" y="5"/>
                          </a:lnTo>
                          <a:lnTo>
                            <a:pt x="46" y="12"/>
                          </a:lnTo>
                          <a:lnTo>
                            <a:pt x="34" y="22"/>
                          </a:lnTo>
                          <a:lnTo>
                            <a:pt x="34" y="34"/>
                          </a:lnTo>
                          <a:lnTo>
                            <a:pt x="38" y="42"/>
                          </a:lnTo>
                          <a:lnTo>
                            <a:pt x="36" y="53"/>
                          </a:lnTo>
                          <a:lnTo>
                            <a:pt x="28" y="47"/>
                          </a:lnTo>
                          <a:lnTo>
                            <a:pt x="11" y="37"/>
                          </a:lnTo>
                          <a:lnTo>
                            <a:pt x="9" y="24"/>
                          </a:lnTo>
                          <a:lnTo>
                            <a:pt x="0" y="39"/>
                          </a:lnTo>
                          <a:lnTo>
                            <a:pt x="12" y="53"/>
                          </a:lnTo>
                          <a:lnTo>
                            <a:pt x="17" y="64"/>
                          </a:lnTo>
                          <a:lnTo>
                            <a:pt x="37" y="63"/>
                          </a:lnTo>
                          <a:lnTo>
                            <a:pt x="59" y="59"/>
                          </a:lnTo>
                          <a:lnTo>
                            <a:pt x="81" y="64"/>
                          </a:lnTo>
                        </a:path>
                      </a:pathLst>
                    </a:custGeom>
                    <a:solidFill>
                      <a:srgbClr val="604020"/>
                    </a:solidFill>
                    <a:ln w="12700" cap="rnd">
                      <a:solidFill>
                        <a:srgbClr val="000000"/>
                      </a:solidFill>
                      <a:round/>
                      <a:headEnd/>
                      <a:tailEnd/>
                    </a:ln>
                  </p:spPr>
                  <p:txBody>
                    <a:bodyPr/>
                    <a:lstStyle/>
                    <a:p>
                      <a:endParaRPr lang="en-GB"/>
                    </a:p>
                  </p:txBody>
                </p:sp>
                <p:sp>
                  <p:nvSpPr>
                    <p:cNvPr id="23595" name="Freeform 51"/>
                    <p:cNvSpPr>
                      <a:spLocks/>
                    </p:cNvSpPr>
                    <p:nvPr/>
                  </p:nvSpPr>
                  <p:spPr bwMode="auto">
                    <a:xfrm>
                      <a:off x="3946" y="2533"/>
                      <a:ext cx="47" cy="41"/>
                    </a:xfrm>
                    <a:custGeom>
                      <a:avLst/>
                      <a:gdLst>
                        <a:gd name="T0" fmla="*/ 29 w 47"/>
                        <a:gd name="T1" fmla="*/ 40 h 41"/>
                        <a:gd name="T2" fmla="*/ 35 w 47"/>
                        <a:gd name="T3" fmla="*/ 19 h 41"/>
                        <a:gd name="T4" fmla="*/ 29 w 47"/>
                        <a:gd name="T5" fmla="*/ 10 h 41"/>
                        <a:gd name="T6" fmla="*/ 15 w 47"/>
                        <a:gd name="T7" fmla="*/ 5 h 41"/>
                        <a:gd name="T8" fmla="*/ 0 w 47"/>
                        <a:gd name="T9" fmla="*/ 6 h 41"/>
                        <a:gd name="T10" fmla="*/ 12 w 47"/>
                        <a:gd name="T11" fmla="*/ 0 h 41"/>
                        <a:gd name="T12" fmla="*/ 29 w 47"/>
                        <a:gd name="T13" fmla="*/ 2 h 41"/>
                        <a:gd name="T14" fmla="*/ 45 w 47"/>
                        <a:gd name="T15" fmla="*/ 13 h 41"/>
                        <a:gd name="T16" fmla="*/ 46 w 47"/>
                        <a:gd name="T17" fmla="*/ 24 h 41"/>
                        <a:gd name="T18" fmla="*/ 29 w 47"/>
                        <a:gd name="T19" fmla="*/ 40 h 4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41"/>
                        <a:gd name="T32" fmla="*/ 47 w 47"/>
                        <a:gd name="T33" fmla="*/ 41 h 4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41">
                          <a:moveTo>
                            <a:pt x="29" y="40"/>
                          </a:moveTo>
                          <a:lnTo>
                            <a:pt x="35" y="19"/>
                          </a:lnTo>
                          <a:lnTo>
                            <a:pt x="29" y="10"/>
                          </a:lnTo>
                          <a:lnTo>
                            <a:pt x="15" y="5"/>
                          </a:lnTo>
                          <a:lnTo>
                            <a:pt x="0" y="6"/>
                          </a:lnTo>
                          <a:lnTo>
                            <a:pt x="12" y="0"/>
                          </a:lnTo>
                          <a:lnTo>
                            <a:pt x="29" y="2"/>
                          </a:lnTo>
                          <a:lnTo>
                            <a:pt x="45" y="13"/>
                          </a:lnTo>
                          <a:lnTo>
                            <a:pt x="46" y="24"/>
                          </a:lnTo>
                          <a:lnTo>
                            <a:pt x="29" y="40"/>
                          </a:lnTo>
                        </a:path>
                      </a:pathLst>
                    </a:custGeom>
                    <a:solidFill>
                      <a:srgbClr val="604020"/>
                    </a:solidFill>
                    <a:ln w="12700" cap="rnd">
                      <a:solidFill>
                        <a:srgbClr val="000000"/>
                      </a:solidFill>
                      <a:round/>
                      <a:headEnd/>
                      <a:tailEnd/>
                    </a:ln>
                  </p:spPr>
                  <p:txBody>
                    <a:bodyPr/>
                    <a:lstStyle/>
                    <a:p>
                      <a:endParaRPr lang="en-GB"/>
                    </a:p>
                  </p:txBody>
                </p:sp>
                <p:sp>
                  <p:nvSpPr>
                    <p:cNvPr id="23596" name="Freeform 52"/>
                    <p:cNvSpPr>
                      <a:spLocks/>
                    </p:cNvSpPr>
                    <p:nvPr/>
                  </p:nvSpPr>
                  <p:spPr bwMode="auto">
                    <a:xfrm>
                      <a:off x="3628" y="2642"/>
                      <a:ext cx="41" cy="40"/>
                    </a:xfrm>
                    <a:custGeom>
                      <a:avLst/>
                      <a:gdLst>
                        <a:gd name="T0" fmla="*/ 40 w 41"/>
                        <a:gd name="T1" fmla="*/ 36 h 40"/>
                        <a:gd name="T2" fmla="*/ 16 w 41"/>
                        <a:gd name="T3" fmla="*/ 33 h 40"/>
                        <a:gd name="T4" fmla="*/ 13 w 41"/>
                        <a:gd name="T5" fmla="*/ 29 h 40"/>
                        <a:gd name="T6" fmla="*/ 3 w 41"/>
                        <a:gd name="T7" fmla="*/ 11 h 40"/>
                        <a:gd name="T8" fmla="*/ 3 w 41"/>
                        <a:gd name="T9" fmla="*/ 0 h 40"/>
                        <a:gd name="T10" fmla="*/ 0 w 41"/>
                        <a:gd name="T11" fmla="*/ 17 h 40"/>
                        <a:gd name="T12" fmla="*/ 3 w 41"/>
                        <a:gd name="T13" fmla="*/ 30 h 40"/>
                        <a:gd name="T14" fmla="*/ 10 w 41"/>
                        <a:gd name="T15" fmla="*/ 39 h 40"/>
                        <a:gd name="T16" fmla="*/ 40 w 41"/>
                        <a:gd name="T17" fmla="*/ 36 h 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1"/>
                        <a:gd name="T28" fmla="*/ 0 h 40"/>
                        <a:gd name="T29" fmla="*/ 41 w 41"/>
                        <a:gd name="T30" fmla="*/ 40 h 4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1" h="40">
                          <a:moveTo>
                            <a:pt x="40" y="36"/>
                          </a:moveTo>
                          <a:lnTo>
                            <a:pt x="16" y="33"/>
                          </a:lnTo>
                          <a:lnTo>
                            <a:pt x="13" y="29"/>
                          </a:lnTo>
                          <a:lnTo>
                            <a:pt x="3" y="11"/>
                          </a:lnTo>
                          <a:lnTo>
                            <a:pt x="3" y="0"/>
                          </a:lnTo>
                          <a:lnTo>
                            <a:pt x="0" y="17"/>
                          </a:lnTo>
                          <a:lnTo>
                            <a:pt x="3" y="30"/>
                          </a:lnTo>
                          <a:lnTo>
                            <a:pt x="10" y="39"/>
                          </a:lnTo>
                          <a:lnTo>
                            <a:pt x="40" y="36"/>
                          </a:lnTo>
                        </a:path>
                      </a:pathLst>
                    </a:custGeom>
                    <a:solidFill>
                      <a:srgbClr val="604020"/>
                    </a:solidFill>
                    <a:ln w="12700" cap="rnd">
                      <a:solidFill>
                        <a:srgbClr val="000000"/>
                      </a:solidFill>
                      <a:round/>
                      <a:headEnd/>
                      <a:tailEnd/>
                    </a:ln>
                  </p:spPr>
                  <p:txBody>
                    <a:bodyPr/>
                    <a:lstStyle/>
                    <a:p>
                      <a:endParaRPr lang="en-GB"/>
                    </a:p>
                  </p:txBody>
                </p:sp>
                <p:sp>
                  <p:nvSpPr>
                    <p:cNvPr id="23597" name="Freeform 53"/>
                    <p:cNvSpPr>
                      <a:spLocks/>
                    </p:cNvSpPr>
                    <p:nvPr/>
                  </p:nvSpPr>
                  <p:spPr bwMode="auto">
                    <a:xfrm>
                      <a:off x="3633" y="2679"/>
                      <a:ext cx="36" cy="43"/>
                    </a:xfrm>
                    <a:custGeom>
                      <a:avLst/>
                      <a:gdLst>
                        <a:gd name="T0" fmla="*/ 35 w 36"/>
                        <a:gd name="T1" fmla="*/ 0 h 43"/>
                        <a:gd name="T2" fmla="*/ 9 w 36"/>
                        <a:gd name="T3" fmla="*/ 13 h 43"/>
                        <a:gd name="T4" fmla="*/ 0 w 36"/>
                        <a:gd name="T5" fmla="*/ 26 h 43"/>
                        <a:gd name="T6" fmla="*/ 2 w 36"/>
                        <a:gd name="T7" fmla="*/ 37 h 43"/>
                        <a:gd name="T8" fmla="*/ 13 w 36"/>
                        <a:gd name="T9" fmla="*/ 42 h 43"/>
                        <a:gd name="T10" fmla="*/ 13 w 36"/>
                        <a:gd name="T11" fmla="*/ 35 h 43"/>
                        <a:gd name="T12" fmla="*/ 13 w 36"/>
                        <a:gd name="T13" fmla="*/ 24 h 43"/>
                        <a:gd name="T14" fmla="*/ 21 w 36"/>
                        <a:gd name="T15" fmla="*/ 18 h 43"/>
                        <a:gd name="T16" fmla="*/ 35 w 36"/>
                        <a:gd name="T17" fmla="*/ 0 h 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6"/>
                        <a:gd name="T28" fmla="*/ 0 h 43"/>
                        <a:gd name="T29" fmla="*/ 36 w 36"/>
                        <a:gd name="T30" fmla="*/ 43 h 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6" h="43">
                          <a:moveTo>
                            <a:pt x="35" y="0"/>
                          </a:moveTo>
                          <a:lnTo>
                            <a:pt x="9" y="13"/>
                          </a:lnTo>
                          <a:lnTo>
                            <a:pt x="0" y="26"/>
                          </a:lnTo>
                          <a:lnTo>
                            <a:pt x="2" y="37"/>
                          </a:lnTo>
                          <a:lnTo>
                            <a:pt x="13" y="42"/>
                          </a:lnTo>
                          <a:lnTo>
                            <a:pt x="13" y="35"/>
                          </a:lnTo>
                          <a:lnTo>
                            <a:pt x="13" y="24"/>
                          </a:lnTo>
                          <a:lnTo>
                            <a:pt x="21" y="18"/>
                          </a:lnTo>
                          <a:lnTo>
                            <a:pt x="35" y="0"/>
                          </a:lnTo>
                        </a:path>
                      </a:pathLst>
                    </a:custGeom>
                    <a:solidFill>
                      <a:srgbClr val="604020"/>
                    </a:solidFill>
                    <a:ln w="12700" cap="rnd">
                      <a:solidFill>
                        <a:srgbClr val="000000"/>
                      </a:solidFill>
                      <a:round/>
                      <a:headEnd/>
                      <a:tailEnd/>
                    </a:ln>
                  </p:spPr>
                  <p:txBody>
                    <a:bodyPr/>
                    <a:lstStyle/>
                    <a:p>
                      <a:endParaRPr lang="en-GB"/>
                    </a:p>
                  </p:txBody>
                </p:sp>
                <p:sp>
                  <p:nvSpPr>
                    <p:cNvPr id="23598" name="Freeform 54"/>
                    <p:cNvSpPr>
                      <a:spLocks/>
                    </p:cNvSpPr>
                    <p:nvPr/>
                  </p:nvSpPr>
                  <p:spPr bwMode="auto">
                    <a:xfrm>
                      <a:off x="4062" y="2714"/>
                      <a:ext cx="66" cy="34"/>
                    </a:xfrm>
                    <a:custGeom>
                      <a:avLst/>
                      <a:gdLst>
                        <a:gd name="T0" fmla="*/ 12 w 66"/>
                        <a:gd name="T1" fmla="*/ 0 h 34"/>
                        <a:gd name="T2" fmla="*/ 38 w 66"/>
                        <a:gd name="T3" fmla="*/ 8 h 34"/>
                        <a:gd name="T4" fmla="*/ 53 w 66"/>
                        <a:gd name="T5" fmla="*/ 8 h 34"/>
                        <a:gd name="T6" fmla="*/ 65 w 66"/>
                        <a:gd name="T7" fmla="*/ 0 h 34"/>
                        <a:gd name="T8" fmla="*/ 56 w 66"/>
                        <a:gd name="T9" fmla="*/ 12 h 34"/>
                        <a:gd name="T10" fmla="*/ 40 w 66"/>
                        <a:gd name="T11" fmla="*/ 16 h 34"/>
                        <a:gd name="T12" fmla="*/ 46 w 66"/>
                        <a:gd name="T13" fmla="*/ 24 h 34"/>
                        <a:gd name="T14" fmla="*/ 60 w 66"/>
                        <a:gd name="T15" fmla="*/ 28 h 34"/>
                        <a:gd name="T16" fmla="*/ 33 w 66"/>
                        <a:gd name="T17" fmla="*/ 26 h 34"/>
                        <a:gd name="T18" fmla="*/ 23 w 66"/>
                        <a:gd name="T19" fmla="*/ 20 h 34"/>
                        <a:gd name="T20" fmla="*/ 16 w 66"/>
                        <a:gd name="T21" fmla="*/ 12 h 34"/>
                        <a:gd name="T22" fmla="*/ 11 w 66"/>
                        <a:gd name="T23" fmla="*/ 20 h 34"/>
                        <a:gd name="T24" fmla="*/ 10 w 66"/>
                        <a:gd name="T25" fmla="*/ 33 h 34"/>
                        <a:gd name="T26" fmla="*/ 0 w 66"/>
                        <a:gd name="T27" fmla="*/ 24 h 34"/>
                        <a:gd name="T28" fmla="*/ 4 w 66"/>
                        <a:gd name="T29" fmla="*/ 12 h 34"/>
                        <a:gd name="T30" fmla="*/ 12 w 66"/>
                        <a:gd name="T31" fmla="*/ 0 h 34"/>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6"/>
                        <a:gd name="T49" fmla="*/ 0 h 34"/>
                        <a:gd name="T50" fmla="*/ 66 w 66"/>
                        <a:gd name="T51" fmla="*/ 34 h 34"/>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6" h="34">
                          <a:moveTo>
                            <a:pt x="12" y="0"/>
                          </a:moveTo>
                          <a:lnTo>
                            <a:pt x="38" y="8"/>
                          </a:lnTo>
                          <a:lnTo>
                            <a:pt x="53" y="8"/>
                          </a:lnTo>
                          <a:lnTo>
                            <a:pt x="65" y="0"/>
                          </a:lnTo>
                          <a:lnTo>
                            <a:pt x="56" y="12"/>
                          </a:lnTo>
                          <a:lnTo>
                            <a:pt x="40" y="16"/>
                          </a:lnTo>
                          <a:lnTo>
                            <a:pt x="46" y="24"/>
                          </a:lnTo>
                          <a:lnTo>
                            <a:pt x="60" y="28"/>
                          </a:lnTo>
                          <a:lnTo>
                            <a:pt x="33" y="26"/>
                          </a:lnTo>
                          <a:lnTo>
                            <a:pt x="23" y="20"/>
                          </a:lnTo>
                          <a:lnTo>
                            <a:pt x="16" y="12"/>
                          </a:lnTo>
                          <a:lnTo>
                            <a:pt x="11" y="20"/>
                          </a:lnTo>
                          <a:lnTo>
                            <a:pt x="10" y="33"/>
                          </a:lnTo>
                          <a:lnTo>
                            <a:pt x="0" y="24"/>
                          </a:lnTo>
                          <a:lnTo>
                            <a:pt x="4" y="12"/>
                          </a:lnTo>
                          <a:lnTo>
                            <a:pt x="12" y="0"/>
                          </a:lnTo>
                        </a:path>
                      </a:pathLst>
                    </a:custGeom>
                    <a:solidFill>
                      <a:srgbClr val="604020"/>
                    </a:solidFill>
                    <a:ln w="12700" cap="rnd">
                      <a:solidFill>
                        <a:srgbClr val="000000"/>
                      </a:solidFill>
                      <a:round/>
                      <a:headEnd/>
                      <a:tailEnd/>
                    </a:ln>
                  </p:spPr>
                  <p:txBody>
                    <a:bodyPr/>
                    <a:lstStyle/>
                    <a:p>
                      <a:endParaRPr lang="en-GB"/>
                    </a:p>
                  </p:txBody>
                </p:sp>
              </p:grpSp>
            </p:grpSp>
          </p:grpSp>
          <p:grpSp>
            <p:nvGrpSpPr>
              <p:cNvPr id="16" name="Group 55"/>
              <p:cNvGrpSpPr>
                <a:grpSpLocks/>
              </p:cNvGrpSpPr>
              <p:nvPr/>
            </p:nvGrpSpPr>
            <p:grpSpPr bwMode="auto">
              <a:xfrm>
                <a:off x="3723" y="2672"/>
                <a:ext cx="329" cy="566"/>
                <a:chOff x="3723" y="2672"/>
                <a:chExt cx="329" cy="566"/>
              </a:xfrm>
            </p:grpSpPr>
            <p:grpSp>
              <p:nvGrpSpPr>
                <p:cNvPr id="17" name="Group 56"/>
                <p:cNvGrpSpPr>
                  <a:grpSpLocks/>
                </p:cNvGrpSpPr>
                <p:nvPr/>
              </p:nvGrpSpPr>
              <p:grpSpPr bwMode="auto">
                <a:xfrm>
                  <a:off x="3792" y="3058"/>
                  <a:ext cx="125" cy="180"/>
                  <a:chOff x="3792" y="3058"/>
                  <a:chExt cx="125" cy="180"/>
                </a:xfrm>
              </p:grpSpPr>
              <p:sp>
                <p:nvSpPr>
                  <p:cNvPr id="23584" name="Freeform 57"/>
                  <p:cNvSpPr>
                    <a:spLocks/>
                  </p:cNvSpPr>
                  <p:nvPr/>
                </p:nvSpPr>
                <p:spPr bwMode="auto">
                  <a:xfrm>
                    <a:off x="3792" y="3058"/>
                    <a:ext cx="125" cy="111"/>
                  </a:xfrm>
                  <a:custGeom>
                    <a:avLst/>
                    <a:gdLst>
                      <a:gd name="T0" fmla="*/ 6 w 125"/>
                      <a:gd name="T1" fmla="*/ 110 h 111"/>
                      <a:gd name="T2" fmla="*/ 0 w 125"/>
                      <a:gd name="T3" fmla="*/ 0 h 111"/>
                      <a:gd name="T4" fmla="*/ 19 w 125"/>
                      <a:gd name="T5" fmla="*/ 8 h 111"/>
                      <a:gd name="T6" fmla="*/ 32 w 125"/>
                      <a:gd name="T7" fmla="*/ 14 h 111"/>
                      <a:gd name="T8" fmla="*/ 49 w 125"/>
                      <a:gd name="T9" fmla="*/ 18 h 111"/>
                      <a:gd name="T10" fmla="*/ 77 w 125"/>
                      <a:gd name="T11" fmla="*/ 18 h 111"/>
                      <a:gd name="T12" fmla="*/ 94 w 125"/>
                      <a:gd name="T13" fmla="*/ 16 h 111"/>
                      <a:gd name="T14" fmla="*/ 109 w 125"/>
                      <a:gd name="T15" fmla="*/ 11 h 111"/>
                      <a:gd name="T16" fmla="*/ 124 w 125"/>
                      <a:gd name="T17" fmla="*/ 2 h 111"/>
                      <a:gd name="T18" fmla="*/ 120 w 125"/>
                      <a:gd name="T19" fmla="*/ 110 h 111"/>
                      <a:gd name="T20" fmla="*/ 6 w 125"/>
                      <a:gd name="T21" fmla="*/ 110 h 1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111"/>
                      <a:gd name="T35" fmla="*/ 125 w 125"/>
                      <a:gd name="T36" fmla="*/ 111 h 1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111">
                        <a:moveTo>
                          <a:pt x="6" y="110"/>
                        </a:moveTo>
                        <a:lnTo>
                          <a:pt x="0" y="0"/>
                        </a:lnTo>
                        <a:lnTo>
                          <a:pt x="19" y="8"/>
                        </a:lnTo>
                        <a:lnTo>
                          <a:pt x="32" y="14"/>
                        </a:lnTo>
                        <a:lnTo>
                          <a:pt x="49" y="18"/>
                        </a:lnTo>
                        <a:lnTo>
                          <a:pt x="77" y="18"/>
                        </a:lnTo>
                        <a:lnTo>
                          <a:pt x="94" y="16"/>
                        </a:lnTo>
                        <a:lnTo>
                          <a:pt x="109" y="11"/>
                        </a:lnTo>
                        <a:lnTo>
                          <a:pt x="124" y="2"/>
                        </a:lnTo>
                        <a:lnTo>
                          <a:pt x="120" y="110"/>
                        </a:lnTo>
                        <a:lnTo>
                          <a:pt x="6" y="110"/>
                        </a:lnTo>
                      </a:path>
                    </a:pathLst>
                  </a:custGeom>
                  <a:solidFill>
                    <a:srgbClr val="000000"/>
                  </a:solidFill>
                  <a:ln w="12700" cap="rnd">
                    <a:solidFill>
                      <a:srgbClr val="000000"/>
                    </a:solidFill>
                    <a:round/>
                    <a:headEnd/>
                    <a:tailEnd/>
                  </a:ln>
                </p:spPr>
                <p:txBody>
                  <a:bodyPr/>
                  <a:lstStyle/>
                  <a:p>
                    <a:endParaRPr lang="en-GB"/>
                  </a:p>
                </p:txBody>
              </p:sp>
              <p:grpSp>
                <p:nvGrpSpPr>
                  <p:cNvPr id="18" name="Group 58"/>
                  <p:cNvGrpSpPr>
                    <a:grpSpLocks/>
                  </p:cNvGrpSpPr>
                  <p:nvPr/>
                </p:nvGrpSpPr>
                <p:grpSpPr bwMode="auto">
                  <a:xfrm>
                    <a:off x="3792" y="3058"/>
                    <a:ext cx="125" cy="180"/>
                    <a:chOff x="3792" y="3058"/>
                    <a:chExt cx="125" cy="180"/>
                  </a:xfrm>
                </p:grpSpPr>
                <p:sp>
                  <p:nvSpPr>
                    <p:cNvPr id="23587" name="Oval 59"/>
                    <p:cNvSpPr>
                      <a:spLocks noChangeArrowheads="1"/>
                    </p:cNvSpPr>
                    <p:nvPr/>
                  </p:nvSpPr>
                  <p:spPr bwMode="auto">
                    <a:xfrm>
                      <a:off x="3799" y="3092"/>
                      <a:ext cx="107" cy="146"/>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8" name="Freeform 60"/>
                    <p:cNvSpPr>
                      <a:spLocks/>
                    </p:cNvSpPr>
                    <p:nvPr/>
                  </p:nvSpPr>
                  <p:spPr bwMode="auto">
                    <a:xfrm>
                      <a:off x="3792" y="3058"/>
                      <a:ext cx="125" cy="52"/>
                    </a:xfrm>
                    <a:custGeom>
                      <a:avLst/>
                      <a:gdLst>
                        <a:gd name="T0" fmla="*/ 0 w 125"/>
                        <a:gd name="T1" fmla="*/ 0 h 52"/>
                        <a:gd name="T2" fmla="*/ 18 w 125"/>
                        <a:gd name="T3" fmla="*/ 8 h 52"/>
                        <a:gd name="T4" fmla="*/ 32 w 125"/>
                        <a:gd name="T5" fmla="*/ 14 h 52"/>
                        <a:gd name="T6" fmla="*/ 53 w 125"/>
                        <a:gd name="T7" fmla="*/ 18 h 52"/>
                        <a:gd name="T8" fmla="*/ 78 w 125"/>
                        <a:gd name="T9" fmla="*/ 18 h 52"/>
                        <a:gd name="T10" fmla="*/ 96 w 125"/>
                        <a:gd name="T11" fmla="*/ 16 h 52"/>
                        <a:gd name="T12" fmla="*/ 112 w 125"/>
                        <a:gd name="T13" fmla="*/ 8 h 52"/>
                        <a:gd name="T14" fmla="*/ 124 w 125"/>
                        <a:gd name="T15" fmla="*/ 0 h 52"/>
                        <a:gd name="T16" fmla="*/ 120 w 125"/>
                        <a:gd name="T17" fmla="*/ 51 h 52"/>
                        <a:gd name="T18" fmla="*/ 5 w 125"/>
                        <a:gd name="T19" fmla="*/ 51 h 52"/>
                        <a:gd name="T20" fmla="*/ 0 w 125"/>
                        <a:gd name="T21" fmla="*/ 0 h 5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5"/>
                        <a:gd name="T34" fmla="*/ 0 h 52"/>
                        <a:gd name="T35" fmla="*/ 125 w 125"/>
                        <a:gd name="T36" fmla="*/ 52 h 5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5" h="52">
                          <a:moveTo>
                            <a:pt x="0" y="0"/>
                          </a:moveTo>
                          <a:lnTo>
                            <a:pt x="18" y="8"/>
                          </a:lnTo>
                          <a:lnTo>
                            <a:pt x="32" y="14"/>
                          </a:lnTo>
                          <a:lnTo>
                            <a:pt x="53" y="18"/>
                          </a:lnTo>
                          <a:lnTo>
                            <a:pt x="78" y="18"/>
                          </a:lnTo>
                          <a:lnTo>
                            <a:pt x="96" y="16"/>
                          </a:lnTo>
                          <a:lnTo>
                            <a:pt x="112" y="8"/>
                          </a:lnTo>
                          <a:lnTo>
                            <a:pt x="124" y="0"/>
                          </a:lnTo>
                          <a:lnTo>
                            <a:pt x="120" y="51"/>
                          </a:lnTo>
                          <a:lnTo>
                            <a:pt x="5" y="51"/>
                          </a:lnTo>
                          <a:lnTo>
                            <a:pt x="0" y="0"/>
                          </a:lnTo>
                        </a:path>
                      </a:pathLst>
                    </a:custGeom>
                    <a:solidFill>
                      <a:srgbClr val="FFFFFF"/>
                    </a:solidFill>
                    <a:ln w="12700" cap="rnd">
                      <a:solidFill>
                        <a:srgbClr val="000000"/>
                      </a:solidFill>
                      <a:round/>
                      <a:headEnd/>
                      <a:tailEnd/>
                    </a:ln>
                  </p:spPr>
                  <p:txBody>
                    <a:bodyPr/>
                    <a:lstStyle/>
                    <a:p>
                      <a:endParaRPr lang="en-GB"/>
                    </a:p>
                  </p:txBody>
                </p:sp>
                <p:sp>
                  <p:nvSpPr>
                    <p:cNvPr id="23589" name="Oval 61"/>
                    <p:cNvSpPr>
                      <a:spLocks noChangeArrowheads="1"/>
                    </p:cNvSpPr>
                    <p:nvPr/>
                  </p:nvSpPr>
                  <p:spPr bwMode="auto">
                    <a:xfrm>
                      <a:off x="3821" y="3171"/>
                      <a:ext cx="62" cy="67"/>
                    </a:xfrm>
                    <a:prstGeom prst="ellipse">
                      <a:avLst/>
                    </a:prstGeom>
                    <a:solidFill>
                      <a:srgbClr val="FF0000"/>
                    </a:solidFill>
                    <a:ln w="12700">
                      <a:solidFill>
                        <a:srgbClr val="FF0000"/>
                      </a:solidFill>
                      <a:round/>
                      <a:headEnd/>
                      <a:tailEnd/>
                    </a:ln>
                  </p:spPr>
                  <p:txBody>
                    <a:bodyPr wrap="none" anchor="ctr"/>
                    <a:lstStyle/>
                    <a:p>
                      <a:endParaRPr lang="en-GB"/>
                    </a:p>
                  </p:txBody>
                </p:sp>
              </p:grpSp>
              <p:sp>
                <p:nvSpPr>
                  <p:cNvPr id="23586" name="Rectangle 62"/>
                  <p:cNvSpPr>
                    <a:spLocks noChangeArrowheads="1"/>
                  </p:cNvSpPr>
                  <p:nvPr/>
                </p:nvSpPr>
                <p:spPr bwMode="auto">
                  <a:xfrm>
                    <a:off x="3811" y="3158"/>
                    <a:ext cx="84" cy="23"/>
                  </a:xfrm>
                  <a:prstGeom prst="rect">
                    <a:avLst/>
                  </a:prstGeom>
                  <a:solidFill>
                    <a:srgbClr val="000000"/>
                  </a:solidFill>
                  <a:ln w="12700">
                    <a:solidFill>
                      <a:srgbClr val="000000"/>
                    </a:solidFill>
                    <a:miter lim="800000"/>
                    <a:headEnd/>
                    <a:tailEnd/>
                  </a:ln>
                </p:spPr>
                <p:txBody>
                  <a:bodyPr wrap="none" anchor="ctr"/>
                  <a:lstStyle/>
                  <a:p>
                    <a:endParaRPr lang="en-GB"/>
                  </a:p>
                </p:txBody>
              </p:sp>
            </p:grpSp>
            <p:sp>
              <p:nvSpPr>
                <p:cNvPr id="23576" name="Freeform 63"/>
                <p:cNvSpPr>
                  <a:spLocks/>
                </p:cNvSpPr>
                <p:nvPr/>
              </p:nvSpPr>
              <p:spPr bwMode="auto">
                <a:xfrm>
                  <a:off x="3723" y="2859"/>
                  <a:ext cx="329" cy="173"/>
                </a:xfrm>
                <a:custGeom>
                  <a:avLst/>
                  <a:gdLst>
                    <a:gd name="T0" fmla="*/ 198 w 329"/>
                    <a:gd name="T1" fmla="*/ 0 h 173"/>
                    <a:gd name="T2" fmla="*/ 249 w 329"/>
                    <a:gd name="T3" fmla="*/ 11 h 173"/>
                    <a:gd name="T4" fmla="*/ 286 w 329"/>
                    <a:gd name="T5" fmla="*/ 22 h 173"/>
                    <a:gd name="T6" fmla="*/ 311 w 329"/>
                    <a:gd name="T7" fmla="*/ 36 h 173"/>
                    <a:gd name="T8" fmla="*/ 322 w 329"/>
                    <a:gd name="T9" fmla="*/ 49 h 173"/>
                    <a:gd name="T10" fmla="*/ 328 w 329"/>
                    <a:gd name="T11" fmla="*/ 72 h 173"/>
                    <a:gd name="T12" fmla="*/ 324 w 329"/>
                    <a:gd name="T13" fmla="*/ 94 h 173"/>
                    <a:gd name="T14" fmla="*/ 314 w 329"/>
                    <a:gd name="T15" fmla="*/ 116 h 173"/>
                    <a:gd name="T16" fmla="*/ 296 w 329"/>
                    <a:gd name="T17" fmla="*/ 136 h 173"/>
                    <a:gd name="T18" fmla="*/ 271 w 329"/>
                    <a:gd name="T19" fmla="*/ 150 h 173"/>
                    <a:gd name="T20" fmla="*/ 245 w 329"/>
                    <a:gd name="T21" fmla="*/ 160 h 173"/>
                    <a:gd name="T22" fmla="*/ 211 w 329"/>
                    <a:gd name="T23" fmla="*/ 169 h 173"/>
                    <a:gd name="T24" fmla="*/ 172 w 329"/>
                    <a:gd name="T25" fmla="*/ 172 h 173"/>
                    <a:gd name="T26" fmla="*/ 129 w 329"/>
                    <a:gd name="T27" fmla="*/ 172 h 173"/>
                    <a:gd name="T28" fmla="*/ 84 w 329"/>
                    <a:gd name="T29" fmla="*/ 168 h 173"/>
                    <a:gd name="T30" fmla="*/ 40 w 329"/>
                    <a:gd name="T31" fmla="*/ 158 h 173"/>
                    <a:gd name="T32" fmla="*/ 15 w 329"/>
                    <a:gd name="T33" fmla="*/ 141 h 173"/>
                    <a:gd name="T34" fmla="*/ 1 w 329"/>
                    <a:gd name="T35" fmla="*/ 123 h 173"/>
                    <a:gd name="T36" fmla="*/ 0 w 329"/>
                    <a:gd name="T37" fmla="*/ 103 h 173"/>
                    <a:gd name="T38" fmla="*/ 4 w 329"/>
                    <a:gd name="T39" fmla="*/ 83 h 173"/>
                    <a:gd name="T40" fmla="*/ 18 w 329"/>
                    <a:gd name="T41" fmla="*/ 63 h 173"/>
                    <a:gd name="T42" fmla="*/ 32 w 329"/>
                    <a:gd name="T43" fmla="*/ 45 h 173"/>
                    <a:gd name="T44" fmla="*/ 57 w 329"/>
                    <a:gd name="T45" fmla="*/ 31 h 173"/>
                    <a:gd name="T46" fmla="*/ 44 w 329"/>
                    <a:gd name="T47" fmla="*/ 22 h 1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29"/>
                    <a:gd name="T73" fmla="*/ 0 h 173"/>
                    <a:gd name="T74" fmla="*/ 329 w 329"/>
                    <a:gd name="T75" fmla="*/ 173 h 1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29" h="173">
                      <a:moveTo>
                        <a:pt x="198" y="0"/>
                      </a:moveTo>
                      <a:lnTo>
                        <a:pt x="249" y="11"/>
                      </a:lnTo>
                      <a:lnTo>
                        <a:pt x="286" y="22"/>
                      </a:lnTo>
                      <a:lnTo>
                        <a:pt x="311" y="36"/>
                      </a:lnTo>
                      <a:lnTo>
                        <a:pt x="322" y="49"/>
                      </a:lnTo>
                      <a:lnTo>
                        <a:pt x="328" y="72"/>
                      </a:lnTo>
                      <a:lnTo>
                        <a:pt x="324" y="94"/>
                      </a:lnTo>
                      <a:lnTo>
                        <a:pt x="314" y="116"/>
                      </a:lnTo>
                      <a:lnTo>
                        <a:pt x="296" y="136"/>
                      </a:lnTo>
                      <a:lnTo>
                        <a:pt x="271" y="150"/>
                      </a:lnTo>
                      <a:lnTo>
                        <a:pt x="245" y="160"/>
                      </a:lnTo>
                      <a:lnTo>
                        <a:pt x="211" y="169"/>
                      </a:lnTo>
                      <a:lnTo>
                        <a:pt x="172" y="172"/>
                      </a:lnTo>
                      <a:lnTo>
                        <a:pt x="129" y="172"/>
                      </a:lnTo>
                      <a:lnTo>
                        <a:pt x="84" y="168"/>
                      </a:lnTo>
                      <a:lnTo>
                        <a:pt x="40" y="158"/>
                      </a:lnTo>
                      <a:lnTo>
                        <a:pt x="15" y="141"/>
                      </a:lnTo>
                      <a:lnTo>
                        <a:pt x="1" y="123"/>
                      </a:lnTo>
                      <a:lnTo>
                        <a:pt x="0" y="103"/>
                      </a:lnTo>
                      <a:lnTo>
                        <a:pt x="4" y="83"/>
                      </a:lnTo>
                      <a:lnTo>
                        <a:pt x="18" y="63"/>
                      </a:lnTo>
                      <a:lnTo>
                        <a:pt x="32" y="45"/>
                      </a:lnTo>
                      <a:lnTo>
                        <a:pt x="57" y="31"/>
                      </a:lnTo>
                      <a:lnTo>
                        <a:pt x="44" y="22"/>
                      </a:lnTo>
                    </a:path>
                  </a:pathLst>
                </a:custGeom>
                <a:noFill/>
                <a:ln w="12700" cap="rnd">
                  <a:solidFill>
                    <a:srgbClr val="000000"/>
                  </a:solidFill>
                  <a:round/>
                  <a:headEnd/>
                  <a:tailEnd/>
                </a:ln>
              </p:spPr>
              <p:txBody>
                <a:bodyPr/>
                <a:lstStyle/>
                <a:p>
                  <a:endParaRPr lang="en-GB"/>
                </a:p>
              </p:txBody>
            </p:sp>
            <p:grpSp>
              <p:nvGrpSpPr>
                <p:cNvPr id="19" name="Group 64"/>
                <p:cNvGrpSpPr>
                  <a:grpSpLocks/>
                </p:cNvGrpSpPr>
                <p:nvPr/>
              </p:nvGrpSpPr>
              <p:grpSpPr bwMode="auto">
                <a:xfrm>
                  <a:off x="3741" y="2672"/>
                  <a:ext cx="277" cy="157"/>
                  <a:chOff x="3741" y="2672"/>
                  <a:chExt cx="277" cy="157"/>
                </a:xfrm>
              </p:grpSpPr>
              <p:grpSp>
                <p:nvGrpSpPr>
                  <p:cNvPr id="20" name="Group 65"/>
                  <p:cNvGrpSpPr>
                    <a:grpSpLocks/>
                  </p:cNvGrpSpPr>
                  <p:nvPr/>
                </p:nvGrpSpPr>
                <p:grpSpPr bwMode="auto">
                  <a:xfrm>
                    <a:off x="3782" y="2701"/>
                    <a:ext cx="185" cy="128"/>
                    <a:chOff x="3782" y="2701"/>
                    <a:chExt cx="185" cy="128"/>
                  </a:xfrm>
                </p:grpSpPr>
                <p:sp>
                  <p:nvSpPr>
                    <p:cNvPr id="23582" name="Oval 66"/>
                    <p:cNvSpPr>
                      <a:spLocks noChangeArrowheads="1"/>
                    </p:cNvSpPr>
                    <p:nvPr/>
                  </p:nvSpPr>
                  <p:spPr bwMode="auto">
                    <a:xfrm>
                      <a:off x="3933" y="2701"/>
                      <a:ext cx="34" cy="128"/>
                    </a:xfrm>
                    <a:prstGeom prst="ellipse">
                      <a:avLst/>
                    </a:prstGeom>
                    <a:solidFill>
                      <a:srgbClr val="000000"/>
                    </a:solidFill>
                    <a:ln w="12700">
                      <a:solidFill>
                        <a:srgbClr val="000000"/>
                      </a:solidFill>
                      <a:round/>
                      <a:headEnd/>
                      <a:tailEnd/>
                    </a:ln>
                  </p:spPr>
                  <p:txBody>
                    <a:bodyPr wrap="none" anchor="ctr"/>
                    <a:lstStyle/>
                    <a:p>
                      <a:endParaRPr lang="en-GB"/>
                    </a:p>
                  </p:txBody>
                </p:sp>
                <p:sp>
                  <p:nvSpPr>
                    <p:cNvPr id="23583" name="Oval 67"/>
                    <p:cNvSpPr>
                      <a:spLocks noChangeArrowheads="1"/>
                    </p:cNvSpPr>
                    <p:nvPr/>
                  </p:nvSpPr>
                  <p:spPr bwMode="auto">
                    <a:xfrm>
                      <a:off x="3782" y="2701"/>
                      <a:ext cx="35" cy="128"/>
                    </a:xfrm>
                    <a:prstGeom prst="ellipse">
                      <a:avLst/>
                    </a:prstGeom>
                    <a:solidFill>
                      <a:srgbClr val="000000"/>
                    </a:solidFill>
                    <a:ln w="12700">
                      <a:solidFill>
                        <a:srgbClr val="000000"/>
                      </a:solidFill>
                      <a:round/>
                      <a:headEnd/>
                      <a:tailEnd/>
                    </a:ln>
                  </p:spPr>
                  <p:txBody>
                    <a:bodyPr wrap="none" anchor="ctr"/>
                    <a:lstStyle/>
                    <a:p>
                      <a:endParaRPr lang="en-GB"/>
                    </a:p>
                  </p:txBody>
                </p:sp>
              </p:grpSp>
              <p:grpSp>
                <p:nvGrpSpPr>
                  <p:cNvPr id="21" name="Group 68"/>
                  <p:cNvGrpSpPr>
                    <a:grpSpLocks/>
                  </p:cNvGrpSpPr>
                  <p:nvPr/>
                </p:nvGrpSpPr>
                <p:grpSpPr bwMode="auto">
                  <a:xfrm>
                    <a:off x="3741" y="2672"/>
                    <a:ext cx="277" cy="26"/>
                    <a:chOff x="3741" y="2672"/>
                    <a:chExt cx="277" cy="26"/>
                  </a:xfrm>
                </p:grpSpPr>
                <p:sp>
                  <p:nvSpPr>
                    <p:cNvPr id="23580" name="Freeform 69"/>
                    <p:cNvSpPr>
                      <a:spLocks/>
                    </p:cNvSpPr>
                    <p:nvPr/>
                  </p:nvSpPr>
                  <p:spPr bwMode="auto">
                    <a:xfrm>
                      <a:off x="3741" y="2673"/>
                      <a:ext cx="110" cy="25"/>
                    </a:xfrm>
                    <a:custGeom>
                      <a:avLst/>
                      <a:gdLst>
                        <a:gd name="T0" fmla="*/ 0 w 110"/>
                        <a:gd name="T1" fmla="*/ 24 h 25"/>
                        <a:gd name="T2" fmla="*/ 25 w 110"/>
                        <a:gd name="T3" fmla="*/ 10 h 25"/>
                        <a:gd name="T4" fmla="*/ 50 w 110"/>
                        <a:gd name="T5" fmla="*/ 2 h 25"/>
                        <a:gd name="T6" fmla="*/ 81 w 110"/>
                        <a:gd name="T7" fmla="*/ 0 h 25"/>
                        <a:gd name="T8" fmla="*/ 109 w 110"/>
                        <a:gd name="T9" fmla="*/ 4 h 25"/>
                        <a:gd name="T10" fmla="*/ 0 60000 65536"/>
                        <a:gd name="T11" fmla="*/ 0 60000 65536"/>
                        <a:gd name="T12" fmla="*/ 0 60000 65536"/>
                        <a:gd name="T13" fmla="*/ 0 60000 65536"/>
                        <a:gd name="T14" fmla="*/ 0 60000 65536"/>
                        <a:gd name="T15" fmla="*/ 0 w 110"/>
                        <a:gd name="T16" fmla="*/ 0 h 25"/>
                        <a:gd name="T17" fmla="*/ 110 w 110"/>
                        <a:gd name="T18" fmla="*/ 25 h 25"/>
                      </a:gdLst>
                      <a:ahLst/>
                      <a:cxnLst>
                        <a:cxn ang="T10">
                          <a:pos x="T0" y="T1"/>
                        </a:cxn>
                        <a:cxn ang="T11">
                          <a:pos x="T2" y="T3"/>
                        </a:cxn>
                        <a:cxn ang="T12">
                          <a:pos x="T4" y="T5"/>
                        </a:cxn>
                        <a:cxn ang="T13">
                          <a:pos x="T6" y="T7"/>
                        </a:cxn>
                        <a:cxn ang="T14">
                          <a:pos x="T8" y="T9"/>
                        </a:cxn>
                      </a:cxnLst>
                      <a:rect l="T15" t="T16" r="T17" b="T18"/>
                      <a:pathLst>
                        <a:path w="110" h="25">
                          <a:moveTo>
                            <a:pt x="0" y="24"/>
                          </a:moveTo>
                          <a:lnTo>
                            <a:pt x="25" y="10"/>
                          </a:lnTo>
                          <a:lnTo>
                            <a:pt x="50" y="2"/>
                          </a:lnTo>
                          <a:lnTo>
                            <a:pt x="81" y="0"/>
                          </a:lnTo>
                          <a:lnTo>
                            <a:pt x="109" y="4"/>
                          </a:lnTo>
                        </a:path>
                      </a:pathLst>
                    </a:custGeom>
                    <a:noFill/>
                    <a:ln w="50800" cap="rnd">
                      <a:solidFill>
                        <a:srgbClr val="A04000"/>
                      </a:solidFill>
                      <a:round/>
                      <a:headEnd/>
                      <a:tailEnd/>
                    </a:ln>
                  </p:spPr>
                  <p:txBody>
                    <a:bodyPr/>
                    <a:lstStyle/>
                    <a:p>
                      <a:endParaRPr lang="en-GB"/>
                    </a:p>
                  </p:txBody>
                </p:sp>
                <p:sp>
                  <p:nvSpPr>
                    <p:cNvPr id="23581" name="Freeform 70"/>
                    <p:cNvSpPr>
                      <a:spLocks/>
                    </p:cNvSpPr>
                    <p:nvPr/>
                  </p:nvSpPr>
                  <p:spPr bwMode="auto">
                    <a:xfrm>
                      <a:off x="3910" y="2672"/>
                      <a:ext cx="108" cy="24"/>
                    </a:xfrm>
                    <a:custGeom>
                      <a:avLst/>
                      <a:gdLst>
                        <a:gd name="T0" fmla="*/ 107 w 108"/>
                        <a:gd name="T1" fmla="*/ 23 h 24"/>
                        <a:gd name="T2" fmla="*/ 82 w 108"/>
                        <a:gd name="T3" fmla="*/ 11 h 24"/>
                        <a:gd name="T4" fmla="*/ 58 w 108"/>
                        <a:gd name="T5" fmla="*/ 3 h 24"/>
                        <a:gd name="T6" fmla="*/ 28 w 108"/>
                        <a:gd name="T7" fmla="*/ 0 h 24"/>
                        <a:gd name="T8" fmla="*/ 0 w 108"/>
                        <a:gd name="T9" fmla="*/ 3 h 24"/>
                        <a:gd name="T10" fmla="*/ 0 60000 65536"/>
                        <a:gd name="T11" fmla="*/ 0 60000 65536"/>
                        <a:gd name="T12" fmla="*/ 0 60000 65536"/>
                        <a:gd name="T13" fmla="*/ 0 60000 65536"/>
                        <a:gd name="T14" fmla="*/ 0 60000 65536"/>
                        <a:gd name="T15" fmla="*/ 0 w 108"/>
                        <a:gd name="T16" fmla="*/ 0 h 24"/>
                        <a:gd name="T17" fmla="*/ 108 w 108"/>
                        <a:gd name="T18" fmla="*/ 24 h 24"/>
                      </a:gdLst>
                      <a:ahLst/>
                      <a:cxnLst>
                        <a:cxn ang="T10">
                          <a:pos x="T0" y="T1"/>
                        </a:cxn>
                        <a:cxn ang="T11">
                          <a:pos x="T2" y="T3"/>
                        </a:cxn>
                        <a:cxn ang="T12">
                          <a:pos x="T4" y="T5"/>
                        </a:cxn>
                        <a:cxn ang="T13">
                          <a:pos x="T6" y="T7"/>
                        </a:cxn>
                        <a:cxn ang="T14">
                          <a:pos x="T8" y="T9"/>
                        </a:cxn>
                      </a:cxnLst>
                      <a:rect l="T15" t="T16" r="T17" b="T18"/>
                      <a:pathLst>
                        <a:path w="108" h="24">
                          <a:moveTo>
                            <a:pt x="107" y="23"/>
                          </a:moveTo>
                          <a:lnTo>
                            <a:pt x="82" y="11"/>
                          </a:lnTo>
                          <a:lnTo>
                            <a:pt x="58" y="3"/>
                          </a:lnTo>
                          <a:lnTo>
                            <a:pt x="28" y="0"/>
                          </a:lnTo>
                          <a:lnTo>
                            <a:pt x="0" y="3"/>
                          </a:lnTo>
                        </a:path>
                      </a:pathLst>
                    </a:custGeom>
                    <a:noFill/>
                    <a:ln w="50800" cap="rnd">
                      <a:solidFill>
                        <a:srgbClr val="A04000"/>
                      </a:solidFill>
                      <a:round/>
                      <a:headEnd/>
                      <a:tailEnd/>
                    </a:ln>
                  </p:spPr>
                  <p:txBody>
                    <a:bodyPr/>
                    <a:lstStyle/>
                    <a:p>
                      <a:endParaRPr lang="en-GB"/>
                    </a:p>
                  </p:txBody>
                </p:sp>
              </p:grpSp>
            </p:grpSp>
          </p:grpSp>
        </p:grpSp>
      </p:grpSp>
      <p:sp>
        <p:nvSpPr>
          <p:cNvPr id="23567" name="Rectangle 71"/>
          <p:cNvSpPr>
            <a:spLocks noChangeArrowheads="1"/>
          </p:cNvSpPr>
          <p:nvPr/>
        </p:nvSpPr>
        <p:spPr bwMode="auto">
          <a:xfrm>
            <a:off x="2628901" y="4306889"/>
            <a:ext cx="1292225" cy="705321"/>
          </a:xfrm>
          <a:prstGeom prst="rect">
            <a:avLst/>
          </a:prstGeom>
          <a:noFill/>
          <a:ln w="12700">
            <a:noFill/>
            <a:miter lim="800000"/>
            <a:headEnd/>
            <a:tailEnd/>
          </a:ln>
        </p:spPr>
        <p:txBody>
          <a:bodyPr lIns="90488" tIns="44450" rIns="90488" bIns="44450">
            <a:spAutoFit/>
          </a:bodyPr>
          <a:lstStyle/>
          <a:p>
            <a:pPr eaLnBrk="0" hangingPunct="0">
              <a:spcBef>
                <a:spcPct val="50000"/>
              </a:spcBef>
            </a:pPr>
            <a:r>
              <a:rPr lang="en-US" altLang="zh-TW" sz="1600" b="1" dirty="0"/>
              <a:t>Sample</a:t>
            </a:r>
          </a:p>
          <a:p>
            <a:pPr eaLnBrk="0" hangingPunct="0">
              <a:spcBef>
                <a:spcPct val="50000"/>
              </a:spcBef>
            </a:pPr>
            <a:r>
              <a:rPr lang="en-US" altLang="zh-CN" sz="1600" b="1" dirty="0">
                <a:ea typeface="SimSun" pitchFamily="2" charset="-122"/>
              </a:rPr>
              <a:t>x̅ = $12,500</a:t>
            </a:r>
            <a:endParaRPr lang="zh-CN" altLang="en-US" sz="1600" b="1" dirty="0">
              <a:ea typeface="SimSun" pitchFamily="2" charset="-122"/>
            </a:endParaRPr>
          </a:p>
        </p:txBody>
      </p:sp>
      <p:sp>
        <p:nvSpPr>
          <p:cNvPr id="23568" name="Line 72"/>
          <p:cNvSpPr>
            <a:spLocks noChangeShapeType="1"/>
          </p:cNvSpPr>
          <p:nvPr/>
        </p:nvSpPr>
        <p:spPr bwMode="auto">
          <a:xfrm>
            <a:off x="6069012" y="3352800"/>
            <a:ext cx="0" cy="0"/>
          </a:xfrm>
          <a:prstGeom prst="line">
            <a:avLst/>
          </a:prstGeom>
          <a:noFill/>
          <a:ln w="12700">
            <a:solidFill>
              <a:srgbClr val="000000"/>
            </a:solidFill>
            <a:round/>
            <a:headEnd/>
            <a:tailEnd/>
          </a:ln>
        </p:spPr>
        <p:txBody>
          <a:bodyPr wrap="none" anchor="ctr"/>
          <a:lstStyle/>
          <a:p>
            <a:endParaRPr lang="en-GB"/>
          </a:p>
        </p:txBody>
      </p:sp>
      <p:sp>
        <p:nvSpPr>
          <p:cNvPr id="23570" name="Rectangle 74"/>
          <p:cNvSpPr>
            <a:spLocks noChangeArrowheads="1"/>
          </p:cNvSpPr>
          <p:nvPr/>
        </p:nvSpPr>
        <p:spPr bwMode="auto">
          <a:xfrm>
            <a:off x="8230173" y="2232564"/>
            <a:ext cx="2209800" cy="2031325"/>
          </a:xfrm>
          <a:prstGeom prst="rect">
            <a:avLst/>
          </a:prstGeom>
          <a:noFill/>
          <a:ln w="9525">
            <a:noFill/>
            <a:miter lim="800000"/>
            <a:headEnd/>
            <a:tailEnd/>
          </a:ln>
        </p:spPr>
        <p:txBody>
          <a:bodyPr>
            <a:spAutoFit/>
          </a:bodyPr>
          <a:lstStyle/>
          <a:p>
            <a:r>
              <a:rPr lang="en-US" altLang="zh-TW" b="1" dirty="0"/>
              <a:t>There is not enough statistical evidence to infer that business graduates earned more than $13,300 in 2017.</a:t>
            </a:r>
            <a:endParaRPr lang="en-US" altLang="zh-CN" b="1" dirty="0">
              <a:solidFill>
                <a:srgbClr val="FF0000"/>
              </a:solidFill>
            </a:endParaRPr>
          </a:p>
        </p:txBody>
      </p:sp>
      <p:sp>
        <p:nvSpPr>
          <p:cNvPr id="74" name="TextBox 73"/>
          <p:cNvSpPr txBox="1"/>
          <p:nvPr/>
        </p:nvSpPr>
        <p:spPr>
          <a:xfrm>
            <a:off x="1819275" y="379316"/>
            <a:ext cx="7385192" cy="1631216"/>
          </a:xfrm>
          <a:prstGeom prst="rect">
            <a:avLst/>
          </a:prstGeom>
          <a:noFill/>
        </p:spPr>
        <p:txBody>
          <a:bodyPr wrap="square" rtlCol="0">
            <a:spAutoFit/>
          </a:bodyPr>
          <a:lstStyle/>
          <a:p>
            <a:r>
              <a:rPr lang="en-US" sz="2000" dirty="0"/>
              <a:t>If the sample mean close to $13,300, say x̅ = $12,500, you would not reject the null hypothesis </a:t>
            </a:r>
            <a:r>
              <a:rPr lang="en-US" altLang="zh-TW" sz="2000" dirty="0">
                <a:ea typeface="SimSun" pitchFamily="2" charset="-122"/>
              </a:rPr>
              <a:t>[H</a:t>
            </a:r>
            <a:r>
              <a:rPr lang="en-US" altLang="zh-TW" sz="2000" baseline="-25000" dirty="0">
                <a:ea typeface="SimSun" pitchFamily="2" charset="-122"/>
              </a:rPr>
              <a:t>0</a:t>
            </a:r>
            <a:r>
              <a:rPr lang="en-US" altLang="zh-TW" sz="2000" dirty="0">
                <a:ea typeface="SimSun" pitchFamily="2" charset="-122"/>
              </a:rPr>
              <a:t>: µ  ≤ $13,300].</a:t>
            </a:r>
          </a:p>
          <a:p>
            <a:endParaRPr lang="en-US" altLang="zh-TW" sz="2000" dirty="0">
              <a:ea typeface="SimSun" pitchFamily="2" charset="-122"/>
            </a:endParaRPr>
          </a:p>
          <a:p>
            <a:r>
              <a:rPr lang="en-US" sz="2000" dirty="0"/>
              <a:t>Rationale: there is a large probability of getting that result by chance if business graduates’ average salary was $13,300 or less.</a:t>
            </a:r>
          </a:p>
        </p:txBody>
      </p:sp>
    </p:spTree>
    <p:extLst>
      <p:ext uri="{BB962C8B-B14F-4D97-AF65-F5344CB8AC3E}">
        <p14:creationId xmlns:p14="http://schemas.microsoft.com/office/powerpoint/2010/main" val="382366561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 I and Type II Errors</a:t>
            </a:r>
            <a:endParaRPr lang="en-GB" dirty="0"/>
          </a:p>
        </p:txBody>
      </p:sp>
      <p:sp>
        <p:nvSpPr>
          <p:cNvPr id="3" name="Content Placeholder 2"/>
          <p:cNvSpPr>
            <a:spLocks noGrp="1"/>
          </p:cNvSpPr>
          <p:nvPr>
            <p:ph idx="1"/>
          </p:nvPr>
        </p:nvSpPr>
        <p:spPr/>
        <p:txBody>
          <a:bodyPr>
            <a:normAutofit/>
          </a:bodyPr>
          <a:lstStyle/>
          <a:p>
            <a:r>
              <a:rPr lang="en-GB" sz="2400" dirty="0"/>
              <a:t>When conducting hypothesis testing, there are two possible states of nature (</a:t>
            </a:r>
            <a:r>
              <a:rPr lang="en-GB" sz="2400" dirty="0">
                <a:solidFill>
                  <a:srgbClr val="FF0000"/>
                </a:solidFill>
              </a:rPr>
              <a:t>the null hypothesis is either true or false</a:t>
            </a:r>
            <a:r>
              <a:rPr lang="en-GB" sz="2400" dirty="0"/>
              <a:t>) and two possible decisions we can be made based on the sample statistic (</a:t>
            </a:r>
            <a:r>
              <a:rPr lang="en-GB" sz="2400" dirty="0">
                <a:solidFill>
                  <a:srgbClr val="FF0000"/>
                </a:solidFill>
              </a:rPr>
              <a:t>reject the null hypothesis or fail to reject it</a:t>
            </a:r>
            <a:r>
              <a:rPr lang="en-GB" sz="2400" dirty="0"/>
              <a:t>).  </a:t>
            </a:r>
          </a:p>
          <a:p>
            <a:r>
              <a:rPr lang="en-GB" dirty="0"/>
              <a:t>When the null hypothesis is true but our decision is to reject it, we say that a </a:t>
            </a:r>
            <a:r>
              <a:rPr lang="en-GB" dirty="0">
                <a:solidFill>
                  <a:srgbClr val="FF0000"/>
                </a:solidFill>
              </a:rPr>
              <a:t>Type I error </a:t>
            </a:r>
            <a:r>
              <a:rPr lang="en-GB" dirty="0"/>
              <a:t>(</a:t>
            </a:r>
            <a:r>
              <a:rPr lang="en-US" dirty="0">
                <a:sym typeface="Symbol" panose="05050102010706020507" pitchFamily="18" charset="2"/>
              </a:rPr>
              <a:t>) </a:t>
            </a:r>
            <a:r>
              <a:rPr lang="en-GB" dirty="0"/>
              <a:t>has occurred.  </a:t>
            </a:r>
          </a:p>
          <a:p>
            <a:r>
              <a:rPr lang="en-GB" dirty="0"/>
              <a:t>On the other hand, when the null hypothesis is false but we fail to reject it, then a </a:t>
            </a:r>
            <a:r>
              <a:rPr lang="en-GB" dirty="0">
                <a:solidFill>
                  <a:srgbClr val="FF0000"/>
                </a:solidFill>
              </a:rPr>
              <a:t>Type II error </a:t>
            </a:r>
            <a:r>
              <a:rPr lang="en-GB" dirty="0"/>
              <a:t>(</a:t>
            </a:r>
            <a:r>
              <a:rPr lang="en-US" dirty="0"/>
              <a:t>β) h</a:t>
            </a:r>
            <a:r>
              <a:rPr lang="en-GB" dirty="0"/>
              <a:t>as occurred. </a:t>
            </a:r>
          </a:p>
          <a:p>
            <a:r>
              <a:rPr lang="en-HK" dirty="0"/>
              <a:t>All statistical hypothesis tests have a probability of making type I and type II errors. </a:t>
            </a:r>
            <a:r>
              <a:rPr lang="en-HK" dirty="0">
                <a:solidFill>
                  <a:srgbClr val="FF0000"/>
                </a:solidFill>
              </a:rPr>
              <a:t>Neither can be avoided entirely</a:t>
            </a:r>
            <a:r>
              <a:rPr lang="en-HK" dirty="0"/>
              <a:t>.</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43</a:t>
            </a:fld>
            <a:endParaRPr lang="en-US"/>
          </a:p>
        </p:txBody>
      </p:sp>
    </p:spTree>
    <p:extLst>
      <p:ext uri="{BB962C8B-B14F-4D97-AF65-F5344CB8AC3E}">
        <p14:creationId xmlns:p14="http://schemas.microsoft.com/office/powerpoint/2010/main" val="3752701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884" y="283982"/>
            <a:ext cx="6257031" cy="1108833"/>
          </a:xfrm>
        </p:spPr>
        <p:txBody>
          <a:bodyPr>
            <a:normAutofit fontScale="90000"/>
          </a:bodyPr>
          <a:lstStyle/>
          <a:p>
            <a:r>
              <a:rPr lang="en-US" dirty="0"/>
              <a:t>Type I and Type II Errors</a:t>
            </a:r>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44</a:t>
            </a:fld>
            <a:endParaRPr lang="en-US" dirty="0"/>
          </a:p>
        </p:txBody>
      </p:sp>
      <p:grpSp>
        <p:nvGrpSpPr>
          <p:cNvPr id="8" name="Group 7"/>
          <p:cNvGrpSpPr/>
          <p:nvPr/>
        </p:nvGrpSpPr>
        <p:grpSpPr>
          <a:xfrm>
            <a:off x="4084146" y="3352800"/>
            <a:ext cx="4031226" cy="3429000"/>
            <a:chOff x="2456422" y="2283543"/>
            <a:chExt cx="4031226" cy="4062441"/>
          </a:xfrm>
        </p:grpSpPr>
        <p:sp>
          <p:nvSpPr>
            <p:cNvPr id="9" name="Rounded Rectangle 8"/>
            <p:cNvSpPr/>
            <p:nvPr/>
          </p:nvSpPr>
          <p:spPr>
            <a:xfrm>
              <a:off x="2469561" y="2283543"/>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0"/>
                <a:satOff val="0"/>
                <a:lumOff val="0"/>
                <a:alphaOff val="0"/>
              </a:schemeClr>
            </a:fillRef>
            <a:effectRef idx="2">
              <a:schemeClr val="accent4">
                <a:hueOff val="0"/>
                <a:satOff val="0"/>
                <a:lumOff val="0"/>
                <a:alphaOff val="0"/>
              </a:schemeClr>
            </a:effectRef>
            <a:fontRef idx="minor">
              <a:schemeClr val="lt1"/>
            </a:fontRef>
          </p:style>
          <p:txBody>
            <a:bodyPr/>
            <a:lstStyle/>
            <a:p>
              <a:pPr algn="ctr"/>
              <a:r>
                <a:rPr lang="en-US" dirty="0"/>
                <a:t>Accurate</a:t>
              </a:r>
            </a:p>
            <a:p>
              <a:pPr algn="ctr"/>
              <a:r>
                <a:rPr lang="en-US" dirty="0"/>
                <a:t>1 - </a:t>
              </a:r>
              <a:r>
                <a:rPr lang="en-US" dirty="0">
                  <a:sym typeface="Symbol" panose="05050102010706020507" pitchFamily="18" charset="2"/>
                </a:rPr>
                <a:t></a:t>
              </a:r>
              <a:endParaRPr lang="en-US" dirty="0"/>
            </a:p>
          </p:txBody>
        </p:sp>
        <p:sp>
          <p:nvSpPr>
            <p:cNvPr id="10" name="Freeform 9"/>
            <p:cNvSpPr/>
            <p:nvPr/>
          </p:nvSpPr>
          <p:spPr>
            <a:xfrm>
              <a:off x="2469561" y="3544364"/>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1" name="Rounded Rectangle 10"/>
            <p:cNvSpPr/>
            <p:nvPr/>
          </p:nvSpPr>
          <p:spPr>
            <a:xfrm>
              <a:off x="4482559" y="2283543"/>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3465231"/>
                <a:satOff val="-15989"/>
                <a:lumOff val="588"/>
                <a:alphaOff val="0"/>
              </a:schemeClr>
            </a:fillRef>
            <a:effectRef idx="2">
              <a:schemeClr val="accent4">
                <a:hueOff val="3465231"/>
                <a:satOff val="-15989"/>
                <a:lumOff val="588"/>
                <a:alphaOff val="0"/>
              </a:schemeClr>
            </a:effectRef>
            <a:fontRef idx="minor">
              <a:schemeClr val="lt1"/>
            </a:fontRef>
          </p:style>
          <p:txBody>
            <a:bodyPr/>
            <a:lstStyle/>
            <a:p>
              <a:pPr algn="ctr"/>
              <a:r>
                <a:rPr lang="en-US" dirty="0"/>
                <a:t>Type II Error</a:t>
              </a:r>
            </a:p>
            <a:p>
              <a:pPr algn="ctr"/>
              <a:r>
                <a:rPr lang="en-US" dirty="0"/>
                <a:t>β</a:t>
              </a:r>
            </a:p>
          </p:txBody>
        </p:sp>
        <p:sp>
          <p:nvSpPr>
            <p:cNvPr id="12" name="Freeform 11"/>
            <p:cNvSpPr/>
            <p:nvPr/>
          </p:nvSpPr>
          <p:spPr>
            <a:xfrm>
              <a:off x="4482559" y="3544364"/>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3" name="Rounded Rectangle 12"/>
            <p:cNvSpPr/>
            <p:nvPr/>
          </p:nvSpPr>
          <p:spPr>
            <a:xfrm>
              <a:off x="2456422" y="4303755"/>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6930461"/>
                <a:satOff val="-31979"/>
                <a:lumOff val="1177"/>
                <a:alphaOff val="0"/>
              </a:schemeClr>
            </a:fillRef>
            <a:effectRef idx="2">
              <a:schemeClr val="accent4">
                <a:hueOff val="6930461"/>
                <a:satOff val="-31979"/>
                <a:lumOff val="1177"/>
                <a:alphaOff val="0"/>
              </a:schemeClr>
            </a:effectRef>
            <a:fontRef idx="minor">
              <a:schemeClr val="lt1"/>
            </a:fontRef>
          </p:style>
          <p:txBody>
            <a:bodyPr/>
            <a:lstStyle/>
            <a:p>
              <a:pPr algn="ctr"/>
              <a:r>
                <a:rPr lang="en-US" dirty="0"/>
                <a:t>Type I Error</a:t>
              </a:r>
            </a:p>
            <a:p>
              <a:pPr algn="ctr"/>
              <a:r>
                <a:rPr lang="en-US" dirty="0">
                  <a:sym typeface="Symbol" panose="05050102010706020507" pitchFamily="18" charset="2"/>
                </a:rPr>
                <a:t></a:t>
              </a:r>
              <a:endParaRPr lang="en-US" dirty="0"/>
            </a:p>
          </p:txBody>
        </p:sp>
        <p:sp>
          <p:nvSpPr>
            <p:cNvPr id="14" name="Freeform 13"/>
            <p:cNvSpPr/>
            <p:nvPr/>
          </p:nvSpPr>
          <p:spPr>
            <a:xfrm>
              <a:off x="2469561" y="5667081"/>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sp>
          <p:nvSpPr>
            <p:cNvPr id="15" name="Rounded Rectangle 14"/>
            <p:cNvSpPr/>
            <p:nvPr/>
          </p:nvSpPr>
          <p:spPr>
            <a:xfrm>
              <a:off x="4657720" y="4314762"/>
              <a:ext cx="1829928" cy="1260820"/>
            </a:xfrm>
            <a:prstGeom prst="roundRect">
              <a:avLst/>
            </a:pr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4">
                <a:hueOff val="10395692"/>
                <a:satOff val="-47968"/>
                <a:lumOff val="1765"/>
                <a:alphaOff val="0"/>
              </a:schemeClr>
            </a:fillRef>
            <a:effectRef idx="2">
              <a:schemeClr val="accent4">
                <a:hueOff val="10395692"/>
                <a:satOff val="-47968"/>
                <a:lumOff val="1765"/>
                <a:alphaOff val="0"/>
              </a:schemeClr>
            </a:effectRef>
            <a:fontRef idx="minor">
              <a:schemeClr val="lt1"/>
            </a:fontRef>
          </p:style>
          <p:txBody>
            <a:bodyPr/>
            <a:lstStyle/>
            <a:p>
              <a:pPr algn="ctr"/>
              <a:r>
                <a:rPr lang="en-US" dirty="0"/>
                <a:t>Accurate</a:t>
              </a:r>
            </a:p>
            <a:p>
              <a:pPr algn="ctr"/>
              <a:r>
                <a:rPr lang="en-US" dirty="0"/>
                <a:t>1 - </a:t>
              </a:r>
              <a:r>
                <a:rPr lang="el-GR" dirty="0"/>
                <a:t>β</a:t>
              </a:r>
              <a:r>
                <a:rPr lang="en-US" dirty="0"/>
                <a:t> </a:t>
              </a:r>
            </a:p>
          </p:txBody>
        </p:sp>
        <p:sp>
          <p:nvSpPr>
            <p:cNvPr id="16" name="Freeform 15"/>
            <p:cNvSpPr/>
            <p:nvPr/>
          </p:nvSpPr>
          <p:spPr>
            <a:xfrm>
              <a:off x="4482559" y="5667081"/>
              <a:ext cx="1829928" cy="678903"/>
            </a:xfrm>
            <a:custGeom>
              <a:avLst/>
              <a:gdLst>
                <a:gd name="connsiteX0" fmla="*/ 0 w 1829928"/>
                <a:gd name="connsiteY0" fmla="*/ 0 h 678903"/>
                <a:gd name="connsiteX1" fmla="*/ 1829928 w 1829928"/>
                <a:gd name="connsiteY1" fmla="*/ 0 h 678903"/>
                <a:gd name="connsiteX2" fmla="*/ 1829928 w 1829928"/>
                <a:gd name="connsiteY2" fmla="*/ 678903 h 678903"/>
                <a:gd name="connsiteX3" fmla="*/ 0 w 1829928"/>
                <a:gd name="connsiteY3" fmla="*/ 678903 h 678903"/>
                <a:gd name="connsiteX4" fmla="*/ 0 w 1829928"/>
                <a:gd name="connsiteY4" fmla="*/ 0 h 67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9928" h="678903">
                  <a:moveTo>
                    <a:pt x="0" y="0"/>
                  </a:moveTo>
                  <a:lnTo>
                    <a:pt x="1829928" y="0"/>
                  </a:lnTo>
                  <a:lnTo>
                    <a:pt x="1829928" y="678903"/>
                  </a:lnTo>
                  <a:lnTo>
                    <a:pt x="0" y="678903"/>
                  </a:lnTo>
                  <a:lnTo>
                    <a:pt x="0" y="0"/>
                  </a:lnTo>
                  <a:close/>
                </a:path>
              </a:pathLst>
            </a:custGeom>
          </p:spPr>
          <p:style>
            <a:lnRef idx="1">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27584" tIns="227584" rIns="227584" bIns="0" numCol="1" spcCol="1270" anchor="t" anchorCtr="0">
              <a:noAutofit/>
            </a:bodyPr>
            <a:lstStyle/>
            <a:p>
              <a:pPr algn="ctr" defTabSz="1422400">
                <a:lnSpc>
                  <a:spcPct val="90000"/>
                </a:lnSpc>
                <a:spcBef>
                  <a:spcPct val="0"/>
                </a:spcBef>
                <a:spcAft>
                  <a:spcPct val="35000"/>
                </a:spcAft>
              </a:pPr>
              <a:endParaRPr lang="en-US" sz="3200"/>
            </a:p>
          </p:txBody>
        </p:sp>
      </p:grpSp>
      <p:sp>
        <p:nvSpPr>
          <p:cNvPr id="18" name="TextBox 17"/>
          <p:cNvSpPr txBox="1"/>
          <p:nvPr/>
        </p:nvSpPr>
        <p:spPr>
          <a:xfrm>
            <a:off x="1765728" y="3245152"/>
            <a:ext cx="2148488" cy="646331"/>
          </a:xfrm>
          <a:prstGeom prst="rect">
            <a:avLst/>
          </a:prstGeom>
          <a:noFill/>
        </p:spPr>
        <p:txBody>
          <a:bodyPr wrap="square" rtlCol="0">
            <a:spAutoFit/>
          </a:bodyPr>
          <a:lstStyle/>
          <a:p>
            <a:r>
              <a:rPr lang="en-US" dirty="0"/>
              <a:t>The null hypothesis is true</a:t>
            </a:r>
          </a:p>
        </p:txBody>
      </p:sp>
      <p:sp>
        <p:nvSpPr>
          <p:cNvPr id="20" name="TextBox 19"/>
          <p:cNvSpPr txBox="1"/>
          <p:nvPr/>
        </p:nvSpPr>
        <p:spPr>
          <a:xfrm>
            <a:off x="1764949" y="4913268"/>
            <a:ext cx="2050790" cy="646331"/>
          </a:xfrm>
          <a:prstGeom prst="rect">
            <a:avLst/>
          </a:prstGeom>
          <a:noFill/>
        </p:spPr>
        <p:txBody>
          <a:bodyPr wrap="square" rtlCol="0">
            <a:spAutoFit/>
          </a:bodyPr>
          <a:lstStyle/>
          <a:p>
            <a:r>
              <a:rPr lang="en-US" dirty="0"/>
              <a:t>The alternative hypothesis is true</a:t>
            </a:r>
          </a:p>
        </p:txBody>
      </p:sp>
      <p:sp>
        <p:nvSpPr>
          <p:cNvPr id="21" name="TextBox 20"/>
          <p:cNvSpPr txBox="1"/>
          <p:nvPr/>
        </p:nvSpPr>
        <p:spPr>
          <a:xfrm>
            <a:off x="3924196" y="2499138"/>
            <a:ext cx="2041228" cy="646331"/>
          </a:xfrm>
          <a:prstGeom prst="rect">
            <a:avLst/>
          </a:prstGeom>
          <a:noFill/>
        </p:spPr>
        <p:txBody>
          <a:bodyPr wrap="square" rtlCol="0">
            <a:spAutoFit/>
          </a:bodyPr>
          <a:lstStyle/>
          <a:p>
            <a:r>
              <a:rPr lang="en-US" dirty="0"/>
              <a:t>The null hypothesis is true</a:t>
            </a:r>
          </a:p>
        </p:txBody>
      </p:sp>
      <p:sp>
        <p:nvSpPr>
          <p:cNvPr id="22" name="TextBox 21"/>
          <p:cNvSpPr txBox="1"/>
          <p:nvPr/>
        </p:nvSpPr>
        <p:spPr>
          <a:xfrm>
            <a:off x="5970081" y="2499137"/>
            <a:ext cx="2041228" cy="646331"/>
          </a:xfrm>
          <a:prstGeom prst="rect">
            <a:avLst/>
          </a:prstGeom>
          <a:noFill/>
        </p:spPr>
        <p:txBody>
          <a:bodyPr wrap="square" rtlCol="0">
            <a:spAutoFit/>
          </a:bodyPr>
          <a:lstStyle/>
          <a:p>
            <a:r>
              <a:rPr lang="en-US" dirty="0"/>
              <a:t>The alternative hypothesis is true</a:t>
            </a:r>
          </a:p>
        </p:txBody>
      </p:sp>
      <p:sp>
        <p:nvSpPr>
          <p:cNvPr id="23" name="TextBox 22"/>
          <p:cNvSpPr txBox="1"/>
          <p:nvPr/>
        </p:nvSpPr>
        <p:spPr>
          <a:xfrm>
            <a:off x="5364669" y="2099922"/>
            <a:ext cx="1829291" cy="369332"/>
          </a:xfrm>
          <a:prstGeom prst="rect">
            <a:avLst/>
          </a:prstGeom>
          <a:noFill/>
        </p:spPr>
        <p:txBody>
          <a:bodyPr wrap="square" rtlCol="0">
            <a:spAutoFit/>
          </a:bodyPr>
          <a:lstStyle/>
          <a:p>
            <a:r>
              <a:rPr lang="en-US" b="1" dirty="0"/>
              <a:t>Reality</a:t>
            </a:r>
          </a:p>
        </p:txBody>
      </p:sp>
      <p:sp>
        <p:nvSpPr>
          <p:cNvPr id="5" name="TextBox 4"/>
          <p:cNvSpPr txBox="1"/>
          <p:nvPr/>
        </p:nvSpPr>
        <p:spPr>
          <a:xfrm>
            <a:off x="-42315" y="4765620"/>
            <a:ext cx="1473686" cy="584775"/>
          </a:xfrm>
          <a:prstGeom prst="rect">
            <a:avLst/>
          </a:prstGeom>
          <a:noFill/>
        </p:spPr>
        <p:txBody>
          <a:bodyPr wrap="square" rtlCol="0">
            <a:spAutoFit/>
          </a:bodyPr>
          <a:lstStyle/>
          <a:p>
            <a:r>
              <a:rPr lang="en-US" sz="1600" b="1" dirty="0"/>
              <a:t>Researcher’s decision</a:t>
            </a:r>
          </a:p>
        </p:txBody>
      </p:sp>
      <p:sp>
        <p:nvSpPr>
          <p:cNvPr id="3" name="TextBox 2"/>
          <p:cNvSpPr txBox="1"/>
          <p:nvPr/>
        </p:nvSpPr>
        <p:spPr>
          <a:xfrm>
            <a:off x="8339307" y="2115311"/>
            <a:ext cx="3659762" cy="707886"/>
          </a:xfrm>
          <a:prstGeom prst="rect">
            <a:avLst/>
          </a:prstGeom>
          <a:solidFill>
            <a:schemeClr val="bg2"/>
          </a:solidFill>
        </p:spPr>
        <p:txBody>
          <a:bodyPr wrap="square" rtlCol="0">
            <a:spAutoFit/>
          </a:bodyPr>
          <a:lstStyle/>
          <a:p>
            <a:r>
              <a:rPr lang="en-GB" sz="2000" dirty="0"/>
              <a:t>H</a:t>
            </a:r>
            <a:r>
              <a:rPr lang="en-GB" sz="2000" baseline="-25000" dirty="0"/>
              <a:t>0</a:t>
            </a:r>
            <a:r>
              <a:rPr lang="en-GB" sz="2000" dirty="0"/>
              <a:t>: A patient is not pregnant</a:t>
            </a:r>
          </a:p>
          <a:p>
            <a:r>
              <a:rPr lang="en-US" sz="2000" dirty="0"/>
              <a:t>Ha: A patient is pregnant </a:t>
            </a:r>
            <a:endParaRPr lang="en-GB" sz="2000" dirty="0"/>
          </a:p>
        </p:txBody>
      </p:sp>
      <p:sp>
        <p:nvSpPr>
          <p:cNvPr id="27" name="TextBox 26">
            <a:extLst>
              <a:ext uri="{FF2B5EF4-FFF2-40B4-BE49-F238E27FC236}">
                <a16:creationId xmlns:a16="http://schemas.microsoft.com/office/drawing/2014/main" id="{6E812BE5-1FE2-49EE-8D81-A63CB6F92CAC}"/>
              </a:ext>
            </a:extLst>
          </p:cNvPr>
          <p:cNvSpPr txBox="1"/>
          <p:nvPr/>
        </p:nvSpPr>
        <p:spPr>
          <a:xfrm>
            <a:off x="1541015" y="4108793"/>
            <a:ext cx="2543131" cy="553998"/>
          </a:xfrm>
          <a:prstGeom prst="rect">
            <a:avLst/>
          </a:prstGeom>
          <a:noFill/>
        </p:spPr>
        <p:txBody>
          <a:bodyPr wrap="square" rtlCol="0">
            <a:spAutoFit/>
          </a:bodyPr>
          <a:lstStyle/>
          <a:p>
            <a:r>
              <a:rPr lang="en-GB" sz="1500" b="1" dirty="0"/>
              <a:t>The patient is not pregnant</a:t>
            </a:r>
          </a:p>
        </p:txBody>
      </p:sp>
      <p:sp>
        <p:nvSpPr>
          <p:cNvPr id="28" name="TextBox 27">
            <a:extLst>
              <a:ext uri="{FF2B5EF4-FFF2-40B4-BE49-F238E27FC236}">
                <a16:creationId xmlns:a16="http://schemas.microsoft.com/office/drawing/2014/main" id="{49EBB7AC-28BC-4CD9-B508-09DA42CA1F30}"/>
              </a:ext>
            </a:extLst>
          </p:cNvPr>
          <p:cNvSpPr txBox="1"/>
          <p:nvPr/>
        </p:nvSpPr>
        <p:spPr>
          <a:xfrm>
            <a:off x="1710413" y="5824049"/>
            <a:ext cx="2190663" cy="553998"/>
          </a:xfrm>
          <a:prstGeom prst="rect">
            <a:avLst/>
          </a:prstGeom>
          <a:noFill/>
        </p:spPr>
        <p:txBody>
          <a:bodyPr wrap="square" rtlCol="0">
            <a:spAutoFit/>
          </a:bodyPr>
          <a:lstStyle/>
          <a:p>
            <a:r>
              <a:rPr lang="en-US" sz="1500" b="1" dirty="0"/>
              <a:t>The patient is pregnant </a:t>
            </a:r>
            <a:endParaRPr lang="en-GB" sz="1500" b="1" dirty="0"/>
          </a:p>
        </p:txBody>
      </p:sp>
      <p:pic>
        <p:nvPicPr>
          <p:cNvPr id="29" name="Picture 2" descr="https://scontent.xx.fbcdn.net/hphotos-xpl1/v/t1.0-9/12963868_1298175983544169_5879609486686123383_n.jpg?oh=38d924967de7a1c134367c47acc76f17&amp;oe=57C03D8D">
            <a:extLst>
              <a:ext uri="{FF2B5EF4-FFF2-40B4-BE49-F238E27FC236}">
                <a16:creationId xmlns:a16="http://schemas.microsoft.com/office/drawing/2014/main" id="{D28C81F7-08F0-4F38-8AAB-4B5C48CBF2B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39306" y="2970611"/>
            <a:ext cx="3659763" cy="3658790"/>
          </a:xfrm>
          <a:prstGeom prst="rect">
            <a:avLst/>
          </a:prstGeom>
          <a:noFill/>
          <a:effectLst>
            <a:softEdge rad="139700"/>
          </a:effectLst>
          <a:extLst>
            <a:ext uri="{909E8E84-426E-40DD-AFC4-6F175D3DCCD1}">
              <a14:hiddenFill xmlns:a14="http://schemas.microsoft.com/office/drawing/2010/main">
                <a:solidFill>
                  <a:srgbClr val="FFFFFF"/>
                </a:solidFill>
              </a14:hiddenFill>
            </a:ext>
          </a:extLst>
        </p:spPr>
      </p:pic>
      <p:sp>
        <p:nvSpPr>
          <p:cNvPr id="6" name="Left Brace 5">
            <a:extLst>
              <a:ext uri="{FF2B5EF4-FFF2-40B4-BE49-F238E27FC236}">
                <a16:creationId xmlns:a16="http://schemas.microsoft.com/office/drawing/2014/main" id="{432DB748-F60E-4A97-A31A-8C352E1E64DD}"/>
              </a:ext>
            </a:extLst>
          </p:cNvPr>
          <p:cNvSpPr/>
          <p:nvPr/>
        </p:nvSpPr>
        <p:spPr>
          <a:xfrm>
            <a:off x="1125860" y="4417025"/>
            <a:ext cx="415155" cy="1532255"/>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a:extLst>
              <a:ext uri="{FF2B5EF4-FFF2-40B4-BE49-F238E27FC236}">
                <a16:creationId xmlns:a16="http://schemas.microsoft.com/office/drawing/2014/main" id="{FCA2D44F-67AD-4BE6-BFD1-44EAF7F41AB9}"/>
              </a:ext>
            </a:extLst>
          </p:cNvPr>
          <p:cNvSpPr txBox="1"/>
          <p:nvPr/>
        </p:nvSpPr>
        <p:spPr>
          <a:xfrm>
            <a:off x="333772" y="1700808"/>
            <a:ext cx="3405786" cy="923330"/>
          </a:xfrm>
          <a:prstGeom prst="rect">
            <a:avLst/>
          </a:prstGeom>
          <a:solidFill>
            <a:schemeClr val="bg2"/>
          </a:solidFill>
        </p:spPr>
        <p:txBody>
          <a:bodyPr wrap="square" rtlCol="0">
            <a:spAutoFit/>
          </a:bodyPr>
          <a:lstStyle/>
          <a:p>
            <a:pPr>
              <a:lnSpc>
                <a:spcPct val="90000"/>
              </a:lnSpc>
            </a:pPr>
            <a:r>
              <a:rPr lang="en-HK" sz="2000" dirty="0"/>
              <a:t>Rejecting the null hypothesis that is actually true in the population</a:t>
            </a:r>
            <a:endParaRPr lang="en-GB" sz="2000" dirty="0"/>
          </a:p>
        </p:txBody>
      </p:sp>
      <p:sp>
        <p:nvSpPr>
          <p:cNvPr id="17" name="TextBox 16">
            <a:extLst>
              <a:ext uri="{FF2B5EF4-FFF2-40B4-BE49-F238E27FC236}">
                <a16:creationId xmlns:a16="http://schemas.microsoft.com/office/drawing/2014/main" id="{871A9E62-0E79-4A68-A4D7-E6F8CA5C905A}"/>
              </a:ext>
            </a:extLst>
          </p:cNvPr>
          <p:cNvSpPr txBox="1"/>
          <p:nvPr/>
        </p:nvSpPr>
        <p:spPr>
          <a:xfrm>
            <a:off x="7598915" y="692696"/>
            <a:ext cx="3896097" cy="923330"/>
          </a:xfrm>
          <a:prstGeom prst="rect">
            <a:avLst/>
          </a:prstGeom>
          <a:solidFill>
            <a:schemeClr val="bg2"/>
          </a:solidFill>
        </p:spPr>
        <p:txBody>
          <a:bodyPr wrap="square" rtlCol="0">
            <a:spAutoFit/>
          </a:bodyPr>
          <a:lstStyle/>
          <a:p>
            <a:pPr>
              <a:lnSpc>
                <a:spcPct val="90000"/>
              </a:lnSpc>
            </a:pPr>
            <a:r>
              <a:rPr lang="en-HK" sz="2000" dirty="0"/>
              <a:t>Failing to reject the null hypothesis that is actually not true in the population</a:t>
            </a:r>
            <a:endParaRPr lang="en-GB" sz="2000" dirty="0"/>
          </a:p>
        </p:txBody>
      </p:sp>
      <p:cxnSp>
        <p:nvCxnSpPr>
          <p:cNvPr id="24" name="Straight Arrow Connector 23">
            <a:extLst>
              <a:ext uri="{FF2B5EF4-FFF2-40B4-BE49-F238E27FC236}">
                <a16:creationId xmlns:a16="http://schemas.microsoft.com/office/drawing/2014/main" id="{428DD25C-68A4-4C8F-AFED-A093CA1AC648}"/>
              </a:ext>
            </a:extLst>
          </p:cNvPr>
          <p:cNvCxnSpPr/>
          <p:nvPr/>
        </p:nvCxnSpPr>
        <p:spPr>
          <a:xfrm>
            <a:off x="3286100" y="2635138"/>
            <a:ext cx="1303810" cy="25356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D048E2B5-6AF4-482A-8435-6E172FE965FE}"/>
              </a:ext>
            </a:extLst>
          </p:cNvPr>
          <p:cNvCxnSpPr/>
          <p:nvPr/>
        </p:nvCxnSpPr>
        <p:spPr>
          <a:xfrm flipH="1">
            <a:off x="7833542" y="1614285"/>
            <a:ext cx="504969" cy="181471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235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p:txBody>
          <a:bodyPr/>
          <a:lstStyle/>
          <a:p>
            <a:r>
              <a:rPr lang="en-US" dirty="0"/>
              <a:t>Type 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p:txBody>
          <a:bodyPr>
            <a:normAutofit/>
          </a:bodyPr>
          <a:lstStyle/>
          <a:p>
            <a:r>
              <a:rPr lang="en-HK" dirty="0"/>
              <a:t>Type I error: (false-positive) </a:t>
            </a:r>
            <a:r>
              <a:rPr lang="en-HK" dirty="0">
                <a:solidFill>
                  <a:srgbClr val="FF0000"/>
                </a:solidFill>
              </a:rPr>
              <a:t>rejecting the null hypothesis </a:t>
            </a:r>
            <a:r>
              <a:rPr lang="en-HK" dirty="0"/>
              <a:t>that is actually true in the population.</a:t>
            </a:r>
          </a:p>
          <a:p>
            <a:pPr lvl="1"/>
            <a:r>
              <a:rPr lang="en-HK" dirty="0"/>
              <a:t>Risk of a Type I error is the same as the significance level, e.g., p &lt; .05. </a:t>
            </a:r>
          </a:p>
          <a:p>
            <a:pPr lvl="1"/>
            <a:r>
              <a:rPr lang="en-HK" dirty="0"/>
              <a:t>Solutions: use a more stringent significance level, use replication</a:t>
            </a:r>
          </a:p>
          <a:p>
            <a:r>
              <a:rPr lang="en-HK" dirty="0"/>
              <a:t>Type I and II error rates are traded off against each other: for any given sample set, the effort to reduce one type of error generally results in increasing the other type of error.</a:t>
            </a:r>
            <a:endParaRPr lang="en-GB" dirty="0"/>
          </a:p>
        </p:txBody>
      </p:sp>
    </p:spTree>
    <p:extLst>
      <p:ext uri="{BB962C8B-B14F-4D97-AF65-F5344CB8AC3E}">
        <p14:creationId xmlns:p14="http://schemas.microsoft.com/office/powerpoint/2010/main" val="3639696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374EF-6DDE-4DC0-8C3E-619EB1D450D5}"/>
              </a:ext>
            </a:extLst>
          </p:cNvPr>
          <p:cNvSpPr>
            <a:spLocks noGrp="1"/>
          </p:cNvSpPr>
          <p:nvPr>
            <p:ph type="title"/>
          </p:nvPr>
        </p:nvSpPr>
        <p:spPr>
          <a:xfrm>
            <a:off x="1125860" y="476672"/>
            <a:ext cx="9269286" cy="763488"/>
          </a:xfrm>
        </p:spPr>
        <p:txBody>
          <a:bodyPr/>
          <a:lstStyle/>
          <a:p>
            <a:r>
              <a:rPr lang="en-US" dirty="0"/>
              <a:t>Type II Error</a:t>
            </a:r>
            <a:endParaRPr lang="en-GB" dirty="0"/>
          </a:p>
        </p:txBody>
      </p:sp>
      <p:sp>
        <p:nvSpPr>
          <p:cNvPr id="3" name="Content Placeholder 2">
            <a:extLst>
              <a:ext uri="{FF2B5EF4-FFF2-40B4-BE49-F238E27FC236}">
                <a16:creationId xmlns:a16="http://schemas.microsoft.com/office/drawing/2014/main" id="{96C0070C-161E-4E61-832B-E8E8992BE657}"/>
              </a:ext>
            </a:extLst>
          </p:cNvPr>
          <p:cNvSpPr>
            <a:spLocks noGrp="1"/>
          </p:cNvSpPr>
          <p:nvPr>
            <p:ph idx="1"/>
          </p:nvPr>
        </p:nvSpPr>
        <p:spPr>
          <a:xfrm>
            <a:off x="1217614" y="1484784"/>
            <a:ext cx="7397078" cy="4687416"/>
          </a:xfrm>
        </p:spPr>
        <p:txBody>
          <a:bodyPr>
            <a:normAutofit fontScale="85000" lnSpcReduction="20000"/>
          </a:bodyPr>
          <a:lstStyle/>
          <a:p>
            <a:r>
              <a:rPr lang="en-HK" dirty="0"/>
              <a:t>Type II error: (false-negative)</a:t>
            </a:r>
            <a:r>
              <a:rPr lang="en-HK" dirty="0">
                <a:solidFill>
                  <a:srgbClr val="FF0000"/>
                </a:solidFill>
              </a:rPr>
              <a:t>failing to reject the null hypothesis </a:t>
            </a:r>
            <a:r>
              <a:rPr lang="en-HK" dirty="0"/>
              <a:t>that is actually not true in the population (i.e., </a:t>
            </a:r>
            <a:r>
              <a:rPr lang="en-HK" dirty="0">
                <a:solidFill>
                  <a:srgbClr val="FF0000"/>
                </a:solidFill>
              </a:rPr>
              <a:t>the alternative hypothesis is true</a:t>
            </a:r>
            <a:r>
              <a:rPr lang="en-HK" dirty="0"/>
              <a:t>).</a:t>
            </a:r>
          </a:p>
          <a:p>
            <a:r>
              <a:rPr lang="en-HK" altLang="en-US" dirty="0"/>
              <a:t>Type II error (beta, </a:t>
            </a:r>
            <a:r>
              <a:rPr lang="el-GR" dirty="0"/>
              <a:t>β</a:t>
            </a:r>
            <a:r>
              <a:rPr lang="en-HK" altLang="en-US" dirty="0"/>
              <a:t>) is directly related to the power of a test. </a:t>
            </a:r>
          </a:p>
          <a:p>
            <a:r>
              <a:rPr lang="en-HK" dirty="0"/>
              <a:t>Power refers to the probability that a test will find a statistically significant difference when such a difference actually exists.</a:t>
            </a:r>
            <a:endParaRPr lang="en-US" altLang="en-US" dirty="0"/>
          </a:p>
          <a:p>
            <a:r>
              <a:rPr lang="en-HK" altLang="en-US" dirty="0"/>
              <a:t>Beta plus the power of a test is always equal to 1*. </a:t>
            </a:r>
          </a:p>
          <a:p>
            <a:r>
              <a:rPr lang="en-HK" altLang="en-US" dirty="0"/>
              <a:t>Usually, researchers will refer to the power of a test (e.g. a power of .8), leaving the beta level (.2 in this case) as implied. That is, you should have an 80% or greater chance of finding a statistically significant difference when there is one. </a:t>
            </a:r>
          </a:p>
          <a:p>
            <a:r>
              <a:rPr lang="en-HK" dirty="0"/>
              <a:t>Solutions: increase sample size, use more sensitive precise measures, use replication.</a:t>
            </a:r>
          </a:p>
        </p:txBody>
      </p:sp>
      <p:sp>
        <p:nvSpPr>
          <p:cNvPr id="5" name="TextBox 4">
            <a:extLst>
              <a:ext uri="{FF2B5EF4-FFF2-40B4-BE49-F238E27FC236}">
                <a16:creationId xmlns:a16="http://schemas.microsoft.com/office/drawing/2014/main" id="{6669B0A4-96A0-4CB8-A6BD-9A986F2FF221}"/>
              </a:ext>
            </a:extLst>
          </p:cNvPr>
          <p:cNvSpPr txBox="1"/>
          <p:nvPr/>
        </p:nvSpPr>
        <p:spPr>
          <a:xfrm>
            <a:off x="8702958" y="167649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Prob.(not </a:t>
            </a:r>
            <a:r>
              <a:rPr lang="en-HK" b="1" dirty="0" err="1"/>
              <a:t>reject|Ha</a:t>
            </a:r>
            <a:r>
              <a:rPr lang="en-HK" b="1" dirty="0"/>
              <a:t> is true) </a:t>
            </a:r>
            <a:endParaRPr lang="en-GB" sz="2000" b="1" dirty="0"/>
          </a:p>
        </p:txBody>
      </p:sp>
      <p:sp>
        <p:nvSpPr>
          <p:cNvPr id="6" name="TextBox 5">
            <a:extLst>
              <a:ext uri="{FF2B5EF4-FFF2-40B4-BE49-F238E27FC236}">
                <a16:creationId xmlns:a16="http://schemas.microsoft.com/office/drawing/2014/main" id="{058A7AB3-E528-4CB6-A0AE-0A6994F319CC}"/>
              </a:ext>
            </a:extLst>
          </p:cNvPr>
          <p:cNvSpPr txBox="1"/>
          <p:nvPr/>
        </p:nvSpPr>
        <p:spPr>
          <a:xfrm>
            <a:off x="8702958" y="2912270"/>
            <a:ext cx="3384376" cy="341632"/>
          </a:xfrm>
          <a:prstGeom prst="rect">
            <a:avLst/>
          </a:prstGeom>
          <a:solidFill>
            <a:schemeClr val="accent2">
              <a:lumMod val="60000"/>
              <a:lumOff val="40000"/>
            </a:schemeClr>
          </a:solidFill>
        </p:spPr>
        <p:txBody>
          <a:bodyPr wrap="square" rtlCol="0">
            <a:spAutoFit/>
          </a:bodyPr>
          <a:lstStyle/>
          <a:p>
            <a:pPr>
              <a:lnSpc>
                <a:spcPct val="90000"/>
              </a:lnSpc>
            </a:pPr>
            <a:r>
              <a:rPr lang="en-HK" b="1" dirty="0"/>
              <a:t>Prob.(</a:t>
            </a:r>
            <a:r>
              <a:rPr lang="en-HK" b="1" dirty="0" err="1"/>
              <a:t>reject|Ha</a:t>
            </a:r>
            <a:r>
              <a:rPr lang="en-HK" b="1" dirty="0"/>
              <a:t> is true)</a:t>
            </a:r>
            <a:endParaRPr lang="en-GB" sz="2000" b="1" dirty="0"/>
          </a:p>
        </p:txBody>
      </p:sp>
      <p:sp>
        <p:nvSpPr>
          <p:cNvPr id="7" name="TextBox 6">
            <a:extLst>
              <a:ext uri="{FF2B5EF4-FFF2-40B4-BE49-F238E27FC236}">
                <a16:creationId xmlns:a16="http://schemas.microsoft.com/office/drawing/2014/main" id="{9AE51F6B-0552-4800-911F-5FC1758F56F5}"/>
              </a:ext>
            </a:extLst>
          </p:cNvPr>
          <p:cNvSpPr txBox="1"/>
          <p:nvPr/>
        </p:nvSpPr>
        <p:spPr>
          <a:xfrm>
            <a:off x="8702958" y="3861048"/>
            <a:ext cx="3384376" cy="784830"/>
          </a:xfrm>
          <a:prstGeom prst="rect">
            <a:avLst/>
          </a:prstGeom>
          <a:solidFill>
            <a:schemeClr val="accent2">
              <a:lumMod val="60000"/>
              <a:lumOff val="40000"/>
            </a:schemeClr>
          </a:solidFill>
        </p:spPr>
        <p:txBody>
          <a:bodyPr wrap="square" rtlCol="0">
            <a:spAutoFit/>
          </a:bodyPr>
          <a:lstStyle/>
          <a:p>
            <a:pPr>
              <a:lnSpc>
                <a:spcPct val="90000"/>
              </a:lnSpc>
            </a:pPr>
            <a:r>
              <a:rPr lang="en-HK" sz="1600" b="1" dirty="0"/>
              <a:t>Prob.(</a:t>
            </a:r>
            <a:r>
              <a:rPr lang="en-HK" sz="1600" b="1" dirty="0" err="1"/>
              <a:t>reject|Ha</a:t>
            </a:r>
            <a:r>
              <a:rPr lang="en-HK" sz="1600" b="1" dirty="0"/>
              <a:t> is true) + Prob.(not </a:t>
            </a:r>
            <a:r>
              <a:rPr lang="en-HK" sz="1600" b="1" dirty="0" err="1"/>
              <a:t>reject|Ha</a:t>
            </a:r>
            <a:r>
              <a:rPr lang="en-HK" sz="1600" b="1" dirty="0"/>
              <a:t> is true) =1</a:t>
            </a:r>
          </a:p>
          <a:p>
            <a:pPr>
              <a:lnSpc>
                <a:spcPct val="90000"/>
              </a:lnSpc>
            </a:pPr>
            <a:r>
              <a:rPr lang="el-GR" sz="1600" b="1" dirty="0"/>
              <a:t>β</a:t>
            </a:r>
            <a:r>
              <a:rPr lang="en-HK" sz="1600" b="1" dirty="0"/>
              <a:t> = 1- power</a:t>
            </a:r>
            <a:endParaRPr lang="en-GB" sz="1600" b="1" dirty="0"/>
          </a:p>
        </p:txBody>
      </p:sp>
    </p:spTree>
    <p:extLst>
      <p:ext uri="{BB962C8B-B14F-4D97-AF65-F5344CB8AC3E}">
        <p14:creationId xmlns:p14="http://schemas.microsoft.com/office/powerpoint/2010/main" val="1580618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pPr>
              <a:buNone/>
            </a:pPr>
            <a:r>
              <a:rPr lang="en-GB" dirty="0"/>
              <a:t>Click the link below: </a:t>
            </a:r>
          </a:p>
          <a:p>
            <a:pPr>
              <a:buNone/>
            </a:pPr>
            <a:r>
              <a:rPr lang="en-GB" dirty="0">
                <a:hlinkClick r:id="rId2"/>
              </a:rPr>
              <a:t>http://www.rossmanchance.com/applets/ConfSim.html</a:t>
            </a:r>
            <a:endParaRPr lang="en-GB" dirty="0"/>
          </a:p>
          <a:p>
            <a:pPr>
              <a:buNone/>
            </a:pPr>
            <a:r>
              <a:rPr lang="en-GB" dirty="0"/>
              <a:t>This simulation illustrates confidence intervals. </a:t>
            </a:r>
          </a:p>
          <a:p>
            <a:r>
              <a:rPr lang="en-GB" dirty="0"/>
              <a:t>Once you are in, do the following:</a:t>
            </a:r>
          </a:p>
          <a:p>
            <a:r>
              <a:rPr lang="en-GB" dirty="0"/>
              <a:t>change “proportions” to “means”</a:t>
            </a:r>
          </a:p>
          <a:p>
            <a:r>
              <a:rPr lang="en-HK" dirty="0"/>
              <a:t>change “µ” to 50.5</a:t>
            </a:r>
          </a:p>
          <a:p>
            <a:r>
              <a:rPr lang="en-HK" dirty="0"/>
              <a:t>change “σ” to 28.87</a:t>
            </a:r>
          </a:p>
          <a:p>
            <a:r>
              <a:rPr lang="en-HK" dirty="0"/>
              <a:t>change “Intervals” to 100</a:t>
            </a:r>
            <a:endParaRPr lang="en-GB" dirty="0"/>
          </a:p>
        </p:txBody>
      </p:sp>
    </p:spTree>
    <p:extLst>
      <p:ext uri="{BB962C8B-B14F-4D97-AF65-F5344CB8AC3E}">
        <p14:creationId xmlns:p14="http://schemas.microsoft.com/office/powerpoint/2010/main" val="185401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Simulating Confidence Intervals</a:t>
            </a:r>
          </a:p>
        </p:txBody>
      </p:sp>
      <p:sp>
        <p:nvSpPr>
          <p:cNvPr id="3" name="Content Placeholder 2"/>
          <p:cNvSpPr>
            <a:spLocks noGrp="1"/>
          </p:cNvSpPr>
          <p:nvPr>
            <p:ph idx="1"/>
          </p:nvPr>
        </p:nvSpPr>
        <p:spPr/>
        <p:txBody>
          <a:bodyPr>
            <a:normAutofit/>
          </a:bodyPr>
          <a:lstStyle/>
          <a:p>
            <a:r>
              <a:rPr lang="en-GB" dirty="0"/>
              <a:t>For each run of the simulation, 100 sample experiments are conducted and a confidence interval on the mean is computed for each experiment. </a:t>
            </a:r>
          </a:p>
          <a:p>
            <a:r>
              <a:rPr lang="en-GB" dirty="0"/>
              <a:t>In each run, scores are sampled from a population with a mean of 50.5 and a standard deviation of 28.87. Therefore the parameter being estimated is always 50.5. </a:t>
            </a:r>
          </a:p>
          <a:p>
            <a:r>
              <a:rPr lang="en-GB" dirty="0"/>
              <a:t>A 95% confidence interval is computed for each experiment. If the interval contains the population mean of 50.5, then the confidence interval is shown as a green line. If the interval does not contain 50.5, it is shown as a red line.</a:t>
            </a:r>
          </a:p>
        </p:txBody>
      </p:sp>
    </p:spTree>
    <p:extLst>
      <p:ext uri="{BB962C8B-B14F-4D97-AF65-F5344CB8AC3E}">
        <p14:creationId xmlns:p14="http://schemas.microsoft.com/office/powerpoint/2010/main" val="171011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Simulating Confidence Intervals</a:t>
            </a:r>
          </a:p>
        </p:txBody>
      </p:sp>
      <p:sp>
        <p:nvSpPr>
          <p:cNvPr id="3" name="Content Placeholder 2"/>
          <p:cNvSpPr>
            <a:spLocks noGrp="1"/>
          </p:cNvSpPr>
          <p:nvPr>
            <p:ph idx="1"/>
          </p:nvPr>
        </p:nvSpPr>
        <p:spPr/>
        <p:txBody>
          <a:bodyPr/>
          <a:lstStyle/>
          <a:p>
            <a:r>
              <a:rPr lang="en-GB" dirty="0"/>
              <a:t>For a 95% CI, we say </a:t>
            </a:r>
          </a:p>
          <a:p>
            <a:pPr lvl="1"/>
            <a:r>
              <a:rPr lang="en-GB" dirty="0"/>
              <a:t>“we are 95% confident that the true population parameter is between the lower and upper calculated values”</a:t>
            </a:r>
          </a:p>
          <a:p>
            <a:pPr lvl="1"/>
            <a:r>
              <a:rPr lang="en-GB" dirty="0"/>
              <a:t>if we repeat this process many times, 95% of all intervals should in fact contain the true value of the parameter.</a:t>
            </a:r>
          </a:p>
          <a:p>
            <a:endParaRPr lang="en-GB" dirty="0"/>
          </a:p>
          <a:p>
            <a:endParaRPr lang="en-GB" dirty="0"/>
          </a:p>
        </p:txBody>
      </p:sp>
      <p:sp>
        <p:nvSpPr>
          <p:cNvPr id="4" name="Slide Number Placeholder 3"/>
          <p:cNvSpPr>
            <a:spLocks noGrp="1"/>
          </p:cNvSpPr>
          <p:nvPr>
            <p:ph type="sldNum" sz="quarter" idx="12"/>
          </p:nvPr>
        </p:nvSpPr>
        <p:spPr/>
        <p:txBody>
          <a:bodyPr/>
          <a:lstStyle/>
          <a:p>
            <a:fld id="{9D4D4830-AD74-4896-90D2-BBE91F5E0C02}" type="slidenum">
              <a:rPr lang="en-US" smtClean="0"/>
              <a:pPr/>
              <a:t>49</a:t>
            </a:fld>
            <a:endParaRPr lang="en-US"/>
          </a:p>
        </p:txBody>
      </p:sp>
      <p:pic>
        <p:nvPicPr>
          <p:cNvPr id="174084" name="Picture 4" descr="Illustration of confidence level for confidence intervals"/>
          <p:cNvPicPr>
            <a:picLocks noChangeAspect="1" noChangeArrowheads="1"/>
          </p:cNvPicPr>
          <p:nvPr/>
        </p:nvPicPr>
        <p:blipFill>
          <a:blip r:embed="rId2" cstate="print"/>
          <a:srcRect/>
          <a:stretch>
            <a:fillRect/>
          </a:stretch>
        </p:blipFill>
        <p:spPr bwMode="auto">
          <a:xfrm>
            <a:off x="1629916" y="3789040"/>
            <a:ext cx="8198296" cy="2133601"/>
          </a:xfrm>
          <a:prstGeom prst="rect">
            <a:avLst/>
          </a:prstGeom>
          <a:noFill/>
        </p:spPr>
      </p:pic>
      <p:sp>
        <p:nvSpPr>
          <p:cNvPr id="8" name="Speech Bubble: Rectangle 7">
            <a:extLst>
              <a:ext uri="{FF2B5EF4-FFF2-40B4-BE49-F238E27FC236}">
                <a16:creationId xmlns:a16="http://schemas.microsoft.com/office/drawing/2014/main" id="{7FE67D39-D396-49E8-9A23-3C85FE4E58ED}"/>
              </a:ext>
            </a:extLst>
          </p:cNvPr>
          <p:cNvSpPr/>
          <p:nvPr/>
        </p:nvSpPr>
        <p:spPr>
          <a:xfrm>
            <a:off x="9828212" y="4000500"/>
            <a:ext cx="2026840" cy="406671"/>
          </a:xfrm>
          <a:prstGeom prst="wedgeRectCallout">
            <a:avLst>
              <a:gd name="adj1" fmla="val -121636"/>
              <a:gd name="adj2" fmla="val 313427"/>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9" name="TextBox 8">
            <a:extLst>
              <a:ext uri="{FF2B5EF4-FFF2-40B4-BE49-F238E27FC236}">
                <a16:creationId xmlns:a16="http://schemas.microsoft.com/office/drawing/2014/main" id="{A6BED033-F599-411D-87B2-25576E175C5D}"/>
              </a:ext>
            </a:extLst>
          </p:cNvPr>
          <p:cNvSpPr txBox="1"/>
          <p:nvPr/>
        </p:nvSpPr>
        <p:spPr>
          <a:xfrm>
            <a:off x="9828212" y="4065539"/>
            <a:ext cx="2170856" cy="341632"/>
          </a:xfrm>
          <a:prstGeom prst="rect">
            <a:avLst/>
          </a:prstGeom>
          <a:noFill/>
        </p:spPr>
        <p:txBody>
          <a:bodyPr wrap="square" rtlCol="0">
            <a:spAutoFit/>
          </a:bodyPr>
          <a:lstStyle/>
          <a:p>
            <a:pPr>
              <a:lnSpc>
                <a:spcPct val="90000"/>
              </a:lnSpc>
            </a:pPr>
            <a:r>
              <a:rPr lang="en-HK" dirty="0"/>
              <a:t>i.e., </a:t>
            </a:r>
            <a:r>
              <a:rPr lang="en-HK" dirty="0">
                <a:solidFill>
                  <a:srgbClr val="FF0000"/>
                </a:solidFill>
              </a:rPr>
              <a:t>9</a:t>
            </a:r>
            <a:r>
              <a:rPr lang="en-HK" dirty="0"/>
              <a:t>5 out of 100</a:t>
            </a:r>
            <a:endParaRPr lang="en-GB" dirty="0"/>
          </a:p>
        </p:txBody>
      </p:sp>
    </p:spTree>
    <p:extLst>
      <p:ext uri="{BB962C8B-B14F-4D97-AF65-F5344CB8AC3E}">
        <p14:creationId xmlns:p14="http://schemas.microsoft.com/office/powerpoint/2010/main" val="3976239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83C953-2D84-4CF1-A5B7-93898CC20EBA}"/>
              </a:ext>
            </a:extLst>
          </p:cNvPr>
          <p:cNvSpPr>
            <a:spLocks noGrp="1"/>
          </p:cNvSpPr>
          <p:nvPr>
            <p:ph type="title"/>
          </p:nvPr>
        </p:nvSpPr>
        <p:spPr/>
        <p:txBody>
          <a:bodyPr/>
          <a:lstStyle/>
          <a:p>
            <a:r>
              <a:rPr lang="en-GB" dirty="0"/>
              <a:t>Central Limit Theorem</a:t>
            </a:r>
          </a:p>
        </p:txBody>
      </p:sp>
      <p:sp>
        <p:nvSpPr>
          <p:cNvPr id="6" name="Content Placeholder 5">
            <a:extLst>
              <a:ext uri="{FF2B5EF4-FFF2-40B4-BE49-F238E27FC236}">
                <a16:creationId xmlns:a16="http://schemas.microsoft.com/office/drawing/2014/main" id="{A7212A3A-EE54-440B-99E1-A38D06AF201C}"/>
              </a:ext>
            </a:extLst>
          </p:cNvPr>
          <p:cNvSpPr>
            <a:spLocks noGrp="1"/>
          </p:cNvSpPr>
          <p:nvPr>
            <p:ph idx="1"/>
          </p:nvPr>
        </p:nvSpPr>
        <p:spPr/>
        <p:txBody>
          <a:bodyPr>
            <a:normAutofit fontScale="92500"/>
          </a:bodyPr>
          <a:lstStyle/>
          <a:p>
            <a:r>
              <a:rPr lang="en-HK" dirty="0"/>
              <a:t>Rule 1 of the Central Limit Theorem:  The </a:t>
            </a:r>
            <a:r>
              <a:rPr lang="en-HK" dirty="0">
                <a:solidFill>
                  <a:srgbClr val="FF0000"/>
                </a:solidFill>
              </a:rPr>
              <a:t>mean of the population </a:t>
            </a:r>
            <a:r>
              <a:rPr lang="en-HK" dirty="0"/>
              <a:t>and the </a:t>
            </a:r>
            <a:r>
              <a:rPr lang="en-HK" dirty="0">
                <a:solidFill>
                  <a:srgbClr val="FF0000"/>
                </a:solidFill>
              </a:rPr>
              <a:t>mean of the sampling distribution </a:t>
            </a:r>
            <a:r>
              <a:rPr lang="en-HK" dirty="0"/>
              <a:t>of means will always have the </a:t>
            </a:r>
            <a:r>
              <a:rPr lang="en-HK" dirty="0">
                <a:solidFill>
                  <a:srgbClr val="FF0000"/>
                </a:solidFill>
              </a:rPr>
              <a:t>same value</a:t>
            </a:r>
            <a:r>
              <a:rPr lang="en-HK" dirty="0"/>
              <a:t>.  This rule is important to hypothesis testing because when we go to test a hypothesis even though our sample will not be exactly like the population, on average it will be exactly the same.  We can be sure that repeated experiments will yield sample values close to the mean, and exactly the same over time.</a:t>
            </a:r>
          </a:p>
          <a:p>
            <a:r>
              <a:rPr lang="en-HK" dirty="0"/>
              <a:t>Rule 2 of the Central Limit Theorem states:  the </a:t>
            </a:r>
            <a:r>
              <a:rPr lang="en-HK" dirty="0">
                <a:solidFill>
                  <a:srgbClr val="FF0000"/>
                </a:solidFill>
              </a:rPr>
              <a:t>sampling distribution of the mean </a:t>
            </a:r>
            <a:r>
              <a:rPr lang="en-HK" dirty="0"/>
              <a:t>will be </a:t>
            </a:r>
            <a:r>
              <a:rPr lang="en-HK" dirty="0">
                <a:solidFill>
                  <a:srgbClr val="FF0000"/>
                </a:solidFill>
              </a:rPr>
              <a:t>normal</a:t>
            </a:r>
            <a:r>
              <a:rPr lang="en-HK" dirty="0"/>
              <a:t> regardless of the shape of the population distribution. Whether the population distribution is normal, positively or negatively skewed, unimodal or bimodal in shape, the sampling distribution of the mean will have a normal shape. </a:t>
            </a:r>
            <a:endParaRPr lang="en-GB" dirty="0"/>
          </a:p>
        </p:txBody>
      </p:sp>
    </p:spTree>
    <p:extLst>
      <p:ext uri="{BB962C8B-B14F-4D97-AF65-F5344CB8AC3E}">
        <p14:creationId xmlns:p14="http://schemas.microsoft.com/office/powerpoint/2010/main" val="421194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6BE3C-810E-4187-B49D-19D4B6A5AB54}"/>
              </a:ext>
            </a:extLst>
          </p:cNvPr>
          <p:cNvSpPr>
            <a:spLocks noGrp="1"/>
          </p:cNvSpPr>
          <p:nvPr>
            <p:ph type="title"/>
          </p:nvPr>
        </p:nvSpPr>
        <p:spPr>
          <a:xfrm>
            <a:off x="1217611" y="126273"/>
            <a:ext cx="9753600" cy="1325562"/>
          </a:xfrm>
        </p:spPr>
        <p:txBody>
          <a:bodyPr>
            <a:noAutofit/>
          </a:bodyPr>
          <a:lstStyle/>
          <a:p>
            <a:r>
              <a:rPr lang="en-HK" sz="2800" dirty="0"/>
              <a:t>The mean of the population and the mean of the sampling distribution of means will always have the same value</a:t>
            </a:r>
            <a:endParaRPr lang="en-GB" sz="2800" dirty="0"/>
          </a:p>
        </p:txBody>
      </p:sp>
      <p:graphicFrame>
        <p:nvGraphicFramePr>
          <p:cNvPr id="4" name="Table 3">
            <a:extLst>
              <a:ext uri="{FF2B5EF4-FFF2-40B4-BE49-F238E27FC236}">
                <a16:creationId xmlns:a16="http://schemas.microsoft.com/office/drawing/2014/main" id="{C90FBF27-215C-4C9E-A7BF-752D81D0BCB2}"/>
              </a:ext>
            </a:extLst>
          </p:cNvPr>
          <p:cNvGraphicFramePr>
            <a:graphicFrameLocks noGrp="1"/>
          </p:cNvGraphicFramePr>
          <p:nvPr/>
        </p:nvGraphicFramePr>
        <p:xfrm>
          <a:off x="1341884" y="2780928"/>
          <a:ext cx="2016224" cy="368300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Start with a population of values (here scores from 1-4)</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4</a:t>
                      </a:r>
                      <a:endParaRPr lang="en-GB" dirty="0"/>
                    </a:p>
                  </a:txBody>
                  <a:tcPr/>
                </a:tc>
                <a:extLst>
                  <a:ext uri="{0D108BD9-81ED-4DB2-BD59-A6C34878D82A}">
                    <a16:rowId xmlns:a16="http://schemas.microsoft.com/office/drawing/2014/main" val="1743607819"/>
                  </a:ext>
                </a:extLst>
              </a:tr>
              <a:tr h="370840">
                <a:tc>
                  <a:txBody>
                    <a:bodyPr/>
                    <a:lstStyle/>
                    <a:p>
                      <a:r>
                        <a:rPr lang="en-HK" dirty="0"/>
                        <a:t>Population distribution</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t>μ</a:t>
                      </a:r>
                      <a:r>
                        <a:rPr lang="en-HK" dirty="0"/>
                        <a:t>=2.5 </a:t>
                      </a:r>
                      <a:r>
                        <a:rPr lang="el-GR" dirty="0"/>
                        <a:t>σ</a:t>
                      </a:r>
                      <a:r>
                        <a:rPr lang="en-HK" dirty="0"/>
                        <a:t>=1.18</a:t>
                      </a:r>
                      <a:endParaRPr lang="en-GB" dirty="0"/>
                    </a:p>
                  </a:txBody>
                  <a:tcPr/>
                </a:tc>
                <a:extLst>
                  <a:ext uri="{0D108BD9-81ED-4DB2-BD59-A6C34878D82A}">
                    <a16:rowId xmlns:a16="http://schemas.microsoft.com/office/drawing/2014/main" val="4002099912"/>
                  </a:ext>
                </a:extLst>
              </a:tr>
            </a:tbl>
          </a:graphicData>
        </a:graphic>
      </p:graphicFrame>
      <p:graphicFrame>
        <p:nvGraphicFramePr>
          <p:cNvPr id="5" name="Table 4">
            <a:extLst>
              <a:ext uri="{FF2B5EF4-FFF2-40B4-BE49-F238E27FC236}">
                <a16:creationId xmlns:a16="http://schemas.microsoft.com/office/drawing/2014/main" id="{108F75E9-2599-4069-A478-402732AAA1DC}"/>
              </a:ext>
            </a:extLst>
          </p:cNvPr>
          <p:cNvGraphicFramePr>
            <a:graphicFrameLocks noGrp="1"/>
          </p:cNvGraphicFramePr>
          <p:nvPr/>
        </p:nvGraphicFramePr>
        <p:xfrm>
          <a:off x="3651736" y="2780157"/>
          <a:ext cx="2088232" cy="3413760"/>
        </p:xfrm>
        <a:graphic>
          <a:graphicData uri="http://schemas.openxmlformats.org/drawingml/2006/table">
            <a:tbl>
              <a:tblPr firstRow="1" bandRow="1">
                <a:tableStyleId>{073A0DAA-6AF3-43AB-8588-CEC1D06C72B9}</a:tableStyleId>
              </a:tblPr>
              <a:tblGrid>
                <a:gridCol w="2088232">
                  <a:extLst>
                    <a:ext uri="{9D8B030D-6E8A-4147-A177-3AD203B41FA5}">
                      <a16:colId xmlns:a16="http://schemas.microsoft.com/office/drawing/2014/main" val="3180473488"/>
                    </a:ext>
                  </a:extLst>
                </a:gridCol>
              </a:tblGrid>
              <a:tr h="370840">
                <a:tc>
                  <a:txBody>
                    <a:bodyPr/>
                    <a:lstStyle/>
                    <a:p>
                      <a:r>
                        <a:rPr lang="en-HK" dirty="0"/>
                        <a:t>Take every possible sample from the population (n=3)</a:t>
                      </a:r>
                      <a:endParaRPr lang="en-GB" dirty="0"/>
                    </a:p>
                  </a:txBody>
                  <a:tcPr/>
                </a:tc>
                <a:extLst>
                  <a:ext uri="{0D108BD9-81ED-4DB2-BD59-A6C34878D82A}">
                    <a16:rowId xmlns:a16="http://schemas.microsoft.com/office/drawing/2014/main" val="2201098161"/>
                  </a:ext>
                </a:extLst>
              </a:tr>
              <a:tr h="370840">
                <a:tc>
                  <a:txBody>
                    <a:bodyPr/>
                    <a:lstStyle/>
                    <a:p>
                      <a:pPr algn="ctr"/>
                      <a:r>
                        <a:rPr lang="en-HK" dirty="0"/>
                        <a:t>1,2,3</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1,2,4</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3,4,1</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2,3,4</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6" name="Table 5">
            <a:extLst>
              <a:ext uri="{FF2B5EF4-FFF2-40B4-BE49-F238E27FC236}">
                <a16:creationId xmlns:a16="http://schemas.microsoft.com/office/drawing/2014/main" id="{968BCAA8-A2EC-43FC-9D0E-97774E4F6C1B}"/>
              </a:ext>
            </a:extLst>
          </p:cNvPr>
          <p:cNvGraphicFramePr>
            <a:graphicFrameLocks noGrp="1"/>
          </p:cNvGraphicFramePr>
          <p:nvPr/>
        </p:nvGraphicFramePr>
        <p:xfrm>
          <a:off x="6094412" y="2813895"/>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mean for each of the samples</a:t>
                      </a:r>
                    </a:p>
                    <a:p>
                      <a:endParaRPr lang="en-GB"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endParaRPr lang="en-GB" dirty="0"/>
                    </a:p>
                  </a:txBody>
                  <a:tcPr/>
                </a:tc>
                <a:extLst>
                  <a:ext uri="{0D108BD9-81ED-4DB2-BD59-A6C34878D82A}">
                    <a16:rowId xmlns:a16="http://schemas.microsoft.com/office/drawing/2014/main" val="1755665885"/>
                  </a:ext>
                </a:extLst>
              </a:tr>
              <a:tr h="370840">
                <a:tc>
                  <a:txBody>
                    <a:bodyPr/>
                    <a:lstStyle/>
                    <a:p>
                      <a:endParaRPr lang="en-GB" dirty="0"/>
                    </a:p>
                  </a:txBody>
                  <a:tcPr/>
                </a:tc>
                <a:extLst>
                  <a:ext uri="{0D108BD9-81ED-4DB2-BD59-A6C34878D82A}">
                    <a16:rowId xmlns:a16="http://schemas.microsoft.com/office/drawing/2014/main" val="4002099912"/>
                  </a:ext>
                </a:extLst>
              </a:tr>
            </a:tbl>
          </a:graphicData>
        </a:graphic>
      </p:graphicFrame>
      <p:graphicFrame>
        <p:nvGraphicFramePr>
          <p:cNvPr id="7" name="Table 6">
            <a:extLst>
              <a:ext uri="{FF2B5EF4-FFF2-40B4-BE49-F238E27FC236}">
                <a16:creationId xmlns:a16="http://schemas.microsoft.com/office/drawing/2014/main" id="{897C8A79-60BB-4B12-A0D2-AF3ADAABA91D}"/>
              </a:ext>
            </a:extLst>
          </p:cNvPr>
          <p:cNvGraphicFramePr>
            <a:graphicFrameLocks noGrp="1"/>
          </p:cNvGraphicFramePr>
          <p:nvPr/>
        </p:nvGraphicFramePr>
        <p:xfrm>
          <a:off x="8476272" y="2830363"/>
          <a:ext cx="2016224" cy="3413760"/>
        </p:xfrm>
        <a:graphic>
          <a:graphicData uri="http://schemas.openxmlformats.org/drawingml/2006/table">
            <a:tbl>
              <a:tblPr firstRow="1" bandRow="1">
                <a:tableStyleId>{073A0DAA-6AF3-43AB-8588-CEC1D06C72B9}</a:tableStyleId>
              </a:tblPr>
              <a:tblGrid>
                <a:gridCol w="2016224">
                  <a:extLst>
                    <a:ext uri="{9D8B030D-6E8A-4147-A177-3AD203B41FA5}">
                      <a16:colId xmlns:a16="http://schemas.microsoft.com/office/drawing/2014/main" val="3180473488"/>
                    </a:ext>
                  </a:extLst>
                </a:gridCol>
              </a:tblGrid>
              <a:tr h="370840">
                <a:tc>
                  <a:txBody>
                    <a:bodyPr/>
                    <a:lstStyle/>
                    <a:p>
                      <a:r>
                        <a:rPr lang="en-HK" dirty="0"/>
                        <a:t>Calculate the average of all the sample means (</a:t>
                      </a:r>
                      <a:r>
                        <a:rPr lang="el-GR" dirty="0"/>
                        <a:t>μ</a:t>
                      </a:r>
                      <a:r>
                        <a:rPr lang="en-HK" sz="1800" b="0" kern="1200" baseline="-25000" dirty="0">
                          <a:solidFill>
                            <a:schemeClr val="lt1"/>
                          </a:solidFill>
                          <a:effectLst/>
                          <a:latin typeface="+mn-lt"/>
                          <a:ea typeface="+mn-ea"/>
                          <a:cs typeface="+mn-cs"/>
                        </a:rPr>
                        <a:t>x̅</a:t>
                      </a:r>
                      <a:r>
                        <a:rPr lang="en-HK" sz="1800" b="0" kern="1200" baseline="0" dirty="0">
                          <a:solidFill>
                            <a:schemeClr val="lt1"/>
                          </a:solidFill>
                          <a:effectLst/>
                          <a:latin typeface="+mn-lt"/>
                          <a:ea typeface="+mn-ea"/>
                          <a:cs typeface="+mn-cs"/>
                        </a:rPr>
                        <a:t>)</a:t>
                      </a:r>
                      <a:endParaRPr lang="en-GB" baseline="0" dirty="0"/>
                    </a:p>
                  </a:txBody>
                  <a:tcPr/>
                </a:tc>
                <a:extLst>
                  <a:ext uri="{0D108BD9-81ED-4DB2-BD59-A6C34878D82A}">
                    <a16:rowId xmlns:a16="http://schemas.microsoft.com/office/drawing/2014/main" val="2201098161"/>
                  </a:ext>
                </a:extLst>
              </a:tr>
              <a:tr h="370840">
                <a:tc>
                  <a:txBody>
                    <a:bodyPr/>
                    <a:lstStyle/>
                    <a:p>
                      <a:pPr algn="ctr"/>
                      <a:r>
                        <a:rPr lang="en-HK" dirty="0"/>
                        <a:t>2</a:t>
                      </a:r>
                      <a:endParaRPr lang="en-GB" dirty="0"/>
                    </a:p>
                  </a:txBody>
                  <a:tcPr/>
                </a:tc>
                <a:extLst>
                  <a:ext uri="{0D108BD9-81ED-4DB2-BD59-A6C34878D82A}">
                    <a16:rowId xmlns:a16="http://schemas.microsoft.com/office/drawing/2014/main" val="877136313"/>
                  </a:ext>
                </a:extLst>
              </a:tr>
              <a:tr h="370840">
                <a:tc>
                  <a:txBody>
                    <a:bodyPr/>
                    <a:lstStyle/>
                    <a:p>
                      <a:pPr algn="ctr"/>
                      <a:r>
                        <a:rPr lang="en-HK" dirty="0"/>
                        <a:t>2.33</a:t>
                      </a:r>
                      <a:endParaRPr lang="en-GB" dirty="0"/>
                    </a:p>
                  </a:txBody>
                  <a:tcPr/>
                </a:tc>
                <a:extLst>
                  <a:ext uri="{0D108BD9-81ED-4DB2-BD59-A6C34878D82A}">
                    <a16:rowId xmlns:a16="http://schemas.microsoft.com/office/drawing/2014/main" val="3344368125"/>
                  </a:ext>
                </a:extLst>
              </a:tr>
              <a:tr h="370840">
                <a:tc>
                  <a:txBody>
                    <a:bodyPr/>
                    <a:lstStyle/>
                    <a:p>
                      <a:pPr algn="ctr"/>
                      <a:r>
                        <a:rPr lang="en-HK" dirty="0"/>
                        <a:t>2.67</a:t>
                      </a:r>
                      <a:endParaRPr lang="en-GB" dirty="0"/>
                    </a:p>
                  </a:txBody>
                  <a:tcPr/>
                </a:tc>
                <a:extLst>
                  <a:ext uri="{0D108BD9-81ED-4DB2-BD59-A6C34878D82A}">
                    <a16:rowId xmlns:a16="http://schemas.microsoft.com/office/drawing/2014/main" val="1513130555"/>
                  </a:ext>
                </a:extLst>
              </a:tr>
              <a:tr h="370840">
                <a:tc>
                  <a:txBody>
                    <a:bodyPr/>
                    <a:lstStyle/>
                    <a:p>
                      <a:pPr algn="ctr"/>
                      <a:r>
                        <a:rPr lang="en-HK" dirty="0"/>
                        <a:t>3</a:t>
                      </a:r>
                      <a:endParaRPr lang="en-GB" dirty="0"/>
                    </a:p>
                  </a:txBody>
                  <a:tcPr/>
                </a:tc>
                <a:extLst>
                  <a:ext uri="{0D108BD9-81ED-4DB2-BD59-A6C34878D82A}">
                    <a16:rowId xmlns:a16="http://schemas.microsoft.com/office/drawing/2014/main" val="1743607819"/>
                  </a:ext>
                </a:extLst>
              </a:tr>
              <a:tr h="370840">
                <a:tc>
                  <a:txBody>
                    <a:bodyPr/>
                    <a:lstStyle/>
                    <a:p>
                      <a:pPr algn="ctr"/>
                      <a:r>
                        <a:rPr lang="en-HK" dirty="0"/>
                        <a:t>10/4</a:t>
                      </a:r>
                      <a:endParaRPr lang="en-GB" dirty="0"/>
                    </a:p>
                  </a:txBody>
                  <a:tcPr/>
                </a:tc>
                <a:extLst>
                  <a:ext uri="{0D108BD9-81ED-4DB2-BD59-A6C34878D82A}">
                    <a16:rowId xmlns:a16="http://schemas.microsoft.com/office/drawing/2014/main" val="1755665885"/>
                  </a:ext>
                </a:extLst>
              </a:tr>
              <a:tr h="370840">
                <a:tc>
                  <a:txBody>
                    <a:bodyPr/>
                    <a:lstStyle/>
                    <a:p>
                      <a:pPr algn="ctr"/>
                      <a:r>
                        <a:rPr lang="el-GR" dirty="0">
                          <a:solidFill>
                            <a:schemeClr val="tx2"/>
                          </a:solidFill>
                        </a:rPr>
                        <a:t>μ</a:t>
                      </a:r>
                      <a:r>
                        <a:rPr lang="en-HK" sz="1800" b="0" kern="1200" baseline="-25000" dirty="0">
                          <a:solidFill>
                            <a:schemeClr val="tx2"/>
                          </a:solidFill>
                          <a:effectLst/>
                          <a:latin typeface="+mn-lt"/>
                          <a:ea typeface="+mn-ea"/>
                          <a:cs typeface="+mn-cs"/>
                        </a:rPr>
                        <a:t>x̅ </a:t>
                      </a:r>
                      <a:r>
                        <a:rPr lang="en-HK" sz="1800" b="0" kern="1200" baseline="0" dirty="0">
                          <a:solidFill>
                            <a:schemeClr val="tx2"/>
                          </a:solidFill>
                          <a:effectLst/>
                          <a:latin typeface="+mn-lt"/>
                          <a:ea typeface="+mn-ea"/>
                          <a:cs typeface="+mn-cs"/>
                        </a:rPr>
                        <a:t>= 2.5</a:t>
                      </a:r>
                      <a:endParaRPr lang="en-GB" baseline="0" dirty="0">
                        <a:solidFill>
                          <a:schemeClr val="tx2"/>
                        </a:solidFill>
                      </a:endParaRPr>
                    </a:p>
                  </a:txBody>
                  <a:tcPr/>
                </a:tc>
                <a:extLst>
                  <a:ext uri="{0D108BD9-81ED-4DB2-BD59-A6C34878D82A}">
                    <a16:rowId xmlns:a16="http://schemas.microsoft.com/office/drawing/2014/main" val="4002099912"/>
                  </a:ext>
                </a:extLst>
              </a:tr>
            </a:tbl>
          </a:graphicData>
        </a:graphic>
      </p:graphicFrame>
      <p:sp>
        <p:nvSpPr>
          <p:cNvPr id="8" name="TextBox 7">
            <a:extLst>
              <a:ext uri="{FF2B5EF4-FFF2-40B4-BE49-F238E27FC236}">
                <a16:creationId xmlns:a16="http://schemas.microsoft.com/office/drawing/2014/main" id="{DFF0FD67-E02D-425C-9AB7-6A726B31AA90}"/>
              </a:ext>
            </a:extLst>
          </p:cNvPr>
          <p:cNvSpPr txBox="1"/>
          <p:nvPr/>
        </p:nvSpPr>
        <p:spPr>
          <a:xfrm>
            <a:off x="1217611" y="1482813"/>
            <a:ext cx="9917358" cy="1338828"/>
          </a:xfrm>
          <a:prstGeom prst="rect">
            <a:avLst/>
          </a:prstGeom>
          <a:noFill/>
        </p:spPr>
        <p:txBody>
          <a:bodyPr wrap="square" rtlCol="0">
            <a:spAutoFit/>
          </a:bodyPr>
          <a:lstStyle/>
          <a:p>
            <a:pPr>
              <a:lnSpc>
                <a:spcPct val="90000"/>
              </a:lnSpc>
            </a:pPr>
            <a:r>
              <a:rPr lang="en-HK" b="1" dirty="0"/>
              <a:t>In this example a small population of four values is represented. Every possible combination of values from the population is sampled to form a true sampling distribution of the mean. Note, however, that a sampling distribution of any true population would be much larger, thereby making their very nature theoretical rather than practically demonstrable.</a:t>
            </a:r>
            <a:endParaRPr lang="en-GB" b="1" dirty="0"/>
          </a:p>
        </p:txBody>
      </p:sp>
    </p:spTree>
    <p:extLst>
      <p:ext uri="{BB962C8B-B14F-4D97-AF65-F5344CB8AC3E}">
        <p14:creationId xmlns:p14="http://schemas.microsoft.com/office/powerpoint/2010/main" val="3405988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9B6154B-81BE-44A7-87BA-BF471908D1AF}"/>
              </a:ext>
            </a:extLst>
          </p:cNvPr>
          <p:cNvSpPr>
            <a:spLocks noGrp="1" noChangeArrowheads="1"/>
          </p:cNvSpPr>
          <p:nvPr>
            <p:ph type="title"/>
          </p:nvPr>
        </p:nvSpPr>
        <p:spPr/>
        <p:txBody>
          <a:bodyPr/>
          <a:lstStyle/>
          <a:p>
            <a:r>
              <a:rPr lang="en-US" altLang="en-US"/>
              <a:t>Curves of Distribution</a:t>
            </a:r>
          </a:p>
        </p:txBody>
      </p:sp>
      <p:pic>
        <p:nvPicPr>
          <p:cNvPr id="47107" name="Picture 3" descr="distributions">
            <a:extLst>
              <a:ext uri="{FF2B5EF4-FFF2-40B4-BE49-F238E27FC236}">
                <a16:creationId xmlns:a16="http://schemas.microsoft.com/office/drawing/2014/main" id="{0B9CCBC0-7052-4B69-9267-0E30D242BC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1924" y="1988840"/>
            <a:ext cx="871296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29795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52D87-4637-40A4-84D8-37393F297E7B}"/>
              </a:ext>
            </a:extLst>
          </p:cNvPr>
          <p:cNvSpPr>
            <a:spLocks noGrp="1"/>
          </p:cNvSpPr>
          <p:nvPr>
            <p:ph type="title"/>
          </p:nvPr>
        </p:nvSpPr>
        <p:spPr/>
        <p:txBody>
          <a:bodyPr/>
          <a:lstStyle/>
          <a:p>
            <a:r>
              <a:rPr lang="en-HK" dirty="0"/>
              <a:t>Population and sampling distributions</a:t>
            </a:r>
            <a:endParaRPr lang="en-GB" dirty="0"/>
          </a:p>
        </p:txBody>
      </p:sp>
      <p:pic>
        <p:nvPicPr>
          <p:cNvPr id="9218" name="Picture 2" descr="Image result for sampling distribution of the mean">
            <a:extLst>
              <a:ext uri="{FF2B5EF4-FFF2-40B4-BE49-F238E27FC236}">
                <a16:creationId xmlns:a16="http://schemas.microsoft.com/office/drawing/2014/main" id="{7D083083-F1D8-4A13-837D-67AFFD190E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85900" y="1905000"/>
            <a:ext cx="9010650" cy="4953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ABEE9D1-2F74-4EA9-8934-47F7924BE860}"/>
              </a:ext>
            </a:extLst>
          </p:cNvPr>
          <p:cNvSpPr txBox="1"/>
          <p:nvPr/>
        </p:nvSpPr>
        <p:spPr>
          <a:xfrm>
            <a:off x="6238428" y="1015544"/>
            <a:ext cx="5400600" cy="923330"/>
          </a:xfrm>
          <a:prstGeom prst="rect">
            <a:avLst/>
          </a:prstGeom>
          <a:noFill/>
        </p:spPr>
        <p:txBody>
          <a:bodyPr wrap="square" rtlCol="0">
            <a:spAutoFit/>
          </a:bodyPr>
          <a:lstStyle/>
          <a:p>
            <a:pPr>
              <a:lnSpc>
                <a:spcPct val="90000"/>
              </a:lnSpc>
            </a:pPr>
            <a:r>
              <a:rPr lang="en-HK" sz="2000" dirty="0"/>
              <a:t>A sampling distribution is the frequency distribution of a statistic over many random samples from a single population.</a:t>
            </a:r>
            <a:endParaRPr lang="en-GB" sz="2000" dirty="0"/>
          </a:p>
        </p:txBody>
      </p:sp>
    </p:spTree>
    <p:extLst>
      <p:ext uri="{BB962C8B-B14F-4D97-AF65-F5344CB8AC3E}">
        <p14:creationId xmlns:p14="http://schemas.microsoft.com/office/powerpoint/2010/main" val="2733074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623</TotalTime>
  <Words>4657</Words>
  <Application>Microsoft Office PowerPoint</Application>
  <PresentationFormat>Custom</PresentationFormat>
  <Paragraphs>464</Paragraphs>
  <Slides>53</Slides>
  <Notes>6</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3</vt:i4>
      </vt:variant>
      <vt:variant>
        <vt:lpstr>Slide Titles</vt:lpstr>
      </vt:variant>
      <vt:variant>
        <vt:i4>53</vt:i4>
      </vt:variant>
    </vt:vector>
  </HeadingPairs>
  <TitlesOfParts>
    <vt:vector size="63" baseType="lpstr">
      <vt:lpstr>Arial</vt:lpstr>
      <vt:lpstr>Cambria Math</vt:lpstr>
      <vt:lpstr>Century Gothic</vt:lpstr>
      <vt:lpstr>Symbol</vt:lpstr>
      <vt:lpstr>Tahoma</vt:lpstr>
      <vt:lpstr>Times New Roman</vt:lpstr>
      <vt:lpstr>Continental Asia 16x9</vt:lpstr>
      <vt:lpstr>方程式</vt:lpstr>
      <vt:lpstr>Chart</vt:lpstr>
      <vt:lpstr>Equation</vt:lpstr>
      <vt:lpstr>HKBM7004  QUANTITATIVE RESEARCH METHODS</vt:lpstr>
      <vt:lpstr>Topics </vt:lpstr>
      <vt:lpstr>Descriptive and Inferential Statistics</vt:lpstr>
      <vt:lpstr>Descriptive and Inferential Statistics</vt:lpstr>
      <vt:lpstr>Example</vt:lpstr>
      <vt:lpstr>Example</vt:lpstr>
      <vt:lpstr>Examples of Descriptive and Inferential Statistics</vt:lpstr>
      <vt:lpstr>Statistics vs. Parameters</vt:lpstr>
      <vt:lpstr>Univariate, Bivariate and Multivariate analyses</vt:lpstr>
      <vt:lpstr>Measurement Scales</vt:lpstr>
      <vt:lpstr>Measurement Scales</vt:lpstr>
      <vt:lpstr>Descriptive Statistics</vt:lpstr>
      <vt:lpstr>Histograms</vt:lpstr>
      <vt:lpstr>Histograms</vt:lpstr>
      <vt:lpstr>Histograms</vt:lpstr>
      <vt:lpstr>Histograms</vt:lpstr>
      <vt:lpstr>The range</vt:lpstr>
      <vt:lpstr>average (mean)</vt:lpstr>
      <vt:lpstr>median</vt:lpstr>
      <vt:lpstr>mode</vt:lpstr>
      <vt:lpstr>Which Measure is Best?</vt:lpstr>
      <vt:lpstr>variance</vt:lpstr>
      <vt:lpstr>Standard deviation</vt:lpstr>
      <vt:lpstr>Interpretation of standard deviation</vt:lpstr>
      <vt:lpstr>Normal Distribution</vt:lpstr>
      <vt:lpstr>Example: IQ is normally distributed</vt:lpstr>
      <vt:lpstr>95%: 1.96 x SD’s from the mean</vt:lpstr>
      <vt:lpstr>Confidence Interval</vt:lpstr>
      <vt:lpstr>Confidence Interval</vt:lpstr>
      <vt:lpstr>Confidence Interval</vt:lpstr>
      <vt:lpstr>statistical significance</vt:lpstr>
      <vt:lpstr>statistical significance</vt:lpstr>
      <vt:lpstr>statistical significance</vt:lpstr>
      <vt:lpstr>Symbols used in Hypotheses</vt:lpstr>
      <vt:lpstr>Testing Hypotheses</vt:lpstr>
      <vt:lpstr>Testing Hypotheses</vt:lpstr>
      <vt:lpstr>Types of Tests</vt:lpstr>
      <vt:lpstr>P-value</vt:lpstr>
      <vt:lpstr>Testing hypotheses</vt:lpstr>
      <vt:lpstr>Example</vt:lpstr>
      <vt:lpstr>PowerPoint Presentation</vt:lpstr>
      <vt:lpstr>PowerPoint Presentation</vt:lpstr>
      <vt:lpstr>Type I and Type II Errors</vt:lpstr>
      <vt:lpstr>Type I and Type II Errors</vt:lpstr>
      <vt:lpstr>Type I Error</vt:lpstr>
      <vt:lpstr>Type II Error</vt:lpstr>
      <vt:lpstr>Simulating Confidence Intervals</vt:lpstr>
      <vt:lpstr>Simulating Confidence Intervals</vt:lpstr>
      <vt:lpstr>Simulating Confidence Intervals</vt:lpstr>
      <vt:lpstr>Central Limit Theorem</vt:lpstr>
      <vt:lpstr>The mean of the population and the mean of the sampling distribution of means will always have the same value</vt:lpstr>
      <vt:lpstr>Curves of Distribution</vt:lpstr>
      <vt:lpstr>Population and sampling distributions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58</cp:revision>
  <dcterms:created xsi:type="dcterms:W3CDTF">2018-01-28T08:08:54Z</dcterms:created>
  <dcterms:modified xsi:type="dcterms:W3CDTF">2020-01-31T03:24:23Z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