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268" autoAdjust="0"/>
    <p:restoredTop sz="76786" autoAdjust="0"/>
  </p:normalViewPr>
  <p:slideViewPr>
    <p:cSldViewPr snapToGrid="0" snapToObjects="1">
      <p:cViewPr>
        <p:scale>
          <a:sx n="81" d="100"/>
          <a:sy n="81" d="100"/>
        </p:scale>
        <p:origin x="1611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8079642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886396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297949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4831251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8139550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02A389-8690-465F-BB28-DC61C90E42E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6013" y="4306550"/>
            <a:ext cx="5988326" cy="4183193"/>
          </a:xfrm>
          <a:noFill/>
          <a:ln/>
        </p:spPr>
        <p:txBody>
          <a:bodyPr/>
          <a:lstStyle/>
          <a:p>
            <a:pPr>
              <a:buFontTx/>
              <a:buNone/>
            </a:pP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15686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76231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9471686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2497664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906053-E8A2-4DAD-B57C-C8945C1AD1DD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>
              <a:buFontTx/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9608031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10/18/2020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5.png@01CEBADB.7545DCC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pic>
        <p:nvPicPr>
          <p:cNvPr id="9" name="Picture 8" descr="cid:image005.png@01CEBADB.7545DCC0"/>
          <p:cNvPicPr/>
          <p:nvPr userDrawn="1"/>
        </p:nvPicPr>
        <p:blipFill>
          <a:blip r:embed="rId14" r:link="rId1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367" y="-158115"/>
            <a:ext cx="2978785" cy="126111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144" y="-11517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336145"/>
            <a:ext cx="6498158" cy="1691845"/>
          </a:xfrm>
        </p:spPr>
        <p:txBody>
          <a:bodyPr/>
          <a:lstStyle/>
          <a:p>
            <a:r>
              <a:rPr lang="en-US" altLang="ja-JP" sz="4800" dirty="0">
                <a:latin typeface="Arial" charset="0"/>
                <a:cs typeface="ＭＳ Ｐゴシック" charset="0"/>
              </a:rPr>
              <a:t>Link Aggregation </a:t>
            </a:r>
            <a:br>
              <a:rPr lang="en-US" altLang="ja-JP" sz="4800" dirty="0">
                <a:latin typeface="Arial" charset="0"/>
                <a:cs typeface="ＭＳ Ｐゴシック" charset="0"/>
              </a:rPr>
            </a:br>
            <a:endParaRPr lang="en-US" sz="2800" dirty="0">
              <a:solidFill>
                <a:schemeClr val="tx2">
                  <a:lumMod val="75000"/>
                  <a:lumOff val="25000"/>
                </a:schemeClr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827507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>
                <a:ea typeface="ＭＳ Ｐゴシック" pitchFamily="34" charset="-128"/>
              </a:rPr>
              <a:t>Link Aggregation  </a:t>
            </a:r>
            <a:br>
              <a:rPr lang="en-US" sz="3200" dirty="0">
                <a:ea typeface="ＭＳ Ｐゴシック" pitchFamily="34" charset="-128"/>
              </a:rPr>
            </a:br>
            <a:r>
              <a:rPr lang="en-US" sz="3200" dirty="0">
                <a:ea typeface="ＭＳ Ｐゴシック" pitchFamily="34" charset="-128"/>
              </a:rPr>
              <a:t>Introduction to Link Aggregation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3939" y="1706846"/>
            <a:ext cx="7940675" cy="3571875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Link aggregation allows the creation of logical links made up of several physical links.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EtherChannel is a form of link aggregation used in switched networks.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 l="47187" t="39980" r="14551" b="19345"/>
          <a:stretch>
            <a:fillRect/>
          </a:stretch>
        </p:blipFill>
        <p:spPr bwMode="auto">
          <a:xfrm>
            <a:off x="1393371" y="3352800"/>
            <a:ext cx="6296439" cy="3284631"/>
          </a:xfrm>
          <a:prstGeom prst="rect">
            <a:avLst/>
          </a:prstGeom>
          <a:noFill/>
          <a:ln w="9525">
            <a:solidFill>
              <a:schemeClr val="tx1"/>
            </a:solidFill>
            <a:bevel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32118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6688" y="113234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>
                <a:ea typeface="ＭＳ Ｐゴシック" pitchFamily="34" charset="-128"/>
              </a:rPr>
              <a:t>Link Aggregation </a:t>
            </a:r>
            <a:br>
              <a:rPr lang="en-US" sz="3200" dirty="0">
                <a:ea typeface="ＭＳ Ｐゴシック" pitchFamily="34" charset="-128"/>
              </a:rPr>
            </a:br>
            <a:r>
              <a:rPr lang="en-US" sz="3200" dirty="0">
                <a:ea typeface="ＭＳ Ｐゴシック" pitchFamily="34" charset="-128"/>
              </a:rPr>
              <a:t>Advantages of EtherChannel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3939" y="2170142"/>
            <a:ext cx="7940675" cy="4299165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Most configurations are done on the EtherChannel interface ensuring consistency throughout links.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Relies on existing switch ports – no need for upgrades.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Load-balances between links on the same EtherChannnel.</a:t>
            </a:r>
          </a:p>
          <a:p>
            <a:r>
              <a:rPr lang="en-US" sz="2000" dirty="0">
                <a:solidFill>
                  <a:schemeClr val="tx1"/>
                </a:solidFill>
              </a:rPr>
              <a:t>Creates an aggregation viewed as one logical link by STP.</a:t>
            </a:r>
          </a:p>
          <a:p>
            <a:r>
              <a:rPr lang="en-US" sz="2000" dirty="0">
                <a:solidFill>
                  <a:schemeClr val="tx1"/>
                </a:solidFill>
              </a:rPr>
              <a:t>Provides redundancy because the overall link is viewed as one logical connection. If one physical link within channel goes down, this does not cause a change in the topology and does not require STP recalculation.</a:t>
            </a:r>
          </a:p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81562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289152" y="693429"/>
            <a:ext cx="8145462" cy="838200"/>
          </a:xfrm>
        </p:spPr>
        <p:txBody>
          <a:bodyPr/>
          <a:lstStyle/>
          <a:p>
            <a:pPr eaLnBrk="1" hangingPunct="1"/>
            <a:r>
              <a:rPr lang="en-US" sz="2800" dirty="0">
                <a:ea typeface="ＭＳ Ｐゴシック" pitchFamily="34" charset="-128"/>
              </a:rPr>
              <a:t>EtherChannel Operation </a:t>
            </a:r>
            <a:br>
              <a:rPr lang="en-US" sz="2800" dirty="0">
                <a:ea typeface="ＭＳ Ｐゴシック" pitchFamily="34" charset="-128"/>
              </a:rPr>
            </a:br>
            <a:r>
              <a:rPr lang="en-US" sz="2800" dirty="0">
                <a:ea typeface="ＭＳ Ｐゴシック" pitchFamily="34" charset="-128"/>
              </a:rPr>
              <a:t>Implementation  Restrictions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4390" y="1658077"/>
            <a:ext cx="4782411" cy="5082937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EtherChannel implemented by grouping multiple physical ports into one or more logical EtherChannel links.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Interface types cannot be mixed.</a:t>
            </a:r>
          </a:p>
          <a:p>
            <a:r>
              <a:rPr lang="en-US" sz="2000" dirty="0">
                <a:solidFill>
                  <a:schemeClr val="tx1"/>
                </a:solidFill>
              </a:rPr>
              <a:t>EtherChannel provides full-duplex bandwidth up to 800 Mb/s (Fast EtherChannel) or 8 Gb/s (Gigabit EtherChannel). </a:t>
            </a:r>
          </a:p>
          <a:p>
            <a:r>
              <a:rPr lang="en-US" sz="2000" dirty="0">
                <a:solidFill>
                  <a:schemeClr val="tx1"/>
                </a:solidFill>
              </a:rPr>
              <a:t>EtherChannel can consist of up to 16 compatibly-configured Ethernet ports.</a:t>
            </a:r>
          </a:p>
          <a:p>
            <a:r>
              <a:rPr lang="en-US" sz="2000" dirty="0">
                <a:solidFill>
                  <a:schemeClr val="tx1"/>
                </a:solidFill>
              </a:rPr>
              <a:t>The Cisco IOS switch currently supports six EtherChannels.</a:t>
            </a: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l="52318" t="44643" r="14885" b="14484"/>
          <a:stretch>
            <a:fillRect/>
          </a:stretch>
        </p:blipFill>
        <p:spPr bwMode="auto">
          <a:xfrm>
            <a:off x="4876800" y="2545225"/>
            <a:ext cx="4267200" cy="2989943"/>
          </a:xfrm>
          <a:prstGeom prst="rect">
            <a:avLst/>
          </a:prstGeom>
          <a:noFill/>
          <a:ln w="9525">
            <a:solidFill>
              <a:schemeClr val="tx1"/>
            </a:solidFill>
            <a:bevel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370314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55376" y="114065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>EtherChannel Operation </a:t>
            </a:r>
            <a:br>
              <a:rPr lang="en-US" sz="3600" dirty="0">
                <a:ea typeface="ＭＳ Ｐゴシック" pitchFamily="34" charset="-128"/>
              </a:rPr>
            </a:br>
            <a:r>
              <a:rPr lang="en-US" sz="3600" dirty="0">
                <a:ea typeface="ＭＳ Ｐゴシック" pitchFamily="34" charset="-128"/>
              </a:rPr>
              <a:t>Port Aggregation Protocol (</a:t>
            </a:r>
            <a:r>
              <a:rPr lang="en-US" sz="3600" dirty="0"/>
              <a:t>PAgP)</a:t>
            </a:r>
            <a:endParaRPr lang="en-US" sz="3600" dirty="0">
              <a:ea typeface="ＭＳ Ｐゴシック" pitchFamily="34" charset="-128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463005"/>
            <a:ext cx="7951328" cy="5082937"/>
          </a:xfrm>
        </p:spPr>
        <p:txBody>
          <a:bodyPr/>
          <a:lstStyle/>
          <a:p>
            <a:endParaRPr lang="en-US" sz="2000" dirty="0"/>
          </a:p>
          <a:p>
            <a:endParaRPr lang="en-US" sz="2000" dirty="0"/>
          </a:p>
          <a:p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 l="47187" t="33588" r="13993" b="14385"/>
          <a:stretch>
            <a:fillRect/>
          </a:stretch>
        </p:blipFill>
        <p:spPr bwMode="auto">
          <a:xfrm>
            <a:off x="792480" y="2420309"/>
            <a:ext cx="7611291" cy="4066032"/>
          </a:xfrm>
          <a:prstGeom prst="rect">
            <a:avLst/>
          </a:prstGeom>
          <a:noFill/>
          <a:ln w="9525" cap="rnd">
            <a:solidFill>
              <a:schemeClr val="tx1"/>
            </a:solidFill>
            <a:bevel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634686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546912" y="1044705"/>
            <a:ext cx="8145462" cy="838200"/>
          </a:xfrm>
        </p:spPr>
        <p:txBody>
          <a:bodyPr/>
          <a:lstStyle/>
          <a:p>
            <a:pPr eaLnBrk="1" hangingPunct="1"/>
            <a:r>
              <a:rPr lang="en-US" sz="2800" dirty="0">
                <a:ea typeface="ＭＳ Ｐゴシック" pitchFamily="34" charset="-128"/>
              </a:rPr>
              <a:t>EtherChannel Operation </a:t>
            </a:r>
            <a:br>
              <a:rPr lang="en-US" sz="2800" dirty="0">
                <a:ea typeface="ＭＳ Ｐゴシック" pitchFamily="34" charset="-128"/>
              </a:rPr>
            </a:br>
            <a:r>
              <a:rPr lang="en-US" sz="2800" dirty="0">
                <a:ea typeface="ＭＳ Ｐゴシック" pitchFamily="34" charset="-128"/>
              </a:rPr>
              <a:t>Link Aggregation Control Protocol (</a:t>
            </a:r>
            <a:r>
              <a:rPr lang="en-US" sz="2800" dirty="0"/>
              <a:t>LACP)</a:t>
            </a:r>
            <a:endParaRPr lang="en-US" sz="2800" dirty="0">
              <a:ea typeface="ＭＳ Ｐゴシック" pitchFamily="34" charset="-128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 l="46741" t="33532" r="13993" b="16270"/>
          <a:stretch>
            <a:fillRect/>
          </a:stretch>
        </p:blipFill>
        <p:spPr bwMode="auto">
          <a:xfrm>
            <a:off x="670560" y="2033142"/>
            <a:ext cx="7898166" cy="4586515"/>
          </a:xfrm>
          <a:prstGeom prst="rect">
            <a:avLst/>
          </a:prstGeom>
          <a:noFill/>
          <a:ln w="9525">
            <a:solidFill>
              <a:schemeClr val="tx1"/>
            </a:solidFill>
            <a:bevel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06078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445448" y="2068703"/>
            <a:ext cx="4579215" cy="1481138"/>
          </a:xfrm>
        </p:spPr>
        <p:txBody>
          <a:bodyPr/>
          <a:lstStyle/>
          <a:p>
            <a:pPr eaLnBrk="1" hangingPunct="1"/>
            <a:r>
              <a:rPr lang="en-US" sz="3600" dirty="0"/>
              <a:t>Link Aggregation Configuration</a:t>
            </a:r>
          </a:p>
        </p:txBody>
      </p:sp>
    </p:spTree>
    <p:extLst>
      <p:ext uri="{BB962C8B-B14F-4D97-AF65-F5344CB8AC3E}">
        <p14:creationId xmlns:p14="http://schemas.microsoft.com/office/powerpoint/2010/main" val="3835593175"/>
      </p:ext>
    </p:extLst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45395" y="783301"/>
            <a:ext cx="8145462" cy="838200"/>
          </a:xfrm>
        </p:spPr>
        <p:txBody>
          <a:bodyPr/>
          <a:lstStyle/>
          <a:p>
            <a:pPr eaLnBrk="1" hangingPunct="1"/>
            <a:r>
              <a:rPr lang="en-US" sz="3200" dirty="0" err="1">
                <a:ea typeface="ＭＳ Ｐゴシック" pitchFamily="34" charset="-128"/>
              </a:rPr>
              <a:t>EtherChannel</a:t>
            </a:r>
            <a:r>
              <a:rPr lang="en-US" sz="3200" dirty="0">
                <a:ea typeface="ＭＳ Ｐゴシック" pitchFamily="34" charset="-128"/>
              </a:rPr>
              <a:t> </a:t>
            </a:r>
            <a:br>
              <a:rPr lang="en-US" sz="3200" dirty="0">
                <a:ea typeface="ＭＳ Ｐゴシック" pitchFamily="34" charset="-128"/>
              </a:rPr>
            </a:br>
            <a:r>
              <a:rPr lang="en-US" sz="3200" dirty="0">
                <a:ea typeface="ＭＳ Ｐゴシック" pitchFamily="34" charset="-128"/>
              </a:rPr>
              <a:t>Configuration Guidelines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621501"/>
            <a:ext cx="8038414" cy="5082937"/>
          </a:xfrm>
        </p:spPr>
        <p:txBody>
          <a:bodyPr/>
          <a:lstStyle/>
          <a:p>
            <a:r>
              <a:rPr lang="en-US" sz="2000" dirty="0">
                <a:solidFill>
                  <a:schemeClr val="tx1"/>
                </a:solidFill>
              </a:rPr>
              <a:t>EtherChannel must be supported.</a:t>
            </a:r>
          </a:p>
          <a:p>
            <a:r>
              <a:rPr lang="en-US" sz="2000" dirty="0">
                <a:solidFill>
                  <a:schemeClr val="tx1"/>
                </a:solidFill>
              </a:rPr>
              <a:t>Speed and duplex must match.</a:t>
            </a:r>
          </a:p>
          <a:p>
            <a:r>
              <a:rPr lang="en-US" sz="2000" dirty="0">
                <a:solidFill>
                  <a:schemeClr val="tx1"/>
                </a:solidFill>
              </a:rPr>
              <a:t>VLAN match – All interfaces are in the same VLAN. </a:t>
            </a:r>
          </a:p>
          <a:p>
            <a:r>
              <a:rPr lang="en-US" sz="2000" dirty="0">
                <a:solidFill>
                  <a:schemeClr val="tx1"/>
                </a:solidFill>
              </a:rPr>
              <a:t>Range of VLAN</a:t>
            </a:r>
            <a:r>
              <a:rPr lang="en-US" sz="2000" b="1" dirty="0">
                <a:solidFill>
                  <a:schemeClr val="tx1"/>
                </a:solidFill>
              </a:rPr>
              <a:t> </a:t>
            </a:r>
            <a:r>
              <a:rPr lang="en-US" sz="2000" dirty="0">
                <a:solidFill>
                  <a:schemeClr val="tx1"/>
                </a:solidFill>
              </a:rPr>
              <a:t> –</a:t>
            </a: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Same range on all interfaces.</a:t>
            </a: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 l="46294" t="36111" r="14774" b="15079"/>
          <a:stretch>
            <a:fillRect/>
          </a:stretch>
        </p:blipFill>
        <p:spPr bwMode="auto">
          <a:xfrm>
            <a:off x="3973386" y="3688594"/>
            <a:ext cx="4898571" cy="3095810"/>
          </a:xfrm>
          <a:prstGeom prst="rect">
            <a:avLst/>
          </a:prstGeom>
          <a:noFill/>
          <a:ln w="9525">
            <a:solidFill>
              <a:schemeClr val="tx1"/>
            </a:solidFill>
            <a:bevel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23319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658926" y="637842"/>
            <a:ext cx="8145462" cy="838200"/>
          </a:xfrm>
        </p:spPr>
        <p:txBody>
          <a:bodyPr/>
          <a:lstStyle/>
          <a:p>
            <a:pPr eaLnBrk="1" hangingPunct="1"/>
            <a:br>
              <a:rPr lang="en-US" sz="3200" dirty="0">
                <a:ea typeface="ＭＳ Ｐゴシック" pitchFamily="34" charset="-128"/>
              </a:rPr>
            </a:br>
            <a:r>
              <a:rPr lang="en-US" sz="3200" dirty="0">
                <a:ea typeface="ＭＳ Ｐゴシック" pitchFamily="34" charset="-128"/>
              </a:rPr>
              <a:t>Configuring EtherChannel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2443" y="1463005"/>
            <a:ext cx="8038414" cy="5082937"/>
          </a:xfrm>
        </p:spPr>
        <p:txBody>
          <a:bodyPr/>
          <a:lstStyle/>
          <a:p>
            <a:endParaRPr lang="en-US" sz="2000" dirty="0"/>
          </a:p>
          <a:p>
            <a:endParaRPr lang="en-US" sz="2000" dirty="0"/>
          </a:p>
          <a:p>
            <a:endParaRPr lang="en-US" sz="2000" dirty="0"/>
          </a:p>
          <a:p>
            <a:endParaRPr lang="en-US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/>
          <a:srcRect l="47187" t="29167" r="16447" b="21825"/>
          <a:stretch>
            <a:fillRect/>
          </a:stretch>
        </p:blipFill>
        <p:spPr bwMode="auto">
          <a:xfrm>
            <a:off x="784614" y="1706561"/>
            <a:ext cx="7793048" cy="4839381"/>
          </a:xfrm>
          <a:prstGeom prst="rect">
            <a:avLst/>
          </a:prstGeom>
          <a:noFill/>
          <a:ln w="9525">
            <a:solidFill>
              <a:schemeClr val="tx1"/>
            </a:solidFill>
            <a:bevel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02289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3173" y="570811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>Verifying EtherChannel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80221" y="1430214"/>
            <a:ext cx="8038414" cy="5082937"/>
          </a:xfrm>
        </p:spPr>
        <p:txBody>
          <a:bodyPr/>
          <a:lstStyle/>
          <a:p>
            <a:r>
              <a:rPr lang="en-US" sz="2000" b="1" dirty="0">
                <a:solidFill>
                  <a:schemeClr val="tx1"/>
                </a:solidFill>
                <a:latin typeface="Courier New"/>
                <a:cs typeface="Courier New"/>
              </a:rPr>
              <a:t>show interface Port-channel </a:t>
            </a:r>
            <a:r>
              <a:rPr lang="en-US" sz="2000" dirty="0">
                <a:solidFill>
                  <a:schemeClr val="tx1"/>
                </a:solidFill>
              </a:rPr>
              <a:t>– Displays the general status of the EtherChannel interface.</a:t>
            </a:r>
            <a:endParaRPr lang="en-US" sz="2000" b="1" dirty="0">
              <a:solidFill>
                <a:schemeClr val="tx1"/>
              </a:solidFill>
            </a:endParaRPr>
          </a:p>
          <a:p>
            <a:r>
              <a:rPr lang="en-US" sz="2000" b="1" dirty="0">
                <a:solidFill>
                  <a:schemeClr val="tx1"/>
                </a:solidFill>
                <a:latin typeface="Courier New"/>
                <a:cs typeface="Courier New"/>
              </a:rPr>
              <a:t>show etherchannel summary </a:t>
            </a:r>
            <a:r>
              <a:rPr lang="en-US" sz="2000" dirty="0">
                <a:solidFill>
                  <a:schemeClr val="tx1"/>
                </a:solidFill>
              </a:rPr>
              <a:t>– Displays one line of information per port channel.</a:t>
            </a:r>
          </a:p>
          <a:p>
            <a:r>
              <a:rPr lang="en-US" sz="2000" b="1" dirty="0">
                <a:solidFill>
                  <a:schemeClr val="tx1"/>
                </a:solidFill>
                <a:latin typeface="Courier New"/>
                <a:cs typeface="Courier New"/>
              </a:rPr>
              <a:t>show </a:t>
            </a:r>
            <a:r>
              <a:rPr lang="en-US" sz="2000" b="1" dirty="0" err="1">
                <a:solidFill>
                  <a:schemeClr val="tx1"/>
                </a:solidFill>
                <a:latin typeface="Courier New"/>
                <a:cs typeface="Courier New"/>
              </a:rPr>
              <a:t>etherchannel</a:t>
            </a:r>
            <a:r>
              <a:rPr lang="en-US" sz="2000" b="1" dirty="0">
                <a:solidFill>
                  <a:schemeClr val="tx1"/>
                </a:solidFill>
                <a:latin typeface="Courier New"/>
                <a:cs typeface="Courier New"/>
              </a:rPr>
              <a:t> port-channel</a:t>
            </a:r>
            <a:r>
              <a:rPr lang="en-US" sz="2000" dirty="0">
                <a:solidFill>
                  <a:schemeClr val="tx1"/>
                </a:solidFill>
              </a:rPr>
              <a:t> – Displays information about a specific port channel interface.</a:t>
            </a:r>
          </a:p>
          <a:p>
            <a:r>
              <a:rPr lang="en-US" sz="2000" b="1" dirty="0">
                <a:solidFill>
                  <a:schemeClr val="tx1"/>
                </a:solidFill>
                <a:latin typeface="Courier New"/>
                <a:cs typeface="Courier New"/>
              </a:rPr>
              <a:t>show interfaces </a:t>
            </a:r>
            <a:r>
              <a:rPr lang="en-US" sz="2000" b="1" dirty="0" err="1">
                <a:solidFill>
                  <a:schemeClr val="tx1"/>
                </a:solidFill>
                <a:latin typeface="Courier New"/>
                <a:cs typeface="Courier New"/>
              </a:rPr>
              <a:t>etherchannel</a:t>
            </a:r>
            <a:r>
              <a:rPr lang="en-US" sz="2000" b="1" dirty="0">
                <a:solidFill>
                  <a:schemeClr val="tx1"/>
                </a:solidFill>
                <a:latin typeface="Courier New"/>
                <a:cs typeface="Courier New"/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– Provides information about the role of the interface in the EtherChannel.</a:t>
            </a: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sz="2000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/>
          <a:srcRect l="47745" t="38591" r="16335" b="36111"/>
          <a:stretch>
            <a:fillRect/>
          </a:stretch>
        </p:blipFill>
        <p:spPr bwMode="auto">
          <a:xfrm>
            <a:off x="1203468" y="4839034"/>
            <a:ext cx="6424398" cy="1850572"/>
          </a:xfrm>
          <a:prstGeom prst="rect">
            <a:avLst/>
          </a:prstGeom>
          <a:noFill/>
          <a:ln w="9525">
            <a:solidFill>
              <a:schemeClr val="tx1"/>
            </a:solidFill>
            <a:bevel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5415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73135" y="806402"/>
            <a:ext cx="8145462" cy="838200"/>
          </a:xfrm>
        </p:spPr>
        <p:txBody>
          <a:bodyPr/>
          <a:lstStyle/>
          <a:p>
            <a:pPr eaLnBrk="1" hangingPunct="1"/>
            <a:r>
              <a:rPr lang="en-US" sz="3600" dirty="0">
                <a:ea typeface="ＭＳ Ｐゴシック" pitchFamily="34" charset="-128"/>
              </a:rPr>
              <a:t>Troubleshooting EtherChannel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/>
          <a:srcRect l="47745" t="34623" r="18560" b="14135"/>
          <a:stretch>
            <a:fillRect/>
          </a:stretch>
        </p:blipFill>
        <p:spPr bwMode="auto">
          <a:xfrm>
            <a:off x="92817" y="2139442"/>
            <a:ext cx="4311754" cy="3686629"/>
          </a:xfrm>
          <a:prstGeom prst="rect">
            <a:avLst/>
          </a:prstGeom>
          <a:noFill/>
          <a:ln w="9525">
            <a:solidFill>
              <a:schemeClr val="tx1"/>
            </a:solidFill>
            <a:bevel/>
            <a:headEnd/>
            <a:tailEnd/>
          </a:ln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/>
          <a:srcRect l="47769" t="34871" r="18431" b="13938"/>
          <a:stretch>
            <a:fillRect/>
          </a:stretch>
        </p:blipFill>
        <p:spPr bwMode="auto">
          <a:xfrm>
            <a:off x="4572000" y="2123223"/>
            <a:ext cx="4348695" cy="3702848"/>
          </a:xfrm>
          <a:prstGeom prst="rect">
            <a:avLst/>
          </a:prstGeom>
          <a:noFill/>
          <a:ln w="9525">
            <a:solidFill>
              <a:schemeClr val="tx1"/>
            </a:solidFill>
            <a:bevel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743735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104E0D-789F-42EE-948A-D569E4FC4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885" y="3487906"/>
            <a:ext cx="8042276" cy="1336956"/>
          </a:xfrm>
        </p:spPr>
        <p:txBody>
          <a:bodyPr/>
          <a:lstStyle/>
          <a:p>
            <a:r>
              <a:rPr lang="en-GB" dirty="0"/>
              <a:t>Summary </a:t>
            </a:r>
            <a:br>
              <a:rPr lang="en-GB" dirty="0"/>
            </a:br>
            <a:r>
              <a:rPr lang="en-GB" dirty="0"/>
              <a:t>&amp; </a:t>
            </a:r>
            <a:br>
              <a:rPr lang="en-GB" dirty="0"/>
            </a:br>
            <a:r>
              <a:rPr lang="en-GB" dirty="0"/>
              <a:t>Questions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76179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1887</TotalTime>
  <Words>329</Words>
  <Application>Microsoft Office PowerPoint</Application>
  <PresentationFormat>On-screen Show (4:3)</PresentationFormat>
  <Paragraphs>53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Courier New</vt:lpstr>
      <vt:lpstr>News Gothic MT</vt:lpstr>
      <vt:lpstr>Times New Roman</vt:lpstr>
      <vt:lpstr>Wingdings 2</vt:lpstr>
      <vt:lpstr>Breeze</vt:lpstr>
      <vt:lpstr>Link Aggregation  </vt:lpstr>
      <vt:lpstr>Link Aggregation   Introduction to Link Aggregation</vt:lpstr>
      <vt:lpstr>Link Aggregation  Advantages of EtherChannel</vt:lpstr>
      <vt:lpstr>EtherChannel Operation  Implementation  Restrictions</vt:lpstr>
      <vt:lpstr>EtherChannel Operation  Port Aggregation Protocol (PAgP)</vt:lpstr>
      <vt:lpstr>EtherChannel Operation  Link Aggregation Control Protocol (LACP)</vt:lpstr>
      <vt:lpstr>Link Aggregation Configuration</vt:lpstr>
      <vt:lpstr>EtherChannel  Configuration Guidelines</vt:lpstr>
      <vt:lpstr> Configuring EtherChannel </vt:lpstr>
      <vt:lpstr>Verifying EtherChannel</vt:lpstr>
      <vt:lpstr>Troubleshooting EtherChannel</vt:lpstr>
      <vt:lpstr>Summary  &amp;  Questions 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Kapilan Radhakrishnan</cp:lastModifiedBy>
  <cp:revision>183</cp:revision>
  <dcterms:created xsi:type="dcterms:W3CDTF">2011-10-03T10:20:59Z</dcterms:created>
  <dcterms:modified xsi:type="dcterms:W3CDTF">2020-10-18T19:17:14Z</dcterms:modified>
</cp:coreProperties>
</file>