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2/28/2022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2/28/2022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2/28/2022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2/28/2022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2/28/2022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2/28/2022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2/28/2022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2/28/2022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2/28/2022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2/28/2022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2/28/2022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2/28/2022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mailto:Gloriapritchett123@rmail.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Gloriapritchett123@rmail.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9298" y="2214152"/>
            <a:ext cx="5983552" cy="2268559"/>
          </a:xfrm>
        </p:spPr>
        <p:txBody>
          <a:bodyPr>
            <a:normAutofit fontScale="90000"/>
          </a:bodyPr>
          <a:lstStyle/>
          <a:p>
            <a:pPr algn="ctr"/>
            <a:r>
              <a:rPr lang="en-GB" b="1" i="1" dirty="0">
                <a:latin typeface="Times New Roman" panose="02020603050405020304" pitchFamily="18" charset="0"/>
                <a:cs typeface="Times New Roman" panose="02020603050405020304" pitchFamily="18" charset="0"/>
              </a:rPr>
              <a:t>PROFESSIONAL AND CAREER DEVELOPMENT</a:t>
            </a:r>
            <a:br>
              <a:rPr lang="en-US" dirty="0"/>
            </a:br>
            <a:endParaRPr lang="en-US" dirty="0"/>
          </a:p>
        </p:txBody>
      </p:sp>
      <p:sp>
        <p:nvSpPr>
          <p:cNvPr id="3" name="Subtitle 2"/>
          <p:cNvSpPr>
            <a:spLocks noGrp="1"/>
          </p:cNvSpPr>
          <p:nvPr>
            <p:ph type="subTitle" idx="1"/>
          </p:nvPr>
        </p:nvSpPr>
        <p:spPr>
          <a:xfrm>
            <a:off x="2772274" y="4611188"/>
            <a:ext cx="5357600" cy="1839308"/>
          </a:xfrm>
        </p:spPr>
        <p:txBody>
          <a:bodyPr>
            <a:normAutofit/>
          </a:bodyPr>
          <a:lstStyle/>
          <a:p>
            <a:pPr lvl="0" algn="ctr"/>
            <a:r>
              <a:rPr lang="en-GB" sz="2000" b="1" i="1" dirty="0">
                <a:latin typeface="Times New Roman" panose="02020603050405020304" pitchFamily="18" charset="0"/>
                <a:cs typeface="Times New Roman" panose="02020603050405020304" pitchFamily="18" charset="0"/>
              </a:rPr>
              <a:t>TASK 2 </a:t>
            </a:r>
            <a:endParaRPr lang="en-US" sz="2000" b="1"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97DC64D-6CFB-4BFF-ACAC-480FCBE5989F}"/>
              </a:ext>
            </a:extLst>
          </p:cNvPr>
          <p:cNvSpPr txBox="1"/>
          <p:nvPr/>
        </p:nvSpPr>
        <p:spPr>
          <a:xfrm>
            <a:off x="2345194" y="4884511"/>
            <a:ext cx="6097656" cy="646331"/>
          </a:xfrm>
          <a:prstGeom prst="rect">
            <a:avLst/>
          </a:prstGeom>
          <a:noFill/>
        </p:spPr>
        <p:txBody>
          <a:bodyPr wrap="square">
            <a:spAutoFit/>
          </a:bodyPr>
          <a:lstStyle/>
          <a:p>
            <a:pPr lvl="0" algn="ctr"/>
            <a:r>
              <a:rPr lang="en-US" sz="1800" b="1" i="1" dirty="0">
                <a:latin typeface="Times New Roman" panose="02020603050405020304" pitchFamily="18" charset="0"/>
                <a:cs typeface="Times New Roman" panose="02020603050405020304" pitchFamily="18" charset="0"/>
              </a:rPr>
              <a:t>Bianca </a:t>
            </a:r>
            <a:r>
              <a:rPr lang="en-US" sz="1800" b="1" i="1" dirty="0" err="1">
                <a:latin typeface="Times New Roman" panose="02020603050405020304" pitchFamily="18" charset="0"/>
                <a:cs typeface="Times New Roman" panose="02020603050405020304" pitchFamily="18" charset="0"/>
              </a:rPr>
              <a:t>Iriam</a:t>
            </a:r>
            <a:r>
              <a:rPr lang="en-US" sz="1800" b="1" i="1" dirty="0">
                <a:latin typeface="Times New Roman" panose="02020603050405020304" pitchFamily="18" charset="0"/>
                <a:cs typeface="Times New Roman" panose="02020603050405020304" pitchFamily="18" charset="0"/>
              </a:rPr>
              <a:t> </a:t>
            </a:r>
            <a:r>
              <a:rPr lang="en-US" sz="1800" b="1" i="1" dirty="0" err="1">
                <a:latin typeface="Times New Roman" panose="02020603050405020304" pitchFamily="18" charset="0"/>
                <a:cs typeface="Times New Roman" panose="02020603050405020304" pitchFamily="18" charset="0"/>
              </a:rPr>
              <a:t>Caltea</a:t>
            </a:r>
            <a:endParaRPr lang="en-US" sz="1800" b="1" i="1" dirty="0">
              <a:latin typeface="Times New Roman" panose="02020603050405020304" pitchFamily="18" charset="0"/>
              <a:cs typeface="Times New Roman" panose="02020603050405020304" pitchFamily="18" charset="0"/>
            </a:endParaRPr>
          </a:p>
          <a:p>
            <a:pPr lvl="0" algn="ctr"/>
            <a:r>
              <a:rPr lang="en-US" sz="1800" b="1" i="1" dirty="0">
                <a:latin typeface="Times New Roman" panose="02020603050405020304" pitchFamily="18" charset="0"/>
                <a:cs typeface="Times New Roman" panose="02020603050405020304" pitchFamily="18" charset="0"/>
              </a:rPr>
              <a:t>2025318</a:t>
            </a:r>
          </a:p>
        </p:txBody>
      </p:sp>
    </p:spTree>
    <p:extLst>
      <p:ext uri="{BB962C8B-B14F-4D97-AF65-F5344CB8AC3E}">
        <p14:creationId xmlns:p14="http://schemas.microsoft.com/office/powerpoint/2010/main" val="3965206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u="sng" dirty="0">
                <a:latin typeface="Times New Roman" panose="02020603050405020304" pitchFamily="18" charset="0"/>
                <a:cs typeface="Times New Roman" panose="02020603050405020304" pitchFamily="18" charset="0"/>
              </a:rPr>
              <a:t>Curriculum Vitae (CV)</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GB" sz="1800" dirty="0">
                <a:latin typeface="Times New Roman" panose="02020603050405020304" pitchFamily="18" charset="0"/>
                <a:cs typeface="Times New Roman" panose="02020603050405020304" pitchFamily="18" charset="0"/>
              </a:rPr>
              <a:t>It is a short written summary of the career, qualification and </a:t>
            </a:r>
            <a:r>
              <a:rPr lang="en-GB" sz="1800" dirty="0" err="1">
                <a:latin typeface="Times New Roman" panose="02020603050405020304" pitchFamily="18" charset="0"/>
                <a:cs typeface="Times New Roman" panose="02020603050405020304" pitchFamily="18" charset="0"/>
              </a:rPr>
              <a:t>eduction</a:t>
            </a:r>
            <a:r>
              <a:rPr lang="en-GB" sz="1800" dirty="0">
                <a:latin typeface="Times New Roman" panose="02020603050405020304" pitchFamily="18" charset="0"/>
                <a:cs typeface="Times New Roman" panose="02020603050405020304" pitchFamily="18" charset="0"/>
              </a:rPr>
              <a:t> of an individual. In simple terms, CV is the layout of the reflection of career path that has been followed by a individual. </a:t>
            </a:r>
          </a:p>
          <a:p>
            <a:pPr algn="just"/>
            <a:r>
              <a:rPr lang="en-GB" sz="1800" dirty="0">
                <a:latin typeface="Times New Roman" panose="02020603050405020304" pitchFamily="18" charset="0"/>
                <a:cs typeface="Times New Roman" panose="02020603050405020304" pitchFamily="18" charset="0"/>
              </a:rPr>
              <a:t>CV is the medium of defining experience, academic background which involves teaching experience, degree, research, awards, publications, presentations and other achievements that has been gained throughout the year. </a:t>
            </a:r>
          </a:p>
          <a:p>
            <a:pPr algn="just"/>
            <a:r>
              <a:rPr lang="en-GB" sz="1800" dirty="0">
                <a:latin typeface="Times New Roman" panose="02020603050405020304" pitchFamily="18" charset="0"/>
                <a:cs typeface="Times New Roman" panose="02020603050405020304" pitchFamily="18" charset="0"/>
              </a:rPr>
              <a:t>The purpose of making a CV is to apply for a specific job in which the company can evaluate the academic and overall career of an individual.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1146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17358516"/>
              </p:ext>
            </p:extLst>
          </p:nvPr>
        </p:nvGraphicFramePr>
        <p:xfrm>
          <a:off x="1449977" y="169817"/>
          <a:ext cx="9483634" cy="6374674"/>
        </p:xfrm>
        <a:graphic>
          <a:graphicData uri="http://schemas.openxmlformats.org/drawingml/2006/table">
            <a:tbl>
              <a:tblPr>
                <a:tableStyleId>{5C22544A-7EE6-4342-B048-85BDC9FD1C3A}</a:tableStyleId>
              </a:tblPr>
              <a:tblGrid>
                <a:gridCol w="9483634">
                  <a:extLst>
                    <a:ext uri="{9D8B030D-6E8A-4147-A177-3AD203B41FA5}">
                      <a16:colId xmlns:a16="http://schemas.microsoft.com/office/drawing/2014/main" val="983211923"/>
                    </a:ext>
                  </a:extLst>
                </a:gridCol>
              </a:tblGrid>
              <a:tr h="6374674">
                <a:tc>
                  <a:txBody>
                    <a:bodyPr/>
                    <a:lstStyle/>
                    <a:p>
                      <a:pPr marL="0" marR="0" algn="ctr">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CURRICULUM VITAE</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Gloria Pritchett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10 B, 6</a:t>
                      </a:r>
                      <a:r>
                        <a:rPr lang="en-GB" sz="700" baseline="30000" dirty="0">
                          <a:effectLst/>
                          <a:latin typeface="Times New Roman" panose="02020603050405020304" pitchFamily="18" charset="0"/>
                          <a:cs typeface="Times New Roman" panose="02020603050405020304" pitchFamily="18" charset="0"/>
                        </a:rPr>
                        <a:t>th</a:t>
                      </a:r>
                      <a:r>
                        <a:rPr lang="en-GB" sz="700" dirty="0">
                          <a:effectLst/>
                          <a:latin typeface="Times New Roman" panose="02020603050405020304" pitchFamily="18" charset="0"/>
                          <a:cs typeface="Times New Roman" panose="02020603050405020304" pitchFamily="18" charset="0"/>
                        </a:rPr>
                        <a:t> Avenue lane,</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London, UK</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hlinkClick r:id="rId2"/>
                        </a:rPr>
                        <a:t>Gloriapritchett123@email.com</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06854993254</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Personal statement</a:t>
                      </a: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To work in a well established organization where I can get the opportunity of growth and development and continuous learning through which I can learn and develop my personal and professional self. I am looking forward to improve the skills and competencies that can support me in performing the roles and responsibilities that will be assigned in the organization. I want to grow  my career in an organization where I can focus on attracting more opportunities which can bring various advantages to me in future.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Interest</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Multilingual skills, ability to work with others with good interpersonal skills through which effective team performance can be delivered. To work in an international organisation through which I can deal with more international clients and get exposure to international marketplace and make use of my bilingual skills that can </a:t>
                      </a:r>
                      <a:r>
                        <a:rPr lang="en-GB" sz="700" dirty="0" err="1">
                          <a:effectLst/>
                          <a:latin typeface="Times New Roman" panose="02020603050405020304" pitchFamily="18" charset="0"/>
                          <a:cs typeface="Times New Roman" panose="02020603050405020304" pitchFamily="18" charset="0"/>
                        </a:rPr>
                        <a:t>bing</a:t>
                      </a:r>
                      <a:r>
                        <a:rPr lang="en-GB" sz="700" dirty="0">
                          <a:effectLst/>
                          <a:latin typeface="Times New Roman" panose="02020603050405020304" pitchFamily="18" charset="0"/>
                          <a:cs typeface="Times New Roman" panose="02020603050405020304" pitchFamily="18" charset="0"/>
                        </a:rPr>
                        <a:t> various advantages to the organization.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Skills</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Team working skills</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Interpersonal skills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Communication skills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Time management skills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Problem solving ability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Project management</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Language</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English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German</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French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Qualification</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Bachelors of Business Administration from University of London, London, United Kingdom.</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Masters in Business Administration in supply chain and operations management from  Imperial College, London, United Kingdom.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Test DSH Certificate for German language from Goethe-Institute London,  United Kingdom.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Diploma in French from Alliance </a:t>
                      </a:r>
                      <a:r>
                        <a:rPr lang="en-GB" sz="700" dirty="0" err="1">
                          <a:effectLst/>
                          <a:latin typeface="Times New Roman" panose="02020603050405020304" pitchFamily="18" charset="0"/>
                          <a:cs typeface="Times New Roman" panose="02020603050405020304" pitchFamily="18" charset="0"/>
                        </a:rPr>
                        <a:t>Francaise</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Work experience</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Apprenticeship for 6 months in Tesco from January, 2016 to June, 2016 (In this program, I was able to gather understanding of the operation that are performed under supply chain management department of an organization. This Apprenticeship was helpful in developing skills that can be followed for meeting customer targets and corporate goals).</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Warehouse assistant at Walmart for 1 year from August, 2016 to July, 2017 (As a Waterhouse Assistant in Walmart, I have to focus on managing the stock and manage financial resources has have been used for maintaining the stock of company).</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Office assistant manager at eBay for 2 year from August, 2017 to July, 2019 (In this job role, I have to manage logistics management of different sites and also focus on developing a deep understanding of strategies that can be helpful in meeting customer demand and satisfaction level).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Associate sourcing manager at Lands End from July, 2019 to present (In this job role, I have to manage the product development process, primary interface for design group, manage overall cost , negotiate pricing, increases profits , verify data documented with internal software systems, leverage multiple database and streamline data that can be used for global product team)</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u="sng" dirty="0">
                          <a:effectLst/>
                          <a:latin typeface="Times New Roman" panose="02020603050405020304" pitchFamily="18" charset="0"/>
                          <a:cs typeface="Times New Roman" panose="02020603050405020304" pitchFamily="18" charset="0"/>
                        </a:rPr>
                        <a:t>Additional</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Business management intern at 124 company, Manchester, UK</a:t>
                      </a:r>
                      <a:endParaRPr lang="en-US" sz="7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8589" marR="8589" marT="8589" marB="8589"/>
                </a:tc>
                <a:extLst>
                  <a:ext uri="{0D108BD9-81ED-4DB2-BD59-A6C34878D82A}">
                    <a16:rowId xmlns:a16="http://schemas.microsoft.com/office/drawing/2014/main" val="3051043177"/>
                  </a:ext>
                </a:extLst>
              </a:tr>
            </a:tbl>
          </a:graphicData>
        </a:graphic>
      </p:graphicFrame>
    </p:spTree>
    <p:extLst>
      <p:ext uri="{BB962C8B-B14F-4D97-AF65-F5344CB8AC3E}">
        <p14:creationId xmlns:p14="http://schemas.microsoft.com/office/powerpoint/2010/main" val="3516197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u="sng" dirty="0">
                <a:solidFill>
                  <a:schemeClr val="tx1"/>
                </a:solidFill>
                <a:latin typeface="Times New Roman" panose="02020603050405020304" pitchFamily="18" charset="0"/>
                <a:cs typeface="Times New Roman" panose="02020603050405020304" pitchFamily="18" charset="0"/>
              </a:rPr>
              <a:t>Cover letter</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GB" sz="1800" dirty="0">
                <a:latin typeface="Times New Roman" panose="02020603050405020304" pitchFamily="18" charset="0"/>
                <a:cs typeface="Times New Roman" panose="02020603050405020304" pitchFamily="18" charset="0"/>
              </a:rPr>
              <a:t>A cover letter is a document which is attached with job application that can be used for introducing personal self. This document is helpful in expressing the interest in front of companies though which the interest in job opening or vacancy in the organization can be reflected. </a:t>
            </a:r>
          </a:p>
          <a:p>
            <a:pPr algn="just"/>
            <a:r>
              <a:rPr lang="en-GB" sz="1800" dirty="0">
                <a:latin typeface="Times New Roman" panose="02020603050405020304" pitchFamily="18" charset="0"/>
                <a:cs typeface="Times New Roman" panose="02020603050405020304" pitchFamily="18" charset="0"/>
              </a:rPr>
              <a:t>A cover letter is given with CV which is helpful in defining skills and experience and details which must be shared to the company. </a:t>
            </a:r>
          </a:p>
          <a:p>
            <a:pPr algn="just"/>
            <a:r>
              <a:rPr lang="en-GB" sz="1800" dirty="0">
                <a:latin typeface="Times New Roman" panose="02020603050405020304" pitchFamily="18" charset="0"/>
                <a:cs typeface="Times New Roman" panose="02020603050405020304" pitchFamily="18" charset="0"/>
              </a:rPr>
              <a:t>A cover letter is the personal introduction that can be helpful in building interest of companies through which they can look forwards to candidate and look for other specification which can meet the requirements of roles and responsibilities that can meet vacant job roles and responsibilities. </a:t>
            </a:r>
            <a:endParaRPr lang="en-US" sz="1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74761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24753996"/>
              </p:ext>
            </p:extLst>
          </p:nvPr>
        </p:nvGraphicFramePr>
        <p:xfrm>
          <a:off x="1672045" y="548640"/>
          <a:ext cx="8987245" cy="6221625"/>
        </p:xfrm>
        <a:graphic>
          <a:graphicData uri="http://schemas.openxmlformats.org/drawingml/2006/table">
            <a:tbl>
              <a:tblPr>
                <a:tableStyleId>{5C22544A-7EE6-4342-B048-85BDC9FD1C3A}</a:tableStyleId>
              </a:tblPr>
              <a:tblGrid>
                <a:gridCol w="8987245">
                  <a:extLst>
                    <a:ext uri="{9D8B030D-6E8A-4147-A177-3AD203B41FA5}">
                      <a16:colId xmlns:a16="http://schemas.microsoft.com/office/drawing/2014/main" val="2888030745"/>
                    </a:ext>
                  </a:extLst>
                </a:gridCol>
              </a:tblGrid>
              <a:tr h="6221625">
                <a:tc>
                  <a:txBody>
                    <a:bodyPr/>
                    <a:lstStyle/>
                    <a:p>
                      <a:pPr marL="0" marR="0" algn="ctr">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COVER LETTER </a:t>
                      </a:r>
                      <a:endParaRPr lang="en-US" sz="70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Gloria Pritchett </a:t>
                      </a:r>
                      <a:endParaRPr lang="en-US" sz="70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10 B, 6</a:t>
                      </a:r>
                      <a:r>
                        <a:rPr lang="en-GB" sz="700" baseline="30000" dirty="0">
                          <a:effectLst/>
                          <a:latin typeface="Times New Roman" panose="02020603050405020304" pitchFamily="18" charset="0"/>
                          <a:cs typeface="Times New Roman" panose="02020603050405020304" pitchFamily="18" charset="0"/>
                        </a:rPr>
                        <a:t>th</a:t>
                      </a:r>
                      <a:r>
                        <a:rPr lang="en-GB" sz="700" dirty="0">
                          <a:effectLst/>
                          <a:latin typeface="Times New Roman" panose="02020603050405020304" pitchFamily="18" charset="0"/>
                          <a:cs typeface="Times New Roman" panose="02020603050405020304" pitchFamily="18" charset="0"/>
                        </a:rPr>
                        <a:t> Avenue lane,</a:t>
                      </a:r>
                      <a:endParaRPr lang="en-US" sz="70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London, UK</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06854993254                                                                                                                                                                                                                                                                                                                                    </a:t>
                      </a:r>
                      <a:r>
                        <a:rPr lang="en-GB" sz="700" u="sng" dirty="0">
                          <a:effectLst/>
                          <a:latin typeface="Times New Roman" panose="02020603050405020304" pitchFamily="18" charset="0"/>
                          <a:cs typeface="Times New Roman" panose="02020603050405020304" pitchFamily="18" charset="0"/>
                          <a:hlinkClick r:id="rId2"/>
                        </a:rPr>
                        <a:t>Gloriapritchett123@email.com</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28 February, 2022,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Phil </a:t>
                      </a:r>
                      <a:r>
                        <a:rPr lang="en-GB" sz="700" dirty="0" err="1">
                          <a:effectLst/>
                          <a:latin typeface="Times New Roman" panose="02020603050405020304" pitchFamily="18" charset="0"/>
                          <a:cs typeface="Times New Roman" panose="02020603050405020304" pitchFamily="18" charset="0"/>
                        </a:rPr>
                        <a:t>Dunphy</a:t>
                      </a: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Human Resource Manager</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Next Plc, UK</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Dear Mr. </a:t>
                      </a:r>
                      <a:r>
                        <a:rPr lang="en-GB" sz="700" dirty="0" err="1">
                          <a:effectLst/>
                          <a:latin typeface="Times New Roman" panose="02020603050405020304" pitchFamily="18" charset="0"/>
                          <a:cs typeface="Times New Roman" panose="02020603050405020304" pitchFamily="18" charset="0"/>
                        </a:rPr>
                        <a:t>Dunphy</a:t>
                      </a: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I am looking forward to apply for the vacant job position of Logistics Manager in your organization. I am interested in the vacancy that has been posted on your website and for that I am attaching my resume for your consideration  to review my academic and professional career that can be considered for the job opening at your organisation. I listed out my skills, competencies, academic career and work experience in my CV which will reflect my past experience and professional self. My skills and work experience has supported me in gaining knowledge throughout the career and that is the perfect match for the job vacancy in your organization where I can support in enhancing the organisational efficiency and meet targets in more constructive manner which will enhance the organizational productivity.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You need a candidate with specific skill set and requirements:</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To share knowledge, supervision and expertise regularly through which employee performance can be enhanced and they can meet performance standards.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To provide guidance and training through which employees skills and competencies can be developed which will be helpful in making effective use of technology in day to day activities.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Have good command on communication, supervision and organizing skills.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Must be flexible and adaptive through which effective performance can be ensured.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Must have deep knowledge and understanding of software and tools which can help in managing logistics work.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Must have effective management and leadership skill through which targets can be achieved.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Must be able to clearly maintain and record data through which the company can focus on smooth flow of operations.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Must be able to effectively communicate with employees and ensure effective targets are met within deadlines with strong time management skills.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My qualification are appropriate for this job position:</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As I have been already working in this domain, I have deep knowledge and understanding of roles and responsibilities that needs to be fulfilled and for that I will be giving my best to the organization through which organizational objectives can be met.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 have understanding of project management and this will be helpful in meeting the demands of projects and plans through which I can meet targets.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 have good common on English which is my native language, French and German as well which will b an asset for organization as this can support us in getting more exposure to international companies and in global marketplace where more valuable transactions can be made.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 have done my masters degree in supply chain management which has been the medium of gaining knowledge of tasks and activities that can be performed for meeting targets and for enhancing organizational effectiveness.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 have been working in this domain since 2016 and throughout the period I have gained various skills, competences and knowledge through which I can become a valuable element for the company. </a:t>
                      </a:r>
                      <a:endParaRPr lang="en-US" sz="7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700" dirty="0">
                          <a:effectLst/>
                          <a:latin typeface="Times New Roman" panose="02020603050405020304" pitchFamily="18" charset="0"/>
                          <a:cs typeface="Times New Roman" panose="02020603050405020304" pitchFamily="18" charset="0"/>
                        </a:rPr>
                        <a:t>I have knowledge of using internal software systems and databases through which I can streamline the operation's and data of company at domestic and global level through which customer demands and corporate goals can be met.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I am feeling thankful for your time to review my application as well as credentials and for considering me for the position.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Sincerely, </a:t>
                      </a:r>
                      <a:endParaRPr lang="en-US" sz="7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700" dirty="0">
                          <a:effectLst/>
                          <a:latin typeface="Times New Roman" panose="02020603050405020304" pitchFamily="18" charset="0"/>
                          <a:cs typeface="Times New Roman" panose="02020603050405020304" pitchFamily="18" charset="0"/>
                        </a:rPr>
                        <a:t>Gloria Pritchett </a:t>
                      </a:r>
                      <a:endParaRPr lang="en-US" sz="7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8175" marR="8175" marT="8175" marB="8175"/>
                </a:tc>
                <a:extLst>
                  <a:ext uri="{0D108BD9-81ED-4DB2-BD59-A6C34878D82A}">
                    <a16:rowId xmlns:a16="http://schemas.microsoft.com/office/drawing/2014/main" val="885939283"/>
                  </a:ext>
                </a:extLst>
              </a:tr>
            </a:tbl>
          </a:graphicData>
        </a:graphic>
      </p:graphicFrame>
    </p:spTree>
    <p:extLst>
      <p:ext uri="{BB962C8B-B14F-4D97-AF65-F5344CB8AC3E}">
        <p14:creationId xmlns:p14="http://schemas.microsoft.com/office/powerpoint/2010/main" val="1885792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u="sng" dirty="0">
                <a:solidFill>
                  <a:schemeClr val="tx1"/>
                </a:solidFill>
                <a:latin typeface="Times New Roman" panose="02020603050405020304" pitchFamily="18" charset="0"/>
                <a:cs typeface="Times New Roman" panose="02020603050405020304" pitchFamily="18" charset="0"/>
              </a:rPr>
              <a:t>Job advertisement</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pPr algn="just"/>
            <a:r>
              <a:rPr lang="en-GB" sz="1900" dirty="0">
                <a:latin typeface="Times New Roman" panose="02020603050405020304" pitchFamily="18" charset="0"/>
                <a:cs typeface="Times New Roman" panose="02020603050405020304" pitchFamily="18" charset="0"/>
              </a:rPr>
              <a:t>Job advertisement is an announcement of vacancy or the medium of informing people that a certain job position is available. </a:t>
            </a:r>
          </a:p>
          <a:p>
            <a:pPr algn="just"/>
            <a:r>
              <a:rPr lang="en-GB" sz="1900" dirty="0">
                <a:latin typeface="Times New Roman" panose="02020603050405020304" pitchFamily="18" charset="0"/>
                <a:cs typeface="Times New Roman" panose="02020603050405020304" pitchFamily="18" charset="0"/>
              </a:rPr>
              <a:t>A job advertisement is the medium of promoting the available vacancy in the organization and it defines the roles and responsibilities that must be met by the candidates. </a:t>
            </a:r>
          </a:p>
          <a:p>
            <a:pPr algn="just"/>
            <a:r>
              <a:rPr lang="en-GB" sz="1900" dirty="0">
                <a:latin typeface="Times New Roman" panose="02020603050405020304" pitchFamily="18" charset="0"/>
                <a:cs typeface="Times New Roman" panose="02020603050405020304" pitchFamily="18" charset="0"/>
              </a:rPr>
              <a:t>In job advertisement, the company states the task and duties that needs to be performed by a candidates and this help candidates in matching their skill set and competencies before applying to the vacant job role in the company. </a:t>
            </a:r>
          </a:p>
          <a:p>
            <a:pPr algn="just"/>
            <a:r>
              <a:rPr lang="en-GB" sz="1900" dirty="0">
                <a:latin typeface="Times New Roman" panose="02020603050405020304" pitchFamily="18" charset="0"/>
                <a:cs typeface="Times New Roman" panose="02020603050405020304" pitchFamily="18" charset="0"/>
              </a:rPr>
              <a:t>A concise summary of job, expectation from position and other pertaining information is shared in a job advertisement. </a:t>
            </a:r>
            <a:endParaRPr lang="en-US" sz="19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89858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36692068"/>
              </p:ext>
            </p:extLst>
          </p:nvPr>
        </p:nvGraphicFramePr>
        <p:xfrm>
          <a:off x="1541418" y="744582"/>
          <a:ext cx="9575074" cy="5630091"/>
        </p:xfrm>
        <a:graphic>
          <a:graphicData uri="http://schemas.openxmlformats.org/drawingml/2006/table">
            <a:tbl>
              <a:tblPr>
                <a:tableStyleId>{5C22544A-7EE6-4342-B048-85BDC9FD1C3A}</a:tableStyleId>
              </a:tblPr>
              <a:tblGrid>
                <a:gridCol w="9575074">
                  <a:extLst>
                    <a:ext uri="{9D8B030D-6E8A-4147-A177-3AD203B41FA5}">
                      <a16:colId xmlns:a16="http://schemas.microsoft.com/office/drawing/2014/main" val="2599062518"/>
                    </a:ext>
                  </a:extLst>
                </a:gridCol>
              </a:tblGrid>
              <a:tr h="5630091">
                <a:tc>
                  <a:txBody>
                    <a:bodyPr/>
                    <a:lstStyle/>
                    <a:p>
                      <a:pPr marL="0" marR="0" algn="ctr">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JOB ADVERTISEMENT</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 are HIRING!!!</a:t>
                      </a:r>
                      <a:endParaRPr lang="en-US" sz="1400" b="1" i="1"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u="sng" dirty="0">
                          <a:effectLst/>
                          <a:latin typeface="Times New Roman" panose="02020603050405020304" pitchFamily="18" charset="0"/>
                          <a:cs typeface="Times New Roman" panose="02020603050405020304" pitchFamily="18" charset="0"/>
                        </a:rPr>
                        <a:t>Supply Chain Manager</a:t>
                      </a:r>
                      <a:r>
                        <a:rPr lang="en-GB" sz="1400" dirty="0">
                          <a:effectLst/>
                          <a:latin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This is an opportunity for the candidates who have been working in the preferred domain and are looking forward to work on their career in supply chain management with our company. The vacancy is for full time office job where the candidate can get opportunity to become a part of NEXT Plc, a global fashion brand.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As a Supply Chain Manager, the candidate will be responsible to work for 5 days a week where they will be offered a required training at the time of joining through which they can understand the roles and responsibility of Next Plc and ensure effective performance standards and corporate goals are met. The last data to apply for the vacant job role is 15</a:t>
                      </a:r>
                      <a:r>
                        <a:rPr lang="en-GB" sz="1400" baseline="30000" dirty="0">
                          <a:effectLst/>
                          <a:latin typeface="Times New Roman" panose="02020603050405020304" pitchFamily="18" charset="0"/>
                          <a:cs typeface="Times New Roman" panose="02020603050405020304" pitchFamily="18" charset="0"/>
                        </a:rPr>
                        <a:t>th</a:t>
                      </a:r>
                      <a:r>
                        <a:rPr lang="en-GB" sz="1400" dirty="0">
                          <a:effectLst/>
                          <a:latin typeface="Times New Roman" panose="02020603050405020304" pitchFamily="18" charset="0"/>
                          <a:cs typeface="Times New Roman" panose="02020603050405020304" pitchFamily="18" charset="0"/>
                        </a:rPr>
                        <a:t> of March, 2022.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Pay and benefits </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The selected candidate will be offered salary of £2000 per month. </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The candidate is entitled to take 24 days leaves annually.  </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The candidate will be offer health and medical insurances.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Contact us at </a:t>
                      </a:r>
                      <a:endParaRPr lang="en-US" sz="14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All interested candidates can get in contact for the vacant job role by our website and by dropping their CV at our venture.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3666" marR="23666" marT="23666" marB="23666"/>
                </a:tc>
                <a:extLst>
                  <a:ext uri="{0D108BD9-81ED-4DB2-BD59-A6C34878D82A}">
                    <a16:rowId xmlns:a16="http://schemas.microsoft.com/office/drawing/2014/main" val="921784759"/>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302309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emplate>TM16401375[[fn=Madison]]</Template>
  <TotalTime>11</TotalTime>
  <Words>1640</Words>
  <Application>Microsoft Office PowerPoint</Application>
  <PresentationFormat>Widescreen</PresentationFormat>
  <Paragraphs>96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MS Shell Dlg 2</vt:lpstr>
      <vt:lpstr>Times New Roman</vt:lpstr>
      <vt:lpstr>Wingdings</vt:lpstr>
      <vt:lpstr>Wingdings 3</vt:lpstr>
      <vt:lpstr>Madison</vt:lpstr>
      <vt:lpstr>PROFESSIONAL AND CAREER DEVELOPMENT </vt:lpstr>
      <vt:lpstr>Curriculum Vitae (CV)</vt:lpstr>
      <vt:lpstr>PowerPoint Presentation</vt:lpstr>
      <vt:lpstr>Cover letter</vt:lpstr>
      <vt:lpstr>PowerPoint Presentation</vt:lpstr>
      <vt:lpstr>Job advertisement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AND CAREER DEVELOPMENT</dc:title>
  <dc:creator>user</dc:creator>
  <cp:lastModifiedBy>Madalina Marinache</cp:lastModifiedBy>
  <cp:revision>37</cp:revision>
  <dcterms:created xsi:type="dcterms:W3CDTF">2022-02-28T12:32:58Z</dcterms:created>
  <dcterms:modified xsi:type="dcterms:W3CDTF">2022-02-28T21:13:50Z</dcterms:modified>
</cp:coreProperties>
</file>