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94" autoAdjust="0"/>
    <p:restoredTop sz="94694"/>
  </p:normalViewPr>
  <p:slideViewPr>
    <p:cSldViewPr snapToGrid="0">
      <p:cViewPr varScale="1">
        <p:scale>
          <a:sx n="109" d="100"/>
          <a:sy n="109" d="100"/>
        </p:scale>
        <p:origin x="55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ola Bijlhout" userId="2e8b8854-a455-4f26-8cd7-7421d1b20241" providerId="ADAL" clId="{310D3607-64DD-4532-989B-0B808BC54B7C}"/>
    <pc:docChg chg="delSld">
      <pc:chgData name="Diola Bijlhout" userId="2e8b8854-a455-4f26-8cd7-7421d1b20241" providerId="ADAL" clId="{310D3607-64DD-4532-989B-0B808BC54B7C}" dt="2024-06-11T15:19:59.906" v="0" actId="47"/>
      <pc:docMkLst>
        <pc:docMk/>
      </pc:docMkLst>
      <pc:sldChg chg="del">
        <pc:chgData name="Diola Bijlhout" userId="2e8b8854-a455-4f26-8cd7-7421d1b20241" providerId="ADAL" clId="{310D3607-64DD-4532-989B-0B808BC54B7C}" dt="2024-06-11T15:19:59.906" v="0" actId="47"/>
        <pc:sldMkLst>
          <pc:docMk/>
          <pc:sldMk cId="3861537393" sldId="25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15D-22D9-B479-3450-A4824C9EC4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023193-1D24-2766-CEFE-34FF478F3B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1F72C5-E135-BBA9-FBDA-47FFA87035CE}"/>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5" name="Footer Placeholder 4">
            <a:extLst>
              <a:ext uri="{FF2B5EF4-FFF2-40B4-BE49-F238E27FC236}">
                <a16:creationId xmlns:a16="http://schemas.microsoft.com/office/drawing/2014/main" id="{75C96048-DCCE-CB9D-5F97-B5741F3915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54BAC-A581-3AD8-8459-103B872E2A4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9106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6F47A-A6D8-A199-ADB0-BC8857EE7C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628DE1-E756-795B-0CCA-CB4FCC0D2B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0A56EF-AD45-F6AE-D689-B65A8897B629}"/>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5" name="Footer Placeholder 4">
            <a:extLst>
              <a:ext uri="{FF2B5EF4-FFF2-40B4-BE49-F238E27FC236}">
                <a16:creationId xmlns:a16="http://schemas.microsoft.com/office/drawing/2014/main" id="{58D814D2-2F89-3929-07D8-830A15C61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BE4CC8-60E6-0B8A-B009-D87728D6246A}"/>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4584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129ED-84C9-E0A1-EFD2-1FD4CA5EBB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F62F0C-785B-2C69-49B8-109A1C0B45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A68CE1-81F4-9165-4B74-B8485B4DA39A}"/>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5" name="Footer Placeholder 4">
            <a:extLst>
              <a:ext uri="{FF2B5EF4-FFF2-40B4-BE49-F238E27FC236}">
                <a16:creationId xmlns:a16="http://schemas.microsoft.com/office/drawing/2014/main" id="{F52CBBD4-005E-2AE3-EAEE-C2739B4A70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EAFD0-D4CB-C1C7-77CE-26A6FCF3621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12179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33BC-2834-28B4-3D73-3D99E14A9E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075AB2-D25D-D6B7-5228-C5FD5F6AD0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D4F456-E99A-BBB7-A3A0-94E71408DD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523F09-CEA1-F9A1-F13C-DED16569D56E}"/>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6" name="Footer Placeholder 5">
            <a:extLst>
              <a:ext uri="{FF2B5EF4-FFF2-40B4-BE49-F238E27FC236}">
                <a16:creationId xmlns:a16="http://schemas.microsoft.com/office/drawing/2014/main" id="{82B619C8-9D55-9320-608C-492B75BEC4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0F6F8-3966-E0E5-D010-3381B4B343C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568444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F1D9-8D39-46F9-2D69-199E1107F4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88C836-FDB4-2172-32C5-A96851D22F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77864F-0166-D3A3-B0D4-0129CE44D7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64D98C-5661-B3C3-EFCE-3B6EAB86B1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696DE6-EED7-5301-744E-E37A1AB65B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87164B-34D6-0963-408A-4599CD58CA60}"/>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8" name="Footer Placeholder 7">
            <a:extLst>
              <a:ext uri="{FF2B5EF4-FFF2-40B4-BE49-F238E27FC236}">
                <a16:creationId xmlns:a16="http://schemas.microsoft.com/office/drawing/2014/main" id="{9715BA19-CAE5-B676-C96D-835A530BBD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4B922C-6E99-8644-02C1-A7E4F02F6133}"/>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698347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F6FCD-3E68-908D-707B-3FDF6E0CD5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1B19C4-AB7C-2D6A-7690-6AC94F2FD317}"/>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4" name="Footer Placeholder 3">
            <a:extLst>
              <a:ext uri="{FF2B5EF4-FFF2-40B4-BE49-F238E27FC236}">
                <a16:creationId xmlns:a16="http://schemas.microsoft.com/office/drawing/2014/main" id="{6569996F-885D-55D1-BA1D-621872B58F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ECE83E-E234-7335-C84E-F9C569364A8F}"/>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286589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8370C-DCFD-270A-F74E-8B9C79998B77}"/>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3" name="Footer Placeholder 2">
            <a:extLst>
              <a:ext uri="{FF2B5EF4-FFF2-40B4-BE49-F238E27FC236}">
                <a16:creationId xmlns:a16="http://schemas.microsoft.com/office/drawing/2014/main" id="{E9C4F0E4-B611-2F72-6938-074D79FD9F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777A0D-6D0B-E8FF-2F82-C45627E47F7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2845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AD92-F540-05DD-57CF-40E25325A7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919168-AEB8-D29B-D8DB-1DC1D4366A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ED952B-90CC-48AF-9082-7D36C16938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0AF728-F0E1-ACD9-EDFD-6C69F2B5B98D}"/>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6" name="Footer Placeholder 5">
            <a:extLst>
              <a:ext uri="{FF2B5EF4-FFF2-40B4-BE49-F238E27FC236}">
                <a16:creationId xmlns:a16="http://schemas.microsoft.com/office/drawing/2014/main" id="{0F280554-B2AA-12C3-C235-255C4242E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64A075-B2A9-5427-8519-4813F0E7BCA8}"/>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9058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9D76-0C89-B1CD-F315-A32AF85073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2A956-B0C5-2B11-BA02-A599B78097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A1BCBA-2B4A-9268-4815-4D78EF8325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0E5F9D-5C0C-CD0D-9FAE-F67399AC41AE}"/>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6" name="Footer Placeholder 5">
            <a:extLst>
              <a:ext uri="{FF2B5EF4-FFF2-40B4-BE49-F238E27FC236}">
                <a16:creationId xmlns:a16="http://schemas.microsoft.com/office/drawing/2014/main" id="{85EA13A4-EB46-C53D-A6C1-B28C67ABF8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3ABB91-03BE-BE9C-A985-04E1B534B64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83492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2CDB0-9320-F587-E66B-64A5E3F7E7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2D8FEF-B7E6-6CC3-E705-779675041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59E41-6C34-9710-8456-4E31295D3A1A}"/>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5" name="Footer Placeholder 4">
            <a:extLst>
              <a:ext uri="{FF2B5EF4-FFF2-40B4-BE49-F238E27FC236}">
                <a16:creationId xmlns:a16="http://schemas.microsoft.com/office/drawing/2014/main" id="{764DE22D-1DA0-F0A7-7C4B-6BD01C051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BAAA3-14B3-1209-F253-4DCC5EE012E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79673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AA135F-3E44-8468-1AB2-A4386A45C1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1F2560-25BA-EDAA-3686-8847DB9815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6CC680-5CC9-53D6-CCA4-CC136E0FC75C}"/>
              </a:ext>
            </a:extLst>
          </p:cNvPr>
          <p:cNvSpPr>
            <a:spLocks noGrp="1"/>
          </p:cNvSpPr>
          <p:nvPr>
            <p:ph type="dt" sz="half" idx="10"/>
          </p:nvPr>
        </p:nvSpPr>
        <p:spPr/>
        <p:txBody>
          <a:bodyPr/>
          <a:lstStyle/>
          <a:p>
            <a:fld id="{10C1A956-7B69-45D1-8076-6E36C7B17A4C}" type="datetimeFigureOut">
              <a:rPr lang="en-GB" smtClean="0"/>
              <a:t>08/03/2026</a:t>
            </a:fld>
            <a:endParaRPr lang="en-GB"/>
          </a:p>
        </p:txBody>
      </p:sp>
      <p:sp>
        <p:nvSpPr>
          <p:cNvPr id="5" name="Footer Placeholder 4">
            <a:extLst>
              <a:ext uri="{FF2B5EF4-FFF2-40B4-BE49-F238E27FC236}">
                <a16:creationId xmlns:a16="http://schemas.microsoft.com/office/drawing/2014/main" id="{0A18F01F-76D1-16EF-9878-581C8C993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DC2AB-1C35-84F8-5871-00C8CE2661B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0241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2F37F5-10F8-A925-95D2-39D586BCAE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FFB11-3065-C7C8-1EFE-90FE02C786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1D9883-5E57-320A-AA78-9F78D301BE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C1A956-7B69-45D1-8076-6E36C7B17A4C}" type="datetimeFigureOut">
              <a:rPr lang="en-GB" smtClean="0"/>
              <a:t>08/03/2026</a:t>
            </a:fld>
            <a:endParaRPr lang="en-GB"/>
          </a:p>
        </p:txBody>
      </p:sp>
      <p:sp>
        <p:nvSpPr>
          <p:cNvPr id="5" name="Footer Placeholder 4">
            <a:extLst>
              <a:ext uri="{FF2B5EF4-FFF2-40B4-BE49-F238E27FC236}">
                <a16:creationId xmlns:a16="http://schemas.microsoft.com/office/drawing/2014/main" id="{25B1FF20-34AB-4D03-133F-7947EBE0B6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EF892F-4140-B1E8-70E1-48506F8DAD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8F53BF-6FF8-4BE1-A5A3-AEFD74C02EFD}" type="slidenum">
              <a:rPr lang="en-GB" smtClean="0"/>
              <a:t>‹#›</a:t>
            </a:fld>
            <a:endParaRPr lang="en-GB"/>
          </a:p>
        </p:txBody>
      </p:sp>
    </p:spTree>
    <p:extLst>
      <p:ext uri="{BB962C8B-B14F-4D97-AF65-F5344CB8AC3E}">
        <p14:creationId xmlns:p14="http://schemas.microsoft.com/office/powerpoint/2010/main" val="1764338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hyperlink" Target="mailto:2505873@student.uwtsd.ac.uk"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B48455-E38C-DB1C-3D58-2E8F06DFB7F9}"/>
              </a:ext>
            </a:extLst>
          </p:cNvPr>
          <p:cNvSpPr/>
          <p:nvPr/>
        </p:nvSpPr>
        <p:spPr>
          <a:xfrm>
            <a:off x="0" y="62865"/>
            <a:ext cx="12192000" cy="6858000"/>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 name="TextBox 2">
            <a:extLst>
              <a:ext uri="{FF2B5EF4-FFF2-40B4-BE49-F238E27FC236}">
                <a16:creationId xmlns:a16="http://schemas.microsoft.com/office/drawing/2014/main" id="{0312A49A-2D79-F21F-57FB-735F3F006BD1}"/>
              </a:ext>
            </a:extLst>
          </p:cNvPr>
          <p:cNvSpPr txBox="1"/>
          <p:nvPr/>
        </p:nvSpPr>
        <p:spPr>
          <a:xfrm>
            <a:off x="0" y="0"/>
            <a:ext cx="12192000" cy="1354217"/>
          </a:xfrm>
          <a:prstGeom prst="rect">
            <a:avLst/>
          </a:prstGeom>
          <a:solidFill>
            <a:schemeClr val="tx2">
              <a:lumMod val="10000"/>
              <a:lumOff val="90000"/>
            </a:schemeClr>
          </a:solidFill>
        </p:spPr>
        <p:txBody>
          <a:bodyPr wrap="square" rtlCol="0">
            <a:spAutoFit/>
          </a:bodyPr>
          <a:lstStyle/>
          <a:p>
            <a:pPr algn="ctr"/>
            <a:r>
              <a:rPr lang="en-GB" sz="2000" b="1" dirty="0">
                <a:latin typeface="ADLaM Display" panose="02010000000000000000" pitchFamily="2" charset="0"/>
                <a:ea typeface="ADLaM Display" panose="02010000000000000000" pitchFamily="2" charset="0"/>
                <a:cs typeface="ADLaM Display" panose="02010000000000000000" pitchFamily="2" charset="0"/>
              </a:rPr>
              <a:t>An Investigation Tuberculosis Control in High-Risk Urban Communities in the UK: A Systematic Review</a:t>
            </a:r>
          </a:p>
          <a:p>
            <a:r>
              <a:rPr lang="en-IN" sz="1050" b="1" dirty="0"/>
              <a:t>Student name:  </a:t>
            </a:r>
            <a:r>
              <a:rPr lang="en-IN" sz="1050" b="1" dirty="0" err="1"/>
              <a:t>Keshaben</a:t>
            </a:r>
            <a:r>
              <a:rPr lang="en-IN" sz="1050" b="1" dirty="0"/>
              <a:t> </a:t>
            </a:r>
            <a:r>
              <a:rPr lang="en-IN" sz="1050" b="1" dirty="0" err="1"/>
              <a:t>Jayeshbhai</a:t>
            </a:r>
            <a:r>
              <a:rPr lang="en-IN" sz="1050" b="1" dirty="0"/>
              <a:t> </a:t>
            </a:r>
            <a:r>
              <a:rPr lang="en-IN" sz="1050" b="1" dirty="0" err="1"/>
              <a:t>Khanpara</a:t>
            </a:r>
            <a:r>
              <a:rPr lang="en-IN" sz="1050" b="1" dirty="0"/>
              <a:t>  | Student ID :   2505873                                                                                                                                Department : </a:t>
            </a:r>
            <a:r>
              <a:rPr lang="en-US" sz="1050" b="1" dirty="0"/>
              <a:t>MSc in public health and social care in practice</a:t>
            </a:r>
            <a:endParaRPr lang="en-IN" sz="1050" dirty="0"/>
          </a:p>
          <a:p>
            <a:r>
              <a:rPr lang="en-IN" sz="1050" dirty="0"/>
              <a:t> </a:t>
            </a:r>
          </a:p>
          <a:p>
            <a:r>
              <a:rPr lang="en-IN" sz="1050" b="1" dirty="0"/>
              <a:t>Student e-mail address : </a:t>
            </a:r>
            <a:r>
              <a:rPr lang="en-IN" sz="1050" b="1" dirty="0">
                <a:hlinkClick r:id="rId2"/>
              </a:rPr>
              <a:t>2505873@student.uwtsd.ac.uk</a:t>
            </a:r>
            <a:r>
              <a:rPr lang="en-IN" sz="1050" b="1" dirty="0"/>
              <a:t>                                                                                                                                                                Name of supervisor:  Shaila Hussain</a:t>
            </a:r>
            <a:endParaRPr lang="en-IN" sz="1050" dirty="0"/>
          </a:p>
          <a:p>
            <a:endParaRPr lang="en-IN" sz="1050" b="1" dirty="0"/>
          </a:p>
        </p:txBody>
      </p:sp>
      <p:sp>
        <p:nvSpPr>
          <p:cNvPr id="7" name="Rectangle 6">
            <a:extLst>
              <a:ext uri="{FF2B5EF4-FFF2-40B4-BE49-F238E27FC236}">
                <a16:creationId xmlns:a16="http://schemas.microsoft.com/office/drawing/2014/main" id="{A1C14C7D-C2A0-B0EB-6CBF-7E060AB7667C}"/>
              </a:ext>
            </a:extLst>
          </p:cNvPr>
          <p:cNvSpPr/>
          <p:nvPr/>
        </p:nvSpPr>
        <p:spPr>
          <a:xfrm>
            <a:off x="196646" y="1583214"/>
            <a:ext cx="3840728" cy="218620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marL="171450" indent="-171450" algn="just">
              <a:buFont typeface="Arial" panose="020B0604020202020204" pitchFamily="34" charset="0"/>
              <a:buChar char="•"/>
            </a:pPr>
            <a:r>
              <a:rPr lang="en-US" sz="720" dirty="0"/>
              <a:t>In England, 2024 recorded 5,490 tuberculosis (TB) notifications, 13.6% higher than the previous year, and the incidence rate of the disease increased by 0.1, from 8.3 to 9.4 per 100,000, just short of the World Health Organization's determination of low incidence of 10 per 100,000 (GOV.UK, 2025).</a:t>
            </a:r>
          </a:p>
          <a:p>
            <a:pPr marL="171450" indent="-171450" algn="just">
              <a:buFont typeface="Arial" panose="020B0604020202020204" pitchFamily="34" charset="0"/>
              <a:buChar char="•"/>
            </a:pPr>
            <a:r>
              <a:rPr lang="en-US" sz="720" dirty="0"/>
              <a:t> The highest rate of 20.6 per 100,000 was in London followed by other urban areas like in West Midlands 11.5 per 100,000. Big cities are sites of the concentration of TB because of large population, high mobility, and social underprivileged areas (Derby City Council, 2026). The number of people born outside the UK contributed to about 82 percent of notifications, and those born in the UK also rose in significant numbers, unlike the years of relative stagnation. </a:t>
            </a:r>
          </a:p>
          <a:p>
            <a:pPr marL="171450" indent="-171450" algn="just">
              <a:buFont typeface="Arial" panose="020B0604020202020204" pitchFamily="34" charset="0"/>
              <a:buChar char="•"/>
            </a:pPr>
            <a:r>
              <a:rPr lang="en-US" sz="720" dirty="0"/>
              <a:t>In the most deprived 10% of England, the rate of notification was 17.5 per 100,000, which is more than five times the minimum (3.3 per 100,000) (GOV.UK, 2025b). Social risk factors such as homelessness and drug abuse are chronic causes especially among the urban population (Walker et al., 2022; MacPherson et al., 2024). </a:t>
            </a:r>
          </a:p>
          <a:p>
            <a:pPr marL="171450" indent="-171450" algn="just">
              <a:buFont typeface="Arial" panose="020B0604020202020204" pitchFamily="34" charset="0"/>
              <a:buChar char="•"/>
            </a:pPr>
            <a:r>
              <a:rPr lang="en-US" sz="720" dirty="0"/>
              <a:t>These statistics demonstrate that despite the fact that the UK is still listed as a low incidence country, the prevalence of TB in the cities is on the increase and it is not evenly distributed among the socio-economic classes (Saleem, Karimi and Ehsan, 2023; Peer, Schwartz and Green, 2023).</a:t>
            </a:r>
            <a:endParaRPr lang="en-IN" sz="720" dirty="0"/>
          </a:p>
        </p:txBody>
      </p:sp>
      <p:sp>
        <p:nvSpPr>
          <p:cNvPr id="10" name="Rectangle 9">
            <a:extLst>
              <a:ext uri="{FF2B5EF4-FFF2-40B4-BE49-F238E27FC236}">
                <a16:creationId xmlns:a16="http://schemas.microsoft.com/office/drawing/2014/main" id="{54E78417-4DAE-796A-019A-04ABCAF47BA4}"/>
              </a:ext>
            </a:extLst>
          </p:cNvPr>
          <p:cNvSpPr/>
          <p:nvPr/>
        </p:nvSpPr>
        <p:spPr>
          <a:xfrm>
            <a:off x="196646" y="1298991"/>
            <a:ext cx="3824748" cy="228205"/>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9" name="TextBox 8">
            <a:extLst>
              <a:ext uri="{FF2B5EF4-FFF2-40B4-BE49-F238E27FC236}">
                <a16:creationId xmlns:a16="http://schemas.microsoft.com/office/drawing/2014/main" id="{8F92AF11-F7C8-1FF1-7928-10097B8EFC96}"/>
              </a:ext>
            </a:extLst>
          </p:cNvPr>
          <p:cNvSpPr txBox="1"/>
          <p:nvPr/>
        </p:nvSpPr>
        <p:spPr>
          <a:xfrm>
            <a:off x="-387141" y="1258691"/>
            <a:ext cx="4621161" cy="276999"/>
          </a:xfrm>
          <a:prstGeom prst="rect">
            <a:avLst/>
          </a:prstGeom>
          <a:noFill/>
        </p:spPr>
        <p:txBody>
          <a:bodyPr wrap="square" rtlCol="0">
            <a:spAutoFit/>
          </a:bodyPr>
          <a:lstStyle/>
          <a:p>
            <a:pPr algn="ctr"/>
            <a:r>
              <a:rPr lang="en-IN" sz="1200" b="1" dirty="0"/>
              <a:t>Prevalence</a:t>
            </a:r>
          </a:p>
        </p:txBody>
      </p:sp>
      <p:sp>
        <p:nvSpPr>
          <p:cNvPr id="12" name="Rectangle 11">
            <a:extLst>
              <a:ext uri="{FF2B5EF4-FFF2-40B4-BE49-F238E27FC236}">
                <a16:creationId xmlns:a16="http://schemas.microsoft.com/office/drawing/2014/main" id="{EEE398CD-2892-6ECB-27F7-D16E59BAC8CE}"/>
              </a:ext>
            </a:extLst>
          </p:cNvPr>
          <p:cNvSpPr/>
          <p:nvPr/>
        </p:nvSpPr>
        <p:spPr>
          <a:xfrm>
            <a:off x="4120950" y="1300850"/>
            <a:ext cx="3464632" cy="250677"/>
          </a:xfrm>
          <a:prstGeom prst="rect">
            <a:avLst/>
          </a:prstGeom>
          <a:ln>
            <a:solidFill>
              <a:schemeClr val="accent3"/>
            </a:solid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1" name="TextBox 10">
            <a:extLst>
              <a:ext uri="{FF2B5EF4-FFF2-40B4-BE49-F238E27FC236}">
                <a16:creationId xmlns:a16="http://schemas.microsoft.com/office/drawing/2014/main" id="{2F51573B-CDCC-AC4E-022D-14E2E7FB8D10}"/>
              </a:ext>
            </a:extLst>
          </p:cNvPr>
          <p:cNvSpPr txBox="1"/>
          <p:nvPr/>
        </p:nvSpPr>
        <p:spPr>
          <a:xfrm>
            <a:off x="4967365" y="1306605"/>
            <a:ext cx="4621161" cy="276999"/>
          </a:xfrm>
          <a:prstGeom prst="rect">
            <a:avLst/>
          </a:prstGeom>
          <a:noFill/>
        </p:spPr>
        <p:txBody>
          <a:bodyPr wrap="square" rtlCol="0">
            <a:spAutoFit/>
          </a:bodyPr>
          <a:lstStyle/>
          <a:p>
            <a:r>
              <a:rPr lang="en-IN" sz="1200" b="1" dirty="0"/>
              <a:t>Rationale of the Research</a:t>
            </a:r>
          </a:p>
        </p:txBody>
      </p:sp>
      <p:sp>
        <p:nvSpPr>
          <p:cNvPr id="15" name="Rectangle 14">
            <a:extLst>
              <a:ext uri="{FF2B5EF4-FFF2-40B4-BE49-F238E27FC236}">
                <a16:creationId xmlns:a16="http://schemas.microsoft.com/office/drawing/2014/main" id="{3F2F9042-2623-250E-ABB1-E88EC7BC7465}"/>
              </a:ext>
            </a:extLst>
          </p:cNvPr>
          <p:cNvSpPr/>
          <p:nvPr/>
        </p:nvSpPr>
        <p:spPr>
          <a:xfrm>
            <a:off x="4138161" y="1619062"/>
            <a:ext cx="3464632" cy="1949923"/>
          </a:xfrm>
          <a:prstGeom prst="rect">
            <a:avLst/>
          </a:prstGeom>
          <a:ln>
            <a:solidFill>
              <a:schemeClr val="accent3"/>
            </a:solid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6" name="Rectangle 15">
            <a:extLst>
              <a:ext uri="{FF2B5EF4-FFF2-40B4-BE49-F238E27FC236}">
                <a16:creationId xmlns:a16="http://schemas.microsoft.com/office/drawing/2014/main" id="{A8B0671A-CFBC-1383-BC39-68033437A03D}"/>
              </a:ext>
            </a:extLst>
          </p:cNvPr>
          <p:cNvSpPr/>
          <p:nvPr/>
        </p:nvSpPr>
        <p:spPr>
          <a:xfrm>
            <a:off x="8475406" y="1601447"/>
            <a:ext cx="3641612" cy="1959187"/>
          </a:xfrm>
          <a:prstGeom prst="rect">
            <a:avLst/>
          </a:prstGeom>
          <a:ln>
            <a:solidFill>
              <a:schemeClr val="accent2">
                <a:lumMod val="75000"/>
              </a:schemeClr>
            </a:solid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3" name="TextBox 12">
            <a:extLst>
              <a:ext uri="{FF2B5EF4-FFF2-40B4-BE49-F238E27FC236}">
                <a16:creationId xmlns:a16="http://schemas.microsoft.com/office/drawing/2014/main" id="{E552E1F2-CA9A-B735-378A-8DE72F83B1BD}"/>
              </a:ext>
            </a:extLst>
          </p:cNvPr>
          <p:cNvSpPr txBox="1"/>
          <p:nvPr/>
        </p:nvSpPr>
        <p:spPr>
          <a:xfrm>
            <a:off x="8475406" y="1691769"/>
            <a:ext cx="3592965" cy="2569934"/>
          </a:xfrm>
          <a:prstGeom prst="rect">
            <a:avLst/>
          </a:prstGeom>
          <a:noFill/>
        </p:spPr>
        <p:txBody>
          <a:bodyPr wrap="square" rtlCol="0">
            <a:spAutoFit/>
          </a:bodyPr>
          <a:lstStyle/>
          <a:p>
            <a:pPr marL="171450" indent="-171450" algn="just">
              <a:buFont typeface="Arial" panose="020B0604020202020204" pitchFamily="34" charset="0"/>
              <a:buChar char="•"/>
            </a:pPr>
            <a:r>
              <a:rPr lang="en-US" sz="700" dirty="0"/>
              <a:t>This study aims at informing policy and practice. Incidence and demographic data will be quantitatively analysed to understand where the existing strategies are performing and failing especially in cities where transmission is proving to be an uphill task. </a:t>
            </a:r>
          </a:p>
          <a:p>
            <a:pPr marL="171450" indent="-171450" algn="just">
              <a:buFont typeface="Arial" panose="020B0604020202020204" pitchFamily="34" charset="0"/>
              <a:buChar char="•"/>
            </a:pPr>
            <a:r>
              <a:rPr lang="en-US" sz="700" dirty="0"/>
              <a:t>The study will guide the public health authorities to focus on interventions that will minimise the occurrence of TB more effectively in </a:t>
            </a:r>
            <a:r>
              <a:rPr lang="en-US" sz="700"/>
              <a:t>high risk urban </a:t>
            </a:r>
            <a:r>
              <a:rPr lang="en-US" sz="700" dirty="0"/>
              <a:t>areas by identifying the structural barriers, such as lower pre-entry screening coverage, neighbourhood deprivation or gaps in follow-up care. Results will be used to make changes in screening measures, such as more frequent or geographically focused active case finding in high-burden wards (Coleman et al., 2023). </a:t>
            </a:r>
          </a:p>
          <a:p>
            <a:pPr marL="171450" indent="-171450" algn="just">
              <a:buFont typeface="Arial" panose="020B0604020202020204" pitchFamily="34" charset="0"/>
              <a:buChar char="•"/>
            </a:pPr>
            <a:r>
              <a:rPr lang="en-US" sz="700" dirty="0"/>
              <a:t>By knowing the risk groups that are causing the transmission (for example, recent migrants, people experiencing homelessness), healthcare commissioners and local authorities will be able to allocate resources more effectively (</a:t>
            </a:r>
            <a:r>
              <a:rPr lang="en-US" sz="700" dirty="0" err="1"/>
              <a:t>Zufferey</a:t>
            </a:r>
            <a:r>
              <a:rPr lang="en-US" sz="700" dirty="0"/>
              <a:t> et al., 2022). </a:t>
            </a:r>
          </a:p>
          <a:p>
            <a:pPr marL="171450" indent="-171450" algn="just">
              <a:buFont typeface="Arial" panose="020B0604020202020204" pitchFamily="34" charset="0"/>
              <a:buChar char="•"/>
            </a:pPr>
            <a:r>
              <a:rPr lang="en-US" sz="700" dirty="0"/>
              <a:t>Another objective of the research will be to add to academic and policy discussions about the way in which low-incidence countries need to transform TB control structures when urban hotspots do not align with the overall national trends. </a:t>
            </a:r>
            <a:endParaRPr lang="en-IN" sz="700" dirty="0"/>
          </a:p>
        </p:txBody>
      </p:sp>
      <p:sp>
        <p:nvSpPr>
          <p:cNvPr id="18" name="Rectangle 17">
            <a:extLst>
              <a:ext uri="{FF2B5EF4-FFF2-40B4-BE49-F238E27FC236}">
                <a16:creationId xmlns:a16="http://schemas.microsoft.com/office/drawing/2014/main" id="{81E1B673-A87F-E8CA-7358-E202D4E485DD}"/>
              </a:ext>
            </a:extLst>
          </p:cNvPr>
          <p:cNvSpPr/>
          <p:nvPr/>
        </p:nvSpPr>
        <p:spPr>
          <a:xfrm>
            <a:off x="8547909" y="1276450"/>
            <a:ext cx="3569109" cy="228204"/>
          </a:xfrm>
          <a:prstGeom prst="rect">
            <a:avLst/>
          </a:prstGeom>
          <a:ln>
            <a:solidFill>
              <a:schemeClr val="accent2">
                <a:lumMod val="75000"/>
              </a:schemeClr>
            </a:solid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7" name="TextBox 16">
            <a:extLst>
              <a:ext uri="{FF2B5EF4-FFF2-40B4-BE49-F238E27FC236}">
                <a16:creationId xmlns:a16="http://schemas.microsoft.com/office/drawing/2014/main" id="{00E383D2-6CA3-70EA-74EA-B870D7D44850}"/>
              </a:ext>
            </a:extLst>
          </p:cNvPr>
          <p:cNvSpPr txBox="1"/>
          <p:nvPr/>
        </p:nvSpPr>
        <p:spPr>
          <a:xfrm>
            <a:off x="8021882" y="1250197"/>
            <a:ext cx="4621161" cy="276999"/>
          </a:xfrm>
          <a:prstGeom prst="rect">
            <a:avLst/>
          </a:prstGeom>
          <a:noFill/>
        </p:spPr>
        <p:txBody>
          <a:bodyPr wrap="square" rtlCol="0">
            <a:spAutoFit/>
          </a:bodyPr>
          <a:lstStyle/>
          <a:p>
            <a:pPr algn="ctr"/>
            <a:r>
              <a:rPr lang="en-IN" sz="1200" b="1" dirty="0"/>
              <a:t>Research Impact</a:t>
            </a:r>
          </a:p>
        </p:txBody>
      </p:sp>
      <p:sp>
        <p:nvSpPr>
          <p:cNvPr id="19" name="TextBox 18">
            <a:extLst>
              <a:ext uri="{FF2B5EF4-FFF2-40B4-BE49-F238E27FC236}">
                <a16:creationId xmlns:a16="http://schemas.microsoft.com/office/drawing/2014/main" id="{5B387F19-C182-5E3E-0FA9-0C78BBF4D6BA}"/>
              </a:ext>
            </a:extLst>
          </p:cNvPr>
          <p:cNvSpPr txBox="1"/>
          <p:nvPr/>
        </p:nvSpPr>
        <p:spPr>
          <a:xfrm>
            <a:off x="4138161" y="1687542"/>
            <a:ext cx="3432678" cy="2746906"/>
          </a:xfrm>
          <a:prstGeom prst="rect">
            <a:avLst/>
          </a:prstGeom>
          <a:noFill/>
        </p:spPr>
        <p:txBody>
          <a:bodyPr wrap="square" rtlCol="0">
            <a:spAutoFit/>
          </a:bodyPr>
          <a:lstStyle/>
          <a:p>
            <a:pPr marL="171450" indent="-171450" algn="just">
              <a:buFont typeface="Arial" panose="020B0604020202020204" pitchFamily="34" charset="0"/>
              <a:buChar char="•"/>
            </a:pPr>
            <a:r>
              <a:rPr lang="en-US" sz="750" dirty="0"/>
              <a:t>Control of Tuberculosis in the urban populations in the UK is an acute but poorly studied public health issue (Chakraborty and Jayawickrama, 2024; Patra et al., 2025). </a:t>
            </a:r>
          </a:p>
          <a:p>
            <a:pPr marL="171450" indent="-171450" algn="just">
              <a:buFont typeface="Arial" panose="020B0604020202020204" pitchFamily="34" charset="0"/>
              <a:buChar char="•"/>
            </a:pPr>
            <a:r>
              <a:rPr lang="en-US" sz="750" dirty="0"/>
              <a:t>The rise in cases of TB in urban UK environments is yet another case that follows decades of success in eliminating TB through effective antibiotics and targeted control programs (Gilmour and Addis Alene, 2024). This turnaround is significant since high levels among high density populations may plant broader transmission chains. </a:t>
            </a:r>
          </a:p>
          <a:p>
            <a:pPr marL="171450" indent="-171450" algn="just">
              <a:buFont typeface="Arial" panose="020B0604020202020204" pitchFamily="34" charset="0"/>
              <a:buChar char="•"/>
            </a:pPr>
            <a:r>
              <a:rPr lang="en-US" sz="750" dirty="0"/>
              <a:t>Undermining of the gains of eradication targets of TB including the WHO End TB Strategy, is also present (</a:t>
            </a:r>
            <a:r>
              <a:rPr lang="en-US" sz="750" dirty="0" err="1"/>
              <a:t>Gulumbe</a:t>
            </a:r>
            <a:r>
              <a:rPr lang="en-US" sz="750" dirty="0"/>
              <a:t> et al., 2025). High-Risk urban settings increase risks by including such aspects as overcrowded living, socioeconomic deprivation, migration of people from the high-incidence areas, and obstacles to regular medical care (Kagaba Amina G, 2024). </a:t>
            </a:r>
          </a:p>
          <a:p>
            <a:pPr marL="171450" indent="-171450" algn="just">
              <a:buFont typeface="Arial" panose="020B0604020202020204" pitchFamily="34" charset="0"/>
              <a:buChar char="•"/>
            </a:pPr>
            <a:r>
              <a:rPr lang="en-US" sz="750" dirty="0"/>
              <a:t>The proposed research will address this gap by placing the discourse on the UK TB control within the preciseness of urban data instead of the generalised national trends.</a:t>
            </a:r>
            <a:endParaRPr lang="en-IN" sz="750" dirty="0"/>
          </a:p>
        </p:txBody>
      </p:sp>
      <p:sp>
        <p:nvSpPr>
          <p:cNvPr id="20" name="Rectangle 19">
            <a:extLst>
              <a:ext uri="{FF2B5EF4-FFF2-40B4-BE49-F238E27FC236}">
                <a16:creationId xmlns:a16="http://schemas.microsoft.com/office/drawing/2014/main" id="{CF448505-4F6D-06D1-F109-9FF48EFEE538}"/>
              </a:ext>
            </a:extLst>
          </p:cNvPr>
          <p:cNvSpPr/>
          <p:nvPr/>
        </p:nvSpPr>
        <p:spPr>
          <a:xfrm>
            <a:off x="5338914" y="4334256"/>
            <a:ext cx="3293807" cy="2336688"/>
          </a:xfrm>
          <a:prstGeom prst="rect">
            <a:avLst/>
          </a:prstGeom>
          <a:ln>
            <a:solidFill>
              <a:srgbClr val="002060"/>
            </a:solid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1" name="Rectangle 20">
            <a:extLst>
              <a:ext uri="{FF2B5EF4-FFF2-40B4-BE49-F238E27FC236}">
                <a16:creationId xmlns:a16="http://schemas.microsoft.com/office/drawing/2014/main" id="{BD2CF093-3FA0-1286-2169-D28AB43F181C}"/>
              </a:ext>
            </a:extLst>
          </p:cNvPr>
          <p:cNvSpPr/>
          <p:nvPr/>
        </p:nvSpPr>
        <p:spPr>
          <a:xfrm>
            <a:off x="8735960" y="3882703"/>
            <a:ext cx="3293807" cy="2863957"/>
          </a:xfrm>
          <a:prstGeom prst="rect">
            <a:avLst/>
          </a:prstGeom>
          <a:ln>
            <a:solidFill>
              <a:srgbClr val="FF0000"/>
            </a:solid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6" name="Rectangle 25">
            <a:extLst>
              <a:ext uri="{FF2B5EF4-FFF2-40B4-BE49-F238E27FC236}">
                <a16:creationId xmlns:a16="http://schemas.microsoft.com/office/drawing/2014/main" id="{3686388D-D4F3-C7CA-69A2-41DAD0AE6F12}"/>
              </a:ext>
            </a:extLst>
          </p:cNvPr>
          <p:cNvSpPr/>
          <p:nvPr/>
        </p:nvSpPr>
        <p:spPr>
          <a:xfrm>
            <a:off x="8781325" y="3618991"/>
            <a:ext cx="3293807" cy="228204"/>
          </a:xfrm>
          <a:prstGeom prst="rect">
            <a:avLst/>
          </a:prstGeom>
          <a:ln>
            <a:solidFill>
              <a:srgbClr val="FF0000"/>
            </a:solid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IN" dirty="0"/>
          </a:p>
        </p:txBody>
      </p:sp>
      <p:sp>
        <p:nvSpPr>
          <p:cNvPr id="25" name="Rectangle 24">
            <a:extLst>
              <a:ext uri="{FF2B5EF4-FFF2-40B4-BE49-F238E27FC236}">
                <a16:creationId xmlns:a16="http://schemas.microsoft.com/office/drawing/2014/main" id="{2100E059-2552-2334-7554-C6D21F3EA9BA}"/>
              </a:ext>
            </a:extLst>
          </p:cNvPr>
          <p:cNvSpPr/>
          <p:nvPr/>
        </p:nvSpPr>
        <p:spPr>
          <a:xfrm>
            <a:off x="5298855" y="4011961"/>
            <a:ext cx="3293807" cy="228204"/>
          </a:xfrm>
          <a:prstGeom prst="rect">
            <a:avLst/>
          </a:prstGeom>
          <a:ln>
            <a:solidFill>
              <a:srgbClr val="002060"/>
            </a:solidFill>
          </a:ln>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3" name="TextBox 22">
            <a:extLst>
              <a:ext uri="{FF2B5EF4-FFF2-40B4-BE49-F238E27FC236}">
                <a16:creationId xmlns:a16="http://schemas.microsoft.com/office/drawing/2014/main" id="{813A5BFE-650F-A7B8-911D-9D8A94E0315B}"/>
              </a:ext>
            </a:extLst>
          </p:cNvPr>
          <p:cNvSpPr txBox="1"/>
          <p:nvPr/>
        </p:nvSpPr>
        <p:spPr>
          <a:xfrm>
            <a:off x="4722454" y="3983120"/>
            <a:ext cx="4621161" cy="276999"/>
          </a:xfrm>
          <a:prstGeom prst="rect">
            <a:avLst/>
          </a:prstGeom>
          <a:noFill/>
        </p:spPr>
        <p:txBody>
          <a:bodyPr wrap="square" rtlCol="0">
            <a:spAutoFit/>
          </a:bodyPr>
          <a:lstStyle/>
          <a:p>
            <a:pPr algn="ctr"/>
            <a:r>
              <a:rPr lang="en-IN" sz="1200" b="1" dirty="0"/>
              <a:t>Research Question, Aims and Objectives</a:t>
            </a:r>
          </a:p>
        </p:txBody>
      </p:sp>
      <p:sp>
        <p:nvSpPr>
          <p:cNvPr id="27" name="TextBox 26">
            <a:extLst>
              <a:ext uri="{FF2B5EF4-FFF2-40B4-BE49-F238E27FC236}">
                <a16:creationId xmlns:a16="http://schemas.microsoft.com/office/drawing/2014/main" id="{90E2819C-7B8A-8F05-FCCE-DECAEE6A1C0F}"/>
              </a:ext>
            </a:extLst>
          </p:cNvPr>
          <p:cNvSpPr txBox="1"/>
          <p:nvPr/>
        </p:nvSpPr>
        <p:spPr>
          <a:xfrm>
            <a:off x="8072282" y="3590741"/>
            <a:ext cx="4621161" cy="276999"/>
          </a:xfrm>
          <a:prstGeom prst="rect">
            <a:avLst/>
          </a:prstGeom>
          <a:noFill/>
        </p:spPr>
        <p:txBody>
          <a:bodyPr wrap="square" rtlCol="0">
            <a:spAutoFit/>
          </a:bodyPr>
          <a:lstStyle/>
          <a:p>
            <a:pPr algn="ctr"/>
            <a:r>
              <a:rPr lang="en-IN" sz="1200" b="1" dirty="0"/>
              <a:t>References</a:t>
            </a:r>
          </a:p>
        </p:txBody>
      </p:sp>
      <p:sp>
        <p:nvSpPr>
          <p:cNvPr id="28" name="TextBox 27">
            <a:extLst>
              <a:ext uri="{FF2B5EF4-FFF2-40B4-BE49-F238E27FC236}">
                <a16:creationId xmlns:a16="http://schemas.microsoft.com/office/drawing/2014/main" id="{883B6ABB-035E-38B2-59CB-04D2FBEAD27E}"/>
              </a:ext>
            </a:extLst>
          </p:cNvPr>
          <p:cNvSpPr txBox="1"/>
          <p:nvPr/>
        </p:nvSpPr>
        <p:spPr>
          <a:xfrm>
            <a:off x="5422490" y="4334256"/>
            <a:ext cx="3052916" cy="2354491"/>
          </a:xfrm>
          <a:prstGeom prst="rect">
            <a:avLst/>
          </a:prstGeom>
          <a:noFill/>
        </p:spPr>
        <p:txBody>
          <a:bodyPr wrap="square" rtlCol="0">
            <a:spAutoFit/>
          </a:bodyPr>
          <a:lstStyle/>
          <a:p>
            <a:r>
              <a:rPr lang="en-IN" sz="700" b="1" dirty="0"/>
              <a:t>Research Question</a:t>
            </a:r>
            <a:endParaRPr lang="en-IN" sz="700" dirty="0"/>
          </a:p>
          <a:p>
            <a:r>
              <a:rPr lang="en-US" sz="700" dirty="0"/>
              <a:t>What is the effectiveness of existing strategies to control tuberculosis in decreasing the incidence and spread of TB among the high-risk urban population in the UK?</a:t>
            </a:r>
          </a:p>
          <a:p>
            <a:r>
              <a:rPr lang="en-IN" sz="700" b="1" dirty="0"/>
              <a:t>Research Aim</a:t>
            </a:r>
            <a:endParaRPr lang="en-IN" sz="700" dirty="0"/>
          </a:p>
          <a:p>
            <a:r>
              <a:rPr lang="en-US" sz="700" dirty="0"/>
              <a:t>To determine systematically the effect, coverage and effectiveness of the current TB control interventions among high-risk urban communities and barriers to effective implementation.</a:t>
            </a:r>
          </a:p>
          <a:p>
            <a:r>
              <a:rPr lang="en-IN" sz="700" b="1" dirty="0"/>
              <a:t>Research Objectives</a:t>
            </a:r>
            <a:endParaRPr lang="en-IN" sz="700" dirty="0"/>
          </a:p>
          <a:p>
            <a:pPr marL="171450" lvl="0" indent="-171450">
              <a:buFont typeface="Arial" panose="020B0604020202020204" pitchFamily="34" charset="0"/>
              <a:buChar char="•"/>
            </a:pPr>
            <a:r>
              <a:rPr lang="en-US" sz="700" dirty="0"/>
              <a:t>To measure the changes in TB cases in the leading cities in the UK in the last 10 years and pay special attention to the COVID-related resurgence tendencies.</a:t>
            </a:r>
          </a:p>
          <a:p>
            <a:pPr marL="171450" lvl="0" indent="-171450">
              <a:buFont typeface="Arial" panose="020B0604020202020204" pitchFamily="34" charset="0"/>
              <a:buChar char="•"/>
            </a:pPr>
            <a:r>
              <a:rPr lang="en-US" sz="700" dirty="0"/>
              <a:t>To assess the consistency of the existing control measures (screening, contact tracing, treatment adherence programmes) with the real TB epidemiology in high-risk urban localities with high TB burden.</a:t>
            </a:r>
          </a:p>
          <a:p>
            <a:pPr marL="171450" lvl="0" indent="-171450">
              <a:buFont typeface="Arial" panose="020B0604020202020204" pitchFamily="34" charset="0"/>
              <a:buChar char="•"/>
            </a:pPr>
            <a:r>
              <a:rPr lang="en-US" sz="700" dirty="0"/>
              <a:t>To figure out demographic, socio-economic and health system variables that are associated with sustained or increasing TB incidence among high-risk urban populations.</a:t>
            </a:r>
          </a:p>
          <a:p>
            <a:pPr marL="171450" lvl="0" indent="-171450">
              <a:buFont typeface="Arial" panose="020B0604020202020204" pitchFamily="34" charset="0"/>
              <a:buChar char="•"/>
            </a:pPr>
            <a:r>
              <a:rPr lang="en-US" sz="700" dirty="0"/>
              <a:t>To make specific suggestions on how TB can be better controlled in high-risk urban areas, supported by the empirical evidence and risk profiling.</a:t>
            </a:r>
          </a:p>
        </p:txBody>
      </p:sp>
      <p:sp>
        <p:nvSpPr>
          <p:cNvPr id="29" name="TextBox 28">
            <a:extLst>
              <a:ext uri="{FF2B5EF4-FFF2-40B4-BE49-F238E27FC236}">
                <a16:creationId xmlns:a16="http://schemas.microsoft.com/office/drawing/2014/main" id="{E20997C9-3982-B0D8-05B8-FC483FFB3F54}"/>
              </a:ext>
            </a:extLst>
          </p:cNvPr>
          <p:cNvSpPr txBox="1"/>
          <p:nvPr/>
        </p:nvSpPr>
        <p:spPr>
          <a:xfrm>
            <a:off x="8765456" y="3917949"/>
            <a:ext cx="3362633" cy="2871555"/>
          </a:xfrm>
          <a:prstGeom prst="rect">
            <a:avLst/>
          </a:prstGeom>
          <a:noFill/>
        </p:spPr>
        <p:txBody>
          <a:bodyPr wrap="square" rtlCol="0">
            <a:spAutoFit/>
          </a:bodyPr>
          <a:lstStyle/>
          <a:p>
            <a:pPr marL="171450" lvl="0" indent="-171450">
              <a:buFont typeface="Arial" panose="020B0604020202020204" pitchFamily="34" charset="0"/>
              <a:buChar char="•"/>
            </a:pPr>
            <a:r>
              <a:rPr lang="en-GB" sz="420" dirty="0"/>
              <a:t>Chakraborty, A. and Jayawickrama, J. (2024). History of tuberculosis and contemporary challenges. </a:t>
            </a:r>
            <a:r>
              <a:rPr lang="en-GB" sz="420" i="1" dirty="0"/>
              <a:t>A Brief Social History of Tuberculosis</a:t>
            </a:r>
            <a:r>
              <a:rPr lang="en-GB" sz="420" dirty="0"/>
              <a:t>, pp.10–24. doi:https://doi.org/10.4324/9781032634647-2.</a:t>
            </a:r>
          </a:p>
          <a:p>
            <a:pPr marL="171450" lvl="0" indent="-171450">
              <a:buFont typeface="Arial" panose="020B0604020202020204" pitchFamily="34" charset="0"/>
              <a:buChar char="•"/>
            </a:pPr>
            <a:r>
              <a:rPr lang="en-GB" sz="420" dirty="0"/>
              <a:t>Coleman, M., Anh, T., Luu, B., Hill, J.G., Romain </a:t>
            </a:r>
            <a:r>
              <a:rPr lang="en-GB" sz="420" dirty="0" err="1"/>
              <a:t>Ragonnet</a:t>
            </a:r>
            <a:r>
              <a:rPr lang="en-GB" sz="420" dirty="0"/>
              <a:t>, Trauer, J.M., Fox, G.J., Marks, G.B. and Marais, B.J. (2023). Finding and treating both tuberculosis disease and latent infection during population-wide active case finding for tuberculosis elimination. </a:t>
            </a:r>
            <a:r>
              <a:rPr lang="en-GB" sz="420" i="1" dirty="0"/>
              <a:t>Frontiers in Medicine</a:t>
            </a:r>
            <a:r>
              <a:rPr lang="en-GB" sz="420" dirty="0"/>
              <a:t>, 10. doi:https://doi.org/10.3389/fmed.2023.1275140.</a:t>
            </a:r>
          </a:p>
          <a:p>
            <a:pPr marL="171450" lvl="0" indent="-171450">
              <a:buFont typeface="Arial" panose="020B0604020202020204" pitchFamily="34" charset="0"/>
              <a:buChar char="•"/>
            </a:pPr>
            <a:r>
              <a:rPr lang="en-US" sz="420" dirty="0"/>
              <a:t>Derby City Council (2026). Derby and Derbyshire Pharmaceutical Needs Assessment 2025-2028 Public Health Knowledge &amp; Intelligence Team. [online] Available at: https://www.derby.gov.uk/media/derbycitycouncil/content/documents/healthandsocialcare/publichealth/pharmaceutical-needs-assessment-2025-28.pdf. [Accessed 2 Mar. 2026]</a:t>
            </a:r>
            <a:endParaRPr lang="en-GB" sz="420" dirty="0"/>
          </a:p>
          <a:p>
            <a:pPr marL="171450" lvl="0" indent="-171450">
              <a:buFont typeface="Arial" panose="020B0604020202020204" pitchFamily="34" charset="0"/>
              <a:buChar char="•"/>
            </a:pPr>
            <a:r>
              <a:rPr lang="en-US" sz="420" dirty="0"/>
              <a:t>Gilmour, B. and Addis Alene, K. (2024). Ending tuberculosis: challenges and opportunities. Frontiers in Tuberculosis, 2. doi: https://doi.org/10.3389/ftubr.2024.1487518. </a:t>
            </a:r>
            <a:endParaRPr lang="en-GB" sz="420" dirty="0"/>
          </a:p>
          <a:p>
            <a:pPr marL="171450" lvl="0" indent="-171450">
              <a:buFont typeface="Arial" panose="020B0604020202020204" pitchFamily="34" charset="0"/>
              <a:buChar char="•"/>
            </a:pPr>
            <a:r>
              <a:rPr lang="en-US" sz="420" dirty="0"/>
              <a:t>GOV.UK (2024). TB incidence and epidemiology, England, 2022. [online] GOV.UK. Available at: https://www.gov.uk/government/publications/tuberculosis-in-england-2023-report-data-up-to-end-of-2022/tb-incidence-and-epidemiology-england-2022. [Accessed 1 Mar. 2026]</a:t>
            </a:r>
            <a:endParaRPr lang="en-GB" sz="420" dirty="0"/>
          </a:p>
          <a:p>
            <a:pPr marL="171450" lvl="0" indent="-171450">
              <a:buFont typeface="Arial" panose="020B0604020202020204" pitchFamily="34" charset="0"/>
              <a:buChar char="•"/>
            </a:pPr>
            <a:r>
              <a:rPr lang="en-US" sz="420" dirty="0"/>
              <a:t>GOV.UK (2025a). 1. Tuberculosis incidence and epidemiology, England, 2024. [online] GOV.UK. Available at: https://www.gov.uk/government/publications/tuberculosis-in-england-2025-report/1-tuberculosis-incidence-and-epidemiology-england-2024. [Accessed 28 Feb. 2026]</a:t>
            </a:r>
            <a:endParaRPr lang="en-GB" sz="420" dirty="0"/>
          </a:p>
          <a:p>
            <a:pPr marL="171450" lvl="0" indent="-171450">
              <a:buFont typeface="Arial" panose="020B0604020202020204" pitchFamily="34" charset="0"/>
              <a:buChar char="•"/>
            </a:pPr>
            <a:r>
              <a:rPr lang="en-US" sz="420" dirty="0"/>
              <a:t>GOV.UK (2025b). 1. Tuberculosis incidence and epidemiology, England, 2024. [online] GOV.UK. Available at: https://www.gov.uk/government/publications/tuberculosis-in-england-2025-report/1-tuberculosis-incidence-and-epidemiology-england-2024. [Accessed 2 Mar. 2026]</a:t>
            </a:r>
            <a:endParaRPr lang="en-GB" sz="420" dirty="0"/>
          </a:p>
          <a:p>
            <a:pPr marL="171450" lvl="0" indent="-171450">
              <a:buFont typeface="Arial" panose="020B0604020202020204" pitchFamily="34" charset="0"/>
              <a:buChar char="•"/>
            </a:pPr>
            <a:r>
              <a:rPr lang="en-US" sz="420" dirty="0" err="1"/>
              <a:t>Gulumbe</a:t>
            </a:r>
            <a:r>
              <a:rPr lang="en-US" sz="420" dirty="0"/>
              <a:t>, B.H., Abdulrahim, A., Ahmad, S.K., Lawan, K.A. and Danlami, M.B. (2025). WHO report signals tuberculosis resurgence: Addressing systemic failures and revamping control strategies. Decoding Infection and Transmission, 3, p.100044. doi: https://doi.org/10.1016/j.dcit.2025.100044. </a:t>
            </a:r>
            <a:endParaRPr lang="en-GB" sz="420" dirty="0"/>
          </a:p>
          <a:p>
            <a:pPr marL="171450" lvl="0" indent="-171450">
              <a:buFont typeface="Arial" panose="020B0604020202020204" pitchFamily="34" charset="0"/>
              <a:buChar char="•"/>
            </a:pPr>
            <a:r>
              <a:rPr lang="en-US" sz="420" dirty="0"/>
              <a:t>Kagaba Amina G (2024). Socio-Economic Determinants and Malaria Risk: Assessing the Impact of Poverty, Housing Conditions, and Healthcare Accessibility in High-Incidence Regions. NEWPORT INTERNATIONAL JOURNAL OF RESEARCH IN MEDICAL SCIENCES, 5(3), pp.120–124. doi: https://doi.org/10.59298/nijrms/2024/5.3.120124. </a:t>
            </a:r>
            <a:endParaRPr lang="en-GB" sz="420" dirty="0"/>
          </a:p>
          <a:p>
            <a:pPr marL="171450" lvl="0" indent="-171450">
              <a:buFont typeface="Arial" panose="020B0604020202020204" pitchFamily="34" charset="0"/>
              <a:buChar char="•"/>
            </a:pPr>
            <a:r>
              <a:rPr lang="en-GB" sz="420" dirty="0"/>
              <a:t>MacPherson, P., Stagg, H.R., Schwalb, A., Henderson, H., Taylor, A.E., Burke, R.M., Rickman, H.M., Miller, C., Houben, R.M.G.J., Dodd, P.J. and Corbett, E.L. (2024). Impact of active case finding for tuberculosis with mass chest X-ray screening in Glasgow, Scotland, 1950–1963: An epidemiological analysis of historical data. </a:t>
            </a:r>
            <a:r>
              <a:rPr lang="en-GB" sz="420" i="1" dirty="0"/>
              <a:t>PLOS Medicine</a:t>
            </a:r>
            <a:r>
              <a:rPr lang="en-GB" sz="420" dirty="0"/>
              <a:t>, 21(11), p.e1004448. doi:https://doi.org/10.1371/journal.pmed.1004448.</a:t>
            </a:r>
          </a:p>
          <a:p>
            <a:pPr marL="171450" lvl="0" indent="-171450">
              <a:buFont typeface="Arial" panose="020B0604020202020204" pitchFamily="34" charset="0"/>
              <a:buChar char="•"/>
            </a:pPr>
            <a:r>
              <a:rPr lang="en-GB" sz="420" dirty="0"/>
              <a:t>Patra, M., Gupta, A., Kumar, D. and Kumar, B. (2025). Antimicrobial Resistance: A Rising Global Threat to Public Health. </a:t>
            </a:r>
            <a:r>
              <a:rPr lang="en-GB" sz="420" i="1" dirty="0"/>
              <a:t>Infection and Drug Resistance</a:t>
            </a:r>
            <a:r>
              <a:rPr lang="en-GB" sz="420" dirty="0"/>
              <a:t>, [online] Volume 18, pp.5419–5437. doi:https://doi.org/10.2147/idr.s530557.</a:t>
            </a:r>
          </a:p>
          <a:p>
            <a:pPr marL="171450" lvl="0" indent="-171450">
              <a:buFont typeface="Arial" panose="020B0604020202020204" pitchFamily="34" charset="0"/>
              <a:buChar char="•"/>
            </a:pPr>
            <a:r>
              <a:rPr lang="en-GB" sz="420" dirty="0"/>
              <a:t>Peer, V., Schwartz, N. and Green, M.S. (2023). Gender differences in tuberculosis incidence rates—A pooled analysis of data from seven high-income countries by age group and time period. </a:t>
            </a:r>
            <a:r>
              <a:rPr lang="en-GB" sz="420" i="1" dirty="0"/>
              <a:t>Frontiers in Public Health</a:t>
            </a:r>
            <a:r>
              <a:rPr lang="en-GB" sz="420" dirty="0"/>
              <a:t>, 10. doi:https://doi.org/10.3389/fpubh.2022.997025.</a:t>
            </a:r>
          </a:p>
          <a:p>
            <a:pPr marL="171450" lvl="0" indent="-171450">
              <a:buFont typeface="Arial" panose="020B0604020202020204" pitchFamily="34" charset="0"/>
              <a:buChar char="•"/>
            </a:pPr>
            <a:r>
              <a:rPr lang="en-GB" sz="420" dirty="0"/>
              <a:t>Saleem, U., Karimi, A. and Ehsan, H. (2023). A Systematic Review on Pulmonary TB Burden and Associated Factors Among Immigrants in the UK. </a:t>
            </a:r>
            <a:r>
              <a:rPr lang="en-GB" sz="420" i="1" dirty="0"/>
              <a:t>Infection and Drug Resistance</a:t>
            </a:r>
            <a:r>
              <a:rPr lang="en-GB" sz="420" dirty="0"/>
              <a:t>, Volume 16, pp.7835–7853. doi:https://doi.org/10.2147/idr.s441536.</a:t>
            </a:r>
          </a:p>
          <a:p>
            <a:pPr marL="171450" lvl="0" indent="-171450">
              <a:buFont typeface="Arial" panose="020B0604020202020204" pitchFamily="34" charset="0"/>
              <a:buChar char="•"/>
            </a:pPr>
            <a:r>
              <a:rPr lang="en-GB" sz="420" dirty="0"/>
              <a:t>Walker, T.M., Choisy, M., </a:t>
            </a:r>
            <a:r>
              <a:rPr lang="en-GB" sz="420" dirty="0" err="1"/>
              <a:t>Dedicoat</a:t>
            </a:r>
            <a:r>
              <a:rPr lang="en-GB" sz="420" dirty="0"/>
              <a:t>, M., Drennan, P.G., Wyllie, D., Yang-Turner, F., Crook, D.W., Robinson, E.R., Walker, A.S., Smith, E.G. and Peto, T.E.A. (2022). Mycobacterium tuberculosis transmission in Birmingham, UK, 2009–19: An observational study. </a:t>
            </a:r>
            <a:r>
              <a:rPr lang="en-GB" sz="420" i="1" dirty="0"/>
              <a:t>The Lancet Regional Health - Europe</a:t>
            </a:r>
            <a:r>
              <a:rPr lang="en-GB" sz="420" dirty="0"/>
              <a:t>, [online] 17, p.100361. doi:https://doi.org/10.1016/j.lanepe.2022.100361.</a:t>
            </a:r>
          </a:p>
          <a:p>
            <a:pPr marL="171450" lvl="0" indent="-171450">
              <a:buFont typeface="Arial" panose="020B0604020202020204" pitchFamily="34" charset="0"/>
              <a:buChar char="•"/>
            </a:pPr>
            <a:r>
              <a:rPr lang="en-US" sz="420" dirty="0" err="1"/>
              <a:t>Zufferey</a:t>
            </a:r>
            <a:r>
              <a:rPr lang="en-US" sz="420" dirty="0"/>
              <a:t> (CZ), C., Skovdal (MS), M., Gjødsbøl (IMG), I.M. and Jervelund (SSJ), S.S. (2022). Caring for people experiencing homelessness in times of crisis: Realities of essential service providers during the COVID-19 pandemic in Copenhagen, Denmark. International Journal of Disaster Risk Reduction, 79, p.103157. doi: https://doi.org/10.1016/j.ijdrr.2022.103157.</a:t>
            </a:r>
            <a:endParaRPr lang="en-GB" sz="420" dirty="0"/>
          </a:p>
        </p:txBody>
      </p:sp>
      <p:sp>
        <p:nvSpPr>
          <p:cNvPr id="38" name="TextBox 37">
            <a:extLst>
              <a:ext uri="{FF2B5EF4-FFF2-40B4-BE49-F238E27FC236}">
                <a16:creationId xmlns:a16="http://schemas.microsoft.com/office/drawing/2014/main" id="{61C516B5-1F22-F66C-CE32-4C1070F88F17}"/>
              </a:ext>
            </a:extLst>
          </p:cNvPr>
          <p:cNvSpPr txBox="1"/>
          <p:nvPr/>
        </p:nvSpPr>
        <p:spPr>
          <a:xfrm>
            <a:off x="37118" y="6499937"/>
            <a:ext cx="4159783" cy="338554"/>
          </a:xfrm>
          <a:prstGeom prst="rect">
            <a:avLst/>
          </a:prstGeom>
          <a:noFill/>
        </p:spPr>
        <p:txBody>
          <a:bodyPr wrap="square" rtlCol="0">
            <a:spAutoFit/>
          </a:bodyPr>
          <a:lstStyle/>
          <a:p>
            <a:pPr algn="ctr"/>
            <a:r>
              <a:rPr lang="en-US" sz="800" dirty="0"/>
              <a:t>Figure 1: Number of TB notifications and TB notification rate per 100,000, England</a:t>
            </a:r>
          </a:p>
          <a:p>
            <a:pPr algn="ctr"/>
            <a:r>
              <a:rPr lang="en-US" sz="800" dirty="0"/>
              <a:t>(Source: GOV.UK, 2026)</a:t>
            </a:r>
          </a:p>
        </p:txBody>
      </p:sp>
      <p:pic>
        <p:nvPicPr>
          <p:cNvPr id="4" name="Picture 3">
            <a:extLst>
              <a:ext uri="{FF2B5EF4-FFF2-40B4-BE49-F238E27FC236}">
                <a16:creationId xmlns:a16="http://schemas.microsoft.com/office/drawing/2014/main" id="{2C802149-FA2D-7723-7DA0-873DD8AC1E58}"/>
              </a:ext>
            </a:extLst>
          </p:cNvPr>
          <p:cNvPicPr>
            <a:picLocks noChangeAspect="1"/>
          </p:cNvPicPr>
          <p:nvPr/>
        </p:nvPicPr>
        <p:blipFill>
          <a:blip r:embed="rId3"/>
          <a:stretch>
            <a:fillRect/>
          </a:stretch>
        </p:blipFill>
        <p:spPr>
          <a:xfrm>
            <a:off x="214606" y="3917949"/>
            <a:ext cx="3444064" cy="2336688"/>
          </a:xfrm>
          <a:prstGeom prst="rect">
            <a:avLst/>
          </a:prstGeom>
          <a:ln>
            <a:solidFill>
              <a:schemeClr val="accent2">
                <a:lumMod val="75000"/>
              </a:schemeClr>
            </a:solidFill>
          </a:ln>
        </p:spPr>
      </p:pic>
      <p:pic>
        <p:nvPicPr>
          <p:cNvPr id="1026" name="Picture 2" descr="Tuberculosis Infographics | Google Slides &amp; PowerPoint">
            <a:extLst>
              <a:ext uri="{FF2B5EF4-FFF2-40B4-BE49-F238E27FC236}">
                <a16:creationId xmlns:a16="http://schemas.microsoft.com/office/drawing/2014/main" id="{6835A3DF-1AC2-C7E6-EDCC-4EB3A553A75E}"/>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43187" r="3056" b="13751"/>
          <a:stretch>
            <a:fillRect/>
          </a:stretch>
        </p:blipFill>
        <p:spPr bwMode="auto">
          <a:xfrm>
            <a:off x="3711537" y="3984991"/>
            <a:ext cx="1480725" cy="127530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uberculosis - Free healthcare and medical icons">
            <a:extLst>
              <a:ext uri="{FF2B5EF4-FFF2-40B4-BE49-F238E27FC236}">
                <a16:creationId xmlns:a16="http://schemas.microsoft.com/office/drawing/2014/main" id="{B3C18979-93E4-E520-45EA-B172DA669C1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664288" y="1642297"/>
            <a:ext cx="762469" cy="76246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Mycobacterium tuberculosis - Free healthcare and medical icons">
            <a:extLst>
              <a:ext uri="{FF2B5EF4-FFF2-40B4-BE49-F238E27FC236}">
                <a16:creationId xmlns:a16="http://schemas.microsoft.com/office/drawing/2014/main" id="{7207FAAB-6427-2923-F9BF-04DB5710EE7E}"/>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flipV="1">
            <a:off x="3754950" y="5287984"/>
            <a:ext cx="1531097" cy="1531097"/>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Tuberculosis Infographic Symptoms, Treatment. Line Icons Set. Vector Signs  For Web Graphics. Royalty Free SVG, Cliparts, Vectors, and Stock  Illustration. Image 110081688.">
            <a:extLst>
              <a:ext uri="{FF2B5EF4-FFF2-40B4-BE49-F238E27FC236}">
                <a16:creationId xmlns:a16="http://schemas.microsoft.com/office/drawing/2014/main" id="{407D7E59-F7E1-7D56-8A8F-8847B7F5D9CC}"/>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665538" y="2593634"/>
            <a:ext cx="761219" cy="91307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Icon Separator – WordPress plugin | WordPress.org">
            <a:extLst>
              <a:ext uri="{FF2B5EF4-FFF2-40B4-BE49-F238E27FC236}">
                <a16:creationId xmlns:a16="http://schemas.microsoft.com/office/drawing/2014/main" id="{596C071F-991C-BC4F-27B6-82B61B3A2057}"/>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t="34906" b="33376"/>
          <a:stretch>
            <a:fillRect/>
          </a:stretch>
        </p:blipFill>
        <p:spPr bwMode="auto">
          <a:xfrm>
            <a:off x="4132073" y="3604443"/>
            <a:ext cx="901909" cy="28607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6" descr="Icon Separator – WordPress plugin | WordPress.org">
            <a:extLst>
              <a:ext uri="{FF2B5EF4-FFF2-40B4-BE49-F238E27FC236}">
                <a16:creationId xmlns:a16="http://schemas.microsoft.com/office/drawing/2014/main" id="{0004B6B5-8D84-23B6-CA4A-5C6B2F4D001D}"/>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t="34906" b="33376"/>
          <a:stretch>
            <a:fillRect/>
          </a:stretch>
        </p:blipFill>
        <p:spPr bwMode="auto">
          <a:xfrm>
            <a:off x="5038104" y="3604442"/>
            <a:ext cx="901909" cy="28607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6" descr="Icon Separator – WordPress plugin | WordPress.org">
            <a:extLst>
              <a:ext uri="{FF2B5EF4-FFF2-40B4-BE49-F238E27FC236}">
                <a16:creationId xmlns:a16="http://schemas.microsoft.com/office/drawing/2014/main" id="{632B8329-E1D5-B3D4-F5F6-6B7A42C08867}"/>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t="34906" b="33376"/>
          <a:stretch>
            <a:fillRect/>
          </a:stretch>
        </p:blipFill>
        <p:spPr bwMode="auto">
          <a:xfrm>
            <a:off x="5938047" y="3601158"/>
            <a:ext cx="901909" cy="286071"/>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16" descr="Icon Separator – WordPress plugin | WordPress.org">
            <a:extLst>
              <a:ext uri="{FF2B5EF4-FFF2-40B4-BE49-F238E27FC236}">
                <a16:creationId xmlns:a16="http://schemas.microsoft.com/office/drawing/2014/main" id="{996A7564-D2C3-9558-36DA-C5B18E4CB517}"/>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t="34906" b="33376"/>
          <a:stretch>
            <a:fillRect/>
          </a:stretch>
        </p:blipFill>
        <p:spPr bwMode="auto">
          <a:xfrm>
            <a:off x="6846215" y="3601158"/>
            <a:ext cx="770674" cy="286071"/>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2F564266-7767-6485-CF9A-F0C3E43A5126}"/>
              </a:ext>
            </a:extLst>
          </p:cNvPr>
          <p:cNvCxnSpPr/>
          <p:nvPr/>
        </p:nvCxnSpPr>
        <p:spPr>
          <a:xfrm>
            <a:off x="0" y="1165326"/>
            <a:ext cx="12192000" cy="0"/>
          </a:xfrm>
          <a:prstGeom prst="line">
            <a:avLst/>
          </a:prstGeom>
          <a:ln w="38100"/>
        </p:spPr>
        <p:style>
          <a:lnRef idx="2">
            <a:schemeClr val="accent1"/>
          </a:lnRef>
          <a:fillRef idx="0">
            <a:schemeClr val="accent1"/>
          </a:fillRef>
          <a:effectRef idx="1">
            <a:schemeClr val="accent1"/>
          </a:effectRef>
          <a:fontRef idx="minor">
            <a:schemeClr val="tx1"/>
          </a:fontRef>
        </p:style>
      </p:cxnSp>
      <p:pic>
        <p:nvPicPr>
          <p:cNvPr id="30" name="Picture 16" descr="Icon Separator – WordPress plugin | WordPress.org">
            <a:extLst>
              <a:ext uri="{FF2B5EF4-FFF2-40B4-BE49-F238E27FC236}">
                <a16:creationId xmlns:a16="http://schemas.microsoft.com/office/drawing/2014/main" id="{FDEABCF2-A5E3-61BD-2086-EC32847B187D}"/>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34906" b="33376"/>
          <a:stretch>
            <a:fillRect/>
          </a:stretch>
        </p:blipFill>
        <p:spPr bwMode="auto">
          <a:xfrm>
            <a:off x="7616889" y="3604071"/>
            <a:ext cx="1047568" cy="2860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2303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TotalTime>
  <Words>1908</Words>
  <Application>Microsoft Macintosh PowerPoint</Application>
  <PresentationFormat>Widescreen</PresentationFormat>
  <Paragraphs>47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ADLaM Display</vt:lpstr>
      <vt:lpstr>Aptos</vt:lpstr>
      <vt:lpstr>Aptos Display</vt:lpstr>
      <vt:lpstr>Arial</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17563</cp:lastModifiedBy>
  <cp:revision>19</cp:revision>
  <dcterms:created xsi:type="dcterms:W3CDTF">2024-06-11T15:13:02Z</dcterms:created>
  <dcterms:modified xsi:type="dcterms:W3CDTF">2026-03-07T21:10:25Z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2026-03-01T17:51:10Z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0e05b91e-98d6-46bf-8d79-1151c98bcc2a</vt:lpwstr>
  </property>
  <property fmtid="{D5CDD505-2E9C-101B-9397-08002B2CF9AE}" pid="7" name="MSIP_Label_defa4170-0d19-0005-0004-bc88714345d2_ActionId">
    <vt:lpwstr>ff31c3d5-eb44-42c0-8bdf-29c0afbd70cf</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