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737" r:id="rId1"/>
  </p:sldMasterIdLst>
  <p:notesMasterIdLst>
    <p:notesMasterId r:id="rId51"/>
  </p:notesMasterIdLst>
  <p:sldIdLst>
    <p:sldId id="258" r:id="rId2"/>
    <p:sldId id="259" r:id="rId3"/>
    <p:sldId id="260" r:id="rId4"/>
    <p:sldId id="265" r:id="rId5"/>
    <p:sldId id="266" r:id="rId6"/>
    <p:sldId id="267" r:id="rId7"/>
    <p:sldId id="268" r:id="rId8"/>
    <p:sldId id="269" r:id="rId9"/>
    <p:sldId id="287" r:id="rId10"/>
    <p:sldId id="270" r:id="rId11"/>
    <p:sldId id="271" r:id="rId12"/>
    <p:sldId id="272" r:id="rId13"/>
    <p:sldId id="289" r:id="rId14"/>
    <p:sldId id="273" r:id="rId15"/>
    <p:sldId id="290" r:id="rId16"/>
    <p:sldId id="291" r:id="rId17"/>
    <p:sldId id="292" r:id="rId18"/>
    <p:sldId id="293" r:id="rId19"/>
    <p:sldId id="318" r:id="rId20"/>
    <p:sldId id="294" r:id="rId21"/>
    <p:sldId id="295" r:id="rId22"/>
    <p:sldId id="296" r:id="rId23"/>
    <p:sldId id="297" r:id="rId24"/>
    <p:sldId id="316" r:id="rId25"/>
    <p:sldId id="298" r:id="rId26"/>
    <p:sldId id="299" r:id="rId27"/>
    <p:sldId id="300" r:id="rId28"/>
    <p:sldId id="320" r:id="rId29"/>
    <p:sldId id="319" r:id="rId30"/>
    <p:sldId id="301" r:id="rId31"/>
    <p:sldId id="308" r:id="rId32"/>
    <p:sldId id="317" r:id="rId33"/>
    <p:sldId id="309" r:id="rId34"/>
    <p:sldId id="310" r:id="rId35"/>
    <p:sldId id="311" r:id="rId36"/>
    <p:sldId id="315" r:id="rId37"/>
    <p:sldId id="312" r:id="rId38"/>
    <p:sldId id="313" r:id="rId39"/>
    <p:sldId id="302" r:id="rId40"/>
    <p:sldId id="307" r:id="rId41"/>
    <p:sldId id="303" r:id="rId42"/>
    <p:sldId id="305" r:id="rId43"/>
    <p:sldId id="306" r:id="rId44"/>
    <p:sldId id="304" r:id="rId45"/>
    <p:sldId id="321" r:id="rId46"/>
    <p:sldId id="322" r:id="rId47"/>
    <p:sldId id="323" r:id="rId48"/>
    <p:sldId id="324" r:id="rId49"/>
    <p:sldId id="314" r:id="rId50"/>
  </p:sldIdLst>
  <p:sldSz cx="12192000" cy="6858000"/>
  <p:notesSz cx="6858000" cy="9144000"/>
  <p:embeddedFontLst>
    <p:embeddedFont>
      <p:font typeface="DengXian" panose="02010600030101010101" pitchFamily="2" charset="-122"/>
      <p:regular r:id="rId52"/>
      <p:bold r:id="rId53"/>
    </p:embeddedFont>
    <p:embeddedFont>
      <p:font typeface="Trebuchet MS" panose="020B0603020202020204" pitchFamily="34" charset="0"/>
      <p:regular r:id="rId54"/>
      <p:bold r:id="rId55"/>
      <p:italic r:id="rId56"/>
      <p:boldItalic r:id="rId57"/>
    </p:embeddedFont>
    <p:embeddedFont>
      <p:font typeface="Wingdings 3" panose="05040102010807070707" pitchFamily="18" charset="2"/>
      <p:regular r:id="rId58"/>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7F0F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2EF64F-5FB4-4A40-BA31-6554FEC84A57}" v="9" dt="2024-11-17T18:33:59.1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46864" autoAdjust="0"/>
    <p:restoredTop sz="82338" autoAdjust="0"/>
  </p:normalViewPr>
  <p:slideViewPr>
    <p:cSldViewPr snapToGrid="0">
      <p:cViewPr varScale="1">
        <p:scale>
          <a:sx n="46" d="100"/>
          <a:sy n="46" d="100"/>
        </p:scale>
        <p:origin x="72" y="9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font" Target="fonts/font4.fntdata"/><Relationship Id="rId63"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font" Target="fonts/font2.fntdata"/><Relationship Id="rId58" Type="http://schemas.openxmlformats.org/officeDocument/2006/relationships/font" Target="fonts/font7.fntdata"/><Relationship Id="rId5" Type="http://schemas.openxmlformats.org/officeDocument/2006/relationships/slide" Target="slides/slide4.xml"/><Relationship Id="rId61"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font" Target="fonts/font5.fntdata"/><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font" Target="fonts/font3.fntdata"/><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font" Target="fonts/font6.fntdata"/><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font" Target="fonts/font1.fntdata"/><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diagrams/_rels/data2.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svg"/></Relationships>
</file>

<file path=ppt/diagrams/_rels/drawing2.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svg"/></Relationships>
</file>

<file path=ppt/diagrams/colors1.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3">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3652008-DFB2-46E4-942F-0CFFE0632DA1}" type="doc">
      <dgm:prSet loTypeId="urn:microsoft.com/office/officeart/2016/7/layout/RepeatingBendingProcessNew" loCatId="process" qsTypeId="urn:microsoft.com/office/officeart/2005/8/quickstyle/simple4#1" qsCatId="simple" csTypeId="urn:microsoft.com/office/officeart/2005/8/colors/colorful1#1" csCatId="colorful" phldr="1"/>
      <dgm:spPr/>
      <dgm:t>
        <a:bodyPr/>
        <a:lstStyle/>
        <a:p>
          <a:endParaRPr lang="en-US"/>
        </a:p>
      </dgm:t>
    </dgm:pt>
    <dgm:pt modelId="{38FBB572-1D3A-4F0E-95C3-1B897A25DA15}">
      <dgm:prSet/>
      <dgm:spPr/>
      <dgm:t>
        <a:bodyPr/>
        <a:lstStyle/>
        <a:p>
          <a:r>
            <a:rPr lang="en-GB"/>
            <a:t>Trying summary-only offences</a:t>
          </a:r>
          <a:endParaRPr lang="en-US"/>
        </a:p>
      </dgm:t>
    </dgm:pt>
    <dgm:pt modelId="{84172DA7-AFDE-424A-BFCA-BF2B3FFCA909}" type="parTrans" cxnId="{B8D836FF-E3BA-4698-8B99-24766A6C4BDA}">
      <dgm:prSet/>
      <dgm:spPr/>
      <dgm:t>
        <a:bodyPr/>
        <a:lstStyle/>
        <a:p>
          <a:endParaRPr lang="en-US"/>
        </a:p>
      </dgm:t>
    </dgm:pt>
    <dgm:pt modelId="{79BE9AE4-2F95-4AA2-9AA7-C63D85945A4E}" type="sibTrans" cxnId="{B8D836FF-E3BA-4698-8B99-24766A6C4BDA}">
      <dgm:prSet/>
      <dgm:spPr/>
      <dgm:t>
        <a:bodyPr/>
        <a:lstStyle/>
        <a:p>
          <a:endParaRPr lang="en-US"/>
        </a:p>
      </dgm:t>
    </dgm:pt>
    <dgm:pt modelId="{527B3F3A-77E5-4F6D-9957-A93AACDD706B}">
      <dgm:prSet/>
      <dgm:spPr/>
      <dgm:t>
        <a:bodyPr/>
        <a:lstStyle/>
        <a:p>
          <a:r>
            <a:rPr lang="en-GB"/>
            <a:t>Conducting plea before venue hearings in relation to either-way offences;</a:t>
          </a:r>
          <a:endParaRPr lang="en-US"/>
        </a:p>
      </dgm:t>
    </dgm:pt>
    <dgm:pt modelId="{F2D54EF8-A699-4A98-AE11-C0D2C89A4EC1}" type="parTrans" cxnId="{CC0A0DF2-5FBC-4C58-97E8-AFE2A2F9ACCA}">
      <dgm:prSet/>
      <dgm:spPr/>
      <dgm:t>
        <a:bodyPr/>
        <a:lstStyle/>
        <a:p>
          <a:endParaRPr lang="en-US"/>
        </a:p>
      </dgm:t>
    </dgm:pt>
    <dgm:pt modelId="{96036CD8-438D-4C72-817B-7A65013AB5A8}" type="sibTrans" cxnId="{CC0A0DF2-5FBC-4C58-97E8-AFE2A2F9ACCA}">
      <dgm:prSet/>
      <dgm:spPr/>
      <dgm:t>
        <a:bodyPr/>
        <a:lstStyle/>
        <a:p>
          <a:endParaRPr lang="en-US"/>
        </a:p>
      </dgm:t>
    </dgm:pt>
    <dgm:pt modelId="{FA96B2B3-7820-4848-9DAA-3D75507F9852}">
      <dgm:prSet/>
      <dgm:spPr/>
      <dgm:t>
        <a:bodyPr/>
        <a:lstStyle/>
        <a:p>
          <a:r>
            <a:rPr lang="en-GB" dirty="0"/>
            <a:t>Where the D indicates a not guilty plea in an either-way offence, Mags will decide at the allocation hearing where the case should be tried;</a:t>
          </a:r>
          <a:endParaRPr lang="en-US" dirty="0"/>
        </a:p>
      </dgm:t>
    </dgm:pt>
    <dgm:pt modelId="{6BC598E0-EE8D-4B5C-AA74-0BBBBE34F177}" type="parTrans" cxnId="{E62BD175-71DF-4343-9149-8750102E46ED}">
      <dgm:prSet/>
      <dgm:spPr/>
      <dgm:t>
        <a:bodyPr/>
        <a:lstStyle/>
        <a:p>
          <a:endParaRPr lang="en-US"/>
        </a:p>
      </dgm:t>
    </dgm:pt>
    <dgm:pt modelId="{35087D3A-9CDD-4604-8020-F0EE2C02A3D7}" type="sibTrans" cxnId="{E62BD175-71DF-4343-9149-8750102E46ED}">
      <dgm:prSet/>
      <dgm:spPr/>
      <dgm:t>
        <a:bodyPr/>
        <a:lstStyle/>
        <a:p>
          <a:endParaRPr lang="en-US"/>
        </a:p>
      </dgm:t>
    </dgm:pt>
    <dgm:pt modelId="{9A688D49-FC39-4E31-B22C-59FD50356380}">
      <dgm:prSet/>
      <dgm:spPr/>
      <dgm:t>
        <a:bodyPr/>
        <a:lstStyle/>
        <a:p>
          <a:r>
            <a:rPr lang="en-GB"/>
            <a:t>Trying either-way offences which as a result of the allocation hearing procedure are to be tried summarily;</a:t>
          </a:r>
          <a:endParaRPr lang="en-US"/>
        </a:p>
      </dgm:t>
    </dgm:pt>
    <dgm:pt modelId="{83FB5A36-724A-4C6D-8524-4F9D031B37CC}" type="parTrans" cxnId="{07B78162-6A91-4FA6-915D-EFA82CA15763}">
      <dgm:prSet/>
      <dgm:spPr/>
      <dgm:t>
        <a:bodyPr/>
        <a:lstStyle/>
        <a:p>
          <a:endParaRPr lang="en-US"/>
        </a:p>
      </dgm:t>
    </dgm:pt>
    <dgm:pt modelId="{C9FD4E4D-5D71-4C13-9789-F0CA3C55A648}" type="sibTrans" cxnId="{07B78162-6A91-4FA6-915D-EFA82CA15763}">
      <dgm:prSet/>
      <dgm:spPr/>
      <dgm:t>
        <a:bodyPr/>
        <a:lstStyle/>
        <a:p>
          <a:endParaRPr lang="en-US"/>
        </a:p>
      </dgm:t>
    </dgm:pt>
    <dgm:pt modelId="{3604C055-C124-4E16-93DE-F9968D40F940}">
      <dgm:prSet/>
      <dgm:spPr/>
      <dgm:t>
        <a:bodyPr/>
        <a:lstStyle/>
        <a:p>
          <a:r>
            <a:rPr lang="en-GB"/>
            <a:t>Passing sentence on defendants who plead guilty or are convected following a summary trial;</a:t>
          </a:r>
          <a:endParaRPr lang="en-US"/>
        </a:p>
      </dgm:t>
    </dgm:pt>
    <dgm:pt modelId="{E4AB9CD6-C3AD-442A-855C-D11A381D08EB}" type="parTrans" cxnId="{BA16B493-1407-48FB-BB9A-31D50C80A5EC}">
      <dgm:prSet/>
      <dgm:spPr/>
      <dgm:t>
        <a:bodyPr/>
        <a:lstStyle/>
        <a:p>
          <a:endParaRPr lang="en-US"/>
        </a:p>
      </dgm:t>
    </dgm:pt>
    <dgm:pt modelId="{0E0AD012-8DA5-4779-83EB-88A789EC6407}" type="sibTrans" cxnId="{BA16B493-1407-48FB-BB9A-31D50C80A5EC}">
      <dgm:prSet/>
      <dgm:spPr/>
      <dgm:t>
        <a:bodyPr/>
        <a:lstStyle/>
        <a:p>
          <a:endParaRPr lang="en-US"/>
        </a:p>
      </dgm:t>
    </dgm:pt>
    <dgm:pt modelId="{3B74FC80-733A-4F95-96ED-0561E755F092}">
      <dgm:prSet/>
      <dgm:spPr/>
      <dgm:t>
        <a:bodyPr/>
        <a:lstStyle/>
        <a:p>
          <a:r>
            <a:rPr lang="en-GB" dirty="0"/>
            <a:t>Sending a defendant to Crown Court to be tried on indictment where D is charged with indictable-only offence or where an either-way offence has been allocated to Crown Court;</a:t>
          </a:r>
          <a:endParaRPr lang="en-US" dirty="0"/>
        </a:p>
      </dgm:t>
    </dgm:pt>
    <dgm:pt modelId="{3CDB5533-E5AC-44B4-A77D-3C3AD749A663}" type="parTrans" cxnId="{3A47ED51-7E39-4184-B62E-9E8B412DC1AC}">
      <dgm:prSet/>
      <dgm:spPr/>
      <dgm:t>
        <a:bodyPr/>
        <a:lstStyle/>
        <a:p>
          <a:endParaRPr lang="en-US"/>
        </a:p>
      </dgm:t>
    </dgm:pt>
    <dgm:pt modelId="{0BD958A6-D40E-4924-9717-B232F97A1D2C}" type="sibTrans" cxnId="{3A47ED51-7E39-4184-B62E-9E8B412DC1AC}">
      <dgm:prSet/>
      <dgm:spPr/>
      <dgm:t>
        <a:bodyPr/>
        <a:lstStyle/>
        <a:p>
          <a:endParaRPr lang="en-US"/>
        </a:p>
      </dgm:t>
    </dgm:pt>
    <dgm:pt modelId="{335324C7-99FF-4A7B-8B18-A0BFBE8C509C}">
      <dgm:prSet/>
      <dgm:spPr/>
      <dgm:t>
        <a:bodyPr/>
        <a:lstStyle/>
        <a:p>
          <a:r>
            <a:rPr lang="en-GB"/>
            <a:t>Committing D to sentence to Crown Court following conviction for either-way offence where required;</a:t>
          </a:r>
          <a:endParaRPr lang="en-US"/>
        </a:p>
      </dgm:t>
    </dgm:pt>
    <dgm:pt modelId="{DE9E1D6C-0C01-47F0-8723-77A9FFD77042}" type="parTrans" cxnId="{34F4BDFE-4723-496C-BC9F-4A645073BFC1}">
      <dgm:prSet/>
      <dgm:spPr/>
      <dgm:t>
        <a:bodyPr/>
        <a:lstStyle/>
        <a:p>
          <a:endParaRPr lang="en-US"/>
        </a:p>
      </dgm:t>
    </dgm:pt>
    <dgm:pt modelId="{35DA3BB3-3BC6-4A33-A5B5-FAAAA93E2B07}" type="sibTrans" cxnId="{34F4BDFE-4723-496C-BC9F-4A645073BFC1}">
      <dgm:prSet/>
      <dgm:spPr/>
      <dgm:t>
        <a:bodyPr/>
        <a:lstStyle/>
        <a:p>
          <a:endParaRPr lang="en-US"/>
        </a:p>
      </dgm:t>
    </dgm:pt>
    <dgm:pt modelId="{28F6D186-E71C-4C44-8F50-CF7F08830BA9}">
      <dgm:prSet/>
      <dgm:spPr/>
      <dgm:t>
        <a:bodyPr/>
        <a:lstStyle/>
        <a:p>
          <a:r>
            <a:rPr lang="en-GB"/>
            <a:t>Deciding bail applications;</a:t>
          </a:r>
          <a:endParaRPr lang="en-US"/>
        </a:p>
      </dgm:t>
    </dgm:pt>
    <dgm:pt modelId="{BAC32521-E2ED-40B7-936F-0051C467CA97}" type="parTrans" cxnId="{1FA7EDE3-2871-4F5E-BD04-6AE7C719B653}">
      <dgm:prSet/>
      <dgm:spPr/>
      <dgm:t>
        <a:bodyPr/>
        <a:lstStyle/>
        <a:p>
          <a:endParaRPr lang="en-US"/>
        </a:p>
      </dgm:t>
    </dgm:pt>
    <dgm:pt modelId="{3580994D-806F-435F-96B9-FAB30EF6CCD7}" type="sibTrans" cxnId="{1FA7EDE3-2871-4F5E-BD04-6AE7C719B653}">
      <dgm:prSet/>
      <dgm:spPr/>
      <dgm:t>
        <a:bodyPr/>
        <a:lstStyle/>
        <a:p>
          <a:endParaRPr lang="en-US"/>
        </a:p>
      </dgm:t>
    </dgm:pt>
    <dgm:pt modelId="{30CBE6DA-D473-425B-BB2E-1ECE94DC1F8C}">
      <dgm:prSet/>
      <dgm:spPr/>
      <dgm:t>
        <a:bodyPr/>
        <a:lstStyle/>
        <a:p>
          <a:r>
            <a:rPr lang="en-GB"/>
            <a:t>Issuing warrants for arrest</a:t>
          </a:r>
          <a:endParaRPr lang="en-US"/>
        </a:p>
      </dgm:t>
    </dgm:pt>
    <dgm:pt modelId="{B127572A-A5FF-4212-8414-8BBBFDE8C11C}" type="parTrans" cxnId="{F561A702-4323-4BAC-9535-EA0F19718AB6}">
      <dgm:prSet/>
      <dgm:spPr/>
      <dgm:t>
        <a:bodyPr/>
        <a:lstStyle/>
        <a:p>
          <a:endParaRPr lang="en-US"/>
        </a:p>
      </dgm:t>
    </dgm:pt>
    <dgm:pt modelId="{B30E6F63-25E1-4377-B1AE-7AE0A27AF2C0}" type="sibTrans" cxnId="{F561A702-4323-4BAC-9535-EA0F19718AB6}">
      <dgm:prSet/>
      <dgm:spPr/>
      <dgm:t>
        <a:bodyPr/>
        <a:lstStyle/>
        <a:p>
          <a:endParaRPr lang="en-US"/>
        </a:p>
      </dgm:t>
    </dgm:pt>
    <dgm:pt modelId="{D1930B1B-0C96-40A2-8E1C-9A55BB484D42}" type="pres">
      <dgm:prSet presAssocID="{33652008-DFB2-46E4-942F-0CFFE0632DA1}" presName="Name0" presStyleCnt="0">
        <dgm:presLayoutVars>
          <dgm:dir/>
          <dgm:resizeHandles val="exact"/>
        </dgm:presLayoutVars>
      </dgm:prSet>
      <dgm:spPr/>
    </dgm:pt>
    <dgm:pt modelId="{6C0C3CCD-6061-49A8-AE4D-11F06D6D5C7C}" type="pres">
      <dgm:prSet presAssocID="{38FBB572-1D3A-4F0E-95C3-1B897A25DA15}" presName="node" presStyleLbl="node1" presStyleIdx="0" presStyleCnt="9">
        <dgm:presLayoutVars>
          <dgm:bulletEnabled val="1"/>
        </dgm:presLayoutVars>
      </dgm:prSet>
      <dgm:spPr/>
    </dgm:pt>
    <dgm:pt modelId="{6C4EFB78-6C39-43E6-885F-F1F2380846F0}" type="pres">
      <dgm:prSet presAssocID="{79BE9AE4-2F95-4AA2-9AA7-C63D85945A4E}" presName="sibTrans" presStyleLbl="sibTrans1D1" presStyleIdx="0" presStyleCnt="8"/>
      <dgm:spPr/>
    </dgm:pt>
    <dgm:pt modelId="{E6F49572-1DDC-4519-84A9-E9FBE423F2D9}" type="pres">
      <dgm:prSet presAssocID="{79BE9AE4-2F95-4AA2-9AA7-C63D85945A4E}" presName="connectorText" presStyleLbl="sibTrans1D1" presStyleIdx="0" presStyleCnt="8"/>
      <dgm:spPr/>
    </dgm:pt>
    <dgm:pt modelId="{CD08C006-E8CD-4EDA-ABA0-65E38EF63C7E}" type="pres">
      <dgm:prSet presAssocID="{527B3F3A-77E5-4F6D-9957-A93AACDD706B}" presName="node" presStyleLbl="node1" presStyleIdx="1" presStyleCnt="9">
        <dgm:presLayoutVars>
          <dgm:bulletEnabled val="1"/>
        </dgm:presLayoutVars>
      </dgm:prSet>
      <dgm:spPr/>
    </dgm:pt>
    <dgm:pt modelId="{D1198158-8600-4A71-ADD5-48E3F10444BE}" type="pres">
      <dgm:prSet presAssocID="{96036CD8-438D-4C72-817B-7A65013AB5A8}" presName="sibTrans" presStyleLbl="sibTrans1D1" presStyleIdx="1" presStyleCnt="8"/>
      <dgm:spPr/>
    </dgm:pt>
    <dgm:pt modelId="{EBCD1C7E-BE01-4F57-8DDF-48EFCF1BC96A}" type="pres">
      <dgm:prSet presAssocID="{96036CD8-438D-4C72-817B-7A65013AB5A8}" presName="connectorText" presStyleLbl="sibTrans1D1" presStyleIdx="1" presStyleCnt="8"/>
      <dgm:spPr/>
    </dgm:pt>
    <dgm:pt modelId="{83DAA34D-6A15-4A8C-A9C2-8CE6E2EE4BA1}" type="pres">
      <dgm:prSet presAssocID="{FA96B2B3-7820-4848-9DAA-3D75507F9852}" presName="node" presStyleLbl="node1" presStyleIdx="2" presStyleCnt="9" custScaleY="122443">
        <dgm:presLayoutVars>
          <dgm:bulletEnabled val="1"/>
        </dgm:presLayoutVars>
      </dgm:prSet>
      <dgm:spPr/>
    </dgm:pt>
    <dgm:pt modelId="{361710F3-007D-4463-8AFC-701E5AC2E939}" type="pres">
      <dgm:prSet presAssocID="{35087D3A-9CDD-4604-8020-F0EE2C02A3D7}" presName="sibTrans" presStyleLbl="sibTrans1D1" presStyleIdx="2" presStyleCnt="8"/>
      <dgm:spPr/>
    </dgm:pt>
    <dgm:pt modelId="{2CEC3E9B-33FE-4CD1-B438-DB24AF193B67}" type="pres">
      <dgm:prSet presAssocID="{35087D3A-9CDD-4604-8020-F0EE2C02A3D7}" presName="connectorText" presStyleLbl="sibTrans1D1" presStyleIdx="2" presStyleCnt="8"/>
      <dgm:spPr/>
    </dgm:pt>
    <dgm:pt modelId="{3FE7EB8A-2F35-4382-AB1F-64B3634C7F1E}" type="pres">
      <dgm:prSet presAssocID="{9A688D49-FC39-4E31-B22C-59FD50356380}" presName="node" presStyleLbl="node1" presStyleIdx="3" presStyleCnt="9">
        <dgm:presLayoutVars>
          <dgm:bulletEnabled val="1"/>
        </dgm:presLayoutVars>
      </dgm:prSet>
      <dgm:spPr/>
    </dgm:pt>
    <dgm:pt modelId="{B1973BB6-3673-46F1-982B-96B3C5F081AD}" type="pres">
      <dgm:prSet presAssocID="{C9FD4E4D-5D71-4C13-9789-F0CA3C55A648}" presName="sibTrans" presStyleLbl="sibTrans1D1" presStyleIdx="3" presStyleCnt="8"/>
      <dgm:spPr/>
    </dgm:pt>
    <dgm:pt modelId="{9F94937B-D21D-4FC8-9B22-9E4D5FD33558}" type="pres">
      <dgm:prSet presAssocID="{C9FD4E4D-5D71-4C13-9789-F0CA3C55A648}" presName="connectorText" presStyleLbl="sibTrans1D1" presStyleIdx="3" presStyleCnt="8"/>
      <dgm:spPr/>
    </dgm:pt>
    <dgm:pt modelId="{2A1BB1F8-E9F5-45E2-981D-22D007E299CB}" type="pres">
      <dgm:prSet presAssocID="{3604C055-C124-4E16-93DE-F9968D40F940}" presName="node" presStyleLbl="node1" presStyleIdx="4" presStyleCnt="9">
        <dgm:presLayoutVars>
          <dgm:bulletEnabled val="1"/>
        </dgm:presLayoutVars>
      </dgm:prSet>
      <dgm:spPr/>
    </dgm:pt>
    <dgm:pt modelId="{44C40026-7CD2-422C-9DE4-8E3E3B5AF1D9}" type="pres">
      <dgm:prSet presAssocID="{0E0AD012-8DA5-4779-83EB-88A789EC6407}" presName="sibTrans" presStyleLbl="sibTrans1D1" presStyleIdx="4" presStyleCnt="8"/>
      <dgm:spPr/>
    </dgm:pt>
    <dgm:pt modelId="{28107E6D-9AA5-48A3-AD35-56D35EB53559}" type="pres">
      <dgm:prSet presAssocID="{0E0AD012-8DA5-4779-83EB-88A789EC6407}" presName="connectorText" presStyleLbl="sibTrans1D1" presStyleIdx="4" presStyleCnt="8"/>
      <dgm:spPr/>
    </dgm:pt>
    <dgm:pt modelId="{880F6720-C7F8-4CA3-B64A-E23E8A6E02DC}" type="pres">
      <dgm:prSet presAssocID="{3B74FC80-733A-4F95-96ED-0561E755F092}" presName="node" presStyleLbl="node1" presStyleIdx="5" presStyleCnt="9" custScaleY="155333">
        <dgm:presLayoutVars>
          <dgm:bulletEnabled val="1"/>
        </dgm:presLayoutVars>
      </dgm:prSet>
      <dgm:spPr/>
    </dgm:pt>
    <dgm:pt modelId="{CFC848B7-43E3-4E7C-BE47-8FA839516ED1}" type="pres">
      <dgm:prSet presAssocID="{0BD958A6-D40E-4924-9717-B232F97A1D2C}" presName="sibTrans" presStyleLbl="sibTrans1D1" presStyleIdx="5" presStyleCnt="8"/>
      <dgm:spPr/>
    </dgm:pt>
    <dgm:pt modelId="{3CAEDD27-21E3-48A3-97EB-8D42950BAAC9}" type="pres">
      <dgm:prSet presAssocID="{0BD958A6-D40E-4924-9717-B232F97A1D2C}" presName="connectorText" presStyleLbl="sibTrans1D1" presStyleIdx="5" presStyleCnt="8"/>
      <dgm:spPr/>
    </dgm:pt>
    <dgm:pt modelId="{A8371B2C-6CA3-4446-8928-0F96F840BCBD}" type="pres">
      <dgm:prSet presAssocID="{335324C7-99FF-4A7B-8B18-A0BFBE8C509C}" presName="node" presStyleLbl="node1" presStyleIdx="6" presStyleCnt="9">
        <dgm:presLayoutVars>
          <dgm:bulletEnabled val="1"/>
        </dgm:presLayoutVars>
      </dgm:prSet>
      <dgm:spPr/>
    </dgm:pt>
    <dgm:pt modelId="{E7C6716C-C9EA-4B55-A0B1-66385333A61D}" type="pres">
      <dgm:prSet presAssocID="{35DA3BB3-3BC6-4A33-A5B5-FAAAA93E2B07}" presName="sibTrans" presStyleLbl="sibTrans1D1" presStyleIdx="6" presStyleCnt="8"/>
      <dgm:spPr/>
    </dgm:pt>
    <dgm:pt modelId="{44F673B2-6839-4749-9A8B-D591DAECC4B6}" type="pres">
      <dgm:prSet presAssocID="{35DA3BB3-3BC6-4A33-A5B5-FAAAA93E2B07}" presName="connectorText" presStyleLbl="sibTrans1D1" presStyleIdx="6" presStyleCnt="8"/>
      <dgm:spPr/>
    </dgm:pt>
    <dgm:pt modelId="{ED291044-E179-49AD-8925-7FCEF7545D74}" type="pres">
      <dgm:prSet presAssocID="{28F6D186-E71C-4C44-8F50-CF7F08830BA9}" presName="node" presStyleLbl="node1" presStyleIdx="7" presStyleCnt="9">
        <dgm:presLayoutVars>
          <dgm:bulletEnabled val="1"/>
        </dgm:presLayoutVars>
      </dgm:prSet>
      <dgm:spPr/>
    </dgm:pt>
    <dgm:pt modelId="{E5DE17D2-B144-4507-9DE1-E35BC3D52466}" type="pres">
      <dgm:prSet presAssocID="{3580994D-806F-435F-96B9-FAB30EF6CCD7}" presName="sibTrans" presStyleLbl="sibTrans1D1" presStyleIdx="7" presStyleCnt="8"/>
      <dgm:spPr/>
    </dgm:pt>
    <dgm:pt modelId="{0B5D669E-7941-4BC4-BC70-8E4A7EF5C9BA}" type="pres">
      <dgm:prSet presAssocID="{3580994D-806F-435F-96B9-FAB30EF6CCD7}" presName="connectorText" presStyleLbl="sibTrans1D1" presStyleIdx="7" presStyleCnt="8"/>
      <dgm:spPr/>
    </dgm:pt>
    <dgm:pt modelId="{68FAD914-F9B1-4718-85FD-D81CE22135EA}" type="pres">
      <dgm:prSet presAssocID="{30CBE6DA-D473-425B-BB2E-1ECE94DC1F8C}" presName="node" presStyleLbl="node1" presStyleIdx="8" presStyleCnt="9">
        <dgm:presLayoutVars>
          <dgm:bulletEnabled val="1"/>
        </dgm:presLayoutVars>
      </dgm:prSet>
      <dgm:spPr/>
    </dgm:pt>
  </dgm:ptLst>
  <dgm:cxnLst>
    <dgm:cxn modelId="{F561A702-4323-4BAC-9535-EA0F19718AB6}" srcId="{33652008-DFB2-46E4-942F-0CFFE0632DA1}" destId="{30CBE6DA-D473-425B-BB2E-1ECE94DC1F8C}" srcOrd="8" destOrd="0" parTransId="{B127572A-A5FF-4212-8414-8BBBFDE8C11C}" sibTransId="{B30E6F63-25E1-4377-B1AE-7AE0A27AF2C0}"/>
    <dgm:cxn modelId="{4E26EA05-DE26-431E-A9D8-D9262288DCB7}" type="presOf" srcId="{33652008-DFB2-46E4-942F-0CFFE0632DA1}" destId="{D1930B1B-0C96-40A2-8E1C-9A55BB484D42}" srcOrd="0" destOrd="0" presId="urn:microsoft.com/office/officeart/2016/7/layout/RepeatingBendingProcessNew"/>
    <dgm:cxn modelId="{0A660912-19B2-4BEF-B7D0-8D2A91774788}" type="presOf" srcId="{3580994D-806F-435F-96B9-FAB30EF6CCD7}" destId="{0B5D669E-7941-4BC4-BC70-8E4A7EF5C9BA}" srcOrd="1" destOrd="0" presId="urn:microsoft.com/office/officeart/2016/7/layout/RepeatingBendingProcessNew"/>
    <dgm:cxn modelId="{E8D28C13-4B91-4336-BEA3-F6994EE49D0A}" type="presOf" srcId="{35087D3A-9CDD-4604-8020-F0EE2C02A3D7}" destId="{2CEC3E9B-33FE-4CD1-B438-DB24AF193B67}" srcOrd="1" destOrd="0" presId="urn:microsoft.com/office/officeart/2016/7/layout/RepeatingBendingProcessNew"/>
    <dgm:cxn modelId="{907B0115-4C91-40BC-BAC8-CDF70EECD083}" type="presOf" srcId="{0E0AD012-8DA5-4779-83EB-88A789EC6407}" destId="{44C40026-7CD2-422C-9DE4-8E3E3B5AF1D9}" srcOrd="0" destOrd="0" presId="urn:microsoft.com/office/officeart/2016/7/layout/RepeatingBendingProcessNew"/>
    <dgm:cxn modelId="{4D39932D-F1DF-465C-9962-E52FD9AE2B40}" type="presOf" srcId="{527B3F3A-77E5-4F6D-9957-A93AACDD706B}" destId="{CD08C006-E8CD-4EDA-ABA0-65E38EF63C7E}" srcOrd="0" destOrd="0" presId="urn:microsoft.com/office/officeart/2016/7/layout/RepeatingBendingProcessNew"/>
    <dgm:cxn modelId="{BB548134-5C26-4451-8655-8D8A19F835ED}" type="presOf" srcId="{35DA3BB3-3BC6-4A33-A5B5-FAAAA93E2B07}" destId="{44F673B2-6839-4749-9A8B-D591DAECC4B6}" srcOrd="1" destOrd="0" presId="urn:microsoft.com/office/officeart/2016/7/layout/RepeatingBendingProcessNew"/>
    <dgm:cxn modelId="{604D8040-9919-4ED1-89D7-8557EE7688E7}" type="presOf" srcId="{38FBB572-1D3A-4F0E-95C3-1B897A25DA15}" destId="{6C0C3CCD-6061-49A8-AE4D-11F06D6D5C7C}" srcOrd="0" destOrd="0" presId="urn:microsoft.com/office/officeart/2016/7/layout/RepeatingBendingProcessNew"/>
    <dgm:cxn modelId="{07B78162-6A91-4FA6-915D-EFA82CA15763}" srcId="{33652008-DFB2-46E4-942F-0CFFE0632DA1}" destId="{9A688D49-FC39-4E31-B22C-59FD50356380}" srcOrd="3" destOrd="0" parTransId="{83FB5A36-724A-4C6D-8524-4F9D031B37CC}" sibTransId="{C9FD4E4D-5D71-4C13-9789-F0CA3C55A648}"/>
    <dgm:cxn modelId="{50B3F143-A907-46B9-84CC-2DBCCDFF9CAB}" type="presOf" srcId="{79BE9AE4-2F95-4AA2-9AA7-C63D85945A4E}" destId="{6C4EFB78-6C39-43E6-885F-F1F2380846F0}" srcOrd="0" destOrd="0" presId="urn:microsoft.com/office/officeart/2016/7/layout/RepeatingBendingProcessNew"/>
    <dgm:cxn modelId="{50E94444-6E7B-4748-9761-3CDEA5EA9BAC}" type="presOf" srcId="{79BE9AE4-2F95-4AA2-9AA7-C63D85945A4E}" destId="{E6F49572-1DDC-4519-84A9-E9FBE423F2D9}" srcOrd="1" destOrd="0" presId="urn:microsoft.com/office/officeart/2016/7/layout/RepeatingBendingProcessNew"/>
    <dgm:cxn modelId="{13EED144-F64A-4BA5-A65E-65E58D9B3666}" type="presOf" srcId="{28F6D186-E71C-4C44-8F50-CF7F08830BA9}" destId="{ED291044-E179-49AD-8925-7FCEF7545D74}" srcOrd="0" destOrd="0" presId="urn:microsoft.com/office/officeart/2016/7/layout/RepeatingBendingProcessNew"/>
    <dgm:cxn modelId="{D3B3CF6B-976C-4E32-948E-B01EB323FEDB}" type="presOf" srcId="{35087D3A-9CDD-4604-8020-F0EE2C02A3D7}" destId="{361710F3-007D-4463-8AFC-701E5AC2E939}" srcOrd="0" destOrd="0" presId="urn:microsoft.com/office/officeart/2016/7/layout/RepeatingBendingProcessNew"/>
    <dgm:cxn modelId="{3A47ED51-7E39-4184-B62E-9E8B412DC1AC}" srcId="{33652008-DFB2-46E4-942F-0CFFE0632DA1}" destId="{3B74FC80-733A-4F95-96ED-0561E755F092}" srcOrd="5" destOrd="0" parTransId="{3CDB5533-E5AC-44B4-A77D-3C3AD749A663}" sibTransId="{0BD958A6-D40E-4924-9717-B232F97A1D2C}"/>
    <dgm:cxn modelId="{E62BD175-71DF-4343-9149-8750102E46ED}" srcId="{33652008-DFB2-46E4-942F-0CFFE0632DA1}" destId="{FA96B2B3-7820-4848-9DAA-3D75507F9852}" srcOrd="2" destOrd="0" parTransId="{6BC598E0-EE8D-4B5C-AA74-0BBBBE34F177}" sibTransId="{35087D3A-9CDD-4604-8020-F0EE2C02A3D7}"/>
    <dgm:cxn modelId="{67B53157-53BB-4223-B25C-F3A3E639560C}" type="presOf" srcId="{0E0AD012-8DA5-4779-83EB-88A789EC6407}" destId="{28107E6D-9AA5-48A3-AD35-56D35EB53559}" srcOrd="1" destOrd="0" presId="urn:microsoft.com/office/officeart/2016/7/layout/RepeatingBendingProcessNew"/>
    <dgm:cxn modelId="{AF9D547D-6BB9-4184-A927-43294697EAAA}" type="presOf" srcId="{3604C055-C124-4E16-93DE-F9968D40F940}" destId="{2A1BB1F8-E9F5-45E2-981D-22D007E299CB}" srcOrd="0" destOrd="0" presId="urn:microsoft.com/office/officeart/2016/7/layout/RepeatingBendingProcessNew"/>
    <dgm:cxn modelId="{1E67D284-E8A4-467E-BEA3-ACCB48EA15FE}" type="presOf" srcId="{335324C7-99FF-4A7B-8B18-A0BFBE8C509C}" destId="{A8371B2C-6CA3-4446-8928-0F96F840BCBD}" srcOrd="0" destOrd="0" presId="urn:microsoft.com/office/officeart/2016/7/layout/RepeatingBendingProcessNew"/>
    <dgm:cxn modelId="{23AA908B-C111-4F7D-8CB9-3574B00F8BA3}" type="presOf" srcId="{3580994D-806F-435F-96B9-FAB30EF6CCD7}" destId="{E5DE17D2-B144-4507-9DE1-E35BC3D52466}" srcOrd="0" destOrd="0" presId="urn:microsoft.com/office/officeart/2016/7/layout/RepeatingBendingProcessNew"/>
    <dgm:cxn modelId="{ADACA58F-298D-4AD9-8192-9A2EB91219F8}" type="presOf" srcId="{35DA3BB3-3BC6-4A33-A5B5-FAAAA93E2B07}" destId="{E7C6716C-C9EA-4B55-A0B1-66385333A61D}" srcOrd="0" destOrd="0" presId="urn:microsoft.com/office/officeart/2016/7/layout/RepeatingBendingProcessNew"/>
    <dgm:cxn modelId="{0FF5D28F-73E6-4B02-9F7D-0B75AA85AFC0}" type="presOf" srcId="{3B74FC80-733A-4F95-96ED-0561E755F092}" destId="{880F6720-C7F8-4CA3-B64A-E23E8A6E02DC}" srcOrd="0" destOrd="0" presId="urn:microsoft.com/office/officeart/2016/7/layout/RepeatingBendingProcessNew"/>
    <dgm:cxn modelId="{BA16B493-1407-48FB-BB9A-31D50C80A5EC}" srcId="{33652008-DFB2-46E4-942F-0CFFE0632DA1}" destId="{3604C055-C124-4E16-93DE-F9968D40F940}" srcOrd="4" destOrd="0" parTransId="{E4AB9CD6-C3AD-442A-855C-D11A381D08EB}" sibTransId="{0E0AD012-8DA5-4779-83EB-88A789EC6407}"/>
    <dgm:cxn modelId="{46F7FE93-95CD-42D2-92A5-C656A1940F53}" type="presOf" srcId="{30CBE6DA-D473-425B-BB2E-1ECE94DC1F8C}" destId="{68FAD914-F9B1-4718-85FD-D81CE22135EA}" srcOrd="0" destOrd="0" presId="urn:microsoft.com/office/officeart/2016/7/layout/RepeatingBendingProcessNew"/>
    <dgm:cxn modelId="{CEC94997-456E-4566-BED8-E41C5B255737}" type="presOf" srcId="{FA96B2B3-7820-4848-9DAA-3D75507F9852}" destId="{83DAA34D-6A15-4A8C-A9C2-8CE6E2EE4BA1}" srcOrd="0" destOrd="0" presId="urn:microsoft.com/office/officeart/2016/7/layout/RepeatingBendingProcessNew"/>
    <dgm:cxn modelId="{8FB8569B-FCB3-4BEA-8320-96C1905B5961}" type="presOf" srcId="{0BD958A6-D40E-4924-9717-B232F97A1D2C}" destId="{3CAEDD27-21E3-48A3-97EB-8D42950BAAC9}" srcOrd="1" destOrd="0" presId="urn:microsoft.com/office/officeart/2016/7/layout/RepeatingBendingProcessNew"/>
    <dgm:cxn modelId="{B85818A6-636A-402F-A5E2-935C7B54AA64}" type="presOf" srcId="{96036CD8-438D-4C72-817B-7A65013AB5A8}" destId="{EBCD1C7E-BE01-4F57-8DDF-48EFCF1BC96A}" srcOrd="1" destOrd="0" presId="urn:microsoft.com/office/officeart/2016/7/layout/RepeatingBendingProcessNew"/>
    <dgm:cxn modelId="{431276B4-9E91-4167-8896-A4695D21F6EF}" type="presOf" srcId="{96036CD8-438D-4C72-817B-7A65013AB5A8}" destId="{D1198158-8600-4A71-ADD5-48E3F10444BE}" srcOrd="0" destOrd="0" presId="urn:microsoft.com/office/officeart/2016/7/layout/RepeatingBendingProcessNew"/>
    <dgm:cxn modelId="{A829E6B9-034E-4D42-B381-E7728AB97D4A}" type="presOf" srcId="{9A688D49-FC39-4E31-B22C-59FD50356380}" destId="{3FE7EB8A-2F35-4382-AB1F-64B3634C7F1E}" srcOrd="0" destOrd="0" presId="urn:microsoft.com/office/officeart/2016/7/layout/RepeatingBendingProcessNew"/>
    <dgm:cxn modelId="{0D9989C8-F134-4B27-97AF-A20721D1CD31}" type="presOf" srcId="{C9FD4E4D-5D71-4C13-9789-F0CA3C55A648}" destId="{9F94937B-D21D-4FC8-9B22-9E4D5FD33558}" srcOrd="1" destOrd="0" presId="urn:microsoft.com/office/officeart/2016/7/layout/RepeatingBendingProcessNew"/>
    <dgm:cxn modelId="{1FA7EDE3-2871-4F5E-BD04-6AE7C719B653}" srcId="{33652008-DFB2-46E4-942F-0CFFE0632DA1}" destId="{28F6D186-E71C-4C44-8F50-CF7F08830BA9}" srcOrd="7" destOrd="0" parTransId="{BAC32521-E2ED-40B7-936F-0051C467CA97}" sibTransId="{3580994D-806F-435F-96B9-FAB30EF6CCD7}"/>
    <dgm:cxn modelId="{CC0A0DF2-5FBC-4C58-97E8-AFE2A2F9ACCA}" srcId="{33652008-DFB2-46E4-942F-0CFFE0632DA1}" destId="{527B3F3A-77E5-4F6D-9957-A93AACDD706B}" srcOrd="1" destOrd="0" parTransId="{F2D54EF8-A699-4A98-AE11-C0D2C89A4EC1}" sibTransId="{96036CD8-438D-4C72-817B-7A65013AB5A8}"/>
    <dgm:cxn modelId="{856052F2-2462-40CC-93E7-3324441D9E40}" type="presOf" srcId="{C9FD4E4D-5D71-4C13-9789-F0CA3C55A648}" destId="{B1973BB6-3673-46F1-982B-96B3C5F081AD}" srcOrd="0" destOrd="0" presId="urn:microsoft.com/office/officeart/2016/7/layout/RepeatingBendingProcessNew"/>
    <dgm:cxn modelId="{9F41AAFA-8390-48A1-9784-E0E509E2EE6C}" type="presOf" srcId="{0BD958A6-D40E-4924-9717-B232F97A1D2C}" destId="{CFC848B7-43E3-4E7C-BE47-8FA839516ED1}" srcOrd="0" destOrd="0" presId="urn:microsoft.com/office/officeart/2016/7/layout/RepeatingBendingProcessNew"/>
    <dgm:cxn modelId="{34F4BDFE-4723-496C-BC9F-4A645073BFC1}" srcId="{33652008-DFB2-46E4-942F-0CFFE0632DA1}" destId="{335324C7-99FF-4A7B-8B18-A0BFBE8C509C}" srcOrd="6" destOrd="0" parTransId="{DE9E1D6C-0C01-47F0-8723-77A9FFD77042}" sibTransId="{35DA3BB3-3BC6-4A33-A5B5-FAAAA93E2B07}"/>
    <dgm:cxn modelId="{B8D836FF-E3BA-4698-8B99-24766A6C4BDA}" srcId="{33652008-DFB2-46E4-942F-0CFFE0632DA1}" destId="{38FBB572-1D3A-4F0E-95C3-1B897A25DA15}" srcOrd="0" destOrd="0" parTransId="{84172DA7-AFDE-424A-BFCA-BF2B3FFCA909}" sibTransId="{79BE9AE4-2F95-4AA2-9AA7-C63D85945A4E}"/>
    <dgm:cxn modelId="{53B384F6-6812-4C40-A2AF-3218812CF5BB}" type="presParOf" srcId="{D1930B1B-0C96-40A2-8E1C-9A55BB484D42}" destId="{6C0C3CCD-6061-49A8-AE4D-11F06D6D5C7C}" srcOrd="0" destOrd="0" presId="urn:microsoft.com/office/officeart/2016/7/layout/RepeatingBendingProcessNew"/>
    <dgm:cxn modelId="{CBCD5B18-8A7D-4B00-8B78-1C5AEFB09EC9}" type="presParOf" srcId="{D1930B1B-0C96-40A2-8E1C-9A55BB484D42}" destId="{6C4EFB78-6C39-43E6-885F-F1F2380846F0}" srcOrd="1" destOrd="0" presId="urn:microsoft.com/office/officeart/2016/7/layout/RepeatingBendingProcessNew"/>
    <dgm:cxn modelId="{8DD6809C-0461-4952-AA93-4A72A419FB64}" type="presParOf" srcId="{6C4EFB78-6C39-43E6-885F-F1F2380846F0}" destId="{E6F49572-1DDC-4519-84A9-E9FBE423F2D9}" srcOrd="0" destOrd="0" presId="urn:microsoft.com/office/officeart/2016/7/layout/RepeatingBendingProcessNew"/>
    <dgm:cxn modelId="{BA7E16FC-BD20-4973-B3F9-F9AC44F7A4D2}" type="presParOf" srcId="{D1930B1B-0C96-40A2-8E1C-9A55BB484D42}" destId="{CD08C006-E8CD-4EDA-ABA0-65E38EF63C7E}" srcOrd="2" destOrd="0" presId="urn:microsoft.com/office/officeart/2016/7/layout/RepeatingBendingProcessNew"/>
    <dgm:cxn modelId="{ADF3F448-FC0A-4265-985D-8DBBC22A4D40}" type="presParOf" srcId="{D1930B1B-0C96-40A2-8E1C-9A55BB484D42}" destId="{D1198158-8600-4A71-ADD5-48E3F10444BE}" srcOrd="3" destOrd="0" presId="urn:microsoft.com/office/officeart/2016/7/layout/RepeatingBendingProcessNew"/>
    <dgm:cxn modelId="{E5C72061-F7CB-425F-93CF-EED8B172EFCF}" type="presParOf" srcId="{D1198158-8600-4A71-ADD5-48E3F10444BE}" destId="{EBCD1C7E-BE01-4F57-8DDF-48EFCF1BC96A}" srcOrd="0" destOrd="0" presId="urn:microsoft.com/office/officeart/2016/7/layout/RepeatingBendingProcessNew"/>
    <dgm:cxn modelId="{8F0364D6-D5C5-40E2-9ADD-DC9D1F4DA72C}" type="presParOf" srcId="{D1930B1B-0C96-40A2-8E1C-9A55BB484D42}" destId="{83DAA34D-6A15-4A8C-A9C2-8CE6E2EE4BA1}" srcOrd="4" destOrd="0" presId="urn:microsoft.com/office/officeart/2016/7/layout/RepeatingBendingProcessNew"/>
    <dgm:cxn modelId="{45ABA894-B909-463B-AEF0-9EB1FBB637E6}" type="presParOf" srcId="{D1930B1B-0C96-40A2-8E1C-9A55BB484D42}" destId="{361710F3-007D-4463-8AFC-701E5AC2E939}" srcOrd="5" destOrd="0" presId="urn:microsoft.com/office/officeart/2016/7/layout/RepeatingBendingProcessNew"/>
    <dgm:cxn modelId="{72B65A96-2CDE-43DF-8516-B7FEC480CDC6}" type="presParOf" srcId="{361710F3-007D-4463-8AFC-701E5AC2E939}" destId="{2CEC3E9B-33FE-4CD1-B438-DB24AF193B67}" srcOrd="0" destOrd="0" presId="urn:microsoft.com/office/officeart/2016/7/layout/RepeatingBendingProcessNew"/>
    <dgm:cxn modelId="{4CCEA64E-3DFD-4823-9FA4-DADB54A5CC8D}" type="presParOf" srcId="{D1930B1B-0C96-40A2-8E1C-9A55BB484D42}" destId="{3FE7EB8A-2F35-4382-AB1F-64B3634C7F1E}" srcOrd="6" destOrd="0" presId="urn:microsoft.com/office/officeart/2016/7/layout/RepeatingBendingProcessNew"/>
    <dgm:cxn modelId="{43711166-EAF2-41B7-8686-1B1AE909C224}" type="presParOf" srcId="{D1930B1B-0C96-40A2-8E1C-9A55BB484D42}" destId="{B1973BB6-3673-46F1-982B-96B3C5F081AD}" srcOrd="7" destOrd="0" presId="urn:microsoft.com/office/officeart/2016/7/layout/RepeatingBendingProcessNew"/>
    <dgm:cxn modelId="{D2BEBF71-9836-4481-94F0-71EA064BC75D}" type="presParOf" srcId="{B1973BB6-3673-46F1-982B-96B3C5F081AD}" destId="{9F94937B-D21D-4FC8-9B22-9E4D5FD33558}" srcOrd="0" destOrd="0" presId="urn:microsoft.com/office/officeart/2016/7/layout/RepeatingBendingProcessNew"/>
    <dgm:cxn modelId="{77AB5F24-1473-4733-81D1-4CD2C48F2D62}" type="presParOf" srcId="{D1930B1B-0C96-40A2-8E1C-9A55BB484D42}" destId="{2A1BB1F8-E9F5-45E2-981D-22D007E299CB}" srcOrd="8" destOrd="0" presId="urn:microsoft.com/office/officeart/2016/7/layout/RepeatingBendingProcessNew"/>
    <dgm:cxn modelId="{B69551B9-76D4-430B-8864-89429BF240BF}" type="presParOf" srcId="{D1930B1B-0C96-40A2-8E1C-9A55BB484D42}" destId="{44C40026-7CD2-422C-9DE4-8E3E3B5AF1D9}" srcOrd="9" destOrd="0" presId="urn:microsoft.com/office/officeart/2016/7/layout/RepeatingBendingProcessNew"/>
    <dgm:cxn modelId="{B1532BFD-C630-44E0-A989-3FB16E99B7A5}" type="presParOf" srcId="{44C40026-7CD2-422C-9DE4-8E3E3B5AF1D9}" destId="{28107E6D-9AA5-48A3-AD35-56D35EB53559}" srcOrd="0" destOrd="0" presId="urn:microsoft.com/office/officeart/2016/7/layout/RepeatingBendingProcessNew"/>
    <dgm:cxn modelId="{DC110A1B-69EB-445A-840C-EF0A5EB5B6CF}" type="presParOf" srcId="{D1930B1B-0C96-40A2-8E1C-9A55BB484D42}" destId="{880F6720-C7F8-4CA3-B64A-E23E8A6E02DC}" srcOrd="10" destOrd="0" presId="urn:microsoft.com/office/officeart/2016/7/layout/RepeatingBendingProcessNew"/>
    <dgm:cxn modelId="{7D695BB5-3C3C-401D-B713-ACB92E361B15}" type="presParOf" srcId="{D1930B1B-0C96-40A2-8E1C-9A55BB484D42}" destId="{CFC848B7-43E3-4E7C-BE47-8FA839516ED1}" srcOrd="11" destOrd="0" presId="urn:microsoft.com/office/officeart/2016/7/layout/RepeatingBendingProcessNew"/>
    <dgm:cxn modelId="{88A21F11-64F8-4517-AE02-AB3A4E5A7F80}" type="presParOf" srcId="{CFC848B7-43E3-4E7C-BE47-8FA839516ED1}" destId="{3CAEDD27-21E3-48A3-97EB-8D42950BAAC9}" srcOrd="0" destOrd="0" presId="urn:microsoft.com/office/officeart/2016/7/layout/RepeatingBendingProcessNew"/>
    <dgm:cxn modelId="{CCD99467-F61C-46F8-8739-FFC669C0DF10}" type="presParOf" srcId="{D1930B1B-0C96-40A2-8E1C-9A55BB484D42}" destId="{A8371B2C-6CA3-4446-8928-0F96F840BCBD}" srcOrd="12" destOrd="0" presId="urn:microsoft.com/office/officeart/2016/7/layout/RepeatingBendingProcessNew"/>
    <dgm:cxn modelId="{10A64CC0-52BB-4368-99F3-00C0193BC110}" type="presParOf" srcId="{D1930B1B-0C96-40A2-8E1C-9A55BB484D42}" destId="{E7C6716C-C9EA-4B55-A0B1-66385333A61D}" srcOrd="13" destOrd="0" presId="urn:microsoft.com/office/officeart/2016/7/layout/RepeatingBendingProcessNew"/>
    <dgm:cxn modelId="{23EFA9E4-64FB-4E8E-83C1-C20D435F34A1}" type="presParOf" srcId="{E7C6716C-C9EA-4B55-A0B1-66385333A61D}" destId="{44F673B2-6839-4749-9A8B-D591DAECC4B6}" srcOrd="0" destOrd="0" presId="urn:microsoft.com/office/officeart/2016/7/layout/RepeatingBendingProcessNew"/>
    <dgm:cxn modelId="{70A0F4AD-D50B-4D10-97D7-E598C4059207}" type="presParOf" srcId="{D1930B1B-0C96-40A2-8E1C-9A55BB484D42}" destId="{ED291044-E179-49AD-8925-7FCEF7545D74}" srcOrd="14" destOrd="0" presId="urn:microsoft.com/office/officeart/2016/7/layout/RepeatingBendingProcessNew"/>
    <dgm:cxn modelId="{3E7A3ED8-6FBF-4737-9B93-BF12FE6F926D}" type="presParOf" srcId="{D1930B1B-0C96-40A2-8E1C-9A55BB484D42}" destId="{E5DE17D2-B144-4507-9DE1-E35BC3D52466}" srcOrd="15" destOrd="0" presId="urn:microsoft.com/office/officeart/2016/7/layout/RepeatingBendingProcessNew"/>
    <dgm:cxn modelId="{2E430300-477D-4FE7-BFEF-118C159E2DB8}" type="presParOf" srcId="{E5DE17D2-B144-4507-9DE1-E35BC3D52466}" destId="{0B5D669E-7941-4BC4-BC70-8E4A7EF5C9BA}" srcOrd="0" destOrd="0" presId="urn:microsoft.com/office/officeart/2016/7/layout/RepeatingBendingProcessNew"/>
    <dgm:cxn modelId="{4E99616A-34F8-4A26-B1E5-3B8113574208}" type="presParOf" srcId="{D1930B1B-0C96-40A2-8E1C-9A55BB484D42}" destId="{68FAD914-F9B1-4718-85FD-D81CE22135EA}" srcOrd="1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D0F0573-6A1A-456B-B0AB-41B726F7C017}" type="doc">
      <dgm:prSet loTypeId="urn:microsoft.com/office/officeart/2018/2/layout/IconLabelList" loCatId="icon" qsTypeId="urn:microsoft.com/office/officeart/2005/8/quickstyle/simple1#1" qsCatId="simple" csTypeId="urn:microsoft.com/office/officeart/2018/5/colors/Iconchunking_neutralbg_colorful1" csCatId="colorful" phldr="1"/>
      <dgm:spPr/>
      <dgm:t>
        <a:bodyPr/>
        <a:lstStyle/>
        <a:p>
          <a:endParaRPr lang="en-US"/>
        </a:p>
      </dgm:t>
    </dgm:pt>
    <dgm:pt modelId="{FD0452BD-5F5C-4BDC-84E9-25CF040AFE21}">
      <dgm:prSet/>
      <dgm:spPr/>
      <dgm:t>
        <a:bodyPr/>
        <a:lstStyle/>
        <a:p>
          <a:r>
            <a:rPr lang="en-GB"/>
            <a:t>Lay person (Justice of the Peace) and </a:t>
          </a:r>
          <a:endParaRPr lang="en-US"/>
        </a:p>
      </dgm:t>
    </dgm:pt>
    <dgm:pt modelId="{36B1D14A-1459-4158-AD42-768C7B8F8A9B}" type="parTrans" cxnId="{C6B7AC7F-16BE-4B17-B87C-4BDBBFD5731D}">
      <dgm:prSet/>
      <dgm:spPr/>
      <dgm:t>
        <a:bodyPr/>
        <a:lstStyle/>
        <a:p>
          <a:endParaRPr lang="en-US"/>
        </a:p>
      </dgm:t>
    </dgm:pt>
    <dgm:pt modelId="{4E0C123F-23DC-49FC-8512-D1E70C26EE9B}" type="sibTrans" cxnId="{C6B7AC7F-16BE-4B17-B87C-4BDBBFD5731D}">
      <dgm:prSet/>
      <dgm:spPr/>
      <dgm:t>
        <a:bodyPr/>
        <a:lstStyle/>
        <a:p>
          <a:endParaRPr lang="en-US"/>
        </a:p>
      </dgm:t>
    </dgm:pt>
    <dgm:pt modelId="{849093B1-5282-4A73-BBA1-403BD6B1861F}">
      <dgm:prSet/>
      <dgm:spPr/>
      <dgm:t>
        <a:bodyPr/>
        <a:lstStyle/>
        <a:p>
          <a:r>
            <a:rPr lang="en-GB"/>
            <a:t>District Judge</a:t>
          </a:r>
          <a:endParaRPr lang="en-US"/>
        </a:p>
      </dgm:t>
    </dgm:pt>
    <dgm:pt modelId="{0DF82045-B74F-478A-ABBB-60BCD3CCA300}" type="parTrans" cxnId="{5F208694-E7E0-4984-AA7A-47949264A47F}">
      <dgm:prSet/>
      <dgm:spPr/>
      <dgm:t>
        <a:bodyPr/>
        <a:lstStyle/>
        <a:p>
          <a:endParaRPr lang="en-US"/>
        </a:p>
      </dgm:t>
    </dgm:pt>
    <dgm:pt modelId="{F27FEA33-9C6A-44A4-9603-9ED9369DFDB7}" type="sibTrans" cxnId="{5F208694-E7E0-4984-AA7A-47949264A47F}">
      <dgm:prSet/>
      <dgm:spPr/>
      <dgm:t>
        <a:bodyPr/>
        <a:lstStyle/>
        <a:p>
          <a:endParaRPr lang="en-US"/>
        </a:p>
      </dgm:t>
    </dgm:pt>
    <dgm:pt modelId="{B8CAA44D-96BC-4BB7-80B4-C624EB444537}" type="pres">
      <dgm:prSet presAssocID="{BD0F0573-6A1A-456B-B0AB-41B726F7C017}" presName="root" presStyleCnt="0">
        <dgm:presLayoutVars>
          <dgm:dir/>
          <dgm:resizeHandles val="exact"/>
        </dgm:presLayoutVars>
      </dgm:prSet>
      <dgm:spPr/>
    </dgm:pt>
    <dgm:pt modelId="{DCC16853-C9F4-402C-A389-5FA1DA3589DF}" type="pres">
      <dgm:prSet presAssocID="{FD0452BD-5F5C-4BDC-84E9-25CF040AFE21}" presName="compNode" presStyleCnt="0"/>
      <dgm:spPr/>
    </dgm:pt>
    <dgm:pt modelId="{25B71166-0EF3-4FFC-8FC7-6F09CF20C690}" type="pres">
      <dgm:prSet presAssocID="{FD0452BD-5F5C-4BDC-84E9-25CF040AFE21}"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cales of Justice"/>
        </a:ext>
      </dgm:extLst>
    </dgm:pt>
    <dgm:pt modelId="{60EAE087-F481-4758-8C1F-8CFBCBE6E01A}" type="pres">
      <dgm:prSet presAssocID="{FD0452BD-5F5C-4BDC-84E9-25CF040AFE21}" presName="spaceRect" presStyleCnt="0"/>
      <dgm:spPr/>
    </dgm:pt>
    <dgm:pt modelId="{6F37A81D-6664-4092-99F4-B238753CABDB}" type="pres">
      <dgm:prSet presAssocID="{FD0452BD-5F5C-4BDC-84E9-25CF040AFE21}" presName="textRect" presStyleLbl="revTx" presStyleIdx="0" presStyleCnt="2">
        <dgm:presLayoutVars>
          <dgm:chMax val="1"/>
          <dgm:chPref val="1"/>
        </dgm:presLayoutVars>
      </dgm:prSet>
      <dgm:spPr/>
    </dgm:pt>
    <dgm:pt modelId="{BC103621-493B-431A-B8CA-6F9F69D616B4}" type="pres">
      <dgm:prSet presAssocID="{4E0C123F-23DC-49FC-8512-D1E70C26EE9B}" presName="sibTrans" presStyleCnt="0"/>
      <dgm:spPr/>
    </dgm:pt>
    <dgm:pt modelId="{B167C444-507B-4DB6-AD6D-1A044AA2A4A0}" type="pres">
      <dgm:prSet presAssocID="{849093B1-5282-4A73-BBA1-403BD6B1861F}" presName="compNode" presStyleCnt="0"/>
      <dgm:spPr/>
    </dgm:pt>
    <dgm:pt modelId="{D2A6FF7C-1F3C-4789-8220-A41AD18EBFA6}" type="pres">
      <dgm:prSet presAssocID="{849093B1-5282-4A73-BBA1-403BD6B1861F}"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C27201B7-B9B0-4B42-982E-F36E0DEBE4B4}" type="pres">
      <dgm:prSet presAssocID="{849093B1-5282-4A73-BBA1-403BD6B1861F}" presName="spaceRect" presStyleCnt="0"/>
      <dgm:spPr/>
    </dgm:pt>
    <dgm:pt modelId="{1641D2EC-7944-4151-9113-574B45E34EC5}" type="pres">
      <dgm:prSet presAssocID="{849093B1-5282-4A73-BBA1-403BD6B1861F}" presName="textRect" presStyleLbl="revTx" presStyleIdx="1" presStyleCnt="2">
        <dgm:presLayoutVars>
          <dgm:chMax val="1"/>
          <dgm:chPref val="1"/>
        </dgm:presLayoutVars>
      </dgm:prSet>
      <dgm:spPr/>
    </dgm:pt>
  </dgm:ptLst>
  <dgm:cxnLst>
    <dgm:cxn modelId="{0DAD2E0F-A071-404F-B9A8-3AD1759381AD}" type="presOf" srcId="{FD0452BD-5F5C-4BDC-84E9-25CF040AFE21}" destId="{6F37A81D-6664-4092-99F4-B238753CABDB}" srcOrd="0" destOrd="0" presId="urn:microsoft.com/office/officeart/2018/2/layout/IconLabelList"/>
    <dgm:cxn modelId="{F581E03D-8C29-4A22-9312-5D1D483D1123}" type="presOf" srcId="{BD0F0573-6A1A-456B-B0AB-41B726F7C017}" destId="{B8CAA44D-96BC-4BB7-80B4-C624EB444537}" srcOrd="0" destOrd="0" presId="urn:microsoft.com/office/officeart/2018/2/layout/IconLabelList"/>
    <dgm:cxn modelId="{C6B7AC7F-16BE-4B17-B87C-4BDBBFD5731D}" srcId="{BD0F0573-6A1A-456B-B0AB-41B726F7C017}" destId="{FD0452BD-5F5C-4BDC-84E9-25CF040AFE21}" srcOrd="0" destOrd="0" parTransId="{36B1D14A-1459-4158-AD42-768C7B8F8A9B}" sibTransId="{4E0C123F-23DC-49FC-8512-D1E70C26EE9B}"/>
    <dgm:cxn modelId="{5F208694-E7E0-4984-AA7A-47949264A47F}" srcId="{BD0F0573-6A1A-456B-B0AB-41B726F7C017}" destId="{849093B1-5282-4A73-BBA1-403BD6B1861F}" srcOrd="1" destOrd="0" parTransId="{0DF82045-B74F-478A-ABBB-60BCD3CCA300}" sibTransId="{F27FEA33-9C6A-44A4-9603-9ED9369DFDB7}"/>
    <dgm:cxn modelId="{A95C11D1-36AF-41A0-85EB-6866EEDF0854}" type="presOf" srcId="{849093B1-5282-4A73-BBA1-403BD6B1861F}" destId="{1641D2EC-7944-4151-9113-574B45E34EC5}" srcOrd="0" destOrd="0" presId="urn:microsoft.com/office/officeart/2018/2/layout/IconLabelList"/>
    <dgm:cxn modelId="{A7637266-922C-4220-AC17-BD6A85608A30}" type="presParOf" srcId="{B8CAA44D-96BC-4BB7-80B4-C624EB444537}" destId="{DCC16853-C9F4-402C-A389-5FA1DA3589DF}" srcOrd="0" destOrd="0" presId="urn:microsoft.com/office/officeart/2018/2/layout/IconLabelList"/>
    <dgm:cxn modelId="{49C41144-EE06-4E25-8F75-9AB5AE759676}" type="presParOf" srcId="{DCC16853-C9F4-402C-A389-5FA1DA3589DF}" destId="{25B71166-0EF3-4FFC-8FC7-6F09CF20C690}" srcOrd="0" destOrd="0" presId="urn:microsoft.com/office/officeart/2018/2/layout/IconLabelList"/>
    <dgm:cxn modelId="{EDEFFB52-CD30-4B74-9D4F-01166B8B19D5}" type="presParOf" srcId="{DCC16853-C9F4-402C-A389-5FA1DA3589DF}" destId="{60EAE087-F481-4758-8C1F-8CFBCBE6E01A}" srcOrd="1" destOrd="0" presId="urn:microsoft.com/office/officeart/2018/2/layout/IconLabelList"/>
    <dgm:cxn modelId="{0DB6FFC9-9842-4694-AE72-7AE93B8DD21E}" type="presParOf" srcId="{DCC16853-C9F4-402C-A389-5FA1DA3589DF}" destId="{6F37A81D-6664-4092-99F4-B238753CABDB}" srcOrd="2" destOrd="0" presId="urn:microsoft.com/office/officeart/2018/2/layout/IconLabelList"/>
    <dgm:cxn modelId="{4077BDAC-F9F6-4B10-878A-323D19C5C972}" type="presParOf" srcId="{B8CAA44D-96BC-4BB7-80B4-C624EB444537}" destId="{BC103621-493B-431A-B8CA-6F9F69D616B4}" srcOrd="1" destOrd="0" presId="urn:microsoft.com/office/officeart/2018/2/layout/IconLabelList"/>
    <dgm:cxn modelId="{5E6873FF-9132-4A78-B335-EC3EED0E50B9}" type="presParOf" srcId="{B8CAA44D-96BC-4BB7-80B4-C624EB444537}" destId="{B167C444-507B-4DB6-AD6D-1A044AA2A4A0}" srcOrd="2" destOrd="0" presId="urn:microsoft.com/office/officeart/2018/2/layout/IconLabelList"/>
    <dgm:cxn modelId="{525CF01E-9C6D-4608-97DC-E54744FC4482}" type="presParOf" srcId="{B167C444-507B-4DB6-AD6D-1A044AA2A4A0}" destId="{D2A6FF7C-1F3C-4789-8220-A41AD18EBFA6}" srcOrd="0" destOrd="0" presId="urn:microsoft.com/office/officeart/2018/2/layout/IconLabelList"/>
    <dgm:cxn modelId="{EBDF5363-8DDD-4FF0-8C57-AF5E0F9AD5C3}" type="presParOf" srcId="{B167C444-507B-4DB6-AD6D-1A044AA2A4A0}" destId="{C27201B7-B9B0-4B42-982E-F36E0DEBE4B4}" srcOrd="1" destOrd="0" presId="urn:microsoft.com/office/officeart/2018/2/layout/IconLabelList"/>
    <dgm:cxn modelId="{2734F9B6-CB3F-42D2-B792-443EA2F48C7E}" type="presParOf" srcId="{B167C444-507B-4DB6-AD6D-1A044AA2A4A0}" destId="{1641D2EC-7944-4151-9113-574B45E34EC5}"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E90D253-59FD-48BF-9E42-0D34391088A4}" type="doc">
      <dgm:prSet loTypeId="urn:microsoft.com/office/officeart/2008/layout/LinedList" loCatId="list" qsTypeId="urn:microsoft.com/office/officeart/2005/8/quickstyle/simple4#2" qsCatId="simple" csTypeId="urn:microsoft.com/office/officeart/2005/8/colors/colorful1#2" csCatId="colorful"/>
      <dgm:spPr/>
      <dgm:t>
        <a:bodyPr/>
        <a:lstStyle/>
        <a:p>
          <a:endParaRPr lang="en-US"/>
        </a:p>
      </dgm:t>
    </dgm:pt>
    <dgm:pt modelId="{5DF13FB2-5CEE-401D-9A1E-5B2DE15974DE}">
      <dgm:prSet/>
      <dgm:spPr/>
      <dgm:t>
        <a:bodyPr/>
        <a:lstStyle/>
        <a:p>
          <a:r>
            <a:rPr lang="en-GB"/>
            <a:t>Lay magistrates are not paid to sit</a:t>
          </a:r>
          <a:endParaRPr lang="en-US"/>
        </a:p>
      </dgm:t>
    </dgm:pt>
    <dgm:pt modelId="{AA4E682A-BD95-4C5D-81B3-0276D6D973EE}" type="parTrans" cxnId="{EDCAE7D5-3DD8-403D-AC1E-A3A22A103964}">
      <dgm:prSet/>
      <dgm:spPr/>
      <dgm:t>
        <a:bodyPr/>
        <a:lstStyle/>
        <a:p>
          <a:endParaRPr lang="en-US"/>
        </a:p>
      </dgm:t>
    </dgm:pt>
    <dgm:pt modelId="{08E30C74-0F8D-4265-BB02-DC56927F3817}" type="sibTrans" cxnId="{EDCAE7D5-3DD8-403D-AC1E-A3A22A103964}">
      <dgm:prSet/>
      <dgm:spPr/>
      <dgm:t>
        <a:bodyPr/>
        <a:lstStyle/>
        <a:p>
          <a:endParaRPr lang="en-US"/>
        </a:p>
      </dgm:t>
    </dgm:pt>
    <dgm:pt modelId="{E277960F-B924-4EBC-9926-B2806F0672C6}">
      <dgm:prSet/>
      <dgm:spPr/>
      <dgm:t>
        <a:bodyPr/>
        <a:lstStyle/>
        <a:p>
          <a:r>
            <a:rPr lang="en-GB"/>
            <a:t>Receive training</a:t>
          </a:r>
          <a:endParaRPr lang="en-US"/>
        </a:p>
      </dgm:t>
    </dgm:pt>
    <dgm:pt modelId="{8FD4F919-8BF5-4A89-B480-F5C549576822}" type="parTrans" cxnId="{C161A283-D976-4D44-8660-116AA96BEF50}">
      <dgm:prSet/>
      <dgm:spPr/>
      <dgm:t>
        <a:bodyPr/>
        <a:lstStyle/>
        <a:p>
          <a:endParaRPr lang="en-US"/>
        </a:p>
      </dgm:t>
    </dgm:pt>
    <dgm:pt modelId="{D3D9FF32-CCD4-4CC4-B0F5-28446C5E2BD8}" type="sibTrans" cxnId="{C161A283-D976-4D44-8660-116AA96BEF50}">
      <dgm:prSet/>
      <dgm:spPr/>
      <dgm:t>
        <a:bodyPr/>
        <a:lstStyle/>
        <a:p>
          <a:endParaRPr lang="en-US"/>
        </a:p>
      </dgm:t>
    </dgm:pt>
    <dgm:pt modelId="{755A4189-23C8-4B70-9113-AD4FE9891F9B}">
      <dgm:prSet/>
      <dgm:spPr/>
      <dgm:t>
        <a:bodyPr/>
        <a:lstStyle/>
        <a:p>
          <a:r>
            <a:rPr lang="en-GB"/>
            <a:t>Sit at least 13 days/26 half days each year</a:t>
          </a:r>
          <a:endParaRPr lang="en-US"/>
        </a:p>
      </dgm:t>
    </dgm:pt>
    <dgm:pt modelId="{82B135E3-AAF8-4E93-B544-A2E10C560C14}" type="parTrans" cxnId="{A80D33B2-5338-49E2-9F91-8237134C3BFC}">
      <dgm:prSet/>
      <dgm:spPr/>
      <dgm:t>
        <a:bodyPr/>
        <a:lstStyle/>
        <a:p>
          <a:endParaRPr lang="en-US"/>
        </a:p>
      </dgm:t>
    </dgm:pt>
    <dgm:pt modelId="{AD5FCBCF-51F3-4957-8A61-FE23D0DF28D6}" type="sibTrans" cxnId="{A80D33B2-5338-49E2-9F91-8237134C3BFC}">
      <dgm:prSet/>
      <dgm:spPr/>
      <dgm:t>
        <a:bodyPr/>
        <a:lstStyle/>
        <a:p>
          <a:endParaRPr lang="en-US"/>
        </a:p>
      </dgm:t>
    </dgm:pt>
    <dgm:pt modelId="{A7F4C847-62F9-49F5-A400-7C047702E99E}">
      <dgm:prSet/>
      <dgm:spPr/>
      <dgm:t>
        <a:bodyPr/>
        <a:lstStyle/>
        <a:p>
          <a:r>
            <a:rPr lang="en-GB"/>
            <a:t>Sit 35 half days if they also sit in the youth or family courts</a:t>
          </a:r>
          <a:endParaRPr lang="en-US"/>
        </a:p>
      </dgm:t>
    </dgm:pt>
    <dgm:pt modelId="{380B24F0-58A4-486D-9D93-E31120F99301}" type="parTrans" cxnId="{937DDD48-3D63-469E-A654-AF9B200ABED4}">
      <dgm:prSet/>
      <dgm:spPr/>
      <dgm:t>
        <a:bodyPr/>
        <a:lstStyle/>
        <a:p>
          <a:endParaRPr lang="en-US"/>
        </a:p>
      </dgm:t>
    </dgm:pt>
    <dgm:pt modelId="{2376FC21-5423-4BB0-B885-4867EDFD26A5}" type="sibTrans" cxnId="{937DDD48-3D63-469E-A654-AF9B200ABED4}">
      <dgm:prSet/>
      <dgm:spPr/>
      <dgm:t>
        <a:bodyPr/>
        <a:lstStyle/>
        <a:p>
          <a:endParaRPr lang="en-US"/>
        </a:p>
      </dgm:t>
    </dgm:pt>
    <dgm:pt modelId="{CECEF281-E07E-42DD-AC9E-DD8F2138FF3D}">
      <dgm:prSet/>
      <dgm:spPr/>
      <dgm:t>
        <a:bodyPr/>
        <a:lstStyle/>
        <a:p>
          <a:r>
            <a:rPr lang="en-GB"/>
            <a:t>Usually sit as a bench of three</a:t>
          </a:r>
          <a:endParaRPr lang="en-US"/>
        </a:p>
      </dgm:t>
    </dgm:pt>
    <dgm:pt modelId="{858C4B6F-D84B-45A2-A237-C76B24BE7A0D}" type="parTrans" cxnId="{3A61D3CB-1D1F-42A6-98BC-0EC45C818770}">
      <dgm:prSet/>
      <dgm:spPr/>
      <dgm:t>
        <a:bodyPr/>
        <a:lstStyle/>
        <a:p>
          <a:endParaRPr lang="en-US"/>
        </a:p>
      </dgm:t>
    </dgm:pt>
    <dgm:pt modelId="{7EDF927B-D8AD-4D85-8281-C7418183669A}" type="sibTrans" cxnId="{3A61D3CB-1D1F-42A6-98BC-0EC45C818770}">
      <dgm:prSet/>
      <dgm:spPr/>
      <dgm:t>
        <a:bodyPr/>
        <a:lstStyle/>
        <a:p>
          <a:endParaRPr lang="en-US"/>
        </a:p>
      </dgm:t>
    </dgm:pt>
    <dgm:pt modelId="{169E5618-3B12-4DA5-B417-63F075E95961}">
      <dgm:prSet/>
      <dgm:spPr/>
      <dgm:t>
        <a:bodyPr/>
        <a:lstStyle/>
        <a:p>
          <a:r>
            <a:rPr lang="en-GB"/>
            <a:t>DJ are legally qualified and are paid</a:t>
          </a:r>
          <a:endParaRPr lang="en-US"/>
        </a:p>
      </dgm:t>
    </dgm:pt>
    <dgm:pt modelId="{FF145AC7-501A-46F7-96A0-25DA263F0741}" type="parTrans" cxnId="{E61FD131-9AEF-488B-88C4-41AF2595F472}">
      <dgm:prSet/>
      <dgm:spPr/>
      <dgm:t>
        <a:bodyPr/>
        <a:lstStyle/>
        <a:p>
          <a:endParaRPr lang="en-US"/>
        </a:p>
      </dgm:t>
    </dgm:pt>
    <dgm:pt modelId="{2E14E05E-B925-45EE-A659-E217F17AA50E}" type="sibTrans" cxnId="{E61FD131-9AEF-488B-88C4-41AF2595F472}">
      <dgm:prSet/>
      <dgm:spPr/>
      <dgm:t>
        <a:bodyPr/>
        <a:lstStyle/>
        <a:p>
          <a:endParaRPr lang="en-US"/>
        </a:p>
      </dgm:t>
    </dgm:pt>
    <dgm:pt modelId="{84A43939-1BC6-41F3-BEAF-D4861B86D7B9}">
      <dgm:prSet/>
      <dgm:spPr/>
      <dgm:t>
        <a:bodyPr/>
        <a:lstStyle/>
        <a:p>
          <a:r>
            <a:rPr lang="en-GB"/>
            <a:t>DJ sit alone</a:t>
          </a:r>
          <a:endParaRPr lang="en-US"/>
        </a:p>
      </dgm:t>
    </dgm:pt>
    <dgm:pt modelId="{09ED4343-7F78-4017-80D1-C6970E5B2A73}" type="parTrans" cxnId="{911D81B9-E895-4611-8376-6DD562A1EB9D}">
      <dgm:prSet/>
      <dgm:spPr/>
      <dgm:t>
        <a:bodyPr/>
        <a:lstStyle/>
        <a:p>
          <a:endParaRPr lang="en-US"/>
        </a:p>
      </dgm:t>
    </dgm:pt>
    <dgm:pt modelId="{507CE520-F095-40F1-B57F-BF556FE50B31}" type="sibTrans" cxnId="{911D81B9-E895-4611-8376-6DD562A1EB9D}">
      <dgm:prSet/>
      <dgm:spPr/>
      <dgm:t>
        <a:bodyPr/>
        <a:lstStyle/>
        <a:p>
          <a:endParaRPr lang="en-US"/>
        </a:p>
      </dgm:t>
    </dgm:pt>
    <dgm:pt modelId="{BBF9B09A-AD43-448A-B06E-4E1A620C8C51}" type="pres">
      <dgm:prSet presAssocID="{9E90D253-59FD-48BF-9E42-0D34391088A4}" presName="vert0" presStyleCnt="0">
        <dgm:presLayoutVars>
          <dgm:dir/>
          <dgm:animOne val="branch"/>
          <dgm:animLvl val="lvl"/>
        </dgm:presLayoutVars>
      </dgm:prSet>
      <dgm:spPr/>
    </dgm:pt>
    <dgm:pt modelId="{635B4ED6-C54B-4925-8AD7-392AF51B1743}" type="pres">
      <dgm:prSet presAssocID="{5DF13FB2-5CEE-401D-9A1E-5B2DE15974DE}" presName="thickLine" presStyleLbl="alignNode1" presStyleIdx="0" presStyleCnt="7"/>
      <dgm:spPr/>
    </dgm:pt>
    <dgm:pt modelId="{75EECC9E-AAA0-4A80-8663-E1BE9CC642D2}" type="pres">
      <dgm:prSet presAssocID="{5DF13FB2-5CEE-401D-9A1E-5B2DE15974DE}" presName="horz1" presStyleCnt="0"/>
      <dgm:spPr/>
    </dgm:pt>
    <dgm:pt modelId="{F2DF9A57-9101-4409-B3C0-FA1B1CE1D981}" type="pres">
      <dgm:prSet presAssocID="{5DF13FB2-5CEE-401D-9A1E-5B2DE15974DE}" presName="tx1" presStyleLbl="revTx" presStyleIdx="0" presStyleCnt="7"/>
      <dgm:spPr/>
    </dgm:pt>
    <dgm:pt modelId="{74AC70D5-E8C2-4E34-894A-7D971D43D972}" type="pres">
      <dgm:prSet presAssocID="{5DF13FB2-5CEE-401D-9A1E-5B2DE15974DE}" presName="vert1" presStyleCnt="0"/>
      <dgm:spPr/>
    </dgm:pt>
    <dgm:pt modelId="{E686C372-B456-4A4F-9612-8C66161AD976}" type="pres">
      <dgm:prSet presAssocID="{E277960F-B924-4EBC-9926-B2806F0672C6}" presName="thickLine" presStyleLbl="alignNode1" presStyleIdx="1" presStyleCnt="7"/>
      <dgm:spPr/>
    </dgm:pt>
    <dgm:pt modelId="{B9B83D66-2BE0-4421-8E5E-365C87869E9E}" type="pres">
      <dgm:prSet presAssocID="{E277960F-B924-4EBC-9926-B2806F0672C6}" presName="horz1" presStyleCnt="0"/>
      <dgm:spPr/>
    </dgm:pt>
    <dgm:pt modelId="{E52C9F9B-B401-4285-AE57-AC284CA4C0DC}" type="pres">
      <dgm:prSet presAssocID="{E277960F-B924-4EBC-9926-B2806F0672C6}" presName="tx1" presStyleLbl="revTx" presStyleIdx="1" presStyleCnt="7"/>
      <dgm:spPr/>
    </dgm:pt>
    <dgm:pt modelId="{C144C362-E96A-415E-BBB2-8F5CF92FD9D0}" type="pres">
      <dgm:prSet presAssocID="{E277960F-B924-4EBC-9926-B2806F0672C6}" presName="vert1" presStyleCnt="0"/>
      <dgm:spPr/>
    </dgm:pt>
    <dgm:pt modelId="{B267326A-0AF9-459B-A611-66C1F1820A29}" type="pres">
      <dgm:prSet presAssocID="{755A4189-23C8-4B70-9113-AD4FE9891F9B}" presName="thickLine" presStyleLbl="alignNode1" presStyleIdx="2" presStyleCnt="7"/>
      <dgm:spPr/>
    </dgm:pt>
    <dgm:pt modelId="{34B006CE-1800-41FA-95ED-524F1219C1E1}" type="pres">
      <dgm:prSet presAssocID="{755A4189-23C8-4B70-9113-AD4FE9891F9B}" presName="horz1" presStyleCnt="0"/>
      <dgm:spPr/>
    </dgm:pt>
    <dgm:pt modelId="{A40E03ED-9612-4F49-AC63-01AED9A5A6BC}" type="pres">
      <dgm:prSet presAssocID="{755A4189-23C8-4B70-9113-AD4FE9891F9B}" presName="tx1" presStyleLbl="revTx" presStyleIdx="2" presStyleCnt="7"/>
      <dgm:spPr/>
    </dgm:pt>
    <dgm:pt modelId="{A815B394-33C5-4D7D-B1DB-7D61B9F3BDE7}" type="pres">
      <dgm:prSet presAssocID="{755A4189-23C8-4B70-9113-AD4FE9891F9B}" presName="vert1" presStyleCnt="0"/>
      <dgm:spPr/>
    </dgm:pt>
    <dgm:pt modelId="{FCEABC75-4B10-4729-87FE-4C49DE7BAFAC}" type="pres">
      <dgm:prSet presAssocID="{A7F4C847-62F9-49F5-A400-7C047702E99E}" presName="thickLine" presStyleLbl="alignNode1" presStyleIdx="3" presStyleCnt="7"/>
      <dgm:spPr/>
    </dgm:pt>
    <dgm:pt modelId="{1ACE3356-9C6E-4326-8FA9-D9D82A6DA1E4}" type="pres">
      <dgm:prSet presAssocID="{A7F4C847-62F9-49F5-A400-7C047702E99E}" presName="horz1" presStyleCnt="0"/>
      <dgm:spPr/>
    </dgm:pt>
    <dgm:pt modelId="{D6B38FDF-5B84-4826-B062-7A7A45860902}" type="pres">
      <dgm:prSet presAssocID="{A7F4C847-62F9-49F5-A400-7C047702E99E}" presName="tx1" presStyleLbl="revTx" presStyleIdx="3" presStyleCnt="7"/>
      <dgm:spPr/>
    </dgm:pt>
    <dgm:pt modelId="{0DCC9290-6841-47CA-9494-A81C176B312C}" type="pres">
      <dgm:prSet presAssocID="{A7F4C847-62F9-49F5-A400-7C047702E99E}" presName="vert1" presStyleCnt="0"/>
      <dgm:spPr/>
    </dgm:pt>
    <dgm:pt modelId="{D1BCEFA8-07AE-419B-945F-DA119B50EC44}" type="pres">
      <dgm:prSet presAssocID="{CECEF281-E07E-42DD-AC9E-DD8F2138FF3D}" presName="thickLine" presStyleLbl="alignNode1" presStyleIdx="4" presStyleCnt="7"/>
      <dgm:spPr/>
    </dgm:pt>
    <dgm:pt modelId="{4AF1CB75-B756-4EAA-A624-48AC2679E916}" type="pres">
      <dgm:prSet presAssocID="{CECEF281-E07E-42DD-AC9E-DD8F2138FF3D}" presName="horz1" presStyleCnt="0"/>
      <dgm:spPr/>
    </dgm:pt>
    <dgm:pt modelId="{CE42F9AF-6721-42AB-8810-5C8158D77869}" type="pres">
      <dgm:prSet presAssocID="{CECEF281-E07E-42DD-AC9E-DD8F2138FF3D}" presName="tx1" presStyleLbl="revTx" presStyleIdx="4" presStyleCnt="7"/>
      <dgm:spPr/>
    </dgm:pt>
    <dgm:pt modelId="{2DE603E7-F00A-4C90-889C-B5247557F8CC}" type="pres">
      <dgm:prSet presAssocID="{CECEF281-E07E-42DD-AC9E-DD8F2138FF3D}" presName="vert1" presStyleCnt="0"/>
      <dgm:spPr/>
    </dgm:pt>
    <dgm:pt modelId="{8550D627-77B8-490B-8F9C-A5040C7E43B8}" type="pres">
      <dgm:prSet presAssocID="{169E5618-3B12-4DA5-B417-63F075E95961}" presName="thickLine" presStyleLbl="alignNode1" presStyleIdx="5" presStyleCnt="7"/>
      <dgm:spPr/>
    </dgm:pt>
    <dgm:pt modelId="{DD004D84-2CD7-4529-A039-DB26841E59E0}" type="pres">
      <dgm:prSet presAssocID="{169E5618-3B12-4DA5-B417-63F075E95961}" presName="horz1" presStyleCnt="0"/>
      <dgm:spPr/>
    </dgm:pt>
    <dgm:pt modelId="{2B979E15-37EE-48C3-8988-507BA0BE8DD4}" type="pres">
      <dgm:prSet presAssocID="{169E5618-3B12-4DA5-B417-63F075E95961}" presName="tx1" presStyleLbl="revTx" presStyleIdx="5" presStyleCnt="7"/>
      <dgm:spPr/>
    </dgm:pt>
    <dgm:pt modelId="{B1002DBE-3195-4CFC-98D4-58E962FD3F19}" type="pres">
      <dgm:prSet presAssocID="{169E5618-3B12-4DA5-B417-63F075E95961}" presName="vert1" presStyleCnt="0"/>
      <dgm:spPr/>
    </dgm:pt>
    <dgm:pt modelId="{7AA6ACD0-ED7E-4955-B7E5-23BDF3D18499}" type="pres">
      <dgm:prSet presAssocID="{84A43939-1BC6-41F3-BEAF-D4861B86D7B9}" presName="thickLine" presStyleLbl="alignNode1" presStyleIdx="6" presStyleCnt="7"/>
      <dgm:spPr/>
    </dgm:pt>
    <dgm:pt modelId="{9495BA97-D085-4424-80AA-12A0FBE9643B}" type="pres">
      <dgm:prSet presAssocID="{84A43939-1BC6-41F3-BEAF-D4861B86D7B9}" presName="horz1" presStyleCnt="0"/>
      <dgm:spPr/>
    </dgm:pt>
    <dgm:pt modelId="{35204E88-FDDD-4DE5-A395-9BC6E0D2D719}" type="pres">
      <dgm:prSet presAssocID="{84A43939-1BC6-41F3-BEAF-D4861B86D7B9}" presName="tx1" presStyleLbl="revTx" presStyleIdx="6" presStyleCnt="7"/>
      <dgm:spPr/>
    </dgm:pt>
    <dgm:pt modelId="{09D273D9-2B76-49D6-846F-EF6D7503549D}" type="pres">
      <dgm:prSet presAssocID="{84A43939-1BC6-41F3-BEAF-D4861B86D7B9}" presName="vert1" presStyleCnt="0"/>
      <dgm:spPr/>
    </dgm:pt>
  </dgm:ptLst>
  <dgm:cxnLst>
    <dgm:cxn modelId="{FC895F0A-63FB-4819-BBA7-31FB77979334}" type="presOf" srcId="{5DF13FB2-5CEE-401D-9A1E-5B2DE15974DE}" destId="{F2DF9A57-9101-4409-B3C0-FA1B1CE1D981}" srcOrd="0" destOrd="0" presId="urn:microsoft.com/office/officeart/2008/layout/LinedList"/>
    <dgm:cxn modelId="{51662720-32AC-496B-A1E0-C873002F7A0A}" type="presOf" srcId="{9E90D253-59FD-48BF-9E42-0D34391088A4}" destId="{BBF9B09A-AD43-448A-B06E-4E1A620C8C51}" srcOrd="0" destOrd="0" presId="urn:microsoft.com/office/officeart/2008/layout/LinedList"/>
    <dgm:cxn modelId="{06D2DA23-3799-4AF3-9DEB-EAD80874E3B6}" type="presOf" srcId="{84A43939-1BC6-41F3-BEAF-D4861B86D7B9}" destId="{35204E88-FDDD-4DE5-A395-9BC6E0D2D719}" srcOrd="0" destOrd="0" presId="urn:microsoft.com/office/officeart/2008/layout/LinedList"/>
    <dgm:cxn modelId="{E61FD131-9AEF-488B-88C4-41AF2595F472}" srcId="{9E90D253-59FD-48BF-9E42-0D34391088A4}" destId="{169E5618-3B12-4DA5-B417-63F075E95961}" srcOrd="5" destOrd="0" parTransId="{FF145AC7-501A-46F7-96A0-25DA263F0741}" sibTransId="{2E14E05E-B925-45EE-A659-E217F17AA50E}"/>
    <dgm:cxn modelId="{937DDD48-3D63-469E-A654-AF9B200ABED4}" srcId="{9E90D253-59FD-48BF-9E42-0D34391088A4}" destId="{A7F4C847-62F9-49F5-A400-7C047702E99E}" srcOrd="3" destOrd="0" parTransId="{380B24F0-58A4-486D-9D93-E31120F99301}" sibTransId="{2376FC21-5423-4BB0-B885-4867EDFD26A5}"/>
    <dgm:cxn modelId="{FB52EE50-9469-42C9-A8BD-6C952DEC5FF7}" type="presOf" srcId="{A7F4C847-62F9-49F5-A400-7C047702E99E}" destId="{D6B38FDF-5B84-4826-B062-7A7A45860902}" srcOrd="0" destOrd="0" presId="urn:microsoft.com/office/officeart/2008/layout/LinedList"/>
    <dgm:cxn modelId="{C161A283-D976-4D44-8660-116AA96BEF50}" srcId="{9E90D253-59FD-48BF-9E42-0D34391088A4}" destId="{E277960F-B924-4EBC-9926-B2806F0672C6}" srcOrd="1" destOrd="0" parTransId="{8FD4F919-8BF5-4A89-B480-F5C549576822}" sibTransId="{D3D9FF32-CCD4-4CC4-B0F5-28446C5E2BD8}"/>
    <dgm:cxn modelId="{E15FFB9D-E4DD-4700-8A99-51CDD5DA8E4F}" type="presOf" srcId="{755A4189-23C8-4B70-9113-AD4FE9891F9B}" destId="{A40E03ED-9612-4F49-AC63-01AED9A5A6BC}" srcOrd="0" destOrd="0" presId="urn:microsoft.com/office/officeart/2008/layout/LinedList"/>
    <dgm:cxn modelId="{8FC9AAA1-8C64-4564-B878-F8A45C38110A}" type="presOf" srcId="{169E5618-3B12-4DA5-B417-63F075E95961}" destId="{2B979E15-37EE-48C3-8988-507BA0BE8DD4}" srcOrd="0" destOrd="0" presId="urn:microsoft.com/office/officeart/2008/layout/LinedList"/>
    <dgm:cxn modelId="{A80D33B2-5338-49E2-9F91-8237134C3BFC}" srcId="{9E90D253-59FD-48BF-9E42-0D34391088A4}" destId="{755A4189-23C8-4B70-9113-AD4FE9891F9B}" srcOrd="2" destOrd="0" parTransId="{82B135E3-AAF8-4E93-B544-A2E10C560C14}" sibTransId="{AD5FCBCF-51F3-4957-8A61-FE23D0DF28D6}"/>
    <dgm:cxn modelId="{361920B9-EFBF-4F8D-8BC4-291AB8818C37}" type="presOf" srcId="{E277960F-B924-4EBC-9926-B2806F0672C6}" destId="{E52C9F9B-B401-4285-AE57-AC284CA4C0DC}" srcOrd="0" destOrd="0" presId="urn:microsoft.com/office/officeart/2008/layout/LinedList"/>
    <dgm:cxn modelId="{911D81B9-E895-4611-8376-6DD562A1EB9D}" srcId="{9E90D253-59FD-48BF-9E42-0D34391088A4}" destId="{84A43939-1BC6-41F3-BEAF-D4861B86D7B9}" srcOrd="6" destOrd="0" parTransId="{09ED4343-7F78-4017-80D1-C6970E5B2A73}" sibTransId="{507CE520-F095-40F1-B57F-BF556FE50B31}"/>
    <dgm:cxn modelId="{3A61D3CB-1D1F-42A6-98BC-0EC45C818770}" srcId="{9E90D253-59FD-48BF-9E42-0D34391088A4}" destId="{CECEF281-E07E-42DD-AC9E-DD8F2138FF3D}" srcOrd="4" destOrd="0" parTransId="{858C4B6F-D84B-45A2-A237-C76B24BE7A0D}" sibTransId="{7EDF927B-D8AD-4D85-8281-C7418183669A}"/>
    <dgm:cxn modelId="{EDCAE7D5-3DD8-403D-AC1E-A3A22A103964}" srcId="{9E90D253-59FD-48BF-9E42-0D34391088A4}" destId="{5DF13FB2-5CEE-401D-9A1E-5B2DE15974DE}" srcOrd="0" destOrd="0" parTransId="{AA4E682A-BD95-4C5D-81B3-0276D6D973EE}" sibTransId="{08E30C74-0F8D-4265-BB02-DC56927F3817}"/>
    <dgm:cxn modelId="{CD36D6F0-6884-44CC-A300-8D5585D27827}" type="presOf" srcId="{CECEF281-E07E-42DD-AC9E-DD8F2138FF3D}" destId="{CE42F9AF-6721-42AB-8810-5C8158D77869}" srcOrd="0" destOrd="0" presId="urn:microsoft.com/office/officeart/2008/layout/LinedList"/>
    <dgm:cxn modelId="{6A8EE049-36D9-483F-A34B-3D9EBE312149}" type="presParOf" srcId="{BBF9B09A-AD43-448A-B06E-4E1A620C8C51}" destId="{635B4ED6-C54B-4925-8AD7-392AF51B1743}" srcOrd="0" destOrd="0" presId="urn:microsoft.com/office/officeart/2008/layout/LinedList"/>
    <dgm:cxn modelId="{DBB38389-C8E2-4DB3-97BB-439998B97269}" type="presParOf" srcId="{BBF9B09A-AD43-448A-B06E-4E1A620C8C51}" destId="{75EECC9E-AAA0-4A80-8663-E1BE9CC642D2}" srcOrd="1" destOrd="0" presId="urn:microsoft.com/office/officeart/2008/layout/LinedList"/>
    <dgm:cxn modelId="{76219035-C9DD-47C7-B753-53D312852A59}" type="presParOf" srcId="{75EECC9E-AAA0-4A80-8663-E1BE9CC642D2}" destId="{F2DF9A57-9101-4409-B3C0-FA1B1CE1D981}" srcOrd="0" destOrd="0" presId="urn:microsoft.com/office/officeart/2008/layout/LinedList"/>
    <dgm:cxn modelId="{945CB6D9-BD42-4E95-977A-50F57F3CFC96}" type="presParOf" srcId="{75EECC9E-AAA0-4A80-8663-E1BE9CC642D2}" destId="{74AC70D5-E8C2-4E34-894A-7D971D43D972}" srcOrd="1" destOrd="0" presId="urn:microsoft.com/office/officeart/2008/layout/LinedList"/>
    <dgm:cxn modelId="{7640BB69-ABB6-4003-9681-F776C63FB94B}" type="presParOf" srcId="{BBF9B09A-AD43-448A-B06E-4E1A620C8C51}" destId="{E686C372-B456-4A4F-9612-8C66161AD976}" srcOrd="2" destOrd="0" presId="urn:microsoft.com/office/officeart/2008/layout/LinedList"/>
    <dgm:cxn modelId="{08DF4E00-A967-41A4-BC38-91F4993678FA}" type="presParOf" srcId="{BBF9B09A-AD43-448A-B06E-4E1A620C8C51}" destId="{B9B83D66-2BE0-4421-8E5E-365C87869E9E}" srcOrd="3" destOrd="0" presId="urn:microsoft.com/office/officeart/2008/layout/LinedList"/>
    <dgm:cxn modelId="{38EC28D9-D4BF-414B-8C6E-DA0F9F05523D}" type="presParOf" srcId="{B9B83D66-2BE0-4421-8E5E-365C87869E9E}" destId="{E52C9F9B-B401-4285-AE57-AC284CA4C0DC}" srcOrd="0" destOrd="0" presId="urn:microsoft.com/office/officeart/2008/layout/LinedList"/>
    <dgm:cxn modelId="{035D3764-BE48-4FD2-B8AA-0FE313A6EB34}" type="presParOf" srcId="{B9B83D66-2BE0-4421-8E5E-365C87869E9E}" destId="{C144C362-E96A-415E-BBB2-8F5CF92FD9D0}" srcOrd="1" destOrd="0" presId="urn:microsoft.com/office/officeart/2008/layout/LinedList"/>
    <dgm:cxn modelId="{2F4A2FDA-4E5D-4129-8F1F-079EBEDA72DA}" type="presParOf" srcId="{BBF9B09A-AD43-448A-B06E-4E1A620C8C51}" destId="{B267326A-0AF9-459B-A611-66C1F1820A29}" srcOrd="4" destOrd="0" presId="urn:microsoft.com/office/officeart/2008/layout/LinedList"/>
    <dgm:cxn modelId="{759A55D2-ACDF-43FB-A664-35D292856252}" type="presParOf" srcId="{BBF9B09A-AD43-448A-B06E-4E1A620C8C51}" destId="{34B006CE-1800-41FA-95ED-524F1219C1E1}" srcOrd="5" destOrd="0" presId="urn:microsoft.com/office/officeart/2008/layout/LinedList"/>
    <dgm:cxn modelId="{9631A244-38FE-456E-8F01-3CD7F7D5921A}" type="presParOf" srcId="{34B006CE-1800-41FA-95ED-524F1219C1E1}" destId="{A40E03ED-9612-4F49-AC63-01AED9A5A6BC}" srcOrd="0" destOrd="0" presId="urn:microsoft.com/office/officeart/2008/layout/LinedList"/>
    <dgm:cxn modelId="{BD31ECDB-294B-4E87-96D6-281DE1492717}" type="presParOf" srcId="{34B006CE-1800-41FA-95ED-524F1219C1E1}" destId="{A815B394-33C5-4D7D-B1DB-7D61B9F3BDE7}" srcOrd="1" destOrd="0" presId="urn:microsoft.com/office/officeart/2008/layout/LinedList"/>
    <dgm:cxn modelId="{6D29007C-5B27-4C84-8D88-95DE78944746}" type="presParOf" srcId="{BBF9B09A-AD43-448A-B06E-4E1A620C8C51}" destId="{FCEABC75-4B10-4729-87FE-4C49DE7BAFAC}" srcOrd="6" destOrd="0" presId="urn:microsoft.com/office/officeart/2008/layout/LinedList"/>
    <dgm:cxn modelId="{C0090AA3-28F3-4F5E-AC99-0BCD54C533E3}" type="presParOf" srcId="{BBF9B09A-AD43-448A-B06E-4E1A620C8C51}" destId="{1ACE3356-9C6E-4326-8FA9-D9D82A6DA1E4}" srcOrd="7" destOrd="0" presId="urn:microsoft.com/office/officeart/2008/layout/LinedList"/>
    <dgm:cxn modelId="{1259B492-D525-4BD0-A482-71FB37019738}" type="presParOf" srcId="{1ACE3356-9C6E-4326-8FA9-D9D82A6DA1E4}" destId="{D6B38FDF-5B84-4826-B062-7A7A45860902}" srcOrd="0" destOrd="0" presId="urn:microsoft.com/office/officeart/2008/layout/LinedList"/>
    <dgm:cxn modelId="{303AE1C6-0612-498C-B7CB-CD39D1FD1269}" type="presParOf" srcId="{1ACE3356-9C6E-4326-8FA9-D9D82A6DA1E4}" destId="{0DCC9290-6841-47CA-9494-A81C176B312C}" srcOrd="1" destOrd="0" presId="urn:microsoft.com/office/officeart/2008/layout/LinedList"/>
    <dgm:cxn modelId="{C7FD1E5D-5B1D-4263-9470-1003E18999F3}" type="presParOf" srcId="{BBF9B09A-AD43-448A-B06E-4E1A620C8C51}" destId="{D1BCEFA8-07AE-419B-945F-DA119B50EC44}" srcOrd="8" destOrd="0" presId="urn:microsoft.com/office/officeart/2008/layout/LinedList"/>
    <dgm:cxn modelId="{137A17D5-3E09-418D-96EF-58351B18489E}" type="presParOf" srcId="{BBF9B09A-AD43-448A-B06E-4E1A620C8C51}" destId="{4AF1CB75-B756-4EAA-A624-48AC2679E916}" srcOrd="9" destOrd="0" presId="urn:microsoft.com/office/officeart/2008/layout/LinedList"/>
    <dgm:cxn modelId="{32AB60DE-CA8F-46E8-9FBD-36E40E65C511}" type="presParOf" srcId="{4AF1CB75-B756-4EAA-A624-48AC2679E916}" destId="{CE42F9AF-6721-42AB-8810-5C8158D77869}" srcOrd="0" destOrd="0" presId="urn:microsoft.com/office/officeart/2008/layout/LinedList"/>
    <dgm:cxn modelId="{B1CA8342-2299-463F-8634-A2B9FA84766B}" type="presParOf" srcId="{4AF1CB75-B756-4EAA-A624-48AC2679E916}" destId="{2DE603E7-F00A-4C90-889C-B5247557F8CC}" srcOrd="1" destOrd="0" presId="urn:microsoft.com/office/officeart/2008/layout/LinedList"/>
    <dgm:cxn modelId="{BBB20A2A-3A1A-420D-98B7-0E3B63651E92}" type="presParOf" srcId="{BBF9B09A-AD43-448A-B06E-4E1A620C8C51}" destId="{8550D627-77B8-490B-8F9C-A5040C7E43B8}" srcOrd="10" destOrd="0" presId="urn:microsoft.com/office/officeart/2008/layout/LinedList"/>
    <dgm:cxn modelId="{76AA4B93-1C64-46BE-8D15-00D6894828E8}" type="presParOf" srcId="{BBF9B09A-AD43-448A-B06E-4E1A620C8C51}" destId="{DD004D84-2CD7-4529-A039-DB26841E59E0}" srcOrd="11" destOrd="0" presId="urn:microsoft.com/office/officeart/2008/layout/LinedList"/>
    <dgm:cxn modelId="{C7F04DFB-1B09-41A5-BB14-B9D7934E3F74}" type="presParOf" srcId="{DD004D84-2CD7-4529-A039-DB26841E59E0}" destId="{2B979E15-37EE-48C3-8988-507BA0BE8DD4}" srcOrd="0" destOrd="0" presId="urn:microsoft.com/office/officeart/2008/layout/LinedList"/>
    <dgm:cxn modelId="{8850EAE9-4BAD-40D3-97E8-AE46E0A42738}" type="presParOf" srcId="{DD004D84-2CD7-4529-A039-DB26841E59E0}" destId="{B1002DBE-3195-4CFC-98D4-58E962FD3F19}" srcOrd="1" destOrd="0" presId="urn:microsoft.com/office/officeart/2008/layout/LinedList"/>
    <dgm:cxn modelId="{074AB6ED-A103-46A0-B68F-D0685DFF6BE1}" type="presParOf" srcId="{BBF9B09A-AD43-448A-B06E-4E1A620C8C51}" destId="{7AA6ACD0-ED7E-4955-B7E5-23BDF3D18499}" srcOrd="12" destOrd="0" presId="urn:microsoft.com/office/officeart/2008/layout/LinedList"/>
    <dgm:cxn modelId="{16601D9D-649A-40E4-BB15-38EF71336EBF}" type="presParOf" srcId="{BBF9B09A-AD43-448A-B06E-4E1A620C8C51}" destId="{9495BA97-D085-4424-80AA-12A0FBE9643B}" srcOrd="13" destOrd="0" presId="urn:microsoft.com/office/officeart/2008/layout/LinedList"/>
    <dgm:cxn modelId="{EF521488-F7AD-4A18-8006-35D126265587}" type="presParOf" srcId="{9495BA97-D085-4424-80AA-12A0FBE9643B}" destId="{35204E88-FDDD-4DE5-A395-9BC6E0D2D719}" srcOrd="0" destOrd="0" presId="urn:microsoft.com/office/officeart/2008/layout/LinedList"/>
    <dgm:cxn modelId="{ECF8221D-44E5-4D38-9F14-F03AE970EA3B}" type="presParOf" srcId="{9495BA97-D085-4424-80AA-12A0FBE9643B}" destId="{09D273D9-2B76-49D6-846F-EF6D7503549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60887B1-3969-4FD2-B941-12B6D904D945}" type="doc">
      <dgm:prSet loTypeId="urn:microsoft.com/office/officeart/2005/8/layout/default" loCatId="list" qsTypeId="urn:microsoft.com/office/officeart/2005/8/quickstyle/simple1#2" qsCatId="simple" csTypeId="urn:microsoft.com/office/officeart/2005/8/colors/colorful1#3" csCatId="colorful"/>
      <dgm:spPr/>
      <dgm:t>
        <a:bodyPr/>
        <a:lstStyle/>
        <a:p>
          <a:endParaRPr lang="en-US"/>
        </a:p>
      </dgm:t>
    </dgm:pt>
    <dgm:pt modelId="{2796114B-6941-48FF-AC55-40A781468F3C}">
      <dgm:prSet/>
      <dgm:spPr/>
      <dgm:t>
        <a:bodyPr/>
        <a:lstStyle/>
        <a:p>
          <a:r>
            <a:rPr lang="en-GB"/>
            <a:t>Must be legally qualified</a:t>
          </a:r>
          <a:endParaRPr lang="en-US"/>
        </a:p>
      </dgm:t>
    </dgm:pt>
    <dgm:pt modelId="{E38AFA00-5F51-4155-B282-87A8F2D6EAD9}" type="parTrans" cxnId="{1F8142F3-F40C-4B46-AE13-71121339FCF5}">
      <dgm:prSet/>
      <dgm:spPr/>
      <dgm:t>
        <a:bodyPr/>
        <a:lstStyle/>
        <a:p>
          <a:endParaRPr lang="en-US"/>
        </a:p>
      </dgm:t>
    </dgm:pt>
    <dgm:pt modelId="{595BC091-D7CC-4CD2-A83E-F2D2E6E8A0F0}" type="sibTrans" cxnId="{1F8142F3-F40C-4B46-AE13-71121339FCF5}">
      <dgm:prSet/>
      <dgm:spPr/>
      <dgm:t>
        <a:bodyPr/>
        <a:lstStyle/>
        <a:p>
          <a:endParaRPr lang="en-US"/>
        </a:p>
      </dgm:t>
    </dgm:pt>
    <dgm:pt modelId="{95BD7629-72A8-4EDC-87CD-907F2EA33072}">
      <dgm:prSet/>
      <dgm:spPr/>
      <dgm:t>
        <a:bodyPr/>
        <a:lstStyle/>
        <a:p>
          <a:r>
            <a:rPr lang="en-GB"/>
            <a:t>Appear in court with the magistrates</a:t>
          </a:r>
          <a:endParaRPr lang="en-US"/>
        </a:p>
      </dgm:t>
    </dgm:pt>
    <dgm:pt modelId="{BCB7067F-0395-4F3C-9F85-B6546FB3789C}" type="parTrans" cxnId="{938A649C-9659-4D06-BA6F-F1D9AC75FD5E}">
      <dgm:prSet/>
      <dgm:spPr/>
      <dgm:t>
        <a:bodyPr/>
        <a:lstStyle/>
        <a:p>
          <a:endParaRPr lang="en-US"/>
        </a:p>
      </dgm:t>
    </dgm:pt>
    <dgm:pt modelId="{FA90BDC5-1BAE-4F05-A5E0-13EEBD7DD8AE}" type="sibTrans" cxnId="{938A649C-9659-4D06-BA6F-F1D9AC75FD5E}">
      <dgm:prSet/>
      <dgm:spPr/>
      <dgm:t>
        <a:bodyPr/>
        <a:lstStyle/>
        <a:p>
          <a:endParaRPr lang="en-US"/>
        </a:p>
      </dgm:t>
    </dgm:pt>
    <dgm:pt modelId="{A54F2B70-4B3A-4119-86A3-90A02A45F49A}">
      <dgm:prSet/>
      <dgm:spPr/>
      <dgm:t>
        <a:bodyPr/>
        <a:lstStyle/>
        <a:p>
          <a:r>
            <a:rPr lang="en-GB"/>
            <a:t>Advise lay bench on matters of law, evidence and procedure</a:t>
          </a:r>
          <a:endParaRPr lang="en-US"/>
        </a:p>
      </dgm:t>
    </dgm:pt>
    <dgm:pt modelId="{1ED03130-35B8-4392-9BC5-9D78DB089375}" type="parTrans" cxnId="{FA211B20-3068-440E-90EE-6A6BEB262E40}">
      <dgm:prSet/>
      <dgm:spPr/>
      <dgm:t>
        <a:bodyPr/>
        <a:lstStyle/>
        <a:p>
          <a:endParaRPr lang="en-US"/>
        </a:p>
      </dgm:t>
    </dgm:pt>
    <dgm:pt modelId="{A5CAEBD5-398D-4531-A334-AE7EF6365DDD}" type="sibTrans" cxnId="{FA211B20-3068-440E-90EE-6A6BEB262E40}">
      <dgm:prSet/>
      <dgm:spPr/>
      <dgm:t>
        <a:bodyPr/>
        <a:lstStyle/>
        <a:p>
          <a:endParaRPr lang="en-US"/>
        </a:p>
      </dgm:t>
    </dgm:pt>
    <dgm:pt modelId="{E3C84766-39D5-480F-B87F-A1BEBD69D11B}">
      <dgm:prSet/>
      <dgm:spPr/>
      <dgm:t>
        <a:bodyPr/>
        <a:lstStyle/>
        <a:p>
          <a:r>
            <a:rPr lang="en-GB"/>
            <a:t>Magistrates are sole arbiters of law and fact</a:t>
          </a:r>
          <a:endParaRPr lang="en-US"/>
        </a:p>
      </dgm:t>
    </dgm:pt>
    <dgm:pt modelId="{405D3CE8-8447-4E90-8020-D2EB87E7EC95}" type="parTrans" cxnId="{C038A558-261A-4C7B-B9E9-E84BDA990D99}">
      <dgm:prSet/>
      <dgm:spPr/>
      <dgm:t>
        <a:bodyPr/>
        <a:lstStyle/>
        <a:p>
          <a:endParaRPr lang="en-US"/>
        </a:p>
      </dgm:t>
    </dgm:pt>
    <dgm:pt modelId="{C8E63A4A-26D3-4BD6-9509-92DAEACD0D2A}" type="sibTrans" cxnId="{C038A558-261A-4C7B-B9E9-E84BDA990D99}">
      <dgm:prSet/>
      <dgm:spPr/>
      <dgm:t>
        <a:bodyPr/>
        <a:lstStyle/>
        <a:p>
          <a:endParaRPr lang="en-US"/>
        </a:p>
      </dgm:t>
    </dgm:pt>
    <dgm:pt modelId="{1F52EA6A-308F-46C5-9FC4-B27CD18C5DDF}">
      <dgm:prSet/>
      <dgm:spPr/>
      <dgm:t>
        <a:bodyPr/>
        <a:lstStyle/>
        <a:p>
          <a:r>
            <a:rPr lang="en-GB"/>
            <a:t>JC will not play any part in making findings of fact</a:t>
          </a:r>
          <a:endParaRPr lang="en-US"/>
        </a:p>
      </dgm:t>
    </dgm:pt>
    <dgm:pt modelId="{F64668A9-D71D-4AD7-B3C0-B07EEE6BAAF5}" type="parTrans" cxnId="{ECCD16A7-53B3-4C7A-86A8-A222CB71DEAA}">
      <dgm:prSet/>
      <dgm:spPr/>
      <dgm:t>
        <a:bodyPr/>
        <a:lstStyle/>
        <a:p>
          <a:endParaRPr lang="en-US"/>
        </a:p>
      </dgm:t>
    </dgm:pt>
    <dgm:pt modelId="{72CD0B88-57EE-4208-B0AD-D90B2CE45C7C}" type="sibTrans" cxnId="{ECCD16A7-53B3-4C7A-86A8-A222CB71DEAA}">
      <dgm:prSet/>
      <dgm:spPr/>
      <dgm:t>
        <a:bodyPr/>
        <a:lstStyle/>
        <a:p>
          <a:endParaRPr lang="en-US"/>
        </a:p>
      </dgm:t>
    </dgm:pt>
    <dgm:pt modelId="{1E7EC1C8-791A-44CE-B16F-BDD7E67E278D}">
      <dgm:prSet/>
      <dgm:spPr/>
      <dgm:t>
        <a:bodyPr/>
        <a:lstStyle/>
        <a:p>
          <a:r>
            <a:rPr lang="en-GB"/>
            <a:t>Advise on questions of law, practice and procedure, penalties, sentencing guidelines and appropriate decision making structure for the case</a:t>
          </a:r>
          <a:endParaRPr lang="en-US"/>
        </a:p>
      </dgm:t>
    </dgm:pt>
    <dgm:pt modelId="{DB386E8B-F3E0-4115-B52A-E28644E0A667}" type="parTrans" cxnId="{8CC74CC0-91C0-441E-862C-787977273F37}">
      <dgm:prSet/>
      <dgm:spPr/>
      <dgm:t>
        <a:bodyPr/>
        <a:lstStyle/>
        <a:p>
          <a:endParaRPr lang="en-US"/>
        </a:p>
      </dgm:t>
    </dgm:pt>
    <dgm:pt modelId="{DA3281E2-29D1-43EA-9191-A95660B9538E}" type="sibTrans" cxnId="{8CC74CC0-91C0-441E-862C-787977273F37}">
      <dgm:prSet/>
      <dgm:spPr/>
      <dgm:t>
        <a:bodyPr/>
        <a:lstStyle/>
        <a:p>
          <a:endParaRPr lang="en-US"/>
        </a:p>
      </dgm:t>
    </dgm:pt>
    <dgm:pt modelId="{DBF518D4-2C30-4045-B49C-EEE61DBCACA6}" type="pres">
      <dgm:prSet presAssocID="{060887B1-3969-4FD2-B941-12B6D904D945}" presName="diagram" presStyleCnt="0">
        <dgm:presLayoutVars>
          <dgm:dir/>
          <dgm:resizeHandles val="exact"/>
        </dgm:presLayoutVars>
      </dgm:prSet>
      <dgm:spPr/>
    </dgm:pt>
    <dgm:pt modelId="{D7AC7616-A879-496B-A6DD-18C5636FC534}" type="pres">
      <dgm:prSet presAssocID="{2796114B-6941-48FF-AC55-40A781468F3C}" presName="node" presStyleLbl="node1" presStyleIdx="0" presStyleCnt="6">
        <dgm:presLayoutVars>
          <dgm:bulletEnabled val="1"/>
        </dgm:presLayoutVars>
      </dgm:prSet>
      <dgm:spPr/>
    </dgm:pt>
    <dgm:pt modelId="{DA1FAAD3-85B0-4F63-8D86-171DBC8B53C7}" type="pres">
      <dgm:prSet presAssocID="{595BC091-D7CC-4CD2-A83E-F2D2E6E8A0F0}" presName="sibTrans" presStyleCnt="0"/>
      <dgm:spPr/>
    </dgm:pt>
    <dgm:pt modelId="{0E41EFA6-0D02-4E1D-BB9F-D8EB01BBFA24}" type="pres">
      <dgm:prSet presAssocID="{95BD7629-72A8-4EDC-87CD-907F2EA33072}" presName="node" presStyleLbl="node1" presStyleIdx="1" presStyleCnt="6">
        <dgm:presLayoutVars>
          <dgm:bulletEnabled val="1"/>
        </dgm:presLayoutVars>
      </dgm:prSet>
      <dgm:spPr/>
    </dgm:pt>
    <dgm:pt modelId="{6EABDD16-732B-429A-99C9-CCD056481068}" type="pres">
      <dgm:prSet presAssocID="{FA90BDC5-1BAE-4F05-A5E0-13EEBD7DD8AE}" presName="sibTrans" presStyleCnt="0"/>
      <dgm:spPr/>
    </dgm:pt>
    <dgm:pt modelId="{7C7F3DE1-53AD-42FA-84BC-655953DFDC2C}" type="pres">
      <dgm:prSet presAssocID="{A54F2B70-4B3A-4119-86A3-90A02A45F49A}" presName="node" presStyleLbl="node1" presStyleIdx="2" presStyleCnt="6">
        <dgm:presLayoutVars>
          <dgm:bulletEnabled val="1"/>
        </dgm:presLayoutVars>
      </dgm:prSet>
      <dgm:spPr/>
    </dgm:pt>
    <dgm:pt modelId="{4C4FB3D5-A533-4A1D-8992-AB9C67628777}" type="pres">
      <dgm:prSet presAssocID="{A5CAEBD5-398D-4531-A334-AE7EF6365DDD}" presName="sibTrans" presStyleCnt="0"/>
      <dgm:spPr/>
    </dgm:pt>
    <dgm:pt modelId="{965F9A90-2977-4050-83FF-AB99AAC9D7E3}" type="pres">
      <dgm:prSet presAssocID="{E3C84766-39D5-480F-B87F-A1BEBD69D11B}" presName="node" presStyleLbl="node1" presStyleIdx="3" presStyleCnt="6">
        <dgm:presLayoutVars>
          <dgm:bulletEnabled val="1"/>
        </dgm:presLayoutVars>
      </dgm:prSet>
      <dgm:spPr/>
    </dgm:pt>
    <dgm:pt modelId="{9398B46C-7810-446C-8378-847BCEA5EF02}" type="pres">
      <dgm:prSet presAssocID="{C8E63A4A-26D3-4BD6-9509-92DAEACD0D2A}" presName="sibTrans" presStyleCnt="0"/>
      <dgm:spPr/>
    </dgm:pt>
    <dgm:pt modelId="{439153B2-C8D8-46B2-8637-CD0D73729567}" type="pres">
      <dgm:prSet presAssocID="{1F52EA6A-308F-46C5-9FC4-B27CD18C5DDF}" presName="node" presStyleLbl="node1" presStyleIdx="4" presStyleCnt="6">
        <dgm:presLayoutVars>
          <dgm:bulletEnabled val="1"/>
        </dgm:presLayoutVars>
      </dgm:prSet>
      <dgm:spPr/>
    </dgm:pt>
    <dgm:pt modelId="{A760A22F-BAED-4388-A6D7-458E9117110E}" type="pres">
      <dgm:prSet presAssocID="{72CD0B88-57EE-4208-B0AD-D90B2CE45C7C}" presName="sibTrans" presStyleCnt="0"/>
      <dgm:spPr/>
    </dgm:pt>
    <dgm:pt modelId="{C64DC21A-082F-40A6-9077-4C4614B16312}" type="pres">
      <dgm:prSet presAssocID="{1E7EC1C8-791A-44CE-B16F-BDD7E67E278D}" presName="node" presStyleLbl="node1" presStyleIdx="5" presStyleCnt="6">
        <dgm:presLayoutVars>
          <dgm:bulletEnabled val="1"/>
        </dgm:presLayoutVars>
      </dgm:prSet>
      <dgm:spPr/>
    </dgm:pt>
  </dgm:ptLst>
  <dgm:cxnLst>
    <dgm:cxn modelId="{0132E51A-7186-4836-B578-EEDECB8F8BAA}" type="presOf" srcId="{2796114B-6941-48FF-AC55-40A781468F3C}" destId="{D7AC7616-A879-496B-A6DD-18C5636FC534}" srcOrd="0" destOrd="0" presId="urn:microsoft.com/office/officeart/2005/8/layout/default"/>
    <dgm:cxn modelId="{FA211B20-3068-440E-90EE-6A6BEB262E40}" srcId="{060887B1-3969-4FD2-B941-12B6D904D945}" destId="{A54F2B70-4B3A-4119-86A3-90A02A45F49A}" srcOrd="2" destOrd="0" parTransId="{1ED03130-35B8-4392-9BC5-9D78DB089375}" sibTransId="{A5CAEBD5-398D-4531-A334-AE7EF6365DDD}"/>
    <dgm:cxn modelId="{0ED60451-B1DF-4364-942D-A3A315F6A7CA}" type="presOf" srcId="{060887B1-3969-4FD2-B941-12B6D904D945}" destId="{DBF518D4-2C30-4045-B49C-EEE61DBCACA6}" srcOrd="0" destOrd="0" presId="urn:microsoft.com/office/officeart/2005/8/layout/default"/>
    <dgm:cxn modelId="{C038A558-261A-4C7B-B9E9-E84BDA990D99}" srcId="{060887B1-3969-4FD2-B941-12B6D904D945}" destId="{E3C84766-39D5-480F-B87F-A1BEBD69D11B}" srcOrd="3" destOrd="0" parTransId="{405D3CE8-8447-4E90-8020-D2EB87E7EC95}" sibTransId="{C8E63A4A-26D3-4BD6-9509-92DAEACD0D2A}"/>
    <dgm:cxn modelId="{938A649C-9659-4D06-BA6F-F1D9AC75FD5E}" srcId="{060887B1-3969-4FD2-B941-12B6D904D945}" destId="{95BD7629-72A8-4EDC-87CD-907F2EA33072}" srcOrd="1" destOrd="0" parTransId="{BCB7067F-0395-4F3C-9F85-B6546FB3789C}" sibTransId="{FA90BDC5-1BAE-4F05-A5E0-13EEBD7DD8AE}"/>
    <dgm:cxn modelId="{69819C9D-7EE2-450C-8A28-A24FC32EF014}" type="presOf" srcId="{95BD7629-72A8-4EDC-87CD-907F2EA33072}" destId="{0E41EFA6-0D02-4E1D-BB9F-D8EB01BBFA24}" srcOrd="0" destOrd="0" presId="urn:microsoft.com/office/officeart/2005/8/layout/default"/>
    <dgm:cxn modelId="{2FF5DB9D-2E65-4057-914E-4B558262659D}" type="presOf" srcId="{1E7EC1C8-791A-44CE-B16F-BDD7E67E278D}" destId="{C64DC21A-082F-40A6-9077-4C4614B16312}" srcOrd="0" destOrd="0" presId="urn:microsoft.com/office/officeart/2005/8/layout/default"/>
    <dgm:cxn modelId="{3DDAFDA4-9FBB-48FE-BD76-B108B169E559}" type="presOf" srcId="{1F52EA6A-308F-46C5-9FC4-B27CD18C5DDF}" destId="{439153B2-C8D8-46B2-8637-CD0D73729567}" srcOrd="0" destOrd="0" presId="urn:microsoft.com/office/officeart/2005/8/layout/default"/>
    <dgm:cxn modelId="{ECCD16A7-53B3-4C7A-86A8-A222CB71DEAA}" srcId="{060887B1-3969-4FD2-B941-12B6D904D945}" destId="{1F52EA6A-308F-46C5-9FC4-B27CD18C5DDF}" srcOrd="4" destOrd="0" parTransId="{F64668A9-D71D-4AD7-B3C0-B07EEE6BAAF5}" sibTransId="{72CD0B88-57EE-4208-B0AD-D90B2CE45C7C}"/>
    <dgm:cxn modelId="{9797C7AB-041F-44AB-ABA5-95DDD2C4C946}" type="presOf" srcId="{E3C84766-39D5-480F-B87F-A1BEBD69D11B}" destId="{965F9A90-2977-4050-83FF-AB99AAC9D7E3}" srcOrd="0" destOrd="0" presId="urn:microsoft.com/office/officeart/2005/8/layout/default"/>
    <dgm:cxn modelId="{8CC74CC0-91C0-441E-862C-787977273F37}" srcId="{060887B1-3969-4FD2-B941-12B6D904D945}" destId="{1E7EC1C8-791A-44CE-B16F-BDD7E67E278D}" srcOrd="5" destOrd="0" parTransId="{DB386E8B-F3E0-4115-B52A-E28644E0A667}" sibTransId="{DA3281E2-29D1-43EA-9191-A95660B9538E}"/>
    <dgm:cxn modelId="{1F8142F3-F40C-4B46-AE13-71121339FCF5}" srcId="{060887B1-3969-4FD2-B941-12B6D904D945}" destId="{2796114B-6941-48FF-AC55-40A781468F3C}" srcOrd="0" destOrd="0" parTransId="{E38AFA00-5F51-4155-B282-87A8F2D6EAD9}" sibTransId="{595BC091-D7CC-4CD2-A83E-F2D2E6E8A0F0}"/>
    <dgm:cxn modelId="{57ECFBF6-CE0B-4D3F-A68C-AF2A8C8F994F}" type="presOf" srcId="{A54F2B70-4B3A-4119-86A3-90A02A45F49A}" destId="{7C7F3DE1-53AD-42FA-84BC-655953DFDC2C}" srcOrd="0" destOrd="0" presId="urn:microsoft.com/office/officeart/2005/8/layout/default"/>
    <dgm:cxn modelId="{BF104D43-ED4D-4750-9C7D-76F67D41A9C0}" type="presParOf" srcId="{DBF518D4-2C30-4045-B49C-EEE61DBCACA6}" destId="{D7AC7616-A879-496B-A6DD-18C5636FC534}" srcOrd="0" destOrd="0" presId="urn:microsoft.com/office/officeart/2005/8/layout/default"/>
    <dgm:cxn modelId="{CCD1B491-2347-4BD5-8F7C-0186F0352EC2}" type="presParOf" srcId="{DBF518D4-2C30-4045-B49C-EEE61DBCACA6}" destId="{DA1FAAD3-85B0-4F63-8D86-171DBC8B53C7}" srcOrd="1" destOrd="0" presId="urn:microsoft.com/office/officeart/2005/8/layout/default"/>
    <dgm:cxn modelId="{21EABDC6-E145-4166-82E1-C3FA172CE52B}" type="presParOf" srcId="{DBF518D4-2C30-4045-B49C-EEE61DBCACA6}" destId="{0E41EFA6-0D02-4E1D-BB9F-D8EB01BBFA24}" srcOrd="2" destOrd="0" presId="urn:microsoft.com/office/officeart/2005/8/layout/default"/>
    <dgm:cxn modelId="{578EEE1A-8EA7-4838-BC52-24F75E3C10BB}" type="presParOf" srcId="{DBF518D4-2C30-4045-B49C-EEE61DBCACA6}" destId="{6EABDD16-732B-429A-99C9-CCD056481068}" srcOrd="3" destOrd="0" presId="urn:microsoft.com/office/officeart/2005/8/layout/default"/>
    <dgm:cxn modelId="{F10B6ACF-5F07-428C-86D7-984725B05C3C}" type="presParOf" srcId="{DBF518D4-2C30-4045-B49C-EEE61DBCACA6}" destId="{7C7F3DE1-53AD-42FA-84BC-655953DFDC2C}" srcOrd="4" destOrd="0" presId="urn:microsoft.com/office/officeart/2005/8/layout/default"/>
    <dgm:cxn modelId="{74D9D548-4274-4632-A396-AB6F6ADE1956}" type="presParOf" srcId="{DBF518D4-2C30-4045-B49C-EEE61DBCACA6}" destId="{4C4FB3D5-A533-4A1D-8992-AB9C67628777}" srcOrd="5" destOrd="0" presId="urn:microsoft.com/office/officeart/2005/8/layout/default"/>
    <dgm:cxn modelId="{57C3CF9C-F383-44D5-9AF2-C391978A5079}" type="presParOf" srcId="{DBF518D4-2C30-4045-B49C-EEE61DBCACA6}" destId="{965F9A90-2977-4050-83FF-AB99AAC9D7E3}" srcOrd="6" destOrd="0" presId="urn:microsoft.com/office/officeart/2005/8/layout/default"/>
    <dgm:cxn modelId="{25C623B4-B232-4885-A174-17DACE91D5B2}" type="presParOf" srcId="{DBF518D4-2C30-4045-B49C-EEE61DBCACA6}" destId="{9398B46C-7810-446C-8378-847BCEA5EF02}" srcOrd="7" destOrd="0" presId="urn:microsoft.com/office/officeart/2005/8/layout/default"/>
    <dgm:cxn modelId="{5648E84A-3B42-4B2B-A524-A7BEDBB5C417}" type="presParOf" srcId="{DBF518D4-2C30-4045-B49C-EEE61DBCACA6}" destId="{439153B2-C8D8-46B2-8637-CD0D73729567}" srcOrd="8" destOrd="0" presId="urn:microsoft.com/office/officeart/2005/8/layout/default"/>
    <dgm:cxn modelId="{5A110DD8-23AD-4D1B-A89B-0C35821AF836}" type="presParOf" srcId="{DBF518D4-2C30-4045-B49C-EEE61DBCACA6}" destId="{A760A22F-BAED-4388-A6D7-458E9117110E}" srcOrd="9" destOrd="0" presId="urn:microsoft.com/office/officeart/2005/8/layout/default"/>
    <dgm:cxn modelId="{2CEFF1E9-95B9-4541-B5EE-A493205B9CB1}" type="presParOf" srcId="{DBF518D4-2C30-4045-B49C-EEE61DBCACA6}" destId="{C64DC21A-082F-40A6-9077-4C4614B16312}"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4EFB78-6C39-43E6-885F-F1F2380846F0}">
      <dsp:nvSpPr>
        <dsp:cNvPr id="0" name=""/>
        <dsp:cNvSpPr/>
      </dsp:nvSpPr>
      <dsp:spPr>
        <a:xfrm>
          <a:off x="2950462" y="721515"/>
          <a:ext cx="447067" cy="91440"/>
        </a:xfrm>
        <a:custGeom>
          <a:avLst/>
          <a:gdLst/>
          <a:ahLst/>
          <a:cxnLst/>
          <a:rect l="0" t="0" r="0" b="0"/>
          <a:pathLst>
            <a:path>
              <a:moveTo>
                <a:pt x="0" y="45720"/>
              </a:moveTo>
              <a:lnTo>
                <a:pt x="447067" y="45720"/>
              </a:lnTo>
            </a:path>
          </a:pathLst>
        </a:custGeom>
        <a:noFill/>
        <a:ln w="12700"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62054" y="764845"/>
        <a:ext cx="23883" cy="4781"/>
      </dsp:txXfrm>
    </dsp:sp>
    <dsp:sp modelId="{6C0C3CCD-6061-49A8-AE4D-11F06D6D5C7C}">
      <dsp:nvSpPr>
        <dsp:cNvPr id="0" name=""/>
        <dsp:cNvSpPr/>
      </dsp:nvSpPr>
      <dsp:spPr>
        <a:xfrm>
          <a:off x="875448" y="144191"/>
          <a:ext cx="2076813" cy="1246088"/>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1766" tIns="106821" rIns="101766" bIns="106821" numCol="1" spcCol="1270" anchor="ctr" anchorCtr="0">
          <a:noAutofit/>
        </a:bodyPr>
        <a:lstStyle/>
        <a:p>
          <a:pPr marL="0" lvl="0" indent="0" algn="ctr" defTabSz="533400">
            <a:lnSpc>
              <a:spcPct val="90000"/>
            </a:lnSpc>
            <a:spcBef>
              <a:spcPct val="0"/>
            </a:spcBef>
            <a:spcAft>
              <a:spcPct val="35000"/>
            </a:spcAft>
            <a:buNone/>
          </a:pPr>
          <a:r>
            <a:rPr lang="en-GB" sz="1200" kern="1200"/>
            <a:t>Trying summary-only offences</a:t>
          </a:r>
          <a:endParaRPr lang="en-US" sz="1200" kern="1200"/>
        </a:p>
      </dsp:txBody>
      <dsp:txXfrm>
        <a:off x="875448" y="144191"/>
        <a:ext cx="2076813" cy="1246088"/>
      </dsp:txXfrm>
    </dsp:sp>
    <dsp:sp modelId="{D1198158-8600-4A71-ADD5-48E3F10444BE}">
      <dsp:nvSpPr>
        <dsp:cNvPr id="0" name=""/>
        <dsp:cNvSpPr/>
      </dsp:nvSpPr>
      <dsp:spPr>
        <a:xfrm>
          <a:off x="5504943" y="721515"/>
          <a:ext cx="447067" cy="91440"/>
        </a:xfrm>
        <a:custGeom>
          <a:avLst/>
          <a:gdLst/>
          <a:ahLst/>
          <a:cxnLst/>
          <a:rect l="0" t="0" r="0" b="0"/>
          <a:pathLst>
            <a:path>
              <a:moveTo>
                <a:pt x="0" y="45720"/>
              </a:moveTo>
              <a:lnTo>
                <a:pt x="447067" y="45720"/>
              </a:lnTo>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716535" y="764845"/>
        <a:ext cx="23883" cy="4781"/>
      </dsp:txXfrm>
    </dsp:sp>
    <dsp:sp modelId="{CD08C006-E8CD-4EDA-ABA0-65E38EF63C7E}">
      <dsp:nvSpPr>
        <dsp:cNvPr id="0" name=""/>
        <dsp:cNvSpPr/>
      </dsp:nvSpPr>
      <dsp:spPr>
        <a:xfrm>
          <a:off x="3429929" y="144191"/>
          <a:ext cx="2076813" cy="1246088"/>
        </a:xfrm>
        <a:prstGeom prst="rec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1766" tIns="106821" rIns="101766" bIns="106821" numCol="1" spcCol="1270" anchor="ctr" anchorCtr="0">
          <a:noAutofit/>
        </a:bodyPr>
        <a:lstStyle/>
        <a:p>
          <a:pPr marL="0" lvl="0" indent="0" algn="ctr" defTabSz="533400">
            <a:lnSpc>
              <a:spcPct val="90000"/>
            </a:lnSpc>
            <a:spcBef>
              <a:spcPct val="0"/>
            </a:spcBef>
            <a:spcAft>
              <a:spcPct val="35000"/>
            </a:spcAft>
            <a:buNone/>
          </a:pPr>
          <a:r>
            <a:rPr lang="en-GB" sz="1200" kern="1200"/>
            <a:t>Conducting plea before venue hearings in relation to either-way offences;</a:t>
          </a:r>
          <a:endParaRPr lang="en-US" sz="1200" kern="1200"/>
        </a:p>
      </dsp:txBody>
      <dsp:txXfrm>
        <a:off x="3429929" y="144191"/>
        <a:ext cx="2076813" cy="1246088"/>
      </dsp:txXfrm>
    </dsp:sp>
    <dsp:sp modelId="{361710F3-007D-4463-8AFC-701E5AC2E939}">
      <dsp:nvSpPr>
        <dsp:cNvPr id="0" name=""/>
        <dsp:cNvSpPr/>
      </dsp:nvSpPr>
      <dsp:spPr>
        <a:xfrm>
          <a:off x="8059424" y="721515"/>
          <a:ext cx="447067" cy="91440"/>
        </a:xfrm>
        <a:custGeom>
          <a:avLst/>
          <a:gdLst/>
          <a:ahLst/>
          <a:cxnLst/>
          <a:rect l="0" t="0" r="0" b="0"/>
          <a:pathLst>
            <a:path>
              <a:moveTo>
                <a:pt x="0" y="45720"/>
              </a:moveTo>
              <a:lnTo>
                <a:pt x="447067" y="45720"/>
              </a:lnTo>
            </a:path>
          </a:pathLst>
        </a:custGeom>
        <a:noFill/>
        <a:ln w="12700"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271016" y="764845"/>
        <a:ext cx="23883" cy="4781"/>
      </dsp:txXfrm>
    </dsp:sp>
    <dsp:sp modelId="{83DAA34D-6A15-4A8C-A9C2-8CE6E2EE4BA1}">
      <dsp:nvSpPr>
        <dsp:cNvPr id="0" name=""/>
        <dsp:cNvSpPr/>
      </dsp:nvSpPr>
      <dsp:spPr>
        <a:xfrm>
          <a:off x="5984410" y="4361"/>
          <a:ext cx="2076813" cy="1525747"/>
        </a:xfrm>
        <a:prstGeom prst="rect">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1766" tIns="106821" rIns="101766" bIns="106821" numCol="1" spcCol="1270" anchor="ctr" anchorCtr="0">
          <a:noAutofit/>
        </a:bodyPr>
        <a:lstStyle/>
        <a:p>
          <a:pPr marL="0" lvl="0" indent="0" algn="ctr" defTabSz="533400">
            <a:lnSpc>
              <a:spcPct val="90000"/>
            </a:lnSpc>
            <a:spcBef>
              <a:spcPct val="0"/>
            </a:spcBef>
            <a:spcAft>
              <a:spcPct val="35000"/>
            </a:spcAft>
            <a:buNone/>
          </a:pPr>
          <a:r>
            <a:rPr lang="en-GB" sz="1200" kern="1200" dirty="0"/>
            <a:t>Where the D indicates a not guilty plea in an either-way offence, Mags will decide at the allocation hearing where the case should be tried;</a:t>
          </a:r>
          <a:endParaRPr lang="en-US" sz="1200" kern="1200" dirty="0"/>
        </a:p>
      </dsp:txBody>
      <dsp:txXfrm>
        <a:off x="5984410" y="4361"/>
        <a:ext cx="2076813" cy="1525747"/>
      </dsp:txXfrm>
    </dsp:sp>
    <dsp:sp modelId="{B1973BB6-3673-46F1-982B-96B3C5F081AD}">
      <dsp:nvSpPr>
        <dsp:cNvPr id="0" name=""/>
        <dsp:cNvSpPr/>
      </dsp:nvSpPr>
      <dsp:spPr>
        <a:xfrm>
          <a:off x="1913855" y="1388480"/>
          <a:ext cx="7663443" cy="931646"/>
        </a:xfrm>
        <a:custGeom>
          <a:avLst/>
          <a:gdLst/>
          <a:ahLst/>
          <a:cxnLst/>
          <a:rect l="0" t="0" r="0" b="0"/>
          <a:pathLst>
            <a:path>
              <a:moveTo>
                <a:pt x="7663443" y="0"/>
              </a:moveTo>
              <a:lnTo>
                <a:pt x="7663443" y="482923"/>
              </a:lnTo>
              <a:lnTo>
                <a:pt x="0" y="482923"/>
              </a:lnTo>
              <a:lnTo>
                <a:pt x="0" y="931646"/>
              </a:lnTo>
            </a:path>
          </a:pathLst>
        </a:custGeom>
        <a:noFill/>
        <a:ln w="12700"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552486" y="1851912"/>
        <a:ext cx="386180" cy="4781"/>
      </dsp:txXfrm>
    </dsp:sp>
    <dsp:sp modelId="{3FE7EB8A-2F35-4382-AB1F-64B3634C7F1E}">
      <dsp:nvSpPr>
        <dsp:cNvPr id="0" name=""/>
        <dsp:cNvSpPr/>
      </dsp:nvSpPr>
      <dsp:spPr>
        <a:xfrm>
          <a:off x="8538891" y="144191"/>
          <a:ext cx="2076813" cy="1246088"/>
        </a:xfrm>
        <a:prstGeom prst="rect">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1766" tIns="106821" rIns="101766" bIns="106821" numCol="1" spcCol="1270" anchor="ctr" anchorCtr="0">
          <a:noAutofit/>
        </a:bodyPr>
        <a:lstStyle/>
        <a:p>
          <a:pPr marL="0" lvl="0" indent="0" algn="ctr" defTabSz="533400">
            <a:lnSpc>
              <a:spcPct val="90000"/>
            </a:lnSpc>
            <a:spcBef>
              <a:spcPct val="0"/>
            </a:spcBef>
            <a:spcAft>
              <a:spcPct val="35000"/>
            </a:spcAft>
            <a:buNone/>
          </a:pPr>
          <a:r>
            <a:rPr lang="en-GB" sz="1200" kern="1200"/>
            <a:t>Trying either-way offences which as a result of the allocation hearing procedure are to be tried summarily;</a:t>
          </a:r>
          <a:endParaRPr lang="en-US" sz="1200" kern="1200"/>
        </a:p>
      </dsp:txBody>
      <dsp:txXfrm>
        <a:off x="8538891" y="144191"/>
        <a:ext cx="2076813" cy="1246088"/>
      </dsp:txXfrm>
    </dsp:sp>
    <dsp:sp modelId="{44C40026-7CD2-422C-9DE4-8E3E3B5AF1D9}">
      <dsp:nvSpPr>
        <dsp:cNvPr id="0" name=""/>
        <dsp:cNvSpPr/>
      </dsp:nvSpPr>
      <dsp:spPr>
        <a:xfrm>
          <a:off x="2950462" y="2929850"/>
          <a:ext cx="447067" cy="91440"/>
        </a:xfrm>
        <a:custGeom>
          <a:avLst/>
          <a:gdLst/>
          <a:ahLst/>
          <a:cxnLst/>
          <a:rect l="0" t="0" r="0" b="0"/>
          <a:pathLst>
            <a:path>
              <a:moveTo>
                <a:pt x="0" y="45720"/>
              </a:moveTo>
              <a:lnTo>
                <a:pt x="447067" y="45720"/>
              </a:lnTo>
            </a:path>
          </a:pathLst>
        </a:custGeom>
        <a:noFill/>
        <a:ln w="12700" cap="rnd"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62054" y="2973179"/>
        <a:ext cx="23883" cy="4781"/>
      </dsp:txXfrm>
    </dsp:sp>
    <dsp:sp modelId="{2A1BB1F8-E9F5-45E2-981D-22D007E299CB}">
      <dsp:nvSpPr>
        <dsp:cNvPr id="0" name=""/>
        <dsp:cNvSpPr/>
      </dsp:nvSpPr>
      <dsp:spPr>
        <a:xfrm>
          <a:off x="875448" y="2352526"/>
          <a:ext cx="2076813" cy="1246088"/>
        </a:xfrm>
        <a:prstGeom prst="rect">
          <a:avLst/>
        </a:prstGeom>
        <a:gradFill rotWithShape="0">
          <a:gsLst>
            <a:gs pos="0">
              <a:schemeClr val="accent6">
                <a:hueOff val="0"/>
                <a:satOff val="0"/>
                <a:lumOff val="0"/>
                <a:alphaOff val="0"/>
                <a:tint val="96000"/>
                <a:lumMod val="100000"/>
              </a:schemeClr>
            </a:gs>
            <a:gs pos="78000">
              <a:schemeClr val="accent6">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1766" tIns="106821" rIns="101766" bIns="106821" numCol="1" spcCol="1270" anchor="ctr" anchorCtr="0">
          <a:noAutofit/>
        </a:bodyPr>
        <a:lstStyle/>
        <a:p>
          <a:pPr marL="0" lvl="0" indent="0" algn="ctr" defTabSz="533400">
            <a:lnSpc>
              <a:spcPct val="90000"/>
            </a:lnSpc>
            <a:spcBef>
              <a:spcPct val="0"/>
            </a:spcBef>
            <a:spcAft>
              <a:spcPct val="35000"/>
            </a:spcAft>
            <a:buNone/>
          </a:pPr>
          <a:r>
            <a:rPr lang="en-GB" sz="1200" kern="1200"/>
            <a:t>Passing sentence on defendants who plead guilty or are convected following a summary trial;</a:t>
          </a:r>
          <a:endParaRPr lang="en-US" sz="1200" kern="1200"/>
        </a:p>
      </dsp:txBody>
      <dsp:txXfrm>
        <a:off x="875448" y="2352526"/>
        <a:ext cx="2076813" cy="1246088"/>
      </dsp:txXfrm>
    </dsp:sp>
    <dsp:sp modelId="{CFC848B7-43E3-4E7C-BE47-8FA839516ED1}">
      <dsp:nvSpPr>
        <dsp:cNvPr id="0" name=""/>
        <dsp:cNvSpPr/>
      </dsp:nvSpPr>
      <dsp:spPr>
        <a:xfrm>
          <a:off x="5504943" y="2929850"/>
          <a:ext cx="447067" cy="91440"/>
        </a:xfrm>
        <a:custGeom>
          <a:avLst/>
          <a:gdLst/>
          <a:ahLst/>
          <a:cxnLst/>
          <a:rect l="0" t="0" r="0" b="0"/>
          <a:pathLst>
            <a:path>
              <a:moveTo>
                <a:pt x="0" y="45720"/>
              </a:moveTo>
              <a:lnTo>
                <a:pt x="447067" y="45720"/>
              </a:lnTo>
            </a:path>
          </a:pathLst>
        </a:custGeom>
        <a:noFill/>
        <a:ln w="12700"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716535" y="2973179"/>
        <a:ext cx="23883" cy="4781"/>
      </dsp:txXfrm>
    </dsp:sp>
    <dsp:sp modelId="{880F6720-C7F8-4CA3-B64A-E23E8A6E02DC}">
      <dsp:nvSpPr>
        <dsp:cNvPr id="0" name=""/>
        <dsp:cNvSpPr/>
      </dsp:nvSpPr>
      <dsp:spPr>
        <a:xfrm>
          <a:off x="3429929" y="2007777"/>
          <a:ext cx="2076813" cy="1935586"/>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1766" tIns="106821" rIns="101766" bIns="106821" numCol="1" spcCol="1270" anchor="ctr" anchorCtr="0">
          <a:noAutofit/>
        </a:bodyPr>
        <a:lstStyle/>
        <a:p>
          <a:pPr marL="0" lvl="0" indent="0" algn="ctr" defTabSz="533400">
            <a:lnSpc>
              <a:spcPct val="90000"/>
            </a:lnSpc>
            <a:spcBef>
              <a:spcPct val="0"/>
            </a:spcBef>
            <a:spcAft>
              <a:spcPct val="35000"/>
            </a:spcAft>
            <a:buNone/>
          </a:pPr>
          <a:r>
            <a:rPr lang="en-GB" sz="1200" kern="1200" dirty="0"/>
            <a:t>Sending a defendant to Crown Court to be tried on indictment where D is charged with indictable-only offence or where an either-way offence has been allocated to Crown Court;</a:t>
          </a:r>
          <a:endParaRPr lang="en-US" sz="1200" kern="1200" dirty="0"/>
        </a:p>
      </dsp:txBody>
      <dsp:txXfrm>
        <a:off x="3429929" y="2007777"/>
        <a:ext cx="2076813" cy="1935586"/>
      </dsp:txXfrm>
    </dsp:sp>
    <dsp:sp modelId="{E7C6716C-C9EA-4B55-A0B1-66385333A61D}">
      <dsp:nvSpPr>
        <dsp:cNvPr id="0" name=""/>
        <dsp:cNvSpPr/>
      </dsp:nvSpPr>
      <dsp:spPr>
        <a:xfrm>
          <a:off x="8059424" y="2929850"/>
          <a:ext cx="447067" cy="91440"/>
        </a:xfrm>
        <a:custGeom>
          <a:avLst/>
          <a:gdLst/>
          <a:ahLst/>
          <a:cxnLst/>
          <a:rect l="0" t="0" r="0" b="0"/>
          <a:pathLst>
            <a:path>
              <a:moveTo>
                <a:pt x="0" y="45720"/>
              </a:moveTo>
              <a:lnTo>
                <a:pt x="447067" y="45720"/>
              </a:lnTo>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271016" y="2973179"/>
        <a:ext cx="23883" cy="4781"/>
      </dsp:txXfrm>
    </dsp:sp>
    <dsp:sp modelId="{A8371B2C-6CA3-4446-8928-0F96F840BCBD}">
      <dsp:nvSpPr>
        <dsp:cNvPr id="0" name=""/>
        <dsp:cNvSpPr/>
      </dsp:nvSpPr>
      <dsp:spPr>
        <a:xfrm>
          <a:off x="5984410" y="2352526"/>
          <a:ext cx="2076813" cy="1246088"/>
        </a:xfrm>
        <a:prstGeom prst="rec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1766" tIns="106821" rIns="101766" bIns="106821" numCol="1" spcCol="1270" anchor="ctr" anchorCtr="0">
          <a:noAutofit/>
        </a:bodyPr>
        <a:lstStyle/>
        <a:p>
          <a:pPr marL="0" lvl="0" indent="0" algn="ctr" defTabSz="533400">
            <a:lnSpc>
              <a:spcPct val="90000"/>
            </a:lnSpc>
            <a:spcBef>
              <a:spcPct val="0"/>
            </a:spcBef>
            <a:spcAft>
              <a:spcPct val="35000"/>
            </a:spcAft>
            <a:buNone/>
          </a:pPr>
          <a:r>
            <a:rPr lang="en-GB" sz="1200" kern="1200"/>
            <a:t>Committing D to sentence to Crown Court following conviction for either-way offence where required;</a:t>
          </a:r>
          <a:endParaRPr lang="en-US" sz="1200" kern="1200"/>
        </a:p>
      </dsp:txBody>
      <dsp:txXfrm>
        <a:off x="5984410" y="2352526"/>
        <a:ext cx="2076813" cy="1246088"/>
      </dsp:txXfrm>
    </dsp:sp>
    <dsp:sp modelId="{E5DE17D2-B144-4507-9DE1-E35BC3D52466}">
      <dsp:nvSpPr>
        <dsp:cNvPr id="0" name=""/>
        <dsp:cNvSpPr/>
      </dsp:nvSpPr>
      <dsp:spPr>
        <a:xfrm>
          <a:off x="1913855" y="3596814"/>
          <a:ext cx="7663443" cy="791816"/>
        </a:xfrm>
        <a:custGeom>
          <a:avLst/>
          <a:gdLst/>
          <a:ahLst/>
          <a:cxnLst/>
          <a:rect l="0" t="0" r="0" b="0"/>
          <a:pathLst>
            <a:path>
              <a:moveTo>
                <a:pt x="7663443" y="0"/>
              </a:moveTo>
              <a:lnTo>
                <a:pt x="7663443" y="413008"/>
              </a:lnTo>
              <a:lnTo>
                <a:pt x="0" y="413008"/>
              </a:lnTo>
              <a:lnTo>
                <a:pt x="0" y="791816"/>
              </a:lnTo>
            </a:path>
          </a:pathLst>
        </a:custGeom>
        <a:noFill/>
        <a:ln w="12700"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552890" y="3990331"/>
        <a:ext cx="385372" cy="4781"/>
      </dsp:txXfrm>
    </dsp:sp>
    <dsp:sp modelId="{ED291044-E179-49AD-8925-7FCEF7545D74}">
      <dsp:nvSpPr>
        <dsp:cNvPr id="0" name=""/>
        <dsp:cNvSpPr/>
      </dsp:nvSpPr>
      <dsp:spPr>
        <a:xfrm>
          <a:off x="8538891" y="2352526"/>
          <a:ext cx="2076813" cy="1246088"/>
        </a:xfrm>
        <a:prstGeom prst="rect">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1766" tIns="106821" rIns="101766" bIns="106821" numCol="1" spcCol="1270" anchor="ctr" anchorCtr="0">
          <a:noAutofit/>
        </a:bodyPr>
        <a:lstStyle/>
        <a:p>
          <a:pPr marL="0" lvl="0" indent="0" algn="ctr" defTabSz="533400">
            <a:lnSpc>
              <a:spcPct val="90000"/>
            </a:lnSpc>
            <a:spcBef>
              <a:spcPct val="0"/>
            </a:spcBef>
            <a:spcAft>
              <a:spcPct val="35000"/>
            </a:spcAft>
            <a:buNone/>
          </a:pPr>
          <a:r>
            <a:rPr lang="en-GB" sz="1200" kern="1200"/>
            <a:t>Deciding bail applications;</a:t>
          </a:r>
          <a:endParaRPr lang="en-US" sz="1200" kern="1200"/>
        </a:p>
      </dsp:txBody>
      <dsp:txXfrm>
        <a:off x="8538891" y="2352526"/>
        <a:ext cx="2076813" cy="1246088"/>
      </dsp:txXfrm>
    </dsp:sp>
    <dsp:sp modelId="{68FAD914-F9B1-4718-85FD-D81CE22135EA}">
      <dsp:nvSpPr>
        <dsp:cNvPr id="0" name=""/>
        <dsp:cNvSpPr/>
      </dsp:nvSpPr>
      <dsp:spPr>
        <a:xfrm>
          <a:off x="875448" y="4421030"/>
          <a:ext cx="2076813" cy="1246088"/>
        </a:xfrm>
        <a:prstGeom prst="rect">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1766" tIns="106821" rIns="101766" bIns="106821" numCol="1" spcCol="1270" anchor="ctr" anchorCtr="0">
          <a:noAutofit/>
        </a:bodyPr>
        <a:lstStyle/>
        <a:p>
          <a:pPr marL="0" lvl="0" indent="0" algn="ctr" defTabSz="533400">
            <a:lnSpc>
              <a:spcPct val="90000"/>
            </a:lnSpc>
            <a:spcBef>
              <a:spcPct val="0"/>
            </a:spcBef>
            <a:spcAft>
              <a:spcPct val="35000"/>
            </a:spcAft>
            <a:buNone/>
          </a:pPr>
          <a:r>
            <a:rPr lang="en-GB" sz="1200" kern="1200"/>
            <a:t>Issuing warrants for arrest</a:t>
          </a:r>
          <a:endParaRPr lang="en-US" sz="1200" kern="1200"/>
        </a:p>
      </dsp:txBody>
      <dsp:txXfrm>
        <a:off x="875448" y="4421030"/>
        <a:ext cx="2076813" cy="12460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B71166-0EF3-4FFC-8FC7-6F09CF20C690}">
      <dsp:nvSpPr>
        <dsp:cNvPr id="0" name=""/>
        <dsp:cNvSpPr/>
      </dsp:nvSpPr>
      <dsp:spPr>
        <a:xfrm>
          <a:off x="1684784" y="4603"/>
          <a:ext cx="1908562" cy="190856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F37A81D-6664-4092-99F4-B238753CABDB}">
      <dsp:nvSpPr>
        <dsp:cNvPr id="0" name=""/>
        <dsp:cNvSpPr/>
      </dsp:nvSpPr>
      <dsp:spPr>
        <a:xfrm>
          <a:off x="518440" y="2377371"/>
          <a:ext cx="424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pPr>
          <a:r>
            <a:rPr lang="en-GB" sz="2700" kern="1200"/>
            <a:t>Lay person (Justice of the Peace) and </a:t>
          </a:r>
          <a:endParaRPr lang="en-US" sz="2700" kern="1200"/>
        </a:p>
      </dsp:txBody>
      <dsp:txXfrm>
        <a:off x="518440" y="2377371"/>
        <a:ext cx="4241250" cy="720000"/>
      </dsp:txXfrm>
    </dsp:sp>
    <dsp:sp modelId="{D2A6FF7C-1F3C-4789-8220-A41AD18EBFA6}">
      <dsp:nvSpPr>
        <dsp:cNvPr id="0" name=""/>
        <dsp:cNvSpPr/>
      </dsp:nvSpPr>
      <dsp:spPr>
        <a:xfrm>
          <a:off x="6668253" y="4603"/>
          <a:ext cx="1908562" cy="190856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641D2EC-7944-4151-9113-574B45E34EC5}">
      <dsp:nvSpPr>
        <dsp:cNvPr id="0" name=""/>
        <dsp:cNvSpPr/>
      </dsp:nvSpPr>
      <dsp:spPr>
        <a:xfrm>
          <a:off x="5501909" y="2377371"/>
          <a:ext cx="424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pPr>
          <a:r>
            <a:rPr lang="en-GB" sz="2700" kern="1200"/>
            <a:t>District Judge</a:t>
          </a:r>
          <a:endParaRPr lang="en-US" sz="2700" kern="1200"/>
        </a:p>
      </dsp:txBody>
      <dsp:txXfrm>
        <a:off x="5501909" y="2377371"/>
        <a:ext cx="42412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5B4ED6-C54B-4925-8AD7-392AF51B1743}">
      <dsp:nvSpPr>
        <dsp:cNvPr id="0" name=""/>
        <dsp:cNvSpPr/>
      </dsp:nvSpPr>
      <dsp:spPr>
        <a:xfrm>
          <a:off x="0" y="655"/>
          <a:ext cx="6867965" cy="0"/>
        </a:xfrm>
        <a:prstGeom prst="line">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w="12700" cap="rnd" cmpd="sng" algn="ctr">
          <a:solidFill>
            <a:schemeClr val="accent2">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F2DF9A57-9101-4409-B3C0-FA1B1CE1D981}">
      <dsp:nvSpPr>
        <dsp:cNvPr id="0" name=""/>
        <dsp:cNvSpPr/>
      </dsp:nvSpPr>
      <dsp:spPr>
        <a:xfrm>
          <a:off x="0" y="655"/>
          <a:ext cx="6867965" cy="7667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Lay magistrates are not paid to sit</a:t>
          </a:r>
          <a:endParaRPr lang="en-US" sz="2200" kern="1200"/>
        </a:p>
      </dsp:txBody>
      <dsp:txXfrm>
        <a:off x="0" y="655"/>
        <a:ext cx="6867965" cy="766758"/>
      </dsp:txXfrm>
    </dsp:sp>
    <dsp:sp modelId="{E686C372-B456-4A4F-9612-8C66161AD976}">
      <dsp:nvSpPr>
        <dsp:cNvPr id="0" name=""/>
        <dsp:cNvSpPr/>
      </dsp:nvSpPr>
      <dsp:spPr>
        <a:xfrm>
          <a:off x="0" y="767414"/>
          <a:ext cx="6867965" cy="0"/>
        </a:xfrm>
        <a:prstGeom prst="line">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E52C9F9B-B401-4285-AE57-AC284CA4C0DC}">
      <dsp:nvSpPr>
        <dsp:cNvPr id="0" name=""/>
        <dsp:cNvSpPr/>
      </dsp:nvSpPr>
      <dsp:spPr>
        <a:xfrm>
          <a:off x="0" y="767414"/>
          <a:ext cx="6867965" cy="7667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Receive training</a:t>
          </a:r>
          <a:endParaRPr lang="en-US" sz="2200" kern="1200"/>
        </a:p>
      </dsp:txBody>
      <dsp:txXfrm>
        <a:off x="0" y="767414"/>
        <a:ext cx="6867965" cy="766758"/>
      </dsp:txXfrm>
    </dsp:sp>
    <dsp:sp modelId="{B267326A-0AF9-459B-A611-66C1F1820A29}">
      <dsp:nvSpPr>
        <dsp:cNvPr id="0" name=""/>
        <dsp:cNvSpPr/>
      </dsp:nvSpPr>
      <dsp:spPr>
        <a:xfrm>
          <a:off x="0" y="1534172"/>
          <a:ext cx="6867965" cy="0"/>
        </a:xfrm>
        <a:prstGeom prst="line">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w="12700" cap="rnd" cmpd="sng" algn="ctr">
          <a:solidFill>
            <a:schemeClr val="accent4">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A40E03ED-9612-4F49-AC63-01AED9A5A6BC}">
      <dsp:nvSpPr>
        <dsp:cNvPr id="0" name=""/>
        <dsp:cNvSpPr/>
      </dsp:nvSpPr>
      <dsp:spPr>
        <a:xfrm>
          <a:off x="0" y="1534172"/>
          <a:ext cx="6867965" cy="7667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Sit at least 13 days/26 half days each year</a:t>
          </a:r>
          <a:endParaRPr lang="en-US" sz="2200" kern="1200"/>
        </a:p>
      </dsp:txBody>
      <dsp:txXfrm>
        <a:off x="0" y="1534172"/>
        <a:ext cx="6867965" cy="766758"/>
      </dsp:txXfrm>
    </dsp:sp>
    <dsp:sp modelId="{FCEABC75-4B10-4729-87FE-4C49DE7BAFAC}">
      <dsp:nvSpPr>
        <dsp:cNvPr id="0" name=""/>
        <dsp:cNvSpPr/>
      </dsp:nvSpPr>
      <dsp:spPr>
        <a:xfrm>
          <a:off x="0" y="2300931"/>
          <a:ext cx="6867965" cy="0"/>
        </a:xfrm>
        <a:prstGeom prst="line">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w="12700" cap="rnd" cmpd="sng" algn="ctr">
          <a:solidFill>
            <a:schemeClr val="accent5">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D6B38FDF-5B84-4826-B062-7A7A45860902}">
      <dsp:nvSpPr>
        <dsp:cNvPr id="0" name=""/>
        <dsp:cNvSpPr/>
      </dsp:nvSpPr>
      <dsp:spPr>
        <a:xfrm>
          <a:off x="0" y="2300931"/>
          <a:ext cx="6867965" cy="7667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Sit 35 half days if they also sit in the youth or family courts</a:t>
          </a:r>
          <a:endParaRPr lang="en-US" sz="2200" kern="1200"/>
        </a:p>
      </dsp:txBody>
      <dsp:txXfrm>
        <a:off x="0" y="2300931"/>
        <a:ext cx="6867965" cy="766758"/>
      </dsp:txXfrm>
    </dsp:sp>
    <dsp:sp modelId="{D1BCEFA8-07AE-419B-945F-DA119B50EC44}">
      <dsp:nvSpPr>
        <dsp:cNvPr id="0" name=""/>
        <dsp:cNvSpPr/>
      </dsp:nvSpPr>
      <dsp:spPr>
        <a:xfrm>
          <a:off x="0" y="3067690"/>
          <a:ext cx="6867965" cy="0"/>
        </a:xfrm>
        <a:prstGeom prst="line">
          <a:avLst/>
        </a:prstGeom>
        <a:gradFill rotWithShape="0">
          <a:gsLst>
            <a:gs pos="0">
              <a:schemeClr val="accent6">
                <a:hueOff val="0"/>
                <a:satOff val="0"/>
                <a:lumOff val="0"/>
                <a:alphaOff val="0"/>
                <a:tint val="96000"/>
                <a:lumMod val="100000"/>
              </a:schemeClr>
            </a:gs>
            <a:gs pos="78000">
              <a:schemeClr val="accent6">
                <a:hueOff val="0"/>
                <a:satOff val="0"/>
                <a:lumOff val="0"/>
                <a:alphaOff val="0"/>
                <a:shade val="94000"/>
                <a:lumMod val="94000"/>
              </a:schemeClr>
            </a:gs>
          </a:gsLst>
          <a:lin ang="5400000" scaled="0"/>
        </a:gradFill>
        <a:ln w="12700" cap="rnd" cmpd="sng" algn="ctr">
          <a:solidFill>
            <a:schemeClr val="accent6">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CE42F9AF-6721-42AB-8810-5C8158D77869}">
      <dsp:nvSpPr>
        <dsp:cNvPr id="0" name=""/>
        <dsp:cNvSpPr/>
      </dsp:nvSpPr>
      <dsp:spPr>
        <a:xfrm>
          <a:off x="0" y="3067690"/>
          <a:ext cx="6867965" cy="7667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Usually sit as a bench of three</a:t>
          </a:r>
          <a:endParaRPr lang="en-US" sz="2200" kern="1200"/>
        </a:p>
      </dsp:txBody>
      <dsp:txXfrm>
        <a:off x="0" y="3067690"/>
        <a:ext cx="6867965" cy="766758"/>
      </dsp:txXfrm>
    </dsp:sp>
    <dsp:sp modelId="{8550D627-77B8-490B-8F9C-A5040C7E43B8}">
      <dsp:nvSpPr>
        <dsp:cNvPr id="0" name=""/>
        <dsp:cNvSpPr/>
      </dsp:nvSpPr>
      <dsp:spPr>
        <a:xfrm>
          <a:off x="0" y="3834449"/>
          <a:ext cx="6867965" cy="0"/>
        </a:xfrm>
        <a:prstGeom prst="line">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w="12700" cap="rnd" cmpd="sng" algn="ctr">
          <a:solidFill>
            <a:schemeClr val="accent2">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2B979E15-37EE-48C3-8988-507BA0BE8DD4}">
      <dsp:nvSpPr>
        <dsp:cNvPr id="0" name=""/>
        <dsp:cNvSpPr/>
      </dsp:nvSpPr>
      <dsp:spPr>
        <a:xfrm>
          <a:off x="0" y="3834449"/>
          <a:ext cx="6867965" cy="7667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DJ are legally qualified and are paid</a:t>
          </a:r>
          <a:endParaRPr lang="en-US" sz="2200" kern="1200"/>
        </a:p>
      </dsp:txBody>
      <dsp:txXfrm>
        <a:off x="0" y="3834449"/>
        <a:ext cx="6867965" cy="766758"/>
      </dsp:txXfrm>
    </dsp:sp>
    <dsp:sp modelId="{7AA6ACD0-ED7E-4955-B7E5-23BDF3D18499}">
      <dsp:nvSpPr>
        <dsp:cNvPr id="0" name=""/>
        <dsp:cNvSpPr/>
      </dsp:nvSpPr>
      <dsp:spPr>
        <a:xfrm>
          <a:off x="0" y="4601207"/>
          <a:ext cx="6867965" cy="0"/>
        </a:xfrm>
        <a:prstGeom prst="line">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35204E88-FDDD-4DE5-A395-9BC6E0D2D719}">
      <dsp:nvSpPr>
        <dsp:cNvPr id="0" name=""/>
        <dsp:cNvSpPr/>
      </dsp:nvSpPr>
      <dsp:spPr>
        <a:xfrm>
          <a:off x="0" y="4601207"/>
          <a:ext cx="6867965" cy="7667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DJ sit alone</a:t>
          </a:r>
          <a:endParaRPr lang="en-US" sz="2200" kern="1200"/>
        </a:p>
      </dsp:txBody>
      <dsp:txXfrm>
        <a:off x="0" y="4601207"/>
        <a:ext cx="6867965" cy="76675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AC7616-A879-496B-A6DD-18C5636FC534}">
      <dsp:nvSpPr>
        <dsp:cNvPr id="0" name=""/>
        <dsp:cNvSpPr/>
      </dsp:nvSpPr>
      <dsp:spPr>
        <a:xfrm>
          <a:off x="0" y="124735"/>
          <a:ext cx="3494522" cy="2096713"/>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Must be legally qualified</a:t>
          </a:r>
          <a:endParaRPr lang="en-US" sz="2100" kern="1200"/>
        </a:p>
      </dsp:txBody>
      <dsp:txXfrm>
        <a:off x="0" y="124735"/>
        <a:ext cx="3494522" cy="2096713"/>
      </dsp:txXfrm>
    </dsp:sp>
    <dsp:sp modelId="{0E41EFA6-0D02-4E1D-BB9F-D8EB01BBFA24}">
      <dsp:nvSpPr>
        <dsp:cNvPr id="0" name=""/>
        <dsp:cNvSpPr/>
      </dsp:nvSpPr>
      <dsp:spPr>
        <a:xfrm>
          <a:off x="3843974" y="124735"/>
          <a:ext cx="3494522" cy="2096713"/>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Appear in court with the magistrates</a:t>
          </a:r>
          <a:endParaRPr lang="en-US" sz="2100" kern="1200"/>
        </a:p>
      </dsp:txBody>
      <dsp:txXfrm>
        <a:off x="3843974" y="124735"/>
        <a:ext cx="3494522" cy="2096713"/>
      </dsp:txXfrm>
    </dsp:sp>
    <dsp:sp modelId="{7C7F3DE1-53AD-42FA-84BC-655953DFDC2C}">
      <dsp:nvSpPr>
        <dsp:cNvPr id="0" name=""/>
        <dsp:cNvSpPr/>
      </dsp:nvSpPr>
      <dsp:spPr>
        <a:xfrm>
          <a:off x="7687948" y="124735"/>
          <a:ext cx="3494522" cy="2096713"/>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Advise lay bench on matters of law, evidence and procedure</a:t>
          </a:r>
          <a:endParaRPr lang="en-US" sz="2100" kern="1200"/>
        </a:p>
      </dsp:txBody>
      <dsp:txXfrm>
        <a:off x="7687948" y="124735"/>
        <a:ext cx="3494522" cy="2096713"/>
      </dsp:txXfrm>
    </dsp:sp>
    <dsp:sp modelId="{965F9A90-2977-4050-83FF-AB99AAC9D7E3}">
      <dsp:nvSpPr>
        <dsp:cNvPr id="0" name=""/>
        <dsp:cNvSpPr/>
      </dsp:nvSpPr>
      <dsp:spPr>
        <a:xfrm>
          <a:off x="0" y="2570900"/>
          <a:ext cx="3494522" cy="2096713"/>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Magistrates are sole arbiters of law and fact</a:t>
          </a:r>
          <a:endParaRPr lang="en-US" sz="2100" kern="1200"/>
        </a:p>
      </dsp:txBody>
      <dsp:txXfrm>
        <a:off x="0" y="2570900"/>
        <a:ext cx="3494522" cy="2096713"/>
      </dsp:txXfrm>
    </dsp:sp>
    <dsp:sp modelId="{439153B2-C8D8-46B2-8637-CD0D73729567}">
      <dsp:nvSpPr>
        <dsp:cNvPr id="0" name=""/>
        <dsp:cNvSpPr/>
      </dsp:nvSpPr>
      <dsp:spPr>
        <a:xfrm>
          <a:off x="3843974" y="2570900"/>
          <a:ext cx="3494522" cy="2096713"/>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JC will not play any part in making findings of fact</a:t>
          </a:r>
          <a:endParaRPr lang="en-US" sz="2100" kern="1200"/>
        </a:p>
      </dsp:txBody>
      <dsp:txXfrm>
        <a:off x="3843974" y="2570900"/>
        <a:ext cx="3494522" cy="2096713"/>
      </dsp:txXfrm>
    </dsp:sp>
    <dsp:sp modelId="{C64DC21A-082F-40A6-9077-4C4614B16312}">
      <dsp:nvSpPr>
        <dsp:cNvPr id="0" name=""/>
        <dsp:cNvSpPr/>
      </dsp:nvSpPr>
      <dsp:spPr>
        <a:xfrm>
          <a:off x="7687948" y="2570900"/>
          <a:ext cx="3494522" cy="2096713"/>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Advise on questions of law, practice and procedure, penalties, sentencing guidelines and appropriate decision making structure for the case</a:t>
          </a:r>
          <a:endParaRPr lang="en-US" sz="2100" kern="1200"/>
        </a:p>
      </dsp:txBody>
      <dsp:txXfrm>
        <a:off x="7687948" y="2570900"/>
        <a:ext cx="3494522" cy="2096713"/>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1">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2">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C20BB3-3CCB-4FE5-991B-82F6BCB48AF3}" type="datetimeFigureOut">
              <a:rPr lang="en-US" smtClean="0"/>
              <a:t>9/29/2026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746DE6-3336-457D-A091-FA20AC1C536E}" type="slidenum">
              <a:rPr lang="en-US" smtClean="0"/>
              <a:t>‹#›</a:t>
            </a:fld>
            <a:endParaRPr lang="en-US"/>
          </a:p>
        </p:txBody>
      </p:sp>
    </p:spTree>
    <p:extLst>
      <p:ext uri="{BB962C8B-B14F-4D97-AF65-F5344CB8AC3E}">
        <p14:creationId xmlns:p14="http://schemas.microsoft.com/office/powerpoint/2010/main" val="18373531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Lay magistrates (Justices of the Peace) are appointed by the Lord or Lady Chief Justice who is advised by committees of magistrates in the various commission regions, on behalf of and in the name of the monarch (s10 Courts Act 2003 (CA 2003)). They are not legally qualified, and are not paid to sit. They do receive training for their role.</a:t>
            </a:r>
          </a:p>
          <a:p>
            <a:endParaRPr lang="en-GB" dirty="0"/>
          </a:p>
          <a:p>
            <a:r>
              <a:rPr lang="en-GB" dirty="0"/>
              <a:t>District Judges are legally qualified as solicitors or barristers. They are appointed by His Majesty on the advice of the Lord Chancellor (s22 CA 2003) and are paid. They normally sit alone. Their work is supplemented by a number of part-time Deputy District Judges.</a:t>
            </a:r>
          </a:p>
          <a:p>
            <a:endParaRPr lang="en-GB" dirty="0"/>
          </a:p>
          <a:p>
            <a:r>
              <a:rPr lang="en-GB" dirty="0"/>
              <a:t>A court officer attends court to advise magistrates on points of law or procedure. Court officers were previously known as justices’ clerks and legal advisers and these names may still be encountered in practice. Court officers must be qualified barristers or solicitors and are appointed by the Lord Chancellor under CA 2003. Under the Justices’ Clerks Rules 2005 and </a:t>
            </a:r>
            <a:r>
              <a:rPr lang="en-GB" dirty="0" err="1"/>
              <a:t>CrPR</a:t>
            </a:r>
            <a:r>
              <a:rPr lang="en-GB" dirty="0"/>
              <a:t>, a court officer may exercise some of the functions of magistrates under delegated powers. Those powers are generally designed to assist in the effective management of court business.</a:t>
            </a:r>
          </a:p>
          <a:p>
            <a:endParaRPr lang="en-GB" dirty="0"/>
          </a:p>
          <a:p>
            <a:r>
              <a:rPr lang="en-GB" dirty="0"/>
              <a:t>The law maintains a strict division between the responsibilities of the magistrates and their court officer. The court officer will advise the lay bench on matters of law, evidence and procedure while the magistrates are the sole arbiters of law and fact, including the issue of the defendant’s guilt or innocence (Uxbridge Justices, ex </a:t>
            </a:r>
            <a:r>
              <a:rPr lang="en-GB" dirty="0" err="1"/>
              <a:t>parte</a:t>
            </a:r>
            <a:r>
              <a:rPr lang="en-GB" dirty="0"/>
              <a:t> Smith [1985]).</a:t>
            </a:r>
          </a:p>
        </p:txBody>
      </p:sp>
      <p:sp>
        <p:nvSpPr>
          <p:cNvPr id="4" name="Slide Number Placeholder 3"/>
          <p:cNvSpPr>
            <a:spLocks noGrp="1"/>
          </p:cNvSpPr>
          <p:nvPr>
            <p:ph type="sldNum" sz="quarter" idx="5"/>
          </p:nvPr>
        </p:nvSpPr>
        <p:spPr/>
        <p:txBody>
          <a:bodyPr/>
          <a:lstStyle/>
          <a:p>
            <a:fld id="{E0746DE6-3336-457D-A091-FA20AC1C536E}" type="slidenum">
              <a:rPr lang="en-US" smtClean="0"/>
              <a:t>6</a:t>
            </a:fld>
            <a:endParaRPr lang="en-US"/>
          </a:p>
        </p:txBody>
      </p:sp>
    </p:spTree>
    <p:extLst>
      <p:ext uri="{BB962C8B-B14F-4D97-AF65-F5344CB8AC3E}">
        <p14:creationId xmlns:p14="http://schemas.microsoft.com/office/powerpoint/2010/main" val="27822179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15</a:t>
            </a:fld>
            <a:endParaRPr lang="en-US"/>
          </a:p>
        </p:txBody>
      </p:sp>
    </p:spTree>
    <p:extLst>
      <p:ext uri="{BB962C8B-B14F-4D97-AF65-F5344CB8AC3E}">
        <p14:creationId xmlns:p14="http://schemas.microsoft.com/office/powerpoint/2010/main" val="4739187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17</a:t>
            </a:fld>
            <a:endParaRPr lang="en-US"/>
          </a:p>
        </p:txBody>
      </p:sp>
    </p:spTree>
    <p:extLst>
      <p:ext uri="{BB962C8B-B14F-4D97-AF65-F5344CB8AC3E}">
        <p14:creationId xmlns:p14="http://schemas.microsoft.com/office/powerpoint/2010/main" val="26967093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22</a:t>
            </a:fld>
            <a:endParaRPr lang="en-US"/>
          </a:p>
        </p:txBody>
      </p:sp>
    </p:spTree>
    <p:extLst>
      <p:ext uri="{BB962C8B-B14F-4D97-AF65-F5344CB8AC3E}">
        <p14:creationId xmlns:p14="http://schemas.microsoft.com/office/powerpoint/2010/main" val="38297765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26</a:t>
            </a:fld>
            <a:endParaRPr lang="en-US"/>
          </a:p>
        </p:txBody>
      </p:sp>
    </p:spTree>
    <p:extLst>
      <p:ext uri="{BB962C8B-B14F-4D97-AF65-F5344CB8AC3E}">
        <p14:creationId xmlns:p14="http://schemas.microsoft.com/office/powerpoint/2010/main" val="7907247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40</a:t>
            </a:fld>
            <a:endParaRPr lang="en-US"/>
          </a:p>
        </p:txBody>
      </p:sp>
    </p:spTree>
    <p:extLst>
      <p:ext uri="{BB962C8B-B14F-4D97-AF65-F5344CB8AC3E}">
        <p14:creationId xmlns:p14="http://schemas.microsoft.com/office/powerpoint/2010/main" val="22524888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45</a:t>
            </a:fld>
            <a:endParaRPr lang="en-US"/>
          </a:p>
        </p:txBody>
      </p:sp>
    </p:spTree>
    <p:extLst>
      <p:ext uri="{BB962C8B-B14F-4D97-AF65-F5344CB8AC3E}">
        <p14:creationId xmlns:p14="http://schemas.microsoft.com/office/powerpoint/2010/main" val="38701461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46</a:t>
            </a:fld>
            <a:endParaRPr lang="en-US"/>
          </a:p>
        </p:txBody>
      </p:sp>
    </p:spTree>
    <p:extLst>
      <p:ext uri="{BB962C8B-B14F-4D97-AF65-F5344CB8AC3E}">
        <p14:creationId xmlns:p14="http://schemas.microsoft.com/office/powerpoint/2010/main" val="25192956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C The hearing will determine whether the case will be heard in the Magistrates’ Court or the Crown Court.</a:t>
            </a:r>
          </a:p>
          <a:p>
            <a:r>
              <a:rPr lang="en-GB" dirty="0"/>
              <a:t>2. A, B &amp; D Assault and battery are summary offences which are always dealt with in the Magistrates’ Court.</a:t>
            </a:r>
          </a:p>
          <a:p>
            <a:r>
              <a:rPr lang="en-GB" dirty="0"/>
              <a:t>3. A The period is six months under s127 MCA 1980. Note that there are some exceptions where other statutes set out different periods for particular offences.</a:t>
            </a:r>
          </a:p>
        </p:txBody>
      </p:sp>
      <p:sp>
        <p:nvSpPr>
          <p:cNvPr id="4" name="Slide Number Placeholder 3"/>
          <p:cNvSpPr>
            <a:spLocks noGrp="1"/>
          </p:cNvSpPr>
          <p:nvPr>
            <p:ph type="sldNum" sz="quarter" idx="5"/>
          </p:nvPr>
        </p:nvSpPr>
        <p:spPr/>
        <p:txBody>
          <a:bodyPr/>
          <a:lstStyle/>
          <a:p>
            <a:fld id="{E0746DE6-3336-457D-A091-FA20AC1C536E}" type="slidenum">
              <a:rPr lang="en-US" smtClean="0"/>
              <a:t>47</a:t>
            </a:fld>
            <a:endParaRPr lang="en-US"/>
          </a:p>
        </p:txBody>
      </p:sp>
    </p:spTree>
    <p:extLst>
      <p:ext uri="{BB962C8B-B14F-4D97-AF65-F5344CB8AC3E}">
        <p14:creationId xmlns:p14="http://schemas.microsoft.com/office/powerpoint/2010/main" val="34658265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49</a:t>
            </a:fld>
            <a:endParaRPr lang="en-US"/>
          </a:p>
        </p:txBody>
      </p:sp>
    </p:spTree>
    <p:extLst>
      <p:ext uri="{BB962C8B-B14F-4D97-AF65-F5344CB8AC3E}">
        <p14:creationId xmlns:p14="http://schemas.microsoft.com/office/powerpoint/2010/main" val="17587043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60EA64-D806-43AC-9DF2-F8C432F32B4C}" type="datetimeFigureOut">
              <a:rPr lang="en-US" smtClean="0"/>
              <a:t>9/29/2026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9439954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070A7B3-6521-4DCA-87E5-044747A908C1}" type="datetimeFigureOut">
              <a:rPr lang="en-US" smtClean="0"/>
              <a:t>9/29/2026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79143097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9/29/2026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1723363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134690-1557-4C89-A502-4959FE7FAD70}" type="datetimeFigureOut">
              <a:rPr lang="en-US" smtClean="0"/>
              <a:t>9/29/2026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0626929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smtClean="0"/>
              <a:t>9/29/2026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4157654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smtClean="0"/>
              <a:t>9/29/2026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14062942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smtClean="0"/>
              <a:t>9/29/2026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52517256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1BE4249-C0D0-4B06-8692-E8BB871AF643}" type="datetimeFigureOut">
              <a:rPr lang="en-US" smtClean="0"/>
              <a:t>9/29/2026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15374026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
        <p:nvSpPr>
          <p:cNvPr id="5" name="Date Placeholder 4"/>
          <p:cNvSpPr>
            <a:spLocks noGrp="1"/>
          </p:cNvSpPr>
          <p:nvPr>
            <p:ph type="dt" sz="half" idx="10"/>
          </p:nvPr>
        </p:nvSpPr>
        <p:spPr/>
        <p:txBody>
          <a:bodyPr/>
          <a:lstStyle/>
          <a:p>
            <a:fld id="{042B0DB6-F5C7-45FB-8CF3-31B45F9C2DAC}" type="datetimeFigureOut">
              <a:rPr lang="en-US" smtClean="0"/>
              <a:t>9/29/2026</a:t>
            </a:fld>
            <a:endParaRPr lang="en-US" dirty="0"/>
          </a:p>
        </p:txBody>
      </p:sp>
    </p:spTree>
    <p:extLst>
      <p:ext uri="{BB962C8B-B14F-4D97-AF65-F5344CB8AC3E}">
        <p14:creationId xmlns:p14="http://schemas.microsoft.com/office/powerpoint/2010/main" val="36762742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9/29/2026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5081374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9/29/2026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252042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9/29/2026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41416949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9/29/2026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1750264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9/29/2026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6811931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smtClean="0"/>
              <a:t>9/29/2026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5010016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smtClean="0"/>
              <a:t>9/29/2026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5191772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160EA64-D806-43AC-9DF2-F8C432F32B4C}" type="datetimeFigureOut">
              <a:rPr lang="en-US" smtClean="0"/>
              <a:t>9/29/2026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871361700"/>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 id="2147483749" r:id="rId12"/>
    <p:sldLayoutId id="2147483750" r:id="rId13"/>
    <p:sldLayoutId id="2147483751" r:id="rId14"/>
    <p:sldLayoutId id="2147483752" r:id="rId15"/>
    <p:sldLayoutId id="2147483753" r:id="rId16"/>
  </p:sldLayoutIdLst>
  <mc:AlternateContent xmlns:mc="http://schemas.openxmlformats.org/markup-compatibility/2006" xmlns:p14="http://schemas.microsoft.com/office/powerpoint/2010/main">
    <mc:Choice Requires="p14">
      <p:transition p14:dur="10"/>
    </mc:Choice>
    <mc:Fallback xmlns="">
      <p:transition/>
    </mc:Fallback>
  </mc:AlternateConten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47233" y="1240555"/>
            <a:ext cx="9638443" cy="1285513"/>
          </a:xfrm>
          <a:ln>
            <a:noFill/>
          </a:ln>
        </p:spPr>
        <p:txBody>
          <a:bodyPr>
            <a:normAutofit/>
          </a:bodyPr>
          <a:lstStyle/>
          <a:p>
            <a:pPr algn="ctr"/>
            <a:r>
              <a:rPr lang="en-US" sz="5000" dirty="0"/>
              <a:t>Criminal Law and Litigation</a:t>
            </a:r>
          </a:p>
        </p:txBody>
      </p:sp>
      <p:sp>
        <p:nvSpPr>
          <p:cNvPr id="3" name="Content Placeholder 2"/>
          <p:cNvSpPr>
            <a:spLocks noGrp="1"/>
          </p:cNvSpPr>
          <p:nvPr>
            <p:ph type="subTitle" idx="1"/>
          </p:nvPr>
        </p:nvSpPr>
        <p:spPr>
          <a:xfrm>
            <a:off x="709430" y="2912103"/>
            <a:ext cx="9638443" cy="1237802"/>
          </a:xfrm>
        </p:spPr>
        <p:txBody>
          <a:bodyPr>
            <a:normAutofit/>
          </a:bodyPr>
          <a:lstStyle/>
          <a:p>
            <a:pPr algn="ctr"/>
            <a:r>
              <a:rPr lang="en-GB" sz="3600" dirty="0"/>
              <a:t>Week 9 – The Magistrates Court (Chapter 11)</a:t>
            </a:r>
            <a:endParaRPr sz="3600" dirty="0"/>
          </a:p>
        </p:txBody>
      </p:sp>
    </p:spTree>
    <p:extLst>
      <p:ext uri="{BB962C8B-B14F-4D97-AF65-F5344CB8AC3E}">
        <p14:creationId xmlns:p14="http://schemas.microsoft.com/office/powerpoint/2010/main" val="37881783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pPr algn="ctr"/>
            <a:br>
              <a:rPr lang="en-US" sz="3000" dirty="0">
                <a:solidFill>
                  <a:srgbClr val="FFFFFF"/>
                </a:solidFill>
              </a:rPr>
            </a:br>
            <a:br>
              <a:rPr lang="en-US" sz="3000" dirty="0">
                <a:solidFill>
                  <a:srgbClr val="FFFFFF"/>
                </a:solidFill>
              </a:rPr>
            </a:br>
            <a:r>
              <a:rPr lang="en-US" sz="3000" dirty="0">
                <a:solidFill>
                  <a:srgbClr val="FFFFFF"/>
                </a:solidFill>
              </a:rPr>
              <a:t>Aims</a:t>
            </a:r>
          </a:p>
        </p:txBody>
      </p:sp>
      <p:sp>
        <p:nvSpPr>
          <p:cNvPr id="3" name="Content Placeholder 2"/>
          <p:cNvSpPr>
            <a:spLocks noGrp="1"/>
          </p:cNvSpPr>
          <p:nvPr>
            <p:ph idx="1"/>
          </p:nvPr>
        </p:nvSpPr>
        <p:spPr>
          <a:xfrm>
            <a:off x="5125759" y="1000210"/>
            <a:ext cx="5320696" cy="4053840"/>
          </a:xfrm>
        </p:spPr>
        <p:txBody>
          <a:bodyPr anchor="ctr">
            <a:normAutofit/>
          </a:bodyPr>
          <a:lstStyle/>
          <a:p>
            <a:r>
              <a:rPr lang="en-US" sz="3200" dirty="0"/>
              <a:t>Know the principal functions and features of the Magistrates’ Court </a:t>
            </a:r>
          </a:p>
          <a:p>
            <a:r>
              <a:rPr lang="en-US" sz="3200" dirty="0"/>
              <a:t>Understand criminal proceedings from first hearings to trials</a:t>
            </a:r>
          </a:p>
        </p:txBody>
      </p:sp>
    </p:spTree>
    <p:extLst>
      <p:ext uri="{BB962C8B-B14F-4D97-AF65-F5344CB8AC3E}">
        <p14:creationId xmlns:p14="http://schemas.microsoft.com/office/powerpoint/2010/main" val="396916941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1136" y="467418"/>
            <a:ext cx="7729728" cy="1188720"/>
          </a:xfrm>
          <a:prstGeom prst="ellipse">
            <a:avLst/>
          </a:prstGeom>
          <a:solidFill>
            <a:srgbClr val="FFFFFF"/>
          </a:solidFill>
        </p:spPr>
        <p:txBody>
          <a:bodyPr>
            <a:normAutofit/>
          </a:bodyPr>
          <a:lstStyle/>
          <a:p>
            <a:r>
              <a:rPr lang="en-US" dirty="0"/>
              <a:t>Introduction</a:t>
            </a:r>
          </a:p>
        </p:txBody>
      </p:sp>
      <p:sp>
        <p:nvSpPr>
          <p:cNvPr id="3" name="Content Placeholder 2"/>
          <p:cNvSpPr>
            <a:spLocks noGrp="1"/>
          </p:cNvSpPr>
          <p:nvPr>
            <p:ph idx="1"/>
          </p:nvPr>
        </p:nvSpPr>
        <p:spPr>
          <a:xfrm>
            <a:off x="983861" y="1569060"/>
            <a:ext cx="8779512" cy="4552177"/>
          </a:xfrm>
        </p:spPr>
        <p:txBody>
          <a:bodyPr>
            <a:noAutofit/>
          </a:bodyPr>
          <a:lstStyle/>
          <a:p>
            <a:r>
              <a:rPr lang="en-GB" sz="2800" dirty="0">
                <a:solidFill>
                  <a:srgbClr val="404040"/>
                </a:solidFill>
              </a:rPr>
              <a:t>Whatever the classification of the offence, all defendants make an initial appearance before a Magistrates’ Court</a:t>
            </a:r>
          </a:p>
          <a:p>
            <a:r>
              <a:rPr lang="en-GB" sz="2800" dirty="0">
                <a:solidFill>
                  <a:srgbClr val="404040"/>
                </a:solidFill>
              </a:rPr>
              <a:t>Indicatable-only offences are concluded in Crown Court</a:t>
            </a:r>
          </a:p>
          <a:p>
            <a:r>
              <a:rPr lang="en-GB" sz="2800" dirty="0">
                <a:solidFill>
                  <a:srgbClr val="404040"/>
                </a:solidFill>
              </a:rPr>
              <a:t>Either-way offences may be concluded in either court</a:t>
            </a:r>
          </a:p>
          <a:p>
            <a:r>
              <a:rPr lang="en-GB" sz="2800" dirty="0">
                <a:solidFill>
                  <a:srgbClr val="404040"/>
                </a:solidFill>
              </a:rPr>
              <a:t>This is decided by the allocation procedure</a:t>
            </a:r>
          </a:p>
        </p:txBody>
      </p:sp>
    </p:spTree>
    <p:extLst>
      <p:ext uri="{BB962C8B-B14F-4D97-AF65-F5344CB8AC3E}">
        <p14:creationId xmlns:p14="http://schemas.microsoft.com/office/powerpoint/2010/main" val="33329357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D031A-2CDA-4B74-8297-CC85EFF283F1}"/>
              </a:ext>
            </a:extLst>
          </p:cNvPr>
          <p:cNvSpPr>
            <a:spLocks noGrp="1"/>
          </p:cNvSpPr>
          <p:nvPr>
            <p:ph type="title"/>
          </p:nvPr>
        </p:nvSpPr>
        <p:spPr>
          <a:xfrm>
            <a:off x="643467" y="2681103"/>
            <a:ext cx="3363974" cy="1495794"/>
          </a:xfrm>
          <a:noFill/>
          <a:ln>
            <a:solidFill>
              <a:schemeClr val="bg1"/>
            </a:solidFill>
          </a:ln>
        </p:spPr>
        <p:txBody>
          <a:bodyPr wrap="square">
            <a:normAutofit/>
          </a:bodyPr>
          <a:lstStyle/>
          <a:p>
            <a:r>
              <a:rPr lang="en-GB" sz="2200">
                <a:solidFill>
                  <a:schemeClr val="bg1"/>
                </a:solidFill>
              </a:rPr>
              <a:t>Functions of the magistrates’ court</a:t>
            </a:r>
          </a:p>
        </p:txBody>
      </p:sp>
      <p:graphicFrame>
        <p:nvGraphicFramePr>
          <p:cNvPr id="15" name="Content Placeholder 2">
            <a:extLst>
              <a:ext uri="{FF2B5EF4-FFF2-40B4-BE49-F238E27FC236}">
                <a16:creationId xmlns:a16="http://schemas.microsoft.com/office/drawing/2014/main" id="{F4920FA4-C02B-4481-8C09-3EEC2EA30910}"/>
              </a:ext>
            </a:extLst>
          </p:cNvPr>
          <p:cNvGraphicFramePr>
            <a:graphicFrameLocks noGrp="1"/>
          </p:cNvGraphicFramePr>
          <p:nvPr>
            <p:ph idx="1"/>
            <p:extLst>
              <p:ext uri="{D42A27DB-BD31-4B8C-83A1-F6EECF244321}">
                <p14:modId xmlns:p14="http://schemas.microsoft.com/office/powerpoint/2010/main" val="23841129"/>
              </p:ext>
            </p:extLst>
          </p:nvPr>
        </p:nvGraphicFramePr>
        <p:xfrm>
          <a:off x="145605" y="774619"/>
          <a:ext cx="11491154" cy="56714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541B17AC-6DBA-0215-9362-AAE5C4A1F2AA}"/>
              </a:ext>
            </a:extLst>
          </p:cNvPr>
          <p:cNvSpPr txBox="1"/>
          <p:nvPr/>
        </p:nvSpPr>
        <p:spPr>
          <a:xfrm>
            <a:off x="582419" y="119512"/>
            <a:ext cx="8695537" cy="584775"/>
          </a:xfrm>
          <a:prstGeom prst="rect">
            <a:avLst/>
          </a:prstGeom>
          <a:noFill/>
        </p:spPr>
        <p:txBody>
          <a:bodyPr wrap="square" rtlCol="0">
            <a:spAutoFit/>
          </a:bodyPr>
          <a:lstStyle/>
          <a:p>
            <a:r>
              <a:rPr lang="en-GB" sz="3200" dirty="0">
                <a:solidFill>
                  <a:schemeClr val="accent1"/>
                </a:solidFill>
              </a:rPr>
              <a:t>Functions of the Magistrates Court</a:t>
            </a:r>
          </a:p>
        </p:txBody>
      </p:sp>
    </p:spTree>
    <p:extLst>
      <p:ext uri="{BB962C8B-B14F-4D97-AF65-F5344CB8AC3E}">
        <p14:creationId xmlns:p14="http://schemas.microsoft.com/office/powerpoint/2010/main" val="29838490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2E8FA-7538-4624-8D5A-40B6D9CC848E}"/>
              </a:ext>
            </a:extLst>
          </p:cNvPr>
          <p:cNvSpPr>
            <a:spLocks noGrp="1"/>
          </p:cNvSpPr>
          <p:nvPr>
            <p:ph type="title"/>
          </p:nvPr>
        </p:nvSpPr>
        <p:spPr>
          <a:xfrm>
            <a:off x="643468" y="820010"/>
            <a:ext cx="3415288" cy="3212654"/>
          </a:xfrm>
          <a:noFill/>
          <a:ln>
            <a:solidFill>
              <a:schemeClr val="bg1"/>
            </a:solidFill>
          </a:ln>
        </p:spPr>
        <p:txBody>
          <a:bodyPr vert="horz" lIns="274320" tIns="182880" rIns="274320" bIns="182880" rtlCol="0" anchor="ctr" anchorCtr="1">
            <a:normAutofit/>
          </a:bodyPr>
          <a:lstStyle/>
          <a:p>
            <a:r>
              <a:rPr lang="en-US" sz="3200">
                <a:solidFill>
                  <a:schemeClr val="bg1"/>
                </a:solidFill>
              </a:rPr>
              <a:t>Magistrates</a:t>
            </a:r>
          </a:p>
        </p:txBody>
      </p:sp>
      <p:pic>
        <p:nvPicPr>
          <p:cNvPr id="5" name="Picture 4">
            <a:extLst>
              <a:ext uri="{FF2B5EF4-FFF2-40B4-BE49-F238E27FC236}">
                <a16:creationId xmlns:a16="http://schemas.microsoft.com/office/drawing/2014/main" id="{459E8F3E-361A-45E2-B4F6-EE9A15DFBDCD}"/>
              </a:ext>
            </a:extLst>
          </p:cNvPr>
          <p:cNvPicPr>
            <a:picLocks noChangeAspect="1"/>
          </p:cNvPicPr>
          <p:nvPr/>
        </p:nvPicPr>
        <p:blipFill rotWithShape="1">
          <a:blip r:embed="rId2"/>
          <a:srcRect l="21759" r="4874" b="-1"/>
          <a:stretch/>
        </p:blipFill>
        <p:spPr>
          <a:xfrm>
            <a:off x="4654297" y="10"/>
            <a:ext cx="7537702" cy="6857989"/>
          </a:xfrm>
          <a:prstGeom prst="rect">
            <a:avLst/>
          </a:prstGeom>
        </p:spPr>
      </p:pic>
      <p:sp>
        <p:nvSpPr>
          <p:cNvPr id="3" name="TextBox 2">
            <a:extLst>
              <a:ext uri="{FF2B5EF4-FFF2-40B4-BE49-F238E27FC236}">
                <a16:creationId xmlns:a16="http://schemas.microsoft.com/office/drawing/2014/main" id="{90E78B23-216C-D6E6-8ADC-130981E844CE}"/>
              </a:ext>
            </a:extLst>
          </p:cNvPr>
          <p:cNvSpPr txBox="1"/>
          <p:nvPr/>
        </p:nvSpPr>
        <p:spPr>
          <a:xfrm>
            <a:off x="643468" y="1887042"/>
            <a:ext cx="3526662" cy="1446550"/>
          </a:xfrm>
          <a:prstGeom prst="rect">
            <a:avLst/>
          </a:prstGeom>
          <a:noFill/>
        </p:spPr>
        <p:txBody>
          <a:bodyPr wrap="square" rtlCol="0">
            <a:spAutoFit/>
          </a:bodyPr>
          <a:lstStyle/>
          <a:p>
            <a:r>
              <a:rPr lang="en-GB" sz="4400" dirty="0">
                <a:solidFill>
                  <a:schemeClr val="tx2"/>
                </a:solidFill>
              </a:rPr>
              <a:t>Magistrates’ Court</a:t>
            </a:r>
          </a:p>
        </p:txBody>
      </p:sp>
    </p:spTree>
    <p:extLst>
      <p:ext uri="{BB962C8B-B14F-4D97-AF65-F5344CB8AC3E}">
        <p14:creationId xmlns:p14="http://schemas.microsoft.com/office/powerpoint/2010/main" val="97034474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D0A62-9EC5-44B7-9765-7435AE50722E}"/>
              </a:ext>
            </a:extLst>
          </p:cNvPr>
          <p:cNvSpPr>
            <a:spLocks noGrp="1"/>
          </p:cNvSpPr>
          <p:nvPr>
            <p:ph type="title"/>
          </p:nvPr>
        </p:nvSpPr>
        <p:spPr/>
        <p:txBody>
          <a:bodyPr>
            <a:normAutofit/>
          </a:bodyPr>
          <a:lstStyle/>
          <a:p>
            <a:r>
              <a:rPr lang="en-GB" dirty="0"/>
              <a:t>Types of Magistrate</a:t>
            </a:r>
          </a:p>
        </p:txBody>
      </p:sp>
      <p:graphicFrame>
        <p:nvGraphicFramePr>
          <p:cNvPr id="5" name="Content Placeholder 2">
            <a:extLst>
              <a:ext uri="{FF2B5EF4-FFF2-40B4-BE49-F238E27FC236}">
                <a16:creationId xmlns:a16="http://schemas.microsoft.com/office/drawing/2014/main" id="{AE600186-BD4C-440C-AD7D-A0A5A971D024}"/>
              </a:ext>
            </a:extLst>
          </p:cNvPr>
          <p:cNvGraphicFramePr>
            <a:graphicFrameLocks noGrp="1"/>
          </p:cNvGraphicFramePr>
          <p:nvPr>
            <p:ph idx="1"/>
            <p:extLst>
              <p:ext uri="{D42A27DB-BD31-4B8C-83A1-F6EECF244321}">
                <p14:modId xmlns:p14="http://schemas.microsoft.com/office/powerpoint/2010/main" val="2869843215"/>
              </p:ext>
            </p:extLst>
          </p:nvPr>
        </p:nvGraphicFramePr>
        <p:xfrm>
          <a:off x="0" y="2155016"/>
          <a:ext cx="10261600" cy="31019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949379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6AAB7-8896-48E5-9B0A-2137F44B4A29}"/>
              </a:ext>
            </a:extLst>
          </p:cNvPr>
          <p:cNvSpPr>
            <a:spLocks noGrp="1"/>
          </p:cNvSpPr>
          <p:nvPr>
            <p:ph type="title"/>
          </p:nvPr>
        </p:nvSpPr>
        <p:spPr/>
        <p:txBody>
          <a:bodyPr/>
          <a:lstStyle/>
          <a:p>
            <a:r>
              <a:rPr lang="en-GB" dirty="0"/>
              <a:t>Lay Magistrates - Justice of the peace</a:t>
            </a:r>
          </a:p>
        </p:txBody>
      </p:sp>
      <p:sp>
        <p:nvSpPr>
          <p:cNvPr id="3" name="Content Placeholder 2">
            <a:extLst>
              <a:ext uri="{FF2B5EF4-FFF2-40B4-BE49-F238E27FC236}">
                <a16:creationId xmlns:a16="http://schemas.microsoft.com/office/drawing/2014/main" id="{6AB75AEB-1FEF-41EC-9374-A48B5C96B569}"/>
              </a:ext>
            </a:extLst>
          </p:cNvPr>
          <p:cNvSpPr>
            <a:spLocks noGrp="1"/>
          </p:cNvSpPr>
          <p:nvPr>
            <p:ph idx="1"/>
          </p:nvPr>
        </p:nvSpPr>
        <p:spPr>
          <a:xfrm>
            <a:off x="426892" y="1420915"/>
            <a:ext cx="9864475" cy="3880773"/>
          </a:xfrm>
        </p:spPr>
        <p:txBody>
          <a:bodyPr>
            <a:noAutofit/>
          </a:bodyPr>
          <a:lstStyle/>
          <a:p>
            <a:r>
              <a:rPr lang="en-GB" sz="2400" dirty="0"/>
              <a:t>Appointed by the Lord Chancellor (s 10 Courts Act 2003)</a:t>
            </a:r>
          </a:p>
          <a:p>
            <a:r>
              <a:rPr lang="en-GB" sz="2400" dirty="0"/>
              <a:t>Recommended by members of the local community</a:t>
            </a:r>
          </a:p>
          <a:p>
            <a:r>
              <a:rPr lang="en-GB" sz="2400" dirty="0"/>
              <a:t>Not legally qualified</a:t>
            </a:r>
          </a:p>
          <a:p>
            <a:r>
              <a:rPr lang="en-GB" sz="2400" dirty="0"/>
              <a:t>Must have six key qualities: </a:t>
            </a:r>
          </a:p>
          <a:p>
            <a:r>
              <a:rPr lang="en-GB" sz="2400" dirty="0"/>
              <a:t>Good character;</a:t>
            </a:r>
          </a:p>
          <a:p>
            <a:r>
              <a:rPr lang="en-GB" sz="2400" dirty="0"/>
              <a:t>Commitment and reliability;</a:t>
            </a:r>
          </a:p>
          <a:p>
            <a:r>
              <a:rPr lang="en-GB" sz="2400" dirty="0"/>
              <a:t>Social awareness;</a:t>
            </a:r>
          </a:p>
          <a:p>
            <a:r>
              <a:rPr lang="en-GB" sz="2400" dirty="0"/>
              <a:t>Sound judgment;</a:t>
            </a:r>
          </a:p>
          <a:p>
            <a:r>
              <a:rPr lang="en-GB" sz="2400" dirty="0"/>
              <a:t>Understanding and communication;</a:t>
            </a:r>
          </a:p>
          <a:p>
            <a:r>
              <a:rPr lang="en-GB" sz="2400" dirty="0"/>
              <a:t>Maturity and sound temperament</a:t>
            </a:r>
          </a:p>
        </p:txBody>
      </p:sp>
    </p:spTree>
    <p:extLst>
      <p:ext uri="{BB962C8B-B14F-4D97-AF65-F5344CB8AC3E}">
        <p14:creationId xmlns:p14="http://schemas.microsoft.com/office/powerpoint/2010/main" val="13851576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007D2-28F1-4674-9222-89AC998B311D}"/>
              </a:ext>
            </a:extLst>
          </p:cNvPr>
          <p:cNvSpPr>
            <a:spLocks noGrp="1"/>
          </p:cNvSpPr>
          <p:nvPr>
            <p:ph type="title"/>
          </p:nvPr>
        </p:nvSpPr>
        <p:spPr>
          <a:xfrm>
            <a:off x="643467" y="2681103"/>
            <a:ext cx="3363974" cy="1495794"/>
          </a:xfrm>
          <a:noFill/>
          <a:ln>
            <a:solidFill>
              <a:schemeClr val="bg1"/>
            </a:solidFill>
          </a:ln>
        </p:spPr>
        <p:txBody>
          <a:bodyPr wrap="square">
            <a:normAutofit/>
          </a:bodyPr>
          <a:lstStyle/>
          <a:p>
            <a:r>
              <a:rPr lang="en-GB">
                <a:solidFill>
                  <a:schemeClr val="bg1"/>
                </a:solidFill>
              </a:rPr>
              <a:t>magistrates</a:t>
            </a:r>
          </a:p>
        </p:txBody>
      </p:sp>
      <p:graphicFrame>
        <p:nvGraphicFramePr>
          <p:cNvPr id="5" name="Content Placeholder 2">
            <a:extLst>
              <a:ext uri="{FF2B5EF4-FFF2-40B4-BE49-F238E27FC236}">
                <a16:creationId xmlns:a16="http://schemas.microsoft.com/office/drawing/2014/main" id="{EA237AB2-3CF1-4D32-8B4C-79E08B8AF480}"/>
              </a:ext>
            </a:extLst>
          </p:cNvPr>
          <p:cNvGraphicFramePr>
            <a:graphicFrameLocks noGrp="1"/>
          </p:cNvGraphicFramePr>
          <p:nvPr>
            <p:ph idx="1"/>
            <p:extLst>
              <p:ext uri="{D42A27DB-BD31-4B8C-83A1-F6EECF244321}">
                <p14:modId xmlns:p14="http://schemas.microsoft.com/office/powerpoint/2010/main" val="3335423260"/>
              </p:ext>
            </p:extLst>
          </p:nvPr>
        </p:nvGraphicFramePr>
        <p:xfrm>
          <a:off x="4358835" y="524178"/>
          <a:ext cx="6867965" cy="53686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1">
            <a:extLst>
              <a:ext uri="{FF2B5EF4-FFF2-40B4-BE49-F238E27FC236}">
                <a16:creationId xmlns:a16="http://schemas.microsoft.com/office/drawing/2014/main" id="{8C30DBD5-8340-69EC-1A26-EF67970F4CDB}"/>
              </a:ext>
            </a:extLst>
          </p:cNvPr>
          <p:cNvSpPr txBox="1">
            <a:spLocks/>
          </p:cNvSpPr>
          <p:nvPr/>
        </p:nvSpPr>
        <p:spPr>
          <a:xfrm>
            <a:off x="819164" y="2053060"/>
            <a:ext cx="3363974" cy="1495794"/>
          </a:xfrm>
          <a:prstGeom prst="rect">
            <a:avLst/>
          </a:prstGeom>
          <a:noFill/>
          <a:ln>
            <a:solidFill>
              <a:schemeClr val="bg1"/>
            </a:solidFill>
          </a:ln>
        </p:spPr>
        <p:txBody>
          <a:bodyPr vert="horz" wrap="square"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4400" dirty="0">
                <a:solidFill>
                  <a:schemeClr val="tx1"/>
                </a:solidFill>
              </a:rPr>
              <a:t>Magistrates</a:t>
            </a:r>
          </a:p>
        </p:txBody>
      </p:sp>
    </p:spTree>
    <p:extLst>
      <p:ext uri="{BB962C8B-B14F-4D97-AF65-F5344CB8AC3E}">
        <p14:creationId xmlns:p14="http://schemas.microsoft.com/office/powerpoint/2010/main" val="29965908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6AAB7-8896-48E5-9B0A-2137F44B4A29}"/>
              </a:ext>
            </a:extLst>
          </p:cNvPr>
          <p:cNvSpPr>
            <a:spLocks noGrp="1"/>
          </p:cNvSpPr>
          <p:nvPr>
            <p:ph type="title"/>
          </p:nvPr>
        </p:nvSpPr>
        <p:spPr/>
        <p:txBody>
          <a:bodyPr/>
          <a:lstStyle/>
          <a:p>
            <a:r>
              <a:rPr lang="en-GB" dirty="0"/>
              <a:t>Magistrates – District Judges</a:t>
            </a:r>
          </a:p>
        </p:txBody>
      </p:sp>
      <p:sp>
        <p:nvSpPr>
          <p:cNvPr id="3" name="Content Placeholder 2">
            <a:extLst>
              <a:ext uri="{FF2B5EF4-FFF2-40B4-BE49-F238E27FC236}">
                <a16:creationId xmlns:a16="http://schemas.microsoft.com/office/drawing/2014/main" id="{6AB75AEB-1FEF-41EC-9374-A48B5C96B569}"/>
              </a:ext>
            </a:extLst>
          </p:cNvPr>
          <p:cNvSpPr>
            <a:spLocks noGrp="1"/>
          </p:cNvSpPr>
          <p:nvPr>
            <p:ph idx="1"/>
          </p:nvPr>
        </p:nvSpPr>
        <p:spPr>
          <a:xfrm>
            <a:off x="426892" y="1420915"/>
            <a:ext cx="9864475" cy="3880773"/>
          </a:xfrm>
        </p:spPr>
        <p:txBody>
          <a:bodyPr>
            <a:noAutofit/>
          </a:bodyPr>
          <a:lstStyle/>
          <a:p>
            <a:r>
              <a:rPr lang="en-GB" sz="2400" dirty="0"/>
              <a:t>Legally qualified</a:t>
            </a:r>
          </a:p>
          <a:p>
            <a:r>
              <a:rPr lang="en-GB" sz="2400" dirty="0"/>
              <a:t>Solicitors or Barristers</a:t>
            </a:r>
          </a:p>
          <a:p>
            <a:r>
              <a:rPr lang="en-GB" sz="2400" dirty="0"/>
              <a:t>Appointed by HM on advice of Lord Chancellor (s 22 Courts Act 2003) </a:t>
            </a:r>
          </a:p>
          <a:p>
            <a:r>
              <a:rPr lang="en-GB" sz="2400" dirty="0"/>
              <a:t>Paid to sit</a:t>
            </a:r>
          </a:p>
          <a:p>
            <a:r>
              <a:rPr lang="en-GB" sz="2400" dirty="0"/>
              <a:t>Sit alone</a:t>
            </a:r>
          </a:p>
        </p:txBody>
      </p:sp>
    </p:spTree>
    <p:extLst>
      <p:ext uri="{BB962C8B-B14F-4D97-AF65-F5344CB8AC3E}">
        <p14:creationId xmlns:p14="http://schemas.microsoft.com/office/powerpoint/2010/main" val="35174087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8A719-CD08-4311-B96F-EC42230DC86D}"/>
              </a:ext>
            </a:extLst>
          </p:cNvPr>
          <p:cNvSpPr>
            <a:spLocks noGrp="1"/>
          </p:cNvSpPr>
          <p:nvPr>
            <p:ph type="title"/>
          </p:nvPr>
        </p:nvSpPr>
        <p:spPr>
          <a:xfrm>
            <a:off x="687256" y="139877"/>
            <a:ext cx="8817845" cy="1397713"/>
          </a:xfrm>
          <a:noFill/>
          <a:ln>
            <a:solidFill>
              <a:srgbClr val="FFFFFF"/>
            </a:solidFill>
          </a:ln>
        </p:spPr>
        <p:txBody>
          <a:bodyPr>
            <a:noAutofit/>
          </a:bodyPr>
          <a:lstStyle/>
          <a:p>
            <a:r>
              <a:rPr lang="en-GB" sz="4000" dirty="0">
                <a:solidFill>
                  <a:schemeClr val="bg2"/>
                </a:solidFill>
              </a:rPr>
              <a:t>Magistrates’ Court administration: the Court Officer</a:t>
            </a:r>
          </a:p>
        </p:txBody>
      </p:sp>
      <p:sp>
        <p:nvSpPr>
          <p:cNvPr id="3" name="Content Placeholder 2">
            <a:extLst>
              <a:ext uri="{FF2B5EF4-FFF2-40B4-BE49-F238E27FC236}">
                <a16:creationId xmlns:a16="http://schemas.microsoft.com/office/drawing/2014/main" id="{EFA25F74-F1AE-4153-AD93-15B7C5355BE5}"/>
              </a:ext>
            </a:extLst>
          </p:cNvPr>
          <p:cNvSpPr>
            <a:spLocks noGrp="1"/>
          </p:cNvSpPr>
          <p:nvPr>
            <p:ph idx="1"/>
          </p:nvPr>
        </p:nvSpPr>
        <p:spPr>
          <a:xfrm>
            <a:off x="687256" y="1537590"/>
            <a:ext cx="7431682" cy="4627259"/>
          </a:xfrm>
        </p:spPr>
        <p:txBody>
          <a:bodyPr anchor="ctr">
            <a:noAutofit/>
          </a:bodyPr>
          <a:lstStyle/>
          <a:p>
            <a:r>
              <a:rPr lang="en-GB" sz="2800" dirty="0">
                <a:solidFill>
                  <a:schemeClr val="bg2"/>
                </a:solidFill>
              </a:rPr>
              <a:t>HM Courts and Tribunals Service employs Court Officers (aka justices’ clerks)</a:t>
            </a:r>
          </a:p>
          <a:p>
            <a:r>
              <a:rPr lang="en-GB" sz="2800" dirty="0">
                <a:solidFill>
                  <a:schemeClr val="bg2"/>
                </a:solidFill>
              </a:rPr>
              <a:t>Court officers advise magistrates on points of law or procedure</a:t>
            </a:r>
          </a:p>
          <a:p>
            <a:r>
              <a:rPr lang="en-GB" sz="2800" dirty="0">
                <a:solidFill>
                  <a:schemeClr val="bg2"/>
                </a:solidFill>
              </a:rPr>
              <a:t>Not involved in magistrates’ decisions in cases</a:t>
            </a:r>
          </a:p>
          <a:p>
            <a:r>
              <a:rPr lang="en-GB" sz="2800" dirty="0">
                <a:solidFill>
                  <a:schemeClr val="bg2"/>
                </a:solidFill>
              </a:rPr>
              <a:t>Appointed by Lord Chancellor under the Courts Act 2003</a:t>
            </a:r>
          </a:p>
        </p:txBody>
      </p:sp>
    </p:spTree>
    <p:extLst>
      <p:ext uri="{BB962C8B-B14F-4D97-AF65-F5344CB8AC3E}">
        <p14:creationId xmlns:p14="http://schemas.microsoft.com/office/powerpoint/2010/main" val="181833152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901F5-539B-4C35-B54A-C276E36B9A8A}"/>
              </a:ext>
            </a:extLst>
          </p:cNvPr>
          <p:cNvSpPr>
            <a:spLocks noGrp="1"/>
          </p:cNvSpPr>
          <p:nvPr>
            <p:ph type="title"/>
          </p:nvPr>
        </p:nvSpPr>
        <p:spPr>
          <a:xfrm>
            <a:off x="322056" y="207730"/>
            <a:ext cx="9590737" cy="1320800"/>
          </a:xfrm>
        </p:spPr>
        <p:txBody>
          <a:bodyPr>
            <a:normAutofit/>
          </a:bodyPr>
          <a:lstStyle/>
          <a:p>
            <a:r>
              <a:rPr lang="en-GB" dirty="0"/>
              <a:t>Role of the court officer (justices’ clerk/</a:t>
            </a:r>
            <a:br>
              <a:rPr lang="en-GB" dirty="0"/>
            </a:br>
            <a:r>
              <a:rPr lang="en-GB" dirty="0"/>
              <a:t>legal advisor)</a:t>
            </a:r>
          </a:p>
        </p:txBody>
      </p:sp>
      <p:graphicFrame>
        <p:nvGraphicFramePr>
          <p:cNvPr id="5" name="Content Placeholder 2">
            <a:extLst>
              <a:ext uri="{FF2B5EF4-FFF2-40B4-BE49-F238E27FC236}">
                <a16:creationId xmlns:a16="http://schemas.microsoft.com/office/drawing/2014/main" id="{4DA5B7FC-143F-43FC-8D12-BF6E4ED21DE9}"/>
              </a:ext>
            </a:extLst>
          </p:cNvPr>
          <p:cNvGraphicFramePr>
            <a:graphicFrameLocks noGrp="1"/>
          </p:cNvGraphicFramePr>
          <p:nvPr>
            <p:ph idx="1"/>
            <p:extLst>
              <p:ext uri="{D42A27DB-BD31-4B8C-83A1-F6EECF244321}">
                <p14:modId xmlns:p14="http://schemas.microsoft.com/office/powerpoint/2010/main" val="79989085"/>
              </p:ext>
            </p:extLst>
          </p:nvPr>
        </p:nvGraphicFramePr>
        <p:xfrm>
          <a:off x="163078" y="1421106"/>
          <a:ext cx="11182471" cy="4792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636434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CB900-7CCB-4697-92CB-42995C856C2F}"/>
              </a:ext>
            </a:extLst>
          </p:cNvPr>
          <p:cNvSpPr>
            <a:spLocks noGrp="1"/>
          </p:cNvSpPr>
          <p:nvPr>
            <p:ph type="title"/>
          </p:nvPr>
        </p:nvSpPr>
        <p:spPr>
          <a:xfrm>
            <a:off x="460113" y="1182313"/>
            <a:ext cx="3750786" cy="4230936"/>
          </a:xfrm>
          <a:prstGeom prst="rect">
            <a:avLst/>
          </a:prstGeom>
          <a:solidFill>
            <a:schemeClr val="accent2"/>
          </a:solidFill>
          <a:ln w="190500" cap="sq" cmpd="thinThick">
            <a:solidFill>
              <a:schemeClr val="accent2"/>
            </a:solidFill>
            <a:miter lim="800000"/>
          </a:ln>
        </p:spPr>
        <p:txBody>
          <a:bodyPr wrap="square" anchor="ctr">
            <a:normAutofit/>
          </a:bodyPr>
          <a:lstStyle/>
          <a:p>
            <a:r>
              <a:rPr lang="en-GB" sz="3200" dirty="0">
                <a:solidFill>
                  <a:srgbClr val="FFFFFF"/>
                </a:solidFill>
              </a:rPr>
              <a:t>Amendments to cr.pr</a:t>
            </a:r>
            <a:br>
              <a:rPr lang="en-GB" sz="3200" dirty="0">
                <a:solidFill>
                  <a:srgbClr val="FFFFFF"/>
                </a:solidFill>
              </a:rPr>
            </a:br>
            <a:br>
              <a:rPr lang="en-GB" sz="3200" dirty="0">
                <a:solidFill>
                  <a:srgbClr val="FFFFFF"/>
                </a:solidFill>
              </a:rPr>
            </a:br>
            <a:r>
              <a:rPr lang="en-GB" sz="3200" dirty="0">
                <a:solidFill>
                  <a:srgbClr val="FFFFFF"/>
                </a:solidFill>
              </a:rPr>
              <a:t>Criminal Procedure Rules and practice 2020</a:t>
            </a:r>
          </a:p>
        </p:txBody>
      </p:sp>
      <p:sp>
        <p:nvSpPr>
          <p:cNvPr id="3" name="Content Placeholder 2">
            <a:extLst>
              <a:ext uri="{FF2B5EF4-FFF2-40B4-BE49-F238E27FC236}">
                <a16:creationId xmlns:a16="http://schemas.microsoft.com/office/drawing/2014/main" id="{45F28294-E24E-435D-8E7A-E1512C06FD7A}"/>
              </a:ext>
            </a:extLst>
          </p:cNvPr>
          <p:cNvSpPr>
            <a:spLocks noGrp="1"/>
          </p:cNvSpPr>
          <p:nvPr>
            <p:ph idx="1"/>
          </p:nvPr>
        </p:nvSpPr>
        <p:spPr>
          <a:xfrm>
            <a:off x="4583648" y="762971"/>
            <a:ext cx="6328743" cy="4650277"/>
          </a:xfrm>
        </p:spPr>
        <p:txBody>
          <a:bodyPr anchor="ctr">
            <a:normAutofit/>
          </a:bodyPr>
          <a:lstStyle/>
          <a:p>
            <a:r>
              <a:rPr lang="en-GB" sz="2400" dirty="0">
                <a:solidFill>
                  <a:schemeClr val="tx1">
                    <a:lumMod val="75000"/>
                    <a:lumOff val="25000"/>
                  </a:schemeClr>
                </a:solidFill>
              </a:rPr>
              <a:t>Greater powers </a:t>
            </a:r>
            <a:r>
              <a:rPr lang="en-GB" sz="2400" dirty="0"/>
              <a:t>for</a:t>
            </a:r>
            <a:r>
              <a:rPr lang="en-GB" sz="2400" dirty="0">
                <a:solidFill>
                  <a:schemeClr val="tx1">
                    <a:lumMod val="75000"/>
                    <a:lumOff val="25000"/>
                  </a:schemeClr>
                </a:solidFill>
              </a:rPr>
              <a:t> the Court Officer came into force 16 January 2020</a:t>
            </a:r>
          </a:p>
          <a:p>
            <a:r>
              <a:rPr lang="en-GB" sz="2400" dirty="0">
                <a:solidFill>
                  <a:schemeClr val="tx1">
                    <a:lumMod val="75000"/>
                    <a:lumOff val="25000"/>
                  </a:schemeClr>
                </a:solidFill>
              </a:rPr>
              <a:t>Can fix, cancel or vary the date, time and place for a court hearing;</a:t>
            </a:r>
          </a:p>
          <a:p>
            <a:r>
              <a:rPr lang="en-GB" sz="2400" dirty="0">
                <a:solidFill>
                  <a:schemeClr val="tx1">
                    <a:lumMod val="75000"/>
                    <a:lumOff val="25000"/>
                  </a:schemeClr>
                </a:solidFill>
              </a:rPr>
              <a:t>Amend time limits set by the court;</a:t>
            </a:r>
          </a:p>
          <a:p>
            <a:r>
              <a:rPr lang="en-GB" sz="2400" dirty="0">
                <a:solidFill>
                  <a:schemeClr val="tx1">
                    <a:lumMod val="75000"/>
                    <a:lumOff val="25000"/>
                  </a:schemeClr>
                </a:solidFill>
              </a:rPr>
              <a:t>Allow the prosecution to withdraw a case;</a:t>
            </a:r>
          </a:p>
          <a:p>
            <a:r>
              <a:rPr lang="en-GB" sz="2400" dirty="0">
                <a:solidFill>
                  <a:schemeClr val="tx1">
                    <a:lumMod val="75000"/>
                    <a:lumOff val="25000"/>
                  </a:schemeClr>
                </a:solidFill>
              </a:rPr>
              <a:t>Can issue orders in relation to the collection of fines</a:t>
            </a:r>
          </a:p>
        </p:txBody>
      </p:sp>
    </p:spTree>
    <p:extLst>
      <p:ext uri="{BB962C8B-B14F-4D97-AF65-F5344CB8AC3E}">
        <p14:creationId xmlns:p14="http://schemas.microsoft.com/office/powerpoint/2010/main" val="14533935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085E9C-7BDF-12D5-12A7-789B53A5764F}"/>
              </a:ext>
            </a:extLst>
          </p:cNvPr>
          <p:cNvSpPr>
            <a:spLocks noGrp="1"/>
          </p:cNvSpPr>
          <p:nvPr>
            <p:ph type="title"/>
          </p:nvPr>
        </p:nvSpPr>
        <p:spPr>
          <a:xfrm>
            <a:off x="1043950" y="1179151"/>
            <a:ext cx="3300646" cy="4463889"/>
          </a:xfrm>
        </p:spPr>
        <p:txBody>
          <a:bodyPr anchor="ctr">
            <a:normAutofit/>
          </a:bodyPr>
          <a:lstStyle/>
          <a:p>
            <a:r>
              <a:rPr lang="en-GB" sz="3300" dirty="0"/>
              <a:t>Legal Representatives</a:t>
            </a: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6AA3C4F-5BFC-4A71-DF21-67307E2CB94C}"/>
              </a:ext>
            </a:extLst>
          </p:cNvPr>
          <p:cNvSpPr>
            <a:spLocks noGrp="1"/>
          </p:cNvSpPr>
          <p:nvPr>
            <p:ph idx="1"/>
          </p:nvPr>
        </p:nvSpPr>
        <p:spPr>
          <a:xfrm>
            <a:off x="4978918" y="1109145"/>
            <a:ext cx="6341016" cy="4603900"/>
          </a:xfrm>
        </p:spPr>
        <p:txBody>
          <a:bodyPr anchor="ctr">
            <a:normAutofit/>
          </a:bodyPr>
          <a:lstStyle/>
          <a:p>
            <a:pPr>
              <a:lnSpc>
                <a:spcPct val="90000"/>
              </a:lnSpc>
            </a:pPr>
            <a:r>
              <a:rPr lang="en-GB" sz="1500"/>
              <a:t>Cases can only be presented by those with rights of audience (the right to appear before the Magistrates’ Court). The prosecution case will be presented by a Crown Prosecutor from the CPS, by a specially trained CPS associate prosecutor (AP), or by a solicitor or barrister instructed as agent by the CPS (i.e. by a barrister or solicitor outside the CPS who is paid to act on behalf of the CPS at the hearing). APs derive their rights of audience from s53 CDA 1998. </a:t>
            </a:r>
          </a:p>
          <a:p>
            <a:pPr>
              <a:lnSpc>
                <a:spcPct val="90000"/>
              </a:lnSpc>
            </a:pPr>
            <a:r>
              <a:rPr lang="en-GB" sz="1500"/>
              <a:t>The accused may conduct their own case, although the magistrates may offer them the opportunity to seek representation from the court duty solicitor (Chapter 9) or may adjourn so that they can consider instructing a firm of solicitors.</a:t>
            </a:r>
          </a:p>
          <a:p>
            <a:pPr>
              <a:lnSpc>
                <a:spcPct val="90000"/>
              </a:lnSpc>
            </a:pPr>
            <a:r>
              <a:rPr lang="en-GB" sz="1500"/>
              <a:t>In many cases, the accused will be legally represented. Although advice in the office may be given by a legal executive, trainee solicitor or paralegal, they do not have the necessary rights of audience. CILEX has been approved by the Lord Chancellor as an authorised body for the granting of extended rights of audience to Chartered Legal Executive Advocates. Such rights extend to criminal cases before Magistrates’ Courts</a:t>
            </a:r>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918333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ED558-CAC4-4213-B876-271F704941A8}"/>
              </a:ext>
            </a:extLst>
          </p:cNvPr>
          <p:cNvSpPr>
            <a:spLocks noGrp="1"/>
          </p:cNvSpPr>
          <p:nvPr>
            <p:ph type="title"/>
          </p:nvPr>
        </p:nvSpPr>
        <p:spPr>
          <a:xfrm>
            <a:off x="734315" y="397528"/>
            <a:ext cx="7729728" cy="1188720"/>
          </a:xfrm>
          <a:solidFill>
            <a:srgbClr val="FFFFFF"/>
          </a:solidFill>
        </p:spPr>
        <p:txBody>
          <a:bodyPr>
            <a:normAutofit/>
          </a:bodyPr>
          <a:lstStyle/>
          <a:p>
            <a:r>
              <a:rPr lang="en-GB" dirty="0"/>
              <a:t>Sentencing limitations</a:t>
            </a:r>
          </a:p>
        </p:txBody>
      </p:sp>
      <p:sp>
        <p:nvSpPr>
          <p:cNvPr id="3" name="Content Placeholder 2">
            <a:extLst>
              <a:ext uri="{FF2B5EF4-FFF2-40B4-BE49-F238E27FC236}">
                <a16:creationId xmlns:a16="http://schemas.microsoft.com/office/drawing/2014/main" id="{081A7B05-A392-4F6C-85E2-314B12462114}"/>
              </a:ext>
            </a:extLst>
          </p:cNvPr>
          <p:cNvSpPr>
            <a:spLocks noGrp="1"/>
          </p:cNvSpPr>
          <p:nvPr>
            <p:ph idx="1"/>
          </p:nvPr>
        </p:nvSpPr>
        <p:spPr>
          <a:xfrm>
            <a:off x="734315" y="1499170"/>
            <a:ext cx="9225074" cy="4499760"/>
          </a:xfrm>
        </p:spPr>
        <p:txBody>
          <a:bodyPr>
            <a:noAutofit/>
          </a:bodyPr>
          <a:lstStyle/>
          <a:p>
            <a:pPr>
              <a:lnSpc>
                <a:spcPct val="90000"/>
              </a:lnSpc>
            </a:pPr>
            <a:r>
              <a:rPr lang="en-GB" sz="2400" dirty="0">
                <a:solidFill>
                  <a:srgbClr val="404040"/>
                </a:solidFill>
              </a:rPr>
              <a:t>MC has limited sentencing powers</a:t>
            </a:r>
          </a:p>
          <a:p>
            <a:pPr>
              <a:lnSpc>
                <a:spcPct val="90000"/>
              </a:lnSpc>
            </a:pPr>
            <a:r>
              <a:rPr lang="en-GB" sz="2400" dirty="0">
                <a:solidFill>
                  <a:srgbClr val="404040"/>
                </a:solidFill>
              </a:rPr>
              <a:t>Maximum custodial sentence is six months upon conviction of a summary offence (s133 MCA 1980)</a:t>
            </a:r>
          </a:p>
          <a:p>
            <a:pPr>
              <a:lnSpc>
                <a:spcPct val="90000"/>
              </a:lnSpc>
            </a:pPr>
            <a:r>
              <a:rPr lang="en-GB" sz="2400" dirty="0">
                <a:solidFill>
                  <a:srgbClr val="404040"/>
                </a:solidFill>
              </a:rPr>
              <a:t>6 months max can rise to 12 months imprisonment where consecutive sentences of 6 months are imposed on D convicted or two or more either-way offences</a:t>
            </a:r>
          </a:p>
          <a:p>
            <a:pPr>
              <a:lnSpc>
                <a:spcPct val="90000"/>
              </a:lnSpc>
            </a:pPr>
            <a:r>
              <a:rPr lang="en-GB" sz="2400" dirty="0">
                <a:solidFill>
                  <a:srgbClr val="404040"/>
                </a:solidFill>
              </a:rPr>
              <a:t>Impose fines – amount varies depending on seriousness of offence</a:t>
            </a:r>
          </a:p>
          <a:p>
            <a:pPr>
              <a:lnSpc>
                <a:spcPct val="90000"/>
              </a:lnSpc>
            </a:pPr>
            <a:r>
              <a:rPr lang="en-GB" sz="2400" dirty="0">
                <a:solidFill>
                  <a:srgbClr val="404040"/>
                </a:solidFill>
              </a:rPr>
              <a:t>Commit D to Crown Court for sentence after summary conviction for either-way offence if they consider their sentencing power insufficient (s3 Power of Criminal Courts (Sentencing) Act 2000</a:t>
            </a:r>
          </a:p>
        </p:txBody>
      </p:sp>
    </p:spTree>
    <p:extLst>
      <p:ext uri="{BB962C8B-B14F-4D97-AF65-F5344CB8AC3E}">
        <p14:creationId xmlns:p14="http://schemas.microsoft.com/office/powerpoint/2010/main" val="29251218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1"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CDB57A0C-7E30-ADF3-5213-2E0DF55B1F7D}"/>
              </a:ext>
            </a:extLst>
          </p:cNvPr>
          <p:cNvSpPr>
            <a:spLocks noGrp="1"/>
          </p:cNvSpPr>
          <p:nvPr>
            <p:ph type="title"/>
          </p:nvPr>
        </p:nvSpPr>
        <p:spPr>
          <a:xfrm>
            <a:off x="985969" y="4553712"/>
            <a:ext cx="8288032" cy="1096316"/>
          </a:xfrm>
        </p:spPr>
        <p:txBody>
          <a:bodyPr vert="horz" lIns="91440" tIns="45720" rIns="91440" bIns="45720" rtlCol="0" anchor="b">
            <a:normAutofit/>
          </a:bodyPr>
          <a:lstStyle/>
          <a:p>
            <a:pPr algn="ctr"/>
            <a:r>
              <a:rPr lang="en-US" sz="4800">
                <a:highlight>
                  <a:srgbClr val="E7F0FD"/>
                </a:highlight>
              </a:rPr>
              <a:t>The Magistrates Court Layout</a:t>
            </a:r>
          </a:p>
        </p:txBody>
      </p:sp>
      <p:pic>
        <p:nvPicPr>
          <p:cNvPr id="5" name="Picture 4">
            <a:extLst>
              <a:ext uri="{FF2B5EF4-FFF2-40B4-BE49-F238E27FC236}">
                <a16:creationId xmlns:a16="http://schemas.microsoft.com/office/drawing/2014/main" id="{86D8323F-6EA4-9DB2-E576-84072BAE41D1}"/>
              </a:ext>
            </a:extLst>
          </p:cNvPr>
          <p:cNvPicPr>
            <a:picLocks noChangeAspect="1"/>
          </p:cNvPicPr>
          <p:nvPr/>
        </p:nvPicPr>
        <p:blipFill>
          <a:blip r:embed="rId3"/>
          <a:stretch>
            <a:fillRect/>
          </a:stretch>
        </p:blipFill>
        <p:spPr>
          <a:xfrm>
            <a:off x="1911009" y="934222"/>
            <a:ext cx="6437950" cy="3299450"/>
          </a:xfrm>
          <a:prstGeom prst="rect">
            <a:avLst/>
          </a:prstGeom>
        </p:spPr>
      </p:pic>
    </p:spTree>
    <p:extLst>
      <p:ext uri="{BB962C8B-B14F-4D97-AF65-F5344CB8AC3E}">
        <p14:creationId xmlns:p14="http://schemas.microsoft.com/office/powerpoint/2010/main" val="5505630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D4EAD-A1BF-09CA-C4D4-D2079CBB118D}"/>
              </a:ext>
            </a:extLst>
          </p:cNvPr>
          <p:cNvSpPr>
            <a:spLocks noGrp="1"/>
          </p:cNvSpPr>
          <p:nvPr>
            <p:ph type="title"/>
          </p:nvPr>
        </p:nvSpPr>
        <p:spPr>
          <a:xfrm>
            <a:off x="368241" y="158839"/>
            <a:ext cx="8596668" cy="723364"/>
          </a:xfrm>
        </p:spPr>
        <p:txBody>
          <a:bodyPr/>
          <a:lstStyle/>
          <a:p>
            <a:r>
              <a:rPr lang="en-GB" dirty="0"/>
              <a:t>Virtual Courts</a:t>
            </a:r>
          </a:p>
        </p:txBody>
      </p:sp>
      <p:sp>
        <p:nvSpPr>
          <p:cNvPr id="3" name="Content Placeholder 2">
            <a:extLst>
              <a:ext uri="{FF2B5EF4-FFF2-40B4-BE49-F238E27FC236}">
                <a16:creationId xmlns:a16="http://schemas.microsoft.com/office/drawing/2014/main" id="{649D0A84-2D00-10FD-0C5D-278FEE6DEBC5}"/>
              </a:ext>
            </a:extLst>
          </p:cNvPr>
          <p:cNvSpPr>
            <a:spLocks noGrp="1"/>
          </p:cNvSpPr>
          <p:nvPr>
            <p:ph idx="1"/>
          </p:nvPr>
        </p:nvSpPr>
        <p:spPr>
          <a:xfrm>
            <a:off x="247819" y="882203"/>
            <a:ext cx="9695573" cy="5576552"/>
          </a:xfrm>
        </p:spPr>
        <p:txBody>
          <a:bodyPr>
            <a:normAutofit fontScale="85000" lnSpcReduction="10000"/>
          </a:bodyPr>
          <a:lstStyle/>
          <a:p>
            <a:r>
              <a:rPr lang="en-GB" dirty="0"/>
              <a:t>s51 Criminal Justice Act 2003 permits Magistrates’ Courts and Crown Courts to make directions that eligible criminal proceedings take place through a live audio or video link. Eligible criminal proceedings include preliminary hearings, summary trials, appeals to the Crown Court, and trials on indictment in the Crown Court.</a:t>
            </a:r>
          </a:p>
          <a:p>
            <a:endParaRPr lang="en-GB" dirty="0"/>
          </a:p>
          <a:p>
            <a:r>
              <a:rPr lang="en-GB" dirty="0" err="1"/>
              <a:t>CrPR</a:t>
            </a:r>
            <a:r>
              <a:rPr lang="en-GB" dirty="0"/>
              <a:t> rr3.2, 3.3 and 3.5 place a duty on the court to use live links and telephones for the conduct of pre-trial case management hearings where appropriate equipment is available and where certain conditions (such as the ability of the defendant to participate properly in the proceedings) are met.</a:t>
            </a:r>
          </a:p>
          <a:p>
            <a:endParaRPr lang="en-GB" dirty="0"/>
          </a:p>
          <a:p>
            <a:r>
              <a:rPr lang="en-GB" dirty="0"/>
              <a:t>The use of virtual courts increased exponentially during the COVID-19 pandemic. Courts were able to continue operating during the pandemic by making greater use of video link hearings, in accordance with the Coronavirus Act 2020. Although entire proceedings could then be conducted online, the legal profession resisted pressure to conduct trials in virtual courts. Nonetheless, the bulk of daily court business moved online during the pandemic. Since the Covid restrictions were lifted, there has been a move towards hearings in person but Cloud Video Platform (CVP) Virtual hearings remain available where they are in the interests of justice. Usually an advocate will need to make a specific application.</a:t>
            </a:r>
          </a:p>
          <a:p>
            <a:endParaRPr lang="en-GB" dirty="0"/>
          </a:p>
          <a:p>
            <a:r>
              <a:rPr lang="en-GB" dirty="0"/>
              <a:t>As a practitioner, extra care should be taken to try and engage with clients online, as it is more difficult to build a rapport over a live link than in person. Furthermore, it is even more important to explain to a client the etiquette of the courtroom and what to expect, as well as checking that the client understands what is happening and is able to participate.</a:t>
            </a:r>
          </a:p>
        </p:txBody>
      </p:sp>
    </p:spTree>
    <p:extLst>
      <p:ext uri="{BB962C8B-B14F-4D97-AF65-F5344CB8AC3E}">
        <p14:creationId xmlns:p14="http://schemas.microsoft.com/office/powerpoint/2010/main" val="5363912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9387E-E397-D636-2236-6FA41E7D79B6}"/>
              </a:ext>
            </a:extLst>
          </p:cNvPr>
          <p:cNvSpPr>
            <a:spLocks noGrp="1"/>
          </p:cNvSpPr>
          <p:nvPr>
            <p:ph type="title"/>
          </p:nvPr>
        </p:nvSpPr>
        <p:spPr>
          <a:xfrm>
            <a:off x="450190" y="223234"/>
            <a:ext cx="8596668" cy="736242"/>
          </a:xfrm>
        </p:spPr>
        <p:txBody>
          <a:bodyPr/>
          <a:lstStyle/>
          <a:p>
            <a:r>
              <a:rPr lang="en-GB" dirty="0"/>
              <a:t>The start of proceedings….</a:t>
            </a:r>
          </a:p>
        </p:txBody>
      </p:sp>
      <p:sp>
        <p:nvSpPr>
          <p:cNvPr id="3" name="Content Placeholder 2">
            <a:extLst>
              <a:ext uri="{FF2B5EF4-FFF2-40B4-BE49-F238E27FC236}">
                <a16:creationId xmlns:a16="http://schemas.microsoft.com/office/drawing/2014/main" id="{3B9D48D8-CF88-90FC-3D56-5B01BD3AAAFC}"/>
              </a:ext>
            </a:extLst>
          </p:cNvPr>
          <p:cNvSpPr>
            <a:spLocks noGrp="1"/>
          </p:cNvSpPr>
          <p:nvPr>
            <p:ph idx="1"/>
          </p:nvPr>
        </p:nvSpPr>
        <p:spPr>
          <a:xfrm>
            <a:off x="450190" y="1031413"/>
            <a:ext cx="9654804" cy="5603353"/>
          </a:xfrm>
        </p:spPr>
        <p:txBody>
          <a:bodyPr>
            <a:normAutofit/>
          </a:bodyPr>
          <a:lstStyle/>
          <a:p>
            <a:pPr>
              <a:lnSpc>
                <a:spcPct val="115000"/>
              </a:lnSpc>
              <a:spcAft>
                <a:spcPts val="800"/>
              </a:spcAft>
            </a:pPr>
            <a:r>
              <a:rPr lang="en-GB" sz="2000" kern="100" dirty="0">
                <a:effectLst/>
                <a:ea typeface="DengXian" panose="02010600030101010101" pitchFamily="2" charset="-122"/>
                <a:cs typeface="Arial" panose="020B0604020202020204" pitchFamily="34" charset="0"/>
              </a:rPr>
              <a:t>Some prosecutions make their way to the Magistrates’ Court via a written charge authorised by the police or CPS at a police station.</a:t>
            </a:r>
          </a:p>
          <a:p>
            <a:pPr>
              <a:lnSpc>
                <a:spcPct val="115000"/>
              </a:lnSpc>
              <a:spcAft>
                <a:spcPts val="800"/>
              </a:spcAft>
            </a:pPr>
            <a:r>
              <a:rPr lang="en-GB" sz="2000" kern="100" dirty="0">
                <a:effectLst/>
                <a:ea typeface="DengXian" panose="02010600030101010101" pitchFamily="2" charset="-122"/>
                <a:cs typeface="Arial" panose="020B0604020202020204" pitchFamily="34" charset="0"/>
              </a:rPr>
              <a:t>Alternatively, a prosecutor may apply for a summons to be issued by laying information before the court.</a:t>
            </a:r>
          </a:p>
          <a:p>
            <a:pPr>
              <a:lnSpc>
                <a:spcPct val="115000"/>
              </a:lnSpc>
              <a:spcAft>
                <a:spcPts val="800"/>
              </a:spcAft>
            </a:pPr>
            <a:r>
              <a:rPr lang="en-GB" sz="2000" kern="100" dirty="0">
                <a:effectLst/>
                <a:ea typeface="DengXian" panose="02010600030101010101" pitchFamily="2" charset="-122"/>
                <a:cs typeface="Arial" panose="020B0604020202020204" pitchFamily="34" charset="0"/>
              </a:rPr>
              <a:t>Service of a summons or requisition is governed by </a:t>
            </a:r>
            <a:r>
              <a:rPr lang="en-GB" sz="2000" kern="100" dirty="0" err="1">
                <a:effectLst/>
                <a:ea typeface="DengXian" panose="02010600030101010101" pitchFamily="2" charset="-122"/>
                <a:cs typeface="Arial" panose="020B0604020202020204" pitchFamily="34" charset="0"/>
              </a:rPr>
              <a:t>CrPR</a:t>
            </a:r>
            <a:r>
              <a:rPr lang="en-GB" sz="2000" kern="100" dirty="0">
                <a:effectLst/>
                <a:ea typeface="DengXian" panose="02010600030101010101" pitchFamily="2" charset="-122"/>
                <a:cs typeface="Arial" panose="020B0604020202020204" pitchFamily="34" charset="0"/>
              </a:rPr>
              <a:t> Part 4. The magistrate or court officer must be satisfied that:</a:t>
            </a:r>
          </a:p>
          <a:p>
            <a:pPr lvl="1">
              <a:lnSpc>
                <a:spcPct val="115000"/>
              </a:lnSpc>
              <a:spcAft>
                <a:spcPts val="800"/>
              </a:spcAft>
            </a:pPr>
            <a:r>
              <a:rPr lang="en-GB" sz="2000" kern="100" dirty="0">
                <a:effectLst/>
                <a:ea typeface="DengXian" panose="02010600030101010101" pitchFamily="2" charset="-122"/>
                <a:cs typeface="Arial" panose="020B0604020202020204" pitchFamily="34" charset="0"/>
              </a:rPr>
              <a:t>the information alleges an offence known in law;</a:t>
            </a:r>
          </a:p>
          <a:p>
            <a:pPr lvl="1">
              <a:lnSpc>
                <a:spcPct val="115000"/>
              </a:lnSpc>
              <a:spcAft>
                <a:spcPts val="800"/>
              </a:spcAft>
            </a:pPr>
            <a:r>
              <a:rPr lang="en-GB" sz="2000" kern="100" dirty="0">
                <a:effectLst/>
                <a:ea typeface="DengXian" panose="02010600030101010101" pitchFamily="2" charset="-122"/>
                <a:cs typeface="Arial" panose="020B0604020202020204" pitchFamily="34" charset="0"/>
              </a:rPr>
              <a:t>it was served on the court within the time limit applicable for commencing the prosecution;</a:t>
            </a:r>
          </a:p>
          <a:p>
            <a:pPr lvl="1">
              <a:lnSpc>
                <a:spcPct val="115000"/>
              </a:lnSpc>
              <a:spcAft>
                <a:spcPts val="800"/>
              </a:spcAft>
            </a:pPr>
            <a:r>
              <a:rPr lang="en-GB" sz="2000" kern="100" dirty="0">
                <a:effectLst/>
                <a:ea typeface="DengXian" panose="02010600030101010101" pitchFamily="2" charset="-122"/>
                <a:cs typeface="Arial" panose="020B0604020202020204" pitchFamily="34" charset="0"/>
              </a:rPr>
              <a:t>the court has jurisdiction; and</a:t>
            </a:r>
          </a:p>
          <a:p>
            <a:pPr lvl="1">
              <a:lnSpc>
                <a:spcPct val="115000"/>
              </a:lnSpc>
              <a:spcAft>
                <a:spcPts val="800"/>
              </a:spcAft>
            </a:pPr>
            <a:r>
              <a:rPr lang="en-GB" sz="2000" kern="100" dirty="0">
                <a:effectLst/>
                <a:ea typeface="DengXian" panose="02010600030101010101" pitchFamily="2" charset="-122"/>
                <a:cs typeface="Arial" panose="020B0604020202020204" pitchFamily="34" charset="0"/>
              </a:rPr>
              <a:t>the informant has the necessary authority.</a:t>
            </a:r>
          </a:p>
          <a:p>
            <a:endParaRPr lang="en-GB" dirty="0"/>
          </a:p>
        </p:txBody>
      </p:sp>
    </p:spTree>
    <p:extLst>
      <p:ext uri="{BB962C8B-B14F-4D97-AF65-F5344CB8AC3E}">
        <p14:creationId xmlns:p14="http://schemas.microsoft.com/office/powerpoint/2010/main" val="422102271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9387E-E397-D636-2236-6FA41E7D79B6}"/>
              </a:ext>
            </a:extLst>
          </p:cNvPr>
          <p:cNvSpPr>
            <a:spLocks noGrp="1"/>
          </p:cNvSpPr>
          <p:nvPr>
            <p:ph type="title"/>
          </p:nvPr>
        </p:nvSpPr>
        <p:spPr>
          <a:xfrm>
            <a:off x="393999" y="216794"/>
            <a:ext cx="8596668" cy="774879"/>
          </a:xfrm>
        </p:spPr>
        <p:txBody>
          <a:bodyPr/>
          <a:lstStyle/>
          <a:p>
            <a:r>
              <a:rPr lang="en-GB" dirty="0"/>
              <a:t>The start of proceedings….</a:t>
            </a:r>
          </a:p>
        </p:txBody>
      </p:sp>
      <p:sp>
        <p:nvSpPr>
          <p:cNvPr id="3" name="Content Placeholder 2">
            <a:extLst>
              <a:ext uri="{FF2B5EF4-FFF2-40B4-BE49-F238E27FC236}">
                <a16:creationId xmlns:a16="http://schemas.microsoft.com/office/drawing/2014/main" id="{3B9D48D8-CF88-90FC-3D56-5B01BD3AAAFC}"/>
              </a:ext>
            </a:extLst>
          </p:cNvPr>
          <p:cNvSpPr>
            <a:spLocks noGrp="1"/>
          </p:cNvSpPr>
          <p:nvPr>
            <p:ph idx="1"/>
          </p:nvPr>
        </p:nvSpPr>
        <p:spPr>
          <a:xfrm>
            <a:off x="308522" y="1102247"/>
            <a:ext cx="9846469" cy="5440221"/>
          </a:xfrm>
        </p:spPr>
        <p:txBody>
          <a:bodyPr>
            <a:normAutofit lnSpcReduction="10000"/>
          </a:bodyPr>
          <a:lstStyle/>
          <a:p>
            <a:pPr>
              <a:lnSpc>
                <a:spcPct val="115000"/>
              </a:lnSpc>
              <a:spcAft>
                <a:spcPts val="800"/>
              </a:spcAft>
            </a:pPr>
            <a:r>
              <a:rPr lang="en-GB" sz="2000" b="1" kern="100" dirty="0">
                <a:effectLst/>
                <a:ea typeface="DengXian" panose="02010600030101010101" pitchFamily="2" charset="-122"/>
                <a:cs typeface="Arial" panose="020B0604020202020204" pitchFamily="34" charset="0"/>
              </a:rPr>
              <a:t>s127 MCA 1980</a:t>
            </a:r>
            <a:r>
              <a:rPr lang="en-GB" sz="2000" kern="100" dirty="0">
                <a:effectLst/>
                <a:ea typeface="DengXian" panose="02010600030101010101" pitchFamily="2" charset="-122"/>
                <a:cs typeface="Arial" panose="020B0604020202020204" pitchFamily="34" charset="0"/>
              </a:rPr>
              <a:t> provides that the court may not try an information or a written charge for a summary-only offence unless it was issued within six months of the offence. Indictable and triable either-way offences are not subject to this rule unless the statute creating the offence lays down a time limit of its own. This is one reason why it is very important to identify whether an offence is summary only or either-way.</a:t>
            </a:r>
          </a:p>
          <a:p>
            <a:pPr>
              <a:lnSpc>
                <a:spcPct val="115000"/>
              </a:lnSpc>
              <a:spcAft>
                <a:spcPts val="800"/>
              </a:spcAft>
            </a:pPr>
            <a:r>
              <a:rPr lang="en-GB" sz="2000" b="0" i="0" dirty="0">
                <a:solidFill>
                  <a:srgbClr val="000000"/>
                </a:solidFill>
                <a:effectLst/>
              </a:rPr>
              <a:t>If the information for a summary-only offence was laid outside the statutory six-month period, the Magistrates’ Court cannot hear the case (</a:t>
            </a:r>
            <a:r>
              <a:rPr lang="en-GB" sz="2000" b="1" i="1" dirty="0" err="1">
                <a:solidFill>
                  <a:srgbClr val="000000"/>
                </a:solidFill>
                <a:effectLst/>
              </a:rPr>
              <a:t>Dougall</a:t>
            </a:r>
            <a:r>
              <a:rPr lang="en-GB" sz="2000" b="1" i="1" dirty="0">
                <a:solidFill>
                  <a:srgbClr val="000000"/>
                </a:solidFill>
                <a:effectLst/>
              </a:rPr>
              <a:t> v CPS [2018]</a:t>
            </a:r>
            <a:r>
              <a:rPr lang="en-GB" sz="2000" b="0" i="0" dirty="0">
                <a:solidFill>
                  <a:srgbClr val="000000"/>
                </a:solidFill>
                <a:effectLst/>
              </a:rPr>
              <a:t>).</a:t>
            </a:r>
          </a:p>
          <a:p>
            <a:pPr algn="l" fontAlgn="base" latinLnBrk="0"/>
            <a:r>
              <a:rPr lang="en-GB" sz="2000" b="1" i="0" dirty="0">
                <a:solidFill>
                  <a:srgbClr val="000000"/>
                </a:solidFill>
                <a:effectLst/>
              </a:rPr>
              <a:t>Amending the written charge/information: </a:t>
            </a:r>
            <a:r>
              <a:rPr lang="en-GB" sz="2000" i="0" dirty="0">
                <a:solidFill>
                  <a:srgbClr val="000000"/>
                </a:solidFill>
                <a:effectLst/>
              </a:rPr>
              <a:t>can be done at any stage to correct defects if </a:t>
            </a:r>
            <a:r>
              <a:rPr lang="en-GB" sz="2000" b="0" i="0" dirty="0">
                <a:solidFill>
                  <a:srgbClr val="000000"/>
                </a:solidFill>
                <a:effectLst/>
              </a:rPr>
              <a:t>causes no injustice to the defendant (</a:t>
            </a:r>
            <a:r>
              <a:rPr lang="en-GB" sz="2000" b="1" i="0" dirty="0">
                <a:solidFill>
                  <a:srgbClr val="000000"/>
                </a:solidFill>
                <a:effectLst/>
              </a:rPr>
              <a:t>s123 MCA 1980</a:t>
            </a:r>
            <a:r>
              <a:rPr lang="en-GB" sz="2000" b="0" i="0" dirty="0">
                <a:solidFill>
                  <a:srgbClr val="000000"/>
                </a:solidFill>
                <a:effectLst/>
              </a:rPr>
              <a:t>). </a:t>
            </a:r>
            <a:r>
              <a:rPr lang="en-GB" sz="2000" b="0" i="0" dirty="0" err="1">
                <a:solidFill>
                  <a:srgbClr val="000000"/>
                </a:solidFill>
                <a:effectLst/>
              </a:rPr>
              <a:t>E.g</a:t>
            </a:r>
            <a:r>
              <a:rPr lang="en-GB" sz="2000" b="0" i="0" dirty="0">
                <a:solidFill>
                  <a:srgbClr val="000000"/>
                </a:solidFill>
                <a:effectLst/>
              </a:rPr>
              <a:t> D’s name or a place name  not spelt correctly.</a:t>
            </a:r>
          </a:p>
          <a:p>
            <a:pPr algn="l" fontAlgn="base" latinLnBrk="0"/>
            <a:r>
              <a:rPr lang="en-GB" sz="2000" b="0" i="0" dirty="0">
                <a:solidFill>
                  <a:srgbClr val="000000"/>
                </a:solidFill>
                <a:effectLst/>
              </a:rPr>
              <a:t>For ‘substantial’ variations the court may allow the amendment to be made and allow an adjournment if the variation takes the defence by surprise (</a:t>
            </a:r>
            <a:r>
              <a:rPr lang="en-GB" sz="2000" b="1" i="0" dirty="0">
                <a:solidFill>
                  <a:srgbClr val="000000"/>
                </a:solidFill>
                <a:effectLst/>
              </a:rPr>
              <a:t>s123(2) MCA 1980</a:t>
            </a:r>
            <a:r>
              <a:rPr lang="en-GB" sz="2000" b="0" i="0" dirty="0">
                <a:solidFill>
                  <a:srgbClr val="000000"/>
                </a:solidFill>
                <a:effectLst/>
              </a:rPr>
              <a:t>).</a:t>
            </a:r>
          </a:p>
          <a:p>
            <a:pPr>
              <a:lnSpc>
                <a:spcPct val="115000"/>
              </a:lnSpc>
              <a:spcAft>
                <a:spcPts val="800"/>
              </a:spcAft>
            </a:pP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19406525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4F76D-5783-F27A-BEA6-FA00C423CC88}"/>
              </a:ext>
            </a:extLst>
          </p:cNvPr>
          <p:cNvSpPr>
            <a:spLocks noGrp="1"/>
          </p:cNvSpPr>
          <p:nvPr>
            <p:ph type="title"/>
          </p:nvPr>
        </p:nvSpPr>
        <p:spPr/>
        <p:txBody>
          <a:bodyPr/>
          <a:lstStyle/>
          <a:p>
            <a:r>
              <a:rPr lang="en-GB" dirty="0"/>
              <a:t>Time limits</a:t>
            </a:r>
          </a:p>
        </p:txBody>
      </p:sp>
      <p:sp>
        <p:nvSpPr>
          <p:cNvPr id="3" name="Content Placeholder 2">
            <a:extLst>
              <a:ext uri="{FF2B5EF4-FFF2-40B4-BE49-F238E27FC236}">
                <a16:creationId xmlns:a16="http://schemas.microsoft.com/office/drawing/2014/main" id="{CA209D43-12D8-338E-9728-5A4E881DE1E0}"/>
              </a:ext>
            </a:extLst>
          </p:cNvPr>
          <p:cNvSpPr>
            <a:spLocks noGrp="1"/>
          </p:cNvSpPr>
          <p:nvPr>
            <p:ph idx="1"/>
          </p:nvPr>
        </p:nvSpPr>
        <p:spPr/>
        <p:txBody>
          <a:bodyPr>
            <a:normAutofit lnSpcReduction="10000"/>
          </a:bodyPr>
          <a:lstStyle/>
          <a:p>
            <a:r>
              <a:rPr lang="en-GB" dirty="0"/>
              <a:t>The date of the alleged offence is important. s127 MCA 1980 provides that the court may not try an information or a written charge for a summary-only offence unless it was issued within six months of the offence. However </a:t>
            </a:r>
            <a:r>
              <a:rPr lang="en-GB" dirty="0" err="1"/>
              <a:t>CrPR</a:t>
            </a:r>
            <a:r>
              <a:rPr lang="en-GB" dirty="0"/>
              <a:t> r7.2 makes clear that, where a particular offence has a different statutory time period to the six months period, so that it is not governed by s127 MCA 1980, the prosecutor is required to specify what the period is and why the information is within time. Indictable and either-way offences are not subject to this rule unless the statute creating the offence lays down a time limit of its own. This is one reason why it is very important to identify whether an offence is summary only or either-way.</a:t>
            </a:r>
          </a:p>
          <a:p>
            <a:endParaRPr lang="en-GB" dirty="0"/>
          </a:p>
          <a:p>
            <a:r>
              <a:rPr lang="en-GB" dirty="0"/>
              <a:t>If the information for a summary-only offence was laid outside the statutory period, the Magistrates’ Court cannot hear the case (Dougall v CPS [2018]).</a:t>
            </a:r>
          </a:p>
        </p:txBody>
      </p:sp>
    </p:spTree>
    <p:extLst>
      <p:ext uri="{BB962C8B-B14F-4D97-AF65-F5344CB8AC3E}">
        <p14:creationId xmlns:p14="http://schemas.microsoft.com/office/powerpoint/2010/main" val="13484071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A2BAB-2771-0995-5ACD-C58BB5BF39F1}"/>
              </a:ext>
            </a:extLst>
          </p:cNvPr>
          <p:cNvSpPr>
            <a:spLocks noGrp="1"/>
          </p:cNvSpPr>
          <p:nvPr>
            <p:ph type="title"/>
          </p:nvPr>
        </p:nvSpPr>
        <p:spPr>
          <a:xfrm>
            <a:off x="567863" y="160166"/>
            <a:ext cx="8596668" cy="889462"/>
          </a:xfrm>
        </p:spPr>
        <p:txBody>
          <a:bodyPr/>
          <a:lstStyle/>
          <a:p>
            <a:r>
              <a:rPr lang="en-GB" dirty="0"/>
              <a:t>Failing to answer a summons</a:t>
            </a:r>
          </a:p>
        </p:txBody>
      </p:sp>
      <p:sp>
        <p:nvSpPr>
          <p:cNvPr id="3" name="Content Placeholder 2">
            <a:extLst>
              <a:ext uri="{FF2B5EF4-FFF2-40B4-BE49-F238E27FC236}">
                <a16:creationId xmlns:a16="http://schemas.microsoft.com/office/drawing/2014/main" id="{0FD48086-8DD0-2A83-F9FF-D2F94CC8B35A}"/>
              </a:ext>
            </a:extLst>
          </p:cNvPr>
          <p:cNvSpPr>
            <a:spLocks noGrp="1"/>
          </p:cNvSpPr>
          <p:nvPr>
            <p:ph idx="1"/>
          </p:nvPr>
        </p:nvSpPr>
        <p:spPr>
          <a:xfrm>
            <a:off x="224194" y="813762"/>
            <a:ext cx="9827767" cy="5670750"/>
          </a:xfrm>
        </p:spPr>
        <p:txBody>
          <a:bodyPr>
            <a:normAutofit/>
          </a:bodyPr>
          <a:lstStyle/>
          <a:p>
            <a:pPr algn="l" fontAlgn="base" latinLnBrk="0"/>
            <a:r>
              <a:rPr lang="en-GB" sz="2000" b="1" i="0" dirty="0">
                <a:solidFill>
                  <a:srgbClr val="000000"/>
                </a:solidFill>
                <a:effectLst/>
              </a:rPr>
              <a:t>If accused fails to answer a requisition or summons, court may: </a:t>
            </a:r>
            <a:r>
              <a:rPr lang="en-GB" sz="2000" b="0" i="0" dirty="0">
                <a:solidFill>
                  <a:srgbClr val="000000"/>
                </a:solidFill>
                <a:effectLst/>
              </a:rPr>
              <a:t>adjourn the proceedings (</a:t>
            </a:r>
            <a:r>
              <a:rPr lang="en-GB" sz="2000" b="1" i="0" dirty="0">
                <a:solidFill>
                  <a:srgbClr val="000000"/>
                </a:solidFill>
                <a:effectLst/>
              </a:rPr>
              <a:t>s10 MCA 1980</a:t>
            </a:r>
            <a:r>
              <a:rPr lang="en-GB" sz="2000" b="0" i="0" dirty="0">
                <a:solidFill>
                  <a:srgbClr val="000000"/>
                </a:solidFill>
                <a:effectLst/>
              </a:rPr>
              <a:t>); try the case in their absence unless to do so would be contrary to the interests of justice (</a:t>
            </a:r>
            <a:r>
              <a:rPr lang="en-GB" sz="2000" b="1" i="0" dirty="0">
                <a:solidFill>
                  <a:srgbClr val="000000"/>
                </a:solidFill>
                <a:effectLst/>
              </a:rPr>
              <a:t>s11 MCA 1980</a:t>
            </a:r>
            <a:r>
              <a:rPr lang="en-GB" sz="2000" b="0" i="0" dirty="0">
                <a:solidFill>
                  <a:srgbClr val="000000"/>
                </a:solidFill>
                <a:effectLst/>
              </a:rPr>
              <a:t>); or adjourn and issue a warrant for the arrest of the accused (with or without bail) provided the offence is punishable with imprisonment or disqualification (</a:t>
            </a:r>
            <a:r>
              <a:rPr lang="en-GB" sz="2000" b="1" i="0" dirty="0">
                <a:solidFill>
                  <a:srgbClr val="000000"/>
                </a:solidFill>
                <a:effectLst/>
              </a:rPr>
              <a:t>s13 MCA 1980</a:t>
            </a:r>
            <a:r>
              <a:rPr lang="en-GB" sz="2000" b="0" i="0" dirty="0">
                <a:solidFill>
                  <a:srgbClr val="000000"/>
                </a:solidFill>
                <a:effectLst/>
              </a:rPr>
              <a:t>).</a:t>
            </a:r>
          </a:p>
          <a:p>
            <a:pPr algn="l" fontAlgn="base" latinLnBrk="0"/>
            <a:r>
              <a:rPr lang="en-GB" sz="2000" b="0" i="0" dirty="0">
                <a:solidFill>
                  <a:srgbClr val="000000"/>
                </a:solidFill>
                <a:effectLst/>
              </a:rPr>
              <a:t>If proceeding in absence, a plea of not guilty is entered on the accused’s behalf and the prosecution then calls its evidence. Magistrates must acquit if the prosecution case is inadequate to establish a conviction.</a:t>
            </a:r>
          </a:p>
          <a:p>
            <a:pPr algn="l" fontAlgn="base" latinLnBrk="0"/>
            <a:r>
              <a:rPr lang="en-GB" sz="2000" b="1" i="0" dirty="0">
                <a:solidFill>
                  <a:srgbClr val="000000"/>
                </a:solidFill>
                <a:effectLst/>
              </a:rPr>
              <a:t>If accused is unaware of the issue of the requisition/summons: s142 MCA 1980 </a:t>
            </a:r>
            <a:r>
              <a:rPr lang="en-GB" sz="2000" b="0" i="0" dirty="0">
                <a:solidFill>
                  <a:srgbClr val="000000"/>
                </a:solidFill>
                <a:effectLst/>
              </a:rPr>
              <a:t>gives power to the Magistrates’ Court to re-open a case to rectify a mistake if it </a:t>
            </a:r>
            <a:r>
              <a:rPr lang="en-GB" sz="2000" b="0" i="1" dirty="0">
                <a:solidFill>
                  <a:srgbClr val="000000"/>
                </a:solidFill>
                <a:effectLst/>
              </a:rPr>
              <a:t>appears</a:t>
            </a:r>
            <a:r>
              <a:rPr lang="en-GB" sz="2000" b="0" i="0" dirty="0">
                <a:solidFill>
                  <a:srgbClr val="000000"/>
                </a:solidFill>
                <a:effectLst/>
              </a:rPr>
              <a:t> </a:t>
            </a:r>
            <a:r>
              <a:rPr lang="en-GB" sz="2000" b="0" i="1" dirty="0">
                <a:solidFill>
                  <a:srgbClr val="000000"/>
                </a:solidFill>
                <a:effectLst/>
              </a:rPr>
              <a:t>to the court to be in the interests of justice to do so</a:t>
            </a:r>
            <a:r>
              <a:rPr lang="en-GB" sz="2000" b="0" i="0" dirty="0">
                <a:solidFill>
                  <a:srgbClr val="000000"/>
                </a:solidFill>
                <a:effectLst/>
              </a:rPr>
              <a:t>. This power is frequently used following a conviction in the defendant’s absence.</a:t>
            </a:r>
          </a:p>
          <a:p>
            <a:pPr algn="l" fontAlgn="base" latinLnBrk="0"/>
            <a:r>
              <a:rPr lang="en-GB" sz="2000" b="0" i="0" dirty="0">
                <a:solidFill>
                  <a:srgbClr val="000000"/>
                </a:solidFill>
                <a:effectLst/>
              </a:rPr>
              <a:t>The accused may deliver to the magistrates’ clerk a statutory declaration of their ignorance about the proceedings until after the date of the commencement of the trial of the requisition or proceedings. </a:t>
            </a:r>
          </a:p>
          <a:p>
            <a:endParaRPr lang="en-GB" dirty="0"/>
          </a:p>
        </p:txBody>
      </p:sp>
    </p:spTree>
    <p:extLst>
      <p:ext uri="{BB962C8B-B14F-4D97-AF65-F5344CB8AC3E}">
        <p14:creationId xmlns:p14="http://schemas.microsoft.com/office/powerpoint/2010/main" val="15106174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8021F-8BC5-D1ED-A548-9039A1475472}"/>
              </a:ext>
            </a:extLst>
          </p:cNvPr>
          <p:cNvSpPr>
            <a:spLocks noGrp="1"/>
          </p:cNvSpPr>
          <p:nvPr>
            <p:ph type="title"/>
          </p:nvPr>
        </p:nvSpPr>
        <p:spPr>
          <a:xfrm>
            <a:off x="413317" y="229673"/>
            <a:ext cx="8596668" cy="735791"/>
          </a:xfrm>
        </p:spPr>
        <p:txBody>
          <a:bodyPr/>
          <a:lstStyle/>
          <a:p>
            <a:r>
              <a:rPr lang="en-GB" dirty="0"/>
              <a:t>Single Justice Procedure</a:t>
            </a:r>
          </a:p>
        </p:txBody>
      </p:sp>
      <p:sp>
        <p:nvSpPr>
          <p:cNvPr id="3" name="Content Placeholder 2">
            <a:extLst>
              <a:ext uri="{FF2B5EF4-FFF2-40B4-BE49-F238E27FC236}">
                <a16:creationId xmlns:a16="http://schemas.microsoft.com/office/drawing/2014/main" id="{C29CAAFC-9B2F-A247-40F3-842FC0EB9C1D}"/>
              </a:ext>
            </a:extLst>
          </p:cNvPr>
          <p:cNvSpPr>
            <a:spLocks noGrp="1"/>
          </p:cNvSpPr>
          <p:nvPr>
            <p:ph idx="1"/>
          </p:nvPr>
        </p:nvSpPr>
        <p:spPr>
          <a:xfrm>
            <a:off x="317093" y="1166641"/>
            <a:ext cx="8929937" cy="5266356"/>
          </a:xfrm>
        </p:spPr>
        <p:txBody>
          <a:bodyPr/>
          <a:lstStyle/>
          <a:p>
            <a:r>
              <a:rPr lang="en-GB" sz="2000" b="0" i="0" dirty="0">
                <a:solidFill>
                  <a:srgbClr val="000000"/>
                </a:solidFill>
                <a:effectLst/>
              </a:rPr>
              <a:t>The </a:t>
            </a:r>
            <a:r>
              <a:rPr lang="en-GB" sz="2000" b="1" i="0" dirty="0">
                <a:solidFill>
                  <a:srgbClr val="000000"/>
                </a:solidFill>
                <a:effectLst/>
              </a:rPr>
              <a:t>Criminal Justice and Courts Act 2015</a:t>
            </a:r>
            <a:r>
              <a:rPr lang="en-GB" sz="2000" b="0" i="0" dirty="0">
                <a:solidFill>
                  <a:srgbClr val="000000"/>
                </a:solidFill>
                <a:effectLst/>
              </a:rPr>
              <a:t> introduced the Single Justice Procedure (SJP). Prosecutors may issue SJP notices in relation to non-imprisonable summary only offences. The SJP is set out in </a:t>
            </a:r>
            <a:r>
              <a:rPr lang="en-GB" sz="2000" b="1" i="0" dirty="0">
                <a:solidFill>
                  <a:srgbClr val="000000"/>
                </a:solidFill>
                <a:effectLst/>
              </a:rPr>
              <a:t>s16A MCA 1980</a:t>
            </a:r>
            <a:r>
              <a:rPr lang="en-GB" sz="2000" b="0" i="0" dirty="0">
                <a:solidFill>
                  <a:srgbClr val="000000"/>
                </a:solidFill>
                <a:effectLst/>
              </a:rPr>
              <a:t>.</a:t>
            </a:r>
          </a:p>
          <a:p>
            <a:pPr algn="l" fontAlgn="base"/>
            <a:r>
              <a:rPr lang="en-GB" sz="2000" b="0" i="0" dirty="0">
                <a:solidFill>
                  <a:srgbClr val="000000"/>
                </a:solidFill>
                <a:effectLst/>
              </a:rPr>
              <a:t>Adults who are charged via an SJP notice can enter pleas online or in writing via the system set out on the notice. If a guilty plea is entered, the case can be dealt with ‘on the papers’ by a single magistrate, who can consider the plea and the evidence in the absence of lawyers attending for either party, including any mitigating circumstances, and impose a penalty outside a physical courtroom.</a:t>
            </a:r>
          </a:p>
          <a:p>
            <a:pPr algn="l" fontAlgn="base"/>
            <a:r>
              <a:rPr lang="en-GB" sz="2000" b="0" i="0" dirty="0">
                <a:solidFill>
                  <a:srgbClr val="000000"/>
                </a:solidFill>
                <a:effectLst/>
              </a:rPr>
              <a:t>If the accused pleads not guilty, or requests that the case be dealt with as part of usual Magistrates’ Court procedures, the case will then follow standard Magistrates’ Court processes</a:t>
            </a:r>
          </a:p>
          <a:p>
            <a:endParaRPr lang="en-GB" dirty="0"/>
          </a:p>
        </p:txBody>
      </p:sp>
    </p:spTree>
    <p:extLst>
      <p:ext uri="{BB962C8B-B14F-4D97-AF65-F5344CB8AC3E}">
        <p14:creationId xmlns:p14="http://schemas.microsoft.com/office/powerpoint/2010/main" val="35316964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21A89-2436-FF72-70B8-60FEB24F452E}"/>
              </a:ext>
            </a:extLst>
          </p:cNvPr>
          <p:cNvSpPr>
            <a:spLocks noGrp="1"/>
          </p:cNvSpPr>
          <p:nvPr>
            <p:ph type="title"/>
          </p:nvPr>
        </p:nvSpPr>
        <p:spPr>
          <a:xfrm>
            <a:off x="374475" y="146252"/>
            <a:ext cx="8596668" cy="721554"/>
          </a:xfrm>
        </p:spPr>
        <p:txBody>
          <a:bodyPr/>
          <a:lstStyle/>
          <a:p>
            <a:r>
              <a:rPr lang="en-GB" dirty="0"/>
              <a:t>Pleading not guilty by post or online</a:t>
            </a:r>
          </a:p>
        </p:txBody>
      </p:sp>
      <p:sp>
        <p:nvSpPr>
          <p:cNvPr id="3" name="Content Placeholder 2">
            <a:extLst>
              <a:ext uri="{FF2B5EF4-FFF2-40B4-BE49-F238E27FC236}">
                <a16:creationId xmlns:a16="http://schemas.microsoft.com/office/drawing/2014/main" id="{B63C5CA6-79AA-3E93-F171-3BEB4655BFFC}"/>
              </a:ext>
            </a:extLst>
          </p:cNvPr>
          <p:cNvSpPr>
            <a:spLocks noGrp="1"/>
          </p:cNvSpPr>
          <p:nvPr>
            <p:ph idx="1"/>
          </p:nvPr>
        </p:nvSpPr>
        <p:spPr>
          <a:xfrm>
            <a:off x="374474" y="925857"/>
            <a:ext cx="9967261" cy="5668125"/>
          </a:xfrm>
        </p:spPr>
        <p:txBody>
          <a:bodyPr>
            <a:normAutofit fontScale="92500" lnSpcReduction="20000"/>
          </a:bodyPr>
          <a:lstStyle/>
          <a:p>
            <a:pPr algn="l" fontAlgn="base" latinLnBrk="0"/>
            <a:r>
              <a:rPr lang="en-GB" sz="1900" b="1" i="0" dirty="0">
                <a:solidFill>
                  <a:srgbClr val="000000"/>
                </a:solidFill>
                <a:effectLst/>
              </a:rPr>
              <a:t>s12 MCA 1980</a:t>
            </a:r>
            <a:r>
              <a:rPr lang="en-GB" sz="1900" b="0" i="0" dirty="0">
                <a:solidFill>
                  <a:srgbClr val="000000"/>
                </a:solidFill>
                <a:effectLst/>
              </a:rPr>
              <a:t> allows pleading guilty by post and is available to a defendant aged 16 or over who is summonsed </a:t>
            </a:r>
            <a:r>
              <a:rPr lang="en-GB" sz="1900" dirty="0">
                <a:solidFill>
                  <a:srgbClr val="000000"/>
                </a:solidFill>
              </a:rPr>
              <a:t>t</a:t>
            </a:r>
            <a:r>
              <a:rPr lang="en-GB" sz="1900" b="0" i="0" dirty="0">
                <a:solidFill>
                  <a:srgbClr val="000000"/>
                </a:solidFill>
                <a:effectLst/>
              </a:rPr>
              <a:t>o appear before a MC for a summary offence.</a:t>
            </a:r>
          </a:p>
          <a:p>
            <a:pPr algn="l" fontAlgn="base" latinLnBrk="0"/>
            <a:r>
              <a:rPr lang="en-GB" sz="1900" b="0" i="0" dirty="0">
                <a:solidFill>
                  <a:srgbClr val="000000"/>
                </a:solidFill>
                <a:effectLst/>
              </a:rPr>
              <a:t>If pleaded by post the hearing consists only of proof of service of the summons and the </a:t>
            </a:r>
            <a:r>
              <a:rPr lang="en-GB" sz="1900" b="1" i="0" dirty="0">
                <a:solidFill>
                  <a:srgbClr val="000000"/>
                </a:solidFill>
                <a:effectLst/>
              </a:rPr>
              <a:t>s12</a:t>
            </a:r>
            <a:r>
              <a:rPr lang="en-GB" sz="1900" b="0" i="0" dirty="0">
                <a:solidFill>
                  <a:srgbClr val="000000"/>
                </a:solidFill>
                <a:effectLst/>
              </a:rPr>
              <a:t> documents. The prosecution’s brief statement of facts (and nothing further) is read out by the clerk with the accused’s guilty plea.</a:t>
            </a:r>
          </a:p>
          <a:p>
            <a:pPr algn="l" fontAlgn="base" latinLnBrk="0"/>
            <a:r>
              <a:rPr lang="en-GB" sz="1900" dirty="0">
                <a:solidFill>
                  <a:srgbClr val="000000"/>
                </a:solidFill>
              </a:rPr>
              <a:t>A</a:t>
            </a:r>
            <a:r>
              <a:rPr lang="en-GB" sz="1900" b="0" i="0" dirty="0">
                <a:solidFill>
                  <a:srgbClr val="000000"/>
                </a:solidFill>
                <a:effectLst/>
              </a:rPr>
              <a:t>ccused’s statement of mitigating circumstances is read – then court proceeds to consider sentence after hearing of any previous convictions. </a:t>
            </a:r>
            <a:r>
              <a:rPr lang="en-GB" sz="1900" b="0" i="0" u="sng" dirty="0">
                <a:solidFill>
                  <a:srgbClr val="000000"/>
                </a:solidFill>
                <a:effectLst/>
              </a:rPr>
              <a:t>At any time before sentence the accused is entitled to withdraw their guilty plea. </a:t>
            </a:r>
          </a:p>
          <a:p>
            <a:pPr algn="l" fontAlgn="base" latinLnBrk="0"/>
            <a:r>
              <a:rPr lang="en-GB" sz="1900" b="0" i="0" dirty="0">
                <a:solidFill>
                  <a:srgbClr val="000000"/>
                </a:solidFill>
                <a:effectLst/>
              </a:rPr>
              <a:t>The magistrates have a discretion not to accept a guilty plea under </a:t>
            </a:r>
            <a:r>
              <a:rPr lang="en-GB" sz="1900" b="1" i="0" dirty="0">
                <a:solidFill>
                  <a:srgbClr val="000000"/>
                </a:solidFill>
                <a:effectLst/>
              </a:rPr>
              <a:t>s12 </a:t>
            </a:r>
            <a:r>
              <a:rPr lang="en-GB" sz="1900" b="0" i="0" dirty="0">
                <a:solidFill>
                  <a:srgbClr val="000000"/>
                </a:solidFill>
                <a:effectLst/>
              </a:rPr>
              <a:t>(this might be used where a statement of mitigating factors disclosed matters which could amount to a defence).</a:t>
            </a:r>
          </a:p>
          <a:p>
            <a:pPr algn="l" fontAlgn="base" latinLnBrk="0"/>
            <a:r>
              <a:rPr lang="en-GB" sz="1900" b="1" i="0" dirty="0">
                <a:solidFill>
                  <a:srgbClr val="000000"/>
                </a:solidFill>
                <a:effectLst/>
              </a:rPr>
              <a:t>s11 MCA 1980 </a:t>
            </a:r>
            <a:r>
              <a:rPr lang="en-GB" sz="1900" b="0" i="0" dirty="0">
                <a:solidFill>
                  <a:srgbClr val="000000"/>
                </a:solidFill>
                <a:effectLst/>
              </a:rPr>
              <a:t>prohibits a court, in a case in which the defendant has pleaded guilty by post, from imposing:</a:t>
            </a:r>
          </a:p>
          <a:p>
            <a:pPr lvl="1" fontAlgn="base"/>
            <a:r>
              <a:rPr lang="en-GB" sz="1700" b="0" i="0" dirty="0">
                <a:solidFill>
                  <a:srgbClr val="000000"/>
                </a:solidFill>
                <a:effectLst/>
              </a:rPr>
              <a:t>a custodial sentence; or any sentence which requires the accused’s consent, for example, a community service or probation order; </a:t>
            </a:r>
          </a:p>
          <a:p>
            <a:pPr lvl="1" fontAlgn="base"/>
            <a:r>
              <a:rPr lang="en-GB" sz="1700" b="0" i="0" dirty="0">
                <a:solidFill>
                  <a:srgbClr val="000000"/>
                </a:solidFill>
                <a:effectLst/>
              </a:rPr>
              <a:t>or a conditional discharge which requires explanation; </a:t>
            </a:r>
          </a:p>
          <a:p>
            <a:pPr lvl="1" fontAlgn="base"/>
            <a:r>
              <a:rPr lang="en-GB" sz="1700" b="0" i="0" dirty="0">
                <a:solidFill>
                  <a:srgbClr val="000000"/>
                </a:solidFill>
                <a:effectLst/>
              </a:rPr>
              <a:t>or disqualification from driving (unless the case was adjourned after conviction and notice of the sentencing hearing given).</a:t>
            </a:r>
          </a:p>
          <a:p>
            <a:pPr marL="0" indent="0" algn="l" fontAlgn="base">
              <a:buNone/>
            </a:pPr>
            <a:r>
              <a:rPr lang="en-GB" sz="1900" b="0" i="0" dirty="0">
                <a:solidFill>
                  <a:srgbClr val="000000"/>
                </a:solidFill>
                <a:effectLst/>
              </a:rPr>
              <a:t>It is also possible to enter a not guilty plea (as well as a guilty plea) online, in relation to minor traffic offences.</a:t>
            </a:r>
          </a:p>
          <a:p>
            <a:endParaRPr lang="en-GB" dirty="0"/>
          </a:p>
        </p:txBody>
      </p:sp>
    </p:spTree>
    <p:extLst>
      <p:ext uri="{BB962C8B-B14F-4D97-AF65-F5344CB8AC3E}">
        <p14:creationId xmlns:p14="http://schemas.microsoft.com/office/powerpoint/2010/main" val="287367836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C036F-9EDA-75C7-1254-DC81FBA5F279}"/>
              </a:ext>
            </a:extLst>
          </p:cNvPr>
          <p:cNvSpPr>
            <a:spLocks noGrp="1"/>
          </p:cNvSpPr>
          <p:nvPr>
            <p:ph type="title"/>
          </p:nvPr>
        </p:nvSpPr>
        <p:spPr>
          <a:xfrm>
            <a:off x="357003" y="65037"/>
            <a:ext cx="8596668" cy="648428"/>
          </a:xfrm>
        </p:spPr>
        <p:txBody>
          <a:bodyPr/>
          <a:lstStyle/>
          <a:p>
            <a:r>
              <a:rPr lang="en-GB" dirty="0"/>
              <a:t>The First Hearing</a:t>
            </a:r>
          </a:p>
        </p:txBody>
      </p:sp>
      <p:sp>
        <p:nvSpPr>
          <p:cNvPr id="3" name="Content Placeholder 2">
            <a:extLst>
              <a:ext uri="{FF2B5EF4-FFF2-40B4-BE49-F238E27FC236}">
                <a16:creationId xmlns:a16="http://schemas.microsoft.com/office/drawing/2014/main" id="{8653816C-15D3-D62F-734E-532AA7BADD44}"/>
              </a:ext>
            </a:extLst>
          </p:cNvPr>
          <p:cNvSpPr>
            <a:spLocks noGrp="1"/>
          </p:cNvSpPr>
          <p:nvPr>
            <p:ph idx="1"/>
          </p:nvPr>
        </p:nvSpPr>
        <p:spPr>
          <a:xfrm>
            <a:off x="357004" y="1107583"/>
            <a:ext cx="8909346" cy="5320814"/>
          </a:xfrm>
        </p:spPr>
        <p:txBody>
          <a:bodyPr>
            <a:normAutofit/>
          </a:bodyPr>
          <a:lstStyle/>
          <a:p>
            <a:pPr algn="l" fontAlgn="base" latinLnBrk="0"/>
            <a:r>
              <a:rPr lang="en-GB" sz="2400" b="0" i="0" dirty="0">
                <a:solidFill>
                  <a:srgbClr val="000000"/>
                </a:solidFill>
                <a:effectLst/>
              </a:rPr>
              <a:t>Whatever the offence, the D will make their initial appearance before the Magistrates’ Court.</a:t>
            </a:r>
          </a:p>
          <a:p>
            <a:pPr algn="l" fontAlgn="base" latinLnBrk="0"/>
            <a:r>
              <a:rPr lang="en-GB" sz="2400" b="1" dirty="0">
                <a:solidFill>
                  <a:srgbClr val="000000"/>
                </a:solidFill>
              </a:rPr>
              <a:t>At this hearing the D must provide name, date of birth and address </a:t>
            </a:r>
            <a:r>
              <a:rPr lang="en-GB" sz="2400" b="1" i="0" dirty="0">
                <a:solidFill>
                  <a:srgbClr val="000000"/>
                </a:solidFill>
                <a:effectLst/>
              </a:rPr>
              <a:t> s86A(1)</a:t>
            </a:r>
            <a:r>
              <a:rPr lang="en-GB" sz="2400" b="0" i="0" dirty="0">
                <a:solidFill>
                  <a:srgbClr val="000000"/>
                </a:solidFill>
                <a:effectLst/>
              </a:rPr>
              <a:t> </a:t>
            </a:r>
            <a:r>
              <a:rPr lang="en-GB" sz="2400" b="1" i="0" dirty="0">
                <a:solidFill>
                  <a:srgbClr val="000000"/>
                </a:solidFill>
                <a:effectLst/>
              </a:rPr>
              <a:t>Courts Act 2003</a:t>
            </a:r>
            <a:r>
              <a:rPr lang="en-GB" sz="2400" b="0" i="0" dirty="0">
                <a:solidFill>
                  <a:srgbClr val="000000"/>
                </a:solidFill>
                <a:effectLst/>
              </a:rPr>
              <a:t>  - failing to comply is a summary offence.</a:t>
            </a:r>
          </a:p>
          <a:p>
            <a:pPr algn="l" fontAlgn="base" latinLnBrk="0"/>
            <a:r>
              <a:rPr lang="en-GB" sz="2400" b="0" i="0" dirty="0">
                <a:solidFill>
                  <a:srgbClr val="000000"/>
                </a:solidFill>
                <a:effectLst/>
              </a:rPr>
              <a:t>If D has been denied bail by the police after charge, they will be produced before the Magistrates’ Court within 24 hours.</a:t>
            </a:r>
          </a:p>
          <a:p>
            <a:pPr algn="l" fontAlgn="base" latinLnBrk="0"/>
            <a:r>
              <a:rPr lang="en-GB" sz="2400" b="0" i="0" dirty="0">
                <a:solidFill>
                  <a:srgbClr val="FF0000"/>
                </a:solidFill>
                <a:effectLst/>
              </a:rPr>
              <a:t>Transforming Summary Justice </a:t>
            </a:r>
            <a:r>
              <a:rPr lang="en-GB" sz="2400" b="0" i="0" dirty="0">
                <a:solidFill>
                  <a:srgbClr val="000000"/>
                </a:solidFill>
                <a:effectLst/>
              </a:rPr>
              <a:t>(TSJ) initiative introduced in 2015 aimed to reduce delay in Magistrates’ Court cases, by ensuring that trials proceeded on the first occasion they were listed.</a:t>
            </a:r>
          </a:p>
        </p:txBody>
      </p:sp>
    </p:spTree>
    <p:extLst>
      <p:ext uri="{BB962C8B-B14F-4D97-AF65-F5344CB8AC3E}">
        <p14:creationId xmlns:p14="http://schemas.microsoft.com/office/powerpoint/2010/main" val="34165182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C036F-9EDA-75C7-1254-DC81FBA5F279}"/>
              </a:ext>
            </a:extLst>
          </p:cNvPr>
          <p:cNvSpPr>
            <a:spLocks noGrp="1"/>
          </p:cNvSpPr>
          <p:nvPr>
            <p:ph type="title"/>
          </p:nvPr>
        </p:nvSpPr>
        <p:spPr>
          <a:xfrm>
            <a:off x="357003" y="65037"/>
            <a:ext cx="8596668" cy="648428"/>
          </a:xfrm>
        </p:spPr>
        <p:txBody>
          <a:bodyPr/>
          <a:lstStyle/>
          <a:p>
            <a:r>
              <a:rPr lang="en-GB" dirty="0"/>
              <a:t>The First Hearing</a:t>
            </a:r>
          </a:p>
        </p:txBody>
      </p:sp>
      <p:sp>
        <p:nvSpPr>
          <p:cNvPr id="3" name="Content Placeholder 2">
            <a:extLst>
              <a:ext uri="{FF2B5EF4-FFF2-40B4-BE49-F238E27FC236}">
                <a16:creationId xmlns:a16="http://schemas.microsoft.com/office/drawing/2014/main" id="{8653816C-15D3-D62F-734E-532AA7BADD44}"/>
              </a:ext>
            </a:extLst>
          </p:cNvPr>
          <p:cNvSpPr>
            <a:spLocks noGrp="1"/>
          </p:cNvSpPr>
          <p:nvPr>
            <p:ph idx="1"/>
          </p:nvPr>
        </p:nvSpPr>
        <p:spPr>
          <a:xfrm>
            <a:off x="258605" y="783771"/>
            <a:ext cx="9851311" cy="5784453"/>
          </a:xfrm>
        </p:spPr>
        <p:txBody>
          <a:bodyPr>
            <a:normAutofit lnSpcReduction="10000"/>
          </a:bodyPr>
          <a:lstStyle/>
          <a:p>
            <a:pPr algn="l" fontAlgn="base" latinLnBrk="0"/>
            <a:r>
              <a:rPr lang="en-GB" sz="2400" b="0" i="0" dirty="0">
                <a:solidFill>
                  <a:srgbClr val="000000"/>
                </a:solidFill>
                <a:effectLst/>
              </a:rPr>
              <a:t>Under TSJ, first hearings of cases are listed as either </a:t>
            </a:r>
            <a:r>
              <a:rPr lang="en-GB" sz="2400" b="1" i="0" dirty="0">
                <a:solidFill>
                  <a:srgbClr val="000000"/>
                </a:solidFill>
                <a:effectLst/>
              </a:rPr>
              <a:t>GAP</a:t>
            </a:r>
            <a:r>
              <a:rPr lang="en-GB" sz="2400" b="0" i="0" dirty="0">
                <a:solidFill>
                  <a:srgbClr val="000000"/>
                </a:solidFill>
                <a:effectLst/>
              </a:rPr>
              <a:t> (anticipated guilty pleas) or </a:t>
            </a:r>
            <a:r>
              <a:rPr lang="en-GB" sz="2400" b="1" i="0" dirty="0">
                <a:solidFill>
                  <a:srgbClr val="000000"/>
                </a:solidFill>
                <a:effectLst/>
              </a:rPr>
              <a:t>NGAP</a:t>
            </a:r>
            <a:r>
              <a:rPr lang="en-GB" sz="2400" b="0" i="0" dirty="0">
                <a:solidFill>
                  <a:srgbClr val="000000"/>
                </a:solidFill>
                <a:effectLst/>
              </a:rPr>
              <a:t> (anticipated not guilty pleas).</a:t>
            </a:r>
          </a:p>
          <a:p>
            <a:pPr algn="l" fontAlgn="base" latinLnBrk="0"/>
            <a:r>
              <a:rPr lang="en-GB" sz="2400" b="0" i="0" dirty="0">
                <a:solidFill>
                  <a:srgbClr val="000000"/>
                </a:solidFill>
                <a:effectLst/>
              </a:rPr>
              <a:t>The number of cases listed in each type of court will be optimised to ensure that there is time to properly case manage the cases on the first hearing.</a:t>
            </a:r>
          </a:p>
          <a:p>
            <a:pPr algn="l" fontAlgn="base" latinLnBrk="0"/>
            <a:r>
              <a:rPr lang="en-GB" sz="2400" b="0" i="0" dirty="0">
                <a:solidFill>
                  <a:srgbClr val="000000"/>
                </a:solidFill>
                <a:effectLst/>
              </a:rPr>
              <a:t>Cases likely to be GAP are straightforward summary only or either-way matters where the police expect that a guilty plea will be entered. In such cases, the police will prepare an expedited streamlined file. If it transpires that the defendant does not wish to enter a guilty plea, then the case can be transferred to the NGAP court.</a:t>
            </a:r>
          </a:p>
          <a:p>
            <a:pPr algn="l" fontAlgn="base" latinLnBrk="0"/>
            <a:r>
              <a:rPr lang="en-GB" sz="2400" b="0" i="0" dirty="0">
                <a:solidFill>
                  <a:srgbClr val="000000"/>
                </a:solidFill>
                <a:effectLst/>
              </a:rPr>
              <a:t>If a not guilty plea is entered and a summary trial has been agreed in the case of an either-way offence, the Magistrates’ Court will expect each party to be in possession of sufficient information (including witness availability) to enable the case to be managed and the date to be fixed for a summary trial</a:t>
            </a:r>
            <a:r>
              <a:rPr lang="en-GB" sz="2000" b="0" i="0" dirty="0">
                <a:solidFill>
                  <a:srgbClr val="000000"/>
                </a:solidFill>
                <a:effectLst/>
              </a:rPr>
              <a:t>.</a:t>
            </a:r>
          </a:p>
          <a:p>
            <a:endParaRPr lang="en-GB" dirty="0"/>
          </a:p>
        </p:txBody>
      </p:sp>
    </p:spTree>
    <p:extLst>
      <p:ext uri="{BB962C8B-B14F-4D97-AF65-F5344CB8AC3E}">
        <p14:creationId xmlns:p14="http://schemas.microsoft.com/office/powerpoint/2010/main" val="139416556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C036F-9EDA-75C7-1254-DC81FBA5F279}"/>
              </a:ext>
            </a:extLst>
          </p:cNvPr>
          <p:cNvSpPr>
            <a:spLocks noGrp="1"/>
          </p:cNvSpPr>
          <p:nvPr>
            <p:ph type="title"/>
          </p:nvPr>
        </p:nvSpPr>
        <p:spPr>
          <a:xfrm>
            <a:off x="438540" y="65037"/>
            <a:ext cx="8596668" cy="648428"/>
          </a:xfrm>
        </p:spPr>
        <p:txBody>
          <a:bodyPr/>
          <a:lstStyle/>
          <a:p>
            <a:r>
              <a:rPr lang="en-GB" dirty="0"/>
              <a:t>The First Hearing</a:t>
            </a:r>
          </a:p>
        </p:txBody>
      </p:sp>
      <p:sp>
        <p:nvSpPr>
          <p:cNvPr id="3" name="Content Placeholder 2">
            <a:extLst>
              <a:ext uri="{FF2B5EF4-FFF2-40B4-BE49-F238E27FC236}">
                <a16:creationId xmlns:a16="http://schemas.microsoft.com/office/drawing/2014/main" id="{8653816C-15D3-D62F-734E-532AA7BADD44}"/>
              </a:ext>
            </a:extLst>
          </p:cNvPr>
          <p:cNvSpPr>
            <a:spLocks noGrp="1"/>
          </p:cNvSpPr>
          <p:nvPr>
            <p:ph idx="1"/>
          </p:nvPr>
        </p:nvSpPr>
        <p:spPr>
          <a:xfrm>
            <a:off x="438540" y="995747"/>
            <a:ext cx="9672278" cy="5148788"/>
          </a:xfrm>
        </p:spPr>
        <p:txBody>
          <a:bodyPr>
            <a:normAutofit/>
          </a:bodyPr>
          <a:lstStyle/>
          <a:p>
            <a:pPr algn="l" fontAlgn="base"/>
            <a:r>
              <a:rPr lang="en-GB" sz="2000" b="0" i="0" dirty="0">
                <a:solidFill>
                  <a:srgbClr val="000000"/>
                </a:solidFill>
                <a:effectLst/>
                <a:latin typeface="+mj-lt"/>
              </a:rPr>
              <a:t>Court will normally insist that the D enters or indicates a plea at the first hearing. Court will expect the solicitor to have reviewed the disclosed evidence and advised the client before coming into court.</a:t>
            </a:r>
          </a:p>
          <a:p>
            <a:pPr algn="l" fontAlgn="base"/>
            <a:r>
              <a:rPr lang="en-GB" sz="2000" b="0" i="0" dirty="0">
                <a:solidFill>
                  <a:srgbClr val="000000"/>
                </a:solidFill>
                <a:effectLst/>
                <a:latin typeface="+mj-lt"/>
              </a:rPr>
              <a:t>If, at the first hearing, the defendant enters a guilty plea to either a summary only or an either-way offence, the case will immediately proceed to the sentencing stage. It is therefore entirely possible, for the prosecution of an offence that may be tried summarily to be concluded at the first hearing before the MC. </a:t>
            </a:r>
          </a:p>
          <a:p>
            <a:pPr algn="l" fontAlgn="base"/>
            <a:r>
              <a:rPr lang="en-GB" sz="2000" b="0" i="0" dirty="0">
                <a:solidFill>
                  <a:srgbClr val="000000"/>
                </a:solidFill>
                <a:effectLst/>
                <a:latin typeface="+mj-lt"/>
              </a:rPr>
              <a:t>If the offence is either way and the M</a:t>
            </a:r>
            <a:r>
              <a:rPr lang="en-GB" sz="2000" dirty="0">
                <a:solidFill>
                  <a:srgbClr val="000000"/>
                </a:solidFill>
                <a:latin typeface="+mj-lt"/>
              </a:rPr>
              <a:t>C</a:t>
            </a:r>
            <a:r>
              <a:rPr lang="en-GB" sz="2000" b="0" i="0" dirty="0">
                <a:solidFill>
                  <a:srgbClr val="000000"/>
                </a:solidFill>
                <a:effectLst/>
                <a:latin typeface="+mj-lt"/>
              </a:rPr>
              <a:t> powers of sentence are not considered to be sufficient then the magistrates can commit a defendant to the Crown Court for sentence under </a:t>
            </a:r>
            <a:r>
              <a:rPr lang="en-GB" sz="2000" b="1" i="0" dirty="0">
                <a:solidFill>
                  <a:srgbClr val="000000"/>
                </a:solidFill>
                <a:effectLst/>
                <a:latin typeface="+mj-lt"/>
              </a:rPr>
              <a:t>ss14–20 and s24 Sentencing Act 2020</a:t>
            </a:r>
            <a:r>
              <a:rPr lang="en-GB" sz="2000" b="0" i="0" dirty="0">
                <a:solidFill>
                  <a:srgbClr val="000000"/>
                </a:solidFill>
                <a:effectLst/>
                <a:latin typeface="+mj-lt"/>
              </a:rPr>
              <a:t>. </a:t>
            </a:r>
          </a:p>
          <a:p>
            <a:pPr algn="l" fontAlgn="base"/>
            <a:r>
              <a:rPr lang="en-GB" sz="2000" b="0" i="0" dirty="0">
                <a:solidFill>
                  <a:srgbClr val="000000"/>
                </a:solidFill>
                <a:effectLst/>
                <a:latin typeface="+mj-lt"/>
              </a:rPr>
              <a:t>Magistrates have </a:t>
            </a:r>
            <a:r>
              <a:rPr lang="en-GB" sz="2000" b="1" i="0" dirty="0">
                <a:solidFill>
                  <a:srgbClr val="000000"/>
                </a:solidFill>
                <a:effectLst/>
                <a:latin typeface="+mj-lt"/>
              </a:rPr>
              <a:t>max sentencing powers of six months imprisonment </a:t>
            </a:r>
            <a:r>
              <a:rPr lang="en-GB" sz="2000" b="0" i="0" dirty="0">
                <a:solidFill>
                  <a:srgbClr val="000000"/>
                </a:solidFill>
                <a:effectLst/>
                <a:latin typeface="+mj-lt"/>
              </a:rPr>
              <a:t>for summary only offences, and up to 12 months imprisonment in relation to two or more either-way offences.</a:t>
            </a:r>
          </a:p>
          <a:p>
            <a:pPr marL="0" indent="0">
              <a:buNone/>
            </a:pPr>
            <a:endParaRPr lang="en-GB" dirty="0"/>
          </a:p>
        </p:txBody>
      </p:sp>
    </p:spTree>
    <p:extLst>
      <p:ext uri="{BB962C8B-B14F-4D97-AF65-F5344CB8AC3E}">
        <p14:creationId xmlns:p14="http://schemas.microsoft.com/office/powerpoint/2010/main" val="8122754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6355E-898A-6372-84CB-FCD86C8BBB64}"/>
              </a:ext>
            </a:extLst>
          </p:cNvPr>
          <p:cNvSpPr>
            <a:spLocks noGrp="1"/>
          </p:cNvSpPr>
          <p:nvPr>
            <p:ph type="title"/>
          </p:nvPr>
        </p:nvSpPr>
        <p:spPr>
          <a:xfrm>
            <a:off x="450190" y="213554"/>
            <a:ext cx="8596668" cy="660076"/>
          </a:xfrm>
        </p:spPr>
        <p:txBody>
          <a:bodyPr/>
          <a:lstStyle/>
          <a:p>
            <a:r>
              <a:rPr lang="en-GB" dirty="0"/>
              <a:t>Serving evidence</a:t>
            </a:r>
          </a:p>
        </p:txBody>
      </p:sp>
      <p:sp>
        <p:nvSpPr>
          <p:cNvPr id="3" name="Content Placeholder 2">
            <a:extLst>
              <a:ext uri="{FF2B5EF4-FFF2-40B4-BE49-F238E27FC236}">
                <a16:creationId xmlns:a16="http://schemas.microsoft.com/office/drawing/2014/main" id="{83056F50-2CC0-0086-1E90-78B301496502}"/>
              </a:ext>
            </a:extLst>
          </p:cNvPr>
          <p:cNvSpPr>
            <a:spLocks noGrp="1"/>
          </p:cNvSpPr>
          <p:nvPr>
            <p:ph idx="1"/>
          </p:nvPr>
        </p:nvSpPr>
        <p:spPr>
          <a:xfrm>
            <a:off x="409419" y="873630"/>
            <a:ext cx="9322825" cy="5247608"/>
          </a:xfrm>
        </p:spPr>
        <p:txBody>
          <a:bodyPr>
            <a:normAutofit/>
          </a:bodyPr>
          <a:lstStyle/>
          <a:p>
            <a:r>
              <a:rPr lang="en-GB" sz="2000" dirty="0"/>
              <a:t>Initial Details of the Prosecution Case (IDPC) –should be served on the Defence in time to prepare the case for the first hearing and in any event no later than the beginning of the day of the first hearing</a:t>
            </a:r>
          </a:p>
          <a:p>
            <a:r>
              <a:rPr lang="en-GB" sz="2000" dirty="0"/>
              <a:t>IDPC should include summary of the circumstances of the offence and the D’s criminal record; what D said at interview; witness statements or exhibits and other evidence relevant to plea, allocation or sentence </a:t>
            </a:r>
          </a:p>
          <a:p>
            <a:r>
              <a:rPr lang="en-GB" sz="2000" dirty="0"/>
              <a:t>Evidence can be given in court by way of written statement under s 9 Criminal Justice Act 1967. </a:t>
            </a:r>
            <a:r>
              <a:rPr lang="en-GB" sz="2000" dirty="0" err="1"/>
              <a:t>e.g</a:t>
            </a:r>
            <a:r>
              <a:rPr lang="en-GB" sz="2000" dirty="0"/>
              <a:t> police officers involved in the process of detention unless key i.e. conducted the interview.</a:t>
            </a:r>
          </a:p>
          <a:p>
            <a:r>
              <a:rPr lang="en-GB" sz="2000" dirty="0"/>
              <a:t>Admitting a s 9 statement can save time, costs and spare witnesses from having to appear</a:t>
            </a:r>
          </a:p>
          <a:p>
            <a:r>
              <a:rPr lang="en-GB" sz="2000" dirty="0"/>
              <a:t>A s 9 statement must be signed by the witness, contain declaration of truthfulness, be agreed by the parties and properly served.</a:t>
            </a:r>
          </a:p>
          <a:p>
            <a:r>
              <a:rPr lang="en-GB" sz="2000" dirty="0"/>
              <a:t>If any aspects are not agreed these can be struck through and/or bracketed</a:t>
            </a:r>
          </a:p>
        </p:txBody>
      </p:sp>
    </p:spTree>
    <p:extLst>
      <p:ext uri="{BB962C8B-B14F-4D97-AF65-F5344CB8AC3E}">
        <p14:creationId xmlns:p14="http://schemas.microsoft.com/office/powerpoint/2010/main" val="13576387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8DF0E-38F4-4538-8937-4A8A3C96D471}"/>
              </a:ext>
            </a:extLst>
          </p:cNvPr>
          <p:cNvSpPr>
            <a:spLocks noGrp="1"/>
          </p:cNvSpPr>
          <p:nvPr>
            <p:ph type="title"/>
          </p:nvPr>
        </p:nvSpPr>
        <p:spPr>
          <a:xfrm>
            <a:off x="302083" y="91845"/>
            <a:ext cx="8596668" cy="616494"/>
          </a:xfrm>
        </p:spPr>
        <p:txBody>
          <a:bodyPr>
            <a:normAutofit fontScale="90000"/>
          </a:bodyPr>
          <a:lstStyle/>
          <a:p>
            <a:r>
              <a:rPr lang="en-GB" dirty="0"/>
              <a:t>Disclosure of unused material</a:t>
            </a:r>
          </a:p>
        </p:txBody>
      </p:sp>
      <p:sp>
        <p:nvSpPr>
          <p:cNvPr id="3" name="Content Placeholder 2">
            <a:extLst>
              <a:ext uri="{FF2B5EF4-FFF2-40B4-BE49-F238E27FC236}">
                <a16:creationId xmlns:a16="http://schemas.microsoft.com/office/drawing/2014/main" id="{EA7C4D7F-7BAC-35A7-ADBF-3EB144B51155}"/>
              </a:ext>
            </a:extLst>
          </p:cNvPr>
          <p:cNvSpPr>
            <a:spLocks noGrp="1"/>
          </p:cNvSpPr>
          <p:nvPr>
            <p:ph idx="1"/>
          </p:nvPr>
        </p:nvSpPr>
        <p:spPr>
          <a:xfrm>
            <a:off x="302083" y="805313"/>
            <a:ext cx="9311996" cy="5833745"/>
          </a:xfrm>
        </p:spPr>
        <p:txBody>
          <a:bodyPr>
            <a:normAutofit/>
          </a:bodyPr>
          <a:lstStyle/>
          <a:p>
            <a:pPr>
              <a:lnSpc>
                <a:spcPct val="115000"/>
              </a:lnSpc>
              <a:spcAft>
                <a:spcPts val="800"/>
              </a:spcAft>
            </a:pPr>
            <a:r>
              <a:rPr lang="en-GB" sz="1800" kern="100" dirty="0">
                <a:effectLst/>
                <a:ea typeface="DengXian" panose="02010600030101010101" pitchFamily="2" charset="-122"/>
                <a:cs typeface="Arial" panose="020B0604020202020204" pitchFamily="34" charset="0"/>
              </a:rPr>
              <a:t>If there is evidence that Prosecution does not  wish to rely on </a:t>
            </a:r>
            <a:r>
              <a:rPr lang="en-GB" kern="100" dirty="0">
                <a:ea typeface="DengXian" panose="02010600030101010101" pitchFamily="2" charset="-122"/>
                <a:cs typeface="Arial" panose="020B0604020202020204" pitchFamily="34" charset="0"/>
              </a:rPr>
              <a:t>that</a:t>
            </a:r>
            <a:r>
              <a:rPr lang="en-GB" sz="1800" kern="100" dirty="0">
                <a:effectLst/>
                <a:ea typeface="DengXian" panose="02010600030101010101" pitchFamily="2" charset="-122"/>
                <a:cs typeface="Arial" panose="020B0604020202020204" pitchFamily="34" charset="0"/>
              </a:rPr>
              <a:t> material becomes ‘unused’. </a:t>
            </a:r>
          </a:p>
          <a:p>
            <a:pPr>
              <a:lnSpc>
                <a:spcPct val="115000"/>
              </a:lnSpc>
              <a:spcAft>
                <a:spcPts val="800"/>
              </a:spcAft>
            </a:pPr>
            <a:r>
              <a:rPr lang="en-GB" sz="1800" b="1" u="sng" kern="100" dirty="0">
                <a:effectLst/>
                <a:ea typeface="DengXian" panose="02010600030101010101" pitchFamily="2" charset="-122"/>
                <a:cs typeface="Arial" panose="020B0604020202020204" pitchFamily="34" charset="0"/>
              </a:rPr>
              <a:t>Streamline Disclosure Certificate (SDC):</a:t>
            </a:r>
            <a:r>
              <a:rPr lang="en-GB" sz="1800" kern="100" dirty="0">
                <a:effectLst/>
                <a:ea typeface="DengXian" panose="02010600030101010101" pitchFamily="2" charset="-122"/>
                <a:cs typeface="Arial" panose="020B0604020202020204" pitchFamily="34" charset="0"/>
              </a:rPr>
              <a:t> served with the IDPC in time for the first hearing of the case. The notices are not served when a guilty plea is anticipated at the first hearing. Two SDC forms are used:</a:t>
            </a:r>
          </a:p>
          <a:p>
            <a:pPr>
              <a:lnSpc>
                <a:spcPct val="115000"/>
              </a:lnSpc>
              <a:spcAft>
                <a:spcPts val="800"/>
              </a:spcAft>
            </a:pPr>
            <a:r>
              <a:rPr lang="en-GB" sz="1800" kern="100" dirty="0">
                <a:effectLst/>
                <a:ea typeface="DengXian" panose="02010600030101010101" pitchFamily="2" charset="-122"/>
                <a:cs typeface="Arial" panose="020B0604020202020204" pitchFamily="34" charset="0"/>
              </a:rPr>
              <a:t>The SDC – No Items to Disclose is used where the police and/or prosecution believe that there is no unused material that meets the disclosure test.</a:t>
            </a:r>
          </a:p>
          <a:p>
            <a:pPr>
              <a:lnSpc>
                <a:spcPct val="115000"/>
              </a:lnSpc>
              <a:spcAft>
                <a:spcPts val="800"/>
              </a:spcAft>
            </a:pPr>
            <a:r>
              <a:rPr lang="en-GB" sz="1800" kern="100" dirty="0">
                <a:effectLst/>
                <a:ea typeface="DengXian" panose="02010600030101010101" pitchFamily="2" charset="-122"/>
                <a:cs typeface="Arial" panose="020B0604020202020204" pitchFamily="34" charset="0"/>
              </a:rPr>
              <a:t>The SDC – Items to Disclose is for use where the police and/or prosecution believe that there is material which meets the disclosure test. If the SDC – Items to Disclose is used, the prosecution will serve copies of any material that meets the disclosure test along with the SDC.</a:t>
            </a:r>
          </a:p>
          <a:p>
            <a:pPr>
              <a:lnSpc>
                <a:spcPct val="115000"/>
              </a:lnSpc>
              <a:spcAft>
                <a:spcPts val="800"/>
              </a:spcAft>
            </a:pPr>
            <a:r>
              <a:rPr lang="en-GB" sz="1800" kern="100" dirty="0">
                <a:effectLst/>
                <a:ea typeface="DengXian" panose="02010600030101010101" pitchFamily="2" charset="-122"/>
                <a:cs typeface="Arial" panose="020B0604020202020204" pitchFamily="34" charset="0"/>
              </a:rPr>
              <a:t>As the case develops, if it becomes clear that further unused material should have been disclosed, then an amended SDC can be given to the prosecutor, and further unused material served on the defence.</a:t>
            </a:r>
          </a:p>
          <a:p>
            <a:endParaRPr lang="en-GB" dirty="0"/>
          </a:p>
        </p:txBody>
      </p:sp>
    </p:spTree>
    <p:extLst>
      <p:ext uri="{BB962C8B-B14F-4D97-AF65-F5344CB8AC3E}">
        <p14:creationId xmlns:p14="http://schemas.microsoft.com/office/powerpoint/2010/main" val="140376195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94B3A49-D510-FE46-874C-8628165AEE00}"/>
              </a:ext>
            </a:extLst>
          </p:cNvPr>
          <p:cNvSpPr>
            <a:spLocks noGrp="1"/>
          </p:cNvSpPr>
          <p:nvPr>
            <p:ph type="title"/>
          </p:nvPr>
        </p:nvSpPr>
        <p:spPr>
          <a:xfrm>
            <a:off x="643467" y="816638"/>
            <a:ext cx="3367359" cy="5224724"/>
          </a:xfrm>
        </p:spPr>
        <p:txBody>
          <a:bodyPr anchor="ctr">
            <a:normAutofit/>
          </a:bodyPr>
          <a:lstStyle/>
          <a:p>
            <a:r>
              <a:rPr lang="en-GB" dirty="0"/>
              <a:t>Digital evidence – disclosure issues</a:t>
            </a:r>
            <a:br>
              <a:rPr lang="en-GB" dirty="0"/>
            </a:br>
            <a:endParaRPr lang="en-GB" dirty="0"/>
          </a:p>
        </p:txBody>
      </p:sp>
      <p:sp>
        <p:nvSpPr>
          <p:cNvPr id="3" name="Content Placeholder 2">
            <a:extLst>
              <a:ext uri="{FF2B5EF4-FFF2-40B4-BE49-F238E27FC236}">
                <a16:creationId xmlns:a16="http://schemas.microsoft.com/office/drawing/2014/main" id="{C56CADC0-5C5B-9CE8-6DD6-B8D712D3D3DC}"/>
              </a:ext>
            </a:extLst>
          </p:cNvPr>
          <p:cNvSpPr>
            <a:spLocks noGrp="1"/>
          </p:cNvSpPr>
          <p:nvPr>
            <p:ph idx="1"/>
          </p:nvPr>
        </p:nvSpPr>
        <p:spPr>
          <a:xfrm>
            <a:off x="4472784" y="0"/>
            <a:ext cx="4590534" cy="6683188"/>
          </a:xfrm>
        </p:spPr>
        <p:txBody>
          <a:bodyPr anchor="ctr">
            <a:normAutofit lnSpcReduction="10000"/>
          </a:bodyPr>
          <a:lstStyle/>
          <a:p>
            <a:pPr>
              <a:lnSpc>
                <a:spcPct val="90000"/>
              </a:lnSpc>
            </a:pPr>
            <a:r>
              <a:rPr lang="en-GB" sz="1200" dirty="0"/>
              <a:t>The criminal justice system has been confronted with particular problems with regard to digital evidence because of both its scale and intrusiveness.</a:t>
            </a:r>
          </a:p>
          <a:p>
            <a:pPr>
              <a:lnSpc>
                <a:spcPct val="90000"/>
              </a:lnSpc>
            </a:pPr>
            <a:endParaRPr lang="en-GB" sz="1200" dirty="0"/>
          </a:p>
          <a:p>
            <a:pPr>
              <a:lnSpc>
                <a:spcPct val="90000"/>
              </a:lnSpc>
            </a:pPr>
            <a:r>
              <a:rPr lang="en-GB" sz="1200" dirty="0"/>
              <a:t>From the perspective of scale, the ordinary use of smartphones, tablets and laptops can generate literally tens of thousands of social media messages. Investigating officers can be confronted with the unenviable task of having to sift through thousands of messages. This can lead to extensive delays and there is considerable ongoing work to try to use artificial intelligence to sift through messages and aid the search of electronic data.</a:t>
            </a:r>
          </a:p>
          <a:p>
            <a:pPr>
              <a:lnSpc>
                <a:spcPct val="90000"/>
              </a:lnSpc>
            </a:pPr>
            <a:endParaRPr lang="en-GB" sz="1200" dirty="0"/>
          </a:p>
          <a:p>
            <a:pPr>
              <a:lnSpc>
                <a:spcPct val="90000"/>
              </a:lnSpc>
            </a:pPr>
            <a:r>
              <a:rPr lang="en-GB" sz="1200" dirty="0"/>
              <a:t>The second issue is not being unduly invasive in searching a potential victim’s personal record, as it has been said that this can feel like a second act of abuse to those who have been sexually assaulted.</a:t>
            </a:r>
          </a:p>
          <a:p>
            <a:pPr>
              <a:lnSpc>
                <a:spcPct val="90000"/>
              </a:lnSpc>
            </a:pPr>
            <a:endParaRPr lang="en-GB" sz="1200" dirty="0"/>
          </a:p>
          <a:p>
            <a:pPr>
              <a:lnSpc>
                <a:spcPct val="90000"/>
              </a:lnSpc>
            </a:pPr>
            <a:r>
              <a:rPr lang="en-GB" sz="1200" dirty="0"/>
              <a:t>On the other hand, there can be a real danger for those accused of sexual offences of being denied legitimate material which may undermine the allegations.</a:t>
            </a:r>
          </a:p>
          <a:p>
            <a:pPr>
              <a:lnSpc>
                <a:spcPct val="90000"/>
              </a:lnSpc>
            </a:pPr>
            <a:endParaRPr lang="en-GB" sz="1200" dirty="0"/>
          </a:p>
          <a:p>
            <a:pPr>
              <a:lnSpc>
                <a:spcPct val="90000"/>
              </a:lnSpc>
            </a:pPr>
            <a:r>
              <a:rPr lang="en-GB" sz="1200" dirty="0"/>
              <a:t>There is a fundamental tension, therefore, between protecting complainants from invasive examination of every aspect of their personal life and ensuring that relevant material is disclosed to a defendant.</a:t>
            </a:r>
          </a:p>
          <a:p>
            <a:pPr>
              <a:lnSpc>
                <a:spcPct val="90000"/>
              </a:lnSpc>
            </a:pPr>
            <a:endParaRPr lang="en-GB" sz="1200" dirty="0"/>
          </a:p>
          <a:p>
            <a:pPr>
              <a:lnSpc>
                <a:spcPct val="90000"/>
              </a:lnSpc>
            </a:pPr>
            <a:r>
              <a:rPr lang="en-GB" sz="1200" dirty="0"/>
              <a:t>The current position is that there is no general rule that in every single case of sexual abuse the complainant’s phone should be examined. There is a duty to explore reasonable lines of enquiry but whether that will include looking at phones depends on the facts of the case. It is a fact-specific exercise </a:t>
            </a:r>
            <a:r>
              <a:rPr lang="en-GB" sz="1200" b="1" dirty="0"/>
              <a:t>(R v Bater-James and another [2021]).</a:t>
            </a:r>
          </a:p>
        </p:txBody>
      </p:sp>
    </p:spTree>
    <p:extLst>
      <p:ext uri="{BB962C8B-B14F-4D97-AF65-F5344CB8AC3E}">
        <p14:creationId xmlns:p14="http://schemas.microsoft.com/office/powerpoint/2010/main" val="163170406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AFD16-FD75-7D5B-79CA-8FF611BA00FA}"/>
              </a:ext>
            </a:extLst>
          </p:cNvPr>
          <p:cNvSpPr>
            <a:spLocks noGrp="1"/>
          </p:cNvSpPr>
          <p:nvPr>
            <p:ph type="title"/>
          </p:nvPr>
        </p:nvSpPr>
        <p:spPr/>
        <p:txBody>
          <a:bodyPr/>
          <a:lstStyle/>
          <a:p>
            <a:r>
              <a:rPr lang="en-GB" dirty="0"/>
              <a:t>Common Platform</a:t>
            </a:r>
          </a:p>
        </p:txBody>
      </p:sp>
      <p:sp>
        <p:nvSpPr>
          <p:cNvPr id="3" name="Content Placeholder 2">
            <a:extLst>
              <a:ext uri="{FF2B5EF4-FFF2-40B4-BE49-F238E27FC236}">
                <a16:creationId xmlns:a16="http://schemas.microsoft.com/office/drawing/2014/main" id="{F039CCED-8498-16D7-2C8E-77F6EEF80F75}"/>
              </a:ext>
            </a:extLst>
          </p:cNvPr>
          <p:cNvSpPr>
            <a:spLocks noGrp="1"/>
          </p:cNvSpPr>
          <p:nvPr>
            <p:ph idx="1"/>
          </p:nvPr>
        </p:nvSpPr>
        <p:spPr/>
        <p:txBody>
          <a:bodyPr>
            <a:normAutofit fontScale="85000" lnSpcReduction="20000"/>
          </a:bodyPr>
          <a:lstStyle/>
          <a:p>
            <a:r>
              <a:rPr lang="en-GB" dirty="0"/>
              <a:t>A relatively recent development is the establishment and launch of the Common Platform; see https://www.gov.uk/guidance/hmcts-common-platform-view-or-manage-a-case.</a:t>
            </a:r>
          </a:p>
          <a:p>
            <a:r>
              <a:rPr lang="en-GB" dirty="0"/>
              <a:t>This is a system which allows all participants to share information. It is from here that, using case details including a URN (Reference Number), you will be able to interact and, for example, download your IDPC. A number of areas of the country have now gone live with the Common Platform, although there have been some teething difficulties.</a:t>
            </a:r>
          </a:p>
          <a:p>
            <a:r>
              <a:rPr lang="en-GB" dirty="0"/>
              <a:t>You may find at the moment that in some cases you will still need to request the IDPC in another way or ask the prosecutor to email it to you.</a:t>
            </a:r>
          </a:p>
          <a:p>
            <a:r>
              <a:rPr lang="en-GB" dirty="0"/>
              <a:t>Using the Common Platform, you will:</a:t>
            </a:r>
          </a:p>
          <a:p>
            <a:r>
              <a:rPr lang="en-GB" dirty="0"/>
              <a:t>register for a case;</a:t>
            </a:r>
          </a:p>
          <a:p>
            <a:r>
              <a:rPr lang="en-GB" dirty="0"/>
              <a:t>obtain the IDPC;</a:t>
            </a:r>
          </a:p>
          <a:p>
            <a:r>
              <a:rPr lang="en-GB" dirty="0"/>
              <a:t>complete a Preparation for Effective Trial Form (PET);</a:t>
            </a:r>
          </a:p>
          <a:p>
            <a:r>
              <a:rPr lang="en-GB" dirty="0"/>
              <a:t>comply with Better Case Management Initiative requirements for a Crown Court sending;</a:t>
            </a:r>
          </a:p>
          <a:p>
            <a:r>
              <a:rPr lang="en-GB" dirty="0"/>
              <a:t>check into a case (acts as proof of your attendance to enable you to get paid).</a:t>
            </a:r>
          </a:p>
        </p:txBody>
      </p:sp>
    </p:spTree>
    <p:extLst>
      <p:ext uri="{BB962C8B-B14F-4D97-AF65-F5344CB8AC3E}">
        <p14:creationId xmlns:p14="http://schemas.microsoft.com/office/powerpoint/2010/main" val="28806424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AA3EC-698A-02D3-C797-D7F4165382AC}"/>
              </a:ext>
            </a:extLst>
          </p:cNvPr>
          <p:cNvSpPr>
            <a:spLocks noGrp="1"/>
          </p:cNvSpPr>
          <p:nvPr>
            <p:ph type="title"/>
          </p:nvPr>
        </p:nvSpPr>
        <p:spPr>
          <a:xfrm>
            <a:off x="369226" y="74204"/>
            <a:ext cx="8596668" cy="700012"/>
          </a:xfrm>
        </p:spPr>
        <p:txBody>
          <a:bodyPr/>
          <a:lstStyle/>
          <a:p>
            <a:r>
              <a:rPr lang="en-GB" dirty="0"/>
              <a:t>The Plea before Venue (PBV)</a:t>
            </a:r>
          </a:p>
        </p:txBody>
      </p:sp>
      <p:sp>
        <p:nvSpPr>
          <p:cNvPr id="3" name="Content Placeholder 2">
            <a:extLst>
              <a:ext uri="{FF2B5EF4-FFF2-40B4-BE49-F238E27FC236}">
                <a16:creationId xmlns:a16="http://schemas.microsoft.com/office/drawing/2014/main" id="{401934E8-B3A0-39AC-89C3-86D2E370281C}"/>
              </a:ext>
            </a:extLst>
          </p:cNvPr>
          <p:cNvSpPr>
            <a:spLocks noGrp="1"/>
          </p:cNvSpPr>
          <p:nvPr>
            <p:ph idx="1"/>
          </p:nvPr>
        </p:nvSpPr>
        <p:spPr>
          <a:xfrm>
            <a:off x="258482" y="889928"/>
            <a:ext cx="9542341" cy="5543862"/>
          </a:xfrm>
        </p:spPr>
        <p:txBody>
          <a:bodyPr>
            <a:normAutofit lnSpcReduction="10000"/>
          </a:bodyPr>
          <a:lstStyle/>
          <a:p>
            <a:pPr>
              <a:lnSpc>
                <a:spcPct val="115000"/>
              </a:lnSpc>
              <a:spcAft>
                <a:spcPts val="800"/>
              </a:spcAft>
            </a:pPr>
            <a:r>
              <a:rPr lang="en-GB" sz="2000" kern="100" dirty="0">
                <a:effectLst/>
                <a:ea typeface="DengXian" panose="02010600030101010101" pitchFamily="2" charset="-122"/>
                <a:cs typeface="Arial" panose="020B0604020202020204" pitchFamily="34" charset="0"/>
              </a:rPr>
              <a:t>D charged with a summary only offence:  court will take a plea from the defendant. If the plea is guilty, the Magistrates’ Court will proceed to consider sentence. If the pela is not guilty, the magistrates will conduct a case management hearing and fix a date for trial.</a:t>
            </a:r>
          </a:p>
          <a:p>
            <a:pPr>
              <a:lnSpc>
                <a:spcPct val="115000"/>
              </a:lnSpc>
              <a:spcAft>
                <a:spcPts val="800"/>
              </a:spcAft>
            </a:pPr>
            <a:r>
              <a:rPr lang="en-GB" sz="2000" kern="100" dirty="0">
                <a:effectLst/>
                <a:ea typeface="DengXian" panose="02010600030101010101" pitchFamily="2" charset="-122"/>
                <a:cs typeface="Arial" panose="020B0604020202020204" pitchFamily="34" charset="0"/>
              </a:rPr>
              <a:t>D charged with an either-way offence:  subject to the plea before venue procedure, which precedes an allocation hearing </a:t>
            </a:r>
            <a:r>
              <a:rPr lang="en-GB" sz="2000" b="1" kern="100" dirty="0">
                <a:effectLst/>
                <a:ea typeface="DengXian" panose="02010600030101010101" pitchFamily="2" charset="-122"/>
                <a:cs typeface="Arial" panose="020B0604020202020204" pitchFamily="34" charset="0"/>
              </a:rPr>
              <a:t>(s17A MCA 1980)</a:t>
            </a:r>
            <a:r>
              <a:rPr lang="en-GB" sz="2000" kern="100" dirty="0">
                <a:effectLst/>
                <a:ea typeface="DengXian" panose="02010600030101010101" pitchFamily="2" charset="-122"/>
                <a:cs typeface="Arial" panose="020B0604020202020204" pitchFamily="34" charset="0"/>
              </a:rPr>
              <a:t>. The procedure provides the defendant with an opportunity to indicate how they intend to plead to the either-way offence. The defendant is not expected to indicate their plea unless they have been served with sufficient IDPC and have had sufficient time to consider it.</a:t>
            </a:r>
          </a:p>
          <a:p>
            <a:pPr>
              <a:lnSpc>
                <a:spcPct val="115000"/>
              </a:lnSpc>
              <a:spcAft>
                <a:spcPts val="800"/>
              </a:spcAft>
            </a:pPr>
            <a:r>
              <a:rPr lang="en-GB" sz="2000" kern="100" dirty="0">
                <a:effectLst/>
                <a:ea typeface="DengXian" panose="02010600030101010101" pitchFamily="2" charset="-122"/>
                <a:cs typeface="Arial" panose="020B0604020202020204" pitchFamily="34" charset="0"/>
              </a:rPr>
              <a:t>There is some pressure on the defendant to enter a guilty plea at the PBV hearing, which comes from the availability of a generous sentencing discount for entering a guilty plea early in the proceedings. The decision to plead guilty will often be taken on the advice of a defence solicitor who will have reviewed the available evidence against their client.</a:t>
            </a:r>
          </a:p>
          <a:p>
            <a:endParaRPr lang="en-GB" dirty="0"/>
          </a:p>
        </p:txBody>
      </p:sp>
    </p:spTree>
    <p:extLst>
      <p:ext uri="{BB962C8B-B14F-4D97-AF65-F5344CB8AC3E}">
        <p14:creationId xmlns:p14="http://schemas.microsoft.com/office/powerpoint/2010/main" val="10067487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AA3EC-698A-02D3-C797-D7F4165382AC}"/>
              </a:ext>
            </a:extLst>
          </p:cNvPr>
          <p:cNvSpPr>
            <a:spLocks noGrp="1"/>
          </p:cNvSpPr>
          <p:nvPr>
            <p:ph type="title"/>
          </p:nvPr>
        </p:nvSpPr>
        <p:spPr>
          <a:xfrm>
            <a:off x="387272" y="179512"/>
            <a:ext cx="8596668" cy="741615"/>
          </a:xfrm>
        </p:spPr>
        <p:txBody>
          <a:bodyPr/>
          <a:lstStyle/>
          <a:p>
            <a:r>
              <a:rPr lang="en-GB" dirty="0"/>
              <a:t>Procedure at the PBV</a:t>
            </a:r>
          </a:p>
        </p:txBody>
      </p:sp>
      <p:sp>
        <p:nvSpPr>
          <p:cNvPr id="3" name="Content Placeholder 2">
            <a:extLst>
              <a:ext uri="{FF2B5EF4-FFF2-40B4-BE49-F238E27FC236}">
                <a16:creationId xmlns:a16="http://schemas.microsoft.com/office/drawing/2014/main" id="{401934E8-B3A0-39AC-89C3-86D2E370281C}"/>
              </a:ext>
            </a:extLst>
          </p:cNvPr>
          <p:cNvSpPr>
            <a:spLocks noGrp="1"/>
          </p:cNvSpPr>
          <p:nvPr>
            <p:ph idx="1"/>
          </p:nvPr>
        </p:nvSpPr>
        <p:spPr>
          <a:xfrm>
            <a:off x="277801" y="1029804"/>
            <a:ext cx="9580976" cy="5828196"/>
          </a:xfrm>
        </p:spPr>
        <p:txBody>
          <a:bodyPr>
            <a:normAutofit/>
          </a:bodyPr>
          <a:lstStyle/>
          <a:p>
            <a:pPr>
              <a:lnSpc>
                <a:spcPct val="115000"/>
              </a:lnSpc>
              <a:spcAft>
                <a:spcPts val="800"/>
              </a:spcAft>
            </a:pPr>
            <a:r>
              <a:rPr lang="en-GB" sz="2000" b="1" kern="100" dirty="0" err="1">
                <a:effectLst/>
                <a:ea typeface="DengXian" panose="02010600030101010101" pitchFamily="2" charset="-122"/>
                <a:cs typeface="Arial" panose="020B0604020202020204" pitchFamily="34" charset="0"/>
              </a:rPr>
              <a:t>CrPR</a:t>
            </a:r>
            <a:r>
              <a:rPr lang="en-GB" sz="2000" b="1" kern="100" dirty="0">
                <a:effectLst/>
                <a:ea typeface="DengXian" panose="02010600030101010101" pitchFamily="2" charset="-122"/>
                <a:cs typeface="Arial" panose="020B0604020202020204" pitchFamily="34" charset="0"/>
              </a:rPr>
              <a:t> Part 9</a:t>
            </a:r>
            <a:r>
              <a:rPr lang="en-GB" sz="2000" kern="100" dirty="0">
                <a:effectLst/>
                <a:ea typeface="DengXian" panose="02010600030101010101" pitchFamily="2" charset="-122"/>
                <a:cs typeface="Arial" panose="020B0604020202020204" pitchFamily="34" charset="0"/>
              </a:rPr>
              <a:t>. The court officer identifies the accused and reads the charge and checks to see that IDPC has been made, and whether the defendant is in a position to indicate a plea.</a:t>
            </a:r>
          </a:p>
          <a:p>
            <a:pPr>
              <a:lnSpc>
                <a:spcPct val="115000"/>
              </a:lnSpc>
              <a:spcAft>
                <a:spcPts val="800"/>
              </a:spcAft>
            </a:pPr>
            <a:r>
              <a:rPr lang="en-GB" sz="2000" kern="100" dirty="0">
                <a:effectLst/>
                <a:ea typeface="DengXian" panose="02010600030101010101" pitchFamily="2" charset="-122"/>
                <a:cs typeface="Arial" panose="020B0604020202020204" pitchFamily="34" charset="0"/>
              </a:rPr>
              <a:t>Court officer  explains to accused that they will be asked to indicate to the court whether they intend to plead guilty or not guilty. The court officer will also explain that if the defendant indicates a guilty plea, the Magistrates’ Court will proceed to sentence and deal with them as if they had been found guilty and there will be no trial and no evidence will be called. </a:t>
            </a:r>
          </a:p>
          <a:p>
            <a:pPr>
              <a:lnSpc>
                <a:spcPct val="115000"/>
              </a:lnSpc>
              <a:spcAft>
                <a:spcPts val="800"/>
              </a:spcAft>
            </a:pPr>
            <a:r>
              <a:rPr lang="en-GB" sz="2000" kern="100" dirty="0">
                <a:ea typeface="DengXian" panose="02010600030101010101" pitchFamily="2" charset="-122"/>
                <a:cs typeface="Arial" panose="020B0604020202020204" pitchFamily="34" charset="0"/>
              </a:rPr>
              <a:t>D</a:t>
            </a:r>
            <a:r>
              <a:rPr lang="en-GB" sz="2000" kern="100" dirty="0">
                <a:effectLst/>
                <a:ea typeface="DengXian" panose="02010600030101010101" pitchFamily="2" charset="-122"/>
                <a:cs typeface="Arial" panose="020B0604020202020204" pitchFamily="34" charset="0"/>
              </a:rPr>
              <a:t> will also be warned that </a:t>
            </a:r>
            <a:r>
              <a:rPr lang="en-GB" sz="2000" kern="100" dirty="0">
                <a:ea typeface="DengXian" panose="02010600030101010101" pitchFamily="2" charset="-122"/>
                <a:cs typeface="Arial" panose="020B0604020202020204" pitchFamily="34" charset="0"/>
              </a:rPr>
              <a:t>even if they indicate</a:t>
            </a:r>
            <a:r>
              <a:rPr lang="en-GB" sz="2000" kern="100" dirty="0">
                <a:effectLst/>
                <a:ea typeface="DengXian" panose="02010600030101010101" pitchFamily="2" charset="-122"/>
                <a:cs typeface="Arial" panose="020B0604020202020204" pitchFamily="34" charset="0"/>
              </a:rPr>
              <a:t> a guilty plea, the Magistrates’ Court may still commit the either-way offence for sentence to the Crown Court under </a:t>
            </a:r>
            <a:r>
              <a:rPr lang="en-GB" sz="2000" b="1" kern="100" dirty="0">
                <a:effectLst/>
                <a:ea typeface="DengXian" panose="02010600030101010101" pitchFamily="2" charset="-122"/>
                <a:cs typeface="Arial" panose="020B0604020202020204" pitchFamily="34" charset="0"/>
              </a:rPr>
              <a:t>Chapter 2, Sentencing Act 2020</a:t>
            </a:r>
            <a:r>
              <a:rPr lang="en-GB" sz="2000" kern="100" dirty="0">
                <a:effectLst/>
                <a:ea typeface="DengXian" panose="02010600030101010101" pitchFamily="2" charset="-122"/>
                <a:cs typeface="Arial" panose="020B0604020202020204" pitchFamily="34" charset="0"/>
              </a:rPr>
              <a:t> if the court considers its sentencing powers are insufficient. The court officer will then read the charge to the accused, who is asked to indicate their plea.</a:t>
            </a:r>
          </a:p>
          <a:p>
            <a:pPr marL="0" indent="0">
              <a:buNone/>
            </a:pPr>
            <a:endParaRPr lang="en-GB" dirty="0"/>
          </a:p>
        </p:txBody>
      </p:sp>
    </p:spTree>
    <p:extLst>
      <p:ext uri="{BB962C8B-B14F-4D97-AF65-F5344CB8AC3E}">
        <p14:creationId xmlns:p14="http://schemas.microsoft.com/office/powerpoint/2010/main" val="81743962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AA3EC-698A-02D3-C797-D7F4165382AC}"/>
              </a:ext>
            </a:extLst>
          </p:cNvPr>
          <p:cNvSpPr>
            <a:spLocks noGrp="1"/>
          </p:cNvSpPr>
          <p:nvPr>
            <p:ph type="title"/>
          </p:nvPr>
        </p:nvSpPr>
        <p:spPr>
          <a:xfrm>
            <a:off x="246877" y="50722"/>
            <a:ext cx="8596668" cy="741615"/>
          </a:xfrm>
        </p:spPr>
        <p:txBody>
          <a:bodyPr/>
          <a:lstStyle/>
          <a:p>
            <a:r>
              <a:rPr lang="en-GB" dirty="0"/>
              <a:t>Procedure at the PBV</a:t>
            </a:r>
          </a:p>
        </p:txBody>
      </p:sp>
      <p:sp>
        <p:nvSpPr>
          <p:cNvPr id="3" name="Content Placeholder 2">
            <a:extLst>
              <a:ext uri="{FF2B5EF4-FFF2-40B4-BE49-F238E27FC236}">
                <a16:creationId xmlns:a16="http://schemas.microsoft.com/office/drawing/2014/main" id="{401934E8-B3A0-39AC-89C3-86D2E370281C}"/>
              </a:ext>
            </a:extLst>
          </p:cNvPr>
          <p:cNvSpPr>
            <a:spLocks noGrp="1"/>
          </p:cNvSpPr>
          <p:nvPr>
            <p:ph idx="1"/>
          </p:nvPr>
        </p:nvSpPr>
        <p:spPr>
          <a:xfrm>
            <a:off x="387272" y="972642"/>
            <a:ext cx="9580976" cy="5524750"/>
          </a:xfrm>
        </p:spPr>
        <p:txBody>
          <a:bodyPr>
            <a:normAutofit lnSpcReduction="10000"/>
          </a:bodyPr>
          <a:lstStyle/>
          <a:p>
            <a:pPr>
              <a:lnSpc>
                <a:spcPct val="115000"/>
              </a:lnSpc>
              <a:spcAft>
                <a:spcPts val="800"/>
              </a:spcAft>
            </a:pPr>
            <a:r>
              <a:rPr lang="en-GB" sz="2000" kern="100" dirty="0">
                <a:effectLst/>
                <a:latin typeface="+mj-lt"/>
                <a:ea typeface="DengXian" panose="02010600030101010101" pitchFamily="2" charset="-122"/>
                <a:cs typeface="Arial" panose="020B0604020202020204" pitchFamily="34" charset="0"/>
              </a:rPr>
              <a:t>The defendant has four possible responses:</a:t>
            </a:r>
          </a:p>
          <a:p>
            <a:pPr lvl="1">
              <a:lnSpc>
                <a:spcPct val="115000"/>
              </a:lnSpc>
              <a:spcAft>
                <a:spcPts val="800"/>
              </a:spcAft>
            </a:pPr>
            <a:r>
              <a:rPr lang="en-GB" sz="1800" kern="100" dirty="0">
                <a:effectLst/>
                <a:latin typeface="+mj-lt"/>
                <a:ea typeface="DengXian" panose="02010600030101010101" pitchFamily="2" charset="-122"/>
                <a:cs typeface="Arial" panose="020B0604020202020204" pitchFamily="34" charset="0"/>
              </a:rPr>
              <a:t>indicate a guilty plea;</a:t>
            </a:r>
          </a:p>
          <a:p>
            <a:pPr lvl="1">
              <a:lnSpc>
                <a:spcPct val="115000"/>
              </a:lnSpc>
              <a:spcAft>
                <a:spcPts val="800"/>
              </a:spcAft>
            </a:pPr>
            <a:r>
              <a:rPr lang="en-GB" sz="2000" kern="100" dirty="0">
                <a:effectLst/>
                <a:latin typeface="+mj-lt"/>
                <a:ea typeface="DengXian" panose="02010600030101010101" pitchFamily="2" charset="-122"/>
                <a:cs typeface="Arial" panose="020B0604020202020204" pitchFamily="34" charset="0"/>
              </a:rPr>
              <a:t>indicate a not guilty plea;</a:t>
            </a:r>
          </a:p>
          <a:p>
            <a:pPr lvl="1">
              <a:lnSpc>
                <a:spcPct val="115000"/>
              </a:lnSpc>
              <a:spcAft>
                <a:spcPts val="800"/>
              </a:spcAft>
            </a:pPr>
            <a:r>
              <a:rPr lang="en-GB" sz="2000" kern="100" dirty="0">
                <a:effectLst/>
                <a:latin typeface="+mj-lt"/>
                <a:ea typeface="DengXian" panose="02010600030101010101" pitchFamily="2" charset="-122"/>
                <a:cs typeface="Arial" panose="020B0604020202020204" pitchFamily="34" charset="0"/>
              </a:rPr>
              <a:t>give no indication of plea; or</a:t>
            </a:r>
          </a:p>
          <a:p>
            <a:pPr lvl="1">
              <a:lnSpc>
                <a:spcPct val="115000"/>
              </a:lnSpc>
              <a:spcAft>
                <a:spcPts val="800"/>
              </a:spcAft>
            </a:pPr>
            <a:r>
              <a:rPr lang="en-GB" sz="2000" kern="100" dirty="0">
                <a:effectLst/>
                <a:latin typeface="+mj-lt"/>
                <a:ea typeface="DengXian" panose="02010600030101010101" pitchFamily="2" charset="-122"/>
                <a:cs typeface="Arial" panose="020B0604020202020204" pitchFamily="34" charset="0"/>
              </a:rPr>
              <a:t>enter an equivocal plea ( “I plead guilty</a:t>
            </a:r>
            <a:r>
              <a:rPr lang="en-GB" sz="2000" kern="100" dirty="0">
                <a:latin typeface="+mj-lt"/>
                <a:ea typeface="DengXian" panose="02010600030101010101" pitchFamily="2" charset="-122"/>
                <a:cs typeface="Arial" panose="020B0604020202020204" pitchFamily="34" charset="0"/>
              </a:rPr>
              <a:t>, </a:t>
            </a:r>
            <a:r>
              <a:rPr lang="en-GB" sz="2000" kern="100" dirty="0">
                <a:effectLst/>
                <a:latin typeface="+mj-lt"/>
                <a:ea typeface="DengXian" panose="02010600030101010101" pitchFamily="2" charset="-122"/>
                <a:cs typeface="Arial" panose="020B0604020202020204" pitchFamily="34" charset="0"/>
              </a:rPr>
              <a:t>but I had no choice….”)</a:t>
            </a:r>
          </a:p>
          <a:p>
            <a:pPr>
              <a:lnSpc>
                <a:spcPct val="115000"/>
              </a:lnSpc>
              <a:spcAft>
                <a:spcPts val="800"/>
              </a:spcAft>
            </a:pPr>
            <a:r>
              <a:rPr lang="en-GB" sz="2000" kern="100" dirty="0">
                <a:effectLst/>
                <a:latin typeface="+mj-lt"/>
                <a:ea typeface="DengXian" panose="02010600030101010101" pitchFamily="2" charset="-122"/>
                <a:cs typeface="Arial" panose="020B0604020202020204" pitchFamily="34" charset="0"/>
              </a:rPr>
              <a:t>If the defendant indicates that they will plead guilty, they are taken to have pleaded guilty. Consequently, the Magistrates’ Court will proceed to sentence them immediately or following an adjournment for the preparation of a pre-sentence report.</a:t>
            </a:r>
          </a:p>
          <a:p>
            <a:pPr>
              <a:lnSpc>
                <a:spcPct val="115000"/>
              </a:lnSpc>
              <a:spcAft>
                <a:spcPts val="800"/>
              </a:spcAft>
            </a:pPr>
            <a:r>
              <a:rPr lang="en-GB" sz="2000" kern="100" dirty="0">
                <a:effectLst/>
                <a:latin typeface="+mj-lt"/>
                <a:ea typeface="DengXian" panose="02010600030101010101" pitchFamily="2" charset="-122"/>
                <a:cs typeface="Arial" panose="020B0604020202020204" pitchFamily="34" charset="0"/>
              </a:rPr>
              <a:t>If the defendant indicates that they will plead not guilty or makes no indication as to plea or makes an equivocal plea, the Magistrates’ Court will proceed to the allocation hearing.</a:t>
            </a:r>
          </a:p>
          <a:p>
            <a:pPr marL="0" indent="0">
              <a:buNone/>
            </a:pPr>
            <a:endParaRPr lang="en-GB" dirty="0"/>
          </a:p>
        </p:txBody>
      </p:sp>
    </p:spTree>
    <p:extLst>
      <p:ext uri="{BB962C8B-B14F-4D97-AF65-F5344CB8AC3E}">
        <p14:creationId xmlns:p14="http://schemas.microsoft.com/office/powerpoint/2010/main" val="17757728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AA3EC-698A-02D3-C797-D7F4165382AC}"/>
              </a:ext>
            </a:extLst>
          </p:cNvPr>
          <p:cNvSpPr>
            <a:spLocks noGrp="1"/>
          </p:cNvSpPr>
          <p:nvPr>
            <p:ph type="title"/>
          </p:nvPr>
        </p:nvSpPr>
        <p:spPr>
          <a:xfrm>
            <a:off x="304832" y="44283"/>
            <a:ext cx="8596668" cy="741615"/>
          </a:xfrm>
        </p:spPr>
        <p:txBody>
          <a:bodyPr/>
          <a:lstStyle/>
          <a:p>
            <a:r>
              <a:rPr lang="en-GB" dirty="0"/>
              <a:t>The Allocation Hearing</a:t>
            </a:r>
          </a:p>
        </p:txBody>
      </p:sp>
      <p:sp>
        <p:nvSpPr>
          <p:cNvPr id="3" name="Content Placeholder 2">
            <a:extLst>
              <a:ext uri="{FF2B5EF4-FFF2-40B4-BE49-F238E27FC236}">
                <a16:creationId xmlns:a16="http://schemas.microsoft.com/office/drawing/2014/main" id="{401934E8-B3A0-39AC-89C3-86D2E370281C}"/>
              </a:ext>
            </a:extLst>
          </p:cNvPr>
          <p:cNvSpPr>
            <a:spLocks noGrp="1"/>
          </p:cNvSpPr>
          <p:nvPr>
            <p:ph idx="1"/>
          </p:nvPr>
        </p:nvSpPr>
        <p:spPr>
          <a:xfrm>
            <a:off x="304832" y="728942"/>
            <a:ext cx="9586143" cy="5858602"/>
          </a:xfrm>
        </p:spPr>
        <p:txBody>
          <a:bodyPr>
            <a:normAutofit/>
          </a:bodyPr>
          <a:lstStyle/>
          <a:p>
            <a:pPr>
              <a:lnSpc>
                <a:spcPct val="115000"/>
              </a:lnSpc>
              <a:spcAft>
                <a:spcPts val="800"/>
              </a:spcAft>
            </a:pPr>
            <a:r>
              <a:rPr lang="en-GB" sz="2000" kern="100" dirty="0">
                <a:ea typeface="DengXian" panose="02010600030101010101" pitchFamily="2" charset="-122"/>
                <a:cs typeface="Arial" panose="020B0604020202020204" pitchFamily="34" charset="0"/>
              </a:rPr>
              <a:t>D</a:t>
            </a:r>
            <a:r>
              <a:rPr lang="en-GB" sz="2000" kern="100" dirty="0">
                <a:effectLst/>
                <a:ea typeface="DengXian" panose="02010600030101010101" pitchFamily="2" charset="-122"/>
                <a:cs typeface="Arial" panose="020B0604020202020204" pitchFamily="34" charset="0"/>
              </a:rPr>
              <a:t>ecision lies with the magistrates </a:t>
            </a:r>
            <a:r>
              <a:rPr lang="en-GB" sz="2000" kern="100" dirty="0">
                <a:ea typeface="DengXian" panose="02010600030101010101" pitchFamily="2" charset="-122"/>
                <a:cs typeface="Arial" panose="020B0604020202020204" pitchFamily="34" charset="0"/>
              </a:rPr>
              <a:t>who </a:t>
            </a:r>
            <a:r>
              <a:rPr lang="en-GB" sz="2000" kern="100" dirty="0">
                <a:effectLst/>
                <a:ea typeface="DengXian" panose="02010600030101010101" pitchFamily="2" charset="-122"/>
                <a:cs typeface="Arial" panose="020B0604020202020204" pitchFamily="34" charset="0"/>
              </a:rPr>
              <a:t>will take into account:</a:t>
            </a:r>
          </a:p>
          <a:p>
            <a:pPr>
              <a:lnSpc>
                <a:spcPct val="115000"/>
              </a:lnSpc>
              <a:spcAft>
                <a:spcPts val="800"/>
              </a:spcAft>
            </a:pPr>
            <a:r>
              <a:rPr lang="en-GB" sz="2000" kern="100" dirty="0">
                <a:effectLst/>
                <a:ea typeface="DengXian" panose="02010600030101010101" pitchFamily="2" charset="-122"/>
                <a:cs typeface="Arial" panose="020B0604020202020204" pitchFamily="34" charset="0"/>
              </a:rPr>
              <a:t>the submissions made by the parties;</a:t>
            </a:r>
          </a:p>
          <a:p>
            <a:pPr>
              <a:lnSpc>
                <a:spcPct val="115000"/>
              </a:lnSpc>
              <a:spcAft>
                <a:spcPts val="800"/>
              </a:spcAft>
            </a:pPr>
            <a:r>
              <a:rPr lang="en-GB" sz="2000" kern="100" dirty="0">
                <a:effectLst/>
                <a:ea typeface="DengXian" panose="02010600030101010101" pitchFamily="2" charset="-122"/>
                <a:cs typeface="Arial" panose="020B0604020202020204" pitchFamily="34" charset="0"/>
              </a:rPr>
              <a:t>the statutory factors contained in </a:t>
            </a:r>
            <a:r>
              <a:rPr lang="en-GB" sz="2000" b="1" kern="100" dirty="0">
                <a:effectLst/>
                <a:ea typeface="DengXian" panose="02010600030101010101" pitchFamily="2" charset="-122"/>
                <a:cs typeface="Arial" panose="020B0604020202020204" pitchFamily="34" charset="0"/>
              </a:rPr>
              <a:t>s19 MCA 1980</a:t>
            </a:r>
            <a:r>
              <a:rPr lang="en-GB" sz="2000" kern="100" dirty="0">
                <a:effectLst/>
                <a:ea typeface="DengXian" panose="02010600030101010101" pitchFamily="2" charset="-122"/>
                <a:cs typeface="Arial" panose="020B0604020202020204" pitchFamily="34" charset="0"/>
              </a:rPr>
              <a:t>;</a:t>
            </a:r>
          </a:p>
          <a:p>
            <a:pPr>
              <a:lnSpc>
                <a:spcPct val="115000"/>
              </a:lnSpc>
              <a:spcAft>
                <a:spcPts val="800"/>
              </a:spcAft>
            </a:pPr>
            <a:r>
              <a:rPr lang="en-GB" sz="2000" kern="100" dirty="0">
                <a:effectLst/>
                <a:ea typeface="DengXian" panose="02010600030101010101" pitchFamily="2" charset="-122"/>
                <a:cs typeface="Arial" panose="020B0604020202020204" pitchFamily="34" charset="0"/>
              </a:rPr>
              <a:t>allocation guidelines issued by the Sentencing Council for England and Wales (SC); and</a:t>
            </a:r>
          </a:p>
          <a:p>
            <a:r>
              <a:rPr lang="en-GB" sz="2000" dirty="0">
                <a:effectLst/>
                <a:ea typeface="DengXian" panose="02010600030101010101" pitchFamily="2" charset="-122"/>
                <a:cs typeface="Arial" panose="020B0604020202020204" pitchFamily="34" charset="0"/>
              </a:rPr>
              <a:t>specific sentencing guidelines published by the SC with particular reference to the </a:t>
            </a:r>
            <a:r>
              <a:rPr lang="en-GB" sz="2000" b="1" dirty="0">
                <a:effectLst/>
                <a:ea typeface="DengXian" panose="02010600030101010101" pitchFamily="2" charset="-122"/>
                <a:cs typeface="Arial" panose="020B0604020202020204" pitchFamily="34" charset="0"/>
              </a:rPr>
              <a:t>Magistrates’ Court Sentencing Guidelines (MCSGs)</a:t>
            </a:r>
            <a:r>
              <a:rPr lang="en-GB" sz="2000" dirty="0">
                <a:effectLst/>
                <a:ea typeface="DengXian" panose="02010600030101010101" pitchFamily="2" charset="-122"/>
                <a:cs typeface="Arial" panose="020B0604020202020204" pitchFamily="34" charset="0"/>
              </a:rPr>
              <a:t>. </a:t>
            </a:r>
          </a:p>
          <a:p>
            <a:pPr>
              <a:lnSpc>
                <a:spcPct val="115000"/>
              </a:lnSpc>
              <a:spcAft>
                <a:spcPts val="800"/>
              </a:spcAft>
            </a:pPr>
            <a:r>
              <a:rPr lang="en-GB" sz="2000" b="1" kern="100" dirty="0">
                <a:ea typeface="DengXian" panose="02010600030101010101" pitchFamily="2" charset="-122"/>
                <a:cs typeface="Arial" panose="020B0604020202020204" pitchFamily="34" charset="0"/>
              </a:rPr>
              <a:t>S</a:t>
            </a:r>
            <a:r>
              <a:rPr lang="en-GB" sz="2000" b="1" kern="100" dirty="0">
                <a:effectLst/>
                <a:ea typeface="DengXian" panose="02010600030101010101" pitchFamily="2" charset="-122"/>
                <a:cs typeface="Arial" panose="020B0604020202020204" pitchFamily="34" charset="0"/>
              </a:rPr>
              <a:t>tatutory factors under s19 MCA 1980: </a:t>
            </a:r>
            <a:r>
              <a:rPr lang="en-GB" sz="2000" kern="100" dirty="0">
                <a:effectLst/>
                <a:ea typeface="DengXian" panose="02010600030101010101" pitchFamily="2" charset="-122"/>
                <a:cs typeface="Arial" panose="020B0604020202020204" pitchFamily="34" charset="0"/>
              </a:rPr>
              <a:t> the nature of the case; whether the circumstances make the offence one of a serious character; whether the powers of punishment in the Magistrates’ Court would be adequate if the defendant was found guilty; and any other circumstances which appear to the court to make it more suitable for the offence to be tried summarily or on indictment.</a:t>
            </a:r>
          </a:p>
          <a:p>
            <a:endParaRPr lang="en-GB" dirty="0"/>
          </a:p>
        </p:txBody>
      </p:sp>
    </p:spTree>
    <p:extLst>
      <p:ext uri="{BB962C8B-B14F-4D97-AF65-F5344CB8AC3E}">
        <p14:creationId xmlns:p14="http://schemas.microsoft.com/office/powerpoint/2010/main" val="33610959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AA3EC-698A-02D3-C797-D7F4165382AC}"/>
              </a:ext>
            </a:extLst>
          </p:cNvPr>
          <p:cNvSpPr>
            <a:spLocks noGrp="1"/>
          </p:cNvSpPr>
          <p:nvPr>
            <p:ph type="title"/>
          </p:nvPr>
        </p:nvSpPr>
        <p:spPr>
          <a:xfrm>
            <a:off x="214679" y="134436"/>
            <a:ext cx="9734250" cy="741615"/>
          </a:xfrm>
        </p:spPr>
        <p:txBody>
          <a:bodyPr>
            <a:normAutofit fontScale="90000"/>
          </a:bodyPr>
          <a:lstStyle/>
          <a:p>
            <a:r>
              <a:rPr lang="en-GB" dirty="0"/>
              <a:t>The </a:t>
            </a:r>
            <a:r>
              <a:rPr lang="en-GB" kern="100" dirty="0">
                <a:effectLst/>
                <a:ea typeface="DengXian" panose="02010600030101010101" pitchFamily="2" charset="-122"/>
                <a:cs typeface="Arial" panose="020B0604020202020204" pitchFamily="34" charset="0"/>
              </a:rPr>
              <a:t>S</a:t>
            </a:r>
            <a:r>
              <a:rPr lang="en-GB" kern="100" dirty="0">
                <a:ea typeface="DengXian" panose="02010600030101010101" pitchFamily="2" charset="-122"/>
                <a:cs typeface="Arial" panose="020B0604020202020204" pitchFamily="34" charset="0"/>
              </a:rPr>
              <a:t>entencing Council’s </a:t>
            </a:r>
            <a:r>
              <a:rPr lang="en-GB" kern="100" dirty="0">
                <a:effectLst/>
                <a:ea typeface="DengXian" panose="02010600030101010101" pitchFamily="2" charset="-122"/>
                <a:cs typeface="Arial" panose="020B0604020202020204" pitchFamily="34" charset="0"/>
              </a:rPr>
              <a:t>allocation guideline</a:t>
            </a:r>
            <a:br>
              <a:rPr lang="en-GB" sz="3600" kern="100" dirty="0">
                <a:effectLst/>
                <a:latin typeface="Aptos" panose="020B0004020202020204" pitchFamily="34" charset="0"/>
                <a:ea typeface="DengXian" panose="02010600030101010101" pitchFamily="2" charset="-122"/>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401934E8-B3A0-39AC-89C3-86D2E370281C}"/>
              </a:ext>
            </a:extLst>
          </p:cNvPr>
          <p:cNvSpPr>
            <a:spLocks noGrp="1"/>
          </p:cNvSpPr>
          <p:nvPr>
            <p:ph idx="1"/>
          </p:nvPr>
        </p:nvSpPr>
        <p:spPr>
          <a:xfrm>
            <a:off x="290681" y="703184"/>
            <a:ext cx="9110898" cy="5794208"/>
          </a:xfrm>
        </p:spPr>
        <p:txBody>
          <a:bodyPr>
            <a:normAutofit fontScale="85000" lnSpcReduction="20000"/>
          </a:bodyPr>
          <a:lstStyle/>
          <a:p>
            <a:pPr>
              <a:lnSpc>
                <a:spcPct val="115000"/>
              </a:lnSpc>
              <a:spcAft>
                <a:spcPts val="800"/>
              </a:spcAft>
            </a:pPr>
            <a:r>
              <a:rPr lang="en-GB" sz="2300" kern="100" dirty="0">
                <a:effectLst/>
                <a:latin typeface="+mj-lt"/>
                <a:ea typeface="DengXian" panose="02010600030101010101" pitchFamily="2" charset="-122"/>
                <a:cs typeface="Arial" panose="020B0604020202020204" pitchFamily="34" charset="0"/>
              </a:rPr>
              <a:t>Either-way offences should be tried summarily unless:</a:t>
            </a:r>
          </a:p>
          <a:p>
            <a:pPr marL="0" indent="0">
              <a:lnSpc>
                <a:spcPct val="115000"/>
              </a:lnSpc>
              <a:spcAft>
                <a:spcPts val="800"/>
              </a:spcAft>
              <a:buNone/>
            </a:pPr>
            <a:r>
              <a:rPr lang="en-GB" sz="2300" kern="100" dirty="0">
                <a:effectLst/>
                <a:latin typeface="+mj-lt"/>
                <a:ea typeface="DengXian" panose="02010600030101010101" pitchFamily="2" charset="-122"/>
                <a:cs typeface="Arial" panose="020B0604020202020204" pitchFamily="34" charset="0"/>
              </a:rPr>
              <a:t>(a)   the outcome would clearly be a </a:t>
            </a:r>
            <a:r>
              <a:rPr lang="en-GB" sz="2300" b="1" kern="100" dirty="0">
                <a:effectLst/>
                <a:latin typeface="+mj-lt"/>
                <a:ea typeface="DengXian" panose="02010600030101010101" pitchFamily="2" charset="-122"/>
                <a:cs typeface="Arial" panose="020B0604020202020204" pitchFamily="34" charset="0"/>
              </a:rPr>
              <a:t>sentence in excess of the court’s powers </a:t>
            </a:r>
            <a:r>
              <a:rPr lang="en-GB" sz="2300" kern="100" dirty="0">
                <a:effectLst/>
                <a:latin typeface="+mj-lt"/>
                <a:ea typeface="DengXian" panose="02010600030101010101" pitchFamily="2" charset="-122"/>
                <a:cs typeface="Arial" panose="020B0604020202020204" pitchFamily="34" charset="0"/>
              </a:rPr>
              <a:t>for the offence(s) concerned after taking into account personal mitigation and any potential reduction for a guilty plea; or</a:t>
            </a:r>
          </a:p>
          <a:p>
            <a:pPr marL="0" indent="0">
              <a:lnSpc>
                <a:spcPct val="115000"/>
              </a:lnSpc>
              <a:spcAft>
                <a:spcPts val="800"/>
              </a:spcAft>
              <a:buNone/>
            </a:pPr>
            <a:r>
              <a:rPr lang="en-GB" sz="2300" kern="100" dirty="0">
                <a:effectLst/>
                <a:latin typeface="+mj-lt"/>
                <a:ea typeface="DengXian" panose="02010600030101010101" pitchFamily="2" charset="-122"/>
                <a:cs typeface="Arial" panose="020B0604020202020204" pitchFamily="34" charset="0"/>
              </a:rPr>
              <a:t>(b)   for reasons of unusual legal, procedural or factual complexity, the case should be tried in the Crown Court. This exception may apply in cases where a very substantial fine is the likely sentence.</a:t>
            </a:r>
          </a:p>
          <a:p>
            <a:pPr>
              <a:lnSpc>
                <a:spcPct val="115000"/>
              </a:lnSpc>
              <a:spcAft>
                <a:spcPts val="800"/>
              </a:spcAft>
            </a:pPr>
            <a:r>
              <a:rPr lang="en-GB" sz="2300" kern="100" dirty="0">
                <a:effectLst/>
                <a:latin typeface="+mj-lt"/>
                <a:ea typeface="DengXian" panose="02010600030101010101" pitchFamily="2" charset="-122"/>
                <a:cs typeface="Arial" panose="020B0604020202020204" pitchFamily="34" charset="0"/>
              </a:rPr>
              <a:t>In cases with no factual or legal complications the court should bear in mind its power to commit for sentence after a trial and may retain jurisdiction notwithstanding that the likely sentence might exceed its powers.</a:t>
            </a:r>
          </a:p>
          <a:p>
            <a:pPr>
              <a:lnSpc>
                <a:spcPct val="115000"/>
              </a:lnSpc>
              <a:spcAft>
                <a:spcPts val="800"/>
              </a:spcAft>
            </a:pPr>
            <a:r>
              <a:rPr lang="en-GB" sz="2300" kern="100" dirty="0">
                <a:effectLst/>
                <a:latin typeface="+mj-lt"/>
                <a:ea typeface="DengXian" panose="02010600030101010101" pitchFamily="2" charset="-122"/>
                <a:cs typeface="Arial" panose="020B0604020202020204" pitchFamily="34" charset="0"/>
              </a:rPr>
              <a:t>While the presumption is in favour of summary trial, if the alleged offence is serious (taking into account aggravating features) this may lead the Magistrates’ Court to conclude that its maximum sentencing powers would be insufficient. This is the most common reason for a Magistrates’ Court declining jurisdiction to try an offence that is triable either way.</a:t>
            </a:r>
          </a:p>
          <a:p>
            <a:pPr marL="0" indent="0">
              <a:buNone/>
            </a:pPr>
            <a:endParaRPr lang="en-GB" dirty="0"/>
          </a:p>
        </p:txBody>
      </p:sp>
    </p:spTree>
    <p:extLst>
      <p:ext uri="{BB962C8B-B14F-4D97-AF65-F5344CB8AC3E}">
        <p14:creationId xmlns:p14="http://schemas.microsoft.com/office/powerpoint/2010/main" val="14244389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AA3EC-698A-02D3-C797-D7F4165382AC}"/>
              </a:ext>
            </a:extLst>
          </p:cNvPr>
          <p:cNvSpPr>
            <a:spLocks noGrp="1"/>
          </p:cNvSpPr>
          <p:nvPr>
            <p:ph type="title"/>
          </p:nvPr>
        </p:nvSpPr>
        <p:spPr>
          <a:xfrm>
            <a:off x="214679" y="134436"/>
            <a:ext cx="9734250" cy="741615"/>
          </a:xfrm>
        </p:spPr>
        <p:txBody>
          <a:bodyPr>
            <a:normAutofit/>
          </a:bodyPr>
          <a:lstStyle/>
          <a:p>
            <a:r>
              <a:rPr lang="en-GB" dirty="0"/>
              <a:t>Usual procedure at the allocation hearing</a:t>
            </a:r>
          </a:p>
        </p:txBody>
      </p:sp>
      <p:sp>
        <p:nvSpPr>
          <p:cNvPr id="3" name="Content Placeholder 2">
            <a:extLst>
              <a:ext uri="{FF2B5EF4-FFF2-40B4-BE49-F238E27FC236}">
                <a16:creationId xmlns:a16="http://schemas.microsoft.com/office/drawing/2014/main" id="{401934E8-B3A0-39AC-89C3-86D2E370281C}"/>
              </a:ext>
            </a:extLst>
          </p:cNvPr>
          <p:cNvSpPr>
            <a:spLocks noGrp="1"/>
          </p:cNvSpPr>
          <p:nvPr>
            <p:ph idx="1"/>
          </p:nvPr>
        </p:nvSpPr>
        <p:spPr>
          <a:xfrm>
            <a:off x="425003" y="985235"/>
            <a:ext cx="10644389" cy="5512158"/>
          </a:xfrm>
        </p:spPr>
        <p:txBody>
          <a:bodyPr>
            <a:normAutofit fontScale="85000" lnSpcReduction="10000"/>
          </a:bodyPr>
          <a:lstStyle/>
          <a:p>
            <a:pPr>
              <a:lnSpc>
                <a:spcPct val="115000"/>
              </a:lnSpc>
              <a:spcAft>
                <a:spcPts val="800"/>
              </a:spcAft>
            </a:pPr>
            <a:r>
              <a:rPr lang="en-GB" sz="3200" kern="100" dirty="0">
                <a:effectLst/>
                <a:latin typeface="+mj-lt"/>
                <a:ea typeface="DengXian" panose="02010600030101010101" pitchFamily="2" charset="-122"/>
                <a:cs typeface="Arial" panose="020B0604020202020204" pitchFamily="34" charset="0"/>
              </a:rPr>
              <a:t>Prosecution  presents facts of case, provides copy of any previous convictions and suggest to court where they feel that the case should be heard. Defence answers both on facts and allocation  </a:t>
            </a:r>
          </a:p>
          <a:p>
            <a:pPr>
              <a:lnSpc>
                <a:spcPct val="115000"/>
              </a:lnSpc>
              <a:spcAft>
                <a:spcPts val="800"/>
              </a:spcAft>
            </a:pPr>
            <a:r>
              <a:rPr lang="en-GB" sz="3200" kern="100" dirty="0">
                <a:effectLst/>
                <a:latin typeface="+mj-lt"/>
                <a:ea typeface="DengXian" panose="02010600030101010101" pitchFamily="2" charset="-122"/>
                <a:cs typeface="Arial" panose="020B0604020202020204" pitchFamily="34" charset="0"/>
              </a:rPr>
              <a:t> If the court decide that the case should be heard at the Crown Court, then it will be sent to the Crown Court.</a:t>
            </a:r>
          </a:p>
          <a:p>
            <a:pPr>
              <a:lnSpc>
                <a:spcPct val="115000"/>
              </a:lnSpc>
              <a:spcAft>
                <a:spcPts val="800"/>
              </a:spcAft>
            </a:pPr>
            <a:r>
              <a:rPr lang="en-GB" sz="3200" kern="100" dirty="0">
                <a:effectLst/>
                <a:latin typeface="+mj-lt"/>
                <a:ea typeface="DengXian" panose="02010600030101010101" pitchFamily="2" charset="-122"/>
                <a:cs typeface="Arial" panose="020B0604020202020204" pitchFamily="34" charset="0"/>
              </a:rPr>
              <a:t>If the court decides that the case should be heard in the Magistrates’ Court then the defendant will be given the option to elect Crown Court trial.</a:t>
            </a:r>
          </a:p>
          <a:p>
            <a:pPr>
              <a:lnSpc>
                <a:spcPct val="115000"/>
              </a:lnSpc>
              <a:spcAft>
                <a:spcPts val="800"/>
              </a:spcAft>
            </a:pPr>
            <a:r>
              <a:rPr lang="en-GB" sz="3200" kern="100" dirty="0">
                <a:effectLst/>
                <a:latin typeface="+mj-lt"/>
                <a:ea typeface="DengXian" panose="02010600030101010101" pitchFamily="2" charset="-122"/>
                <a:cs typeface="Arial" panose="020B0604020202020204" pitchFamily="34" charset="0"/>
              </a:rPr>
              <a:t>If D decides to elect Crown Court trial the case will be sent to the Crown Court.</a:t>
            </a:r>
          </a:p>
          <a:p>
            <a:pPr marL="0" indent="0">
              <a:buNone/>
            </a:pPr>
            <a:endParaRPr lang="en-GB" dirty="0"/>
          </a:p>
        </p:txBody>
      </p:sp>
    </p:spTree>
    <p:extLst>
      <p:ext uri="{BB962C8B-B14F-4D97-AF65-F5344CB8AC3E}">
        <p14:creationId xmlns:p14="http://schemas.microsoft.com/office/powerpoint/2010/main" val="236739066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AA3EC-698A-02D3-C797-D7F4165382AC}"/>
              </a:ext>
            </a:extLst>
          </p:cNvPr>
          <p:cNvSpPr>
            <a:spLocks noGrp="1"/>
          </p:cNvSpPr>
          <p:nvPr>
            <p:ph type="title"/>
          </p:nvPr>
        </p:nvSpPr>
        <p:spPr>
          <a:xfrm>
            <a:off x="214679" y="134436"/>
            <a:ext cx="9734250" cy="741615"/>
          </a:xfrm>
        </p:spPr>
        <p:txBody>
          <a:bodyPr>
            <a:normAutofit/>
          </a:bodyPr>
          <a:lstStyle/>
          <a:p>
            <a:r>
              <a:rPr lang="en-GB" dirty="0"/>
              <a:t>Usual procedure at the allocation hearing</a:t>
            </a:r>
          </a:p>
        </p:txBody>
      </p:sp>
      <p:sp>
        <p:nvSpPr>
          <p:cNvPr id="3" name="Content Placeholder 2">
            <a:extLst>
              <a:ext uri="{FF2B5EF4-FFF2-40B4-BE49-F238E27FC236}">
                <a16:creationId xmlns:a16="http://schemas.microsoft.com/office/drawing/2014/main" id="{401934E8-B3A0-39AC-89C3-86D2E370281C}"/>
              </a:ext>
            </a:extLst>
          </p:cNvPr>
          <p:cNvSpPr>
            <a:spLocks noGrp="1"/>
          </p:cNvSpPr>
          <p:nvPr>
            <p:ph idx="1"/>
          </p:nvPr>
        </p:nvSpPr>
        <p:spPr>
          <a:xfrm>
            <a:off x="214678" y="811369"/>
            <a:ext cx="9734251" cy="5827690"/>
          </a:xfrm>
        </p:spPr>
        <p:txBody>
          <a:bodyPr>
            <a:normAutofit lnSpcReduction="10000"/>
          </a:bodyPr>
          <a:lstStyle/>
          <a:p>
            <a:pPr>
              <a:lnSpc>
                <a:spcPct val="115000"/>
              </a:lnSpc>
              <a:spcAft>
                <a:spcPts val="800"/>
              </a:spcAft>
            </a:pPr>
            <a:r>
              <a:rPr lang="en-GB" sz="2000" kern="100" dirty="0">
                <a:effectLst/>
                <a:ea typeface="DengXian" panose="02010600030101010101" pitchFamily="2" charset="-122"/>
                <a:cs typeface="Arial" panose="020B0604020202020204" pitchFamily="34" charset="0"/>
              </a:rPr>
              <a:t>Where the court decides that the case is suitable to be dealt with in the Magistrates’ Court, it must warn the defendant that all sentencing options remain open and, if the defendant consents to summary trial and is convicted by the court or pleads guilty, they may be committed to the Crown Court for sentence.</a:t>
            </a:r>
          </a:p>
          <a:p>
            <a:pPr>
              <a:lnSpc>
                <a:spcPct val="115000"/>
              </a:lnSpc>
              <a:spcAft>
                <a:spcPts val="800"/>
              </a:spcAft>
            </a:pPr>
            <a:r>
              <a:rPr lang="en-GB" sz="2000" kern="100" dirty="0">
                <a:effectLst/>
                <a:ea typeface="DengXian" panose="02010600030101010101" pitchFamily="2" charset="-122"/>
                <a:cs typeface="Arial" panose="020B0604020202020204" pitchFamily="34" charset="0"/>
              </a:rPr>
              <a:t>If the defendant does not elect Crown Court trial the magistrates will case manage the case and set a trial date. </a:t>
            </a:r>
            <a:r>
              <a:rPr lang="en-GB" sz="2000" b="1" kern="100" dirty="0" err="1">
                <a:effectLst/>
                <a:ea typeface="DengXian" panose="02010600030101010101" pitchFamily="2" charset="-122"/>
                <a:cs typeface="Arial" panose="020B0604020202020204" pitchFamily="34" charset="0"/>
              </a:rPr>
              <a:t>CrPR</a:t>
            </a:r>
            <a:r>
              <a:rPr lang="en-GB" sz="2000" b="1" kern="100" dirty="0">
                <a:effectLst/>
                <a:ea typeface="DengXian" panose="02010600030101010101" pitchFamily="2" charset="-122"/>
                <a:cs typeface="Arial" panose="020B0604020202020204" pitchFamily="34" charset="0"/>
              </a:rPr>
              <a:t> r3.27</a:t>
            </a:r>
            <a:r>
              <a:rPr lang="en-GB" sz="2000" b="1" kern="100" dirty="0">
                <a:ea typeface="DengXian" panose="02010600030101010101" pitchFamily="2" charset="-122"/>
                <a:cs typeface="Arial" panose="020B0604020202020204" pitchFamily="34" charset="0"/>
              </a:rPr>
              <a:t> </a:t>
            </a:r>
            <a:r>
              <a:rPr lang="en-GB" sz="2000" kern="100" dirty="0">
                <a:ea typeface="DengXian" panose="02010600030101010101" pitchFamily="2" charset="-122"/>
                <a:cs typeface="Arial" panose="020B0604020202020204" pitchFamily="34" charset="0"/>
              </a:rPr>
              <a:t>requires MC</a:t>
            </a:r>
            <a:r>
              <a:rPr lang="en-GB" sz="2000" kern="100" dirty="0">
                <a:effectLst/>
                <a:ea typeface="DengXian" panose="02010600030101010101" pitchFamily="2" charset="-122"/>
                <a:cs typeface="Arial" panose="020B0604020202020204" pitchFamily="34" charset="0"/>
              </a:rPr>
              <a:t> to conduct a Preparation for Trial Hearing in </a:t>
            </a:r>
            <a:r>
              <a:rPr lang="en-GB" sz="2000" kern="100" dirty="0">
                <a:ea typeface="DengXian" panose="02010600030101010101" pitchFamily="2" charset="-122"/>
                <a:cs typeface="Arial" panose="020B0604020202020204" pitchFamily="34" charset="0"/>
              </a:rPr>
              <a:t>summary </a:t>
            </a:r>
            <a:r>
              <a:rPr lang="en-GB" sz="2000" kern="100" dirty="0">
                <a:effectLst/>
                <a:ea typeface="DengXian" panose="02010600030101010101" pitchFamily="2" charset="-122"/>
                <a:cs typeface="Arial" panose="020B0604020202020204" pitchFamily="34" charset="0"/>
              </a:rPr>
              <a:t>cases where the there is a not guilty plea.</a:t>
            </a:r>
          </a:p>
          <a:p>
            <a:pPr>
              <a:lnSpc>
                <a:spcPct val="115000"/>
              </a:lnSpc>
              <a:spcAft>
                <a:spcPts val="800"/>
              </a:spcAft>
            </a:pPr>
            <a:r>
              <a:rPr lang="en-GB" sz="2000" kern="100" dirty="0">
                <a:effectLst/>
                <a:ea typeface="DengXian" panose="02010600030101010101" pitchFamily="2" charset="-122"/>
                <a:cs typeface="Arial" panose="020B0604020202020204" pitchFamily="34" charset="0"/>
              </a:rPr>
              <a:t>Where an indication of sentence is given, the defendant will be asked whether they wish to reconsider their earlier indication of plea. If the defendant indicates a guilty plea, the court may not impose a custodial sentence unless such a sentence was indicated or the offence is a specified offence and the defendant is committed for sentence as a dangerous offender under </a:t>
            </a:r>
            <a:r>
              <a:rPr lang="en-GB" sz="2000" b="1" kern="100" dirty="0">
                <a:effectLst/>
                <a:ea typeface="DengXian" panose="02010600030101010101" pitchFamily="2" charset="-122"/>
                <a:cs typeface="Arial" panose="020B0604020202020204" pitchFamily="34" charset="0"/>
              </a:rPr>
              <a:t>s15 Sentencing Act 2020</a:t>
            </a:r>
            <a:r>
              <a:rPr lang="en-GB" sz="2000" kern="100" dirty="0">
                <a:effectLst/>
                <a:ea typeface="DengXian" panose="02010600030101010101" pitchFamily="2" charset="-122"/>
                <a:cs typeface="Arial" panose="020B0604020202020204" pitchFamily="34" charset="0"/>
              </a:rPr>
              <a:t>.</a:t>
            </a:r>
          </a:p>
          <a:p>
            <a:pPr marL="0" indent="0">
              <a:buNone/>
            </a:pPr>
            <a:endParaRPr lang="en-GB" dirty="0"/>
          </a:p>
        </p:txBody>
      </p:sp>
    </p:spTree>
    <p:extLst>
      <p:ext uri="{BB962C8B-B14F-4D97-AF65-F5344CB8AC3E}">
        <p14:creationId xmlns:p14="http://schemas.microsoft.com/office/powerpoint/2010/main" val="3321086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24B52-9DC5-4EE4-D78C-8729738A8F72}"/>
              </a:ext>
            </a:extLst>
          </p:cNvPr>
          <p:cNvSpPr>
            <a:spLocks noGrp="1"/>
          </p:cNvSpPr>
          <p:nvPr>
            <p:ph type="title"/>
          </p:nvPr>
        </p:nvSpPr>
        <p:spPr>
          <a:xfrm>
            <a:off x="400437" y="156238"/>
            <a:ext cx="9760993" cy="674449"/>
          </a:xfrm>
        </p:spPr>
        <p:txBody>
          <a:bodyPr>
            <a:normAutofit/>
          </a:bodyPr>
          <a:lstStyle/>
          <a:p>
            <a:r>
              <a:rPr lang="en-GB" sz="3200" dirty="0"/>
              <a:t>Either way offences sent directly to Crown Court </a:t>
            </a:r>
          </a:p>
        </p:txBody>
      </p:sp>
      <p:sp>
        <p:nvSpPr>
          <p:cNvPr id="3" name="Content Placeholder 2">
            <a:extLst>
              <a:ext uri="{FF2B5EF4-FFF2-40B4-BE49-F238E27FC236}">
                <a16:creationId xmlns:a16="http://schemas.microsoft.com/office/drawing/2014/main" id="{160C2315-CF29-6368-DA62-156ADCAD4485}"/>
              </a:ext>
            </a:extLst>
          </p:cNvPr>
          <p:cNvSpPr>
            <a:spLocks noGrp="1"/>
          </p:cNvSpPr>
          <p:nvPr>
            <p:ph idx="1"/>
          </p:nvPr>
        </p:nvSpPr>
        <p:spPr>
          <a:xfrm>
            <a:off x="329602" y="830687"/>
            <a:ext cx="10070087" cy="5618249"/>
          </a:xfrm>
        </p:spPr>
        <p:txBody>
          <a:bodyPr>
            <a:normAutofit fontScale="92500"/>
          </a:bodyPr>
          <a:lstStyle/>
          <a:p>
            <a:pPr>
              <a:lnSpc>
                <a:spcPct val="115000"/>
              </a:lnSpc>
              <a:spcAft>
                <a:spcPts val="800"/>
              </a:spcAft>
            </a:pPr>
            <a:r>
              <a:rPr lang="en-GB" sz="2000" kern="100" dirty="0">
                <a:effectLst/>
                <a:ea typeface="DengXian" panose="02010600030101010101" pitchFamily="2" charset="-122"/>
                <a:cs typeface="Arial" panose="020B0604020202020204" pitchFamily="34" charset="0"/>
              </a:rPr>
              <a:t>Some either-way offences may be sent straight to the Crown Court, without the need for a plea before venue and allocation hearing. viz</a:t>
            </a:r>
          </a:p>
          <a:p>
            <a:pPr>
              <a:lnSpc>
                <a:spcPct val="115000"/>
              </a:lnSpc>
              <a:spcAft>
                <a:spcPts val="800"/>
              </a:spcAft>
            </a:pPr>
            <a:r>
              <a:rPr lang="en-GB" sz="2000" kern="100" dirty="0">
                <a:effectLst/>
                <a:ea typeface="DengXian" panose="02010600030101010101" pitchFamily="2" charset="-122"/>
                <a:cs typeface="Arial" panose="020B0604020202020204" pitchFamily="34" charset="0"/>
              </a:rPr>
              <a:t>serious or complex fraud cases under </a:t>
            </a:r>
            <a:r>
              <a:rPr lang="en-GB" sz="2000" b="1" kern="100" dirty="0">
                <a:effectLst/>
                <a:ea typeface="DengXian" panose="02010600030101010101" pitchFamily="2" charset="-122"/>
                <a:cs typeface="Arial" panose="020B0604020202020204" pitchFamily="34" charset="0"/>
              </a:rPr>
              <a:t>s51B C</a:t>
            </a:r>
            <a:r>
              <a:rPr lang="en-GB" sz="2000" b="1" kern="100" dirty="0">
                <a:ea typeface="DengXian" panose="02010600030101010101" pitchFamily="2" charset="-122"/>
                <a:cs typeface="Arial" panose="020B0604020202020204" pitchFamily="34" charset="0"/>
              </a:rPr>
              <a:t>rime and Disorder Act</a:t>
            </a:r>
            <a:r>
              <a:rPr lang="en-GB" sz="2000" b="1" kern="100" dirty="0">
                <a:effectLst/>
                <a:ea typeface="DengXian" panose="02010600030101010101" pitchFamily="2" charset="-122"/>
                <a:cs typeface="Arial" panose="020B0604020202020204" pitchFamily="34" charset="0"/>
              </a:rPr>
              <a:t> 1998</a:t>
            </a:r>
            <a:r>
              <a:rPr lang="en-GB" sz="2000" kern="100" dirty="0">
                <a:effectLst/>
                <a:ea typeface="DengXian" panose="02010600030101010101" pitchFamily="2" charset="-122"/>
                <a:cs typeface="Arial" panose="020B0604020202020204" pitchFamily="34" charset="0"/>
              </a:rPr>
              <a:t>;</a:t>
            </a:r>
          </a:p>
          <a:p>
            <a:pPr>
              <a:lnSpc>
                <a:spcPct val="115000"/>
              </a:lnSpc>
              <a:spcAft>
                <a:spcPts val="800"/>
              </a:spcAft>
            </a:pPr>
            <a:r>
              <a:rPr lang="en-GB" sz="2000" kern="100" dirty="0">
                <a:effectLst/>
                <a:ea typeface="DengXian" panose="02010600030101010101" pitchFamily="2" charset="-122"/>
                <a:cs typeface="Arial" panose="020B0604020202020204" pitchFamily="34" charset="0"/>
              </a:rPr>
              <a:t>certain cases involving children under</a:t>
            </a:r>
            <a:r>
              <a:rPr lang="en-GB" sz="2000" b="1" kern="100" dirty="0">
                <a:effectLst/>
                <a:ea typeface="DengXian" panose="02010600030101010101" pitchFamily="2" charset="-122"/>
                <a:cs typeface="Arial" panose="020B0604020202020204" pitchFamily="34" charset="0"/>
              </a:rPr>
              <a:t> s51C CDA 1998</a:t>
            </a:r>
            <a:r>
              <a:rPr lang="en-GB" sz="2000" kern="100" dirty="0">
                <a:effectLst/>
                <a:ea typeface="DengXian" panose="02010600030101010101" pitchFamily="2" charset="-122"/>
                <a:cs typeface="Arial" panose="020B0604020202020204" pitchFamily="34" charset="0"/>
              </a:rPr>
              <a:t>;</a:t>
            </a:r>
          </a:p>
          <a:p>
            <a:pPr>
              <a:lnSpc>
                <a:spcPct val="115000"/>
              </a:lnSpc>
              <a:spcAft>
                <a:spcPts val="800"/>
              </a:spcAft>
            </a:pPr>
            <a:r>
              <a:rPr lang="en-GB" sz="2000" kern="100" dirty="0">
                <a:effectLst/>
                <a:ea typeface="DengXian" panose="02010600030101010101" pitchFamily="2" charset="-122"/>
                <a:cs typeface="Arial" panose="020B0604020202020204" pitchFamily="34" charset="0"/>
              </a:rPr>
              <a:t>either-way offences related to indictable-only offences, or those covered by a notice under </a:t>
            </a:r>
            <a:r>
              <a:rPr lang="en-GB" sz="2000" b="1" kern="100" dirty="0">
                <a:effectLst/>
                <a:ea typeface="DengXian" panose="02010600030101010101" pitchFamily="2" charset="-122"/>
                <a:cs typeface="Arial" panose="020B0604020202020204" pitchFamily="34" charset="0"/>
              </a:rPr>
              <a:t>s51B or s51C</a:t>
            </a:r>
            <a:r>
              <a:rPr lang="en-GB" sz="2000" kern="100" dirty="0">
                <a:effectLst/>
                <a:ea typeface="DengXian" panose="02010600030101010101" pitchFamily="2" charset="-122"/>
                <a:cs typeface="Arial" panose="020B0604020202020204" pitchFamily="34" charset="0"/>
              </a:rPr>
              <a:t>, as provided for under </a:t>
            </a:r>
            <a:r>
              <a:rPr lang="en-GB" sz="2000" b="1" kern="100" dirty="0">
                <a:effectLst/>
                <a:ea typeface="DengXian" panose="02010600030101010101" pitchFamily="2" charset="-122"/>
                <a:cs typeface="Arial" panose="020B0604020202020204" pitchFamily="34" charset="0"/>
              </a:rPr>
              <a:t>s50A(3)(a) </a:t>
            </a:r>
            <a:r>
              <a:rPr lang="en-GB" sz="2000" kern="100" dirty="0">
                <a:effectLst/>
                <a:ea typeface="DengXian" panose="02010600030101010101" pitchFamily="2" charset="-122"/>
                <a:cs typeface="Arial" panose="020B0604020202020204" pitchFamily="34" charset="0"/>
              </a:rPr>
              <a:t>and </a:t>
            </a:r>
            <a:r>
              <a:rPr lang="en-GB" sz="2000" b="1" kern="100" dirty="0">
                <a:effectLst/>
                <a:ea typeface="DengXian" panose="02010600030101010101" pitchFamily="2" charset="-122"/>
                <a:cs typeface="Arial" panose="020B0604020202020204" pitchFamily="34" charset="0"/>
              </a:rPr>
              <a:t>CPR r9.7</a:t>
            </a:r>
            <a:r>
              <a:rPr lang="en-GB" sz="2000" kern="100" dirty="0">
                <a:effectLst/>
                <a:ea typeface="DengXian" panose="02010600030101010101" pitchFamily="2" charset="-122"/>
                <a:cs typeface="Arial" panose="020B0604020202020204" pitchFamily="34" charset="0"/>
              </a:rPr>
              <a:t>.</a:t>
            </a:r>
          </a:p>
          <a:p>
            <a:pPr>
              <a:lnSpc>
                <a:spcPct val="115000"/>
              </a:lnSpc>
              <a:spcAft>
                <a:spcPts val="800"/>
              </a:spcAft>
            </a:pPr>
            <a:r>
              <a:rPr lang="en-GB" sz="2000" kern="100" dirty="0">
                <a:effectLst/>
                <a:ea typeface="DengXian" panose="02010600030101010101" pitchFamily="2" charset="-122"/>
                <a:cs typeface="Arial" panose="020B0604020202020204" pitchFamily="34" charset="0"/>
              </a:rPr>
              <a:t>in relation to burglary:</a:t>
            </a:r>
          </a:p>
          <a:p>
            <a:pPr>
              <a:lnSpc>
                <a:spcPct val="115000"/>
              </a:lnSpc>
              <a:spcAft>
                <a:spcPts val="800"/>
              </a:spcAft>
            </a:pPr>
            <a:r>
              <a:rPr lang="en-GB" sz="2000" kern="100" dirty="0">
                <a:effectLst/>
                <a:ea typeface="DengXian" panose="02010600030101010101" pitchFamily="2" charset="-122"/>
                <a:cs typeface="Arial" panose="020B0604020202020204" pitchFamily="34" charset="0"/>
              </a:rPr>
              <a:t>the offence committed (or intended) while trespassing; or the burglary was in a dwelling and any person therein was subjected to violence or the threat of violence; or</a:t>
            </a:r>
          </a:p>
          <a:p>
            <a:pPr>
              <a:lnSpc>
                <a:spcPct val="115000"/>
              </a:lnSpc>
              <a:spcAft>
                <a:spcPts val="800"/>
              </a:spcAft>
            </a:pPr>
            <a:r>
              <a:rPr lang="en-GB" sz="2000" kern="100" dirty="0">
                <a:effectLst/>
                <a:ea typeface="DengXian" panose="02010600030101010101" pitchFamily="2" charset="-122"/>
                <a:cs typeface="Arial" panose="020B0604020202020204" pitchFamily="34" charset="0"/>
              </a:rPr>
              <a:t>the burglary was a domestic burglary, the accused is 18 or over and at the date of the offence and had previously been convicted on two separate occasions of domestic burglary committed after 30 November 1999 (referred to as the ‘three strike rule’). </a:t>
            </a:r>
          </a:p>
          <a:p>
            <a:endParaRPr lang="en-GB" dirty="0"/>
          </a:p>
        </p:txBody>
      </p:sp>
    </p:spTree>
    <p:extLst>
      <p:ext uri="{BB962C8B-B14F-4D97-AF65-F5344CB8AC3E}">
        <p14:creationId xmlns:p14="http://schemas.microsoft.com/office/powerpoint/2010/main" val="71071273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F8A3E-5CBF-D8C1-C99F-0F6F33F52625}"/>
              </a:ext>
            </a:extLst>
          </p:cNvPr>
          <p:cNvSpPr>
            <a:spLocks noGrp="1"/>
          </p:cNvSpPr>
          <p:nvPr>
            <p:ph type="title"/>
          </p:nvPr>
        </p:nvSpPr>
        <p:spPr>
          <a:xfrm>
            <a:off x="548544" y="156238"/>
            <a:ext cx="9168566" cy="828996"/>
          </a:xfrm>
        </p:spPr>
        <p:txBody>
          <a:bodyPr>
            <a:noAutofit/>
          </a:bodyPr>
          <a:lstStyle/>
          <a:p>
            <a:r>
              <a:rPr lang="en-GB" sz="3200" kern="100" dirty="0">
                <a:effectLst/>
                <a:ea typeface="DengXian" panose="02010600030101010101" pitchFamily="2" charset="-122"/>
                <a:cs typeface="Arial" panose="020B0604020202020204" pitchFamily="34" charset="0"/>
              </a:rPr>
              <a:t>****Special procedure in criminal damage cases and low-value theft cases (value under £200)****</a:t>
            </a:r>
            <a:br>
              <a:rPr lang="en-GB" sz="3200" kern="100" dirty="0">
                <a:effectLst/>
                <a:ea typeface="DengXian" panose="02010600030101010101" pitchFamily="2" charset="-122"/>
                <a:cs typeface="Arial" panose="020B0604020202020204" pitchFamily="34" charset="0"/>
              </a:rPr>
            </a:br>
            <a:endParaRPr lang="en-GB" sz="3200" dirty="0"/>
          </a:p>
        </p:txBody>
      </p:sp>
      <p:sp>
        <p:nvSpPr>
          <p:cNvPr id="3" name="Content Placeholder 2">
            <a:extLst>
              <a:ext uri="{FF2B5EF4-FFF2-40B4-BE49-F238E27FC236}">
                <a16:creationId xmlns:a16="http://schemas.microsoft.com/office/drawing/2014/main" id="{8748EE0B-0ECD-240F-F66C-C9A327419553}"/>
              </a:ext>
            </a:extLst>
          </p:cNvPr>
          <p:cNvSpPr>
            <a:spLocks noGrp="1"/>
          </p:cNvSpPr>
          <p:nvPr>
            <p:ph idx="1"/>
          </p:nvPr>
        </p:nvSpPr>
        <p:spPr>
          <a:xfrm>
            <a:off x="497028" y="1362099"/>
            <a:ext cx="9464779" cy="5219005"/>
          </a:xfrm>
        </p:spPr>
        <p:txBody>
          <a:bodyPr>
            <a:normAutofit fontScale="92500" lnSpcReduction="20000"/>
          </a:bodyPr>
          <a:lstStyle/>
          <a:p>
            <a:r>
              <a:rPr lang="en-GB" dirty="0"/>
              <a:t>Both criminal damage and theft are either-way offences. Clearly the normal situation is that either-way offences are indictable and thus able to be allocated to either the Crown Court or the Magistrates’ Court. However, in relation to low value criminal damage and shop theft there are restrictions on this.</a:t>
            </a:r>
          </a:p>
          <a:p>
            <a:endParaRPr lang="en-GB" dirty="0"/>
          </a:p>
          <a:p>
            <a:r>
              <a:rPr lang="en-GB" dirty="0"/>
              <a:t>Under s22 MCA 1980, where a defendant is charged with a basic offence of criminal damage under s1(1) Criminal Damage Act 1971, other than criminal damage by fire (arson) or criminal damage to a memorial, if the damage is less than £5,000 the magistrates must treat the offence as a summary offence and the defendant does not have a right to elect trial at the Crown Court.</a:t>
            </a:r>
          </a:p>
          <a:p>
            <a:endParaRPr lang="en-GB" dirty="0"/>
          </a:p>
          <a:p>
            <a:r>
              <a:rPr lang="en-GB" dirty="0"/>
              <a:t>A similar provision applies in relation to low value shop theft under s22A MCA 1980. As a result of this provision, if the offence is committed by a person purporting to be a customer of a shop or similar enterprise such as a market stall, and the value of the theft is £200 or less, the magistrates cannot allocate the case to the Crown Court. Unlike low value criminal damage, however, the defendant can elect Crown Court trial.</a:t>
            </a:r>
          </a:p>
          <a:p>
            <a:endParaRPr lang="en-GB" dirty="0"/>
          </a:p>
          <a:p>
            <a:r>
              <a:rPr lang="en-GB" dirty="0"/>
              <a:t>Reform - Under s47 Crime and Policing Act 2026, s22A MCA 1980 will be repealed. s47 is not yet in force.</a:t>
            </a:r>
          </a:p>
        </p:txBody>
      </p:sp>
    </p:spTree>
    <p:extLst>
      <p:ext uri="{BB962C8B-B14F-4D97-AF65-F5344CB8AC3E}">
        <p14:creationId xmlns:p14="http://schemas.microsoft.com/office/powerpoint/2010/main" val="102023309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95BD6-5BA2-B57C-D1BE-31CCFDAFCF9D}"/>
              </a:ext>
            </a:extLst>
          </p:cNvPr>
          <p:cNvSpPr>
            <a:spLocks noGrp="1"/>
          </p:cNvSpPr>
          <p:nvPr>
            <p:ph type="title"/>
          </p:nvPr>
        </p:nvSpPr>
        <p:spPr>
          <a:xfrm>
            <a:off x="323821" y="91843"/>
            <a:ext cx="8596668" cy="650414"/>
          </a:xfrm>
        </p:spPr>
        <p:txBody>
          <a:bodyPr>
            <a:normAutofit/>
          </a:bodyPr>
          <a:lstStyle/>
          <a:p>
            <a:r>
              <a:rPr lang="en-GB" sz="3200" dirty="0"/>
              <a:t>Pre-Trial procedure – case management</a:t>
            </a:r>
          </a:p>
        </p:txBody>
      </p:sp>
      <p:sp>
        <p:nvSpPr>
          <p:cNvPr id="3" name="Content Placeholder 2">
            <a:extLst>
              <a:ext uri="{FF2B5EF4-FFF2-40B4-BE49-F238E27FC236}">
                <a16:creationId xmlns:a16="http://schemas.microsoft.com/office/drawing/2014/main" id="{B5066245-292D-3D95-0AC5-6A297C8CDB4C}"/>
              </a:ext>
            </a:extLst>
          </p:cNvPr>
          <p:cNvSpPr>
            <a:spLocks noGrp="1"/>
          </p:cNvSpPr>
          <p:nvPr>
            <p:ph idx="1"/>
          </p:nvPr>
        </p:nvSpPr>
        <p:spPr>
          <a:xfrm>
            <a:off x="240108" y="922561"/>
            <a:ext cx="10075869" cy="5712586"/>
          </a:xfrm>
        </p:spPr>
        <p:txBody>
          <a:bodyPr>
            <a:noAutofit/>
          </a:bodyPr>
          <a:lstStyle/>
          <a:p>
            <a:pPr>
              <a:lnSpc>
                <a:spcPct val="115000"/>
              </a:lnSpc>
              <a:spcAft>
                <a:spcPts val="800"/>
              </a:spcAft>
            </a:pPr>
            <a:r>
              <a:rPr lang="en-GB" kern="100" dirty="0">
                <a:effectLst/>
                <a:ea typeface="DengXian" panose="02010600030101010101" pitchFamily="2" charset="-122"/>
                <a:cs typeface="Arial" panose="020B0604020202020204" pitchFamily="34" charset="0"/>
              </a:rPr>
              <a:t>If Not Guilty plea on a summary offence, the court expects the parties to be prepared to conduct a case management (Preparation for Trial) hearing right at the outset including details about witness availability at the first hearing.</a:t>
            </a:r>
          </a:p>
          <a:p>
            <a:pPr>
              <a:lnSpc>
                <a:spcPct val="115000"/>
              </a:lnSpc>
              <a:spcAft>
                <a:spcPts val="800"/>
              </a:spcAft>
            </a:pPr>
            <a:r>
              <a:rPr lang="en-GB" kern="100" dirty="0" err="1">
                <a:effectLst/>
                <a:ea typeface="DengXian" panose="02010600030101010101" pitchFamily="2" charset="-122"/>
                <a:cs typeface="Arial" panose="020B0604020202020204" pitchFamily="34" charset="0"/>
              </a:rPr>
              <a:t>CrPR</a:t>
            </a:r>
            <a:r>
              <a:rPr lang="en-GB" kern="100" dirty="0">
                <a:effectLst/>
                <a:ea typeface="DengXian" panose="02010600030101010101" pitchFamily="2" charset="-122"/>
                <a:cs typeface="Arial" panose="020B0604020202020204" pitchFamily="34" charset="0"/>
              </a:rPr>
              <a:t> 3.27. Court must give directions for an effective trial, inc</a:t>
            </a:r>
            <a:r>
              <a:rPr lang="en-GB" kern="100" dirty="0">
                <a:ea typeface="DengXian" panose="02010600030101010101" pitchFamily="2" charset="-122"/>
                <a:cs typeface="Arial" panose="020B0604020202020204" pitchFamily="34" charset="0"/>
              </a:rPr>
              <a:t>. </a:t>
            </a:r>
            <a:r>
              <a:rPr lang="en-GB" kern="100" dirty="0">
                <a:effectLst/>
                <a:ea typeface="DengXian" panose="02010600030101010101" pitchFamily="2" charset="-122"/>
                <a:cs typeface="Arial" panose="020B0604020202020204" pitchFamily="34" charset="0"/>
              </a:rPr>
              <a:t>service of any further evidence and about anticipated legal argument (in relation to, e.g. character or hearsay evidence). Binding rulings may be made at pre-trial hearings before a Magistrates’ Court.</a:t>
            </a:r>
          </a:p>
          <a:p>
            <a:pPr>
              <a:lnSpc>
                <a:spcPct val="115000"/>
              </a:lnSpc>
              <a:spcAft>
                <a:spcPts val="800"/>
              </a:spcAft>
            </a:pPr>
            <a:r>
              <a:rPr lang="en-GB" kern="100" dirty="0">
                <a:effectLst/>
                <a:ea typeface="DengXian" panose="02010600030101010101" pitchFamily="2" charset="-122"/>
                <a:cs typeface="Arial" panose="020B0604020202020204" pitchFamily="34" charset="0"/>
              </a:rPr>
              <a:t>In accordance with </a:t>
            </a:r>
            <a:r>
              <a:rPr lang="en-GB" b="1" kern="100" dirty="0" err="1">
                <a:effectLst/>
                <a:ea typeface="DengXian" panose="02010600030101010101" pitchFamily="2" charset="-122"/>
                <a:cs typeface="Arial" panose="020B0604020202020204" pitchFamily="34" charset="0"/>
              </a:rPr>
              <a:t>CrPR</a:t>
            </a:r>
            <a:r>
              <a:rPr lang="en-GB" b="1" kern="100" dirty="0">
                <a:effectLst/>
                <a:ea typeface="DengXian" panose="02010600030101010101" pitchFamily="2" charset="-122"/>
                <a:cs typeface="Arial" panose="020B0604020202020204" pitchFamily="34" charset="0"/>
              </a:rPr>
              <a:t> Part 3</a:t>
            </a:r>
            <a:r>
              <a:rPr lang="en-GB" kern="100" dirty="0">
                <a:effectLst/>
                <a:ea typeface="DengXian" panose="02010600030101010101" pitchFamily="2" charset="-122"/>
                <a:cs typeface="Arial" panose="020B0604020202020204" pitchFamily="34" charset="0"/>
              </a:rPr>
              <a:t>, to effectively manage the case the court will require the parties to confirm:</a:t>
            </a:r>
          </a:p>
          <a:p>
            <a:pPr lvl="1">
              <a:lnSpc>
                <a:spcPct val="115000"/>
              </a:lnSpc>
              <a:spcAft>
                <a:spcPts val="800"/>
              </a:spcAft>
            </a:pPr>
            <a:r>
              <a:rPr lang="en-GB" sz="1800" kern="100" dirty="0">
                <a:effectLst/>
                <a:ea typeface="DengXian" panose="02010600030101010101" pitchFamily="2" charset="-122"/>
                <a:cs typeface="Arial" panose="020B0604020202020204" pitchFamily="34" charset="0"/>
              </a:rPr>
              <a:t>what the real issues are in the case; what evidence can be agreed and read out to the court in accordance with </a:t>
            </a:r>
            <a:r>
              <a:rPr lang="en-GB" sz="1800" b="1" kern="100" dirty="0">
                <a:effectLst/>
                <a:ea typeface="DengXian" panose="02010600030101010101" pitchFamily="2" charset="-122"/>
                <a:cs typeface="Arial" panose="020B0604020202020204" pitchFamily="34" charset="0"/>
              </a:rPr>
              <a:t>s9 CJA 1967</a:t>
            </a:r>
            <a:r>
              <a:rPr lang="en-GB" sz="1800" kern="100" dirty="0">
                <a:effectLst/>
                <a:ea typeface="DengXian" panose="02010600030101010101" pitchFamily="2" charset="-122"/>
                <a:cs typeface="Arial" panose="020B0604020202020204" pitchFamily="34" charset="0"/>
              </a:rPr>
              <a:t>;</a:t>
            </a:r>
          </a:p>
          <a:p>
            <a:pPr lvl="1">
              <a:lnSpc>
                <a:spcPct val="115000"/>
              </a:lnSpc>
              <a:spcAft>
                <a:spcPts val="800"/>
              </a:spcAft>
            </a:pPr>
            <a:r>
              <a:rPr lang="en-GB" sz="1800" kern="100" dirty="0">
                <a:effectLst/>
                <a:ea typeface="DengXian" panose="02010600030101010101" pitchFamily="2" charset="-122"/>
                <a:cs typeface="Arial" panose="020B0604020202020204" pitchFamily="34" charset="0"/>
              </a:rPr>
              <a:t>how many witnesses need to be called for each side; and</a:t>
            </a:r>
          </a:p>
          <a:p>
            <a:pPr lvl="1">
              <a:lnSpc>
                <a:spcPct val="115000"/>
              </a:lnSpc>
              <a:spcAft>
                <a:spcPts val="800"/>
              </a:spcAft>
            </a:pPr>
            <a:r>
              <a:rPr lang="en-GB" sz="1800" kern="100" dirty="0">
                <a:effectLst/>
                <a:ea typeface="DengXian" panose="02010600030101010101" pitchFamily="2" charset="-122"/>
                <a:cs typeface="Arial" panose="020B0604020202020204" pitchFamily="34" charset="0"/>
              </a:rPr>
              <a:t>whether any evidence can be adduced by way of formal admissions in accordance with </a:t>
            </a:r>
            <a:r>
              <a:rPr lang="en-GB" sz="1800" b="1" kern="100" dirty="0">
                <a:effectLst/>
                <a:ea typeface="DengXian" panose="02010600030101010101" pitchFamily="2" charset="-122"/>
                <a:cs typeface="Arial" panose="020B0604020202020204" pitchFamily="34" charset="0"/>
              </a:rPr>
              <a:t>s10 CJA 1967</a:t>
            </a:r>
            <a:endParaRPr lang="en-GB" sz="1800" kern="100" dirty="0">
              <a:effectLst/>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75292324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95BD6-5BA2-B57C-D1BE-31CCFDAFCF9D}"/>
              </a:ext>
            </a:extLst>
          </p:cNvPr>
          <p:cNvSpPr>
            <a:spLocks noGrp="1"/>
          </p:cNvSpPr>
          <p:nvPr>
            <p:ph type="title"/>
          </p:nvPr>
        </p:nvSpPr>
        <p:spPr>
          <a:xfrm>
            <a:off x="549202" y="156238"/>
            <a:ext cx="8596668" cy="650414"/>
          </a:xfrm>
        </p:spPr>
        <p:txBody>
          <a:bodyPr/>
          <a:lstStyle/>
          <a:p>
            <a:r>
              <a:rPr lang="en-GB" dirty="0"/>
              <a:t>Pre-Trial procedure – case management</a:t>
            </a:r>
          </a:p>
        </p:txBody>
      </p:sp>
      <p:sp>
        <p:nvSpPr>
          <p:cNvPr id="3" name="Content Placeholder 2">
            <a:extLst>
              <a:ext uri="{FF2B5EF4-FFF2-40B4-BE49-F238E27FC236}">
                <a16:creationId xmlns:a16="http://schemas.microsoft.com/office/drawing/2014/main" id="{B5066245-292D-3D95-0AC5-6A297C8CDB4C}"/>
              </a:ext>
            </a:extLst>
          </p:cNvPr>
          <p:cNvSpPr>
            <a:spLocks noGrp="1"/>
          </p:cNvSpPr>
          <p:nvPr>
            <p:ph idx="1"/>
          </p:nvPr>
        </p:nvSpPr>
        <p:spPr>
          <a:xfrm>
            <a:off x="648213" y="1164650"/>
            <a:ext cx="9036700" cy="4933495"/>
          </a:xfrm>
        </p:spPr>
        <p:txBody>
          <a:bodyPr>
            <a:normAutofit fontScale="92500" lnSpcReduction="20000"/>
          </a:bodyPr>
          <a:lstStyle/>
          <a:p>
            <a:pPr>
              <a:lnSpc>
                <a:spcPct val="115000"/>
              </a:lnSpc>
              <a:spcAft>
                <a:spcPts val="800"/>
              </a:spcAft>
            </a:pPr>
            <a:r>
              <a:rPr lang="en-GB" sz="2400" kern="100" dirty="0">
                <a:effectLst/>
                <a:ea typeface="DengXian" panose="02010600030101010101" pitchFamily="2" charset="-122"/>
                <a:cs typeface="Arial" panose="020B0604020202020204" pitchFamily="34" charset="0"/>
              </a:rPr>
              <a:t>All Part 3 matters will be recorded on a Preparation for Effective Trial ( PET) form</a:t>
            </a:r>
          </a:p>
          <a:p>
            <a:pPr>
              <a:lnSpc>
                <a:spcPct val="115000"/>
              </a:lnSpc>
              <a:spcAft>
                <a:spcPts val="800"/>
              </a:spcAft>
            </a:pPr>
            <a:r>
              <a:rPr lang="en-GB" sz="2400" kern="100" dirty="0">
                <a:ea typeface="DengXian" panose="02010600030101010101" pitchFamily="2" charset="-122"/>
                <a:cs typeface="Arial" panose="020B0604020202020204" pitchFamily="34" charset="0"/>
              </a:rPr>
              <a:t>PET form must be completed accurately (</a:t>
            </a:r>
            <a:r>
              <a:rPr lang="en-GB" sz="2400" b="1" kern="100" dirty="0">
                <a:ea typeface="DengXian" panose="02010600030101010101" pitchFamily="2" charset="-122"/>
                <a:cs typeface="Arial" panose="020B0604020202020204" pitchFamily="34" charset="0"/>
              </a:rPr>
              <a:t>Valiati v DPP (2018</a:t>
            </a:r>
            <a:r>
              <a:rPr lang="en-GB" sz="2400" kern="100" dirty="0">
                <a:ea typeface="DengXian" panose="02010600030101010101" pitchFamily="2" charset="-122"/>
                <a:cs typeface="Arial" panose="020B0604020202020204" pitchFamily="34" charset="0"/>
              </a:rPr>
              <a:t>)) – anything written on the PET form can form part of the evidence at the eventual trial</a:t>
            </a:r>
          </a:p>
          <a:p>
            <a:pPr>
              <a:lnSpc>
                <a:spcPct val="115000"/>
              </a:lnSpc>
              <a:spcAft>
                <a:spcPts val="800"/>
              </a:spcAft>
            </a:pPr>
            <a:r>
              <a:rPr lang="en-GB" sz="2400" kern="100" dirty="0">
                <a:effectLst/>
                <a:ea typeface="DengXian" panose="02010600030101010101" pitchFamily="2" charset="-122"/>
                <a:cs typeface="Arial" panose="020B0604020202020204" pitchFamily="34" charset="0"/>
              </a:rPr>
              <a:t>At case management hearing</a:t>
            </a:r>
            <a:r>
              <a:rPr lang="en-GB" sz="2400" kern="100" dirty="0">
                <a:ea typeface="DengXian" panose="02010600030101010101" pitchFamily="2" charset="-122"/>
                <a:cs typeface="Arial" panose="020B0604020202020204" pitchFamily="34" charset="0"/>
              </a:rPr>
              <a:t>, a summary trial should be listed within 6 – 8 weeks of a not guilty plea being entered</a:t>
            </a:r>
          </a:p>
          <a:p>
            <a:pPr>
              <a:lnSpc>
                <a:spcPct val="115000"/>
              </a:lnSpc>
              <a:spcAft>
                <a:spcPts val="800"/>
              </a:spcAft>
            </a:pPr>
            <a:r>
              <a:rPr lang="en-GB" sz="2400" kern="100" dirty="0">
                <a:ea typeface="DengXian" panose="02010600030101010101" pitchFamily="2" charset="-122"/>
                <a:cs typeface="Arial" panose="020B0604020202020204" pitchFamily="34" charset="0"/>
              </a:rPr>
              <a:t>To overcome the need for an adjournment each party must warn the court and the other side of any problems with the attendance of any witness to be called to testify (</a:t>
            </a:r>
            <a:r>
              <a:rPr lang="en-GB" sz="2400" kern="100" dirty="0" err="1">
                <a:ea typeface="DengXian" panose="02010600030101010101" pitchFamily="2" charset="-122"/>
                <a:cs typeface="Arial" panose="020B0604020202020204" pitchFamily="34" charset="0"/>
              </a:rPr>
              <a:t>CrPR</a:t>
            </a:r>
            <a:r>
              <a:rPr lang="en-GB" sz="2400" kern="100" dirty="0">
                <a:ea typeface="DengXian" panose="02010600030101010101" pitchFamily="2" charset="-122"/>
                <a:cs typeface="Arial" panose="020B0604020202020204" pitchFamily="34" charset="0"/>
              </a:rPr>
              <a:t> r3.12(2)). </a:t>
            </a:r>
            <a:r>
              <a:rPr lang="en-GB" sz="2400" kern="100" dirty="0" err="1">
                <a:ea typeface="DengXian" panose="02010600030101010101" pitchFamily="2" charset="-122"/>
                <a:cs typeface="Arial" panose="020B0604020202020204" pitchFamily="34" charset="0"/>
              </a:rPr>
              <a:t>CrPR</a:t>
            </a:r>
            <a:r>
              <a:rPr lang="en-GB" sz="2400" kern="100" dirty="0">
                <a:ea typeface="DengXian" panose="02010600030101010101" pitchFamily="2" charset="-122"/>
                <a:cs typeface="Arial" panose="020B0604020202020204" pitchFamily="34" charset="0"/>
              </a:rPr>
              <a:t> require all parties to inform the court and each other of anything that has been done or not done that may influence the effectiveness of the trial.</a:t>
            </a:r>
            <a:endParaRPr lang="en-GB" dirty="0"/>
          </a:p>
        </p:txBody>
      </p:sp>
    </p:spTree>
    <p:extLst>
      <p:ext uri="{BB962C8B-B14F-4D97-AF65-F5344CB8AC3E}">
        <p14:creationId xmlns:p14="http://schemas.microsoft.com/office/powerpoint/2010/main" val="17474823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81B30-8D2C-97BA-3567-AEDC0741CFAF}"/>
              </a:ext>
            </a:extLst>
          </p:cNvPr>
          <p:cNvSpPr>
            <a:spLocks noGrp="1"/>
          </p:cNvSpPr>
          <p:nvPr>
            <p:ph type="title"/>
          </p:nvPr>
        </p:nvSpPr>
        <p:spPr>
          <a:xfrm>
            <a:off x="537553" y="91245"/>
            <a:ext cx="8596668" cy="712495"/>
          </a:xfrm>
        </p:spPr>
        <p:txBody>
          <a:bodyPr/>
          <a:lstStyle/>
          <a:p>
            <a:r>
              <a:rPr lang="en-GB" dirty="0"/>
              <a:t>The Trial</a:t>
            </a:r>
          </a:p>
        </p:txBody>
      </p:sp>
      <p:sp>
        <p:nvSpPr>
          <p:cNvPr id="3" name="Content Placeholder 2">
            <a:extLst>
              <a:ext uri="{FF2B5EF4-FFF2-40B4-BE49-F238E27FC236}">
                <a16:creationId xmlns:a16="http://schemas.microsoft.com/office/drawing/2014/main" id="{64180829-A3CD-F8C6-AB54-B7F152605496}"/>
              </a:ext>
            </a:extLst>
          </p:cNvPr>
          <p:cNvSpPr>
            <a:spLocks noGrp="1"/>
          </p:cNvSpPr>
          <p:nvPr>
            <p:ph idx="1"/>
          </p:nvPr>
        </p:nvSpPr>
        <p:spPr>
          <a:xfrm>
            <a:off x="380299" y="745307"/>
            <a:ext cx="9851966" cy="5393403"/>
          </a:xfrm>
        </p:spPr>
        <p:txBody>
          <a:bodyPr>
            <a:noAutofit/>
          </a:bodyPr>
          <a:lstStyle/>
          <a:p>
            <a:r>
              <a:rPr lang="en-GB" sz="2000" dirty="0"/>
              <a:t>Lay Magistrates/DJ try the facts and legal issues and decide sentence</a:t>
            </a:r>
          </a:p>
          <a:p>
            <a:r>
              <a:rPr lang="en-GB" sz="2000" dirty="0"/>
              <a:t>For D charged with either way offence there are pros and cons of Mag </a:t>
            </a:r>
            <a:r>
              <a:rPr lang="en-GB" sz="2000" dirty="0" err="1"/>
              <a:t>Crt</a:t>
            </a:r>
            <a:r>
              <a:rPr lang="en-GB" sz="2000" dirty="0"/>
              <a:t> v Crown Court and the election of court will depend on a number of factors relevant to that particular D and the particular offence.</a:t>
            </a:r>
          </a:p>
          <a:p>
            <a:r>
              <a:rPr lang="en-GB" sz="2000" b="1" dirty="0"/>
              <a:t>Pros include:</a:t>
            </a:r>
          </a:p>
          <a:p>
            <a:pPr lvl="1"/>
            <a:r>
              <a:rPr lang="en-GB" sz="2000" dirty="0"/>
              <a:t>Quicker trials (hours rather than days/weeks)</a:t>
            </a:r>
          </a:p>
          <a:p>
            <a:pPr lvl="1"/>
            <a:r>
              <a:rPr lang="en-GB" sz="2000" dirty="0"/>
              <a:t>Less costly and less formal</a:t>
            </a:r>
          </a:p>
          <a:p>
            <a:pPr lvl="1"/>
            <a:r>
              <a:rPr lang="en-GB" sz="2000" dirty="0"/>
              <a:t>Less chance of case being in the news</a:t>
            </a:r>
          </a:p>
          <a:p>
            <a:pPr lvl="1"/>
            <a:r>
              <a:rPr lang="en-GB" sz="2000" dirty="0"/>
              <a:t>Lesser sentencing powers</a:t>
            </a:r>
          </a:p>
          <a:p>
            <a:r>
              <a:rPr lang="en-GB" sz="2000" b="1" dirty="0"/>
              <a:t>Cons include:</a:t>
            </a:r>
          </a:p>
          <a:p>
            <a:pPr lvl="1"/>
            <a:r>
              <a:rPr lang="en-GB" sz="2000" dirty="0"/>
              <a:t>Higher conviction rates than by jury</a:t>
            </a:r>
          </a:p>
          <a:p>
            <a:pPr lvl="1"/>
            <a:r>
              <a:rPr lang="en-GB" sz="2000" dirty="0"/>
              <a:t>Magistrates can’t ignore what they have heard after they have heard it – even if declared inadmissible</a:t>
            </a:r>
          </a:p>
          <a:p>
            <a:pPr lvl="1"/>
            <a:r>
              <a:rPr lang="en-GB" sz="2000" dirty="0"/>
              <a:t>Magistrates are not legally qualified and less able to deal with points of law</a:t>
            </a:r>
          </a:p>
        </p:txBody>
      </p:sp>
    </p:spTree>
    <p:extLst>
      <p:ext uri="{BB962C8B-B14F-4D97-AF65-F5344CB8AC3E}">
        <p14:creationId xmlns:p14="http://schemas.microsoft.com/office/powerpoint/2010/main" val="338296361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81B30-8D2C-97BA-3567-AEDC0741CFAF}"/>
              </a:ext>
            </a:extLst>
          </p:cNvPr>
          <p:cNvSpPr>
            <a:spLocks noGrp="1"/>
          </p:cNvSpPr>
          <p:nvPr>
            <p:ph type="title"/>
          </p:nvPr>
        </p:nvSpPr>
        <p:spPr>
          <a:xfrm>
            <a:off x="537553" y="91245"/>
            <a:ext cx="8596668" cy="712495"/>
          </a:xfrm>
        </p:spPr>
        <p:txBody>
          <a:bodyPr>
            <a:normAutofit/>
          </a:bodyPr>
          <a:lstStyle/>
          <a:p>
            <a:r>
              <a:rPr lang="en-GB" sz="3200" dirty="0"/>
              <a:t>Procedure at Summary Trial</a:t>
            </a:r>
          </a:p>
        </p:txBody>
      </p:sp>
      <p:sp>
        <p:nvSpPr>
          <p:cNvPr id="3" name="Content Placeholder 2">
            <a:extLst>
              <a:ext uri="{FF2B5EF4-FFF2-40B4-BE49-F238E27FC236}">
                <a16:creationId xmlns:a16="http://schemas.microsoft.com/office/drawing/2014/main" id="{64180829-A3CD-F8C6-AB54-B7F152605496}"/>
              </a:ext>
            </a:extLst>
          </p:cNvPr>
          <p:cNvSpPr>
            <a:spLocks noGrp="1"/>
          </p:cNvSpPr>
          <p:nvPr>
            <p:ph idx="1"/>
          </p:nvPr>
        </p:nvSpPr>
        <p:spPr>
          <a:xfrm>
            <a:off x="380299" y="745307"/>
            <a:ext cx="9697419" cy="5822918"/>
          </a:xfrm>
        </p:spPr>
        <p:txBody>
          <a:bodyPr>
            <a:normAutofit/>
          </a:bodyPr>
          <a:lstStyle/>
          <a:p>
            <a:r>
              <a:rPr lang="en-GB" sz="2000" dirty="0"/>
              <a:t>Part 24 </a:t>
            </a:r>
            <a:r>
              <a:rPr lang="en-GB" sz="2000" dirty="0" err="1"/>
              <a:t>CrPR</a:t>
            </a:r>
            <a:r>
              <a:rPr lang="en-GB" sz="2000" dirty="0"/>
              <a:t> governs procedure: Charge is read and plea entered</a:t>
            </a:r>
          </a:p>
          <a:p>
            <a:r>
              <a:rPr lang="en-GB" sz="2000" dirty="0"/>
              <a:t>Prosecution opening speech, calls prosecution witnesses and reads out any agreed written evidence.</a:t>
            </a:r>
          </a:p>
          <a:p>
            <a:r>
              <a:rPr lang="en-GB" sz="2000" dirty="0"/>
              <a:t>Each witness gives evidence in chief and can then be cross-examined by Defence</a:t>
            </a:r>
          </a:p>
          <a:p>
            <a:r>
              <a:rPr lang="en-GB" sz="2000" dirty="0"/>
              <a:t>Prosecution closes and Defence begins</a:t>
            </a:r>
          </a:p>
          <a:p>
            <a:r>
              <a:rPr lang="en-GB" sz="2000" dirty="0"/>
              <a:t>Defence may submit no case to answer but only if there is no evidence that the crime was committed by the D, or the evidence is so weak that a court could not convict on it (</a:t>
            </a:r>
            <a:r>
              <a:rPr lang="en-GB" sz="2000" b="1" dirty="0"/>
              <a:t>Galbraith (1981)</a:t>
            </a:r>
          </a:p>
          <a:p>
            <a:r>
              <a:rPr lang="en-GB" sz="2000" dirty="0"/>
              <a:t>Otherwise, Defence presents their case, calls Defence witnesses, evidence in chief and then cross-examination</a:t>
            </a:r>
          </a:p>
          <a:p>
            <a:r>
              <a:rPr lang="en-GB" sz="2000" dirty="0"/>
              <a:t>D does not have to given evidence at their own trial ( but note possibility of adverse inferences)</a:t>
            </a:r>
          </a:p>
          <a:p>
            <a:r>
              <a:rPr lang="en-GB" sz="2000" dirty="0"/>
              <a:t>Closing speeches (Prosecution then Defence)</a:t>
            </a:r>
          </a:p>
          <a:p>
            <a:r>
              <a:rPr lang="en-GB" sz="2000" dirty="0"/>
              <a:t>Magistrates retire to consider verdict</a:t>
            </a:r>
          </a:p>
        </p:txBody>
      </p:sp>
    </p:spTree>
    <p:extLst>
      <p:ext uri="{BB962C8B-B14F-4D97-AF65-F5344CB8AC3E}">
        <p14:creationId xmlns:p14="http://schemas.microsoft.com/office/powerpoint/2010/main" val="10195060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337D7-AADC-D81E-CF00-09826E186B21}"/>
              </a:ext>
            </a:extLst>
          </p:cNvPr>
          <p:cNvSpPr>
            <a:spLocks noGrp="1"/>
          </p:cNvSpPr>
          <p:nvPr>
            <p:ph type="title"/>
          </p:nvPr>
        </p:nvSpPr>
        <p:spPr>
          <a:xfrm>
            <a:off x="426893" y="85422"/>
            <a:ext cx="8596668" cy="706670"/>
          </a:xfrm>
        </p:spPr>
        <p:txBody>
          <a:bodyPr>
            <a:normAutofit/>
          </a:bodyPr>
          <a:lstStyle/>
          <a:p>
            <a:r>
              <a:rPr lang="en-GB" dirty="0"/>
              <a:t>Absent Defendants (</a:t>
            </a:r>
            <a:r>
              <a:rPr lang="en-GB" sz="3100" dirty="0"/>
              <a:t>Ds that don’t turn up</a:t>
            </a:r>
            <a:r>
              <a:rPr lang="en-GB" dirty="0"/>
              <a:t>)</a:t>
            </a:r>
          </a:p>
        </p:txBody>
      </p:sp>
      <p:sp>
        <p:nvSpPr>
          <p:cNvPr id="3" name="Content Placeholder 2">
            <a:extLst>
              <a:ext uri="{FF2B5EF4-FFF2-40B4-BE49-F238E27FC236}">
                <a16:creationId xmlns:a16="http://schemas.microsoft.com/office/drawing/2014/main" id="{91F5DD9D-C504-5541-3FAA-5614D7180E38}"/>
              </a:ext>
            </a:extLst>
          </p:cNvPr>
          <p:cNvSpPr>
            <a:spLocks noGrp="1"/>
          </p:cNvSpPr>
          <p:nvPr>
            <p:ph idx="1"/>
          </p:nvPr>
        </p:nvSpPr>
        <p:spPr>
          <a:xfrm>
            <a:off x="327882" y="733658"/>
            <a:ext cx="9981656" cy="5712218"/>
          </a:xfrm>
        </p:spPr>
        <p:txBody>
          <a:bodyPr>
            <a:normAutofit fontScale="92500" lnSpcReduction="20000"/>
          </a:bodyPr>
          <a:lstStyle/>
          <a:p>
            <a:pPr>
              <a:lnSpc>
                <a:spcPct val="115000"/>
              </a:lnSpc>
              <a:spcAft>
                <a:spcPts val="800"/>
              </a:spcAft>
            </a:pPr>
            <a:r>
              <a:rPr lang="en-GB" sz="1900" kern="100" dirty="0">
                <a:effectLst/>
                <a:ea typeface="DengXian" panose="02010600030101010101" pitchFamily="2" charset="-122"/>
                <a:cs typeface="Arial" panose="020B0604020202020204" pitchFamily="34" charset="0"/>
              </a:rPr>
              <a:t>Legal adviser should write to the client earlier on in the process to advise that they are under a legal duty to attend trial and that, in the event of them not attending, they will be committing an offence and can be tried and convicted in their absence</a:t>
            </a:r>
            <a:endParaRPr lang="en-GB" sz="1900" kern="100" dirty="0">
              <a:ea typeface="DengXian" panose="02010600030101010101" pitchFamily="2" charset="-122"/>
              <a:cs typeface="Arial" panose="020B0604020202020204" pitchFamily="34" charset="0"/>
            </a:endParaRPr>
          </a:p>
          <a:p>
            <a:pPr>
              <a:lnSpc>
                <a:spcPct val="115000"/>
              </a:lnSpc>
              <a:spcAft>
                <a:spcPts val="800"/>
              </a:spcAft>
            </a:pPr>
            <a:r>
              <a:rPr lang="en-GB" sz="1900" kern="100" dirty="0">
                <a:ea typeface="DengXian" panose="02010600030101010101" pitchFamily="2" charset="-122"/>
                <a:cs typeface="Arial" panose="020B0604020202020204" pitchFamily="34" charset="0"/>
              </a:rPr>
              <a:t>If D states they </a:t>
            </a:r>
            <a:r>
              <a:rPr lang="en-GB" sz="1900" kern="100" dirty="0">
                <a:effectLst/>
                <a:ea typeface="DengXian" panose="02010600030101010101" pitchFamily="2" charset="-122"/>
                <a:cs typeface="Arial" panose="020B0604020202020204" pitchFamily="34" charset="0"/>
              </a:rPr>
              <a:t>will not be attending trial, this places the legal adviser in a difficult situation. </a:t>
            </a:r>
            <a:r>
              <a:rPr lang="en-GB" sz="1900" kern="100" dirty="0">
                <a:ea typeface="DengXian" panose="02010600030101010101" pitchFamily="2" charset="-122"/>
                <a:cs typeface="Arial" panose="020B0604020202020204" pitchFamily="34" charset="0"/>
              </a:rPr>
              <a:t>R</a:t>
            </a:r>
            <a:r>
              <a:rPr lang="en-GB" sz="1900" kern="100" dirty="0">
                <a:effectLst/>
                <a:ea typeface="DengXian" panose="02010600030101010101" pitchFamily="2" charset="-122"/>
                <a:cs typeface="Arial" panose="020B0604020202020204" pitchFamily="34" charset="0"/>
              </a:rPr>
              <a:t>eason for client’s absence is likely to be privileged and this privilege cannot be waived without client’s consent.</a:t>
            </a:r>
          </a:p>
          <a:p>
            <a:pPr>
              <a:lnSpc>
                <a:spcPct val="115000"/>
              </a:lnSpc>
              <a:spcAft>
                <a:spcPts val="800"/>
              </a:spcAft>
            </a:pPr>
            <a:r>
              <a:rPr lang="en-GB" sz="1900" kern="100" dirty="0">
                <a:ea typeface="DengXian" panose="02010600030101010101" pitchFamily="2" charset="-122"/>
                <a:cs typeface="Arial" panose="020B0604020202020204" pitchFamily="34" charset="0"/>
              </a:rPr>
              <a:t>If D has </a:t>
            </a:r>
            <a:r>
              <a:rPr lang="en-GB" sz="1900" kern="100" dirty="0">
                <a:effectLst/>
                <a:ea typeface="DengXian" panose="02010600030101010101" pitchFamily="2" charset="-122"/>
                <a:cs typeface="Arial" panose="020B0604020202020204" pitchFamily="34" charset="0"/>
              </a:rPr>
              <a:t>absconded –and they are not responding to phone calls or letters – the legal adviser may properly state to the court that they are without instructions but can’t disclose information about the client’s whereabouts if they have any. Consider withdraw</a:t>
            </a:r>
            <a:r>
              <a:rPr lang="en-GB" sz="1900" kern="100" dirty="0">
                <a:ea typeface="DengXian" panose="02010600030101010101" pitchFamily="2" charset="-122"/>
                <a:cs typeface="Arial" panose="020B0604020202020204" pitchFamily="34" charset="0"/>
              </a:rPr>
              <a:t>ing</a:t>
            </a:r>
            <a:r>
              <a:rPr lang="en-GB" sz="1900" kern="100" dirty="0">
                <a:effectLst/>
                <a:ea typeface="DengXian" panose="02010600030101010101" pitchFamily="2" charset="-122"/>
                <a:cs typeface="Arial" panose="020B0604020202020204" pitchFamily="34" charset="0"/>
              </a:rPr>
              <a:t> from the hearing.</a:t>
            </a:r>
          </a:p>
          <a:p>
            <a:pPr>
              <a:lnSpc>
                <a:spcPct val="115000"/>
              </a:lnSpc>
              <a:spcAft>
                <a:spcPts val="800"/>
              </a:spcAft>
            </a:pPr>
            <a:r>
              <a:rPr lang="en-GB" sz="1900" kern="100" dirty="0">
                <a:effectLst/>
                <a:ea typeface="DengXian" panose="02010600030101010101" pitchFamily="2" charset="-122"/>
                <a:cs typeface="Arial" panose="020B0604020202020204" pitchFamily="34" charset="0"/>
              </a:rPr>
              <a:t>Case can proceed in D’s absence if </a:t>
            </a:r>
            <a:r>
              <a:rPr lang="en-GB" sz="1900" kern="100" dirty="0">
                <a:ea typeface="DengXian" panose="02010600030101010101" pitchFamily="2" charset="-122"/>
                <a:cs typeface="Arial" panose="020B0604020202020204" pitchFamily="34" charset="0"/>
              </a:rPr>
              <a:t>the legal adviser considers that the client would </a:t>
            </a:r>
            <a:r>
              <a:rPr lang="en-GB" sz="1900" kern="100" dirty="0">
                <a:effectLst/>
                <a:ea typeface="DengXian" panose="02010600030101010101" pitchFamily="2" charset="-122"/>
                <a:cs typeface="Arial" panose="020B0604020202020204" pitchFamily="34" charset="0"/>
              </a:rPr>
              <a:t>expect them to continue representing them or where a legal point may be taken which would defeat the prosecution case. The advocate may also exercise a watching brief at trial to ensure that the prosecution can establish a </a:t>
            </a:r>
            <a:r>
              <a:rPr lang="en-GB" sz="1900" i="1" kern="100" dirty="0">
                <a:effectLst/>
                <a:ea typeface="DengXian" panose="02010600030101010101" pitchFamily="2" charset="-122"/>
                <a:cs typeface="Arial" panose="020B0604020202020204" pitchFamily="34" charset="0"/>
              </a:rPr>
              <a:t>prima facie </a:t>
            </a:r>
            <a:r>
              <a:rPr lang="en-GB" sz="1900" kern="100" dirty="0">
                <a:effectLst/>
                <a:ea typeface="DengXian" panose="02010600030101010101" pitchFamily="2" charset="-122"/>
                <a:cs typeface="Arial" panose="020B0604020202020204" pitchFamily="34" charset="0"/>
              </a:rPr>
              <a:t>case against the client. </a:t>
            </a:r>
          </a:p>
          <a:p>
            <a:pPr>
              <a:lnSpc>
                <a:spcPct val="115000"/>
              </a:lnSpc>
              <a:spcAft>
                <a:spcPts val="800"/>
              </a:spcAft>
            </a:pPr>
            <a:r>
              <a:rPr lang="en-GB" sz="1900" kern="100" dirty="0">
                <a:effectLst/>
                <a:ea typeface="DengXian" panose="02010600030101010101" pitchFamily="2" charset="-122"/>
                <a:cs typeface="Arial" panose="020B0604020202020204" pitchFamily="34" charset="0"/>
              </a:rPr>
              <a:t>The court’s procedure for dealing with absent defendants is found in</a:t>
            </a:r>
            <a:r>
              <a:rPr lang="en-GB" sz="1900" b="1" kern="100" dirty="0">
                <a:effectLst/>
                <a:ea typeface="DengXian" panose="02010600030101010101" pitchFamily="2" charset="-122"/>
                <a:cs typeface="Arial" panose="020B0604020202020204" pitchFamily="34" charset="0"/>
              </a:rPr>
              <a:t> </a:t>
            </a:r>
            <a:r>
              <a:rPr lang="en-GB" sz="1900" b="1" kern="100" dirty="0" err="1">
                <a:effectLst/>
                <a:ea typeface="DengXian" panose="02010600030101010101" pitchFamily="2" charset="-122"/>
                <a:cs typeface="Arial" panose="020B0604020202020204" pitchFamily="34" charset="0"/>
              </a:rPr>
              <a:t>CrPR</a:t>
            </a:r>
            <a:r>
              <a:rPr lang="en-GB" sz="1900" b="1" kern="100" dirty="0">
                <a:effectLst/>
                <a:ea typeface="DengXian" panose="02010600030101010101" pitchFamily="2" charset="-122"/>
                <a:cs typeface="Arial" panose="020B0604020202020204" pitchFamily="34" charset="0"/>
              </a:rPr>
              <a:t> 24.12</a:t>
            </a:r>
            <a:r>
              <a:rPr lang="en-GB" sz="1900" kern="100" dirty="0">
                <a:effectLst/>
                <a:ea typeface="DengXian" panose="02010600030101010101" pitchFamily="2" charset="-122"/>
                <a:cs typeface="Arial" panose="020B0604020202020204" pitchFamily="34" charset="0"/>
              </a:rPr>
              <a:t>. The general rule is that the court must proceed as if the defendant were present and had entered a not guilty plea. (not  if the defendant is under the age of 18)</a:t>
            </a:r>
          </a:p>
          <a:p>
            <a:pPr>
              <a:lnSpc>
                <a:spcPct val="115000"/>
              </a:lnSpc>
              <a:spcAft>
                <a:spcPts val="800"/>
              </a:spcAft>
            </a:pP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25685254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F9FD9-7FFB-10DD-E8B5-44D693B99C94}"/>
              </a:ext>
            </a:extLst>
          </p:cNvPr>
          <p:cNvSpPr>
            <a:spLocks noGrp="1"/>
          </p:cNvSpPr>
          <p:nvPr>
            <p:ph type="title"/>
          </p:nvPr>
        </p:nvSpPr>
        <p:spPr>
          <a:xfrm>
            <a:off x="263815" y="117455"/>
            <a:ext cx="8596668" cy="759088"/>
          </a:xfrm>
        </p:spPr>
        <p:txBody>
          <a:bodyPr/>
          <a:lstStyle/>
          <a:p>
            <a:r>
              <a:rPr lang="en-GB" dirty="0"/>
              <a:t>Sending for Sentence</a:t>
            </a:r>
          </a:p>
        </p:txBody>
      </p:sp>
      <p:sp>
        <p:nvSpPr>
          <p:cNvPr id="3" name="Content Placeholder 2">
            <a:extLst>
              <a:ext uri="{FF2B5EF4-FFF2-40B4-BE49-F238E27FC236}">
                <a16:creationId xmlns:a16="http://schemas.microsoft.com/office/drawing/2014/main" id="{5B38B9D6-A087-85C7-A8FB-D1A57D3D96A3}"/>
              </a:ext>
            </a:extLst>
          </p:cNvPr>
          <p:cNvSpPr>
            <a:spLocks noGrp="1"/>
          </p:cNvSpPr>
          <p:nvPr>
            <p:ph idx="1"/>
          </p:nvPr>
        </p:nvSpPr>
        <p:spPr>
          <a:xfrm>
            <a:off x="211397" y="792091"/>
            <a:ext cx="9474254" cy="5230136"/>
          </a:xfrm>
        </p:spPr>
        <p:txBody>
          <a:bodyPr>
            <a:normAutofit/>
          </a:bodyPr>
          <a:lstStyle/>
          <a:p>
            <a:pPr>
              <a:lnSpc>
                <a:spcPct val="115000"/>
              </a:lnSpc>
              <a:spcAft>
                <a:spcPts val="800"/>
              </a:spcAft>
            </a:pPr>
            <a:r>
              <a:rPr lang="en-GB" sz="2000" kern="100" dirty="0">
                <a:effectLst/>
                <a:latin typeface="+mj-lt"/>
                <a:ea typeface="DengXian" panose="02010600030101010101" pitchFamily="2" charset="-122"/>
                <a:cs typeface="Arial" panose="020B0604020202020204" pitchFamily="34" charset="0"/>
              </a:rPr>
              <a:t>Whether the accused has pleaded guilty or has been found guilty after electing summary trial, the magistrates are limited in the sentence they may impose in respect of an offence triable either way.</a:t>
            </a:r>
          </a:p>
          <a:p>
            <a:pPr>
              <a:lnSpc>
                <a:spcPct val="115000"/>
              </a:lnSpc>
              <a:spcAft>
                <a:spcPts val="800"/>
              </a:spcAft>
            </a:pPr>
            <a:r>
              <a:rPr lang="en-GB" sz="2000" kern="100" dirty="0">
                <a:effectLst/>
                <a:latin typeface="+mj-lt"/>
                <a:ea typeface="DengXian" panose="02010600030101010101" pitchFamily="2" charset="-122"/>
                <a:cs typeface="Arial" panose="020B0604020202020204" pitchFamily="34" charset="0"/>
              </a:rPr>
              <a:t>It has already been noted that magistrates should not agree to summary trial of offences triable either way unless they are of the view that their limited sentencing powers are adequate in the event of a conviction. At that point, however, the magistrates have knowledge only of what is alleged in the charge and what has emerged during advocates’ representations as to allocation.</a:t>
            </a:r>
          </a:p>
          <a:p>
            <a:pPr>
              <a:lnSpc>
                <a:spcPct val="115000"/>
              </a:lnSpc>
              <a:spcAft>
                <a:spcPts val="800"/>
              </a:spcAft>
            </a:pPr>
            <a:r>
              <a:rPr lang="en-GB" sz="2000" kern="100" dirty="0">
                <a:effectLst/>
                <a:latin typeface="+mj-lt"/>
                <a:ea typeface="DengXian" panose="02010600030101010101" pitchFamily="2" charset="-122"/>
                <a:cs typeface="Arial" panose="020B0604020202020204" pitchFamily="34" charset="0"/>
              </a:rPr>
              <a:t>When, after conviction, the magistrates have a much fuller picture of the defendant and the crime committed, they may form the view that their limited sentencing powers are insufficient. In such a case </a:t>
            </a:r>
            <a:r>
              <a:rPr lang="en-GB" sz="2000" b="1" kern="100" dirty="0">
                <a:effectLst/>
                <a:latin typeface="+mj-lt"/>
                <a:ea typeface="DengXian" panose="02010600030101010101" pitchFamily="2" charset="-122"/>
                <a:cs typeface="Arial" panose="020B0604020202020204" pitchFamily="34" charset="0"/>
              </a:rPr>
              <a:t>s14 Sentencing Act 2020</a:t>
            </a:r>
            <a:r>
              <a:rPr lang="en-GB" sz="2000" kern="100" dirty="0">
                <a:effectLst/>
                <a:latin typeface="+mj-lt"/>
                <a:ea typeface="DengXian" panose="02010600030101010101" pitchFamily="2" charset="-122"/>
                <a:cs typeface="Arial" panose="020B0604020202020204" pitchFamily="34" charset="0"/>
              </a:rPr>
              <a:t> provides for sending an adult offender to the Crown Court for sentence.</a:t>
            </a:r>
          </a:p>
          <a:p>
            <a:pPr marL="0" indent="0">
              <a:buNone/>
            </a:pPr>
            <a:endParaRPr lang="en-GB" dirty="0"/>
          </a:p>
        </p:txBody>
      </p:sp>
    </p:spTree>
    <p:extLst>
      <p:ext uri="{BB962C8B-B14F-4D97-AF65-F5344CB8AC3E}">
        <p14:creationId xmlns:p14="http://schemas.microsoft.com/office/powerpoint/2010/main" val="200214494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D3EACFAB-27BD-B67B-D277-A91621987EC2}"/>
              </a:ext>
            </a:extLst>
          </p:cNvPr>
          <p:cNvSpPr>
            <a:spLocks noGrp="1"/>
          </p:cNvSpPr>
          <p:nvPr>
            <p:ph idx="1"/>
          </p:nvPr>
        </p:nvSpPr>
        <p:spPr>
          <a:xfrm>
            <a:off x="677334" y="1253067"/>
            <a:ext cx="6155266" cy="4351866"/>
          </a:xfrm>
        </p:spPr>
        <p:txBody>
          <a:bodyPr anchor="ctr">
            <a:normAutofit/>
          </a:bodyPr>
          <a:lstStyle/>
          <a:p>
            <a:pPr>
              <a:lnSpc>
                <a:spcPct val="90000"/>
              </a:lnSpc>
            </a:pPr>
            <a:r>
              <a:rPr lang="en-GB" sz="1400"/>
              <a:t>The Youth Court is distinct from the adult Magistrates’ Court and is designed to handle cases involving juveniles (defendants under 18), with the general rule being that they must be dealt with here. However, cases may be heard in the adult Magistrates’ Court or Crown Court if a juvenile is charged jointly with an adult. </a:t>
            </a:r>
          </a:p>
          <a:p>
            <a:pPr marL="0" indent="0">
              <a:lnSpc>
                <a:spcPct val="90000"/>
              </a:lnSpc>
              <a:buNone/>
            </a:pPr>
            <a:r>
              <a:rPr lang="en-GB" sz="1400"/>
              <a:t>Key features of the Youth Court include:</a:t>
            </a:r>
          </a:p>
          <a:p>
            <a:pPr lvl="0">
              <a:lnSpc>
                <a:spcPct val="90000"/>
              </a:lnSpc>
            </a:pPr>
            <a:r>
              <a:rPr lang="en-GB" sz="1400"/>
              <a:t>Privacy and reporting: Proceedings are not open to the public; generally, only those directly concerned may attend. Strict reporting restrictions protect the identity of juveniles, though these can be lifted to avoid injustice.</a:t>
            </a:r>
          </a:p>
          <a:p>
            <a:pPr lvl="0">
              <a:lnSpc>
                <a:spcPct val="90000"/>
              </a:lnSpc>
            </a:pPr>
            <a:r>
              <a:rPr lang="en-GB" sz="1400"/>
              <a:t>Personnel: Magistrates sitting in the Youth Court are specially trained for this role.</a:t>
            </a:r>
          </a:p>
          <a:p>
            <a:pPr lvl="0">
              <a:lnSpc>
                <a:spcPct val="90000"/>
              </a:lnSpc>
            </a:pPr>
            <a:r>
              <a:rPr lang="en-GB" sz="1400"/>
              <a:t>Terminology and formality: A finding of guilt is recorded rather than a 'conviction', and outcomes are called '</a:t>
            </a:r>
            <a:r>
              <a:rPr lang="en-GB" sz="1400" b="1"/>
              <a:t>disposals</a:t>
            </a:r>
            <a:r>
              <a:rPr lang="en-GB" sz="1400"/>
              <a:t>'. The environment is less formal: young people sit facing the magistrates rather than in a dock, and are addressed by their first name.</a:t>
            </a:r>
          </a:p>
          <a:p>
            <a:pPr lvl="0">
              <a:lnSpc>
                <a:spcPct val="90000"/>
              </a:lnSpc>
            </a:pPr>
            <a:r>
              <a:rPr lang="en-GB" sz="1400"/>
              <a:t>Support: A parent or guardian normally accompanies the young person and may speak on their behalf if they are unrepresented. </a:t>
            </a:r>
          </a:p>
          <a:p>
            <a:pPr>
              <a:lnSpc>
                <a:spcPct val="90000"/>
              </a:lnSpc>
            </a:pPr>
            <a:endParaRPr lang="en-GB" sz="1400"/>
          </a:p>
        </p:txBody>
      </p:sp>
      <p:sp>
        <p:nvSpPr>
          <p:cNvPr id="21" name="Rectangle 20">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23" name="Straight Connector 22">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Isosceles Triangle 29">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Title 3">
            <a:extLst>
              <a:ext uri="{FF2B5EF4-FFF2-40B4-BE49-F238E27FC236}">
                <a16:creationId xmlns:a16="http://schemas.microsoft.com/office/drawing/2014/main" id="{0B52C800-19BF-F350-02E9-77168794E76A}"/>
              </a:ext>
            </a:extLst>
          </p:cNvPr>
          <p:cNvSpPr>
            <a:spLocks noGrp="1"/>
          </p:cNvSpPr>
          <p:nvPr>
            <p:ph type="title"/>
          </p:nvPr>
        </p:nvSpPr>
        <p:spPr>
          <a:xfrm>
            <a:off x="7829658" y="1253067"/>
            <a:ext cx="3371742" cy="4351866"/>
          </a:xfrm>
        </p:spPr>
        <p:txBody>
          <a:bodyPr anchor="ctr">
            <a:normAutofit/>
          </a:bodyPr>
          <a:lstStyle/>
          <a:p>
            <a:r>
              <a:rPr lang="en-GB" dirty="0">
                <a:solidFill>
                  <a:schemeClr val="bg1"/>
                </a:solidFill>
              </a:rPr>
              <a:t>Young Persons at Youth Court</a:t>
            </a:r>
          </a:p>
        </p:txBody>
      </p:sp>
    </p:spTree>
    <p:extLst>
      <p:ext uri="{BB962C8B-B14F-4D97-AF65-F5344CB8AC3E}">
        <p14:creationId xmlns:p14="http://schemas.microsoft.com/office/powerpoint/2010/main" val="291191989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B3B33-92F5-32D7-195D-3702AD819634}"/>
              </a:ext>
            </a:extLst>
          </p:cNvPr>
          <p:cNvSpPr>
            <a:spLocks noGrp="1"/>
          </p:cNvSpPr>
          <p:nvPr>
            <p:ph type="title"/>
          </p:nvPr>
        </p:nvSpPr>
        <p:spPr/>
        <p:txBody>
          <a:bodyPr/>
          <a:lstStyle/>
          <a:p>
            <a:r>
              <a:rPr lang="en-GB" dirty="0">
                <a:solidFill>
                  <a:schemeClr val="tx1"/>
                </a:solidFill>
              </a:rPr>
              <a:t>Young Persons at Youth Court</a:t>
            </a:r>
          </a:p>
        </p:txBody>
      </p:sp>
      <p:sp>
        <p:nvSpPr>
          <p:cNvPr id="3" name="Content Placeholder 2">
            <a:extLst>
              <a:ext uri="{FF2B5EF4-FFF2-40B4-BE49-F238E27FC236}">
                <a16:creationId xmlns:a16="http://schemas.microsoft.com/office/drawing/2014/main" id="{DA741ECA-3231-2E51-1767-4F9A860B6A29}"/>
              </a:ext>
            </a:extLst>
          </p:cNvPr>
          <p:cNvSpPr>
            <a:spLocks noGrp="1"/>
          </p:cNvSpPr>
          <p:nvPr>
            <p:ph idx="1"/>
          </p:nvPr>
        </p:nvSpPr>
        <p:spPr/>
        <p:txBody>
          <a:bodyPr>
            <a:normAutofit fontScale="77500" lnSpcReduction="20000"/>
          </a:bodyPr>
          <a:lstStyle/>
          <a:p>
            <a:r>
              <a:rPr lang="en-GB" dirty="0">
                <a:solidFill>
                  <a:schemeClr val="tx1"/>
                </a:solidFill>
              </a:rPr>
              <a:t>Regarding the plea before venue (</a:t>
            </a:r>
            <a:r>
              <a:rPr lang="en-GB" dirty="0" err="1">
                <a:solidFill>
                  <a:schemeClr val="tx1"/>
                </a:solidFill>
              </a:rPr>
              <a:t>Pbv</a:t>
            </a:r>
            <a:r>
              <a:rPr lang="en-GB" dirty="0">
                <a:solidFill>
                  <a:schemeClr val="tx1"/>
                </a:solidFill>
              </a:rPr>
              <a:t>) process for young persons, it applies if there is a possibility of Crown Court trial, such as when an indictable offence carries a potential sentence requiring Crown Court powers, or when a juvenile is jointly charged with an adult. The court conducts the </a:t>
            </a:r>
            <a:r>
              <a:rPr lang="en-GB" dirty="0" err="1">
                <a:solidFill>
                  <a:schemeClr val="tx1"/>
                </a:solidFill>
              </a:rPr>
              <a:t>Pbv</a:t>
            </a:r>
            <a:r>
              <a:rPr lang="en-GB" dirty="0">
                <a:solidFill>
                  <a:schemeClr val="tx1"/>
                </a:solidFill>
              </a:rPr>
              <a:t> to ask the young person if they would plead guilty or not guilty if the case went to trial.</a:t>
            </a:r>
          </a:p>
          <a:p>
            <a:pPr lvl="0"/>
            <a:r>
              <a:rPr lang="en-GB" dirty="0">
                <a:solidFill>
                  <a:schemeClr val="tx1"/>
                </a:solidFill>
              </a:rPr>
              <a:t>If they indicate a guilty plea, the Youth Court proceeds to sentence (or commits to the Crown Court for sentence if its own powers are insufficient).</a:t>
            </a:r>
          </a:p>
          <a:p>
            <a:pPr lvl="0"/>
            <a:r>
              <a:rPr lang="en-GB" dirty="0">
                <a:solidFill>
                  <a:schemeClr val="tx1"/>
                </a:solidFill>
              </a:rPr>
              <a:t>If they indicate not guilty, the court holds an allocation hearing to determine the venue. There is a strong presumption that juveniles should be tried summarily unless aggravating features exist, such as a 'grave crime'. Notably, unlike adults, young persons cannot request an indication of sentence during this process. </a:t>
            </a:r>
          </a:p>
          <a:p>
            <a:r>
              <a:rPr lang="en-GB" dirty="0">
                <a:solidFill>
                  <a:schemeClr val="tx1"/>
                </a:solidFill>
              </a:rPr>
              <a:t>For trials on indictment, while juveniles are normally tried summarily, they may be tried in the Crown Court if:</a:t>
            </a:r>
          </a:p>
          <a:p>
            <a:pPr lvl="0"/>
            <a:r>
              <a:rPr lang="en-GB" dirty="0">
                <a:solidFill>
                  <a:schemeClr val="tx1"/>
                </a:solidFill>
              </a:rPr>
              <a:t>The charge involves a 'grave crime' where there is a real prospect of a custodial sentence of two years or more.</a:t>
            </a:r>
          </a:p>
          <a:p>
            <a:pPr lvl="0"/>
            <a:r>
              <a:rPr lang="en-GB" dirty="0">
                <a:solidFill>
                  <a:schemeClr val="tx1"/>
                </a:solidFill>
              </a:rPr>
              <a:t>They are charged with homicide or certain serious firearms offences.</a:t>
            </a:r>
          </a:p>
          <a:p>
            <a:pPr lvl="0"/>
            <a:r>
              <a:rPr lang="en-GB" dirty="0">
                <a:solidFill>
                  <a:schemeClr val="tx1"/>
                </a:solidFill>
              </a:rPr>
              <a:t>They are jointly charged with an adult being tried on indictment, and it is in the interests of justice to have a joint trial</a:t>
            </a:r>
          </a:p>
          <a:p>
            <a:endParaRPr lang="en-GB" dirty="0"/>
          </a:p>
        </p:txBody>
      </p:sp>
    </p:spTree>
    <p:extLst>
      <p:ext uri="{BB962C8B-B14F-4D97-AF65-F5344CB8AC3E}">
        <p14:creationId xmlns:p14="http://schemas.microsoft.com/office/powerpoint/2010/main" val="178073974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1EA5B-5EF3-10A7-73A2-C4272B83362D}"/>
              </a:ext>
            </a:extLst>
          </p:cNvPr>
          <p:cNvSpPr>
            <a:spLocks noGrp="1"/>
          </p:cNvSpPr>
          <p:nvPr>
            <p:ph type="title"/>
          </p:nvPr>
        </p:nvSpPr>
        <p:spPr/>
        <p:txBody>
          <a:bodyPr/>
          <a:lstStyle/>
          <a:p>
            <a:r>
              <a:rPr lang="en-GB"/>
              <a:t>Knowledge Check</a:t>
            </a:r>
            <a:endParaRPr lang="en-GB" dirty="0"/>
          </a:p>
        </p:txBody>
      </p:sp>
      <p:pic>
        <p:nvPicPr>
          <p:cNvPr id="5" name="Picture 4">
            <a:extLst>
              <a:ext uri="{FF2B5EF4-FFF2-40B4-BE49-F238E27FC236}">
                <a16:creationId xmlns:a16="http://schemas.microsoft.com/office/drawing/2014/main" id="{3B2EF2EF-0813-B2CF-3EDE-4D417D2B2197}"/>
              </a:ext>
            </a:extLst>
          </p:cNvPr>
          <p:cNvPicPr>
            <a:picLocks noChangeAspect="1"/>
          </p:cNvPicPr>
          <p:nvPr/>
        </p:nvPicPr>
        <p:blipFill>
          <a:blip r:embed="rId3"/>
          <a:stretch>
            <a:fillRect/>
          </a:stretch>
        </p:blipFill>
        <p:spPr>
          <a:xfrm>
            <a:off x="587284" y="1270000"/>
            <a:ext cx="9583487" cy="5163271"/>
          </a:xfrm>
          <a:prstGeom prst="rect">
            <a:avLst/>
          </a:prstGeom>
        </p:spPr>
      </p:pic>
    </p:spTree>
    <p:extLst>
      <p:ext uri="{BB962C8B-B14F-4D97-AF65-F5344CB8AC3E}">
        <p14:creationId xmlns:p14="http://schemas.microsoft.com/office/powerpoint/2010/main" val="14838500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9D16B98-65BF-4BD7-9986-89CEAB26F32D}"/>
              </a:ext>
            </a:extLst>
          </p:cNvPr>
          <p:cNvSpPr>
            <a:spLocks noGrp="1"/>
          </p:cNvSpPr>
          <p:nvPr>
            <p:ph type="title"/>
          </p:nvPr>
        </p:nvSpPr>
        <p:spPr>
          <a:xfrm>
            <a:off x="7181723" y="609600"/>
            <a:ext cx="4512989" cy="2227730"/>
          </a:xfrm>
        </p:spPr>
        <p:txBody>
          <a:bodyPr anchor="ctr">
            <a:normAutofit/>
          </a:bodyPr>
          <a:lstStyle/>
          <a:p>
            <a:r>
              <a:rPr lang="en-GB" dirty="0">
                <a:solidFill>
                  <a:srgbClr val="FFFFFF"/>
                </a:solidFill>
              </a:rPr>
              <a:t>Summary</a:t>
            </a:r>
          </a:p>
        </p:txBody>
      </p:sp>
      <p:pic>
        <p:nvPicPr>
          <p:cNvPr id="7" name="Graphic 6" descr="Gavel">
            <a:extLst>
              <a:ext uri="{FF2B5EF4-FFF2-40B4-BE49-F238E27FC236}">
                <a16:creationId xmlns:a16="http://schemas.microsoft.com/office/drawing/2014/main" id="{9CF09589-07AA-B0DD-A9F2-CFC20A2FFAE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6DCFF4D9-29ED-5021-5B66-1857F19EC807}"/>
              </a:ext>
            </a:extLst>
          </p:cNvPr>
          <p:cNvSpPr>
            <a:spLocks noGrp="1"/>
          </p:cNvSpPr>
          <p:nvPr>
            <p:ph idx="1"/>
          </p:nvPr>
        </p:nvSpPr>
        <p:spPr>
          <a:xfrm>
            <a:off x="6537292" y="2151529"/>
            <a:ext cx="5157421" cy="4003738"/>
          </a:xfrm>
        </p:spPr>
        <p:txBody>
          <a:bodyPr anchor="t">
            <a:normAutofit fontScale="92500"/>
          </a:bodyPr>
          <a:lstStyle/>
          <a:p>
            <a:pPr>
              <a:lnSpc>
                <a:spcPct val="90000"/>
              </a:lnSpc>
            </a:pPr>
            <a:r>
              <a:rPr lang="en-GB" sz="1200" dirty="0">
                <a:solidFill>
                  <a:srgbClr val="FFFFFF"/>
                </a:solidFill>
              </a:rPr>
              <a:t>(1)   The Magistrates’ Courts deal with the majority of all criminal cases.</a:t>
            </a:r>
          </a:p>
          <a:p>
            <a:pPr>
              <a:lnSpc>
                <a:spcPct val="90000"/>
              </a:lnSpc>
            </a:pPr>
            <a:r>
              <a:rPr lang="en-GB" sz="1200" dirty="0">
                <a:solidFill>
                  <a:srgbClr val="FFFFFF"/>
                </a:solidFill>
              </a:rPr>
              <a:t>(2)   Cases are heard by lay magistrates or legally qualified District Judges. Both are assisted by a legally qualified court officer.</a:t>
            </a:r>
          </a:p>
          <a:p>
            <a:pPr>
              <a:lnSpc>
                <a:spcPct val="90000"/>
              </a:lnSpc>
            </a:pPr>
            <a:r>
              <a:rPr lang="en-GB" sz="1200" dirty="0">
                <a:solidFill>
                  <a:srgbClr val="FFFFFF"/>
                </a:solidFill>
              </a:rPr>
              <a:t>(3)   Magistrates try summary-only and either-way offences. When dealing with either-way offences, the magistrates must decide whether they have sufficient sentencing powers to hear the case. If their powers are insufficient, the case will be sent to the Crown Court.</a:t>
            </a:r>
          </a:p>
          <a:p>
            <a:pPr>
              <a:lnSpc>
                <a:spcPct val="90000"/>
              </a:lnSpc>
            </a:pPr>
            <a:r>
              <a:rPr lang="en-GB" sz="1200" dirty="0">
                <a:solidFill>
                  <a:srgbClr val="FFFFFF"/>
                </a:solidFill>
              </a:rPr>
              <a:t>(4)   The decision about court venue will be taken either when considering sentencing if a defendant pleads guilty to an either-way offence, or during an allocation hearing if the defendant pleads not guilty to an either-way offence. If the magistrates accept trial jurisdiction, the defendant will need to choose where they would like the trial to be heard.</a:t>
            </a:r>
          </a:p>
          <a:p>
            <a:pPr>
              <a:lnSpc>
                <a:spcPct val="90000"/>
              </a:lnSpc>
            </a:pPr>
            <a:r>
              <a:rPr lang="en-GB" sz="1200" dirty="0">
                <a:solidFill>
                  <a:srgbClr val="FFFFFF"/>
                </a:solidFill>
              </a:rPr>
              <a:t>(5)   Before fixing a trial date, the parties will be required to complete a Preparation for Effective Trial form to identify the issues in the case. This makes it essential that the prosecutor serves IDPC in good time for the hearing. It is vital that the PET form is completed accurately.</a:t>
            </a:r>
          </a:p>
          <a:p>
            <a:pPr>
              <a:lnSpc>
                <a:spcPct val="90000"/>
              </a:lnSpc>
            </a:pPr>
            <a:r>
              <a:rPr lang="en-GB" sz="1200" dirty="0">
                <a:solidFill>
                  <a:srgbClr val="FFFFFF"/>
                </a:solidFill>
              </a:rPr>
              <a:t>(6)   In trials, magistrates and District Judges are the arbiters of both fact and law. Both magistrates and District Judges will usually give reasons for their decision.</a:t>
            </a:r>
          </a:p>
        </p:txBody>
      </p:sp>
    </p:spTree>
    <p:extLst>
      <p:ext uri="{BB962C8B-B14F-4D97-AF65-F5344CB8AC3E}">
        <p14:creationId xmlns:p14="http://schemas.microsoft.com/office/powerpoint/2010/main" val="2499553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6582886-877C-4AEC-A77F-8055EB9A0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8" name="Freeform 14">
              <a:extLst>
                <a:ext uri="{FF2B5EF4-FFF2-40B4-BE49-F238E27FC236}">
                  <a16:creationId xmlns:a16="http://schemas.microsoft.com/office/drawing/2014/main" id="{171A838D-27EA-485C-9A80-DCE624AB30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9" name="Straight Connector 8">
              <a:extLst>
                <a:ext uri="{FF2B5EF4-FFF2-40B4-BE49-F238E27FC236}">
                  <a16:creationId xmlns:a16="http://schemas.microsoft.com/office/drawing/2014/main" id="{9059F313-A1BB-425E-9626-2BD43CAC64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19ABF76A-A1AE-44BB-9ECB-D55D2FE29B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5B6D2EC4-82D3-43B8-82D6-028CB43456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25">
              <a:extLst>
                <a:ext uri="{FF2B5EF4-FFF2-40B4-BE49-F238E27FC236}">
                  <a16:creationId xmlns:a16="http://schemas.microsoft.com/office/drawing/2014/main" id="{520034CE-71F9-4E0F-94D8-99335CB85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1926C6C0-16F7-4CDC-B481-2D19B2F3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7">
              <a:extLst>
                <a:ext uri="{FF2B5EF4-FFF2-40B4-BE49-F238E27FC236}">
                  <a16:creationId xmlns:a16="http://schemas.microsoft.com/office/drawing/2014/main" id="{042CE423-CE6E-4EE9-91F2-3E40EFB40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8">
              <a:extLst>
                <a:ext uri="{FF2B5EF4-FFF2-40B4-BE49-F238E27FC236}">
                  <a16:creationId xmlns:a16="http://schemas.microsoft.com/office/drawing/2014/main" id="{699BB4BD-31D7-434C-A6DB-E2CF3ACF6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9">
              <a:extLst>
                <a:ext uri="{FF2B5EF4-FFF2-40B4-BE49-F238E27FC236}">
                  <a16:creationId xmlns:a16="http://schemas.microsoft.com/office/drawing/2014/main" id="{23D406B8-656A-4D8B-91D0-BF4202C86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83F4BFB6-D6B8-446C-8E17-3D54DCA9F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19" name="Rectangle 18">
            <a:extLst>
              <a:ext uri="{FF2B5EF4-FFF2-40B4-BE49-F238E27FC236}">
                <a16:creationId xmlns:a16="http://schemas.microsoft.com/office/drawing/2014/main" id="{2783C067-F8BF-4755-B516-8A0CD74C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2ED796EC-E7FF-46DB-B912-FB08BF12A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a:extLst>
              <a:ext uri="{FF2B5EF4-FFF2-40B4-BE49-F238E27FC236}">
                <a16:creationId xmlns:a16="http://schemas.microsoft.com/office/drawing/2014/main" id="{549A2DAB-B431-487D-95AD-BB0FECB49E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lumMod val="75000"/>
              <a:alpha val="88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25" name="Straight Connector 24">
            <a:extLst>
              <a:ext uri="{FF2B5EF4-FFF2-40B4-BE49-F238E27FC236}">
                <a16:creationId xmlns:a16="http://schemas.microsoft.com/office/drawing/2014/main" id="{C5ECDEE1-7093-418F-9CF5-24EEB115C1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045062AF-EB11-4651-BC4A-4DA21768D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858D668A-C5B9-BE99-EDE7-0BC33ADD423A}"/>
              </a:ext>
            </a:extLst>
          </p:cNvPr>
          <p:cNvSpPr>
            <a:spLocks noGrp="1"/>
          </p:cNvSpPr>
          <p:nvPr>
            <p:ph type="title"/>
          </p:nvPr>
        </p:nvSpPr>
        <p:spPr>
          <a:xfrm>
            <a:off x="1507067" y="1397000"/>
            <a:ext cx="7766936" cy="2653836"/>
          </a:xfrm>
        </p:spPr>
        <p:txBody>
          <a:bodyPr vert="horz" lIns="91440" tIns="45720" rIns="91440" bIns="45720" rtlCol="0" anchor="b">
            <a:normAutofit/>
          </a:bodyPr>
          <a:lstStyle/>
          <a:p>
            <a:pPr algn="r"/>
            <a:r>
              <a:rPr lang="en-US" sz="5400" dirty="0"/>
              <a:t>Next we will be looking at Chapter 12 ‘Bail’</a:t>
            </a:r>
          </a:p>
        </p:txBody>
      </p:sp>
      <p:sp>
        <p:nvSpPr>
          <p:cNvPr id="29" name="Rectangle 27">
            <a:extLst>
              <a:ext uri="{FF2B5EF4-FFF2-40B4-BE49-F238E27FC236}">
                <a16:creationId xmlns:a16="http://schemas.microsoft.com/office/drawing/2014/main" id="{0819F787-32B4-46A8-BC57-C6571BCEE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42703458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7142</Words>
  <Application>Microsoft Office PowerPoint</Application>
  <PresentationFormat>Widescreen</PresentationFormat>
  <Paragraphs>317</Paragraphs>
  <Slides>49</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49</vt:i4>
      </vt:variant>
    </vt:vector>
  </HeadingPairs>
  <TitlesOfParts>
    <vt:vector size="56" baseType="lpstr">
      <vt:lpstr>Arial</vt:lpstr>
      <vt:lpstr>Trebuchet MS</vt:lpstr>
      <vt:lpstr>Aptos</vt:lpstr>
      <vt:lpstr>Calibri</vt:lpstr>
      <vt:lpstr>Wingdings 3</vt:lpstr>
      <vt:lpstr>DengXian</vt:lpstr>
      <vt:lpstr>Facet</vt:lpstr>
      <vt:lpstr>Criminal Law and Litigation</vt:lpstr>
      <vt:lpstr>  Aims</vt:lpstr>
      <vt:lpstr>Introduction</vt:lpstr>
      <vt:lpstr>Functions of the magistrates’ court</vt:lpstr>
      <vt:lpstr>Magistrates</vt:lpstr>
      <vt:lpstr>Types of Magistrate</vt:lpstr>
      <vt:lpstr>Lay Magistrates - Justice of the peace</vt:lpstr>
      <vt:lpstr>magistrates</vt:lpstr>
      <vt:lpstr>Magistrates – District Judges</vt:lpstr>
      <vt:lpstr>Magistrates’ Court administration: the Court Officer</vt:lpstr>
      <vt:lpstr>Role of the court officer (justices’ clerk/ legal advisor)</vt:lpstr>
      <vt:lpstr>Amendments to cr.pr  Criminal Procedure Rules and practice 2020</vt:lpstr>
      <vt:lpstr>Legal Representatives</vt:lpstr>
      <vt:lpstr>Sentencing limitations</vt:lpstr>
      <vt:lpstr>The Magistrates Court Layout</vt:lpstr>
      <vt:lpstr>Virtual Courts</vt:lpstr>
      <vt:lpstr>The start of proceedings….</vt:lpstr>
      <vt:lpstr>The start of proceedings….</vt:lpstr>
      <vt:lpstr>Time limits</vt:lpstr>
      <vt:lpstr>Failing to answer a summons</vt:lpstr>
      <vt:lpstr>Single Justice Procedure</vt:lpstr>
      <vt:lpstr>Pleading not guilty by post or online</vt:lpstr>
      <vt:lpstr>The First Hearing</vt:lpstr>
      <vt:lpstr>The First Hearing</vt:lpstr>
      <vt:lpstr>The First Hearing</vt:lpstr>
      <vt:lpstr>Serving evidence</vt:lpstr>
      <vt:lpstr>Disclosure of unused material</vt:lpstr>
      <vt:lpstr>Digital evidence – disclosure issues </vt:lpstr>
      <vt:lpstr>Common Platform</vt:lpstr>
      <vt:lpstr>The Plea before Venue (PBV)</vt:lpstr>
      <vt:lpstr>Procedure at the PBV</vt:lpstr>
      <vt:lpstr>Procedure at the PBV</vt:lpstr>
      <vt:lpstr>The Allocation Hearing</vt:lpstr>
      <vt:lpstr>The Sentencing Council’s allocation guideline </vt:lpstr>
      <vt:lpstr>Usual procedure at the allocation hearing</vt:lpstr>
      <vt:lpstr>Usual procedure at the allocation hearing</vt:lpstr>
      <vt:lpstr>Either way offences sent directly to Crown Court </vt:lpstr>
      <vt:lpstr>****Special procedure in criminal damage cases and low-value theft cases (value under £200)**** </vt:lpstr>
      <vt:lpstr>Pre-Trial procedure – case management</vt:lpstr>
      <vt:lpstr>Pre-Trial procedure – case management</vt:lpstr>
      <vt:lpstr>The Trial</vt:lpstr>
      <vt:lpstr>Procedure at Summary Trial</vt:lpstr>
      <vt:lpstr>Absent Defendants (Ds that don’t turn up)</vt:lpstr>
      <vt:lpstr>Sending for Sentence</vt:lpstr>
      <vt:lpstr>Young Persons at Youth Court</vt:lpstr>
      <vt:lpstr>Young Persons at Youth Court</vt:lpstr>
      <vt:lpstr>Knowledge Check</vt:lpstr>
      <vt:lpstr>Summary</vt:lpstr>
      <vt:lpstr>Next we will be looking at Chapter 12 ‘Bail’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Criminal litigation</dc:title>
  <dc:creator>Sian Turvey</dc:creator>
  <cp:lastModifiedBy>Ellie Brown</cp:lastModifiedBy>
  <cp:revision>53</cp:revision>
  <dcterms:created xsi:type="dcterms:W3CDTF">2021-01-23T22:15:52Z</dcterms:created>
  <dcterms:modified xsi:type="dcterms:W3CDTF">2026-09-29T13:23:06Z</dcterms:modified>
</cp:coreProperties>
</file>